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68" r:id="rId2"/>
    <p:sldId id="593" r:id="rId3"/>
    <p:sldId id="616" r:id="rId4"/>
    <p:sldId id="617" r:id="rId5"/>
    <p:sldId id="634" r:id="rId6"/>
    <p:sldId id="619" r:id="rId7"/>
    <p:sldId id="620" r:id="rId8"/>
    <p:sldId id="630" r:id="rId9"/>
    <p:sldId id="579" r:id="rId10"/>
    <p:sldId id="595" r:id="rId11"/>
    <p:sldId id="626" r:id="rId12"/>
    <p:sldId id="381" r:id="rId13"/>
    <p:sldId id="631" r:id="rId14"/>
    <p:sldId id="382"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9B9352-CB17-F1C5-EDB0-B066D74697FE}" name="anhc2hongky@gmail.com" initials="" userId="a06d268ec51af262" providerId="Windows Live"/>
  <p188:author id="{13F3A873-5E73-AF47-5168-60E826C34ABE}" name="Administrator" initials="A" userId="Administrato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hc2hongky@gmail.com" initials="" lastIdx="9" clrIdx="0">
    <p:extLst>
      <p:ext uri="{19B8F6BF-5375-455C-9EA6-DF929625EA0E}">
        <p15:presenceInfo xmlns:p15="http://schemas.microsoft.com/office/powerpoint/2012/main" userId="a06d268ec51af2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CC00CC"/>
    <a:srgbClr val="DDDDDD"/>
    <a:srgbClr val="FF4FFF"/>
    <a:srgbClr val="0000CC"/>
    <a:srgbClr val="FF93FF"/>
    <a:srgbClr val="FFECAF"/>
    <a:srgbClr val="7F7F7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4" d="100"/>
          <a:sy n="84" d="100"/>
        </p:scale>
        <p:origin x="201"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7292D-5B6E-4748-BD46-8839EDC60379}"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68A89-F29B-44A5-93B5-548F33E52508}" type="slidenum">
              <a:rPr lang="en-US" smtClean="0"/>
              <a:t>‹#›</a:t>
            </a:fld>
            <a:endParaRPr lang="en-US"/>
          </a:p>
        </p:txBody>
      </p:sp>
    </p:spTree>
    <p:extLst>
      <p:ext uri="{BB962C8B-B14F-4D97-AF65-F5344CB8AC3E}">
        <p14:creationId xmlns:p14="http://schemas.microsoft.com/office/powerpoint/2010/main" val="84952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768A89-F29B-44A5-93B5-548F33E52508}" type="slidenum">
              <a:rPr lang="en-US" smtClean="0"/>
              <a:t>8</a:t>
            </a:fld>
            <a:endParaRPr lang="en-US"/>
          </a:p>
        </p:txBody>
      </p:sp>
    </p:spTree>
    <p:extLst>
      <p:ext uri="{BB962C8B-B14F-4D97-AF65-F5344CB8AC3E}">
        <p14:creationId xmlns:p14="http://schemas.microsoft.com/office/powerpoint/2010/main" val="169199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8AE751-BC33-4D44-9EB8-F7A13F929D3E}"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35744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53948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85714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97379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92243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AE751-BC33-4D44-9EB8-F7A13F929D3E}"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413359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AE751-BC33-4D44-9EB8-F7A13F929D3E}" type="datetimeFigureOut">
              <a:rPr lang="en-US" smtClean="0"/>
              <a:pPr/>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55272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AE751-BC33-4D44-9EB8-F7A13F929D3E}" type="datetimeFigureOut">
              <a:rPr lang="en-US" smtClean="0"/>
              <a:pPr/>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80447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pPr/>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34752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52600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18045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pPr/>
              <a:t>2/13/2025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pPr/>
              <a:t>‹#›</a:t>
            </a:fld>
            <a:endParaRPr lang="en-US"/>
          </a:p>
        </p:txBody>
      </p:sp>
    </p:spTree>
    <p:extLst>
      <p:ext uri="{BB962C8B-B14F-4D97-AF65-F5344CB8AC3E}">
        <p14:creationId xmlns:p14="http://schemas.microsoft.com/office/powerpoint/2010/main" val="25988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610.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10.emf"/><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2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90.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3570047-0C4B-697C-0A36-621A118120EB}"/>
              </a:ext>
            </a:extLst>
          </p:cNvPr>
          <p:cNvSpPr>
            <a:spLocks noGrp="1"/>
          </p:cNvSpPr>
          <p:nvPr>
            <p:ph type="title"/>
          </p:nvPr>
        </p:nvSpPr>
        <p:spPr>
          <a:xfrm>
            <a:off x="253471" y="429605"/>
            <a:ext cx="11110293" cy="854075"/>
          </a:xfrm>
        </p:spPr>
        <p:txBody>
          <a:bodyPr>
            <a:noAutofit/>
          </a:bodyPr>
          <a:lstStyle/>
          <a:p>
            <a:pPr algn="ctr">
              <a:lnSpc>
                <a:spcPct val="150000"/>
              </a:lnSpc>
              <a:spcBef>
                <a:spcPts val="1200"/>
              </a:spcBef>
              <a:spcAft>
                <a:spcPts val="1800"/>
              </a:spcAft>
            </a:pPr>
            <a:r>
              <a:rPr lang="en-US" sz="3200" b="1" dirty="0">
                <a:solidFill>
                  <a:srgbClr val="FFFF00"/>
                </a:solidFill>
                <a:latin typeface="Times New Roman" panose="02020603050405020304" pitchFamily="18" charset="0"/>
                <a:cs typeface="Times New Roman" panose="02020603050405020304" pitchFamily="18" charset="0"/>
              </a:rPr>
              <a:t>CHƯƠNG VIII</a:t>
            </a:r>
            <a:br>
              <a:rPr lang="en-US" sz="3200" b="1" dirty="0">
                <a:solidFill>
                  <a:srgbClr val="FFFF00"/>
                </a:solidFill>
                <a:latin typeface="Times New Roman" panose="02020603050405020304" pitchFamily="18" charset="0"/>
                <a:cs typeface="Times New Roman" panose="02020603050405020304" pitchFamily="18" charset="0"/>
              </a:rPr>
            </a:br>
            <a:r>
              <a:rPr lang="en-US" sz="3200" b="1" dirty="0">
                <a:solidFill>
                  <a:srgbClr val="FFFF00"/>
                </a:solidFill>
                <a:latin typeface="Times New Roman" panose="02020603050405020304" pitchFamily="18" charset="0"/>
                <a:cs typeface="Times New Roman" panose="02020603050405020304" pitchFamily="18" charset="0"/>
              </a:rPr>
              <a:t>ĐƯỜNG TRÒN NGOẠI TIẾP VÀ ĐƯỜNG TRÒN NỘI TIẾP</a:t>
            </a:r>
            <a:endParaRPr lang="en-US" sz="3200" dirty="0">
              <a:solidFill>
                <a:srgbClr val="FFFF00"/>
              </a:solidFill>
            </a:endParaRPr>
          </a:p>
        </p:txBody>
      </p:sp>
      <p:pic>
        <p:nvPicPr>
          <p:cNvPr id="4" name="Google Shape;54;p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D0DC559-E816-6894-91E5-58A8531C2236}"/>
              </a:ext>
            </a:extLst>
          </p:cNvPr>
          <p:cNvPicPr preferRelativeResize="0"/>
          <p:nvPr/>
        </p:nvPicPr>
        <p:blipFill>
          <a:blip r:embed="rId2">
            <a:alphaModFix/>
          </a:blip>
          <a:stretch>
            <a:fillRect/>
          </a:stretch>
        </p:blipFill>
        <p:spPr>
          <a:xfrm>
            <a:off x="9781300" y="64328"/>
            <a:ext cx="2410700" cy="3403600"/>
          </a:xfrm>
          <a:prstGeom prst="rect">
            <a:avLst/>
          </a:prstGeom>
          <a:noFill/>
          <a:ln>
            <a:noFill/>
          </a:ln>
        </p:spPr>
      </p:pic>
      <p:pic>
        <p:nvPicPr>
          <p:cNvPr id="5" name="Google Shape;53;p8"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DDE7E48-2BD0-5D2B-40A4-2A6D3FFB140D}"/>
              </a:ext>
            </a:extLst>
          </p:cNvPr>
          <p:cNvPicPr preferRelativeResize="0"/>
          <p:nvPr/>
        </p:nvPicPr>
        <p:blipFill>
          <a:blip r:embed="rId3">
            <a:alphaModFix/>
          </a:blip>
          <a:stretch>
            <a:fillRect/>
          </a:stretch>
        </p:blipFill>
        <p:spPr>
          <a:xfrm>
            <a:off x="73152" y="4282651"/>
            <a:ext cx="3308475" cy="2575349"/>
          </a:xfrm>
          <a:prstGeom prst="rect">
            <a:avLst/>
          </a:prstGeom>
          <a:noFill/>
          <a:ln>
            <a:noFill/>
          </a:ln>
        </p:spPr>
      </p:pic>
      <p:pic>
        <p:nvPicPr>
          <p:cNvPr id="6" name="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4B0E9D86-FFCE-1225-743D-3C31A8BD48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8267043" y="3273241"/>
            <a:ext cx="3194131" cy="3194131"/>
          </a:xfrm>
          <a:prstGeom prst="rect">
            <a:avLst/>
          </a:prstGeom>
        </p:spPr>
      </p:pic>
      <p:pic>
        <p:nvPicPr>
          <p:cNvPr id="7" name="Graphic 6"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0F4B61C0-993C-71AA-2BF5-84BC50CFAF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495">
            <a:off x="8619623" y="4190254"/>
            <a:ext cx="1574403" cy="1574403"/>
          </a:xfrm>
          <a:prstGeom prst="rect">
            <a:avLst/>
          </a:prstGeom>
        </p:spPr>
      </p:pic>
      <p:pic>
        <p:nvPicPr>
          <p:cNvPr id="8" name="Graphic 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4153854D-C107-5F14-99E6-EAEC58D8B0A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520790">
            <a:off x="9352912" y="4348711"/>
            <a:ext cx="1488402" cy="1488402"/>
          </a:xfrm>
          <a:prstGeom prst="rect">
            <a:avLst/>
          </a:prstGeom>
        </p:spPr>
      </p:pic>
      <p:sp>
        <p:nvSpPr>
          <p:cNvPr id="1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652A14C-6448-B973-0682-24E00CB800D1}"/>
              </a:ext>
            </a:extLst>
          </p:cNvPr>
          <p:cNvSpPr txBox="1">
            <a:spLocks/>
          </p:cNvSpPr>
          <p:nvPr/>
        </p:nvSpPr>
        <p:spPr>
          <a:xfrm>
            <a:off x="-209006" y="2330125"/>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spcAft>
                <a:spcPts val="600"/>
              </a:spcAft>
            </a:pPr>
            <a:r>
              <a:rPr lang="en-US" sz="3200" b="1" dirty="0">
                <a:solidFill>
                  <a:srgbClr val="FFFF00"/>
                </a:solidFill>
                <a:latin typeface="Times New Roman" panose="02020603050405020304" pitchFamily="18" charset="0"/>
                <a:cs typeface="Times New Roman" panose="02020603050405020304" pitchFamily="18" charset="0"/>
              </a:rPr>
              <a:t>BÀI 1. ĐƯỜNG TRÒN NGOẠI </a:t>
            </a:r>
            <a:r>
              <a:rPr lang="en-US" sz="3200" b="1" dirty="0" err="1">
                <a:solidFill>
                  <a:srgbClr val="FFFF00"/>
                </a:solidFill>
                <a:latin typeface="Times New Roman" panose="02020603050405020304" pitchFamily="18" charset="0"/>
                <a:cs typeface="Times New Roman" panose="02020603050405020304" pitchFamily="18" charset="0"/>
              </a:rPr>
              <a:t>TIẾP</a:t>
            </a:r>
            <a:r>
              <a:rPr lang="en-US" sz="3200" b="1" dirty="0">
                <a:solidFill>
                  <a:srgbClr val="FFFF00"/>
                </a:solidFill>
                <a:latin typeface="Times New Roman" panose="02020603050405020304" pitchFamily="18" charset="0"/>
                <a:cs typeface="Times New Roman" panose="02020603050405020304" pitchFamily="18" charset="0"/>
              </a:rPr>
              <a:t> TAM </a:t>
            </a:r>
            <a:r>
              <a:rPr lang="en-US" sz="3200" b="1" dirty="0" err="1">
                <a:solidFill>
                  <a:srgbClr val="FFFF00"/>
                </a:solidFill>
                <a:latin typeface="Times New Roman" panose="02020603050405020304" pitchFamily="18" charset="0"/>
                <a:cs typeface="Times New Roman" panose="02020603050405020304" pitchFamily="18" charset="0"/>
              </a:rPr>
              <a:t>GIÁC</a:t>
            </a:r>
            <a:r>
              <a:rPr lang="en-US" sz="3200" b="1" dirty="0">
                <a:solidFill>
                  <a:srgbClr val="FFFF00"/>
                </a:solidFill>
                <a:latin typeface="Times New Roman" panose="02020603050405020304" pitchFamily="18" charset="0"/>
                <a:cs typeface="Times New Roman" panose="02020603050405020304" pitchFamily="18" charset="0"/>
              </a:rPr>
              <a:t>.</a:t>
            </a:r>
          </a:p>
          <a:p>
            <a:pPr algn="ctr">
              <a:lnSpc>
                <a:spcPct val="150000"/>
              </a:lnSpc>
              <a:spcBef>
                <a:spcPts val="0"/>
              </a:spcBef>
              <a:spcAft>
                <a:spcPts val="600"/>
              </a:spcAft>
            </a:pPr>
            <a:r>
              <a:rPr lang="en-US" sz="3200" b="1" dirty="0">
                <a:solidFill>
                  <a:srgbClr val="FFFF00"/>
                </a:solidFill>
                <a:latin typeface="Times New Roman" panose="02020603050405020304" pitchFamily="18" charset="0"/>
                <a:cs typeface="Times New Roman" panose="02020603050405020304" pitchFamily="18" charset="0"/>
              </a:rPr>
              <a:t> ĐƯỜNG TRÒN NỘI TIẾP TAM </a:t>
            </a:r>
            <a:r>
              <a:rPr lang="en-US" sz="3200" b="1" dirty="0" err="1">
                <a:solidFill>
                  <a:srgbClr val="FFFF00"/>
                </a:solidFill>
                <a:latin typeface="Times New Roman" panose="02020603050405020304" pitchFamily="18" charset="0"/>
                <a:cs typeface="Times New Roman" panose="02020603050405020304" pitchFamily="18" charset="0"/>
              </a:rPr>
              <a:t>GIÁC</a:t>
            </a:r>
            <a:r>
              <a:rPr lang="en-US" sz="3200" b="1" dirty="0">
                <a:solidFill>
                  <a:srgbClr val="FFFF00"/>
                </a:solidFill>
                <a:latin typeface="Times New Roman" panose="02020603050405020304" pitchFamily="18" charset="0"/>
                <a:cs typeface="Times New Roman" panose="02020603050405020304" pitchFamily="18" charset="0"/>
              </a:rPr>
              <a:t> </a:t>
            </a:r>
          </a:p>
          <a:p>
            <a:pPr algn="ctr">
              <a:lnSpc>
                <a:spcPct val="150000"/>
              </a:lnSpc>
              <a:spcBef>
                <a:spcPts val="0"/>
              </a:spcBef>
              <a:spcAft>
                <a:spcPts val="600"/>
              </a:spcAft>
            </a:pPr>
            <a:r>
              <a:rPr lang="en-US" sz="3600" b="1" dirty="0">
                <a:solidFill>
                  <a:srgbClr val="FFFF00"/>
                </a:solidFill>
                <a:latin typeface="Times New Roman" panose="02020603050405020304" pitchFamily="18" charset="0"/>
                <a:cs typeface="Times New Roman" panose="02020603050405020304" pitchFamily="18" charset="0"/>
              </a:rPr>
              <a:t>(</a:t>
            </a:r>
            <a:r>
              <a:rPr lang="en-US" sz="3600" b="1" dirty="0" err="1">
                <a:solidFill>
                  <a:srgbClr val="FFFF00"/>
                </a:solidFill>
                <a:latin typeface="Times New Roman" panose="02020603050405020304" pitchFamily="18" charset="0"/>
                <a:cs typeface="Times New Roman" panose="02020603050405020304" pitchFamily="18" charset="0"/>
              </a:rPr>
              <a:t>Tiết</a:t>
            </a:r>
            <a:r>
              <a:rPr lang="en-US" sz="3600" b="1" dirty="0">
                <a:solidFill>
                  <a:srgbClr val="FFFF00"/>
                </a:solidFill>
                <a:latin typeface="Times New Roman" panose="02020603050405020304" pitchFamily="18" charset="0"/>
                <a:cs typeface="Times New Roman" panose="02020603050405020304" pitchFamily="18" charset="0"/>
              </a:rPr>
              <a:t> 2)</a:t>
            </a:r>
            <a:endPar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9689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3C84A-6953-6200-0842-C76891723F1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30A5560-2551-3735-2044-A0F3D70E6F70}"/>
                  </a:ext>
                </a:extLst>
              </p:cNvPr>
              <p:cNvSpPr txBox="1"/>
              <p:nvPr/>
            </p:nvSpPr>
            <p:spPr>
              <a:xfrm>
                <a:off x="312614" y="619913"/>
                <a:ext cx="11566771" cy="2246769"/>
              </a:xfrm>
              <a:prstGeom prst="rect">
                <a:avLst/>
              </a:prstGeom>
              <a:noFill/>
            </p:spPr>
            <p:txBody>
              <a:bodyPr wrap="square">
                <a:spAutoFit/>
              </a:bodyPr>
              <a:lstStyle/>
              <a:p>
                <a:pPr algn="just">
                  <a:spcBef>
                    <a:spcPts val="300"/>
                  </a:spcBef>
                  <a:spcAft>
                    <a:spcPts val="300"/>
                  </a:spcAft>
                </a:pPr>
                <a:r>
                  <a:rPr lang="en-US" sz="2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Bài 3:</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Ba khu dân cư </a:t>
                </a:r>
                <a14:m>
                  <m:oMath xmlns:m="http://schemas.openxmlformats.org/officeDocument/2006/math">
                    <m:r>
                      <m:rPr>
                        <m:nor/>
                      </m:rP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m:t>
                    </m:r>
                    <m:r>
                      <m:rPr>
                        <m:nor/>
                      </m:rP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m:t>
                    </m:r>
                    <m:r>
                      <m:rPr>
                        <m:nor/>
                      </m:rP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m:t>
                    </m:r>
                  </m:oMath>
                </a14:m>
                <a: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 nối với nhau bởi các con đường </a:t>
                </a:r>
                <a14:m>
                  <m:oMath xmlns:m="http://schemas.openxmlformats.org/officeDocument/2006/math">
                    <m:r>
                      <m:rPr>
                        <m:nor/>
                      </m:rP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AB</m:t>
                    </m:r>
                    <m:r>
                      <m:rPr>
                        <m:nor/>
                      </m:rP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BC</m:t>
                    </m:r>
                    <m:r>
                      <m:rPr>
                        <m:nor/>
                      </m:rP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AC</m:t>
                    </m:r>
                  </m:oMath>
                </a14:m>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Người ta đang nghiên cứu một vị trí đặt một trung tâm thương mại phục vụ ba khu dân cư này. Để thuận tiện cho người dân cả ba khu dân cư, người ta mong muốn khoảng cách từ trung tâm thương mại đến ba con đường là bằng nhau. Hãy đưa ra một giải pháp xác định vị trí đặt trung tâm thương mại.</a:t>
                </a:r>
              </a:p>
            </p:txBody>
          </p:sp>
        </mc:Choice>
        <mc:Fallback xmlns="">
          <p:sp>
            <p:nvSpPr>
              <p:cNvPr id="3" name="TextBox 2">
                <a:extLst>
                  <a:ext uri="{FF2B5EF4-FFF2-40B4-BE49-F238E27FC236}">
                    <a16:creationId xmlns:a16="http://schemas.microsoft.com/office/drawing/2014/main" id="{430A5560-2551-3735-2044-A0F3D70E6F70}"/>
                  </a:ext>
                </a:extLst>
              </p:cNvPr>
              <p:cNvSpPr txBox="1">
                <a:spLocks noRot="1" noChangeAspect="1" noMove="1" noResize="1" noEditPoints="1" noAdjustHandles="1" noChangeArrowheads="1" noChangeShapeType="1" noTextEdit="1"/>
              </p:cNvSpPr>
              <p:nvPr/>
            </p:nvSpPr>
            <p:spPr>
              <a:xfrm>
                <a:off x="312614" y="619913"/>
                <a:ext cx="11566771" cy="2246769"/>
              </a:xfrm>
              <a:prstGeom prst="rect">
                <a:avLst/>
              </a:prstGeom>
              <a:blipFill>
                <a:blip r:embed="rId3"/>
                <a:stretch>
                  <a:fillRect l="-1054" t="-2989" r="-1054" b="-679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76469A5-9273-79FE-1E84-655C99236E2A}"/>
              </a:ext>
            </a:extLst>
          </p:cNvPr>
          <p:cNvPicPr>
            <a:picLocks noChangeAspect="1"/>
          </p:cNvPicPr>
          <p:nvPr/>
        </p:nvPicPr>
        <p:blipFill>
          <a:blip r:embed="rId4"/>
          <a:stretch>
            <a:fillRect/>
          </a:stretch>
        </p:blipFill>
        <p:spPr>
          <a:xfrm>
            <a:off x="2477476" y="2757389"/>
            <a:ext cx="6697785" cy="3901831"/>
          </a:xfrm>
          <a:prstGeom prst="rect">
            <a:avLst/>
          </a:prstGeom>
        </p:spPr>
      </p:pic>
      <p:sp>
        <p:nvSpPr>
          <p:cNvPr id="2"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BF2A68F-52F2-A608-172B-E795A08AB555}"/>
              </a:ext>
            </a:extLst>
          </p:cNvPr>
          <p:cNvSpPr txBox="1">
            <a:spLocks/>
          </p:cNvSpPr>
          <p:nvPr/>
        </p:nvSpPr>
        <p:spPr>
          <a:xfrm>
            <a:off x="85629" y="0"/>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spcAft>
                <a:spcPts val="600"/>
              </a:spcAft>
            </a:pPr>
            <a:r>
              <a:rPr lang="en-US" sz="2400" b="1">
                <a:solidFill>
                  <a:srgbClr val="FFFF00"/>
                </a:solidFill>
                <a:latin typeface="Times New Roman" panose="02020603050405020304" pitchFamily="18" charset="0"/>
                <a:cs typeface="Times New Roman" panose="02020603050405020304" pitchFamily="18" charset="0"/>
              </a:rPr>
              <a:t>BÀI 1. ĐƯỜNG TRÒN NGOẠI TIẾP VÀ ĐƯỜNG TRÒN NỘI TIẾP TAM GIÁC </a:t>
            </a:r>
            <a:r>
              <a:rPr lang="en-US" sz="2800" b="1">
                <a:solidFill>
                  <a:srgbClr val="FFFF00"/>
                </a:solidFill>
                <a:latin typeface="Times New Roman" panose="02020603050405020304" pitchFamily="18" charset="0"/>
                <a:cs typeface="Times New Roman" panose="02020603050405020304" pitchFamily="18" charset="0"/>
              </a:rPr>
              <a:t>(Tiết 2)</a:t>
            </a:r>
            <a:endPar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112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3C84A-6953-6200-0842-C76891723F1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0A5560-2551-3735-2044-A0F3D70E6F70}"/>
              </a:ext>
            </a:extLst>
          </p:cNvPr>
          <p:cNvSpPr txBox="1"/>
          <p:nvPr/>
        </p:nvSpPr>
        <p:spPr>
          <a:xfrm>
            <a:off x="359505" y="751344"/>
            <a:ext cx="11566771" cy="523220"/>
          </a:xfrm>
          <a:prstGeom prst="rect">
            <a:avLst/>
          </a:prstGeom>
          <a:noFill/>
        </p:spPr>
        <p:txBody>
          <a:bodyPr wrap="square">
            <a:spAutoFit/>
          </a:bodyPr>
          <a:lstStyle/>
          <a:p>
            <a:pPr algn="just">
              <a:spcBef>
                <a:spcPts val="300"/>
              </a:spcBef>
              <a:spcAft>
                <a:spcPts val="300"/>
              </a:spcAft>
            </a:pPr>
            <a:r>
              <a:rPr lang="en-US" sz="2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Bài 3:</a:t>
            </a:r>
            <a:endParaRPr lang="en-US" sz="28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76D43BA-9DD1-5F6C-5B2B-A416CA062900}"/>
              </a:ext>
            </a:extLst>
          </p:cNvPr>
          <p:cNvSpPr txBox="1"/>
          <p:nvPr/>
        </p:nvSpPr>
        <p:spPr>
          <a:xfrm>
            <a:off x="484555" y="4566561"/>
            <a:ext cx="11222890" cy="1892826"/>
          </a:xfrm>
          <a:prstGeom prst="rect">
            <a:avLst/>
          </a:prstGeom>
          <a:noFill/>
        </p:spPr>
        <p:txBody>
          <a:bodyPr wrap="square">
            <a:spAutoFit/>
          </a:bodyPr>
          <a:lstStyle/>
          <a:p>
            <a:pPr algn="just">
              <a:spcBef>
                <a:spcPts val="300"/>
              </a:spcBef>
              <a:spcAft>
                <a:spcPts val="300"/>
              </a:spcAft>
            </a:pPr>
            <a:r>
              <a:rPr lang="en-US" sz="2800" b="1">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Lời giải:</a:t>
            </a:r>
          </a:p>
          <a:p>
            <a:pPr algn="just">
              <a:spcBef>
                <a:spcPts val="300"/>
              </a:spcBef>
              <a:spcAft>
                <a:spcPts val="300"/>
              </a:spcAft>
            </a:pP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Vì vị trí đặt trung tâm thương mại có khoảng cách đến ba con đường là bằng nhau, nên điểm đặt trung tâm thương mại chính là tâm của đường tròn nội tiếp mà ba khu dân cư chính là ba đỉnh của một tam giác.</a:t>
            </a:r>
            <a:endParaRPr lang="en-US" sz="2800">
              <a:solidFill>
                <a:schemeClr val="bg1"/>
              </a:solidFill>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66AC5953-009C-A215-1586-2935B008C34F}"/>
              </a:ext>
            </a:extLst>
          </p:cNvPr>
          <p:cNvPicPr>
            <a:picLocks noChangeAspect="1"/>
          </p:cNvPicPr>
          <p:nvPr/>
        </p:nvPicPr>
        <p:blipFill>
          <a:blip r:embed="rId2"/>
          <a:stretch>
            <a:fillRect/>
          </a:stretch>
        </p:blipFill>
        <p:spPr>
          <a:xfrm>
            <a:off x="2797907" y="733204"/>
            <a:ext cx="6697785" cy="3901831"/>
          </a:xfrm>
          <a:prstGeom prst="rect">
            <a:avLst/>
          </a:prstGeom>
        </p:spPr>
      </p:pic>
      <p:sp>
        <p:nvSpPr>
          <p:cNvPr id="5"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E1EA01C-B944-0F55-9FA2-970B773CDFBA}"/>
              </a:ext>
            </a:extLst>
          </p:cNvPr>
          <p:cNvSpPr txBox="1">
            <a:spLocks/>
          </p:cNvSpPr>
          <p:nvPr/>
        </p:nvSpPr>
        <p:spPr>
          <a:xfrm>
            <a:off x="85629" y="0"/>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spcAft>
                <a:spcPts val="600"/>
              </a:spcAft>
            </a:pPr>
            <a:r>
              <a:rPr lang="en-US" sz="2400" b="1">
                <a:solidFill>
                  <a:srgbClr val="FFFF00"/>
                </a:solidFill>
                <a:latin typeface="Times New Roman" panose="02020603050405020304" pitchFamily="18" charset="0"/>
                <a:cs typeface="Times New Roman" panose="02020603050405020304" pitchFamily="18" charset="0"/>
              </a:rPr>
              <a:t>BÀI 1. ĐƯỜNG TRÒN NGOẠI TIẾP VÀ ĐƯỜNG TRÒN NỘI TIẾP TAM GIÁC </a:t>
            </a:r>
            <a:r>
              <a:rPr lang="en-US" sz="2800" b="1">
                <a:solidFill>
                  <a:srgbClr val="FFFF00"/>
                </a:solidFill>
                <a:latin typeface="Times New Roman" panose="02020603050405020304" pitchFamily="18" charset="0"/>
                <a:cs typeface="Times New Roman" panose="02020603050405020304" pitchFamily="18" charset="0"/>
              </a:rPr>
              <a:t>(Tiết 2)</a:t>
            </a:r>
            <a:endPar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5831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8ACB5EE-A090-077A-3735-B1A142BA8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rot="5400000" flipH="1">
            <a:off x="6389386" y="-813572"/>
            <a:ext cx="5690177" cy="7769459"/>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4" name="Rectangle: Rounded Corners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0AE8C0B-F0B3-F38F-9134-38AB8564D00A}"/>
              </a:ext>
            </a:extLst>
          </p:cNvPr>
          <p:cNvSpPr/>
          <p:nvPr/>
        </p:nvSpPr>
        <p:spPr>
          <a:xfrm>
            <a:off x="145394" y="2682169"/>
            <a:ext cx="5569605" cy="9180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HƯỚNG </a:t>
            </a:r>
            <a:r>
              <a:rPr kumimoji="0" lang="en-US" sz="3467" b="1"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DẪN </a:t>
            </a:r>
            <a:r>
              <a:rPr lang="en-US" sz="3467" b="1" kern="0">
                <a:solidFill>
                  <a:srgbClr val="FFFF00"/>
                </a:solidFill>
                <a:latin typeface="Times New Roman" panose="02020603050405020304" pitchFamily="18" charset="0"/>
                <a:cs typeface="Times New Roman" panose="02020603050405020304" pitchFamily="18" charset="0"/>
                <a:sym typeface="Arial"/>
              </a:rPr>
              <a:t>VỀ NHÀ</a:t>
            </a:r>
            <a:endPar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93BB5D9-B701-B99A-B334-6D8023462F41}"/>
              </a:ext>
            </a:extLst>
          </p:cNvPr>
          <p:cNvSpPr txBox="1"/>
          <p:nvPr/>
        </p:nvSpPr>
        <p:spPr>
          <a:xfrm>
            <a:off x="258237" y="3716794"/>
            <a:ext cx="8518440" cy="2530180"/>
          </a:xfrm>
          <a:prstGeom prst="rect">
            <a:avLst/>
          </a:prstGeom>
          <a:noFill/>
        </p:spPr>
        <p:txBody>
          <a:bodyPr wrap="square" rtlCol="0">
            <a:spAutoFit/>
          </a:bodyPr>
          <a:lstStyle/>
          <a:p>
            <a:pPr>
              <a:lnSpc>
                <a:spcPct val="115000"/>
              </a:lnSpc>
            </a:pPr>
            <a:r>
              <a:rPr lang="vi-VN" sz="2800">
                <a:solidFill>
                  <a:srgbClr val="FFFFFF"/>
                </a:solidFill>
                <a:effectLst/>
                <a:latin typeface="Times New Roman" panose="02020603050405020304" pitchFamily="18" charset="0"/>
                <a:ea typeface="Yu Mincho" panose="020B0400000000000000" pitchFamily="18" charset="-128"/>
                <a:cs typeface="Times New Roman" panose="02020603050405020304" pitchFamily="18" charset="0"/>
              </a:rPr>
              <a:t>- Ôn  lại kiến thức về đường tròn ngoại tiếp, nội tiếp tam giác</a:t>
            </a:r>
            <a:endParaRPr lang="en-US" sz="2800">
              <a:solidFill>
                <a:srgbClr val="FFFFFF"/>
              </a:solidFill>
              <a:effectLst/>
              <a:latin typeface="Times New Roman" panose="02020603050405020304" pitchFamily="18" charset="0"/>
              <a:ea typeface="Yu Mincho" panose="020B0400000000000000" pitchFamily="18" charset="-128"/>
            </a:endParaRPr>
          </a:p>
          <a:p>
            <a:pPr>
              <a:lnSpc>
                <a:spcPct val="115000"/>
              </a:lnSpc>
            </a:pPr>
            <a:r>
              <a:rPr lang="vi-VN" sz="2800">
                <a:solidFill>
                  <a:srgbClr val="FFFFFF"/>
                </a:solidFill>
                <a:effectLst/>
                <a:latin typeface="Times New Roman" panose="02020603050405020304" pitchFamily="18" charset="0"/>
                <a:ea typeface="Yu Mincho" panose="020B0400000000000000" pitchFamily="18" charset="-128"/>
                <a:cs typeface="Times New Roman" panose="02020603050405020304" pitchFamily="18" charset="0"/>
              </a:rPr>
              <a:t>- Tìm hiểu về cách xác định tâm của đường tròn ngoại tiếp, nội tiếp tam giác đều.</a:t>
            </a:r>
            <a:endParaRPr lang="en-US" sz="2800">
              <a:solidFill>
                <a:srgbClr val="FFFFFF"/>
              </a:solidFill>
              <a:effectLst/>
              <a:latin typeface="Times New Roman" panose="02020603050405020304" pitchFamily="18" charset="0"/>
              <a:ea typeface="Yu Mincho" panose="020B0400000000000000" pitchFamily="18" charset="-128"/>
            </a:endParaRPr>
          </a:p>
          <a:p>
            <a:pPr>
              <a:lnSpc>
                <a:spcPct val="115000"/>
              </a:lnSpc>
            </a:pPr>
            <a:r>
              <a:rPr lang="vi-VN" sz="2800">
                <a:solidFill>
                  <a:srgbClr val="FFFFFF"/>
                </a:solidFill>
                <a:effectLst/>
                <a:latin typeface="Times New Roman" panose="02020603050405020304" pitchFamily="18" charset="0"/>
                <a:ea typeface="Yu Mincho" panose="020B0400000000000000" pitchFamily="18" charset="-128"/>
                <a:cs typeface="Times New Roman" panose="02020603050405020304" pitchFamily="18" charset="0"/>
              </a:rPr>
              <a:t>- Làm các bài tập:</a:t>
            </a:r>
            <a:endParaRPr lang="en-US" sz="2800">
              <a:solidFill>
                <a:srgbClr val="FFFFFF"/>
              </a:solidFill>
              <a:effectLst/>
              <a:latin typeface="Times New Roman" panose="02020603050405020304" pitchFamily="18" charset="0"/>
              <a:ea typeface="Yu Mincho" panose="020B0400000000000000" pitchFamily="18" charset="-128"/>
            </a:endParaRPr>
          </a:p>
        </p:txBody>
      </p:sp>
    </p:spTree>
    <p:extLst>
      <p:ext uri="{BB962C8B-B14F-4D97-AF65-F5344CB8AC3E}">
        <p14:creationId xmlns:p14="http://schemas.microsoft.com/office/powerpoint/2010/main" val="30985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4EC4901-77DC-D631-EA56-B261CCFECEFC}"/>
                  </a:ext>
                </a:extLst>
              </p:cNvPr>
              <p:cNvSpPr txBox="1"/>
              <p:nvPr/>
            </p:nvSpPr>
            <p:spPr>
              <a:xfrm>
                <a:off x="269631" y="3732339"/>
                <a:ext cx="11633200" cy="2416111"/>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2:</a:t>
                </a:r>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Cho tam giác </a:t>
                </a:r>
                <a14:m>
                  <m:oMath xmlns:m="http://schemas.openxmlformats.org/officeDocument/2006/math">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ABC</m:t>
                    </m:r>
                  </m:oMath>
                </a14:m>
                <a: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ngoại tiếp đường tròn </a:t>
                </a:r>
                <a14:m>
                  <m:oMath xmlns:m="http://schemas.openxmlformats.org/officeDocument/2006/math">
                    <m:d>
                      <m:dPr>
                        <m:ctrlPr>
                          <a:rPr kumimoji="0" lang="en-US" sz="2800" b="0" i="1" u="none" strike="noStrike" kern="1200" cap="none" spc="0" normalizeH="0" baseline="0" noProof="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I</m:t>
                        </m:r>
                      </m:e>
                    </m:d>
                  </m:oMath>
                </a14:m>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Gọi </a:t>
                </a:r>
                <a14:m>
                  <m:oMath xmlns:m="http://schemas.openxmlformats.org/officeDocument/2006/math">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D</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 </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E</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 </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F</m:t>
                    </m:r>
                  </m:oMath>
                </a14:m>
                <a: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 lượt là các tiếp điểm của đường tròn </a:t>
                </a:r>
                <a14:m>
                  <m:oMath xmlns:m="http://schemas.openxmlformats.org/officeDocument/2006/math">
                    <m:d>
                      <m:dPr>
                        <m:ctrlPr>
                          <a:rPr kumimoji="0" lang="en-US" sz="2800" b="0" i="1" u="none" strike="noStrike" kern="1200" cap="none" spc="0" normalizeH="0" baseline="0" noProof="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𝐼</m:t>
                        </m:r>
                      </m:e>
                    </m:d>
                  </m:oMath>
                </a14:m>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với các cạnh </a:t>
                </a:r>
                <a14:m>
                  <m:oMath xmlns:m="http://schemas.openxmlformats.org/officeDocument/2006/math">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AB</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 </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BC</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 </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AC</m:t>
                    </m:r>
                  </m:oMath>
                </a14:m>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Chứng minh </a:t>
                </a:r>
                <a14:m>
                  <m:oMath xmlns:m="http://schemas.openxmlformats.org/officeDocument/2006/math">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2</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AD</m:t>
                    </m:r>
                    <m:r>
                      <m:rPr>
                        <m:nor/>
                      </m:rPr>
                      <a:rPr kumimoji="0" lang="en-US" sz="2800" b="0" i="1" u="none" strike="noStrike" kern="1200" cap="none" spc="0" normalizeH="0" baseline="0" noProof="0" smtClean="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 </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m:t>
                    </m:r>
                    <m:r>
                      <m:rPr>
                        <m:nor/>
                      </m:rPr>
                      <a:rPr kumimoji="0" lang="en-US" sz="2800" b="0" i="1" u="none" strike="noStrike" kern="1200" cap="none" spc="0" normalizeH="0" baseline="0" noProof="0" smtClean="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 </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AB</m:t>
                    </m:r>
                    <m:r>
                      <m:rPr>
                        <m:nor/>
                      </m:rPr>
                      <a:rPr kumimoji="0" lang="en-US" sz="2800" b="0" i="1" u="none" strike="noStrike" kern="1200" cap="none" spc="0" normalizeH="0" baseline="0" noProof="0" smtClean="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 </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m:t>
                    </m:r>
                    <m:r>
                      <m:rPr>
                        <m:nor/>
                      </m:rPr>
                      <a:rPr kumimoji="0" lang="en-US" sz="2800" b="0" i="1" u="none" strike="noStrike" kern="1200" cap="none" spc="0" normalizeH="0" baseline="0" noProof="0" smtClean="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 </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AC</m:t>
                    </m:r>
                    <m:r>
                      <m:rPr>
                        <m:nor/>
                      </m:rPr>
                      <a:rPr kumimoji="0" lang="en-US" sz="2800" b="0" i="1" u="none" strike="noStrike" kern="1200" cap="none" spc="0" normalizeH="0" baseline="0" noProof="0" smtClean="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 </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m:t>
                    </m:r>
                    <m:r>
                      <m:rPr>
                        <m:nor/>
                      </m:rPr>
                      <a:rPr kumimoji="0" lang="en-US" sz="2800" b="0" i="1" u="none" strike="noStrike" kern="1200" cap="none" spc="0" normalizeH="0" baseline="0" noProof="0" smtClean="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 </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BC</m:t>
                    </m:r>
                  </m:oMath>
                </a14:m>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3:</a:t>
                </a:r>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Cho tam giác </a:t>
                </a:r>
                <a14:m>
                  <m:oMath xmlns:m="http://schemas.openxmlformats.org/officeDocument/2006/math">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ABC</m:t>
                    </m:r>
                  </m:oMath>
                </a14:m>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ngoại tiếp đường tròn </a:t>
                </a:r>
                <a14:m>
                  <m:oMath xmlns:m="http://schemas.openxmlformats.org/officeDocument/2006/math">
                    <m:d>
                      <m:dPr>
                        <m:ctrlPr>
                          <a:rPr kumimoji="0" lang="en-US" sz="2800" b="0" i="1" u="none" strike="noStrike" kern="1200" cap="none" spc="0" normalizeH="0" baseline="0" noProof="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I</m:t>
                        </m:r>
                      </m:e>
                    </m:d>
                  </m:oMath>
                </a14:m>
                <a: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Biết rằng </a:t>
                </a:r>
                <a14:m>
                  <m:oMath xmlns:m="http://schemas.openxmlformats.org/officeDocument/2006/math">
                    <m:acc>
                      <m:accPr>
                        <m:chr m:val="̂"/>
                        <m:ctrlPr>
                          <a:rPr kumimoji="0" lang="en-US" sz="2800" b="0" i="1" u="none" strike="noStrike" kern="1200" cap="none" spc="0" normalizeH="0" baseline="0" noProof="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A</m:t>
                        </m:r>
                      </m:e>
                    </m:acc>
                    <m:r>
                      <m:rPr>
                        <m:nor/>
                      </m:rPr>
                      <a:rPr kumimoji="0" 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m:t>
                    </m:r>
                    <m:r>
                      <m:rPr>
                        <m:nor/>
                      </m:rPr>
                      <a:rPr kumimoji="0" lang="en-US" sz="2800" b="0" i="1" u="none" strike="noStrike" kern="1200" cap="none" spc="0" normalizeH="0" baseline="0" noProof="0" smtClean="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 </m:t>
                    </m:r>
                    <m:r>
                      <m:rPr>
                        <m:nor/>
                      </m:rP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40</m:t>
                    </m:r>
                    <m:r>
                      <m:rPr>
                        <m:nor/>
                      </m:rP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 </m:t>
                    </m:r>
                    <m:acc>
                      <m:accPr>
                        <m:chr m:val="̂"/>
                        <m:ctrlPr>
                          <a:rPr kumimoji="0" lang="en-US" sz="2800" b="0" i="1" u="none" strike="noStrike" kern="1200" cap="none" spc="0" normalizeH="0" baseline="0" noProof="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B</m:t>
                        </m:r>
                      </m:e>
                    </m:acc>
                    <m:r>
                      <m:rPr>
                        <m:nor/>
                      </m:rPr>
                      <a:rPr kumimoji="0" lang="en-US" sz="2800" b="0"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m:t>
                    </m:r>
                    <m:r>
                      <m:rPr>
                        <m:nor/>
                      </m:rPr>
                      <a:rPr kumimoji="0" lang="en-US" sz="2800" b="0" i="1" u="none" strike="noStrike" kern="1200" cap="none" spc="0" normalizeH="0" baseline="0" noProof="0" smtClean="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 </m:t>
                    </m:r>
                    <m:r>
                      <m:rPr>
                        <m:nor/>
                      </m:rP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60</m:t>
                    </m:r>
                    <m:r>
                      <m:rPr>
                        <m:nor/>
                      </m:rP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m:t>
                    </m:r>
                  </m:oMath>
                </a14:m>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Tính số đo của các góc </a:t>
                </a:r>
                <a14:m>
                  <m:oMath xmlns:m="http://schemas.openxmlformats.org/officeDocument/2006/math">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BIC</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 </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CIA</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 </m:t>
                    </m:r>
                    <m:r>
                      <m:rPr>
                        <m:nor/>
                      </m:rPr>
                      <a:rPr kumimoji="0" lang="en-US" sz="2800" b="0" i="1"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m:t>AIB</m:t>
                    </m:r>
                  </m:oMath>
                </a14:m>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1" name="TextBox 10">
                <a:extLst>
                  <a:ext uri="{FF2B5EF4-FFF2-40B4-BE49-F238E27FC236}">
                    <a16:creationId xmlns:a16="http://schemas.microsoft.com/office/drawing/2014/main" id="{14EC4901-77DC-D631-EA56-B261CCFECEFC}"/>
                  </a:ext>
                </a:extLst>
              </p:cNvPr>
              <p:cNvSpPr txBox="1">
                <a:spLocks noRot="1" noChangeAspect="1" noMove="1" noResize="1" noEditPoints="1" noAdjustHandles="1" noChangeArrowheads="1" noChangeShapeType="1" noTextEdit="1"/>
              </p:cNvSpPr>
              <p:nvPr/>
            </p:nvSpPr>
            <p:spPr>
              <a:xfrm>
                <a:off x="269631" y="3732339"/>
                <a:ext cx="11633200" cy="2416111"/>
              </a:xfrm>
              <a:prstGeom prst="rect">
                <a:avLst/>
              </a:prstGeom>
              <a:blipFill>
                <a:blip r:embed="rId2"/>
                <a:stretch>
                  <a:fillRect l="-1048" t="-2519" r="-1781" b="-604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95562CB-DABB-836F-4EF3-3A1080279970}"/>
              </a:ext>
            </a:extLst>
          </p:cNvPr>
          <p:cNvPicPr>
            <a:picLocks noChangeAspect="1"/>
          </p:cNvPicPr>
          <p:nvPr/>
        </p:nvPicPr>
        <p:blipFill>
          <a:blip r:embed="rId3"/>
          <a:stretch>
            <a:fillRect/>
          </a:stretch>
        </p:blipFill>
        <p:spPr>
          <a:xfrm>
            <a:off x="6821424" y="320457"/>
            <a:ext cx="5362666" cy="3108543"/>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1AE0912-724F-7269-929D-F6AE0C9E9064}"/>
                  </a:ext>
                </a:extLst>
              </p:cNvPr>
              <p:cNvSpPr txBox="1"/>
              <p:nvPr/>
            </p:nvSpPr>
            <p:spPr>
              <a:xfrm>
                <a:off x="269631" y="109340"/>
                <a:ext cx="6647688" cy="3530775"/>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vi-VN" sz="2800" b="1"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1: </a:t>
                </a:r>
                <a:r>
                  <a:rPr kumimoji="0" lang="vi-VN" sz="2800" b="0"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Ba </a:t>
                </a:r>
                <a:r>
                  <a:rPr kumimoji="0" lang="en-US" sz="2800" b="0"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cụm dân cư </a:t>
                </a:r>
                <a14:m>
                  <m:oMath xmlns:m="http://schemas.openxmlformats.org/officeDocument/2006/math">
                    <m:r>
                      <m:rPr>
                        <m:nor/>
                      </m:rPr>
                      <a:rPr kumimoji="0" lang="en-US"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m:t>A</m:t>
                    </m:r>
                  </m:oMath>
                </a14:m>
                <a:r>
                  <a:rPr kumimoji="0" lang="en-US"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kumimoji="0" lang="en-US"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m:t>B</m:t>
                    </m:r>
                  </m:oMath>
                </a14:m>
                <a:r>
                  <a:rPr kumimoji="0" lang="en-US"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kumimoji="0" lang="en-US" sz="2800" b="0" i="1" u="none" strike="noStrike" kern="100" cap="none" spc="0" normalizeH="0" baseline="0" noProof="0" smtClean="0">
                        <a:ln>
                          <a:noFill/>
                        </a:ln>
                        <a:solidFill>
                          <a:srgbClr val="FFFFFF"/>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nor/>
                      </m:rPr>
                      <a:rPr kumimoji="0" lang="en-US" sz="2800" b="0" i="1" u="none" strike="noStrike" kern="100" cap="none" spc="0" normalizeH="0" baseline="0" noProof="0" smtClean="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m:t>C</m:t>
                    </m:r>
                  </m:oMath>
                </a14:m>
                <a:r>
                  <a:rPr kumimoji="0" lang="vi-VN"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 nối với nhau bởi ba</a:t>
                </a:r>
                <a:r>
                  <a:rPr kumimoji="0" lang="en-US" sz="2800" b="0"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con đường</a:t>
                </a:r>
                <a:r>
                  <a:rPr kumimoji="0" lang="vi-VN" sz="2800" b="0"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(hình vẽ). Người ta muốn tìm một địa điểm </a:t>
                </a:r>
                <a14:m>
                  <m:oMath xmlns:m="http://schemas.openxmlformats.org/officeDocument/2006/math">
                    <m:r>
                      <m:rPr>
                        <m:nor/>
                      </m:rPr>
                      <a:rPr kumimoji="0" lang="vi-VN"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m:t>O</m:t>
                    </m:r>
                  </m:oMath>
                </a14:m>
                <a:r>
                  <a:rPr kumimoji="0" lang="vi-VN" sz="2800" b="0"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để </a:t>
                </a:r>
                <a:r>
                  <a:rPr kumimoji="0" lang="en-US" sz="2800" b="0"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xây dựng một trường học và địa điểm </a:t>
                </a:r>
                <a14:m>
                  <m:oMath xmlns:m="http://schemas.openxmlformats.org/officeDocument/2006/math">
                    <m:r>
                      <m:rPr>
                        <m:nor/>
                      </m:rPr>
                      <a:rPr kumimoji="0" lang="en-US"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m:t>I</m:t>
                    </m:r>
                  </m:oMath>
                </a14:m>
                <a:r>
                  <a:rPr kumimoji="0" lang="en-US" sz="2800" b="0"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để lập một trạm cứu hộ xe , sao cho </a:t>
                </a:r>
                <a14:m>
                  <m:oMath xmlns:m="http://schemas.openxmlformats.org/officeDocument/2006/math">
                    <m:r>
                      <m:rPr>
                        <m:nor/>
                      </m:rPr>
                      <a:rPr kumimoji="0" lang="vi-VN"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m:t>O</m:t>
                    </m:r>
                  </m:oMath>
                </a14:m>
                <a:r>
                  <a:rPr kumimoji="0" lang="en-US" sz="2800" b="0"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cách đều ba điểm </a:t>
                </a:r>
                <a14:m>
                  <m:oMath xmlns:m="http://schemas.openxmlformats.org/officeDocument/2006/math">
                    <m:r>
                      <m:rPr>
                        <m:nor/>
                      </m:rPr>
                      <a:rPr kumimoji="0" lang="en-US"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m:t>A</m:t>
                    </m:r>
                  </m:oMath>
                </a14:m>
                <a:r>
                  <a:rPr kumimoji="0" lang="en-US"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kumimoji="0" lang="en-US"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m:t>B</m:t>
                    </m:r>
                  </m:oMath>
                </a14:m>
                <a:r>
                  <a:rPr kumimoji="0" lang="en-US"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kumimoji="0" lang="en-US" sz="2800" b="0" i="1" u="none" strike="noStrike" kern="100" cap="none" spc="0" normalizeH="0" baseline="0" noProof="0" smtClean="0">
                        <a:ln>
                          <a:noFill/>
                        </a:ln>
                        <a:solidFill>
                          <a:srgbClr val="FFFFFF"/>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nor/>
                      </m:rPr>
                      <a:rPr kumimoji="0" lang="en-US" sz="2800" b="0" i="1" u="none" strike="noStrike" kern="100" cap="none" spc="0" normalizeH="0" baseline="0" noProof="0" smtClean="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m:t>C</m:t>
                    </m:r>
                  </m:oMath>
                </a14:m>
                <a:r>
                  <a:rPr kumimoji="0" lang="en-US"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và </a:t>
                </a:r>
                <a14:m>
                  <m:oMath xmlns:m="http://schemas.openxmlformats.org/officeDocument/2006/math">
                    <m:r>
                      <m:rPr>
                        <m:nor/>
                      </m:rPr>
                      <a:rPr kumimoji="0" lang="en-US"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m:t>I</m:t>
                    </m:r>
                  </m:oMath>
                </a14:m>
                <a:r>
                  <a:rPr kumimoji="0" lang="en-US" sz="2800" b="0"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cách đều ba con đường. Làm thế nào để xác định hai điểm </a:t>
                </a:r>
                <a14:m>
                  <m:oMath xmlns:m="http://schemas.openxmlformats.org/officeDocument/2006/math">
                    <m:r>
                      <m:rPr>
                        <m:nor/>
                      </m:rPr>
                      <a:rPr kumimoji="0" lang="vi-VN"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m:t>O</m:t>
                    </m:r>
                  </m:oMath>
                </a14:m>
                <a:r>
                  <a:rPr kumimoji="0" lang="en-US"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và  </a:t>
                </a:r>
                <a14:m>
                  <m:oMath xmlns:m="http://schemas.openxmlformats.org/officeDocument/2006/math">
                    <m:r>
                      <m:rPr>
                        <m:nor/>
                      </m:rPr>
                      <a:rPr kumimoji="0" lang="en-US" sz="2800" b="0" i="1"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m:t>I</m:t>
                    </m:r>
                  </m:oMath>
                </a14:m>
                <a:r>
                  <a:rPr kumimoji="0" lang="en-US" sz="2800" b="0" i="0" u="none" strike="noStrike" kern="1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p>
            </p:txBody>
          </p:sp>
        </mc:Choice>
        <mc:Fallback xmlns="">
          <p:sp>
            <p:nvSpPr>
              <p:cNvPr id="20" name="TextBox 19">
                <a:extLst>
                  <a:ext uri="{FF2B5EF4-FFF2-40B4-BE49-F238E27FC236}">
                    <a16:creationId xmlns:a16="http://schemas.microsoft.com/office/drawing/2014/main" id="{51AE0912-724F-7269-929D-F6AE0C9E9064}"/>
                  </a:ext>
                </a:extLst>
              </p:cNvPr>
              <p:cNvSpPr txBox="1">
                <a:spLocks noRot="1" noChangeAspect="1" noMove="1" noResize="1" noEditPoints="1" noAdjustHandles="1" noChangeArrowheads="1" noChangeShapeType="1" noTextEdit="1"/>
              </p:cNvSpPr>
              <p:nvPr/>
            </p:nvSpPr>
            <p:spPr>
              <a:xfrm>
                <a:off x="269631" y="109340"/>
                <a:ext cx="6647688" cy="3530775"/>
              </a:xfrm>
              <a:prstGeom prst="rect">
                <a:avLst/>
              </a:prstGeom>
              <a:blipFill>
                <a:blip r:embed="rId4"/>
                <a:stretch>
                  <a:fillRect l="-1833" t="-1209" r="-1833" b="-3627"/>
                </a:stretch>
              </a:blipFill>
            </p:spPr>
            <p:txBody>
              <a:bodyPr/>
              <a:lstStyle/>
              <a:p>
                <a:r>
                  <a:rPr lang="en-US">
                    <a:noFill/>
                  </a:rPr>
                  <a:t> </a:t>
                </a:r>
              </a:p>
            </p:txBody>
          </p:sp>
        </mc:Fallback>
      </mc:AlternateContent>
    </p:spTree>
    <p:extLst>
      <p:ext uri="{BB962C8B-B14F-4D97-AF65-F5344CB8AC3E}">
        <p14:creationId xmlns:p14="http://schemas.microsoft.com/office/powerpoint/2010/main" val="28106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01AEEBF-BFA7-40E1-50ED-E47FC2B6D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8473" y="-672150"/>
            <a:ext cx="4763527" cy="4041315"/>
          </a:xfrm>
          <a:prstGeom prst="rect">
            <a:avLst/>
          </a:prstGeom>
        </p:spPr>
      </p:pic>
      <p:sp>
        <p:nvSpPr>
          <p:cNvPr id="5" name="文本框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B3E0154-A4F4-4F64-810A-E5FEE04588D9}"/>
              </a:ext>
            </a:extLst>
          </p:cNvPr>
          <p:cNvSpPr txBox="1"/>
          <p:nvPr/>
        </p:nvSpPr>
        <p:spPr>
          <a:xfrm>
            <a:off x="1916794" y="1348507"/>
            <a:ext cx="822256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CHÀO TẠM BIỆT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VÀ CHÚC CÁC CON HỌC TỐT!</a:t>
            </a:r>
            <a:endParaRPr kumimoji="0" lang="zh-CN" altLang="en-US"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endParaRPr>
          </a:p>
        </p:txBody>
      </p:sp>
      <p:pic>
        <p:nvPicPr>
          <p:cNvPr id="6" name="图片 2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5C743F1-E5D9-B753-2896-8C00F27849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187"/>
          <a:stretch/>
        </p:blipFill>
        <p:spPr>
          <a:xfrm>
            <a:off x="8086725" y="-256685"/>
            <a:ext cx="4105275" cy="192748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7" name="Picture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5EE1C1A-7A71-5267-28F7-9084B2A9EE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452"/>
          <a:stretch/>
        </p:blipFill>
        <p:spPr bwMode="auto">
          <a:xfrm>
            <a:off x="3002295" y="2860234"/>
            <a:ext cx="6204010" cy="363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4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66AA30-621E-37AE-9E86-7687721479F9}"/>
                  </a:ext>
                </a:extLst>
              </p:cNvPr>
              <p:cNvSpPr txBox="1"/>
              <p:nvPr/>
            </p:nvSpPr>
            <p:spPr>
              <a:xfrm>
                <a:off x="185379" y="676891"/>
                <a:ext cx="11484709" cy="5393784"/>
              </a:xfrm>
              <a:prstGeom prst="rect">
                <a:avLst/>
              </a:prstGeom>
              <a:noFill/>
            </p:spPr>
            <p:txBody>
              <a:bodyPr wrap="square">
                <a:spAutoFit/>
              </a:bodyPr>
              <a:lstStyle/>
              <a:p>
                <a:pPr>
                  <a:spcBef>
                    <a:spcPts val="300"/>
                  </a:spcBef>
                  <a:spcAft>
                    <a:spcPts val="300"/>
                  </a:spcAft>
                </a:pPr>
                <a:r>
                  <a:rPr lang="vi-VN"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II. Đường tròn nội tiếp tam giác</a:t>
                </a:r>
                <a:endParaRPr lang="en-US" sz="3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vi-VN"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1. Định nghĩa</a:t>
                </a:r>
                <a:endParaRPr lang="en-US" sz="2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spcBef>
                    <a:spcPts val="300"/>
                  </a:spcBef>
                  <a:spcAft>
                    <a:spcPts val="300"/>
                  </a:spcAft>
                  <a:buFont typeface="Arial" charset="0"/>
                  <a:buChar char="•"/>
                </a:pPr>
                <a:r>
                  <a:rPr lang="vi-VN" sz="2800" b="1" dirty="0">
                    <a:solidFill>
                      <a:srgbClr val="FFFFFF"/>
                    </a:solidFill>
                    <a:latin typeface="+mj-lt"/>
                  </a:rPr>
                  <a:t>Hoạt động 5 (SGK – 71)</a:t>
                </a:r>
                <a:endParaRPr lang="en-US" sz="2800" b="1" dirty="0">
                  <a:solidFill>
                    <a:srgbClr val="FFFFFF"/>
                  </a:solidFill>
                  <a:latin typeface="+mj-lt"/>
                </a:endParaRPr>
              </a:p>
              <a:p>
                <a:pPr>
                  <a:spcBef>
                    <a:spcPts val="300"/>
                  </a:spcBef>
                  <a:spcAft>
                    <a:spcPts val="300"/>
                  </a:spcAft>
                </a:pPr>
                <a:r>
                  <a:rPr lang="nl-NL" sz="2800" dirty="0">
                    <a:solidFill>
                      <a:schemeClr val="bg1"/>
                    </a:solidFill>
                    <a:latin typeface="Times New Roman" panose="02020603050405020304" pitchFamily="18" charset="0"/>
                    <a:cs typeface="Times New Roman" panose="02020603050405020304" pitchFamily="18" charset="0"/>
                  </a:rPr>
                  <a:t>     Các đường thẳng </a:t>
                </a:r>
                <a14:m>
                  <m:oMath xmlns:m="http://schemas.openxmlformats.org/officeDocument/2006/math">
                    <m:r>
                      <m:rPr>
                        <m:nor/>
                      </m:rPr>
                      <a:rPr lang="en-US" sz="2800" i="1">
                        <a:solidFill>
                          <a:schemeClr val="bg1"/>
                        </a:solidFill>
                        <a:latin typeface="Times New Roman" panose="02020603050405020304" pitchFamily="18" charset="0"/>
                        <a:cs typeface="Times New Roman" panose="02020603050405020304" pitchFamily="18" charset="0"/>
                      </a:rPr>
                      <m:t>AB</m:t>
                    </m:r>
                    <m:r>
                      <m:rPr>
                        <m:nor/>
                      </m:rPr>
                      <a:rPr lang="en-US" sz="2800" i="1">
                        <a:solidFill>
                          <a:schemeClr val="bg1"/>
                        </a:solidFill>
                        <a:latin typeface="Times New Roman" panose="02020603050405020304" pitchFamily="18" charset="0"/>
                        <a:cs typeface="Times New Roman" panose="02020603050405020304" pitchFamily="18" charset="0"/>
                      </a:rPr>
                      <m:t>,  </m:t>
                    </m:r>
                    <m:r>
                      <m:rPr>
                        <m:nor/>
                      </m:rPr>
                      <a:rPr lang="en-US" sz="2800" i="1">
                        <a:solidFill>
                          <a:schemeClr val="bg1"/>
                        </a:solidFill>
                        <a:latin typeface="Times New Roman" panose="02020603050405020304" pitchFamily="18" charset="0"/>
                        <a:cs typeface="Times New Roman" panose="02020603050405020304" pitchFamily="18" charset="0"/>
                      </a:rPr>
                      <m:t>BC</m:t>
                    </m:r>
                    <m:r>
                      <m:rPr>
                        <m:nor/>
                      </m:rPr>
                      <a:rPr lang="en-US" sz="2800" i="1">
                        <a:solidFill>
                          <a:schemeClr val="bg1"/>
                        </a:solidFill>
                        <a:latin typeface="Times New Roman" panose="02020603050405020304" pitchFamily="18" charset="0"/>
                        <a:cs typeface="Times New Roman" panose="02020603050405020304" pitchFamily="18" charset="0"/>
                      </a:rPr>
                      <m:t>,  </m:t>
                    </m:r>
                    <m:r>
                      <m:rPr>
                        <m:nor/>
                      </m:rPr>
                      <a:rPr lang="en-US" sz="2800" i="1">
                        <a:solidFill>
                          <a:schemeClr val="bg1"/>
                        </a:solidFill>
                        <a:latin typeface="Times New Roman" panose="02020603050405020304" pitchFamily="18" charset="0"/>
                        <a:cs typeface="Times New Roman" panose="02020603050405020304" pitchFamily="18" charset="0"/>
                      </a:rPr>
                      <m:t>CA</m:t>
                    </m:r>
                  </m:oMath>
                </a14:m>
                <a:r>
                  <a:rPr lang="nl-NL" sz="2800" i="1" dirty="0">
                    <a:solidFill>
                      <a:schemeClr val="bg1"/>
                    </a:solidFill>
                    <a:latin typeface="Times New Roman" panose="02020603050405020304" pitchFamily="18" charset="0"/>
                    <a:cs typeface="Times New Roman" panose="02020603050405020304" pitchFamily="18" charset="0"/>
                  </a:rPr>
                  <a:t> </a:t>
                </a:r>
                <a:r>
                  <a:rPr lang="nl-NL" sz="2800" dirty="0">
                    <a:solidFill>
                      <a:schemeClr val="bg1"/>
                    </a:solidFill>
                    <a:latin typeface="Times New Roman" panose="02020603050405020304" pitchFamily="18" charset="0"/>
                    <a:cs typeface="Times New Roman" panose="02020603050405020304" pitchFamily="18" charset="0"/>
                  </a:rPr>
                  <a:t>tiếp xúc với đường tròn </a:t>
                </a:r>
                <a14:m>
                  <m:oMath xmlns:m="http://schemas.openxmlformats.org/officeDocument/2006/math">
                    <m:d>
                      <m:dPr>
                        <m:ctrlPr>
                          <a:rPr lang="en-US" sz="2800" i="1">
                            <a:solidFill>
                              <a:schemeClr val="bg1"/>
                            </a:solidFill>
                            <a:latin typeface="Cambria Math" panose="02040503050406030204" pitchFamily="18" charset="0"/>
                          </a:rPr>
                        </m:ctrlPr>
                      </m:dPr>
                      <m:e>
                        <m:r>
                          <m:rPr>
                            <m:nor/>
                          </m:rPr>
                          <a:rPr lang="en-US" sz="2800" i="1">
                            <a:solidFill>
                              <a:schemeClr val="bg1"/>
                            </a:solidFill>
                            <a:latin typeface="Times New Roman" panose="02020603050405020304" pitchFamily="18" charset="0"/>
                            <a:cs typeface="Times New Roman" panose="02020603050405020304" pitchFamily="18" charset="0"/>
                          </a:rPr>
                          <m:t>I</m:t>
                        </m:r>
                      </m:e>
                    </m:d>
                  </m:oMath>
                </a14:m>
                <a:r>
                  <a:rPr lang="nl-NL" sz="2800" i="1" dirty="0">
                    <a:solidFill>
                      <a:schemeClr val="bg1"/>
                    </a:solidFill>
                    <a:latin typeface="Times New Roman" panose="02020603050405020304" pitchFamily="18" charset="0"/>
                    <a:cs typeface="Times New Roman" panose="02020603050405020304" pitchFamily="18" charset="0"/>
                  </a:rPr>
                  <a:t> </a:t>
                </a:r>
                <a:r>
                  <a:rPr lang="nl-NL" sz="2800" dirty="0">
                    <a:solidFill>
                      <a:schemeClr val="bg1"/>
                    </a:solidFill>
                    <a:latin typeface="Times New Roman" panose="02020603050405020304" pitchFamily="18" charset="0"/>
                    <a:cs typeface="Times New Roman" panose="02020603050405020304" pitchFamily="18" charset="0"/>
                  </a:rPr>
                  <a:t>lần lượt tại ba điểm </a:t>
                </a:r>
                <a14:m>
                  <m:oMath xmlns:m="http://schemas.openxmlformats.org/officeDocument/2006/math">
                    <m:r>
                      <m:rPr>
                        <m:nor/>
                      </m:rPr>
                      <a:rPr lang="en-US" sz="2800" i="1">
                        <a:solidFill>
                          <a:schemeClr val="bg1"/>
                        </a:solidFill>
                        <a:latin typeface="Times New Roman" panose="02020603050405020304" pitchFamily="18" charset="0"/>
                        <a:cs typeface="Times New Roman" panose="02020603050405020304" pitchFamily="18" charset="0"/>
                      </a:rPr>
                      <m:t>P</m:t>
                    </m:r>
                    <m:r>
                      <m:rPr>
                        <m:nor/>
                      </m:rPr>
                      <a:rPr lang="en-US" sz="2800" i="1">
                        <a:solidFill>
                          <a:schemeClr val="bg1"/>
                        </a:solidFill>
                        <a:latin typeface="Times New Roman" panose="02020603050405020304" pitchFamily="18" charset="0"/>
                        <a:cs typeface="Times New Roman" panose="02020603050405020304" pitchFamily="18" charset="0"/>
                      </a:rPr>
                      <m:t>,  </m:t>
                    </m:r>
                    <m:r>
                      <m:rPr>
                        <m:nor/>
                      </m:rPr>
                      <a:rPr lang="en-US" sz="2800" i="1">
                        <a:solidFill>
                          <a:schemeClr val="bg1"/>
                        </a:solidFill>
                        <a:latin typeface="Times New Roman" panose="02020603050405020304" pitchFamily="18" charset="0"/>
                        <a:cs typeface="Times New Roman" panose="02020603050405020304" pitchFamily="18" charset="0"/>
                      </a:rPr>
                      <m:t>M</m:t>
                    </m:r>
                    <m:r>
                      <m:rPr>
                        <m:nor/>
                      </m:rPr>
                      <a:rPr lang="en-US" sz="2800" i="1">
                        <a:solidFill>
                          <a:schemeClr val="bg1"/>
                        </a:solidFill>
                        <a:latin typeface="Times New Roman" panose="02020603050405020304" pitchFamily="18" charset="0"/>
                        <a:cs typeface="Times New Roman" panose="02020603050405020304" pitchFamily="18" charset="0"/>
                      </a:rPr>
                      <m:t>,  </m:t>
                    </m:r>
                    <m:r>
                      <m:rPr>
                        <m:nor/>
                      </m:rPr>
                      <a:rPr lang="en-US" sz="2800" i="1">
                        <a:solidFill>
                          <a:schemeClr val="bg1"/>
                        </a:solidFill>
                        <a:latin typeface="Times New Roman" panose="02020603050405020304" pitchFamily="18" charset="0"/>
                        <a:cs typeface="Times New Roman" panose="02020603050405020304" pitchFamily="18" charset="0"/>
                      </a:rPr>
                      <m:t>N</m:t>
                    </m:r>
                  </m:oMath>
                </a14:m>
                <a:r>
                  <a:rPr lang="nl-NL" sz="2800" i="1" dirty="0">
                    <a:solidFill>
                      <a:schemeClr val="bg1"/>
                    </a:solidFill>
                    <a:latin typeface="Times New Roman" panose="02020603050405020304" pitchFamily="18" charset="0"/>
                    <a:cs typeface="Times New Roman" panose="02020603050405020304" pitchFamily="18" charset="0"/>
                  </a:rPr>
                  <a:t>.</a:t>
                </a:r>
                <a:endParaRPr lang="x-none" sz="2800" i="1" dirty="0">
                  <a:solidFill>
                    <a:schemeClr val="bg1"/>
                  </a:solidFill>
                  <a:latin typeface="Times New Roman" panose="02020603050405020304" pitchFamily="18" charset="0"/>
                  <a:cs typeface="Times New Roman" panose="02020603050405020304" pitchFamily="18" charset="0"/>
                </a:endParaRPr>
              </a:p>
              <a:p>
                <a:pPr>
                  <a:spcBef>
                    <a:spcPts val="300"/>
                  </a:spcBef>
                  <a:spcAft>
                    <a:spcPts val="300"/>
                  </a:spcAft>
                </a:pPr>
                <a:r>
                  <a:rPr lang="vi-VN"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Định nghĩa (SGK - 71)</a:t>
                </a:r>
                <a:endParaRPr lang="en-US"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spcBef>
                    <a:spcPts val="300"/>
                  </a:spcBef>
                  <a:spcAft>
                    <a:spcPts val="300"/>
                  </a:spcAft>
                </a:pPr>
                <a:r>
                  <a:rPr lang="vi-VN"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Chú ý (SGK - 71)</a:t>
                </a:r>
                <a:endParaRPr lang="en-US"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solidFill>
                              <a:schemeClr val="bg1"/>
                            </a:solidFill>
                            <a:effectLst/>
                            <a:latin typeface="Cambria Math" panose="02040503050406030204" pitchFamily="18" charset="0"/>
                            <a:cs typeface="Times New Roman" panose="02020603050405020304" pitchFamily="18" charset="0"/>
                          </a:rPr>
                        </m:ctrlPr>
                      </m:dPr>
                      <m:e>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I</m:t>
                        </m:r>
                      </m:e>
                    </m:d>
                  </m:oMath>
                </a14:m>
                <a:r>
                  <a:rPr lang="fr-FR"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Δ</m:t>
                    </m:r>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ABC</m:t>
                    </m:r>
                  </m:oMath>
                </a14:m>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Δ</m:t>
                    </m:r>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ABC</m:t>
                    </m:r>
                  </m:oMath>
                </a14:m>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solidFill>
                              <a:schemeClr val="bg1"/>
                            </a:solidFill>
                            <a:effectLst/>
                            <a:latin typeface="Cambria Math" panose="02040503050406030204" pitchFamily="18" charset="0"/>
                            <a:cs typeface="Times New Roman" panose="02020603050405020304" pitchFamily="18" charset="0"/>
                          </a:rPr>
                        </m:ctrlPr>
                      </m:dPr>
                      <m:e>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I</m:t>
                        </m:r>
                      </m:e>
                    </m:d>
                  </m:oMath>
                </a14:m>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xmlns:a14="http://schemas.microsoft.com/office/drawing/2010/main" xmlns="" id="{4766AA30-621E-37AE-9E86-7687721479F9}"/>
                  </a:ext>
                </a:extLst>
              </p:cNvPr>
              <p:cNvSpPr txBox="1">
                <a:spLocks noRot="1" noChangeAspect="1" noMove="1" noResize="1" noEditPoints="1" noAdjustHandles="1" noChangeArrowheads="1" noChangeShapeType="1" noTextEdit="1"/>
              </p:cNvSpPr>
              <p:nvPr/>
            </p:nvSpPr>
            <p:spPr>
              <a:xfrm>
                <a:off x="185379" y="676891"/>
                <a:ext cx="11484709" cy="5393784"/>
              </a:xfrm>
              <a:prstGeom prst="rect">
                <a:avLst/>
              </a:prstGeom>
              <a:blipFill rotWithShape="1">
                <a:blip r:embed="rId2"/>
                <a:stretch>
                  <a:fillRect l="-1327" t="-1582" r="-1115" b="-2260"/>
                </a:stretch>
              </a:blipFill>
            </p:spPr>
            <p:txBody>
              <a:bodyPr/>
              <a:lstStyle/>
              <a:p>
                <a:r>
                  <a:rPr lang="en-US">
                    <a:noFill/>
                  </a:rPr>
                  <a:t> </a:t>
                </a:r>
              </a:p>
            </p:txBody>
          </p:sp>
        </mc:Fallback>
      </mc:AlternateContent>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5F80A90A-E157-1E77-F60B-8B7139C8D5EC}"/>
              </a:ext>
            </a:extLst>
          </p:cNvPr>
          <p:cNvSpPr txBox="1">
            <a:spLocks/>
          </p:cNvSpPr>
          <p:nvPr/>
        </p:nvSpPr>
        <p:spPr>
          <a:xfrm>
            <a:off x="85629" y="0"/>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spcAft>
                <a:spcPts val="600"/>
              </a:spcAft>
            </a:pPr>
            <a:r>
              <a:rPr lang="en-US" sz="2400" b="1">
                <a:solidFill>
                  <a:srgbClr val="FFFF00"/>
                </a:solidFill>
                <a:latin typeface="Times New Roman" panose="02020603050405020304" pitchFamily="18" charset="0"/>
                <a:cs typeface="Times New Roman" panose="02020603050405020304" pitchFamily="18" charset="0"/>
              </a:rPr>
              <a:t>BÀI 1. ĐƯỜNG TRÒN NGOẠI TIẾP VÀ ĐƯỜNG TRÒN NỘI TIẾP TAM GIÁC </a:t>
            </a:r>
            <a:r>
              <a:rPr lang="en-US" sz="2800" b="1">
                <a:solidFill>
                  <a:srgbClr val="FFFF00"/>
                </a:solidFill>
                <a:latin typeface="Times New Roman" panose="02020603050405020304" pitchFamily="18" charset="0"/>
                <a:cs typeface="Times New Roman" panose="02020603050405020304" pitchFamily="18" charset="0"/>
              </a:rPr>
              <a:t>(Tiết 2)</a:t>
            </a:r>
            <a:endPar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5055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1000"/>
                                        <p:tgtEl>
                                          <p:spTgt spid="5">
                                            <p:txEl>
                                              <p:pRg st="4" end="4"/>
                                            </p:txEl>
                                          </p:spTgt>
                                        </p:tgtEl>
                                      </p:cBhvr>
                                    </p:animEffect>
                                    <p:anim calcmode="lin" valueType="num">
                                      <p:cBhvr>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1000"/>
                                        <p:tgtEl>
                                          <p:spTgt spid="5">
                                            <p:txEl>
                                              <p:pRg st="7" end="7"/>
                                            </p:txEl>
                                          </p:spTgt>
                                        </p:tgtEl>
                                      </p:cBhvr>
                                    </p:animEffect>
                                    <p:anim calcmode="lin" valueType="num">
                                      <p:cBhvr>
                                        <p:cTn id="4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2C9AF99-C641-26D8-D0A8-8DDEDFD7EA16}"/>
                  </a:ext>
                </a:extLst>
              </p:cNvPr>
              <p:cNvSpPr txBox="1"/>
              <p:nvPr/>
            </p:nvSpPr>
            <p:spPr>
              <a:xfrm>
                <a:off x="418122" y="933986"/>
                <a:ext cx="7225324" cy="1461939"/>
              </a:xfrm>
              <a:prstGeom prst="rect">
                <a:avLst/>
              </a:prstGeom>
              <a:noFill/>
            </p:spPr>
            <p:txBody>
              <a:bodyPr wrap="square">
                <a:spAutoFit/>
              </a:bodyPr>
              <a:lstStyle/>
              <a:p>
                <a:pPr>
                  <a:spcBef>
                    <a:spcPts val="300"/>
                  </a:spcBef>
                  <a:spcAft>
                    <a:spcPts val="300"/>
                  </a:spcAft>
                </a:pPr>
                <a:r>
                  <a:rPr lang="fr-FR" sz="2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fr-FR"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fr-FR"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fr-FR" sz="2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fr-FR"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2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fr-FR"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71)</a:t>
                </a:r>
                <a:endParaRPr lang="en-US"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10a, </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10b ở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I</m:t>
                        </m:r>
                      </m:e>
                    </m:d>
                  </m:oMath>
                </a14:m>
                <a:r>
                  <a:rPr lang="fr-FR"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ΔABC</m:t>
                    </m:r>
                  </m:oMath>
                </a14:m>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C2C9AF99-C641-26D8-D0A8-8DDEDFD7EA16}"/>
                  </a:ext>
                </a:extLst>
              </p:cNvPr>
              <p:cNvSpPr txBox="1">
                <a:spLocks noRot="1" noChangeAspect="1" noMove="1" noResize="1" noEditPoints="1" noAdjustHandles="1" noChangeArrowheads="1" noChangeShapeType="1" noTextEdit="1"/>
              </p:cNvSpPr>
              <p:nvPr/>
            </p:nvSpPr>
            <p:spPr>
              <a:xfrm>
                <a:off x="418122" y="933986"/>
                <a:ext cx="7225324" cy="1461939"/>
              </a:xfrm>
              <a:prstGeom prst="rect">
                <a:avLst/>
              </a:prstGeom>
              <a:blipFill>
                <a:blip r:embed="rId2"/>
                <a:stretch>
                  <a:fillRect l="-1772" t="-4167" b="-10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3B2D93A-DCDB-37A7-B01E-F047BEE35A85}"/>
                  </a:ext>
                </a:extLst>
              </p:cNvPr>
              <p:cNvSpPr txBox="1"/>
              <p:nvPr/>
            </p:nvSpPr>
            <p:spPr>
              <a:xfrm>
                <a:off x="363413" y="2572343"/>
                <a:ext cx="7334741" cy="2793072"/>
              </a:xfrm>
              <a:prstGeom prst="rect">
                <a:avLst/>
              </a:prstGeom>
              <a:noFill/>
            </p:spPr>
            <p:txBody>
              <a:bodyPr wrap="square">
                <a:spAutoFit/>
              </a:bodyPr>
              <a:lstStyle/>
              <a:p>
                <a:pPr algn="ctr">
                  <a:spcBef>
                    <a:spcPts val="300"/>
                  </a:spcBef>
                  <a:spcAft>
                    <a:spcPts val="300"/>
                  </a:spcAft>
                </a:pPr>
                <a:r>
                  <a:rPr lang="fr-FR" sz="2800" b="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fr-FR"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10a,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I</m:t>
                        </m:r>
                      </m:e>
                    </m:d>
                  </m:oMath>
                </a14:m>
                <a:r>
                  <a:rPr lang="fr-FR"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ΔABC</m:t>
                    </m:r>
                  </m:oMath>
                </a14:m>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AB</m:t>
                    </m:r>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BC</m:t>
                    </m:r>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CA</m:t>
                    </m:r>
                  </m:oMath>
                </a14:m>
                <a:r>
                  <a:rPr lang="fr-FR"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P</m:t>
                    </m:r>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M</m:t>
                    </m:r>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N</m:t>
                    </m:r>
                  </m:oMath>
                </a14:m>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10b,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solidFill>
                              <a:schemeClr val="bg1"/>
                            </a:solidFill>
                            <a:effectLst/>
                            <a:latin typeface="Cambria Math" panose="02040503050406030204" pitchFamily="18" charset="0"/>
                            <a:cs typeface="Times New Roman" panose="02020603050405020304" pitchFamily="18" charset="0"/>
                          </a:rPr>
                        </m:ctrlPr>
                      </m:dPr>
                      <m:e>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I</m:t>
                        </m:r>
                      </m:e>
                    </m:d>
                  </m:oMath>
                </a14:m>
                <a:r>
                  <a:rPr lang="fr-FR"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ΔABC</m:t>
                    </m:r>
                  </m:oMath>
                </a14:m>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AB</m:t>
                    </m:r>
                  </m:oMath>
                </a14:m>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83B2D93A-DCDB-37A7-B01E-F047BEE35A85}"/>
                  </a:ext>
                </a:extLst>
              </p:cNvPr>
              <p:cNvSpPr txBox="1">
                <a:spLocks noRot="1" noChangeAspect="1" noMove="1" noResize="1" noEditPoints="1" noAdjustHandles="1" noChangeArrowheads="1" noChangeShapeType="1" noTextEdit="1"/>
              </p:cNvSpPr>
              <p:nvPr/>
            </p:nvSpPr>
            <p:spPr>
              <a:xfrm>
                <a:off x="363413" y="2572343"/>
                <a:ext cx="7334741" cy="2793072"/>
              </a:xfrm>
              <a:prstGeom prst="rect">
                <a:avLst/>
              </a:prstGeom>
              <a:blipFill>
                <a:blip r:embed="rId6"/>
                <a:stretch>
                  <a:fillRect l="-1746" t="-2402" r="-2411" b="-524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8E21EC43-05F6-3C3A-01DD-81F57EBBC3F7}"/>
              </a:ext>
            </a:extLst>
          </p:cNvPr>
          <p:cNvPicPr>
            <a:picLocks noChangeAspect="1"/>
          </p:cNvPicPr>
          <p:nvPr/>
        </p:nvPicPr>
        <p:blipFill>
          <a:blip r:embed="rId7"/>
          <a:stretch>
            <a:fillRect/>
          </a:stretch>
        </p:blipFill>
        <p:spPr>
          <a:xfrm>
            <a:off x="10894060" y="933986"/>
            <a:ext cx="1173480" cy="544068"/>
          </a:xfrm>
          <a:prstGeom prst="rect">
            <a:avLst/>
          </a:prstGeom>
        </p:spPr>
      </p:pic>
      <p:sp>
        <p:nvSpPr>
          <p:cNvPr id="5"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09F01A1-D10D-3980-04EF-C61B5DB7DE59}"/>
              </a:ext>
            </a:extLst>
          </p:cNvPr>
          <p:cNvSpPr txBox="1">
            <a:spLocks/>
          </p:cNvSpPr>
          <p:nvPr/>
        </p:nvSpPr>
        <p:spPr>
          <a:xfrm>
            <a:off x="85629" y="0"/>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spcAft>
                <a:spcPts val="600"/>
              </a:spcAft>
            </a:pPr>
            <a:r>
              <a:rPr lang="en-US" sz="2400" b="1">
                <a:solidFill>
                  <a:srgbClr val="FFFF00"/>
                </a:solidFill>
                <a:latin typeface="Times New Roman" panose="02020603050405020304" pitchFamily="18" charset="0"/>
                <a:cs typeface="Times New Roman" panose="02020603050405020304" pitchFamily="18" charset="0"/>
              </a:rPr>
              <a:t>BÀI 1. ĐƯỜNG TRÒN NGOẠI TIẾP VÀ ĐƯỜNG TRÒN NỘI TIẾP TAM GIÁC </a:t>
            </a:r>
            <a:r>
              <a:rPr lang="en-US" sz="2800" b="1">
                <a:solidFill>
                  <a:srgbClr val="FFFF00"/>
                </a:solidFill>
                <a:latin typeface="Times New Roman" panose="02020603050405020304" pitchFamily="18" charset="0"/>
                <a:cs typeface="Times New Roman" panose="02020603050405020304" pitchFamily="18" charset="0"/>
              </a:rPr>
              <a:t>(Tiết 2)</a:t>
            </a:r>
            <a:endPar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7510C3F-508E-A34E-D53A-82F892116B9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8819"/>
          <a:stretch/>
        </p:blipFill>
        <p:spPr>
          <a:xfrm>
            <a:off x="10902818" y="5842000"/>
            <a:ext cx="1465627" cy="885243"/>
          </a:xfrm>
          <a:prstGeom prst="rect">
            <a:avLst/>
          </a:prstGeom>
        </p:spPr>
      </p:pic>
      <p:grpSp>
        <p:nvGrpSpPr>
          <p:cNvPr id="2" name="Group 4">
            <a:extLst>
              <a:ext uri="{FF2B5EF4-FFF2-40B4-BE49-F238E27FC236}">
                <a16:creationId xmlns:a16="http://schemas.microsoft.com/office/drawing/2014/main" id="{FBF757C8-77D5-A0D7-E890-11500CBF5089}"/>
              </a:ext>
            </a:extLst>
          </p:cNvPr>
          <p:cNvGrpSpPr>
            <a:grpSpLocks noChangeAspect="1"/>
          </p:cNvGrpSpPr>
          <p:nvPr/>
        </p:nvGrpSpPr>
        <p:grpSpPr bwMode="auto">
          <a:xfrm>
            <a:off x="8342313" y="485775"/>
            <a:ext cx="3486150" cy="3021013"/>
            <a:chOff x="5255" y="306"/>
            <a:chExt cx="2196" cy="1903"/>
          </a:xfrm>
        </p:grpSpPr>
        <p:sp>
          <p:nvSpPr>
            <p:cNvPr id="7" name="AutoShape 3">
              <a:extLst>
                <a:ext uri="{FF2B5EF4-FFF2-40B4-BE49-F238E27FC236}">
                  <a16:creationId xmlns:a16="http://schemas.microsoft.com/office/drawing/2014/main" id="{7511026F-0CDA-DE56-94EC-F8DB5A02F665}"/>
                </a:ext>
              </a:extLst>
            </p:cNvPr>
            <p:cNvSpPr>
              <a:spLocks noChangeAspect="1" noChangeArrowheads="1" noTextEdit="1"/>
            </p:cNvSpPr>
            <p:nvPr/>
          </p:nvSpPr>
          <p:spPr bwMode="auto">
            <a:xfrm>
              <a:off x="5255" y="306"/>
              <a:ext cx="2196" cy="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5">
              <a:extLst>
                <a:ext uri="{FF2B5EF4-FFF2-40B4-BE49-F238E27FC236}">
                  <a16:creationId xmlns:a16="http://schemas.microsoft.com/office/drawing/2014/main" id="{8734AA17-2F52-1F9C-D913-89A68FD4E58A}"/>
                </a:ext>
              </a:extLst>
            </p:cNvPr>
            <p:cNvSpPr>
              <a:spLocks noChangeArrowheads="1"/>
            </p:cNvSpPr>
            <p:nvPr/>
          </p:nvSpPr>
          <p:spPr bwMode="auto">
            <a:xfrm>
              <a:off x="5879" y="819"/>
              <a:ext cx="801" cy="802"/>
            </a:xfrm>
            <a:prstGeom prst="ellipse">
              <a:avLst/>
            </a:prstGeom>
            <a:noFill/>
            <a:ln w="28575" cap="flat">
              <a:solidFill>
                <a:srgbClr val="F4F4F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6">
              <a:extLst>
                <a:ext uri="{FF2B5EF4-FFF2-40B4-BE49-F238E27FC236}">
                  <a16:creationId xmlns:a16="http://schemas.microsoft.com/office/drawing/2014/main" id="{7FDD90E3-8C05-A9E6-C4A3-CCA8DF8518D0}"/>
                </a:ext>
              </a:extLst>
            </p:cNvPr>
            <p:cNvSpPr>
              <a:spLocks noChangeShapeType="1"/>
            </p:cNvSpPr>
            <p:nvPr/>
          </p:nvSpPr>
          <p:spPr bwMode="auto">
            <a:xfrm flipH="1">
              <a:off x="5459" y="612"/>
              <a:ext cx="792" cy="997"/>
            </a:xfrm>
            <a:prstGeom prst="line">
              <a:avLst/>
            </a:prstGeom>
            <a:noFill/>
            <a:ln w="28575" cap="flat">
              <a:solidFill>
                <a:srgbClr val="F4F4F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7">
              <a:extLst>
                <a:ext uri="{FF2B5EF4-FFF2-40B4-BE49-F238E27FC236}">
                  <a16:creationId xmlns:a16="http://schemas.microsoft.com/office/drawing/2014/main" id="{7CC3EA1A-673A-D769-6876-70BD2B45DF6B}"/>
                </a:ext>
              </a:extLst>
            </p:cNvPr>
            <p:cNvSpPr>
              <a:spLocks noChangeShapeType="1"/>
            </p:cNvSpPr>
            <p:nvPr/>
          </p:nvSpPr>
          <p:spPr bwMode="auto">
            <a:xfrm>
              <a:off x="5459" y="1609"/>
              <a:ext cx="1770" cy="24"/>
            </a:xfrm>
            <a:prstGeom prst="line">
              <a:avLst/>
            </a:prstGeom>
            <a:noFill/>
            <a:ln w="28575" cap="flat">
              <a:solidFill>
                <a:srgbClr val="F4F4F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8">
              <a:extLst>
                <a:ext uri="{FF2B5EF4-FFF2-40B4-BE49-F238E27FC236}">
                  <a16:creationId xmlns:a16="http://schemas.microsoft.com/office/drawing/2014/main" id="{89CB41D0-EC63-CFD0-58B1-23A2AAF51E56}"/>
                </a:ext>
              </a:extLst>
            </p:cNvPr>
            <p:cNvSpPr>
              <a:spLocks noChangeShapeType="1"/>
            </p:cNvSpPr>
            <p:nvPr/>
          </p:nvSpPr>
          <p:spPr bwMode="auto">
            <a:xfrm>
              <a:off x="6251" y="612"/>
              <a:ext cx="978" cy="1021"/>
            </a:xfrm>
            <a:prstGeom prst="line">
              <a:avLst/>
            </a:prstGeom>
            <a:noFill/>
            <a:ln w="28575" cap="flat">
              <a:solidFill>
                <a:srgbClr val="F4F4F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9">
              <a:extLst>
                <a:ext uri="{FF2B5EF4-FFF2-40B4-BE49-F238E27FC236}">
                  <a16:creationId xmlns:a16="http://schemas.microsoft.com/office/drawing/2014/main" id="{5A8EB173-734F-C9CF-964C-024273217B25}"/>
                </a:ext>
              </a:extLst>
            </p:cNvPr>
            <p:cNvSpPr>
              <a:spLocks noChangeShapeType="1"/>
            </p:cNvSpPr>
            <p:nvPr/>
          </p:nvSpPr>
          <p:spPr bwMode="auto">
            <a:xfrm flipV="1">
              <a:off x="6279" y="942"/>
              <a:ext cx="289" cy="278"/>
            </a:xfrm>
            <a:prstGeom prst="line">
              <a:avLst/>
            </a:prstGeom>
            <a:noFill/>
            <a:ln w="28575" cap="flat">
              <a:solidFill>
                <a:srgbClr val="F4F4F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0">
              <a:extLst>
                <a:ext uri="{FF2B5EF4-FFF2-40B4-BE49-F238E27FC236}">
                  <a16:creationId xmlns:a16="http://schemas.microsoft.com/office/drawing/2014/main" id="{F04986A7-3D3D-AA2D-68A5-BB51B8D01F49}"/>
                </a:ext>
              </a:extLst>
            </p:cNvPr>
            <p:cNvSpPr>
              <a:spLocks noChangeShapeType="1"/>
            </p:cNvSpPr>
            <p:nvPr/>
          </p:nvSpPr>
          <p:spPr bwMode="auto">
            <a:xfrm flipH="1">
              <a:off x="6274" y="1220"/>
              <a:ext cx="5" cy="400"/>
            </a:xfrm>
            <a:prstGeom prst="line">
              <a:avLst/>
            </a:prstGeom>
            <a:noFill/>
            <a:ln w="28575" cap="flat">
              <a:solidFill>
                <a:srgbClr val="F4F4F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1">
              <a:extLst>
                <a:ext uri="{FF2B5EF4-FFF2-40B4-BE49-F238E27FC236}">
                  <a16:creationId xmlns:a16="http://schemas.microsoft.com/office/drawing/2014/main" id="{FE032BCA-730E-9641-26E1-06BC5810A64D}"/>
                </a:ext>
              </a:extLst>
            </p:cNvPr>
            <p:cNvSpPr>
              <a:spLocks noChangeShapeType="1"/>
            </p:cNvSpPr>
            <p:nvPr/>
          </p:nvSpPr>
          <p:spPr bwMode="auto">
            <a:xfrm>
              <a:off x="5966" y="970"/>
              <a:ext cx="313" cy="250"/>
            </a:xfrm>
            <a:prstGeom prst="line">
              <a:avLst/>
            </a:prstGeom>
            <a:noFill/>
            <a:ln w="28575" cap="flat">
              <a:solidFill>
                <a:srgbClr val="F4F4F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2">
              <a:extLst>
                <a:ext uri="{FF2B5EF4-FFF2-40B4-BE49-F238E27FC236}">
                  <a16:creationId xmlns:a16="http://schemas.microsoft.com/office/drawing/2014/main" id="{28A33124-A5AB-B21E-2CE8-CA06CFF93BA0}"/>
                </a:ext>
              </a:extLst>
            </p:cNvPr>
            <p:cNvSpPr>
              <a:spLocks noChangeShapeType="1"/>
            </p:cNvSpPr>
            <p:nvPr/>
          </p:nvSpPr>
          <p:spPr bwMode="auto">
            <a:xfrm flipV="1">
              <a:off x="5975" y="1006"/>
              <a:ext cx="35" cy="44"/>
            </a:xfrm>
            <a:prstGeom prst="line">
              <a:avLst/>
            </a:prstGeom>
            <a:noFill/>
            <a:ln w="28575" cap="flat">
              <a:solidFill>
                <a:srgbClr val="F4F4F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3">
              <a:extLst>
                <a:ext uri="{FF2B5EF4-FFF2-40B4-BE49-F238E27FC236}">
                  <a16:creationId xmlns:a16="http://schemas.microsoft.com/office/drawing/2014/main" id="{B09C06D6-3DAE-D5BF-15CD-4F87DC4B6AF9}"/>
                </a:ext>
              </a:extLst>
            </p:cNvPr>
            <p:cNvSpPr>
              <a:spLocks noChangeShapeType="1"/>
            </p:cNvSpPr>
            <p:nvPr/>
          </p:nvSpPr>
          <p:spPr bwMode="auto">
            <a:xfrm flipH="1" flipV="1">
              <a:off x="5931" y="1015"/>
              <a:ext cx="44" cy="35"/>
            </a:xfrm>
            <a:prstGeom prst="line">
              <a:avLst/>
            </a:prstGeom>
            <a:noFill/>
            <a:ln w="28575" cap="flat">
              <a:solidFill>
                <a:srgbClr val="F4F4F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4">
              <a:extLst>
                <a:ext uri="{FF2B5EF4-FFF2-40B4-BE49-F238E27FC236}">
                  <a16:creationId xmlns:a16="http://schemas.microsoft.com/office/drawing/2014/main" id="{47857008-EE0B-DA55-BC89-F5A355C9B8B2}"/>
                </a:ext>
              </a:extLst>
            </p:cNvPr>
            <p:cNvSpPr>
              <a:spLocks noChangeShapeType="1"/>
            </p:cNvSpPr>
            <p:nvPr/>
          </p:nvSpPr>
          <p:spPr bwMode="auto">
            <a:xfrm flipH="1" flipV="1">
              <a:off x="6275" y="1560"/>
              <a:ext cx="60" cy="1"/>
            </a:xfrm>
            <a:prstGeom prst="line">
              <a:avLst/>
            </a:prstGeom>
            <a:noFill/>
            <a:ln w="28575" cap="flat">
              <a:solidFill>
                <a:srgbClr val="F4F4F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5">
              <a:extLst>
                <a:ext uri="{FF2B5EF4-FFF2-40B4-BE49-F238E27FC236}">
                  <a16:creationId xmlns:a16="http://schemas.microsoft.com/office/drawing/2014/main" id="{296AEA26-510B-8E5D-F4E8-3C4A0F991EB0}"/>
                </a:ext>
              </a:extLst>
            </p:cNvPr>
            <p:cNvSpPr>
              <a:spLocks noChangeShapeType="1"/>
            </p:cNvSpPr>
            <p:nvPr/>
          </p:nvSpPr>
          <p:spPr bwMode="auto">
            <a:xfrm flipH="1">
              <a:off x="6334" y="1561"/>
              <a:ext cx="1" cy="60"/>
            </a:xfrm>
            <a:prstGeom prst="line">
              <a:avLst/>
            </a:prstGeom>
            <a:noFill/>
            <a:ln w="28575" cap="flat">
              <a:solidFill>
                <a:srgbClr val="F4F4F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6">
              <a:extLst>
                <a:ext uri="{FF2B5EF4-FFF2-40B4-BE49-F238E27FC236}">
                  <a16:creationId xmlns:a16="http://schemas.microsoft.com/office/drawing/2014/main" id="{29B518F1-024E-2336-0DE1-57FD9D5AF300}"/>
                </a:ext>
              </a:extLst>
            </p:cNvPr>
            <p:cNvSpPr>
              <a:spLocks noChangeShapeType="1"/>
            </p:cNvSpPr>
            <p:nvPr/>
          </p:nvSpPr>
          <p:spPr bwMode="auto">
            <a:xfrm flipV="1">
              <a:off x="6569" y="987"/>
              <a:ext cx="41" cy="39"/>
            </a:xfrm>
            <a:prstGeom prst="line">
              <a:avLst/>
            </a:prstGeom>
            <a:noFill/>
            <a:ln w="28575" cap="flat">
              <a:solidFill>
                <a:srgbClr val="F4F4F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7">
              <a:extLst>
                <a:ext uri="{FF2B5EF4-FFF2-40B4-BE49-F238E27FC236}">
                  <a16:creationId xmlns:a16="http://schemas.microsoft.com/office/drawing/2014/main" id="{F51CDA59-39A8-C8EE-405C-8CC55CB3C00B}"/>
                </a:ext>
              </a:extLst>
            </p:cNvPr>
            <p:cNvSpPr>
              <a:spLocks noChangeShapeType="1"/>
            </p:cNvSpPr>
            <p:nvPr/>
          </p:nvSpPr>
          <p:spPr bwMode="auto">
            <a:xfrm flipH="1" flipV="1">
              <a:off x="6527" y="982"/>
              <a:ext cx="42" cy="44"/>
            </a:xfrm>
            <a:prstGeom prst="line">
              <a:avLst/>
            </a:prstGeom>
            <a:noFill/>
            <a:ln w="28575" cap="flat">
              <a:solidFill>
                <a:srgbClr val="F4F4F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18">
              <a:extLst>
                <a:ext uri="{FF2B5EF4-FFF2-40B4-BE49-F238E27FC236}">
                  <a16:creationId xmlns:a16="http://schemas.microsoft.com/office/drawing/2014/main" id="{5628BA11-2349-7E62-5A42-9876FDE807E2}"/>
                </a:ext>
              </a:extLst>
            </p:cNvPr>
            <p:cNvSpPr>
              <a:spLocks noChangeArrowheads="1"/>
            </p:cNvSpPr>
            <p:nvPr/>
          </p:nvSpPr>
          <p:spPr bwMode="auto">
            <a:xfrm>
              <a:off x="6221" y="1946"/>
              <a:ext cx="20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1" u="none" strike="noStrike" cap="none" normalizeH="0" baseline="0">
                  <a:ln>
                    <a:noFill/>
                  </a:ln>
                  <a:solidFill>
                    <a:srgbClr val="F4F4F4"/>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19">
              <a:extLst>
                <a:ext uri="{FF2B5EF4-FFF2-40B4-BE49-F238E27FC236}">
                  <a16:creationId xmlns:a16="http://schemas.microsoft.com/office/drawing/2014/main" id="{8A5E2A7E-0CD3-96CF-1466-157A60467134}"/>
                </a:ext>
              </a:extLst>
            </p:cNvPr>
            <p:cNvSpPr>
              <a:spLocks noChangeArrowheads="1"/>
            </p:cNvSpPr>
            <p:nvPr/>
          </p:nvSpPr>
          <p:spPr bwMode="auto">
            <a:xfrm>
              <a:off x="7229" y="1652"/>
              <a:ext cx="181"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1" u="none" strike="noStrike" cap="none" normalizeH="0" baseline="0">
                  <a:ln>
                    <a:noFill/>
                  </a:ln>
                  <a:solidFill>
                    <a:srgbClr val="F4F4F4"/>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0">
              <a:extLst>
                <a:ext uri="{FF2B5EF4-FFF2-40B4-BE49-F238E27FC236}">
                  <a16:creationId xmlns:a16="http://schemas.microsoft.com/office/drawing/2014/main" id="{8FA955E0-4FBF-2615-BE80-3CC251800C38}"/>
                </a:ext>
              </a:extLst>
            </p:cNvPr>
            <p:cNvSpPr>
              <a:spLocks noChangeArrowheads="1"/>
            </p:cNvSpPr>
            <p:nvPr/>
          </p:nvSpPr>
          <p:spPr bwMode="auto">
            <a:xfrm>
              <a:off x="6180" y="379"/>
              <a:ext cx="181"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1" u="none" strike="noStrike" cap="none" normalizeH="0" baseline="0">
                  <a:ln>
                    <a:noFill/>
                  </a:ln>
                  <a:solidFill>
                    <a:srgbClr val="F4F4F4"/>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1">
              <a:extLst>
                <a:ext uri="{FF2B5EF4-FFF2-40B4-BE49-F238E27FC236}">
                  <a16:creationId xmlns:a16="http://schemas.microsoft.com/office/drawing/2014/main" id="{303116BA-F360-ADDC-4399-319858471FF1}"/>
                </a:ext>
              </a:extLst>
            </p:cNvPr>
            <p:cNvSpPr>
              <a:spLocks noChangeArrowheads="1"/>
            </p:cNvSpPr>
            <p:nvPr/>
          </p:nvSpPr>
          <p:spPr bwMode="auto">
            <a:xfrm>
              <a:off x="5340" y="1604"/>
              <a:ext cx="181"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1" u="none" strike="noStrike" cap="none" normalizeH="0" baseline="0">
                  <a:ln>
                    <a:noFill/>
                  </a:ln>
                  <a:solidFill>
                    <a:srgbClr val="F4F4F4"/>
                  </a:solidFill>
                  <a:effectLst/>
                  <a:latin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2">
              <a:extLst>
                <a:ext uri="{FF2B5EF4-FFF2-40B4-BE49-F238E27FC236}">
                  <a16:creationId xmlns:a16="http://schemas.microsoft.com/office/drawing/2014/main" id="{E988F78D-3D6F-DD67-01C2-632CA3B9B3CD}"/>
                </a:ext>
              </a:extLst>
            </p:cNvPr>
            <p:cNvSpPr>
              <a:spLocks noChangeArrowheads="1"/>
            </p:cNvSpPr>
            <p:nvPr/>
          </p:nvSpPr>
          <p:spPr bwMode="auto">
            <a:xfrm>
              <a:off x="6197" y="1676"/>
              <a:ext cx="21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1" u="none" strike="noStrike" cap="none" normalizeH="0" baseline="0">
                  <a:ln>
                    <a:noFill/>
                  </a:ln>
                  <a:solidFill>
                    <a:srgbClr val="F4F4F4"/>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3">
              <a:extLst>
                <a:ext uri="{FF2B5EF4-FFF2-40B4-BE49-F238E27FC236}">
                  <a16:creationId xmlns:a16="http://schemas.microsoft.com/office/drawing/2014/main" id="{BB079CB6-251E-55D4-E688-9B2D852053E4}"/>
                </a:ext>
              </a:extLst>
            </p:cNvPr>
            <p:cNvSpPr>
              <a:spLocks noChangeArrowheads="1"/>
            </p:cNvSpPr>
            <p:nvPr/>
          </p:nvSpPr>
          <p:spPr bwMode="auto">
            <a:xfrm>
              <a:off x="6641" y="763"/>
              <a:ext cx="19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1" u="none" strike="noStrike" cap="none" normalizeH="0" baseline="0">
                  <a:ln>
                    <a:noFill/>
                  </a:ln>
                  <a:solidFill>
                    <a:srgbClr val="F4F4F4"/>
                  </a:solidFill>
                  <a:effectLst/>
                  <a:latin typeface="Times New Roman" panose="02020603050405020304" pitchFamily="18"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4">
              <a:extLst>
                <a:ext uri="{FF2B5EF4-FFF2-40B4-BE49-F238E27FC236}">
                  <a16:creationId xmlns:a16="http://schemas.microsoft.com/office/drawing/2014/main" id="{D6E99DCC-FE60-A431-6454-F5BCAFD500FC}"/>
                </a:ext>
              </a:extLst>
            </p:cNvPr>
            <p:cNvSpPr>
              <a:spLocks noChangeArrowheads="1"/>
            </p:cNvSpPr>
            <p:nvPr/>
          </p:nvSpPr>
          <p:spPr bwMode="auto">
            <a:xfrm>
              <a:off x="5801" y="799"/>
              <a:ext cx="17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1" u="none" strike="noStrike" cap="none" normalizeH="0" baseline="0">
                  <a:ln>
                    <a:noFill/>
                  </a:ln>
                  <a:solidFill>
                    <a:srgbClr val="F4F4F4"/>
                  </a:solidFill>
                  <a:effectLst/>
                  <a:latin typeface="Times New Roman" panose="020206030504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5">
              <a:extLst>
                <a:ext uri="{FF2B5EF4-FFF2-40B4-BE49-F238E27FC236}">
                  <a16:creationId xmlns:a16="http://schemas.microsoft.com/office/drawing/2014/main" id="{60B907F9-E784-5CD5-9BB1-D16CEAE014C8}"/>
                </a:ext>
              </a:extLst>
            </p:cNvPr>
            <p:cNvSpPr>
              <a:spLocks noChangeArrowheads="1"/>
            </p:cNvSpPr>
            <p:nvPr/>
          </p:nvSpPr>
          <p:spPr bwMode="auto">
            <a:xfrm>
              <a:off x="6353" y="1201"/>
              <a:ext cx="13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1" u="none" strike="noStrike" cap="none" normalizeH="0" baseline="0">
                  <a:ln>
                    <a:noFill/>
                  </a:ln>
                  <a:solidFill>
                    <a:srgbClr val="F4F4F4"/>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2" name="Group 28">
              <a:extLst>
                <a:ext uri="{FF2B5EF4-FFF2-40B4-BE49-F238E27FC236}">
                  <a16:creationId xmlns:a16="http://schemas.microsoft.com/office/drawing/2014/main" id="{E309A32F-0C10-3110-A004-D968DEBD3FB2}"/>
                </a:ext>
              </a:extLst>
            </p:cNvPr>
            <p:cNvGrpSpPr>
              <a:grpSpLocks/>
            </p:cNvGrpSpPr>
            <p:nvPr/>
          </p:nvGrpSpPr>
          <p:grpSpPr bwMode="auto">
            <a:xfrm>
              <a:off x="5942" y="946"/>
              <a:ext cx="48" cy="48"/>
              <a:chOff x="5942" y="946"/>
              <a:chExt cx="48" cy="48"/>
            </a:xfrm>
          </p:grpSpPr>
          <p:sp>
            <p:nvSpPr>
              <p:cNvPr id="51" name="Oval 26">
                <a:extLst>
                  <a:ext uri="{FF2B5EF4-FFF2-40B4-BE49-F238E27FC236}">
                    <a16:creationId xmlns:a16="http://schemas.microsoft.com/office/drawing/2014/main" id="{53321B60-DF19-54C8-A910-DA0E08F119E1}"/>
                  </a:ext>
                </a:extLst>
              </p:cNvPr>
              <p:cNvSpPr>
                <a:spLocks noChangeArrowheads="1"/>
              </p:cNvSpPr>
              <p:nvPr/>
            </p:nvSpPr>
            <p:spPr bwMode="auto">
              <a:xfrm>
                <a:off x="5942" y="946"/>
                <a:ext cx="48" cy="48"/>
              </a:xfrm>
              <a:prstGeom prst="ellipse">
                <a:avLst/>
              </a:prstGeom>
              <a:solidFill>
                <a:srgbClr val="F4F4F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Oval 27">
                <a:extLst>
                  <a:ext uri="{FF2B5EF4-FFF2-40B4-BE49-F238E27FC236}">
                    <a16:creationId xmlns:a16="http://schemas.microsoft.com/office/drawing/2014/main" id="{0A539041-CC98-390A-E610-6A71B4EECB41}"/>
                  </a:ext>
                </a:extLst>
              </p:cNvPr>
              <p:cNvSpPr>
                <a:spLocks noChangeArrowheads="1"/>
              </p:cNvSpPr>
              <p:nvPr/>
            </p:nvSpPr>
            <p:spPr bwMode="auto">
              <a:xfrm>
                <a:off x="5942" y="946"/>
                <a:ext cx="48" cy="48"/>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31">
              <a:extLst>
                <a:ext uri="{FF2B5EF4-FFF2-40B4-BE49-F238E27FC236}">
                  <a16:creationId xmlns:a16="http://schemas.microsoft.com/office/drawing/2014/main" id="{2E772450-3A9E-A38F-E0D7-5A46F3C0CDB5}"/>
                </a:ext>
              </a:extLst>
            </p:cNvPr>
            <p:cNvGrpSpPr>
              <a:grpSpLocks/>
            </p:cNvGrpSpPr>
            <p:nvPr/>
          </p:nvGrpSpPr>
          <p:grpSpPr bwMode="auto">
            <a:xfrm>
              <a:off x="6250" y="1596"/>
              <a:ext cx="48" cy="48"/>
              <a:chOff x="6250" y="1596"/>
              <a:chExt cx="48" cy="48"/>
            </a:xfrm>
          </p:grpSpPr>
          <p:sp>
            <p:nvSpPr>
              <p:cNvPr id="49" name="Oval 29">
                <a:extLst>
                  <a:ext uri="{FF2B5EF4-FFF2-40B4-BE49-F238E27FC236}">
                    <a16:creationId xmlns:a16="http://schemas.microsoft.com/office/drawing/2014/main" id="{2DA79A07-B956-1AAA-9073-9095AD69D212}"/>
                  </a:ext>
                </a:extLst>
              </p:cNvPr>
              <p:cNvSpPr>
                <a:spLocks noChangeArrowheads="1"/>
              </p:cNvSpPr>
              <p:nvPr/>
            </p:nvSpPr>
            <p:spPr bwMode="auto">
              <a:xfrm>
                <a:off x="6250" y="1596"/>
                <a:ext cx="48" cy="48"/>
              </a:xfrm>
              <a:prstGeom prst="ellipse">
                <a:avLst/>
              </a:prstGeom>
              <a:solidFill>
                <a:srgbClr val="F4F4F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Oval 30">
                <a:extLst>
                  <a:ext uri="{FF2B5EF4-FFF2-40B4-BE49-F238E27FC236}">
                    <a16:creationId xmlns:a16="http://schemas.microsoft.com/office/drawing/2014/main" id="{A17A2995-B435-4293-C18D-5917335E0750}"/>
                  </a:ext>
                </a:extLst>
              </p:cNvPr>
              <p:cNvSpPr>
                <a:spLocks noChangeArrowheads="1"/>
              </p:cNvSpPr>
              <p:nvPr/>
            </p:nvSpPr>
            <p:spPr bwMode="auto">
              <a:xfrm>
                <a:off x="6250" y="1596"/>
                <a:ext cx="48" cy="48"/>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34">
              <a:extLst>
                <a:ext uri="{FF2B5EF4-FFF2-40B4-BE49-F238E27FC236}">
                  <a16:creationId xmlns:a16="http://schemas.microsoft.com/office/drawing/2014/main" id="{CFBE1BE1-C073-37F2-0C74-222904BDC367}"/>
                </a:ext>
              </a:extLst>
            </p:cNvPr>
            <p:cNvGrpSpPr>
              <a:grpSpLocks/>
            </p:cNvGrpSpPr>
            <p:nvPr/>
          </p:nvGrpSpPr>
          <p:grpSpPr bwMode="auto">
            <a:xfrm>
              <a:off x="6544" y="918"/>
              <a:ext cx="48" cy="48"/>
              <a:chOff x="6544" y="918"/>
              <a:chExt cx="48" cy="48"/>
            </a:xfrm>
          </p:grpSpPr>
          <p:sp>
            <p:nvSpPr>
              <p:cNvPr id="47" name="Oval 32">
                <a:extLst>
                  <a:ext uri="{FF2B5EF4-FFF2-40B4-BE49-F238E27FC236}">
                    <a16:creationId xmlns:a16="http://schemas.microsoft.com/office/drawing/2014/main" id="{75841E62-F3BD-EF70-2D8E-99F15E5D150E}"/>
                  </a:ext>
                </a:extLst>
              </p:cNvPr>
              <p:cNvSpPr>
                <a:spLocks noChangeArrowheads="1"/>
              </p:cNvSpPr>
              <p:nvPr/>
            </p:nvSpPr>
            <p:spPr bwMode="auto">
              <a:xfrm>
                <a:off x="6544" y="918"/>
                <a:ext cx="48" cy="48"/>
              </a:xfrm>
              <a:prstGeom prst="ellipse">
                <a:avLst/>
              </a:prstGeom>
              <a:solidFill>
                <a:srgbClr val="F4F4F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33">
                <a:extLst>
                  <a:ext uri="{FF2B5EF4-FFF2-40B4-BE49-F238E27FC236}">
                    <a16:creationId xmlns:a16="http://schemas.microsoft.com/office/drawing/2014/main" id="{C24DB570-FFE3-F0E7-66DF-1CD668B67AC0}"/>
                  </a:ext>
                </a:extLst>
              </p:cNvPr>
              <p:cNvSpPr>
                <a:spLocks noChangeArrowheads="1"/>
              </p:cNvSpPr>
              <p:nvPr/>
            </p:nvSpPr>
            <p:spPr bwMode="auto">
              <a:xfrm>
                <a:off x="6544" y="918"/>
                <a:ext cx="48" cy="48"/>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37">
              <a:extLst>
                <a:ext uri="{FF2B5EF4-FFF2-40B4-BE49-F238E27FC236}">
                  <a16:creationId xmlns:a16="http://schemas.microsoft.com/office/drawing/2014/main" id="{251D9E47-4BB6-48A4-E96B-A51B63012CAF}"/>
                </a:ext>
              </a:extLst>
            </p:cNvPr>
            <p:cNvGrpSpPr>
              <a:grpSpLocks/>
            </p:cNvGrpSpPr>
            <p:nvPr/>
          </p:nvGrpSpPr>
          <p:grpSpPr bwMode="auto">
            <a:xfrm>
              <a:off x="6255" y="1196"/>
              <a:ext cx="48" cy="48"/>
              <a:chOff x="6255" y="1196"/>
              <a:chExt cx="48" cy="48"/>
            </a:xfrm>
          </p:grpSpPr>
          <p:sp>
            <p:nvSpPr>
              <p:cNvPr id="45" name="Oval 35">
                <a:extLst>
                  <a:ext uri="{FF2B5EF4-FFF2-40B4-BE49-F238E27FC236}">
                    <a16:creationId xmlns:a16="http://schemas.microsoft.com/office/drawing/2014/main" id="{8FD5FFDC-331F-F11D-34BF-94D67503E601}"/>
                  </a:ext>
                </a:extLst>
              </p:cNvPr>
              <p:cNvSpPr>
                <a:spLocks noChangeArrowheads="1"/>
              </p:cNvSpPr>
              <p:nvPr/>
            </p:nvSpPr>
            <p:spPr bwMode="auto">
              <a:xfrm>
                <a:off x="6255" y="1196"/>
                <a:ext cx="48" cy="48"/>
              </a:xfrm>
              <a:prstGeom prst="ellipse">
                <a:avLst/>
              </a:prstGeom>
              <a:solidFill>
                <a:srgbClr val="F4F4F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36">
                <a:extLst>
                  <a:ext uri="{FF2B5EF4-FFF2-40B4-BE49-F238E27FC236}">
                    <a16:creationId xmlns:a16="http://schemas.microsoft.com/office/drawing/2014/main" id="{13FA1D7F-27A6-0D18-AF98-AC844334E881}"/>
                  </a:ext>
                </a:extLst>
              </p:cNvPr>
              <p:cNvSpPr>
                <a:spLocks noChangeArrowheads="1"/>
              </p:cNvSpPr>
              <p:nvPr/>
            </p:nvSpPr>
            <p:spPr bwMode="auto">
              <a:xfrm>
                <a:off x="6255" y="1196"/>
                <a:ext cx="48" cy="48"/>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40">
              <a:extLst>
                <a:ext uri="{FF2B5EF4-FFF2-40B4-BE49-F238E27FC236}">
                  <a16:creationId xmlns:a16="http://schemas.microsoft.com/office/drawing/2014/main" id="{7EF952FC-9005-B147-F8C3-85C01A7A19B5}"/>
                </a:ext>
              </a:extLst>
            </p:cNvPr>
            <p:cNvGrpSpPr>
              <a:grpSpLocks/>
            </p:cNvGrpSpPr>
            <p:nvPr/>
          </p:nvGrpSpPr>
          <p:grpSpPr bwMode="auto">
            <a:xfrm>
              <a:off x="6227" y="588"/>
              <a:ext cx="48" cy="48"/>
              <a:chOff x="6227" y="588"/>
              <a:chExt cx="48" cy="48"/>
            </a:xfrm>
          </p:grpSpPr>
          <p:sp>
            <p:nvSpPr>
              <p:cNvPr id="43" name="Oval 38">
                <a:extLst>
                  <a:ext uri="{FF2B5EF4-FFF2-40B4-BE49-F238E27FC236}">
                    <a16:creationId xmlns:a16="http://schemas.microsoft.com/office/drawing/2014/main" id="{191548FC-CFD0-59E7-AB34-0F4E39D36DEC}"/>
                  </a:ext>
                </a:extLst>
              </p:cNvPr>
              <p:cNvSpPr>
                <a:spLocks noChangeArrowheads="1"/>
              </p:cNvSpPr>
              <p:nvPr/>
            </p:nvSpPr>
            <p:spPr bwMode="auto">
              <a:xfrm>
                <a:off x="6227" y="588"/>
                <a:ext cx="48" cy="48"/>
              </a:xfrm>
              <a:prstGeom prst="ellipse">
                <a:avLst/>
              </a:prstGeom>
              <a:solidFill>
                <a:srgbClr val="F4F4F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Oval 39">
                <a:extLst>
                  <a:ext uri="{FF2B5EF4-FFF2-40B4-BE49-F238E27FC236}">
                    <a16:creationId xmlns:a16="http://schemas.microsoft.com/office/drawing/2014/main" id="{626B050A-087F-F6FC-19BE-957355BE3D16}"/>
                  </a:ext>
                </a:extLst>
              </p:cNvPr>
              <p:cNvSpPr>
                <a:spLocks noChangeArrowheads="1"/>
              </p:cNvSpPr>
              <p:nvPr/>
            </p:nvSpPr>
            <p:spPr bwMode="auto">
              <a:xfrm>
                <a:off x="6227" y="588"/>
                <a:ext cx="48" cy="48"/>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43">
              <a:extLst>
                <a:ext uri="{FF2B5EF4-FFF2-40B4-BE49-F238E27FC236}">
                  <a16:creationId xmlns:a16="http://schemas.microsoft.com/office/drawing/2014/main" id="{2933F680-6850-F590-7E56-8C12ACAC2CD7}"/>
                </a:ext>
              </a:extLst>
            </p:cNvPr>
            <p:cNvGrpSpPr>
              <a:grpSpLocks/>
            </p:cNvGrpSpPr>
            <p:nvPr/>
          </p:nvGrpSpPr>
          <p:grpSpPr bwMode="auto">
            <a:xfrm>
              <a:off x="5435" y="1585"/>
              <a:ext cx="48" cy="48"/>
              <a:chOff x="5435" y="1585"/>
              <a:chExt cx="48" cy="48"/>
            </a:xfrm>
          </p:grpSpPr>
          <p:sp>
            <p:nvSpPr>
              <p:cNvPr id="41" name="Oval 41">
                <a:extLst>
                  <a:ext uri="{FF2B5EF4-FFF2-40B4-BE49-F238E27FC236}">
                    <a16:creationId xmlns:a16="http://schemas.microsoft.com/office/drawing/2014/main" id="{0AFDADD9-E31B-28E2-0981-5C6E565B4AA2}"/>
                  </a:ext>
                </a:extLst>
              </p:cNvPr>
              <p:cNvSpPr>
                <a:spLocks noChangeArrowheads="1"/>
              </p:cNvSpPr>
              <p:nvPr/>
            </p:nvSpPr>
            <p:spPr bwMode="auto">
              <a:xfrm>
                <a:off x="5435" y="1585"/>
                <a:ext cx="48" cy="48"/>
              </a:xfrm>
              <a:prstGeom prst="ellipse">
                <a:avLst/>
              </a:prstGeom>
              <a:solidFill>
                <a:srgbClr val="F4F4F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Oval 42">
                <a:extLst>
                  <a:ext uri="{FF2B5EF4-FFF2-40B4-BE49-F238E27FC236}">
                    <a16:creationId xmlns:a16="http://schemas.microsoft.com/office/drawing/2014/main" id="{D32BDF57-E2CE-0AE1-9A16-83826A0C3F42}"/>
                  </a:ext>
                </a:extLst>
              </p:cNvPr>
              <p:cNvSpPr>
                <a:spLocks noChangeArrowheads="1"/>
              </p:cNvSpPr>
              <p:nvPr/>
            </p:nvSpPr>
            <p:spPr bwMode="auto">
              <a:xfrm>
                <a:off x="5435" y="1585"/>
                <a:ext cx="48" cy="48"/>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46">
              <a:extLst>
                <a:ext uri="{FF2B5EF4-FFF2-40B4-BE49-F238E27FC236}">
                  <a16:creationId xmlns:a16="http://schemas.microsoft.com/office/drawing/2014/main" id="{15A9F619-4762-8E48-C65D-EBB072CD8CA4}"/>
                </a:ext>
              </a:extLst>
            </p:cNvPr>
            <p:cNvGrpSpPr>
              <a:grpSpLocks/>
            </p:cNvGrpSpPr>
            <p:nvPr/>
          </p:nvGrpSpPr>
          <p:grpSpPr bwMode="auto">
            <a:xfrm>
              <a:off x="7205" y="1609"/>
              <a:ext cx="48" cy="48"/>
              <a:chOff x="7205" y="1609"/>
              <a:chExt cx="48" cy="48"/>
            </a:xfrm>
          </p:grpSpPr>
          <p:sp>
            <p:nvSpPr>
              <p:cNvPr id="39" name="Oval 44">
                <a:extLst>
                  <a:ext uri="{FF2B5EF4-FFF2-40B4-BE49-F238E27FC236}">
                    <a16:creationId xmlns:a16="http://schemas.microsoft.com/office/drawing/2014/main" id="{4CA6BA54-0151-C94B-B847-CD4CE7984792}"/>
                  </a:ext>
                </a:extLst>
              </p:cNvPr>
              <p:cNvSpPr>
                <a:spLocks noChangeArrowheads="1"/>
              </p:cNvSpPr>
              <p:nvPr/>
            </p:nvSpPr>
            <p:spPr bwMode="auto">
              <a:xfrm>
                <a:off x="7205" y="1609"/>
                <a:ext cx="48" cy="48"/>
              </a:xfrm>
              <a:prstGeom prst="ellipse">
                <a:avLst/>
              </a:prstGeom>
              <a:solidFill>
                <a:srgbClr val="F4F4F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Oval 45">
                <a:extLst>
                  <a:ext uri="{FF2B5EF4-FFF2-40B4-BE49-F238E27FC236}">
                    <a16:creationId xmlns:a16="http://schemas.microsoft.com/office/drawing/2014/main" id="{B8B32B86-4A33-3952-8AED-B60907FEA795}"/>
                  </a:ext>
                </a:extLst>
              </p:cNvPr>
              <p:cNvSpPr>
                <a:spLocks noChangeArrowheads="1"/>
              </p:cNvSpPr>
              <p:nvPr/>
            </p:nvSpPr>
            <p:spPr bwMode="auto">
              <a:xfrm>
                <a:off x="7205" y="1609"/>
                <a:ext cx="48" cy="48"/>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3" name="Group 49">
            <a:extLst>
              <a:ext uri="{FF2B5EF4-FFF2-40B4-BE49-F238E27FC236}">
                <a16:creationId xmlns:a16="http://schemas.microsoft.com/office/drawing/2014/main" id="{29F22DEE-73B2-6B78-6CC0-FE08CB411C3F}"/>
              </a:ext>
            </a:extLst>
          </p:cNvPr>
          <p:cNvGrpSpPr>
            <a:grpSpLocks noChangeAspect="1"/>
          </p:cNvGrpSpPr>
          <p:nvPr/>
        </p:nvGrpSpPr>
        <p:grpSpPr bwMode="auto">
          <a:xfrm>
            <a:off x="8264525" y="3227388"/>
            <a:ext cx="3641725" cy="3144837"/>
            <a:chOff x="5206" y="2033"/>
            <a:chExt cx="2294" cy="1981"/>
          </a:xfrm>
        </p:grpSpPr>
        <p:sp>
          <p:nvSpPr>
            <p:cNvPr id="54" name="AutoShape 48">
              <a:extLst>
                <a:ext uri="{FF2B5EF4-FFF2-40B4-BE49-F238E27FC236}">
                  <a16:creationId xmlns:a16="http://schemas.microsoft.com/office/drawing/2014/main" id="{E0B51272-9DED-5E75-2EE5-FED4E2D3CCF5}"/>
                </a:ext>
              </a:extLst>
            </p:cNvPr>
            <p:cNvSpPr>
              <a:spLocks noChangeAspect="1" noChangeArrowheads="1" noTextEdit="1"/>
            </p:cNvSpPr>
            <p:nvPr/>
          </p:nvSpPr>
          <p:spPr bwMode="auto">
            <a:xfrm>
              <a:off x="5206" y="2033"/>
              <a:ext cx="2294" cy="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50">
              <a:extLst>
                <a:ext uri="{FF2B5EF4-FFF2-40B4-BE49-F238E27FC236}">
                  <a16:creationId xmlns:a16="http://schemas.microsoft.com/office/drawing/2014/main" id="{E1B85E5D-8543-DCA2-0794-8D3673A4D77B}"/>
                </a:ext>
              </a:extLst>
            </p:cNvPr>
            <p:cNvSpPr>
              <a:spLocks noChangeArrowheads="1"/>
            </p:cNvSpPr>
            <p:nvPr/>
          </p:nvSpPr>
          <p:spPr bwMode="auto">
            <a:xfrm>
              <a:off x="6043" y="2532"/>
              <a:ext cx="925" cy="924"/>
            </a:xfrm>
            <a:prstGeom prst="ellipse">
              <a:avLst/>
            </a:prstGeom>
            <a:noFill/>
            <a:ln w="28575" cap="flat">
              <a:solidFill>
                <a:srgbClr val="F8F8F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1">
              <a:extLst>
                <a:ext uri="{FF2B5EF4-FFF2-40B4-BE49-F238E27FC236}">
                  <a16:creationId xmlns:a16="http://schemas.microsoft.com/office/drawing/2014/main" id="{B0FE6911-54A6-217A-C52C-36ED1791709D}"/>
                </a:ext>
              </a:extLst>
            </p:cNvPr>
            <p:cNvSpPr>
              <a:spLocks noChangeShapeType="1"/>
            </p:cNvSpPr>
            <p:nvPr/>
          </p:nvSpPr>
          <p:spPr bwMode="auto">
            <a:xfrm>
              <a:off x="6671" y="2339"/>
              <a:ext cx="613" cy="1105"/>
            </a:xfrm>
            <a:prstGeom prst="line">
              <a:avLst/>
            </a:prstGeom>
            <a:noFill/>
            <a:ln w="28575" cap="flat">
              <a:solidFill>
                <a:srgbClr val="F8F8F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2">
              <a:extLst>
                <a:ext uri="{FF2B5EF4-FFF2-40B4-BE49-F238E27FC236}">
                  <a16:creationId xmlns:a16="http://schemas.microsoft.com/office/drawing/2014/main" id="{14DE4818-FD46-356D-E526-E3AB850C2081}"/>
                </a:ext>
              </a:extLst>
            </p:cNvPr>
            <p:cNvSpPr>
              <a:spLocks noChangeShapeType="1"/>
            </p:cNvSpPr>
            <p:nvPr/>
          </p:nvSpPr>
          <p:spPr bwMode="auto">
            <a:xfrm flipH="1">
              <a:off x="5362" y="2339"/>
              <a:ext cx="1309" cy="1135"/>
            </a:xfrm>
            <a:prstGeom prst="line">
              <a:avLst/>
            </a:prstGeom>
            <a:noFill/>
            <a:ln w="28575" cap="flat">
              <a:solidFill>
                <a:srgbClr val="F8F8F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3">
              <a:extLst>
                <a:ext uri="{FF2B5EF4-FFF2-40B4-BE49-F238E27FC236}">
                  <a16:creationId xmlns:a16="http://schemas.microsoft.com/office/drawing/2014/main" id="{4EB549F6-B48D-CBA0-2C74-3088F0E8A84F}"/>
                </a:ext>
              </a:extLst>
            </p:cNvPr>
            <p:cNvSpPr>
              <a:spLocks noChangeShapeType="1"/>
            </p:cNvSpPr>
            <p:nvPr/>
          </p:nvSpPr>
          <p:spPr bwMode="auto">
            <a:xfrm flipH="1">
              <a:off x="5362" y="3444"/>
              <a:ext cx="1922" cy="30"/>
            </a:xfrm>
            <a:prstGeom prst="line">
              <a:avLst/>
            </a:prstGeom>
            <a:noFill/>
            <a:ln w="28575" cap="flat">
              <a:solidFill>
                <a:srgbClr val="F8F8F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54">
              <a:extLst>
                <a:ext uri="{FF2B5EF4-FFF2-40B4-BE49-F238E27FC236}">
                  <a16:creationId xmlns:a16="http://schemas.microsoft.com/office/drawing/2014/main" id="{A252702C-1FEB-5CFE-5EC3-F63DFA5038B6}"/>
                </a:ext>
              </a:extLst>
            </p:cNvPr>
            <p:cNvSpPr>
              <a:spLocks noChangeShapeType="1"/>
            </p:cNvSpPr>
            <p:nvPr/>
          </p:nvSpPr>
          <p:spPr bwMode="auto">
            <a:xfrm flipV="1">
              <a:off x="6506" y="2770"/>
              <a:ext cx="404" cy="224"/>
            </a:xfrm>
            <a:prstGeom prst="line">
              <a:avLst/>
            </a:prstGeom>
            <a:noFill/>
            <a:ln w="28575" cap="flat">
              <a:solidFill>
                <a:srgbClr val="F8F8F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5">
              <a:extLst>
                <a:ext uri="{FF2B5EF4-FFF2-40B4-BE49-F238E27FC236}">
                  <a16:creationId xmlns:a16="http://schemas.microsoft.com/office/drawing/2014/main" id="{BE6CF2B6-6E2A-B583-2684-22051982C0F7}"/>
                </a:ext>
              </a:extLst>
            </p:cNvPr>
            <p:cNvSpPr>
              <a:spLocks noChangeShapeType="1"/>
            </p:cNvSpPr>
            <p:nvPr/>
          </p:nvSpPr>
          <p:spPr bwMode="auto">
            <a:xfrm>
              <a:off x="6506" y="2994"/>
              <a:ext cx="7" cy="462"/>
            </a:xfrm>
            <a:prstGeom prst="line">
              <a:avLst/>
            </a:prstGeom>
            <a:noFill/>
            <a:ln w="28575" cap="flat">
              <a:solidFill>
                <a:srgbClr val="F8F8F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6">
              <a:extLst>
                <a:ext uri="{FF2B5EF4-FFF2-40B4-BE49-F238E27FC236}">
                  <a16:creationId xmlns:a16="http://schemas.microsoft.com/office/drawing/2014/main" id="{86B1CE42-5B0D-5084-F399-FACE6800914C}"/>
                </a:ext>
              </a:extLst>
            </p:cNvPr>
            <p:cNvSpPr>
              <a:spLocks noChangeShapeType="1"/>
            </p:cNvSpPr>
            <p:nvPr/>
          </p:nvSpPr>
          <p:spPr bwMode="auto">
            <a:xfrm flipV="1">
              <a:off x="6827" y="2719"/>
              <a:ext cx="51" cy="28"/>
            </a:xfrm>
            <a:prstGeom prst="line">
              <a:avLst/>
            </a:prstGeom>
            <a:noFill/>
            <a:ln w="28575" cap="flat">
              <a:solidFill>
                <a:srgbClr val="F8F8F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7">
              <a:extLst>
                <a:ext uri="{FF2B5EF4-FFF2-40B4-BE49-F238E27FC236}">
                  <a16:creationId xmlns:a16="http://schemas.microsoft.com/office/drawing/2014/main" id="{11FD4CA5-1F1E-ADA5-A6B7-554C6C46B0F3}"/>
                </a:ext>
              </a:extLst>
            </p:cNvPr>
            <p:cNvSpPr>
              <a:spLocks noChangeShapeType="1"/>
            </p:cNvSpPr>
            <p:nvPr/>
          </p:nvSpPr>
          <p:spPr bwMode="auto">
            <a:xfrm>
              <a:off x="6827" y="2747"/>
              <a:ext cx="29" cy="52"/>
            </a:xfrm>
            <a:prstGeom prst="line">
              <a:avLst/>
            </a:prstGeom>
            <a:noFill/>
            <a:ln w="28575" cap="flat">
              <a:solidFill>
                <a:srgbClr val="F8F8F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58">
              <a:extLst>
                <a:ext uri="{FF2B5EF4-FFF2-40B4-BE49-F238E27FC236}">
                  <a16:creationId xmlns:a16="http://schemas.microsoft.com/office/drawing/2014/main" id="{59877EC1-CC1D-8F25-6B58-DCAF9700C6A8}"/>
                </a:ext>
              </a:extLst>
            </p:cNvPr>
            <p:cNvSpPr>
              <a:spLocks noChangeShapeType="1"/>
            </p:cNvSpPr>
            <p:nvPr/>
          </p:nvSpPr>
          <p:spPr bwMode="auto">
            <a:xfrm flipH="1">
              <a:off x="6512" y="3396"/>
              <a:ext cx="69" cy="1"/>
            </a:xfrm>
            <a:prstGeom prst="line">
              <a:avLst/>
            </a:prstGeom>
            <a:noFill/>
            <a:ln w="28575" cap="flat">
              <a:solidFill>
                <a:srgbClr val="F8F8F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59">
              <a:extLst>
                <a:ext uri="{FF2B5EF4-FFF2-40B4-BE49-F238E27FC236}">
                  <a16:creationId xmlns:a16="http://schemas.microsoft.com/office/drawing/2014/main" id="{EAE9AE11-14EF-A6BD-428B-A57D1866D724}"/>
                </a:ext>
              </a:extLst>
            </p:cNvPr>
            <p:cNvSpPr>
              <a:spLocks noChangeShapeType="1"/>
            </p:cNvSpPr>
            <p:nvPr/>
          </p:nvSpPr>
          <p:spPr bwMode="auto">
            <a:xfrm>
              <a:off x="6581" y="3396"/>
              <a:ext cx="1" cy="59"/>
            </a:xfrm>
            <a:prstGeom prst="line">
              <a:avLst/>
            </a:prstGeom>
            <a:noFill/>
            <a:ln w="28575" cap="flat">
              <a:solidFill>
                <a:srgbClr val="F8F8F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0">
              <a:extLst>
                <a:ext uri="{FF2B5EF4-FFF2-40B4-BE49-F238E27FC236}">
                  <a16:creationId xmlns:a16="http://schemas.microsoft.com/office/drawing/2014/main" id="{F7254DCA-E2E7-6EBA-02A5-9328738F308C}"/>
                </a:ext>
              </a:extLst>
            </p:cNvPr>
            <p:cNvSpPr>
              <a:spLocks noChangeArrowheads="1"/>
            </p:cNvSpPr>
            <p:nvPr/>
          </p:nvSpPr>
          <p:spPr bwMode="auto">
            <a:xfrm>
              <a:off x="6449" y="3750"/>
              <a:ext cx="20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1" u="none" strike="noStrike" cap="none" normalizeH="0" baseline="0">
                  <a:ln>
                    <a:noFill/>
                  </a:ln>
                  <a:solidFill>
                    <a:srgbClr val="F8F8F8"/>
                  </a:solidFill>
                  <a:effectLst/>
                  <a:latin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1">
              <a:extLst>
                <a:ext uri="{FF2B5EF4-FFF2-40B4-BE49-F238E27FC236}">
                  <a16:creationId xmlns:a16="http://schemas.microsoft.com/office/drawing/2014/main" id="{7625B940-C69E-2033-60ED-E5F04FD6C9E9}"/>
                </a:ext>
              </a:extLst>
            </p:cNvPr>
            <p:cNvSpPr>
              <a:spLocks noChangeArrowheads="1"/>
            </p:cNvSpPr>
            <p:nvPr/>
          </p:nvSpPr>
          <p:spPr bwMode="auto">
            <a:xfrm>
              <a:off x="6341" y="2910"/>
              <a:ext cx="13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1" u="none" strike="noStrike" cap="none" normalizeH="0" baseline="0">
                  <a:ln>
                    <a:noFill/>
                  </a:ln>
                  <a:solidFill>
                    <a:srgbClr val="F8F8F8"/>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2">
              <a:extLst>
                <a:ext uri="{FF2B5EF4-FFF2-40B4-BE49-F238E27FC236}">
                  <a16:creationId xmlns:a16="http://schemas.microsoft.com/office/drawing/2014/main" id="{80951053-296B-1ED2-C59A-8E864925F0A5}"/>
                </a:ext>
              </a:extLst>
            </p:cNvPr>
            <p:cNvSpPr>
              <a:spLocks noChangeArrowheads="1"/>
            </p:cNvSpPr>
            <p:nvPr/>
          </p:nvSpPr>
          <p:spPr bwMode="auto">
            <a:xfrm>
              <a:off x="5879" y="2676"/>
              <a:ext cx="19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1" u="none" strike="noStrike" cap="none" normalizeH="0" baseline="0">
                  <a:ln>
                    <a:noFill/>
                  </a:ln>
                  <a:solidFill>
                    <a:srgbClr val="F8F8F8"/>
                  </a:solidFill>
                  <a:effectLst/>
                  <a:latin typeface="Times New Roman" panose="02020603050405020304" pitchFamily="18" charset="0"/>
                </a:rPr>
                <a:t>Q</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3">
              <a:extLst>
                <a:ext uri="{FF2B5EF4-FFF2-40B4-BE49-F238E27FC236}">
                  <a16:creationId xmlns:a16="http://schemas.microsoft.com/office/drawing/2014/main" id="{A75E6AA0-0E37-C004-7361-E71367B92D45}"/>
                </a:ext>
              </a:extLst>
            </p:cNvPr>
            <p:cNvSpPr>
              <a:spLocks noChangeArrowheads="1"/>
            </p:cNvSpPr>
            <p:nvPr/>
          </p:nvSpPr>
          <p:spPr bwMode="auto">
            <a:xfrm>
              <a:off x="6305" y="2334"/>
              <a:ext cx="17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1" u="none" strike="noStrike" cap="none" normalizeH="0" baseline="0">
                  <a:ln>
                    <a:noFill/>
                  </a:ln>
                  <a:solidFill>
                    <a:srgbClr val="F8F8F8"/>
                  </a:solidFill>
                  <a:effectLst/>
                  <a:latin typeface="Times New Roman" panose="020206030504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4">
              <a:extLst>
                <a:ext uri="{FF2B5EF4-FFF2-40B4-BE49-F238E27FC236}">
                  <a16:creationId xmlns:a16="http://schemas.microsoft.com/office/drawing/2014/main" id="{E0E9652C-3940-4A24-EE6B-EA5A146FA7C6}"/>
                </a:ext>
              </a:extLst>
            </p:cNvPr>
            <p:cNvSpPr>
              <a:spLocks noChangeArrowheads="1"/>
            </p:cNvSpPr>
            <p:nvPr/>
          </p:nvSpPr>
          <p:spPr bwMode="auto">
            <a:xfrm>
              <a:off x="6978" y="2616"/>
              <a:ext cx="19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1" u="none" strike="noStrike" cap="none" normalizeH="0" baseline="0">
                  <a:ln>
                    <a:noFill/>
                  </a:ln>
                  <a:solidFill>
                    <a:srgbClr val="F8F8F8"/>
                  </a:solidFill>
                  <a:effectLst/>
                  <a:latin typeface="Times New Roman" panose="02020603050405020304" pitchFamily="18"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5">
              <a:extLst>
                <a:ext uri="{FF2B5EF4-FFF2-40B4-BE49-F238E27FC236}">
                  <a16:creationId xmlns:a16="http://schemas.microsoft.com/office/drawing/2014/main" id="{47A51E32-41CD-1F39-54A6-5F1461E25EE7}"/>
                </a:ext>
              </a:extLst>
            </p:cNvPr>
            <p:cNvSpPr>
              <a:spLocks noChangeArrowheads="1"/>
            </p:cNvSpPr>
            <p:nvPr/>
          </p:nvSpPr>
          <p:spPr bwMode="auto">
            <a:xfrm>
              <a:off x="6425" y="3492"/>
              <a:ext cx="21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1" u="none" strike="noStrike" cap="none" normalizeH="0" baseline="0">
                  <a:ln>
                    <a:noFill/>
                  </a:ln>
                  <a:solidFill>
                    <a:srgbClr val="F8F8F8"/>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6">
              <a:extLst>
                <a:ext uri="{FF2B5EF4-FFF2-40B4-BE49-F238E27FC236}">
                  <a16:creationId xmlns:a16="http://schemas.microsoft.com/office/drawing/2014/main" id="{D12BEA27-375D-2482-26EE-F03365AA79D3}"/>
                </a:ext>
              </a:extLst>
            </p:cNvPr>
            <p:cNvSpPr>
              <a:spLocks noChangeArrowheads="1"/>
            </p:cNvSpPr>
            <p:nvPr/>
          </p:nvSpPr>
          <p:spPr bwMode="auto">
            <a:xfrm>
              <a:off x="7278" y="3451"/>
              <a:ext cx="18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1" u="none" strike="noStrike" cap="none" normalizeH="0" baseline="0">
                  <a:ln>
                    <a:noFill/>
                  </a:ln>
                  <a:solidFill>
                    <a:srgbClr val="F8F8F8"/>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7">
              <a:extLst>
                <a:ext uri="{FF2B5EF4-FFF2-40B4-BE49-F238E27FC236}">
                  <a16:creationId xmlns:a16="http://schemas.microsoft.com/office/drawing/2014/main" id="{D8351943-3932-8D29-BFED-C8BE0C9A6B5B}"/>
                </a:ext>
              </a:extLst>
            </p:cNvPr>
            <p:cNvSpPr>
              <a:spLocks noChangeArrowheads="1"/>
            </p:cNvSpPr>
            <p:nvPr/>
          </p:nvSpPr>
          <p:spPr bwMode="auto">
            <a:xfrm>
              <a:off x="5291" y="3516"/>
              <a:ext cx="18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1" u="none" strike="noStrike" cap="none" normalizeH="0" baseline="0">
                  <a:ln>
                    <a:noFill/>
                  </a:ln>
                  <a:solidFill>
                    <a:srgbClr val="F8F8F8"/>
                  </a:solidFill>
                  <a:effectLst/>
                  <a:latin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68">
              <a:extLst>
                <a:ext uri="{FF2B5EF4-FFF2-40B4-BE49-F238E27FC236}">
                  <a16:creationId xmlns:a16="http://schemas.microsoft.com/office/drawing/2014/main" id="{FB41D70E-5D0E-79E3-2455-586CF869B6E0}"/>
                </a:ext>
              </a:extLst>
            </p:cNvPr>
            <p:cNvSpPr>
              <a:spLocks noChangeArrowheads="1"/>
            </p:cNvSpPr>
            <p:nvPr/>
          </p:nvSpPr>
          <p:spPr bwMode="auto">
            <a:xfrm>
              <a:off x="6599" y="2106"/>
              <a:ext cx="18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1" u="none" strike="noStrike" cap="none" normalizeH="0" baseline="0">
                  <a:ln>
                    <a:noFill/>
                  </a:ln>
                  <a:solidFill>
                    <a:srgbClr val="F8F8F8"/>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4" name="Group 71">
              <a:extLst>
                <a:ext uri="{FF2B5EF4-FFF2-40B4-BE49-F238E27FC236}">
                  <a16:creationId xmlns:a16="http://schemas.microsoft.com/office/drawing/2014/main" id="{B0834EE5-EB09-A6A7-73B3-FB69015C4135}"/>
                </a:ext>
              </a:extLst>
            </p:cNvPr>
            <p:cNvGrpSpPr>
              <a:grpSpLocks/>
            </p:cNvGrpSpPr>
            <p:nvPr/>
          </p:nvGrpSpPr>
          <p:grpSpPr bwMode="auto">
            <a:xfrm>
              <a:off x="6037" y="2844"/>
              <a:ext cx="48" cy="49"/>
              <a:chOff x="6037" y="2844"/>
              <a:chExt cx="48" cy="49"/>
            </a:xfrm>
          </p:grpSpPr>
          <p:sp>
            <p:nvSpPr>
              <p:cNvPr id="96" name="Oval 69">
                <a:extLst>
                  <a:ext uri="{FF2B5EF4-FFF2-40B4-BE49-F238E27FC236}">
                    <a16:creationId xmlns:a16="http://schemas.microsoft.com/office/drawing/2014/main" id="{CD1AA165-87A6-127B-D05C-96D96238E421}"/>
                  </a:ext>
                </a:extLst>
              </p:cNvPr>
              <p:cNvSpPr>
                <a:spLocks noChangeArrowheads="1"/>
              </p:cNvSpPr>
              <p:nvPr/>
            </p:nvSpPr>
            <p:spPr bwMode="auto">
              <a:xfrm>
                <a:off x="6037" y="2844"/>
                <a:ext cx="48" cy="49"/>
              </a:xfrm>
              <a:prstGeom prst="ellipse">
                <a:avLst/>
              </a:prstGeom>
              <a:solidFill>
                <a:srgbClr val="F8F8F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Oval 70">
                <a:extLst>
                  <a:ext uri="{FF2B5EF4-FFF2-40B4-BE49-F238E27FC236}">
                    <a16:creationId xmlns:a16="http://schemas.microsoft.com/office/drawing/2014/main" id="{43126425-3743-1343-E1F8-94263F954096}"/>
                  </a:ext>
                </a:extLst>
              </p:cNvPr>
              <p:cNvSpPr>
                <a:spLocks noChangeArrowheads="1"/>
              </p:cNvSpPr>
              <p:nvPr/>
            </p:nvSpPr>
            <p:spPr bwMode="auto">
              <a:xfrm>
                <a:off x="6037" y="2844"/>
                <a:ext cx="48" cy="49"/>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5" name="Group 74">
              <a:extLst>
                <a:ext uri="{FF2B5EF4-FFF2-40B4-BE49-F238E27FC236}">
                  <a16:creationId xmlns:a16="http://schemas.microsoft.com/office/drawing/2014/main" id="{CD0D946C-AB8F-7598-E235-AAB761723628}"/>
                </a:ext>
              </a:extLst>
            </p:cNvPr>
            <p:cNvGrpSpPr>
              <a:grpSpLocks/>
            </p:cNvGrpSpPr>
            <p:nvPr/>
          </p:nvGrpSpPr>
          <p:grpSpPr bwMode="auto">
            <a:xfrm>
              <a:off x="6421" y="2512"/>
              <a:ext cx="48" cy="48"/>
              <a:chOff x="6421" y="2512"/>
              <a:chExt cx="48" cy="48"/>
            </a:xfrm>
          </p:grpSpPr>
          <p:sp>
            <p:nvSpPr>
              <p:cNvPr id="94" name="Oval 72">
                <a:extLst>
                  <a:ext uri="{FF2B5EF4-FFF2-40B4-BE49-F238E27FC236}">
                    <a16:creationId xmlns:a16="http://schemas.microsoft.com/office/drawing/2014/main" id="{18F22387-16A9-A031-C9E6-CC62B022BC89}"/>
                  </a:ext>
                </a:extLst>
              </p:cNvPr>
              <p:cNvSpPr>
                <a:spLocks noChangeArrowheads="1"/>
              </p:cNvSpPr>
              <p:nvPr/>
            </p:nvSpPr>
            <p:spPr bwMode="auto">
              <a:xfrm>
                <a:off x="6421" y="2512"/>
                <a:ext cx="48" cy="48"/>
              </a:xfrm>
              <a:prstGeom prst="ellipse">
                <a:avLst/>
              </a:prstGeom>
              <a:solidFill>
                <a:srgbClr val="F8F8F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Oval 73">
                <a:extLst>
                  <a:ext uri="{FF2B5EF4-FFF2-40B4-BE49-F238E27FC236}">
                    <a16:creationId xmlns:a16="http://schemas.microsoft.com/office/drawing/2014/main" id="{666EEE7C-9F3F-0AED-2872-61F6F29028F7}"/>
                  </a:ext>
                </a:extLst>
              </p:cNvPr>
              <p:cNvSpPr>
                <a:spLocks noChangeArrowheads="1"/>
              </p:cNvSpPr>
              <p:nvPr/>
            </p:nvSpPr>
            <p:spPr bwMode="auto">
              <a:xfrm>
                <a:off x="6421" y="2512"/>
                <a:ext cx="48" cy="48"/>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77">
              <a:extLst>
                <a:ext uri="{FF2B5EF4-FFF2-40B4-BE49-F238E27FC236}">
                  <a16:creationId xmlns:a16="http://schemas.microsoft.com/office/drawing/2014/main" id="{7F309A3C-A884-862E-F016-C211BDC03D7E}"/>
                </a:ext>
              </a:extLst>
            </p:cNvPr>
            <p:cNvGrpSpPr>
              <a:grpSpLocks/>
            </p:cNvGrpSpPr>
            <p:nvPr/>
          </p:nvGrpSpPr>
          <p:grpSpPr bwMode="auto">
            <a:xfrm>
              <a:off x="6489" y="3432"/>
              <a:ext cx="48" cy="48"/>
              <a:chOff x="6489" y="3432"/>
              <a:chExt cx="48" cy="48"/>
            </a:xfrm>
          </p:grpSpPr>
          <p:sp>
            <p:nvSpPr>
              <p:cNvPr id="92" name="Oval 75">
                <a:extLst>
                  <a:ext uri="{FF2B5EF4-FFF2-40B4-BE49-F238E27FC236}">
                    <a16:creationId xmlns:a16="http://schemas.microsoft.com/office/drawing/2014/main" id="{F97D3946-93CA-8462-1FD9-83053E7DAB6E}"/>
                  </a:ext>
                </a:extLst>
              </p:cNvPr>
              <p:cNvSpPr>
                <a:spLocks noChangeArrowheads="1"/>
              </p:cNvSpPr>
              <p:nvPr/>
            </p:nvSpPr>
            <p:spPr bwMode="auto">
              <a:xfrm>
                <a:off x="6489" y="3432"/>
                <a:ext cx="48" cy="48"/>
              </a:xfrm>
              <a:prstGeom prst="ellipse">
                <a:avLst/>
              </a:prstGeom>
              <a:solidFill>
                <a:srgbClr val="F8F8F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Oval 76">
                <a:extLst>
                  <a:ext uri="{FF2B5EF4-FFF2-40B4-BE49-F238E27FC236}">
                    <a16:creationId xmlns:a16="http://schemas.microsoft.com/office/drawing/2014/main" id="{37AB722D-CA07-4860-FCB0-68B396872DC8}"/>
                  </a:ext>
                </a:extLst>
              </p:cNvPr>
              <p:cNvSpPr>
                <a:spLocks noChangeArrowheads="1"/>
              </p:cNvSpPr>
              <p:nvPr/>
            </p:nvSpPr>
            <p:spPr bwMode="auto">
              <a:xfrm>
                <a:off x="6489" y="3432"/>
                <a:ext cx="48" cy="48"/>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7" name="Group 80">
              <a:extLst>
                <a:ext uri="{FF2B5EF4-FFF2-40B4-BE49-F238E27FC236}">
                  <a16:creationId xmlns:a16="http://schemas.microsoft.com/office/drawing/2014/main" id="{BED507BD-66C3-8D49-E904-4E089C9C6053}"/>
                </a:ext>
              </a:extLst>
            </p:cNvPr>
            <p:cNvGrpSpPr>
              <a:grpSpLocks/>
            </p:cNvGrpSpPr>
            <p:nvPr/>
          </p:nvGrpSpPr>
          <p:grpSpPr bwMode="auto">
            <a:xfrm>
              <a:off x="6886" y="2746"/>
              <a:ext cx="48" cy="48"/>
              <a:chOff x="6886" y="2746"/>
              <a:chExt cx="48" cy="48"/>
            </a:xfrm>
          </p:grpSpPr>
          <p:sp>
            <p:nvSpPr>
              <p:cNvPr id="90" name="Oval 78">
                <a:extLst>
                  <a:ext uri="{FF2B5EF4-FFF2-40B4-BE49-F238E27FC236}">
                    <a16:creationId xmlns:a16="http://schemas.microsoft.com/office/drawing/2014/main" id="{D31FF572-DFF6-4E7D-9D9F-1D6E39EC25E3}"/>
                  </a:ext>
                </a:extLst>
              </p:cNvPr>
              <p:cNvSpPr>
                <a:spLocks noChangeArrowheads="1"/>
              </p:cNvSpPr>
              <p:nvPr/>
            </p:nvSpPr>
            <p:spPr bwMode="auto">
              <a:xfrm>
                <a:off x="6886" y="2746"/>
                <a:ext cx="48" cy="48"/>
              </a:xfrm>
              <a:prstGeom prst="ellipse">
                <a:avLst/>
              </a:prstGeom>
              <a:solidFill>
                <a:srgbClr val="F8F8F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Oval 79">
                <a:extLst>
                  <a:ext uri="{FF2B5EF4-FFF2-40B4-BE49-F238E27FC236}">
                    <a16:creationId xmlns:a16="http://schemas.microsoft.com/office/drawing/2014/main" id="{B839210C-EDAC-C00F-A5E8-429AEC01839C}"/>
                  </a:ext>
                </a:extLst>
              </p:cNvPr>
              <p:cNvSpPr>
                <a:spLocks noChangeArrowheads="1"/>
              </p:cNvSpPr>
              <p:nvPr/>
            </p:nvSpPr>
            <p:spPr bwMode="auto">
              <a:xfrm>
                <a:off x="6886" y="2746"/>
                <a:ext cx="48" cy="48"/>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8" name="Group 83">
              <a:extLst>
                <a:ext uri="{FF2B5EF4-FFF2-40B4-BE49-F238E27FC236}">
                  <a16:creationId xmlns:a16="http://schemas.microsoft.com/office/drawing/2014/main" id="{59336771-0FBD-796B-180E-E84950190815}"/>
                </a:ext>
              </a:extLst>
            </p:cNvPr>
            <p:cNvGrpSpPr>
              <a:grpSpLocks/>
            </p:cNvGrpSpPr>
            <p:nvPr/>
          </p:nvGrpSpPr>
          <p:grpSpPr bwMode="auto">
            <a:xfrm>
              <a:off x="6647" y="2315"/>
              <a:ext cx="48" cy="48"/>
              <a:chOff x="6647" y="2315"/>
              <a:chExt cx="48" cy="48"/>
            </a:xfrm>
          </p:grpSpPr>
          <p:sp>
            <p:nvSpPr>
              <p:cNvPr id="88" name="Oval 81">
                <a:extLst>
                  <a:ext uri="{FF2B5EF4-FFF2-40B4-BE49-F238E27FC236}">
                    <a16:creationId xmlns:a16="http://schemas.microsoft.com/office/drawing/2014/main" id="{85AC79E8-5402-1031-BAFA-F1899AF4DC8E}"/>
                  </a:ext>
                </a:extLst>
              </p:cNvPr>
              <p:cNvSpPr>
                <a:spLocks noChangeArrowheads="1"/>
              </p:cNvSpPr>
              <p:nvPr/>
            </p:nvSpPr>
            <p:spPr bwMode="auto">
              <a:xfrm>
                <a:off x="6647" y="2315"/>
                <a:ext cx="48" cy="48"/>
              </a:xfrm>
              <a:prstGeom prst="ellipse">
                <a:avLst/>
              </a:prstGeom>
              <a:solidFill>
                <a:srgbClr val="F8F8F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Oval 82">
                <a:extLst>
                  <a:ext uri="{FF2B5EF4-FFF2-40B4-BE49-F238E27FC236}">
                    <a16:creationId xmlns:a16="http://schemas.microsoft.com/office/drawing/2014/main" id="{8A16C4E1-149C-74F4-9679-E927C63736D1}"/>
                  </a:ext>
                </a:extLst>
              </p:cNvPr>
              <p:cNvSpPr>
                <a:spLocks noChangeArrowheads="1"/>
              </p:cNvSpPr>
              <p:nvPr/>
            </p:nvSpPr>
            <p:spPr bwMode="auto">
              <a:xfrm>
                <a:off x="6647" y="2315"/>
                <a:ext cx="48" cy="48"/>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86">
              <a:extLst>
                <a:ext uri="{FF2B5EF4-FFF2-40B4-BE49-F238E27FC236}">
                  <a16:creationId xmlns:a16="http://schemas.microsoft.com/office/drawing/2014/main" id="{A0D6A160-CA5D-C140-A5F3-674CB2171248}"/>
                </a:ext>
              </a:extLst>
            </p:cNvPr>
            <p:cNvGrpSpPr>
              <a:grpSpLocks/>
            </p:cNvGrpSpPr>
            <p:nvPr/>
          </p:nvGrpSpPr>
          <p:grpSpPr bwMode="auto">
            <a:xfrm>
              <a:off x="7260" y="3420"/>
              <a:ext cx="48" cy="48"/>
              <a:chOff x="7260" y="3420"/>
              <a:chExt cx="48" cy="48"/>
            </a:xfrm>
          </p:grpSpPr>
          <p:sp>
            <p:nvSpPr>
              <p:cNvPr id="86" name="Oval 84">
                <a:extLst>
                  <a:ext uri="{FF2B5EF4-FFF2-40B4-BE49-F238E27FC236}">
                    <a16:creationId xmlns:a16="http://schemas.microsoft.com/office/drawing/2014/main" id="{E7B94923-F31D-986A-1298-2BE9D1B12574}"/>
                  </a:ext>
                </a:extLst>
              </p:cNvPr>
              <p:cNvSpPr>
                <a:spLocks noChangeArrowheads="1"/>
              </p:cNvSpPr>
              <p:nvPr/>
            </p:nvSpPr>
            <p:spPr bwMode="auto">
              <a:xfrm>
                <a:off x="7260" y="3420"/>
                <a:ext cx="48" cy="48"/>
              </a:xfrm>
              <a:prstGeom prst="ellipse">
                <a:avLst/>
              </a:prstGeom>
              <a:solidFill>
                <a:srgbClr val="F8F8F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Oval 85">
                <a:extLst>
                  <a:ext uri="{FF2B5EF4-FFF2-40B4-BE49-F238E27FC236}">
                    <a16:creationId xmlns:a16="http://schemas.microsoft.com/office/drawing/2014/main" id="{834862FB-63CE-4637-CF1D-EC0D19A59938}"/>
                  </a:ext>
                </a:extLst>
              </p:cNvPr>
              <p:cNvSpPr>
                <a:spLocks noChangeArrowheads="1"/>
              </p:cNvSpPr>
              <p:nvPr/>
            </p:nvSpPr>
            <p:spPr bwMode="auto">
              <a:xfrm>
                <a:off x="7260" y="3420"/>
                <a:ext cx="48" cy="48"/>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89">
              <a:extLst>
                <a:ext uri="{FF2B5EF4-FFF2-40B4-BE49-F238E27FC236}">
                  <a16:creationId xmlns:a16="http://schemas.microsoft.com/office/drawing/2014/main" id="{839AC485-DA5E-F5E6-AEC0-D6B4E4B49EA0}"/>
                </a:ext>
              </a:extLst>
            </p:cNvPr>
            <p:cNvGrpSpPr>
              <a:grpSpLocks/>
            </p:cNvGrpSpPr>
            <p:nvPr/>
          </p:nvGrpSpPr>
          <p:grpSpPr bwMode="auto">
            <a:xfrm>
              <a:off x="5338" y="3450"/>
              <a:ext cx="48" cy="48"/>
              <a:chOff x="5338" y="3450"/>
              <a:chExt cx="48" cy="48"/>
            </a:xfrm>
          </p:grpSpPr>
          <p:sp>
            <p:nvSpPr>
              <p:cNvPr id="84" name="Oval 87">
                <a:extLst>
                  <a:ext uri="{FF2B5EF4-FFF2-40B4-BE49-F238E27FC236}">
                    <a16:creationId xmlns:a16="http://schemas.microsoft.com/office/drawing/2014/main" id="{3D513A08-C247-69A9-D0E2-798956F16A31}"/>
                  </a:ext>
                </a:extLst>
              </p:cNvPr>
              <p:cNvSpPr>
                <a:spLocks noChangeArrowheads="1"/>
              </p:cNvSpPr>
              <p:nvPr/>
            </p:nvSpPr>
            <p:spPr bwMode="auto">
              <a:xfrm>
                <a:off x="5338" y="3450"/>
                <a:ext cx="48" cy="48"/>
              </a:xfrm>
              <a:prstGeom prst="ellipse">
                <a:avLst/>
              </a:prstGeom>
              <a:solidFill>
                <a:srgbClr val="F8F8F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Oval 88">
                <a:extLst>
                  <a:ext uri="{FF2B5EF4-FFF2-40B4-BE49-F238E27FC236}">
                    <a16:creationId xmlns:a16="http://schemas.microsoft.com/office/drawing/2014/main" id="{D1C49239-EF97-B459-BA54-9E0C5CE4A03C}"/>
                  </a:ext>
                </a:extLst>
              </p:cNvPr>
              <p:cNvSpPr>
                <a:spLocks noChangeArrowheads="1"/>
              </p:cNvSpPr>
              <p:nvPr/>
            </p:nvSpPr>
            <p:spPr bwMode="auto">
              <a:xfrm>
                <a:off x="5338" y="3450"/>
                <a:ext cx="48" cy="48"/>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1" name="Group 92">
              <a:extLst>
                <a:ext uri="{FF2B5EF4-FFF2-40B4-BE49-F238E27FC236}">
                  <a16:creationId xmlns:a16="http://schemas.microsoft.com/office/drawing/2014/main" id="{E7FB3797-8DC9-1FA7-543F-BB24EA3EE352}"/>
                </a:ext>
              </a:extLst>
            </p:cNvPr>
            <p:cNvGrpSpPr>
              <a:grpSpLocks/>
            </p:cNvGrpSpPr>
            <p:nvPr/>
          </p:nvGrpSpPr>
          <p:grpSpPr bwMode="auto">
            <a:xfrm>
              <a:off x="6482" y="2970"/>
              <a:ext cx="48" cy="48"/>
              <a:chOff x="6482" y="2970"/>
              <a:chExt cx="48" cy="48"/>
            </a:xfrm>
          </p:grpSpPr>
          <p:sp>
            <p:nvSpPr>
              <p:cNvPr id="82" name="Oval 90">
                <a:extLst>
                  <a:ext uri="{FF2B5EF4-FFF2-40B4-BE49-F238E27FC236}">
                    <a16:creationId xmlns:a16="http://schemas.microsoft.com/office/drawing/2014/main" id="{92B6FD03-DFB8-ED97-4C3A-13079E19B673}"/>
                  </a:ext>
                </a:extLst>
              </p:cNvPr>
              <p:cNvSpPr>
                <a:spLocks noChangeArrowheads="1"/>
              </p:cNvSpPr>
              <p:nvPr/>
            </p:nvSpPr>
            <p:spPr bwMode="auto">
              <a:xfrm>
                <a:off x="6482" y="2970"/>
                <a:ext cx="48" cy="48"/>
              </a:xfrm>
              <a:prstGeom prst="ellipse">
                <a:avLst/>
              </a:prstGeom>
              <a:solidFill>
                <a:srgbClr val="F8F8F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Oval 91">
                <a:extLst>
                  <a:ext uri="{FF2B5EF4-FFF2-40B4-BE49-F238E27FC236}">
                    <a16:creationId xmlns:a16="http://schemas.microsoft.com/office/drawing/2014/main" id="{AF315BEA-91A4-2D8D-859B-850878E8713A}"/>
                  </a:ext>
                </a:extLst>
              </p:cNvPr>
              <p:cNvSpPr>
                <a:spLocks noChangeArrowheads="1"/>
              </p:cNvSpPr>
              <p:nvPr/>
            </p:nvSpPr>
            <p:spPr bwMode="auto">
              <a:xfrm>
                <a:off x="6482" y="2970"/>
                <a:ext cx="48" cy="48"/>
              </a:xfrm>
              <a:prstGeom prst="ellipse">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22241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barn(inVertical)">
                                      <p:cBhvr>
                                        <p:cTn id="2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C351E48-8DAC-E085-650B-C7EA77A375F3}"/>
                  </a:ext>
                </a:extLst>
              </p:cNvPr>
              <p:cNvSpPr txBox="1"/>
              <p:nvPr/>
            </p:nvSpPr>
            <p:spPr>
              <a:xfrm>
                <a:off x="269852" y="799996"/>
                <a:ext cx="7380288" cy="1461939"/>
              </a:xfrm>
              <a:prstGeom prst="rect">
                <a:avLst/>
              </a:prstGeom>
              <a:noFill/>
            </p:spPr>
            <p:txBody>
              <a:bodyPr wrap="square">
                <a:spAutoFit/>
              </a:bodyPr>
              <a:lstStyle/>
              <a:p>
                <a:pPr>
                  <a:spcBef>
                    <a:spcPts val="300"/>
                  </a:spcBef>
                  <a:spcAft>
                    <a:spcPts val="300"/>
                  </a:spcAft>
                </a:pPr>
                <a:r>
                  <a:rPr lang="fr-FR" sz="2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fr-FR"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fr-FR"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fr-FR" sz="2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fr-FR"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28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fr-FR"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72)</a:t>
                </a:r>
                <a:endParaRPr lang="en-US"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11,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I</m:t>
                        </m:r>
                      </m:e>
                    </m:d>
                  </m:oMath>
                </a14:m>
                <a:r>
                  <a:rPr lang="fr-FR"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tam</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4C351E48-8DAC-E085-650B-C7EA77A375F3}"/>
                  </a:ext>
                </a:extLst>
              </p:cNvPr>
              <p:cNvSpPr txBox="1">
                <a:spLocks noRot="1" noChangeAspect="1" noMove="1" noResize="1" noEditPoints="1" noAdjustHandles="1" noChangeArrowheads="1" noChangeShapeType="1" noTextEdit="1"/>
              </p:cNvSpPr>
              <p:nvPr/>
            </p:nvSpPr>
            <p:spPr>
              <a:xfrm>
                <a:off x="269852" y="799996"/>
                <a:ext cx="7380288" cy="1461939"/>
              </a:xfrm>
              <a:prstGeom prst="rect">
                <a:avLst/>
              </a:prstGeom>
              <a:blipFill>
                <a:blip r:embed="rId2"/>
                <a:stretch>
                  <a:fillRect l="-1652" t="-4167" b="-1083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5833858-1E1E-AFF8-9CCF-DE32AF86B752}"/>
              </a:ext>
            </a:extLst>
          </p:cNvPr>
          <p:cNvSpPr txBox="1"/>
          <p:nvPr/>
        </p:nvSpPr>
        <p:spPr>
          <a:xfrm>
            <a:off x="9238822" y="5265985"/>
            <a:ext cx="1365738" cy="523220"/>
          </a:xfrm>
          <a:prstGeom prst="rect">
            <a:avLst/>
          </a:prstGeom>
          <a:noFill/>
        </p:spPr>
        <p:txBody>
          <a:bodyPr wrap="square">
            <a:spAutoFit/>
          </a:bodyPr>
          <a:lstStyle/>
          <a:p>
            <a:r>
              <a:rPr lang="fr-FR" sz="28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a:t>
            </a:r>
            <a:r>
              <a:rPr lang="fr-FR"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ình</a:t>
            </a:r>
            <a:r>
              <a:rPr lang="fr-FR"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11</a:t>
            </a:r>
            <a:endParaRPr lang="en-US" sz="2800" i="1"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5E5701-B339-030B-55C0-D1C210D6B279}"/>
                  </a:ext>
                </a:extLst>
              </p:cNvPr>
              <p:cNvSpPr txBox="1"/>
              <p:nvPr/>
            </p:nvSpPr>
            <p:spPr>
              <a:xfrm>
                <a:off x="378039" y="2686223"/>
                <a:ext cx="6525182" cy="1461939"/>
              </a:xfrm>
              <a:prstGeom prst="rect">
                <a:avLst/>
              </a:prstGeom>
              <a:noFill/>
            </p:spPr>
            <p:txBody>
              <a:bodyPr wrap="square">
                <a:spAutoFit/>
              </a:bodyPr>
              <a:lstStyle/>
              <a:p>
                <a:pPr algn="ctr">
                  <a:spcBef>
                    <a:spcPts val="300"/>
                  </a:spcBef>
                  <a:spcAft>
                    <a:spcPts val="300"/>
                  </a:spcAft>
                </a:pPr>
                <a:r>
                  <a:rPr lang="fr-FR" sz="2800" b="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fr-FR"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I</m:t>
                        </m:r>
                      </m:e>
                    </m:d>
                  </m:oMath>
                </a14:m>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Δ</m:t>
                    </m:r>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ABC</m:t>
                    </m:r>
                  </m:oMath>
                </a14:m>
                <a:r>
                  <a:rPr lang="fr-FR"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Δ</m:t>
                    </m:r>
                    <m:r>
                      <m:rPr>
                        <m:nor/>
                      </m:rPr>
                      <a:rPr lang="fr-FR"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DEC</m:t>
                    </m:r>
                  </m:oMath>
                </a14:m>
                <a:r>
                  <a:rPr lang="fr-FR"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935E5701-B339-030B-55C0-D1C210D6B279}"/>
                  </a:ext>
                </a:extLst>
              </p:cNvPr>
              <p:cNvSpPr txBox="1">
                <a:spLocks noRot="1" noChangeAspect="1" noMove="1" noResize="1" noEditPoints="1" noAdjustHandles="1" noChangeArrowheads="1" noChangeShapeType="1" noTextEdit="1"/>
              </p:cNvSpPr>
              <p:nvPr/>
            </p:nvSpPr>
            <p:spPr>
              <a:xfrm>
                <a:off x="378039" y="2686223"/>
                <a:ext cx="6525182" cy="1461939"/>
              </a:xfrm>
              <a:prstGeom prst="rect">
                <a:avLst/>
              </a:prstGeom>
              <a:blipFill>
                <a:blip r:embed="rId3"/>
                <a:stretch>
                  <a:fillRect l="-1869" t="-4603" b="-11297"/>
                </a:stretch>
              </a:blipFill>
            </p:spPr>
            <p:txBody>
              <a:bodyPr/>
              <a:lstStyle/>
              <a:p>
                <a:r>
                  <a:rPr lang="en-US">
                    <a:noFill/>
                  </a:rPr>
                  <a:t> </a:t>
                </a:r>
              </a:p>
            </p:txBody>
          </p:sp>
        </mc:Fallback>
      </mc:AlternateContent>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BBC1615-47F0-4924-A966-B295A8F173CA}"/>
              </a:ext>
            </a:extLst>
          </p:cNvPr>
          <p:cNvSpPr txBox="1">
            <a:spLocks/>
          </p:cNvSpPr>
          <p:nvPr/>
        </p:nvSpPr>
        <p:spPr>
          <a:xfrm>
            <a:off x="85629" y="0"/>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spcAft>
                <a:spcPts val="600"/>
              </a:spcAft>
            </a:pPr>
            <a:r>
              <a:rPr lang="en-US" sz="2400" b="1">
                <a:solidFill>
                  <a:srgbClr val="FFFF00"/>
                </a:solidFill>
                <a:latin typeface="Times New Roman" panose="02020603050405020304" pitchFamily="18" charset="0"/>
                <a:cs typeface="Times New Roman" panose="02020603050405020304" pitchFamily="18" charset="0"/>
              </a:rPr>
              <a:t>BÀI 1. ĐƯỜNG TRÒN NGOẠI TIẾP VÀ ĐƯỜNG TRÒN NỘI TIẾP TAM GIÁC </a:t>
            </a:r>
            <a:r>
              <a:rPr lang="en-US" sz="2800" b="1">
                <a:solidFill>
                  <a:srgbClr val="FFFF00"/>
                </a:solidFill>
                <a:latin typeface="Times New Roman" panose="02020603050405020304" pitchFamily="18" charset="0"/>
                <a:cs typeface="Times New Roman" panose="02020603050405020304" pitchFamily="18" charset="0"/>
              </a:rPr>
              <a:t>(Tiết 2)</a:t>
            </a:r>
            <a:endPar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98722E0-B03C-C7A3-1BAE-468F192F99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11021469" y="799996"/>
            <a:ext cx="1501859" cy="1501859"/>
          </a:xfrm>
          <a:prstGeom prst="rect">
            <a:avLst/>
          </a:prstGeom>
        </p:spPr>
      </p:pic>
      <p:grpSp>
        <p:nvGrpSpPr>
          <p:cNvPr id="111" name="Group 110">
            <a:extLst>
              <a:ext uri="{FF2B5EF4-FFF2-40B4-BE49-F238E27FC236}">
                <a16:creationId xmlns:a16="http://schemas.microsoft.com/office/drawing/2014/main" id="{66285222-089C-1C9D-3474-74BB833E22FD}"/>
              </a:ext>
            </a:extLst>
          </p:cNvPr>
          <p:cNvGrpSpPr/>
          <p:nvPr/>
        </p:nvGrpSpPr>
        <p:grpSpPr>
          <a:xfrm>
            <a:off x="6927350" y="845724"/>
            <a:ext cx="4964112" cy="4316423"/>
            <a:chOff x="6927350" y="845724"/>
            <a:chExt cx="4964112" cy="4316423"/>
          </a:xfrm>
        </p:grpSpPr>
        <p:sp>
          <p:nvSpPr>
            <p:cNvPr id="81" name="Oval 40">
              <a:extLst>
                <a:ext uri="{FF2B5EF4-FFF2-40B4-BE49-F238E27FC236}">
                  <a16:creationId xmlns:a16="http://schemas.microsoft.com/office/drawing/2014/main" id="{23ECA032-F112-3A3B-EBA7-8EA0430B96EA}"/>
                </a:ext>
              </a:extLst>
            </p:cNvPr>
            <p:cNvSpPr>
              <a:spLocks noChangeArrowheads="1"/>
            </p:cNvSpPr>
            <p:nvPr/>
          </p:nvSpPr>
          <p:spPr bwMode="auto">
            <a:xfrm>
              <a:off x="8343400" y="2428462"/>
              <a:ext cx="2257425" cy="2257425"/>
            </a:xfrm>
            <a:prstGeom prst="ellipse">
              <a:avLst/>
            </a:pr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2" name="Line 41">
              <a:extLst>
                <a:ext uri="{FF2B5EF4-FFF2-40B4-BE49-F238E27FC236}">
                  <a16:creationId xmlns:a16="http://schemas.microsoft.com/office/drawing/2014/main" id="{5A5A61E3-91BF-374E-42BD-F6AABE9EC9DD}"/>
                </a:ext>
              </a:extLst>
            </p:cNvPr>
            <p:cNvSpPr>
              <a:spLocks noChangeShapeType="1"/>
            </p:cNvSpPr>
            <p:nvPr/>
          </p:nvSpPr>
          <p:spPr bwMode="auto">
            <a:xfrm flipV="1">
              <a:off x="7790950" y="1368012"/>
              <a:ext cx="1362075" cy="3309938"/>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3" name="Line 42">
              <a:extLst>
                <a:ext uri="{FF2B5EF4-FFF2-40B4-BE49-F238E27FC236}">
                  <a16:creationId xmlns:a16="http://schemas.microsoft.com/office/drawing/2014/main" id="{B7BB9CFD-E901-ED3D-C930-6F78C51CFC47}"/>
                </a:ext>
              </a:extLst>
            </p:cNvPr>
            <p:cNvSpPr>
              <a:spLocks noChangeShapeType="1"/>
            </p:cNvSpPr>
            <p:nvPr/>
          </p:nvSpPr>
          <p:spPr bwMode="auto">
            <a:xfrm>
              <a:off x="7790950" y="4677949"/>
              <a:ext cx="4056063" cy="20638"/>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4" name="Line 43">
              <a:extLst>
                <a:ext uri="{FF2B5EF4-FFF2-40B4-BE49-F238E27FC236}">
                  <a16:creationId xmlns:a16="http://schemas.microsoft.com/office/drawing/2014/main" id="{EAB39386-F2BD-6803-2007-DAF70BE3E8CD}"/>
                </a:ext>
              </a:extLst>
            </p:cNvPr>
            <p:cNvSpPr>
              <a:spLocks noChangeShapeType="1"/>
            </p:cNvSpPr>
            <p:nvPr/>
          </p:nvSpPr>
          <p:spPr bwMode="auto">
            <a:xfrm>
              <a:off x="9153025" y="1368012"/>
              <a:ext cx="2693988" cy="3330575"/>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5" name="Line 44">
              <a:extLst>
                <a:ext uri="{FF2B5EF4-FFF2-40B4-BE49-F238E27FC236}">
                  <a16:creationId xmlns:a16="http://schemas.microsoft.com/office/drawing/2014/main" id="{9C879C0A-3AF8-217C-C0B1-2FA5D1A13FDE}"/>
                </a:ext>
              </a:extLst>
            </p:cNvPr>
            <p:cNvSpPr>
              <a:spLocks noChangeShapeType="1"/>
            </p:cNvSpPr>
            <p:nvPr/>
          </p:nvSpPr>
          <p:spPr bwMode="auto">
            <a:xfrm>
              <a:off x="7081337" y="4674774"/>
              <a:ext cx="4765675" cy="23813"/>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6" name="Line 45">
              <a:extLst>
                <a:ext uri="{FF2B5EF4-FFF2-40B4-BE49-F238E27FC236}">
                  <a16:creationId xmlns:a16="http://schemas.microsoft.com/office/drawing/2014/main" id="{A3BCF6E9-0AC8-8DC3-E681-B601B19BDCC5}"/>
                </a:ext>
              </a:extLst>
            </p:cNvPr>
            <p:cNvSpPr>
              <a:spLocks noChangeShapeType="1"/>
            </p:cNvSpPr>
            <p:nvPr/>
          </p:nvSpPr>
          <p:spPr bwMode="auto">
            <a:xfrm flipH="1">
              <a:off x="7081337" y="1775999"/>
              <a:ext cx="2401888" cy="2898775"/>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8" name="Oval 46">
              <a:extLst>
                <a:ext uri="{FF2B5EF4-FFF2-40B4-BE49-F238E27FC236}">
                  <a16:creationId xmlns:a16="http://schemas.microsoft.com/office/drawing/2014/main" id="{6C466884-CAB9-D7FD-0217-A8A50C47FB68}"/>
                </a:ext>
              </a:extLst>
            </p:cNvPr>
            <p:cNvSpPr>
              <a:spLocks noChangeArrowheads="1"/>
            </p:cNvSpPr>
            <p:nvPr/>
          </p:nvSpPr>
          <p:spPr bwMode="auto">
            <a:xfrm>
              <a:off x="9444331" y="1736311"/>
              <a:ext cx="76200" cy="76200"/>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09" name="Oval 47">
              <a:extLst>
                <a:ext uri="{FF2B5EF4-FFF2-40B4-BE49-F238E27FC236}">
                  <a16:creationId xmlns:a16="http://schemas.microsoft.com/office/drawing/2014/main" id="{6D4B0EF1-71FB-0E3D-B062-94EC2F9E656E}"/>
                </a:ext>
              </a:extLst>
            </p:cNvPr>
            <p:cNvSpPr>
              <a:spLocks noChangeArrowheads="1"/>
            </p:cNvSpPr>
            <p:nvPr/>
          </p:nvSpPr>
          <p:spPr bwMode="auto">
            <a:xfrm>
              <a:off x="9444331" y="1736311"/>
              <a:ext cx="76200" cy="76200"/>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0" name="Rectangle 48">
              <a:extLst>
                <a:ext uri="{FF2B5EF4-FFF2-40B4-BE49-F238E27FC236}">
                  <a16:creationId xmlns:a16="http://schemas.microsoft.com/office/drawing/2014/main" id="{24083993-E04B-A385-A721-09305E330709}"/>
                </a:ext>
              </a:extLst>
            </p:cNvPr>
            <p:cNvSpPr>
              <a:spLocks noChangeArrowheads="1"/>
            </p:cNvSpPr>
            <p:nvPr/>
          </p:nvSpPr>
          <p:spPr bwMode="auto">
            <a:xfrm>
              <a:off x="9661341" y="1360081"/>
              <a:ext cx="2603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a:ln>
                    <a:noFill/>
                  </a:ln>
                  <a:solidFill>
                    <a:srgbClr val="F6F6F6"/>
                  </a:solidFill>
                  <a:effectLst/>
                  <a:latin typeface="Times New Roman" panose="02020603050405020304" pitchFamily="18" charset="0"/>
                </a:rPr>
                <a:t>D</a:t>
              </a:r>
              <a:endParaRPr kumimoji="0" lang="en-US" altLang="en-US" sz="2800" b="0" i="0" u="none" strike="noStrike" cap="none" normalizeH="0" baseline="0" dirty="0">
                <a:ln>
                  <a:noFill/>
                </a:ln>
                <a:solidFill>
                  <a:schemeClr val="tx1"/>
                </a:solidFill>
                <a:effectLst/>
              </a:endParaRPr>
            </a:p>
          </p:txBody>
        </p:sp>
        <p:sp>
          <p:nvSpPr>
            <p:cNvPr id="105" name="Oval 50">
              <a:extLst>
                <a:ext uri="{FF2B5EF4-FFF2-40B4-BE49-F238E27FC236}">
                  <a16:creationId xmlns:a16="http://schemas.microsoft.com/office/drawing/2014/main" id="{722A6B2E-54D7-F0BE-E556-51214B08F6CF}"/>
                </a:ext>
              </a:extLst>
            </p:cNvPr>
            <p:cNvSpPr>
              <a:spLocks noChangeArrowheads="1"/>
            </p:cNvSpPr>
            <p:nvPr/>
          </p:nvSpPr>
          <p:spPr bwMode="auto">
            <a:xfrm>
              <a:off x="7043238" y="4636674"/>
              <a:ext cx="76200" cy="76200"/>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06" name="Oval 51">
              <a:extLst>
                <a:ext uri="{FF2B5EF4-FFF2-40B4-BE49-F238E27FC236}">
                  <a16:creationId xmlns:a16="http://schemas.microsoft.com/office/drawing/2014/main" id="{B3BA34C7-927B-34AA-D3FA-B73EBB227924}"/>
                </a:ext>
              </a:extLst>
            </p:cNvPr>
            <p:cNvSpPr>
              <a:spLocks noChangeArrowheads="1"/>
            </p:cNvSpPr>
            <p:nvPr/>
          </p:nvSpPr>
          <p:spPr bwMode="auto">
            <a:xfrm>
              <a:off x="7043238" y="4636674"/>
              <a:ext cx="76200" cy="76200"/>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7" name="Rectangle 52">
              <a:extLst>
                <a:ext uri="{FF2B5EF4-FFF2-40B4-BE49-F238E27FC236}">
                  <a16:creationId xmlns:a16="http://schemas.microsoft.com/office/drawing/2014/main" id="{E64F9E96-5845-30FE-6AD2-CB141531FFAC}"/>
                </a:ext>
              </a:extLst>
            </p:cNvPr>
            <p:cNvSpPr>
              <a:spLocks noChangeArrowheads="1"/>
            </p:cNvSpPr>
            <p:nvPr/>
          </p:nvSpPr>
          <p:spPr bwMode="auto">
            <a:xfrm>
              <a:off x="6927350" y="4719224"/>
              <a:ext cx="2381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a:ln>
                    <a:noFill/>
                  </a:ln>
                  <a:solidFill>
                    <a:srgbClr val="F6F6F6"/>
                  </a:solidFill>
                  <a:effectLst/>
                  <a:latin typeface="Times New Roman" panose="02020603050405020304" pitchFamily="18" charset="0"/>
                </a:rPr>
                <a:t>E</a:t>
              </a:r>
              <a:endParaRPr kumimoji="0" lang="en-US" altLang="en-US" sz="2800" b="0" i="0" u="none" strike="noStrike" cap="none" normalizeH="0" baseline="0" dirty="0">
                <a:ln>
                  <a:noFill/>
                </a:ln>
                <a:solidFill>
                  <a:schemeClr val="tx1"/>
                </a:solidFill>
                <a:effectLst/>
              </a:endParaRPr>
            </a:p>
          </p:txBody>
        </p:sp>
        <p:sp>
          <p:nvSpPr>
            <p:cNvPr id="102" name="Oval 54">
              <a:extLst>
                <a:ext uri="{FF2B5EF4-FFF2-40B4-BE49-F238E27FC236}">
                  <a16:creationId xmlns:a16="http://schemas.microsoft.com/office/drawing/2014/main" id="{A8FDC990-F24F-63A7-090E-AFE10A206C84}"/>
                </a:ext>
              </a:extLst>
            </p:cNvPr>
            <p:cNvSpPr>
              <a:spLocks noChangeArrowheads="1"/>
            </p:cNvSpPr>
            <p:nvPr/>
          </p:nvSpPr>
          <p:spPr bwMode="auto">
            <a:xfrm>
              <a:off x="11808912" y="4660496"/>
              <a:ext cx="76200" cy="76200"/>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03" name="Oval 55">
              <a:extLst>
                <a:ext uri="{FF2B5EF4-FFF2-40B4-BE49-F238E27FC236}">
                  <a16:creationId xmlns:a16="http://schemas.microsoft.com/office/drawing/2014/main" id="{34E1988D-F173-1949-3ACD-7BF2E5958BC7}"/>
                </a:ext>
              </a:extLst>
            </p:cNvPr>
            <p:cNvSpPr>
              <a:spLocks noChangeArrowheads="1"/>
            </p:cNvSpPr>
            <p:nvPr/>
          </p:nvSpPr>
          <p:spPr bwMode="auto">
            <a:xfrm>
              <a:off x="11808912" y="4660496"/>
              <a:ext cx="76200" cy="76200"/>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4" name="Rectangle 56">
              <a:extLst>
                <a:ext uri="{FF2B5EF4-FFF2-40B4-BE49-F238E27FC236}">
                  <a16:creationId xmlns:a16="http://schemas.microsoft.com/office/drawing/2014/main" id="{B20B19A3-E8B9-BB57-948B-E4E71A1ED532}"/>
                </a:ext>
              </a:extLst>
            </p:cNvPr>
            <p:cNvSpPr>
              <a:spLocks noChangeArrowheads="1"/>
            </p:cNvSpPr>
            <p:nvPr/>
          </p:nvSpPr>
          <p:spPr bwMode="auto">
            <a:xfrm>
              <a:off x="11653337" y="4731934"/>
              <a:ext cx="2381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a:ln>
                    <a:noFill/>
                  </a:ln>
                  <a:solidFill>
                    <a:srgbClr val="F6F6F6"/>
                  </a:solidFill>
                  <a:effectLst/>
                  <a:latin typeface="Times New Roman" panose="02020603050405020304" pitchFamily="18" charset="0"/>
                </a:rPr>
                <a:t>C</a:t>
              </a:r>
              <a:endParaRPr kumimoji="0" lang="en-US" altLang="en-US" sz="2800" b="0" i="0" u="none" strike="noStrike" cap="none" normalizeH="0" baseline="0">
                <a:ln>
                  <a:noFill/>
                </a:ln>
                <a:solidFill>
                  <a:schemeClr val="tx1"/>
                </a:solidFill>
                <a:effectLst/>
              </a:endParaRPr>
            </a:p>
          </p:txBody>
        </p:sp>
        <p:sp>
          <p:nvSpPr>
            <p:cNvPr id="99" name="Oval 58">
              <a:extLst>
                <a:ext uri="{FF2B5EF4-FFF2-40B4-BE49-F238E27FC236}">
                  <a16:creationId xmlns:a16="http://schemas.microsoft.com/office/drawing/2014/main" id="{F4685376-B529-A3B8-BAA3-BD0579578573}"/>
                </a:ext>
              </a:extLst>
            </p:cNvPr>
            <p:cNvSpPr>
              <a:spLocks noChangeArrowheads="1"/>
            </p:cNvSpPr>
            <p:nvPr/>
          </p:nvSpPr>
          <p:spPr bwMode="auto">
            <a:xfrm>
              <a:off x="9114925" y="1329912"/>
              <a:ext cx="76200" cy="76200"/>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100" name="Oval 59">
              <a:extLst>
                <a:ext uri="{FF2B5EF4-FFF2-40B4-BE49-F238E27FC236}">
                  <a16:creationId xmlns:a16="http://schemas.microsoft.com/office/drawing/2014/main" id="{4106DC8C-1E7B-983C-A248-0AE2E546A2A2}"/>
                </a:ext>
              </a:extLst>
            </p:cNvPr>
            <p:cNvSpPr>
              <a:spLocks noChangeArrowheads="1"/>
            </p:cNvSpPr>
            <p:nvPr/>
          </p:nvSpPr>
          <p:spPr bwMode="auto">
            <a:xfrm>
              <a:off x="9114925" y="1329912"/>
              <a:ext cx="76200" cy="76200"/>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1" name="Rectangle 60">
              <a:extLst>
                <a:ext uri="{FF2B5EF4-FFF2-40B4-BE49-F238E27FC236}">
                  <a16:creationId xmlns:a16="http://schemas.microsoft.com/office/drawing/2014/main" id="{0BEC1F6B-B01C-D606-6238-DC3FCC4C8CC4}"/>
                </a:ext>
              </a:extLst>
            </p:cNvPr>
            <p:cNvSpPr>
              <a:spLocks noChangeArrowheads="1"/>
            </p:cNvSpPr>
            <p:nvPr/>
          </p:nvSpPr>
          <p:spPr bwMode="auto">
            <a:xfrm>
              <a:off x="9072062" y="845724"/>
              <a:ext cx="2381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a:ln>
                    <a:noFill/>
                  </a:ln>
                  <a:solidFill>
                    <a:srgbClr val="F6F6F6"/>
                  </a:solidFill>
                  <a:effectLst/>
                  <a:latin typeface="Times New Roman" panose="02020603050405020304" pitchFamily="18" charset="0"/>
                </a:rPr>
                <a:t>A</a:t>
              </a:r>
              <a:endParaRPr kumimoji="0" lang="en-US" altLang="en-US" sz="2800" b="0" i="0" u="none" strike="noStrike" cap="none" normalizeH="0" baseline="0" dirty="0">
                <a:ln>
                  <a:noFill/>
                </a:ln>
                <a:solidFill>
                  <a:schemeClr val="tx1"/>
                </a:solidFill>
                <a:effectLst/>
              </a:endParaRPr>
            </a:p>
          </p:txBody>
        </p:sp>
        <p:sp>
          <p:nvSpPr>
            <p:cNvPr id="96" name="Oval 62">
              <a:extLst>
                <a:ext uri="{FF2B5EF4-FFF2-40B4-BE49-F238E27FC236}">
                  <a16:creationId xmlns:a16="http://schemas.microsoft.com/office/drawing/2014/main" id="{04F31E25-DD25-E5D8-F002-E35DBA9AFF99}"/>
                </a:ext>
              </a:extLst>
            </p:cNvPr>
            <p:cNvSpPr>
              <a:spLocks noChangeArrowheads="1"/>
            </p:cNvSpPr>
            <p:nvPr/>
          </p:nvSpPr>
          <p:spPr bwMode="auto">
            <a:xfrm>
              <a:off x="7752850" y="4639858"/>
              <a:ext cx="77788" cy="76200"/>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97" name="Oval 63">
              <a:extLst>
                <a:ext uri="{FF2B5EF4-FFF2-40B4-BE49-F238E27FC236}">
                  <a16:creationId xmlns:a16="http://schemas.microsoft.com/office/drawing/2014/main" id="{61140FAD-073F-28B8-6723-D2010FE87D9C}"/>
                </a:ext>
              </a:extLst>
            </p:cNvPr>
            <p:cNvSpPr>
              <a:spLocks noChangeArrowheads="1"/>
            </p:cNvSpPr>
            <p:nvPr/>
          </p:nvSpPr>
          <p:spPr bwMode="auto">
            <a:xfrm>
              <a:off x="7752850" y="4639858"/>
              <a:ext cx="77788" cy="76200"/>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8" name="Rectangle 64">
              <a:extLst>
                <a:ext uri="{FF2B5EF4-FFF2-40B4-BE49-F238E27FC236}">
                  <a16:creationId xmlns:a16="http://schemas.microsoft.com/office/drawing/2014/main" id="{0DB552EC-5777-385F-E65A-3C037F2C6EE1}"/>
                </a:ext>
              </a:extLst>
            </p:cNvPr>
            <p:cNvSpPr>
              <a:spLocks noChangeArrowheads="1"/>
            </p:cNvSpPr>
            <p:nvPr/>
          </p:nvSpPr>
          <p:spPr bwMode="auto">
            <a:xfrm>
              <a:off x="7775075" y="4730346"/>
              <a:ext cx="2381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a:ln>
                    <a:noFill/>
                  </a:ln>
                  <a:solidFill>
                    <a:srgbClr val="F6F6F6"/>
                  </a:solidFill>
                  <a:effectLst/>
                  <a:latin typeface="Times New Roman" panose="02020603050405020304" pitchFamily="18" charset="0"/>
                </a:rPr>
                <a:t>B</a:t>
              </a:r>
              <a:endParaRPr kumimoji="0" lang="en-US" altLang="en-US" sz="2800" b="0" i="0" u="none" strike="noStrike" cap="none" normalizeH="0" baseline="0" dirty="0">
                <a:ln>
                  <a:noFill/>
                </a:ln>
                <a:solidFill>
                  <a:schemeClr val="tx1"/>
                </a:solidFill>
                <a:effectLst/>
              </a:endParaRPr>
            </a:p>
          </p:txBody>
        </p:sp>
        <p:sp>
          <p:nvSpPr>
            <p:cNvPr id="93" name="Oval 66">
              <a:extLst>
                <a:ext uri="{FF2B5EF4-FFF2-40B4-BE49-F238E27FC236}">
                  <a16:creationId xmlns:a16="http://schemas.microsoft.com/office/drawing/2014/main" id="{DA43999D-2496-DED0-0CD8-F156FE7E99C8}"/>
                </a:ext>
              </a:extLst>
            </p:cNvPr>
            <p:cNvSpPr>
              <a:spLocks noChangeArrowheads="1"/>
            </p:cNvSpPr>
            <p:nvPr/>
          </p:nvSpPr>
          <p:spPr bwMode="auto">
            <a:xfrm>
              <a:off x="9434012" y="3519080"/>
              <a:ext cx="76200" cy="76200"/>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94" name="Oval 67">
              <a:extLst>
                <a:ext uri="{FF2B5EF4-FFF2-40B4-BE49-F238E27FC236}">
                  <a16:creationId xmlns:a16="http://schemas.microsoft.com/office/drawing/2014/main" id="{630D2992-1E97-576A-09E4-A0D303BB902C}"/>
                </a:ext>
              </a:extLst>
            </p:cNvPr>
            <p:cNvSpPr>
              <a:spLocks noChangeArrowheads="1"/>
            </p:cNvSpPr>
            <p:nvPr/>
          </p:nvSpPr>
          <p:spPr bwMode="auto">
            <a:xfrm>
              <a:off x="9434012" y="3519080"/>
              <a:ext cx="76200" cy="76200"/>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5" name="Rectangle 68">
              <a:extLst>
                <a:ext uri="{FF2B5EF4-FFF2-40B4-BE49-F238E27FC236}">
                  <a16:creationId xmlns:a16="http://schemas.microsoft.com/office/drawing/2014/main" id="{F3F14136-FE8E-174C-E059-956D51C645AF}"/>
                </a:ext>
              </a:extLst>
            </p:cNvPr>
            <p:cNvSpPr>
              <a:spLocks noChangeArrowheads="1"/>
            </p:cNvSpPr>
            <p:nvPr/>
          </p:nvSpPr>
          <p:spPr bwMode="auto">
            <a:xfrm>
              <a:off x="9549900" y="3606393"/>
              <a:ext cx="139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a:ln>
                    <a:noFill/>
                  </a:ln>
                  <a:solidFill>
                    <a:srgbClr val="F6F6F6"/>
                  </a:solidFill>
                  <a:effectLst/>
                  <a:latin typeface="Times New Roman" panose="02020603050405020304" pitchFamily="18" charset="0"/>
                </a:rPr>
                <a:t>I</a:t>
              </a:r>
              <a:endParaRPr kumimoji="0" lang="en-US" altLang="en-US" sz="2800" b="0" i="0" u="none" strike="noStrike" cap="none" normalizeH="0" baseline="0">
                <a:ln>
                  <a:noFill/>
                </a:ln>
                <a:solidFill>
                  <a:schemeClr val="tx1"/>
                </a:solidFill>
                <a:effectLst/>
              </a:endParaRPr>
            </a:p>
          </p:txBody>
        </p:sp>
      </p:grpSp>
    </p:spTree>
    <p:extLst>
      <p:ext uri="{BB962C8B-B14F-4D97-AF65-F5344CB8AC3E}">
        <p14:creationId xmlns:p14="http://schemas.microsoft.com/office/powerpoint/2010/main" val="88889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063503-7B20-46E8-CF6F-B0FBAD3D2EE9}"/>
              </a:ext>
            </a:extLst>
          </p:cNvPr>
          <p:cNvSpPr txBox="1"/>
          <p:nvPr/>
        </p:nvSpPr>
        <p:spPr>
          <a:xfrm>
            <a:off x="246185" y="790528"/>
            <a:ext cx="11344030" cy="584775"/>
          </a:xfrm>
          <a:prstGeom prst="rect">
            <a:avLst/>
          </a:prstGeom>
          <a:noFill/>
        </p:spPr>
        <p:txBody>
          <a:bodyPr wrap="square">
            <a:spAutoFit/>
          </a:bodyPr>
          <a:lstStyle/>
          <a:p>
            <a:pPr>
              <a:spcBef>
                <a:spcPts val="300"/>
              </a:spcBef>
              <a:spcAft>
                <a:spcPts val="300"/>
              </a:spcAft>
            </a:pPr>
            <a:r>
              <a:rPr lang="en-US" sz="32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2. Xác định tâm và bán kính của đường tròn nội tiếp tam giác</a:t>
            </a:r>
          </a:p>
        </p:txBody>
      </p:sp>
      <p:sp>
        <p:nvSpPr>
          <p:cNvPr id="8" name="TextBox 7">
            <a:extLst>
              <a:ext uri="{FF2B5EF4-FFF2-40B4-BE49-F238E27FC236}">
                <a16:creationId xmlns:a16="http://schemas.microsoft.com/office/drawing/2014/main" id="{8933D718-5047-8F52-8E0C-FD6CAD633494}"/>
              </a:ext>
            </a:extLst>
          </p:cNvPr>
          <p:cNvSpPr txBox="1"/>
          <p:nvPr/>
        </p:nvSpPr>
        <p:spPr>
          <a:xfrm>
            <a:off x="363416" y="1375303"/>
            <a:ext cx="6181968" cy="523220"/>
          </a:xfrm>
          <a:prstGeom prst="rect">
            <a:avLst/>
          </a:prstGeom>
          <a:noFill/>
        </p:spPr>
        <p:txBody>
          <a:bodyPr wrap="square">
            <a:spAutoFit/>
          </a:bodyPr>
          <a:lstStyle/>
          <a:p>
            <a:pPr>
              <a:spcBef>
                <a:spcPts val="300"/>
              </a:spcBef>
              <a:spcAft>
                <a:spcPts val="300"/>
              </a:spcAft>
            </a:pPr>
            <a:r>
              <a:rPr lang="en-US" sz="28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 6 (sgk/trang 72)</a:t>
            </a:r>
          </a:p>
        </p:txBody>
      </p:sp>
      <p:sp>
        <p:nvSpPr>
          <p:cNvPr id="7"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8493723-DFB8-EEAA-41B3-DABA2800D33D}"/>
              </a:ext>
            </a:extLst>
          </p:cNvPr>
          <p:cNvSpPr txBox="1">
            <a:spLocks/>
          </p:cNvSpPr>
          <p:nvPr/>
        </p:nvSpPr>
        <p:spPr>
          <a:xfrm>
            <a:off x="85629" y="0"/>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spcAft>
                <a:spcPts val="600"/>
              </a:spcAft>
            </a:pPr>
            <a:r>
              <a:rPr lang="en-US" sz="2400" b="1">
                <a:solidFill>
                  <a:srgbClr val="FFFF00"/>
                </a:solidFill>
                <a:latin typeface="Times New Roman" panose="02020603050405020304" pitchFamily="18" charset="0"/>
                <a:cs typeface="Times New Roman" panose="02020603050405020304" pitchFamily="18" charset="0"/>
              </a:rPr>
              <a:t>BÀI 1. ĐƯỜNG TRÒN NGOẠI TIẾP VÀ ĐƯỜNG TRÒN NỘI TIẾP TAM GIÁC </a:t>
            </a:r>
            <a:r>
              <a:rPr lang="en-US" sz="2800" b="1">
                <a:solidFill>
                  <a:srgbClr val="FFFF00"/>
                </a:solidFill>
                <a:latin typeface="Times New Roman" panose="02020603050405020304" pitchFamily="18" charset="0"/>
                <a:cs typeface="Times New Roman" panose="02020603050405020304" pitchFamily="18" charset="0"/>
              </a:rPr>
              <a:t>(Tiết 2)</a:t>
            </a:r>
            <a:endPar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614D6B5D-7C43-1C9B-3A13-4CE77C72C5AC}"/>
                  </a:ext>
                </a:extLst>
              </p:cNvPr>
              <p:cNvSpPr txBox="1"/>
              <p:nvPr/>
            </p:nvSpPr>
            <p:spPr>
              <a:xfrm>
                <a:off x="205924" y="1959121"/>
                <a:ext cx="6809238" cy="3493585"/>
              </a:xfrm>
              <a:prstGeom prst="rect">
                <a:avLst/>
              </a:prstGeom>
              <a:noFill/>
            </p:spPr>
            <p:txBody>
              <a:bodyPr wrap="square">
                <a:spAutoFit/>
              </a:bodyPr>
              <a:lstStyle/>
              <a:p>
                <a:pPr algn="just">
                  <a:lnSpc>
                    <a:spcPct val="107000"/>
                  </a:lnSpc>
                  <a:spcAft>
                    <a:spcPts val="800"/>
                  </a:spcAft>
                </a:pP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Cho tam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ABC</m:t>
                    </m:r>
                  </m:oMath>
                </a14:m>
                <a:r>
                  <a:rPr lang="en-US" sz="2800" i="1"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I</m:t>
                    </m:r>
                  </m:oMath>
                </a14:m>
                <a:r>
                  <a:rPr lang="en-US" sz="2800" i="1"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M</m:t>
                    </m:r>
                  </m:oMath>
                </a14:m>
                <a:r>
                  <a:rPr lang="en-US" sz="2800" i="1"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N</m:t>
                    </m:r>
                  </m:oMath>
                </a14:m>
                <a:r>
                  <a:rPr lang="en-US" sz="2800" i="1"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P</m:t>
                    </m:r>
                  </m:oMath>
                </a14:m>
                <a:r>
                  <a:rPr lang="en-US" sz="2800" i="1"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I</m:t>
                    </m:r>
                  </m:oMath>
                </a14:m>
                <a:r>
                  <a:rPr lang="en-US" sz="2800" i="1"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cạnh</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BC</m:t>
                    </m:r>
                  </m:oMath>
                </a14:m>
                <a:r>
                  <a:rPr lang="en-US" sz="2800" i="1"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CA</m:t>
                    </m:r>
                  </m:oMath>
                </a14:m>
                <a:r>
                  <a:rPr lang="en-US" sz="2800" i="1"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AB</m:t>
                    </m:r>
                  </m:oMath>
                </a14:m>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 So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sánh</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IM</m:t>
                    </m:r>
                  </m:oMath>
                </a14:m>
                <a:r>
                  <a:rPr lang="en-US" sz="2800" i="1"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IN</m:t>
                    </m:r>
                  </m:oMath>
                </a14:m>
                <a:r>
                  <a:rPr lang="en-US" sz="2800" i="1"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IP</m:t>
                    </m:r>
                  </m:oMath>
                </a14:m>
                <a:r>
                  <a:rPr lang="en-US" sz="2800" i="1"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r</m:t>
                    </m:r>
                    <m:r>
                      <m:rPr>
                        <m:nor/>
                      </m:rPr>
                      <a:rPr lang="en-US" sz="2800" b="0" i="1" kern="10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m:t>
                    </m:r>
                    <m:r>
                      <m:rPr>
                        <m:nor/>
                      </m:rPr>
                      <a:rPr lang="en-US" sz="2800" b="0" i="1" kern="100" smtClean="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IM</m:t>
                    </m:r>
                  </m:oMath>
                </a14:m>
                <a:r>
                  <a:rPr lang="en-US" sz="2800" i="1"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800" i="1" kern="100">
                            <a:solidFill>
                              <a:srgbClr val="FFFFFF"/>
                            </a:solidFill>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I</m:t>
                        </m:r>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r</m:t>
                        </m:r>
                      </m:e>
                    </m:d>
                  </m:oMath>
                </a14:m>
                <a:r>
                  <a:rPr lang="en-US" sz="2800" i="1"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tam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nor/>
                      </m:rPr>
                      <a:rPr lang="en-US" sz="2800" i="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m:t>ABC</m:t>
                    </m:r>
                  </m:oMath>
                </a14:m>
                <a:r>
                  <a:rPr lang="en-US" sz="2800" i="1"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hay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74" name="TextBox 73">
                <a:extLst>
                  <a:ext uri="{FF2B5EF4-FFF2-40B4-BE49-F238E27FC236}">
                    <a16:creationId xmlns:a16="http://schemas.microsoft.com/office/drawing/2014/main" xmlns:a14="http://schemas.microsoft.com/office/drawing/2010/main" xmlns="" id="{614D6B5D-7C43-1C9B-3A13-4CE77C72C5AC}"/>
                  </a:ext>
                </a:extLst>
              </p:cNvPr>
              <p:cNvSpPr txBox="1">
                <a:spLocks noRot="1" noChangeAspect="1" noMove="1" noResize="1" noEditPoints="1" noAdjustHandles="1" noChangeArrowheads="1" noChangeShapeType="1" noTextEdit="1"/>
              </p:cNvSpPr>
              <p:nvPr/>
            </p:nvSpPr>
            <p:spPr>
              <a:xfrm>
                <a:off x="205924" y="1959121"/>
                <a:ext cx="6809238" cy="3493585"/>
              </a:xfrm>
              <a:prstGeom prst="rect">
                <a:avLst/>
              </a:prstGeom>
              <a:blipFill rotWithShape="1">
                <a:blip r:embed="rId4"/>
                <a:stretch>
                  <a:fillRect l="-1880" t="-1745" r="-1791" b="-401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9F339D21-A023-0464-2FA6-0EC2B37018F4}"/>
              </a:ext>
            </a:extLst>
          </p:cNvPr>
          <p:cNvGrpSpPr/>
          <p:nvPr/>
        </p:nvGrpSpPr>
        <p:grpSpPr>
          <a:xfrm>
            <a:off x="6804269" y="963445"/>
            <a:ext cx="5734095" cy="5292226"/>
            <a:chOff x="3398838" y="495799"/>
            <a:chExt cx="5734095" cy="5292226"/>
          </a:xfrm>
        </p:grpSpPr>
        <p:sp>
          <p:nvSpPr>
            <p:cNvPr id="65" name="AutoShape 3">
              <a:extLst>
                <a:ext uri="{FF2B5EF4-FFF2-40B4-BE49-F238E27FC236}">
                  <a16:creationId xmlns:a16="http://schemas.microsoft.com/office/drawing/2014/main" id="{887731B9-628E-E91A-8458-AC6F13B0A5E6}"/>
                </a:ext>
              </a:extLst>
            </p:cNvPr>
            <p:cNvSpPr>
              <a:spLocks noChangeAspect="1" noChangeArrowheads="1" noTextEdit="1"/>
            </p:cNvSpPr>
            <p:nvPr/>
          </p:nvSpPr>
          <p:spPr bwMode="auto">
            <a:xfrm>
              <a:off x="3738608" y="495799"/>
              <a:ext cx="539432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AutoShape 71">
              <a:extLst>
                <a:ext uri="{FF2B5EF4-FFF2-40B4-BE49-F238E27FC236}">
                  <a16:creationId xmlns:a16="http://schemas.microsoft.com/office/drawing/2014/main" id="{8F114FC8-3B2B-AD8D-0A02-1099805E7AD0}"/>
                </a:ext>
              </a:extLst>
            </p:cNvPr>
            <p:cNvSpPr>
              <a:spLocks noChangeAspect="1" noChangeArrowheads="1" noTextEdit="1"/>
            </p:cNvSpPr>
            <p:nvPr/>
          </p:nvSpPr>
          <p:spPr bwMode="auto">
            <a:xfrm>
              <a:off x="3398838" y="1069975"/>
              <a:ext cx="539432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4">
              <a:extLst>
                <a:ext uri="{FF2B5EF4-FFF2-40B4-BE49-F238E27FC236}">
                  <a16:creationId xmlns:a16="http://schemas.microsoft.com/office/drawing/2014/main" id="{245F5DCE-78A7-DFDA-EC91-5C4CBE06DEC3}"/>
                </a:ext>
              </a:extLst>
            </p:cNvPr>
            <p:cNvSpPr>
              <a:spLocks/>
            </p:cNvSpPr>
            <p:nvPr/>
          </p:nvSpPr>
          <p:spPr bwMode="auto">
            <a:xfrm>
              <a:off x="6405563" y="5167313"/>
              <a:ext cx="161925" cy="165100"/>
            </a:xfrm>
            <a:custGeom>
              <a:avLst/>
              <a:gdLst>
                <a:gd name="T0" fmla="*/ 0 w 102"/>
                <a:gd name="T1" fmla="*/ 0 h 104"/>
                <a:gd name="T2" fmla="*/ 102 w 102"/>
                <a:gd name="T3" fmla="*/ 2 h 104"/>
                <a:gd name="T4" fmla="*/ 100 w 102"/>
                <a:gd name="T5" fmla="*/ 104 h 104"/>
              </a:gdLst>
              <a:ahLst/>
              <a:cxnLst>
                <a:cxn ang="0">
                  <a:pos x="T0" y="T1"/>
                </a:cxn>
                <a:cxn ang="0">
                  <a:pos x="T2" y="T3"/>
                </a:cxn>
                <a:cxn ang="0">
                  <a:pos x="T4" y="T5"/>
                </a:cxn>
              </a:cxnLst>
              <a:rect l="0" t="0" r="r" b="b"/>
              <a:pathLst>
                <a:path w="102" h="104">
                  <a:moveTo>
                    <a:pt x="0" y="0"/>
                  </a:moveTo>
                  <a:lnTo>
                    <a:pt x="102" y="2"/>
                  </a:lnTo>
                  <a:lnTo>
                    <a:pt x="100" y="104"/>
                  </a:lnTo>
                </a:path>
              </a:pathLst>
            </a:custGeom>
            <a:noFill/>
            <a:ln w="28575" cap="flat">
              <a:solidFill>
                <a:srgbClr val="FFFFF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75">
              <a:extLst>
                <a:ext uri="{FF2B5EF4-FFF2-40B4-BE49-F238E27FC236}">
                  <a16:creationId xmlns:a16="http://schemas.microsoft.com/office/drawing/2014/main" id="{855B18D9-4179-B579-0C48-6F23FD2C8B24}"/>
                </a:ext>
              </a:extLst>
            </p:cNvPr>
            <p:cNvSpPr>
              <a:spLocks/>
            </p:cNvSpPr>
            <p:nvPr/>
          </p:nvSpPr>
          <p:spPr bwMode="auto">
            <a:xfrm>
              <a:off x="7493001" y="3565525"/>
              <a:ext cx="212725" cy="147638"/>
            </a:xfrm>
            <a:custGeom>
              <a:avLst/>
              <a:gdLst>
                <a:gd name="T0" fmla="*/ 134 w 134"/>
                <a:gd name="T1" fmla="*/ 53 h 93"/>
                <a:gd name="T2" fmla="*/ 40 w 134"/>
                <a:gd name="T3" fmla="*/ 93 h 93"/>
                <a:gd name="T4" fmla="*/ 0 w 134"/>
                <a:gd name="T5" fmla="*/ 0 h 93"/>
              </a:gdLst>
              <a:ahLst/>
              <a:cxnLst>
                <a:cxn ang="0">
                  <a:pos x="T0" y="T1"/>
                </a:cxn>
                <a:cxn ang="0">
                  <a:pos x="T2" y="T3"/>
                </a:cxn>
                <a:cxn ang="0">
                  <a:pos x="T4" y="T5"/>
                </a:cxn>
              </a:cxnLst>
              <a:rect l="0" t="0" r="r" b="b"/>
              <a:pathLst>
                <a:path w="134" h="93">
                  <a:moveTo>
                    <a:pt x="134" y="53"/>
                  </a:moveTo>
                  <a:lnTo>
                    <a:pt x="40" y="93"/>
                  </a:lnTo>
                  <a:lnTo>
                    <a:pt x="0" y="0"/>
                  </a:lnTo>
                </a:path>
              </a:pathLst>
            </a:custGeom>
            <a:noFill/>
            <a:ln w="28575" cap="flat">
              <a:solidFill>
                <a:srgbClr val="FFFFF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6">
              <a:extLst>
                <a:ext uri="{FF2B5EF4-FFF2-40B4-BE49-F238E27FC236}">
                  <a16:creationId xmlns:a16="http://schemas.microsoft.com/office/drawing/2014/main" id="{556B7441-B8F5-729A-3D94-E7B63359618A}"/>
                </a:ext>
              </a:extLst>
            </p:cNvPr>
            <p:cNvSpPr>
              <a:spLocks/>
            </p:cNvSpPr>
            <p:nvPr/>
          </p:nvSpPr>
          <p:spPr bwMode="auto">
            <a:xfrm>
              <a:off x="5308601" y="3295650"/>
              <a:ext cx="227013" cy="127000"/>
            </a:xfrm>
            <a:custGeom>
              <a:avLst/>
              <a:gdLst>
                <a:gd name="T0" fmla="*/ 143 w 143"/>
                <a:gd name="T1" fmla="*/ 0 h 80"/>
                <a:gd name="T2" fmla="*/ 79 w 143"/>
                <a:gd name="T3" fmla="*/ 80 h 80"/>
                <a:gd name="T4" fmla="*/ 0 w 143"/>
                <a:gd name="T5" fmla="*/ 16 h 80"/>
              </a:gdLst>
              <a:ahLst/>
              <a:cxnLst>
                <a:cxn ang="0">
                  <a:pos x="T0" y="T1"/>
                </a:cxn>
                <a:cxn ang="0">
                  <a:pos x="T2" y="T3"/>
                </a:cxn>
                <a:cxn ang="0">
                  <a:pos x="T4" y="T5"/>
                </a:cxn>
              </a:cxnLst>
              <a:rect l="0" t="0" r="r" b="b"/>
              <a:pathLst>
                <a:path w="143" h="80">
                  <a:moveTo>
                    <a:pt x="143" y="0"/>
                  </a:moveTo>
                  <a:lnTo>
                    <a:pt x="79" y="80"/>
                  </a:lnTo>
                  <a:lnTo>
                    <a:pt x="0" y="16"/>
                  </a:lnTo>
                </a:path>
              </a:pathLst>
            </a:custGeom>
            <a:noFill/>
            <a:ln w="28575" cap="flat">
              <a:solidFill>
                <a:srgbClr val="FFFFF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77">
              <a:extLst>
                <a:ext uri="{FF2B5EF4-FFF2-40B4-BE49-F238E27FC236}">
                  <a16:creationId xmlns:a16="http://schemas.microsoft.com/office/drawing/2014/main" id="{3B13C3D5-140D-4893-DFE7-F173A177F999}"/>
                </a:ext>
              </a:extLst>
            </p:cNvPr>
            <p:cNvSpPr>
              <a:spLocks/>
            </p:cNvSpPr>
            <p:nvPr/>
          </p:nvSpPr>
          <p:spPr bwMode="auto">
            <a:xfrm>
              <a:off x="7975601" y="5159375"/>
              <a:ext cx="142875" cy="207963"/>
            </a:xfrm>
            <a:custGeom>
              <a:avLst/>
              <a:gdLst>
                <a:gd name="T0" fmla="*/ 17 w 90"/>
                <a:gd name="T1" fmla="*/ 131 h 131"/>
                <a:gd name="T2" fmla="*/ 84 w 90"/>
                <a:gd name="T3" fmla="*/ 2 h 131"/>
                <a:gd name="T4" fmla="*/ 90 w 90"/>
                <a:gd name="T5" fmla="*/ 0 h 131"/>
              </a:gdLst>
              <a:ahLst/>
              <a:cxnLst>
                <a:cxn ang="0">
                  <a:pos x="T0" y="T1"/>
                </a:cxn>
                <a:cxn ang="0">
                  <a:pos x="T2" y="T3"/>
                </a:cxn>
                <a:cxn ang="0">
                  <a:pos x="T4" y="T5"/>
                </a:cxn>
              </a:cxnLst>
              <a:rect l="0" t="0" r="r" b="b"/>
              <a:pathLst>
                <a:path w="90" h="131">
                  <a:moveTo>
                    <a:pt x="17" y="131"/>
                  </a:moveTo>
                  <a:cubicBezTo>
                    <a:pt x="0" y="77"/>
                    <a:pt x="30" y="19"/>
                    <a:pt x="84" y="2"/>
                  </a:cubicBezTo>
                  <a:cubicBezTo>
                    <a:pt x="86" y="1"/>
                    <a:pt x="88" y="1"/>
                    <a:pt x="90" y="0"/>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78">
              <a:extLst>
                <a:ext uri="{FF2B5EF4-FFF2-40B4-BE49-F238E27FC236}">
                  <a16:creationId xmlns:a16="http://schemas.microsoft.com/office/drawing/2014/main" id="{5310BEBC-4B45-D961-E449-90DAB066D0AF}"/>
                </a:ext>
              </a:extLst>
            </p:cNvPr>
            <p:cNvSpPr>
              <a:spLocks/>
            </p:cNvSpPr>
            <p:nvPr/>
          </p:nvSpPr>
          <p:spPr bwMode="auto">
            <a:xfrm>
              <a:off x="8099426" y="4959350"/>
              <a:ext cx="163513" cy="200025"/>
            </a:xfrm>
            <a:custGeom>
              <a:avLst/>
              <a:gdLst>
                <a:gd name="T0" fmla="*/ 12 w 103"/>
                <a:gd name="T1" fmla="*/ 126 h 126"/>
                <a:gd name="T2" fmla="*/ 91 w 103"/>
                <a:gd name="T3" fmla="*/ 2 h 126"/>
                <a:gd name="T4" fmla="*/ 103 w 103"/>
                <a:gd name="T5" fmla="*/ 0 h 126"/>
              </a:gdLst>
              <a:ahLst/>
              <a:cxnLst>
                <a:cxn ang="0">
                  <a:pos x="T0" y="T1"/>
                </a:cxn>
                <a:cxn ang="0">
                  <a:pos x="T2" y="T3"/>
                </a:cxn>
                <a:cxn ang="0">
                  <a:pos x="T4" y="T5"/>
                </a:cxn>
              </a:cxnLst>
              <a:rect l="0" t="0" r="r" b="b"/>
              <a:pathLst>
                <a:path w="103" h="126">
                  <a:moveTo>
                    <a:pt x="12" y="126"/>
                  </a:moveTo>
                  <a:cubicBezTo>
                    <a:pt x="0" y="70"/>
                    <a:pt x="35" y="15"/>
                    <a:pt x="91" y="2"/>
                  </a:cubicBezTo>
                  <a:cubicBezTo>
                    <a:pt x="95" y="1"/>
                    <a:pt x="99" y="1"/>
                    <a:pt x="103" y="0"/>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79">
              <a:extLst>
                <a:ext uri="{FF2B5EF4-FFF2-40B4-BE49-F238E27FC236}">
                  <a16:creationId xmlns:a16="http://schemas.microsoft.com/office/drawing/2014/main" id="{3E44288B-9ECD-CBAF-4AC5-D6BBEA757C04}"/>
                </a:ext>
              </a:extLst>
            </p:cNvPr>
            <p:cNvSpPr>
              <a:spLocks/>
            </p:cNvSpPr>
            <p:nvPr/>
          </p:nvSpPr>
          <p:spPr bwMode="auto">
            <a:xfrm>
              <a:off x="6710363" y="1989138"/>
              <a:ext cx="288925" cy="68263"/>
            </a:xfrm>
            <a:custGeom>
              <a:avLst/>
              <a:gdLst>
                <a:gd name="T0" fmla="*/ 182 w 182"/>
                <a:gd name="T1" fmla="*/ 0 h 43"/>
                <a:gd name="T2" fmla="*/ 0 w 182"/>
                <a:gd name="T3" fmla="*/ 7 h 43"/>
              </a:gdLst>
              <a:ahLst/>
              <a:cxnLst>
                <a:cxn ang="0">
                  <a:pos x="T0" y="T1"/>
                </a:cxn>
                <a:cxn ang="0">
                  <a:pos x="T2" y="T3"/>
                </a:cxn>
              </a:cxnLst>
              <a:rect l="0" t="0" r="r" b="b"/>
              <a:pathLst>
                <a:path w="182" h="43">
                  <a:moveTo>
                    <a:pt x="182" y="0"/>
                  </a:moveTo>
                  <a:cubicBezTo>
                    <a:pt x="129" y="40"/>
                    <a:pt x="57" y="43"/>
                    <a:pt x="0" y="7"/>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80">
              <a:extLst>
                <a:ext uri="{FF2B5EF4-FFF2-40B4-BE49-F238E27FC236}">
                  <a16:creationId xmlns:a16="http://schemas.microsoft.com/office/drawing/2014/main" id="{E6029BD7-F863-0592-27B2-1BB3524AB16C}"/>
                </a:ext>
              </a:extLst>
            </p:cNvPr>
            <p:cNvSpPr>
              <a:spLocks/>
            </p:cNvSpPr>
            <p:nvPr/>
          </p:nvSpPr>
          <p:spPr bwMode="auto">
            <a:xfrm>
              <a:off x="6488113" y="1846263"/>
              <a:ext cx="222250" cy="153988"/>
            </a:xfrm>
            <a:custGeom>
              <a:avLst/>
              <a:gdLst>
                <a:gd name="T0" fmla="*/ 140 w 140"/>
                <a:gd name="T1" fmla="*/ 97 h 97"/>
                <a:gd name="T2" fmla="*/ 0 w 140"/>
                <a:gd name="T3" fmla="*/ 0 h 97"/>
              </a:gdLst>
              <a:ahLst/>
              <a:cxnLst>
                <a:cxn ang="0">
                  <a:pos x="T0" y="T1"/>
                </a:cxn>
                <a:cxn ang="0">
                  <a:pos x="T2" y="T3"/>
                </a:cxn>
              </a:cxnLst>
              <a:rect l="0" t="0" r="r" b="b"/>
              <a:pathLst>
                <a:path w="140" h="97">
                  <a:moveTo>
                    <a:pt x="140" y="97"/>
                  </a:moveTo>
                  <a:cubicBezTo>
                    <a:pt x="80" y="91"/>
                    <a:pt x="27" y="54"/>
                    <a:pt x="0" y="0"/>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81">
              <a:extLst>
                <a:ext uri="{FF2B5EF4-FFF2-40B4-BE49-F238E27FC236}">
                  <a16:creationId xmlns:a16="http://schemas.microsoft.com/office/drawing/2014/main" id="{D38DFA08-6FEA-7240-56AF-E045295DD51B}"/>
                </a:ext>
              </a:extLst>
            </p:cNvPr>
            <p:cNvSpPr>
              <a:spLocks/>
            </p:cNvSpPr>
            <p:nvPr/>
          </p:nvSpPr>
          <p:spPr bwMode="auto">
            <a:xfrm>
              <a:off x="4270376" y="5014913"/>
              <a:ext cx="115888" cy="261938"/>
            </a:xfrm>
            <a:custGeom>
              <a:avLst/>
              <a:gdLst>
                <a:gd name="T0" fmla="*/ 0 w 73"/>
                <a:gd name="T1" fmla="*/ 0 h 165"/>
                <a:gd name="T2" fmla="*/ 60 w 73"/>
                <a:gd name="T3" fmla="*/ 108 h 165"/>
                <a:gd name="T4" fmla="*/ 10 w 73"/>
                <a:gd name="T5" fmla="*/ 165 h 165"/>
              </a:gdLst>
              <a:ahLst/>
              <a:cxnLst>
                <a:cxn ang="0">
                  <a:pos x="T0" y="T1"/>
                </a:cxn>
                <a:cxn ang="0">
                  <a:pos x="T2" y="T3"/>
                </a:cxn>
                <a:cxn ang="0">
                  <a:pos x="T4" y="T5"/>
                </a:cxn>
              </a:cxnLst>
              <a:rect l="0" t="0" r="r" b="b"/>
              <a:pathLst>
                <a:path w="73" h="165">
                  <a:moveTo>
                    <a:pt x="0" y="0"/>
                  </a:moveTo>
                  <a:cubicBezTo>
                    <a:pt x="46" y="13"/>
                    <a:pt x="73" y="61"/>
                    <a:pt x="60" y="108"/>
                  </a:cubicBezTo>
                  <a:cubicBezTo>
                    <a:pt x="53" y="134"/>
                    <a:pt x="35" y="155"/>
                    <a:pt x="10" y="165"/>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2">
              <a:extLst>
                <a:ext uri="{FF2B5EF4-FFF2-40B4-BE49-F238E27FC236}">
                  <a16:creationId xmlns:a16="http://schemas.microsoft.com/office/drawing/2014/main" id="{12695D86-E05F-8438-A736-91D2B18D38F1}"/>
                </a:ext>
              </a:extLst>
            </p:cNvPr>
            <p:cNvSpPr>
              <a:spLocks/>
            </p:cNvSpPr>
            <p:nvPr/>
          </p:nvSpPr>
          <p:spPr bwMode="auto">
            <a:xfrm>
              <a:off x="4094163" y="4803775"/>
              <a:ext cx="196850" cy="222250"/>
            </a:xfrm>
            <a:custGeom>
              <a:avLst/>
              <a:gdLst>
                <a:gd name="T0" fmla="*/ 0 w 124"/>
                <a:gd name="T1" fmla="*/ 20 h 140"/>
                <a:gd name="T2" fmla="*/ 112 w 124"/>
                <a:gd name="T3" fmla="*/ 60 h 140"/>
                <a:gd name="T4" fmla="*/ 107 w 124"/>
                <a:gd name="T5" fmla="*/ 140 h 140"/>
              </a:gdLst>
              <a:ahLst/>
              <a:cxnLst>
                <a:cxn ang="0">
                  <a:pos x="T0" y="T1"/>
                </a:cxn>
                <a:cxn ang="0">
                  <a:pos x="T2" y="T3"/>
                </a:cxn>
                <a:cxn ang="0">
                  <a:pos x="T4" y="T5"/>
                </a:cxn>
              </a:cxnLst>
              <a:rect l="0" t="0" r="r" b="b"/>
              <a:pathLst>
                <a:path w="124" h="140">
                  <a:moveTo>
                    <a:pt x="0" y="20"/>
                  </a:moveTo>
                  <a:cubicBezTo>
                    <a:pt x="42" y="0"/>
                    <a:pt x="92" y="18"/>
                    <a:pt x="112" y="60"/>
                  </a:cubicBezTo>
                  <a:cubicBezTo>
                    <a:pt x="124" y="85"/>
                    <a:pt x="122" y="116"/>
                    <a:pt x="107" y="140"/>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83">
              <a:extLst>
                <a:ext uri="{FF2B5EF4-FFF2-40B4-BE49-F238E27FC236}">
                  <a16:creationId xmlns:a16="http://schemas.microsoft.com/office/drawing/2014/main" id="{EE3BADE5-91E7-5A49-3B04-EE7237655223}"/>
                </a:ext>
              </a:extLst>
            </p:cNvPr>
            <p:cNvSpPr>
              <a:spLocks/>
            </p:cNvSpPr>
            <p:nvPr/>
          </p:nvSpPr>
          <p:spPr bwMode="auto">
            <a:xfrm>
              <a:off x="5035551" y="3194050"/>
              <a:ext cx="2890838" cy="2314575"/>
            </a:xfrm>
            <a:custGeom>
              <a:avLst/>
              <a:gdLst>
                <a:gd name="T0" fmla="*/ 1642 w 1821"/>
                <a:gd name="T1" fmla="*/ 194 h 1458"/>
                <a:gd name="T2" fmla="*/ 1205 w 1821"/>
                <a:gd name="T3" fmla="*/ 1279 h 1458"/>
                <a:gd name="T4" fmla="*/ 120 w 1821"/>
                <a:gd name="T5" fmla="*/ 841 h 1458"/>
                <a:gd name="T6" fmla="*/ 235 w 1821"/>
                <a:gd name="T7" fmla="*/ 0 h 1458"/>
              </a:gdLst>
              <a:ahLst/>
              <a:cxnLst>
                <a:cxn ang="0">
                  <a:pos x="T0" y="T1"/>
                </a:cxn>
                <a:cxn ang="0">
                  <a:pos x="T2" y="T3"/>
                </a:cxn>
                <a:cxn ang="0">
                  <a:pos x="T4" y="T5"/>
                </a:cxn>
                <a:cxn ang="0">
                  <a:pos x="T6" y="T7"/>
                </a:cxn>
              </a:cxnLst>
              <a:rect l="0" t="0" r="r" b="b"/>
              <a:pathLst>
                <a:path w="1821" h="1458">
                  <a:moveTo>
                    <a:pt x="1642" y="194"/>
                  </a:moveTo>
                  <a:cubicBezTo>
                    <a:pt x="1821" y="614"/>
                    <a:pt x="1625" y="1100"/>
                    <a:pt x="1205" y="1279"/>
                  </a:cubicBezTo>
                  <a:cubicBezTo>
                    <a:pt x="784" y="1458"/>
                    <a:pt x="299" y="1262"/>
                    <a:pt x="120" y="841"/>
                  </a:cubicBezTo>
                  <a:cubicBezTo>
                    <a:pt x="0" y="561"/>
                    <a:pt x="45" y="238"/>
                    <a:pt x="235" y="0"/>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84">
              <a:extLst>
                <a:ext uri="{FF2B5EF4-FFF2-40B4-BE49-F238E27FC236}">
                  <a16:creationId xmlns:a16="http://schemas.microsoft.com/office/drawing/2014/main" id="{EC5F14E9-34D4-A451-F25E-4DB7D885661E}"/>
                </a:ext>
              </a:extLst>
            </p:cNvPr>
            <p:cNvSpPr>
              <a:spLocks/>
            </p:cNvSpPr>
            <p:nvPr/>
          </p:nvSpPr>
          <p:spPr bwMode="auto">
            <a:xfrm>
              <a:off x="5408613" y="2536825"/>
              <a:ext cx="2503488" cy="2801938"/>
            </a:xfrm>
            <a:custGeom>
              <a:avLst/>
              <a:gdLst>
                <a:gd name="T0" fmla="*/ 0 w 1577"/>
                <a:gd name="T1" fmla="*/ 414 h 1765"/>
                <a:gd name="T2" fmla="*/ 1163 w 1577"/>
                <a:gd name="T3" fmla="*/ 286 h 1765"/>
                <a:gd name="T4" fmla="*/ 1292 w 1577"/>
                <a:gd name="T5" fmla="*/ 1449 h 1765"/>
                <a:gd name="T6" fmla="*/ 626 w 1577"/>
                <a:gd name="T7" fmla="*/ 1759 h 1765"/>
              </a:gdLst>
              <a:ahLst/>
              <a:cxnLst>
                <a:cxn ang="0">
                  <a:pos x="T0" y="T1"/>
                </a:cxn>
                <a:cxn ang="0">
                  <a:pos x="T2" y="T3"/>
                </a:cxn>
                <a:cxn ang="0">
                  <a:pos x="T4" y="T5"/>
                </a:cxn>
                <a:cxn ang="0">
                  <a:pos x="T6" y="T7"/>
                </a:cxn>
              </a:cxnLst>
              <a:rect l="0" t="0" r="r" b="b"/>
              <a:pathLst>
                <a:path w="1577" h="1765">
                  <a:moveTo>
                    <a:pt x="0" y="414"/>
                  </a:moveTo>
                  <a:cubicBezTo>
                    <a:pt x="286" y="58"/>
                    <a:pt x="807" y="0"/>
                    <a:pt x="1163" y="286"/>
                  </a:cubicBezTo>
                  <a:cubicBezTo>
                    <a:pt x="1520" y="572"/>
                    <a:pt x="1577" y="1092"/>
                    <a:pt x="1292" y="1449"/>
                  </a:cubicBezTo>
                  <a:cubicBezTo>
                    <a:pt x="1130" y="1650"/>
                    <a:pt x="884" y="1765"/>
                    <a:pt x="626" y="1759"/>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85">
              <a:extLst>
                <a:ext uri="{FF2B5EF4-FFF2-40B4-BE49-F238E27FC236}">
                  <a16:creationId xmlns:a16="http://schemas.microsoft.com/office/drawing/2014/main" id="{D3BB1347-C0D2-29DF-9B30-5D3B61DDC419}"/>
                </a:ext>
              </a:extLst>
            </p:cNvPr>
            <p:cNvSpPr>
              <a:spLocks noChangeShapeType="1"/>
            </p:cNvSpPr>
            <p:nvPr/>
          </p:nvSpPr>
          <p:spPr bwMode="auto">
            <a:xfrm flipH="1">
              <a:off x="3751263" y="1479550"/>
              <a:ext cx="3030538" cy="3784600"/>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86">
              <a:extLst>
                <a:ext uri="{FF2B5EF4-FFF2-40B4-BE49-F238E27FC236}">
                  <a16:creationId xmlns:a16="http://schemas.microsoft.com/office/drawing/2014/main" id="{D43F160F-4A14-26D5-0A22-0568554F314B}"/>
                </a:ext>
              </a:extLst>
            </p:cNvPr>
            <p:cNvSpPr>
              <a:spLocks noChangeShapeType="1"/>
            </p:cNvSpPr>
            <p:nvPr/>
          </p:nvSpPr>
          <p:spPr bwMode="auto">
            <a:xfrm>
              <a:off x="3751263" y="5264150"/>
              <a:ext cx="4689475" cy="114300"/>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87">
              <a:extLst>
                <a:ext uri="{FF2B5EF4-FFF2-40B4-BE49-F238E27FC236}">
                  <a16:creationId xmlns:a16="http://schemas.microsoft.com/office/drawing/2014/main" id="{392007E3-04C6-6286-D77E-CABA7601CC71}"/>
                </a:ext>
              </a:extLst>
            </p:cNvPr>
            <p:cNvSpPr>
              <a:spLocks noChangeShapeType="1"/>
            </p:cNvSpPr>
            <p:nvPr/>
          </p:nvSpPr>
          <p:spPr bwMode="auto">
            <a:xfrm>
              <a:off x="6781801" y="1479550"/>
              <a:ext cx="1658938" cy="3898900"/>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88">
              <a:extLst>
                <a:ext uri="{FF2B5EF4-FFF2-40B4-BE49-F238E27FC236}">
                  <a16:creationId xmlns:a16="http://schemas.microsoft.com/office/drawing/2014/main" id="{9B100A67-ACA5-91A7-3109-237A35756B8E}"/>
                </a:ext>
              </a:extLst>
            </p:cNvPr>
            <p:cNvSpPr>
              <a:spLocks noChangeShapeType="1"/>
            </p:cNvSpPr>
            <p:nvPr/>
          </p:nvSpPr>
          <p:spPr bwMode="auto">
            <a:xfrm flipH="1" flipV="1">
              <a:off x="5408613" y="3194050"/>
              <a:ext cx="1025525" cy="822325"/>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89">
              <a:extLst>
                <a:ext uri="{FF2B5EF4-FFF2-40B4-BE49-F238E27FC236}">
                  <a16:creationId xmlns:a16="http://schemas.microsoft.com/office/drawing/2014/main" id="{54419799-027B-6BD4-2173-5634E9B4EEE3}"/>
                </a:ext>
              </a:extLst>
            </p:cNvPr>
            <p:cNvSpPr>
              <a:spLocks noChangeShapeType="1"/>
            </p:cNvSpPr>
            <p:nvPr/>
          </p:nvSpPr>
          <p:spPr bwMode="auto">
            <a:xfrm flipV="1">
              <a:off x="6434138" y="3502025"/>
              <a:ext cx="1208088" cy="514350"/>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90">
              <a:extLst>
                <a:ext uri="{FF2B5EF4-FFF2-40B4-BE49-F238E27FC236}">
                  <a16:creationId xmlns:a16="http://schemas.microsoft.com/office/drawing/2014/main" id="{3B4628BF-3C47-4F93-1B9E-C44F4C31C95A}"/>
                </a:ext>
              </a:extLst>
            </p:cNvPr>
            <p:cNvSpPr>
              <a:spLocks noChangeShapeType="1"/>
            </p:cNvSpPr>
            <p:nvPr/>
          </p:nvSpPr>
          <p:spPr bwMode="auto">
            <a:xfrm flipH="1">
              <a:off x="6402388" y="4016375"/>
              <a:ext cx="31750" cy="1312863"/>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91">
              <a:extLst>
                <a:ext uri="{FF2B5EF4-FFF2-40B4-BE49-F238E27FC236}">
                  <a16:creationId xmlns:a16="http://schemas.microsoft.com/office/drawing/2014/main" id="{A2066772-6A3F-C2F4-C0FB-9D3463F36C68}"/>
                </a:ext>
              </a:extLst>
            </p:cNvPr>
            <p:cNvSpPr>
              <a:spLocks noChangeShapeType="1"/>
            </p:cNvSpPr>
            <p:nvPr/>
          </p:nvSpPr>
          <p:spPr bwMode="auto">
            <a:xfrm flipH="1">
              <a:off x="6434138" y="1479550"/>
              <a:ext cx="347663" cy="2536825"/>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92">
              <a:extLst>
                <a:ext uri="{FF2B5EF4-FFF2-40B4-BE49-F238E27FC236}">
                  <a16:creationId xmlns:a16="http://schemas.microsoft.com/office/drawing/2014/main" id="{160D7C5D-1064-5E17-A88F-F525F6529FEE}"/>
                </a:ext>
              </a:extLst>
            </p:cNvPr>
            <p:cNvSpPr>
              <a:spLocks noChangeShapeType="1"/>
            </p:cNvSpPr>
            <p:nvPr/>
          </p:nvSpPr>
          <p:spPr bwMode="auto">
            <a:xfrm flipV="1">
              <a:off x="3751263" y="4016375"/>
              <a:ext cx="2682875" cy="1247775"/>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93">
              <a:extLst>
                <a:ext uri="{FF2B5EF4-FFF2-40B4-BE49-F238E27FC236}">
                  <a16:creationId xmlns:a16="http://schemas.microsoft.com/office/drawing/2014/main" id="{0A2D98DE-384B-CB2D-2DBD-A2305A555C2D}"/>
                </a:ext>
              </a:extLst>
            </p:cNvPr>
            <p:cNvSpPr>
              <a:spLocks noChangeShapeType="1"/>
            </p:cNvSpPr>
            <p:nvPr/>
          </p:nvSpPr>
          <p:spPr bwMode="auto">
            <a:xfrm>
              <a:off x="6434138" y="4016375"/>
              <a:ext cx="2006600" cy="1362075"/>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9" name="Group 96">
              <a:extLst>
                <a:ext uri="{FF2B5EF4-FFF2-40B4-BE49-F238E27FC236}">
                  <a16:creationId xmlns:a16="http://schemas.microsoft.com/office/drawing/2014/main" id="{CF60D392-4B7E-033A-40CE-EE19F83E41AA}"/>
                </a:ext>
              </a:extLst>
            </p:cNvPr>
            <p:cNvGrpSpPr>
              <a:grpSpLocks/>
            </p:cNvGrpSpPr>
            <p:nvPr/>
          </p:nvGrpSpPr>
          <p:grpSpPr bwMode="auto">
            <a:xfrm>
              <a:off x="6813551" y="1963738"/>
              <a:ext cx="65088" cy="153988"/>
              <a:chOff x="4292" y="1237"/>
              <a:chExt cx="41" cy="97"/>
            </a:xfrm>
          </p:grpSpPr>
          <p:sp>
            <p:nvSpPr>
              <p:cNvPr id="123" name="Line 94">
                <a:extLst>
                  <a:ext uri="{FF2B5EF4-FFF2-40B4-BE49-F238E27FC236}">
                    <a16:creationId xmlns:a16="http://schemas.microsoft.com/office/drawing/2014/main" id="{16E626CC-732F-65B3-75C0-EDFB8A853AB2}"/>
                  </a:ext>
                </a:extLst>
              </p:cNvPr>
              <p:cNvSpPr>
                <a:spLocks noChangeShapeType="1"/>
              </p:cNvSpPr>
              <p:nvPr/>
            </p:nvSpPr>
            <p:spPr bwMode="auto">
              <a:xfrm flipH="1" flipV="1">
                <a:off x="4292" y="1240"/>
                <a:ext cx="10" cy="94"/>
              </a:xfrm>
              <a:prstGeom prst="line">
                <a:avLst/>
              </a:prstGeom>
              <a:noFill/>
              <a:ln w="2857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95">
                <a:extLst>
                  <a:ext uri="{FF2B5EF4-FFF2-40B4-BE49-F238E27FC236}">
                    <a16:creationId xmlns:a16="http://schemas.microsoft.com/office/drawing/2014/main" id="{F1B2FDAC-A1D4-7735-07FD-C219F500DC5E}"/>
                  </a:ext>
                </a:extLst>
              </p:cNvPr>
              <p:cNvSpPr>
                <a:spLocks noChangeShapeType="1"/>
              </p:cNvSpPr>
              <p:nvPr/>
            </p:nvSpPr>
            <p:spPr bwMode="auto">
              <a:xfrm flipH="1" flipV="1">
                <a:off x="4324" y="1237"/>
                <a:ext cx="9" cy="94"/>
              </a:xfrm>
              <a:prstGeom prst="line">
                <a:avLst/>
              </a:prstGeom>
              <a:noFill/>
              <a:ln w="2857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0" name="Group 99">
              <a:extLst>
                <a:ext uri="{FF2B5EF4-FFF2-40B4-BE49-F238E27FC236}">
                  <a16:creationId xmlns:a16="http://schemas.microsoft.com/office/drawing/2014/main" id="{D534425D-A43C-8301-92BB-90E36E426F7B}"/>
                </a:ext>
              </a:extLst>
            </p:cNvPr>
            <p:cNvGrpSpPr>
              <a:grpSpLocks/>
            </p:cNvGrpSpPr>
            <p:nvPr/>
          </p:nvGrpSpPr>
          <p:grpSpPr bwMode="auto">
            <a:xfrm>
              <a:off x="6502401" y="1865313"/>
              <a:ext cx="125413" cy="153988"/>
              <a:chOff x="4096" y="1175"/>
              <a:chExt cx="79" cy="97"/>
            </a:xfrm>
          </p:grpSpPr>
          <p:sp>
            <p:nvSpPr>
              <p:cNvPr id="121" name="Line 97">
                <a:extLst>
                  <a:ext uri="{FF2B5EF4-FFF2-40B4-BE49-F238E27FC236}">
                    <a16:creationId xmlns:a16="http://schemas.microsoft.com/office/drawing/2014/main" id="{68589618-7E5E-C461-3A06-D7DA184B9133}"/>
                  </a:ext>
                </a:extLst>
              </p:cNvPr>
              <p:cNvSpPr>
                <a:spLocks noChangeShapeType="1"/>
              </p:cNvSpPr>
              <p:nvPr/>
            </p:nvSpPr>
            <p:spPr bwMode="auto">
              <a:xfrm flipV="1">
                <a:off x="4096" y="1175"/>
                <a:ext cx="52" cy="79"/>
              </a:xfrm>
              <a:prstGeom prst="line">
                <a:avLst/>
              </a:prstGeom>
              <a:noFill/>
              <a:ln w="28575" cap="flat">
                <a:solidFill>
                  <a:srgbClr val="FDFDF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98">
                <a:extLst>
                  <a:ext uri="{FF2B5EF4-FFF2-40B4-BE49-F238E27FC236}">
                    <a16:creationId xmlns:a16="http://schemas.microsoft.com/office/drawing/2014/main" id="{3D944727-6DF2-D8FF-B9C2-70DD02DA6939}"/>
                  </a:ext>
                </a:extLst>
              </p:cNvPr>
              <p:cNvSpPr>
                <a:spLocks noChangeShapeType="1"/>
              </p:cNvSpPr>
              <p:nvPr/>
            </p:nvSpPr>
            <p:spPr bwMode="auto">
              <a:xfrm flipV="1">
                <a:off x="4123" y="1193"/>
                <a:ext cx="52" cy="79"/>
              </a:xfrm>
              <a:prstGeom prst="line">
                <a:avLst/>
              </a:prstGeom>
              <a:noFill/>
              <a:ln w="28575" cap="flat">
                <a:solidFill>
                  <a:srgbClr val="FDFDF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1" name="Line 100">
              <a:extLst>
                <a:ext uri="{FF2B5EF4-FFF2-40B4-BE49-F238E27FC236}">
                  <a16:creationId xmlns:a16="http://schemas.microsoft.com/office/drawing/2014/main" id="{017B9B61-FE4A-E51E-1396-9F537BAA6C3C}"/>
                </a:ext>
              </a:extLst>
            </p:cNvPr>
            <p:cNvSpPr>
              <a:spLocks noChangeShapeType="1"/>
            </p:cNvSpPr>
            <p:nvPr/>
          </p:nvSpPr>
          <p:spPr bwMode="auto">
            <a:xfrm>
              <a:off x="4298951" y="5129213"/>
              <a:ext cx="149225" cy="14288"/>
            </a:xfrm>
            <a:prstGeom prst="line">
              <a:avLst/>
            </a:prstGeom>
            <a:noFill/>
            <a:ln w="2857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101">
              <a:extLst>
                <a:ext uri="{FF2B5EF4-FFF2-40B4-BE49-F238E27FC236}">
                  <a16:creationId xmlns:a16="http://schemas.microsoft.com/office/drawing/2014/main" id="{C5B8306D-48A4-F682-D70C-8CA0A38EF391}"/>
                </a:ext>
              </a:extLst>
            </p:cNvPr>
            <p:cNvSpPr>
              <a:spLocks noChangeShapeType="1"/>
            </p:cNvSpPr>
            <p:nvPr/>
          </p:nvSpPr>
          <p:spPr bwMode="auto">
            <a:xfrm flipV="1">
              <a:off x="4181476" y="4806950"/>
              <a:ext cx="117475" cy="93663"/>
            </a:xfrm>
            <a:prstGeom prst="line">
              <a:avLst/>
            </a:prstGeom>
            <a:noFill/>
            <a:ln w="28575" cap="flat">
              <a:solidFill>
                <a:srgbClr val="FAFAF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3" name="Group 105">
              <a:extLst>
                <a:ext uri="{FF2B5EF4-FFF2-40B4-BE49-F238E27FC236}">
                  <a16:creationId xmlns:a16="http://schemas.microsoft.com/office/drawing/2014/main" id="{1A7AA6BB-224B-BCC5-3699-C753C46CB355}"/>
                </a:ext>
              </a:extLst>
            </p:cNvPr>
            <p:cNvGrpSpPr>
              <a:grpSpLocks/>
            </p:cNvGrpSpPr>
            <p:nvPr/>
          </p:nvGrpSpPr>
          <p:grpSpPr bwMode="auto">
            <a:xfrm>
              <a:off x="6354763" y="5291138"/>
              <a:ext cx="298450" cy="393700"/>
              <a:chOff x="4003" y="3333"/>
              <a:chExt cx="188" cy="248"/>
            </a:xfrm>
          </p:grpSpPr>
          <p:sp>
            <p:nvSpPr>
              <p:cNvPr id="118" name="Oval 102">
                <a:extLst>
                  <a:ext uri="{FF2B5EF4-FFF2-40B4-BE49-F238E27FC236}">
                    <a16:creationId xmlns:a16="http://schemas.microsoft.com/office/drawing/2014/main" id="{19623FD4-DF77-778F-F9ED-109738038546}"/>
                  </a:ext>
                </a:extLst>
              </p:cNvPr>
              <p:cNvSpPr>
                <a:spLocks noChangeArrowheads="1"/>
              </p:cNvSpPr>
              <p:nvPr/>
            </p:nvSpPr>
            <p:spPr bwMode="auto">
              <a:xfrm>
                <a:off x="4009" y="3333"/>
                <a:ext cx="48" cy="48"/>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Oval 103">
                <a:extLst>
                  <a:ext uri="{FF2B5EF4-FFF2-40B4-BE49-F238E27FC236}">
                    <a16:creationId xmlns:a16="http://schemas.microsoft.com/office/drawing/2014/main" id="{C0E299C0-A885-B6A0-8395-8872A458B034}"/>
                  </a:ext>
                </a:extLst>
              </p:cNvPr>
              <p:cNvSpPr>
                <a:spLocks noChangeArrowheads="1"/>
              </p:cNvSpPr>
              <p:nvPr/>
            </p:nvSpPr>
            <p:spPr bwMode="auto">
              <a:xfrm>
                <a:off x="4009" y="3333"/>
                <a:ext cx="48" cy="48"/>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04">
                <a:extLst>
                  <a:ext uri="{FF2B5EF4-FFF2-40B4-BE49-F238E27FC236}">
                    <a16:creationId xmlns:a16="http://schemas.microsoft.com/office/drawing/2014/main" id="{D4BB75D9-35FB-26DB-3875-D3FA7618D36B}"/>
                  </a:ext>
                </a:extLst>
              </p:cNvPr>
              <p:cNvSpPr>
                <a:spLocks noChangeArrowheads="1"/>
              </p:cNvSpPr>
              <p:nvPr/>
            </p:nvSpPr>
            <p:spPr bwMode="auto">
              <a:xfrm>
                <a:off x="4003" y="3389"/>
                <a:ext cx="1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F6F6F6"/>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4" name="Group 109">
              <a:extLst>
                <a:ext uri="{FF2B5EF4-FFF2-40B4-BE49-F238E27FC236}">
                  <a16:creationId xmlns:a16="http://schemas.microsoft.com/office/drawing/2014/main" id="{624106BC-3A8B-5584-D94C-2EB862CEB071}"/>
                </a:ext>
              </a:extLst>
            </p:cNvPr>
            <p:cNvGrpSpPr>
              <a:grpSpLocks/>
            </p:cNvGrpSpPr>
            <p:nvPr/>
          </p:nvGrpSpPr>
          <p:grpSpPr bwMode="auto">
            <a:xfrm>
              <a:off x="7604126" y="3397250"/>
              <a:ext cx="371475" cy="304800"/>
              <a:chOff x="4790" y="2140"/>
              <a:chExt cx="234" cy="192"/>
            </a:xfrm>
          </p:grpSpPr>
          <p:sp>
            <p:nvSpPr>
              <p:cNvPr id="115" name="Oval 106">
                <a:extLst>
                  <a:ext uri="{FF2B5EF4-FFF2-40B4-BE49-F238E27FC236}">
                    <a16:creationId xmlns:a16="http://schemas.microsoft.com/office/drawing/2014/main" id="{190C8E64-5D35-4D0D-ABCA-BD3D665D9B24}"/>
                  </a:ext>
                </a:extLst>
              </p:cNvPr>
              <p:cNvSpPr>
                <a:spLocks noChangeArrowheads="1"/>
              </p:cNvSpPr>
              <p:nvPr/>
            </p:nvSpPr>
            <p:spPr bwMode="auto">
              <a:xfrm>
                <a:off x="4790" y="2182"/>
                <a:ext cx="48" cy="48"/>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Oval 107">
                <a:extLst>
                  <a:ext uri="{FF2B5EF4-FFF2-40B4-BE49-F238E27FC236}">
                    <a16:creationId xmlns:a16="http://schemas.microsoft.com/office/drawing/2014/main" id="{FFDFB334-0845-4C7D-9CA3-852B5E8AB810}"/>
                  </a:ext>
                </a:extLst>
              </p:cNvPr>
              <p:cNvSpPr>
                <a:spLocks noChangeArrowheads="1"/>
              </p:cNvSpPr>
              <p:nvPr/>
            </p:nvSpPr>
            <p:spPr bwMode="auto">
              <a:xfrm>
                <a:off x="4790" y="2182"/>
                <a:ext cx="48" cy="48"/>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08">
                <a:extLst>
                  <a:ext uri="{FF2B5EF4-FFF2-40B4-BE49-F238E27FC236}">
                    <a16:creationId xmlns:a16="http://schemas.microsoft.com/office/drawing/2014/main" id="{CBEA7074-AD8F-0FC2-2799-6CDD10253995}"/>
                  </a:ext>
                </a:extLst>
              </p:cNvPr>
              <p:cNvSpPr>
                <a:spLocks noChangeArrowheads="1"/>
              </p:cNvSpPr>
              <p:nvPr/>
            </p:nvSpPr>
            <p:spPr bwMode="auto">
              <a:xfrm>
                <a:off x="4861" y="2140"/>
                <a:ext cx="1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F6F6F6"/>
                    </a:solidFill>
                    <a:effectLst/>
                    <a:latin typeface="Times New Roman" panose="02020603050405020304" pitchFamily="18"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5" name="Group 113">
              <a:extLst>
                <a:ext uri="{FF2B5EF4-FFF2-40B4-BE49-F238E27FC236}">
                  <a16:creationId xmlns:a16="http://schemas.microsoft.com/office/drawing/2014/main" id="{97FEDAA8-714A-C6EF-09E8-3C0025C13A81}"/>
                </a:ext>
              </a:extLst>
            </p:cNvPr>
            <p:cNvGrpSpPr>
              <a:grpSpLocks/>
            </p:cNvGrpSpPr>
            <p:nvPr/>
          </p:nvGrpSpPr>
          <p:grpSpPr bwMode="auto">
            <a:xfrm>
              <a:off x="5160963" y="2949575"/>
              <a:ext cx="285750" cy="304800"/>
              <a:chOff x="3251" y="1858"/>
              <a:chExt cx="180" cy="192"/>
            </a:xfrm>
          </p:grpSpPr>
          <p:sp>
            <p:nvSpPr>
              <p:cNvPr id="112" name="Oval 110">
                <a:extLst>
                  <a:ext uri="{FF2B5EF4-FFF2-40B4-BE49-F238E27FC236}">
                    <a16:creationId xmlns:a16="http://schemas.microsoft.com/office/drawing/2014/main" id="{0A92BBB9-1475-64FF-2869-48BD5AA1B70F}"/>
                  </a:ext>
                </a:extLst>
              </p:cNvPr>
              <p:cNvSpPr>
                <a:spLocks noChangeArrowheads="1"/>
              </p:cNvSpPr>
              <p:nvPr/>
            </p:nvSpPr>
            <p:spPr bwMode="auto">
              <a:xfrm>
                <a:off x="3383" y="1988"/>
                <a:ext cx="48" cy="48"/>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Oval 111">
                <a:extLst>
                  <a:ext uri="{FF2B5EF4-FFF2-40B4-BE49-F238E27FC236}">
                    <a16:creationId xmlns:a16="http://schemas.microsoft.com/office/drawing/2014/main" id="{973900E5-468C-04E6-3201-B7E2AECE4EFF}"/>
                  </a:ext>
                </a:extLst>
              </p:cNvPr>
              <p:cNvSpPr>
                <a:spLocks noChangeArrowheads="1"/>
              </p:cNvSpPr>
              <p:nvPr/>
            </p:nvSpPr>
            <p:spPr bwMode="auto">
              <a:xfrm>
                <a:off x="3383" y="1988"/>
                <a:ext cx="48" cy="48"/>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12">
                <a:extLst>
                  <a:ext uri="{FF2B5EF4-FFF2-40B4-BE49-F238E27FC236}">
                    <a16:creationId xmlns:a16="http://schemas.microsoft.com/office/drawing/2014/main" id="{ACCF4BE7-2B1B-FA21-5E7D-C9C617B2794B}"/>
                  </a:ext>
                </a:extLst>
              </p:cNvPr>
              <p:cNvSpPr>
                <a:spLocks noChangeArrowheads="1"/>
              </p:cNvSpPr>
              <p:nvPr/>
            </p:nvSpPr>
            <p:spPr bwMode="auto">
              <a:xfrm>
                <a:off x="3251" y="1858"/>
                <a:ext cx="1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F6F6F6"/>
                    </a:solidFill>
                    <a:effectLst/>
                    <a:latin typeface="Times New Roman" panose="020206030504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6" name="Group 117">
              <a:extLst>
                <a:ext uri="{FF2B5EF4-FFF2-40B4-BE49-F238E27FC236}">
                  <a16:creationId xmlns:a16="http://schemas.microsoft.com/office/drawing/2014/main" id="{1194007E-ABBF-5A45-CC2F-39F07E768EB6}"/>
                </a:ext>
              </a:extLst>
            </p:cNvPr>
            <p:cNvGrpSpPr>
              <a:grpSpLocks/>
            </p:cNvGrpSpPr>
            <p:nvPr/>
          </p:nvGrpSpPr>
          <p:grpSpPr bwMode="auto">
            <a:xfrm>
              <a:off x="6323013" y="3702050"/>
              <a:ext cx="182563" cy="352425"/>
              <a:chOff x="3983" y="2332"/>
              <a:chExt cx="115" cy="222"/>
            </a:xfrm>
          </p:grpSpPr>
          <p:sp>
            <p:nvSpPr>
              <p:cNvPr id="109" name="Oval 114">
                <a:extLst>
                  <a:ext uri="{FF2B5EF4-FFF2-40B4-BE49-F238E27FC236}">
                    <a16:creationId xmlns:a16="http://schemas.microsoft.com/office/drawing/2014/main" id="{2DFC21AE-C225-9EFE-D166-25BC0E759214}"/>
                  </a:ext>
                </a:extLst>
              </p:cNvPr>
              <p:cNvSpPr>
                <a:spLocks noChangeArrowheads="1"/>
              </p:cNvSpPr>
              <p:nvPr/>
            </p:nvSpPr>
            <p:spPr bwMode="auto">
              <a:xfrm>
                <a:off x="4029" y="2506"/>
                <a:ext cx="48" cy="48"/>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Oval 115">
                <a:extLst>
                  <a:ext uri="{FF2B5EF4-FFF2-40B4-BE49-F238E27FC236}">
                    <a16:creationId xmlns:a16="http://schemas.microsoft.com/office/drawing/2014/main" id="{F033FAD6-4B1A-2588-D81A-06446821122E}"/>
                  </a:ext>
                </a:extLst>
              </p:cNvPr>
              <p:cNvSpPr>
                <a:spLocks noChangeArrowheads="1"/>
              </p:cNvSpPr>
              <p:nvPr/>
            </p:nvSpPr>
            <p:spPr bwMode="auto">
              <a:xfrm>
                <a:off x="4029" y="2506"/>
                <a:ext cx="48" cy="48"/>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16">
                <a:extLst>
                  <a:ext uri="{FF2B5EF4-FFF2-40B4-BE49-F238E27FC236}">
                    <a16:creationId xmlns:a16="http://schemas.microsoft.com/office/drawing/2014/main" id="{514BD662-A6CD-BE3B-0D52-21817C2AB056}"/>
                  </a:ext>
                </a:extLst>
              </p:cNvPr>
              <p:cNvSpPr>
                <a:spLocks noChangeArrowheads="1"/>
              </p:cNvSpPr>
              <p:nvPr/>
            </p:nvSpPr>
            <p:spPr bwMode="auto">
              <a:xfrm>
                <a:off x="3983" y="2332"/>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F6F6F6"/>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7" name="Group 121">
              <a:extLst>
                <a:ext uri="{FF2B5EF4-FFF2-40B4-BE49-F238E27FC236}">
                  <a16:creationId xmlns:a16="http://schemas.microsoft.com/office/drawing/2014/main" id="{F160869B-2DA7-C1BB-EE48-8200BCA1153A}"/>
                </a:ext>
              </a:extLst>
            </p:cNvPr>
            <p:cNvGrpSpPr>
              <a:grpSpLocks/>
            </p:cNvGrpSpPr>
            <p:nvPr/>
          </p:nvGrpSpPr>
          <p:grpSpPr bwMode="auto">
            <a:xfrm>
              <a:off x="6743701" y="1165225"/>
              <a:ext cx="361950" cy="352425"/>
              <a:chOff x="4248" y="734"/>
              <a:chExt cx="228" cy="222"/>
            </a:xfrm>
          </p:grpSpPr>
          <p:sp>
            <p:nvSpPr>
              <p:cNvPr id="106" name="Oval 118">
                <a:extLst>
                  <a:ext uri="{FF2B5EF4-FFF2-40B4-BE49-F238E27FC236}">
                    <a16:creationId xmlns:a16="http://schemas.microsoft.com/office/drawing/2014/main" id="{933AF4A2-9B55-5B5D-EB84-0E4F75AD2EF9}"/>
                  </a:ext>
                </a:extLst>
              </p:cNvPr>
              <p:cNvSpPr>
                <a:spLocks noChangeArrowheads="1"/>
              </p:cNvSpPr>
              <p:nvPr/>
            </p:nvSpPr>
            <p:spPr bwMode="auto">
              <a:xfrm>
                <a:off x="4248" y="908"/>
                <a:ext cx="48" cy="48"/>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Oval 119">
                <a:extLst>
                  <a:ext uri="{FF2B5EF4-FFF2-40B4-BE49-F238E27FC236}">
                    <a16:creationId xmlns:a16="http://schemas.microsoft.com/office/drawing/2014/main" id="{B854CE18-0622-0C79-10A9-0DE12E334320}"/>
                  </a:ext>
                </a:extLst>
              </p:cNvPr>
              <p:cNvSpPr>
                <a:spLocks noChangeArrowheads="1"/>
              </p:cNvSpPr>
              <p:nvPr/>
            </p:nvSpPr>
            <p:spPr bwMode="auto">
              <a:xfrm>
                <a:off x="4248" y="908"/>
                <a:ext cx="48" cy="48"/>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20">
                <a:extLst>
                  <a:ext uri="{FF2B5EF4-FFF2-40B4-BE49-F238E27FC236}">
                    <a16:creationId xmlns:a16="http://schemas.microsoft.com/office/drawing/2014/main" id="{CF53A3C6-A50F-EB96-4A55-EB811486831B}"/>
                  </a:ext>
                </a:extLst>
              </p:cNvPr>
              <p:cNvSpPr>
                <a:spLocks noChangeArrowheads="1"/>
              </p:cNvSpPr>
              <p:nvPr/>
            </p:nvSpPr>
            <p:spPr bwMode="auto">
              <a:xfrm>
                <a:off x="4320" y="734"/>
                <a:ext cx="1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F6F6F6"/>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8" name="Group 125">
              <a:extLst>
                <a:ext uri="{FF2B5EF4-FFF2-40B4-BE49-F238E27FC236}">
                  <a16:creationId xmlns:a16="http://schemas.microsoft.com/office/drawing/2014/main" id="{48F7A6D2-1D56-8C7B-4023-FC2A1BD103FC}"/>
                </a:ext>
              </a:extLst>
            </p:cNvPr>
            <p:cNvGrpSpPr>
              <a:grpSpLocks/>
            </p:cNvGrpSpPr>
            <p:nvPr/>
          </p:nvGrpSpPr>
          <p:grpSpPr bwMode="auto">
            <a:xfrm>
              <a:off x="3494088" y="5226050"/>
              <a:ext cx="295275" cy="392113"/>
              <a:chOff x="2201" y="3292"/>
              <a:chExt cx="186" cy="247"/>
            </a:xfrm>
          </p:grpSpPr>
          <p:sp>
            <p:nvSpPr>
              <p:cNvPr id="103" name="Oval 122">
                <a:extLst>
                  <a:ext uri="{FF2B5EF4-FFF2-40B4-BE49-F238E27FC236}">
                    <a16:creationId xmlns:a16="http://schemas.microsoft.com/office/drawing/2014/main" id="{A8588C34-EB37-98D0-6FB6-3531E973725F}"/>
                  </a:ext>
                </a:extLst>
              </p:cNvPr>
              <p:cNvSpPr>
                <a:spLocks noChangeArrowheads="1"/>
              </p:cNvSpPr>
              <p:nvPr/>
            </p:nvSpPr>
            <p:spPr bwMode="auto">
              <a:xfrm>
                <a:off x="2339" y="3292"/>
                <a:ext cx="48" cy="48"/>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Oval 123">
                <a:extLst>
                  <a:ext uri="{FF2B5EF4-FFF2-40B4-BE49-F238E27FC236}">
                    <a16:creationId xmlns:a16="http://schemas.microsoft.com/office/drawing/2014/main" id="{CBD228BF-D1DE-DA75-D3B6-205C7056F258}"/>
                  </a:ext>
                </a:extLst>
              </p:cNvPr>
              <p:cNvSpPr>
                <a:spLocks noChangeArrowheads="1"/>
              </p:cNvSpPr>
              <p:nvPr/>
            </p:nvSpPr>
            <p:spPr bwMode="auto">
              <a:xfrm>
                <a:off x="2339" y="3292"/>
                <a:ext cx="48" cy="48"/>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124">
                <a:extLst>
                  <a:ext uri="{FF2B5EF4-FFF2-40B4-BE49-F238E27FC236}">
                    <a16:creationId xmlns:a16="http://schemas.microsoft.com/office/drawing/2014/main" id="{1DEE2B11-76CC-EE8C-896B-4AB6D32702FB}"/>
                  </a:ext>
                </a:extLst>
              </p:cNvPr>
              <p:cNvSpPr>
                <a:spLocks noChangeArrowheads="1"/>
              </p:cNvSpPr>
              <p:nvPr/>
            </p:nvSpPr>
            <p:spPr bwMode="auto">
              <a:xfrm>
                <a:off x="2201" y="3347"/>
                <a:ext cx="1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F6F6F6"/>
                    </a:solidFill>
                    <a:effectLst/>
                    <a:latin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9" name="Group 129">
              <a:extLst>
                <a:ext uri="{FF2B5EF4-FFF2-40B4-BE49-F238E27FC236}">
                  <a16:creationId xmlns:a16="http://schemas.microsoft.com/office/drawing/2014/main" id="{9C023946-72EB-ED48-94EC-03C5641A55CE}"/>
                </a:ext>
              </a:extLst>
            </p:cNvPr>
            <p:cNvGrpSpPr>
              <a:grpSpLocks/>
            </p:cNvGrpSpPr>
            <p:nvPr/>
          </p:nvGrpSpPr>
          <p:grpSpPr bwMode="auto">
            <a:xfrm>
              <a:off x="8402638" y="5340350"/>
              <a:ext cx="361950" cy="390525"/>
              <a:chOff x="5293" y="3364"/>
              <a:chExt cx="228" cy="246"/>
            </a:xfrm>
          </p:grpSpPr>
          <p:sp>
            <p:nvSpPr>
              <p:cNvPr id="100" name="Oval 126">
                <a:extLst>
                  <a:ext uri="{FF2B5EF4-FFF2-40B4-BE49-F238E27FC236}">
                    <a16:creationId xmlns:a16="http://schemas.microsoft.com/office/drawing/2014/main" id="{5DF28C2C-28D6-2C4D-1087-470CBE302DA4}"/>
                  </a:ext>
                </a:extLst>
              </p:cNvPr>
              <p:cNvSpPr>
                <a:spLocks noChangeArrowheads="1"/>
              </p:cNvSpPr>
              <p:nvPr/>
            </p:nvSpPr>
            <p:spPr bwMode="auto">
              <a:xfrm>
                <a:off x="5293" y="3364"/>
                <a:ext cx="48" cy="48"/>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Oval 127">
                <a:extLst>
                  <a:ext uri="{FF2B5EF4-FFF2-40B4-BE49-F238E27FC236}">
                    <a16:creationId xmlns:a16="http://schemas.microsoft.com/office/drawing/2014/main" id="{767A382A-08EE-8743-AF75-567E4F77D316}"/>
                  </a:ext>
                </a:extLst>
              </p:cNvPr>
              <p:cNvSpPr>
                <a:spLocks noChangeArrowheads="1"/>
              </p:cNvSpPr>
              <p:nvPr/>
            </p:nvSpPr>
            <p:spPr bwMode="auto">
              <a:xfrm>
                <a:off x="5293" y="3364"/>
                <a:ext cx="48" cy="48"/>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128">
                <a:extLst>
                  <a:ext uri="{FF2B5EF4-FFF2-40B4-BE49-F238E27FC236}">
                    <a16:creationId xmlns:a16="http://schemas.microsoft.com/office/drawing/2014/main" id="{FAA28F68-855A-255D-085D-0936A98EBB38}"/>
                  </a:ext>
                </a:extLst>
              </p:cNvPr>
              <p:cNvSpPr>
                <a:spLocks noChangeArrowheads="1"/>
              </p:cNvSpPr>
              <p:nvPr/>
            </p:nvSpPr>
            <p:spPr bwMode="auto">
              <a:xfrm>
                <a:off x="5365" y="3418"/>
                <a:ext cx="1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F6F6F6"/>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53944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barn(inVertical)">
                                      <p:cBhvr>
                                        <p:cTn id="15" dur="500"/>
                                        <p:tgtEl>
                                          <p:spTgt spid="74"/>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FF3835F-32E3-C00A-44EE-BE0E085DFAB9}"/>
                  </a:ext>
                </a:extLst>
              </p:cNvPr>
              <p:cNvSpPr txBox="1"/>
              <p:nvPr/>
            </p:nvSpPr>
            <p:spPr>
              <a:xfrm>
                <a:off x="363416" y="1960078"/>
                <a:ext cx="6181968" cy="2323713"/>
              </a:xfrm>
              <a:prstGeom prst="rect">
                <a:avLst/>
              </a:prstGeom>
              <a:noFill/>
            </p:spPr>
            <p:txBody>
              <a:bodyPr wrap="square">
                <a:spAutoFit/>
              </a:bodyPr>
              <a:lstStyle/>
              <a:p>
                <a:pPr>
                  <a:spcBef>
                    <a:spcPts val="300"/>
                  </a:spcBef>
                  <a:spcAft>
                    <a:spcPts val="300"/>
                  </a:spcAft>
                </a:pP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 Trong </a:t>
                </a:r>
                <a14:m>
                  <m:oMath xmlns:m="http://schemas.openxmlformats.org/officeDocument/2006/math">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Δ</m:t>
                    </m:r>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ABC</m:t>
                    </m:r>
                  </m:oMath>
                </a14:m>
                <a:r>
                  <a:rPr lang="en-US"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có </a:t>
                </a:r>
                <a14:m>
                  <m:oMath xmlns:m="http://schemas.openxmlformats.org/officeDocument/2006/math">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I</m:t>
                    </m:r>
                  </m:oMath>
                </a14:m>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IM</m:t>
                    </m:r>
                    <m:r>
                      <m:rPr>
                        <m:nor/>
                      </m:rPr>
                      <a:rPr lang="en-US" sz="2800" b="0" i="1"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b="0" i="1"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IN</m:t>
                    </m:r>
                    <m:r>
                      <m:rPr>
                        <m:nor/>
                      </m:rPr>
                      <a:rPr lang="en-US" sz="2800" b="0" i="1"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b="0" i="1"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IP</m:t>
                    </m:r>
                  </m:oMath>
                </a14:m>
                <a:r>
                  <a:rPr lang="fr-FR" sz="2800"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(tính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b) Ta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IM</m:t>
                    </m:r>
                    <m:r>
                      <m:rPr>
                        <m:nor/>
                      </m:rPr>
                      <a:rPr lang="en-US" sz="2800" b="0" i="1"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b="0" i="1"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IN</m:t>
                    </m:r>
                    <m:r>
                      <m:rPr>
                        <m:nor/>
                      </m:rPr>
                      <a:rPr lang="en-US" sz="2800" b="0" i="1"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b="0" i="1"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IP</m:t>
                    </m:r>
                    <m:r>
                      <m:rPr>
                        <m:nor/>
                      </m:rPr>
                      <a:rPr lang="en-US" sz="2800" b="0" i="1"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b="0" i="1" smtClea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r</m:t>
                    </m:r>
                  </m:oMath>
                </a14:m>
                <a:r>
                  <a:rPr lang="fr-FR" sz="2800"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r</m:t>
                        </m:r>
                      </m:e>
                    </m:d>
                  </m:oMath>
                </a14:m>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Δ</m:t>
                    </m:r>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ABC</m:t>
                    </m:r>
                  </m:oMath>
                </a14:m>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xmlns:a14="http://schemas.microsoft.com/office/drawing/2010/main" xmlns="" id="{0FF3835F-32E3-C00A-44EE-BE0E085DFAB9}"/>
                  </a:ext>
                </a:extLst>
              </p:cNvPr>
              <p:cNvSpPr txBox="1">
                <a:spLocks noRot="1" noChangeAspect="1" noMove="1" noResize="1" noEditPoints="1" noAdjustHandles="1" noChangeArrowheads="1" noChangeShapeType="1" noTextEdit="1"/>
              </p:cNvSpPr>
              <p:nvPr/>
            </p:nvSpPr>
            <p:spPr>
              <a:xfrm>
                <a:off x="363416" y="1960078"/>
                <a:ext cx="6181968" cy="2323713"/>
              </a:xfrm>
              <a:prstGeom prst="rect">
                <a:avLst/>
              </a:prstGeom>
              <a:blipFill rotWithShape="1">
                <a:blip r:embed="rId2"/>
                <a:stretch>
                  <a:fillRect l="-2071" t="-2625" b="-6562"/>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2063503-7B20-46E8-CF6F-B0FBAD3D2EE9}"/>
              </a:ext>
            </a:extLst>
          </p:cNvPr>
          <p:cNvSpPr txBox="1"/>
          <p:nvPr/>
        </p:nvSpPr>
        <p:spPr>
          <a:xfrm>
            <a:off x="246185" y="790528"/>
            <a:ext cx="11344030" cy="584775"/>
          </a:xfrm>
          <a:prstGeom prst="rect">
            <a:avLst/>
          </a:prstGeom>
          <a:noFill/>
        </p:spPr>
        <p:txBody>
          <a:bodyPr wrap="square">
            <a:spAutoFit/>
          </a:bodyPr>
          <a:lstStyle/>
          <a:p>
            <a:pPr>
              <a:spcBef>
                <a:spcPts val="300"/>
              </a:spcBef>
              <a:spcAft>
                <a:spcPts val="300"/>
              </a:spcAft>
            </a:pPr>
            <a:r>
              <a:rPr lang="en-US" sz="32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2. Xác định tâm và bán kính của đường tròn nội tiếp tam giác</a:t>
            </a:r>
          </a:p>
        </p:txBody>
      </p:sp>
      <p:sp>
        <p:nvSpPr>
          <p:cNvPr id="8" name="TextBox 7">
            <a:extLst>
              <a:ext uri="{FF2B5EF4-FFF2-40B4-BE49-F238E27FC236}">
                <a16:creationId xmlns:a16="http://schemas.microsoft.com/office/drawing/2014/main" id="{8933D718-5047-8F52-8E0C-FD6CAD633494}"/>
              </a:ext>
            </a:extLst>
          </p:cNvPr>
          <p:cNvSpPr txBox="1"/>
          <p:nvPr/>
        </p:nvSpPr>
        <p:spPr>
          <a:xfrm>
            <a:off x="363416" y="1375303"/>
            <a:ext cx="6181968" cy="523220"/>
          </a:xfrm>
          <a:prstGeom prst="rect">
            <a:avLst/>
          </a:prstGeom>
          <a:noFill/>
        </p:spPr>
        <p:txBody>
          <a:bodyPr wrap="square">
            <a:spAutoFit/>
          </a:bodyPr>
          <a:lstStyle/>
          <a:p>
            <a:pPr>
              <a:spcBef>
                <a:spcPts val="300"/>
              </a:spcBef>
              <a:spcAft>
                <a:spcPts val="300"/>
              </a:spcAft>
            </a:pPr>
            <a:r>
              <a:rPr lang="en-US" sz="28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 6 (sgk/trang 72)</a:t>
            </a:r>
          </a:p>
        </p:txBody>
      </p:sp>
      <p:sp>
        <p:nvSpPr>
          <p:cNvPr id="7"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78493723-DFB8-EEAA-41B3-DABA2800D33D}"/>
              </a:ext>
            </a:extLst>
          </p:cNvPr>
          <p:cNvSpPr txBox="1">
            <a:spLocks/>
          </p:cNvSpPr>
          <p:nvPr/>
        </p:nvSpPr>
        <p:spPr>
          <a:xfrm>
            <a:off x="85629" y="0"/>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spcAft>
                <a:spcPts val="600"/>
              </a:spcAft>
            </a:pPr>
            <a:r>
              <a:rPr lang="en-US" sz="2400" b="1">
                <a:solidFill>
                  <a:srgbClr val="FFFF00"/>
                </a:solidFill>
                <a:latin typeface="Times New Roman" panose="02020603050405020304" pitchFamily="18" charset="0"/>
                <a:cs typeface="Times New Roman" panose="02020603050405020304" pitchFamily="18" charset="0"/>
              </a:rPr>
              <a:t>BÀI 1. ĐƯỜNG TRÒN NGOẠI TIẾP VÀ ĐƯỜNG TRÒN NỘI TIẾP TAM GIÁC </a:t>
            </a:r>
            <a:r>
              <a:rPr lang="en-US" sz="2800" b="1">
                <a:solidFill>
                  <a:srgbClr val="FFFF00"/>
                </a:solidFill>
                <a:latin typeface="Times New Roman" panose="02020603050405020304" pitchFamily="18" charset="0"/>
                <a:cs typeface="Times New Roman" panose="02020603050405020304" pitchFamily="18" charset="0"/>
              </a:rPr>
              <a:t>(Tiết 2)</a:t>
            </a:r>
            <a:endPar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grpSp>
        <p:nvGrpSpPr>
          <p:cNvPr id="65" name="Group 64">
            <a:extLst>
              <a:ext uri="{FF2B5EF4-FFF2-40B4-BE49-F238E27FC236}">
                <a16:creationId xmlns:a16="http://schemas.microsoft.com/office/drawing/2014/main" id="{9F980F6C-2496-CE1E-B139-FA36AFEDBD81}"/>
              </a:ext>
            </a:extLst>
          </p:cNvPr>
          <p:cNvGrpSpPr/>
          <p:nvPr/>
        </p:nvGrpSpPr>
        <p:grpSpPr>
          <a:xfrm>
            <a:off x="6379782" y="790528"/>
            <a:ext cx="5734095" cy="5292226"/>
            <a:chOff x="3398838" y="495799"/>
            <a:chExt cx="5734095" cy="5292226"/>
          </a:xfrm>
        </p:grpSpPr>
        <p:sp>
          <p:nvSpPr>
            <p:cNvPr id="66" name="AutoShape 3">
              <a:extLst>
                <a:ext uri="{FF2B5EF4-FFF2-40B4-BE49-F238E27FC236}">
                  <a16:creationId xmlns:a16="http://schemas.microsoft.com/office/drawing/2014/main" id="{951609F5-D318-6F2C-A755-E0A6000F8C82}"/>
                </a:ext>
              </a:extLst>
            </p:cNvPr>
            <p:cNvSpPr>
              <a:spLocks noChangeAspect="1" noChangeArrowheads="1" noTextEdit="1"/>
            </p:cNvSpPr>
            <p:nvPr/>
          </p:nvSpPr>
          <p:spPr bwMode="auto">
            <a:xfrm>
              <a:off x="3738608" y="495799"/>
              <a:ext cx="539432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AutoShape 71">
              <a:extLst>
                <a:ext uri="{FF2B5EF4-FFF2-40B4-BE49-F238E27FC236}">
                  <a16:creationId xmlns:a16="http://schemas.microsoft.com/office/drawing/2014/main" id="{0263C2F5-835C-69F2-0F4B-034AF158BD3B}"/>
                </a:ext>
              </a:extLst>
            </p:cNvPr>
            <p:cNvSpPr>
              <a:spLocks noChangeAspect="1" noChangeArrowheads="1" noTextEdit="1"/>
            </p:cNvSpPr>
            <p:nvPr/>
          </p:nvSpPr>
          <p:spPr bwMode="auto">
            <a:xfrm>
              <a:off x="3398838" y="1069975"/>
              <a:ext cx="539432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74">
              <a:extLst>
                <a:ext uri="{FF2B5EF4-FFF2-40B4-BE49-F238E27FC236}">
                  <a16:creationId xmlns:a16="http://schemas.microsoft.com/office/drawing/2014/main" id="{2ED4455E-497E-F4E2-52D5-77E3AC5C2B3A}"/>
                </a:ext>
              </a:extLst>
            </p:cNvPr>
            <p:cNvSpPr>
              <a:spLocks/>
            </p:cNvSpPr>
            <p:nvPr/>
          </p:nvSpPr>
          <p:spPr bwMode="auto">
            <a:xfrm>
              <a:off x="6405563" y="5167313"/>
              <a:ext cx="161925" cy="165100"/>
            </a:xfrm>
            <a:custGeom>
              <a:avLst/>
              <a:gdLst>
                <a:gd name="T0" fmla="*/ 0 w 102"/>
                <a:gd name="T1" fmla="*/ 0 h 104"/>
                <a:gd name="T2" fmla="*/ 102 w 102"/>
                <a:gd name="T3" fmla="*/ 2 h 104"/>
                <a:gd name="T4" fmla="*/ 100 w 102"/>
                <a:gd name="T5" fmla="*/ 104 h 104"/>
              </a:gdLst>
              <a:ahLst/>
              <a:cxnLst>
                <a:cxn ang="0">
                  <a:pos x="T0" y="T1"/>
                </a:cxn>
                <a:cxn ang="0">
                  <a:pos x="T2" y="T3"/>
                </a:cxn>
                <a:cxn ang="0">
                  <a:pos x="T4" y="T5"/>
                </a:cxn>
              </a:cxnLst>
              <a:rect l="0" t="0" r="r" b="b"/>
              <a:pathLst>
                <a:path w="102" h="104">
                  <a:moveTo>
                    <a:pt x="0" y="0"/>
                  </a:moveTo>
                  <a:lnTo>
                    <a:pt x="102" y="2"/>
                  </a:lnTo>
                  <a:lnTo>
                    <a:pt x="100" y="104"/>
                  </a:lnTo>
                </a:path>
              </a:pathLst>
            </a:custGeom>
            <a:noFill/>
            <a:ln w="28575" cap="flat">
              <a:solidFill>
                <a:srgbClr val="FFFFF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5">
              <a:extLst>
                <a:ext uri="{FF2B5EF4-FFF2-40B4-BE49-F238E27FC236}">
                  <a16:creationId xmlns:a16="http://schemas.microsoft.com/office/drawing/2014/main" id="{65E8262D-CC93-F96C-F728-4F8AF97EA8AE}"/>
                </a:ext>
              </a:extLst>
            </p:cNvPr>
            <p:cNvSpPr>
              <a:spLocks/>
            </p:cNvSpPr>
            <p:nvPr/>
          </p:nvSpPr>
          <p:spPr bwMode="auto">
            <a:xfrm>
              <a:off x="7493001" y="3565525"/>
              <a:ext cx="212725" cy="147638"/>
            </a:xfrm>
            <a:custGeom>
              <a:avLst/>
              <a:gdLst>
                <a:gd name="T0" fmla="*/ 134 w 134"/>
                <a:gd name="T1" fmla="*/ 53 h 93"/>
                <a:gd name="T2" fmla="*/ 40 w 134"/>
                <a:gd name="T3" fmla="*/ 93 h 93"/>
                <a:gd name="T4" fmla="*/ 0 w 134"/>
                <a:gd name="T5" fmla="*/ 0 h 93"/>
              </a:gdLst>
              <a:ahLst/>
              <a:cxnLst>
                <a:cxn ang="0">
                  <a:pos x="T0" y="T1"/>
                </a:cxn>
                <a:cxn ang="0">
                  <a:pos x="T2" y="T3"/>
                </a:cxn>
                <a:cxn ang="0">
                  <a:pos x="T4" y="T5"/>
                </a:cxn>
              </a:cxnLst>
              <a:rect l="0" t="0" r="r" b="b"/>
              <a:pathLst>
                <a:path w="134" h="93">
                  <a:moveTo>
                    <a:pt x="134" y="53"/>
                  </a:moveTo>
                  <a:lnTo>
                    <a:pt x="40" y="93"/>
                  </a:lnTo>
                  <a:lnTo>
                    <a:pt x="0" y="0"/>
                  </a:lnTo>
                </a:path>
              </a:pathLst>
            </a:custGeom>
            <a:noFill/>
            <a:ln w="28575" cap="flat">
              <a:solidFill>
                <a:srgbClr val="FFFFF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76">
              <a:extLst>
                <a:ext uri="{FF2B5EF4-FFF2-40B4-BE49-F238E27FC236}">
                  <a16:creationId xmlns:a16="http://schemas.microsoft.com/office/drawing/2014/main" id="{6622D15C-3A4B-E0B5-E023-B0D9B98D6DB8}"/>
                </a:ext>
              </a:extLst>
            </p:cNvPr>
            <p:cNvSpPr>
              <a:spLocks/>
            </p:cNvSpPr>
            <p:nvPr/>
          </p:nvSpPr>
          <p:spPr bwMode="auto">
            <a:xfrm>
              <a:off x="5308601" y="3295650"/>
              <a:ext cx="227013" cy="127000"/>
            </a:xfrm>
            <a:custGeom>
              <a:avLst/>
              <a:gdLst>
                <a:gd name="T0" fmla="*/ 143 w 143"/>
                <a:gd name="T1" fmla="*/ 0 h 80"/>
                <a:gd name="T2" fmla="*/ 79 w 143"/>
                <a:gd name="T3" fmla="*/ 80 h 80"/>
                <a:gd name="T4" fmla="*/ 0 w 143"/>
                <a:gd name="T5" fmla="*/ 16 h 80"/>
              </a:gdLst>
              <a:ahLst/>
              <a:cxnLst>
                <a:cxn ang="0">
                  <a:pos x="T0" y="T1"/>
                </a:cxn>
                <a:cxn ang="0">
                  <a:pos x="T2" y="T3"/>
                </a:cxn>
                <a:cxn ang="0">
                  <a:pos x="T4" y="T5"/>
                </a:cxn>
              </a:cxnLst>
              <a:rect l="0" t="0" r="r" b="b"/>
              <a:pathLst>
                <a:path w="143" h="80">
                  <a:moveTo>
                    <a:pt x="143" y="0"/>
                  </a:moveTo>
                  <a:lnTo>
                    <a:pt x="79" y="80"/>
                  </a:lnTo>
                  <a:lnTo>
                    <a:pt x="0" y="16"/>
                  </a:lnTo>
                </a:path>
              </a:pathLst>
            </a:custGeom>
            <a:noFill/>
            <a:ln w="28575" cap="flat">
              <a:solidFill>
                <a:srgbClr val="FFFFF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77">
              <a:extLst>
                <a:ext uri="{FF2B5EF4-FFF2-40B4-BE49-F238E27FC236}">
                  <a16:creationId xmlns:a16="http://schemas.microsoft.com/office/drawing/2014/main" id="{4D3FFC89-4B30-2FA2-1429-CF5117D5CEC4}"/>
                </a:ext>
              </a:extLst>
            </p:cNvPr>
            <p:cNvSpPr>
              <a:spLocks/>
            </p:cNvSpPr>
            <p:nvPr/>
          </p:nvSpPr>
          <p:spPr bwMode="auto">
            <a:xfrm>
              <a:off x="7975601" y="5159375"/>
              <a:ext cx="142875" cy="207963"/>
            </a:xfrm>
            <a:custGeom>
              <a:avLst/>
              <a:gdLst>
                <a:gd name="T0" fmla="*/ 17 w 90"/>
                <a:gd name="T1" fmla="*/ 131 h 131"/>
                <a:gd name="T2" fmla="*/ 84 w 90"/>
                <a:gd name="T3" fmla="*/ 2 h 131"/>
                <a:gd name="T4" fmla="*/ 90 w 90"/>
                <a:gd name="T5" fmla="*/ 0 h 131"/>
              </a:gdLst>
              <a:ahLst/>
              <a:cxnLst>
                <a:cxn ang="0">
                  <a:pos x="T0" y="T1"/>
                </a:cxn>
                <a:cxn ang="0">
                  <a:pos x="T2" y="T3"/>
                </a:cxn>
                <a:cxn ang="0">
                  <a:pos x="T4" y="T5"/>
                </a:cxn>
              </a:cxnLst>
              <a:rect l="0" t="0" r="r" b="b"/>
              <a:pathLst>
                <a:path w="90" h="131">
                  <a:moveTo>
                    <a:pt x="17" y="131"/>
                  </a:moveTo>
                  <a:cubicBezTo>
                    <a:pt x="0" y="77"/>
                    <a:pt x="30" y="19"/>
                    <a:pt x="84" y="2"/>
                  </a:cubicBezTo>
                  <a:cubicBezTo>
                    <a:pt x="86" y="1"/>
                    <a:pt x="88" y="1"/>
                    <a:pt x="90" y="0"/>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78">
              <a:extLst>
                <a:ext uri="{FF2B5EF4-FFF2-40B4-BE49-F238E27FC236}">
                  <a16:creationId xmlns:a16="http://schemas.microsoft.com/office/drawing/2014/main" id="{D760007C-1C16-AE15-5C34-B46BF09F6068}"/>
                </a:ext>
              </a:extLst>
            </p:cNvPr>
            <p:cNvSpPr>
              <a:spLocks/>
            </p:cNvSpPr>
            <p:nvPr/>
          </p:nvSpPr>
          <p:spPr bwMode="auto">
            <a:xfrm>
              <a:off x="8099426" y="4959350"/>
              <a:ext cx="163513" cy="200025"/>
            </a:xfrm>
            <a:custGeom>
              <a:avLst/>
              <a:gdLst>
                <a:gd name="T0" fmla="*/ 12 w 103"/>
                <a:gd name="T1" fmla="*/ 126 h 126"/>
                <a:gd name="T2" fmla="*/ 91 w 103"/>
                <a:gd name="T3" fmla="*/ 2 h 126"/>
                <a:gd name="T4" fmla="*/ 103 w 103"/>
                <a:gd name="T5" fmla="*/ 0 h 126"/>
              </a:gdLst>
              <a:ahLst/>
              <a:cxnLst>
                <a:cxn ang="0">
                  <a:pos x="T0" y="T1"/>
                </a:cxn>
                <a:cxn ang="0">
                  <a:pos x="T2" y="T3"/>
                </a:cxn>
                <a:cxn ang="0">
                  <a:pos x="T4" y="T5"/>
                </a:cxn>
              </a:cxnLst>
              <a:rect l="0" t="0" r="r" b="b"/>
              <a:pathLst>
                <a:path w="103" h="126">
                  <a:moveTo>
                    <a:pt x="12" y="126"/>
                  </a:moveTo>
                  <a:cubicBezTo>
                    <a:pt x="0" y="70"/>
                    <a:pt x="35" y="15"/>
                    <a:pt x="91" y="2"/>
                  </a:cubicBezTo>
                  <a:cubicBezTo>
                    <a:pt x="95" y="1"/>
                    <a:pt x="99" y="1"/>
                    <a:pt x="103" y="0"/>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9">
              <a:extLst>
                <a:ext uri="{FF2B5EF4-FFF2-40B4-BE49-F238E27FC236}">
                  <a16:creationId xmlns:a16="http://schemas.microsoft.com/office/drawing/2014/main" id="{102D2A54-DE6E-E85B-DD95-1F244E0BAE93}"/>
                </a:ext>
              </a:extLst>
            </p:cNvPr>
            <p:cNvSpPr>
              <a:spLocks/>
            </p:cNvSpPr>
            <p:nvPr/>
          </p:nvSpPr>
          <p:spPr bwMode="auto">
            <a:xfrm>
              <a:off x="6710363" y="1989138"/>
              <a:ext cx="288925" cy="68263"/>
            </a:xfrm>
            <a:custGeom>
              <a:avLst/>
              <a:gdLst>
                <a:gd name="T0" fmla="*/ 182 w 182"/>
                <a:gd name="T1" fmla="*/ 0 h 43"/>
                <a:gd name="T2" fmla="*/ 0 w 182"/>
                <a:gd name="T3" fmla="*/ 7 h 43"/>
              </a:gdLst>
              <a:ahLst/>
              <a:cxnLst>
                <a:cxn ang="0">
                  <a:pos x="T0" y="T1"/>
                </a:cxn>
                <a:cxn ang="0">
                  <a:pos x="T2" y="T3"/>
                </a:cxn>
              </a:cxnLst>
              <a:rect l="0" t="0" r="r" b="b"/>
              <a:pathLst>
                <a:path w="182" h="43">
                  <a:moveTo>
                    <a:pt x="182" y="0"/>
                  </a:moveTo>
                  <a:cubicBezTo>
                    <a:pt x="129" y="40"/>
                    <a:pt x="57" y="43"/>
                    <a:pt x="0" y="7"/>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80">
              <a:extLst>
                <a:ext uri="{FF2B5EF4-FFF2-40B4-BE49-F238E27FC236}">
                  <a16:creationId xmlns:a16="http://schemas.microsoft.com/office/drawing/2014/main" id="{6A4A06B5-C329-19FE-F9E4-292AABE4CB58}"/>
                </a:ext>
              </a:extLst>
            </p:cNvPr>
            <p:cNvSpPr>
              <a:spLocks/>
            </p:cNvSpPr>
            <p:nvPr/>
          </p:nvSpPr>
          <p:spPr bwMode="auto">
            <a:xfrm>
              <a:off x="6488113" y="1846263"/>
              <a:ext cx="222250" cy="153988"/>
            </a:xfrm>
            <a:custGeom>
              <a:avLst/>
              <a:gdLst>
                <a:gd name="T0" fmla="*/ 140 w 140"/>
                <a:gd name="T1" fmla="*/ 97 h 97"/>
                <a:gd name="T2" fmla="*/ 0 w 140"/>
                <a:gd name="T3" fmla="*/ 0 h 97"/>
              </a:gdLst>
              <a:ahLst/>
              <a:cxnLst>
                <a:cxn ang="0">
                  <a:pos x="T0" y="T1"/>
                </a:cxn>
                <a:cxn ang="0">
                  <a:pos x="T2" y="T3"/>
                </a:cxn>
              </a:cxnLst>
              <a:rect l="0" t="0" r="r" b="b"/>
              <a:pathLst>
                <a:path w="140" h="97">
                  <a:moveTo>
                    <a:pt x="140" y="97"/>
                  </a:moveTo>
                  <a:cubicBezTo>
                    <a:pt x="80" y="91"/>
                    <a:pt x="27" y="54"/>
                    <a:pt x="0" y="0"/>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81">
              <a:extLst>
                <a:ext uri="{FF2B5EF4-FFF2-40B4-BE49-F238E27FC236}">
                  <a16:creationId xmlns:a16="http://schemas.microsoft.com/office/drawing/2014/main" id="{486C4557-BEB9-437F-6526-B13758CBB685}"/>
                </a:ext>
              </a:extLst>
            </p:cNvPr>
            <p:cNvSpPr>
              <a:spLocks/>
            </p:cNvSpPr>
            <p:nvPr/>
          </p:nvSpPr>
          <p:spPr bwMode="auto">
            <a:xfrm>
              <a:off x="4270376" y="5014913"/>
              <a:ext cx="115888" cy="261938"/>
            </a:xfrm>
            <a:custGeom>
              <a:avLst/>
              <a:gdLst>
                <a:gd name="T0" fmla="*/ 0 w 73"/>
                <a:gd name="T1" fmla="*/ 0 h 165"/>
                <a:gd name="T2" fmla="*/ 60 w 73"/>
                <a:gd name="T3" fmla="*/ 108 h 165"/>
                <a:gd name="T4" fmla="*/ 10 w 73"/>
                <a:gd name="T5" fmla="*/ 165 h 165"/>
              </a:gdLst>
              <a:ahLst/>
              <a:cxnLst>
                <a:cxn ang="0">
                  <a:pos x="T0" y="T1"/>
                </a:cxn>
                <a:cxn ang="0">
                  <a:pos x="T2" y="T3"/>
                </a:cxn>
                <a:cxn ang="0">
                  <a:pos x="T4" y="T5"/>
                </a:cxn>
              </a:cxnLst>
              <a:rect l="0" t="0" r="r" b="b"/>
              <a:pathLst>
                <a:path w="73" h="165">
                  <a:moveTo>
                    <a:pt x="0" y="0"/>
                  </a:moveTo>
                  <a:cubicBezTo>
                    <a:pt x="46" y="13"/>
                    <a:pt x="73" y="61"/>
                    <a:pt x="60" y="108"/>
                  </a:cubicBezTo>
                  <a:cubicBezTo>
                    <a:pt x="53" y="134"/>
                    <a:pt x="35" y="155"/>
                    <a:pt x="10" y="165"/>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2">
              <a:extLst>
                <a:ext uri="{FF2B5EF4-FFF2-40B4-BE49-F238E27FC236}">
                  <a16:creationId xmlns:a16="http://schemas.microsoft.com/office/drawing/2014/main" id="{252E6608-5D80-2784-6B94-EC39A6413442}"/>
                </a:ext>
              </a:extLst>
            </p:cNvPr>
            <p:cNvSpPr>
              <a:spLocks/>
            </p:cNvSpPr>
            <p:nvPr/>
          </p:nvSpPr>
          <p:spPr bwMode="auto">
            <a:xfrm>
              <a:off x="4094163" y="4803775"/>
              <a:ext cx="196850" cy="222250"/>
            </a:xfrm>
            <a:custGeom>
              <a:avLst/>
              <a:gdLst>
                <a:gd name="T0" fmla="*/ 0 w 124"/>
                <a:gd name="T1" fmla="*/ 20 h 140"/>
                <a:gd name="T2" fmla="*/ 112 w 124"/>
                <a:gd name="T3" fmla="*/ 60 h 140"/>
                <a:gd name="T4" fmla="*/ 107 w 124"/>
                <a:gd name="T5" fmla="*/ 140 h 140"/>
              </a:gdLst>
              <a:ahLst/>
              <a:cxnLst>
                <a:cxn ang="0">
                  <a:pos x="T0" y="T1"/>
                </a:cxn>
                <a:cxn ang="0">
                  <a:pos x="T2" y="T3"/>
                </a:cxn>
                <a:cxn ang="0">
                  <a:pos x="T4" y="T5"/>
                </a:cxn>
              </a:cxnLst>
              <a:rect l="0" t="0" r="r" b="b"/>
              <a:pathLst>
                <a:path w="124" h="140">
                  <a:moveTo>
                    <a:pt x="0" y="20"/>
                  </a:moveTo>
                  <a:cubicBezTo>
                    <a:pt x="42" y="0"/>
                    <a:pt x="92" y="18"/>
                    <a:pt x="112" y="60"/>
                  </a:cubicBezTo>
                  <a:cubicBezTo>
                    <a:pt x="124" y="85"/>
                    <a:pt x="122" y="116"/>
                    <a:pt x="107" y="140"/>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83">
              <a:extLst>
                <a:ext uri="{FF2B5EF4-FFF2-40B4-BE49-F238E27FC236}">
                  <a16:creationId xmlns:a16="http://schemas.microsoft.com/office/drawing/2014/main" id="{9C0215F9-2575-E419-9C60-2E1B7296DA80}"/>
                </a:ext>
              </a:extLst>
            </p:cNvPr>
            <p:cNvSpPr>
              <a:spLocks/>
            </p:cNvSpPr>
            <p:nvPr/>
          </p:nvSpPr>
          <p:spPr bwMode="auto">
            <a:xfrm>
              <a:off x="5035551" y="3194050"/>
              <a:ext cx="2890838" cy="2314575"/>
            </a:xfrm>
            <a:custGeom>
              <a:avLst/>
              <a:gdLst>
                <a:gd name="T0" fmla="*/ 1642 w 1821"/>
                <a:gd name="T1" fmla="*/ 194 h 1458"/>
                <a:gd name="T2" fmla="*/ 1205 w 1821"/>
                <a:gd name="T3" fmla="*/ 1279 h 1458"/>
                <a:gd name="T4" fmla="*/ 120 w 1821"/>
                <a:gd name="T5" fmla="*/ 841 h 1458"/>
                <a:gd name="T6" fmla="*/ 235 w 1821"/>
                <a:gd name="T7" fmla="*/ 0 h 1458"/>
              </a:gdLst>
              <a:ahLst/>
              <a:cxnLst>
                <a:cxn ang="0">
                  <a:pos x="T0" y="T1"/>
                </a:cxn>
                <a:cxn ang="0">
                  <a:pos x="T2" y="T3"/>
                </a:cxn>
                <a:cxn ang="0">
                  <a:pos x="T4" y="T5"/>
                </a:cxn>
                <a:cxn ang="0">
                  <a:pos x="T6" y="T7"/>
                </a:cxn>
              </a:cxnLst>
              <a:rect l="0" t="0" r="r" b="b"/>
              <a:pathLst>
                <a:path w="1821" h="1458">
                  <a:moveTo>
                    <a:pt x="1642" y="194"/>
                  </a:moveTo>
                  <a:cubicBezTo>
                    <a:pt x="1821" y="614"/>
                    <a:pt x="1625" y="1100"/>
                    <a:pt x="1205" y="1279"/>
                  </a:cubicBezTo>
                  <a:cubicBezTo>
                    <a:pt x="784" y="1458"/>
                    <a:pt x="299" y="1262"/>
                    <a:pt x="120" y="841"/>
                  </a:cubicBezTo>
                  <a:cubicBezTo>
                    <a:pt x="0" y="561"/>
                    <a:pt x="45" y="238"/>
                    <a:pt x="235" y="0"/>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84">
              <a:extLst>
                <a:ext uri="{FF2B5EF4-FFF2-40B4-BE49-F238E27FC236}">
                  <a16:creationId xmlns:a16="http://schemas.microsoft.com/office/drawing/2014/main" id="{A17AEF50-4CF5-2384-C26B-32F27BC5B166}"/>
                </a:ext>
              </a:extLst>
            </p:cNvPr>
            <p:cNvSpPr>
              <a:spLocks/>
            </p:cNvSpPr>
            <p:nvPr/>
          </p:nvSpPr>
          <p:spPr bwMode="auto">
            <a:xfrm>
              <a:off x="5408613" y="2536825"/>
              <a:ext cx="2503488" cy="2801938"/>
            </a:xfrm>
            <a:custGeom>
              <a:avLst/>
              <a:gdLst>
                <a:gd name="T0" fmla="*/ 0 w 1577"/>
                <a:gd name="T1" fmla="*/ 414 h 1765"/>
                <a:gd name="T2" fmla="*/ 1163 w 1577"/>
                <a:gd name="T3" fmla="*/ 286 h 1765"/>
                <a:gd name="T4" fmla="*/ 1292 w 1577"/>
                <a:gd name="T5" fmla="*/ 1449 h 1765"/>
                <a:gd name="T6" fmla="*/ 626 w 1577"/>
                <a:gd name="T7" fmla="*/ 1759 h 1765"/>
              </a:gdLst>
              <a:ahLst/>
              <a:cxnLst>
                <a:cxn ang="0">
                  <a:pos x="T0" y="T1"/>
                </a:cxn>
                <a:cxn ang="0">
                  <a:pos x="T2" y="T3"/>
                </a:cxn>
                <a:cxn ang="0">
                  <a:pos x="T4" y="T5"/>
                </a:cxn>
                <a:cxn ang="0">
                  <a:pos x="T6" y="T7"/>
                </a:cxn>
              </a:cxnLst>
              <a:rect l="0" t="0" r="r" b="b"/>
              <a:pathLst>
                <a:path w="1577" h="1765">
                  <a:moveTo>
                    <a:pt x="0" y="414"/>
                  </a:moveTo>
                  <a:cubicBezTo>
                    <a:pt x="286" y="58"/>
                    <a:pt x="807" y="0"/>
                    <a:pt x="1163" y="286"/>
                  </a:cubicBezTo>
                  <a:cubicBezTo>
                    <a:pt x="1520" y="572"/>
                    <a:pt x="1577" y="1092"/>
                    <a:pt x="1292" y="1449"/>
                  </a:cubicBezTo>
                  <a:cubicBezTo>
                    <a:pt x="1130" y="1650"/>
                    <a:pt x="884" y="1765"/>
                    <a:pt x="626" y="1759"/>
                  </a:cubicBezTo>
                </a:path>
              </a:pathLst>
            </a:custGeom>
            <a:noFill/>
            <a:ln w="285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85">
              <a:extLst>
                <a:ext uri="{FF2B5EF4-FFF2-40B4-BE49-F238E27FC236}">
                  <a16:creationId xmlns:a16="http://schemas.microsoft.com/office/drawing/2014/main" id="{35D62AC9-6989-641F-0E66-711AF00DF1FC}"/>
                </a:ext>
              </a:extLst>
            </p:cNvPr>
            <p:cNvSpPr>
              <a:spLocks noChangeShapeType="1"/>
            </p:cNvSpPr>
            <p:nvPr/>
          </p:nvSpPr>
          <p:spPr bwMode="auto">
            <a:xfrm flipH="1">
              <a:off x="3751263" y="1479550"/>
              <a:ext cx="3030538" cy="3784600"/>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86">
              <a:extLst>
                <a:ext uri="{FF2B5EF4-FFF2-40B4-BE49-F238E27FC236}">
                  <a16:creationId xmlns:a16="http://schemas.microsoft.com/office/drawing/2014/main" id="{71E6A44A-89CB-08B5-9C1B-FD7E52758397}"/>
                </a:ext>
              </a:extLst>
            </p:cNvPr>
            <p:cNvSpPr>
              <a:spLocks noChangeShapeType="1"/>
            </p:cNvSpPr>
            <p:nvPr/>
          </p:nvSpPr>
          <p:spPr bwMode="auto">
            <a:xfrm>
              <a:off x="3751263" y="5264150"/>
              <a:ext cx="4689475" cy="114300"/>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87">
              <a:extLst>
                <a:ext uri="{FF2B5EF4-FFF2-40B4-BE49-F238E27FC236}">
                  <a16:creationId xmlns:a16="http://schemas.microsoft.com/office/drawing/2014/main" id="{860EE3C1-CB80-6DC3-2D62-A7A324B21DC0}"/>
                </a:ext>
              </a:extLst>
            </p:cNvPr>
            <p:cNvSpPr>
              <a:spLocks noChangeShapeType="1"/>
            </p:cNvSpPr>
            <p:nvPr/>
          </p:nvSpPr>
          <p:spPr bwMode="auto">
            <a:xfrm>
              <a:off x="6781801" y="1479550"/>
              <a:ext cx="1658938" cy="3898900"/>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88">
              <a:extLst>
                <a:ext uri="{FF2B5EF4-FFF2-40B4-BE49-F238E27FC236}">
                  <a16:creationId xmlns:a16="http://schemas.microsoft.com/office/drawing/2014/main" id="{23EF38F8-E436-DF04-F466-51D4C94C9808}"/>
                </a:ext>
              </a:extLst>
            </p:cNvPr>
            <p:cNvSpPr>
              <a:spLocks noChangeShapeType="1"/>
            </p:cNvSpPr>
            <p:nvPr/>
          </p:nvSpPr>
          <p:spPr bwMode="auto">
            <a:xfrm flipH="1" flipV="1">
              <a:off x="5408613" y="3194050"/>
              <a:ext cx="1025525" cy="822325"/>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89">
              <a:extLst>
                <a:ext uri="{FF2B5EF4-FFF2-40B4-BE49-F238E27FC236}">
                  <a16:creationId xmlns:a16="http://schemas.microsoft.com/office/drawing/2014/main" id="{F09C29FF-D09A-39F7-8E9B-7C18C446B750}"/>
                </a:ext>
              </a:extLst>
            </p:cNvPr>
            <p:cNvSpPr>
              <a:spLocks noChangeShapeType="1"/>
            </p:cNvSpPr>
            <p:nvPr/>
          </p:nvSpPr>
          <p:spPr bwMode="auto">
            <a:xfrm flipV="1">
              <a:off x="6434138" y="3502025"/>
              <a:ext cx="1208088" cy="514350"/>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90">
              <a:extLst>
                <a:ext uri="{FF2B5EF4-FFF2-40B4-BE49-F238E27FC236}">
                  <a16:creationId xmlns:a16="http://schemas.microsoft.com/office/drawing/2014/main" id="{2A83FD5F-A149-E6DC-F6A9-14CC9D512E6A}"/>
                </a:ext>
              </a:extLst>
            </p:cNvPr>
            <p:cNvSpPr>
              <a:spLocks noChangeShapeType="1"/>
            </p:cNvSpPr>
            <p:nvPr/>
          </p:nvSpPr>
          <p:spPr bwMode="auto">
            <a:xfrm flipH="1">
              <a:off x="6402388" y="4016375"/>
              <a:ext cx="31750" cy="1312863"/>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91">
              <a:extLst>
                <a:ext uri="{FF2B5EF4-FFF2-40B4-BE49-F238E27FC236}">
                  <a16:creationId xmlns:a16="http://schemas.microsoft.com/office/drawing/2014/main" id="{921DB47D-0FB4-A3B0-E4C2-1FB2CE9AFF2D}"/>
                </a:ext>
              </a:extLst>
            </p:cNvPr>
            <p:cNvSpPr>
              <a:spLocks noChangeShapeType="1"/>
            </p:cNvSpPr>
            <p:nvPr/>
          </p:nvSpPr>
          <p:spPr bwMode="auto">
            <a:xfrm flipH="1">
              <a:off x="6434138" y="1479550"/>
              <a:ext cx="347663" cy="2536825"/>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92">
              <a:extLst>
                <a:ext uri="{FF2B5EF4-FFF2-40B4-BE49-F238E27FC236}">
                  <a16:creationId xmlns:a16="http://schemas.microsoft.com/office/drawing/2014/main" id="{272F0C59-D71A-597A-CBDF-3EACB1CBF318}"/>
                </a:ext>
              </a:extLst>
            </p:cNvPr>
            <p:cNvSpPr>
              <a:spLocks noChangeShapeType="1"/>
            </p:cNvSpPr>
            <p:nvPr/>
          </p:nvSpPr>
          <p:spPr bwMode="auto">
            <a:xfrm flipV="1">
              <a:off x="3751263" y="4016375"/>
              <a:ext cx="2682875" cy="1247775"/>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93">
              <a:extLst>
                <a:ext uri="{FF2B5EF4-FFF2-40B4-BE49-F238E27FC236}">
                  <a16:creationId xmlns:a16="http://schemas.microsoft.com/office/drawing/2014/main" id="{9D4740F8-14DD-6656-F754-D7C7AE23FB75}"/>
                </a:ext>
              </a:extLst>
            </p:cNvPr>
            <p:cNvSpPr>
              <a:spLocks noChangeShapeType="1"/>
            </p:cNvSpPr>
            <p:nvPr/>
          </p:nvSpPr>
          <p:spPr bwMode="auto">
            <a:xfrm>
              <a:off x="6434138" y="4016375"/>
              <a:ext cx="2006600" cy="1362075"/>
            </a:xfrm>
            <a:prstGeom prst="line">
              <a:avLst/>
            </a:prstGeom>
            <a:noFill/>
            <a:ln w="28575" cap="flat">
              <a:solidFill>
                <a:srgbClr val="FBFB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9" name="Group 96">
              <a:extLst>
                <a:ext uri="{FF2B5EF4-FFF2-40B4-BE49-F238E27FC236}">
                  <a16:creationId xmlns:a16="http://schemas.microsoft.com/office/drawing/2014/main" id="{2CC5CB36-8A6E-04E5-1E0A-4A6DED5002F1}"/>
                </a:ext>
              </a:extLst>
            </p:cNvPr>
            <p:cNvGrpSpPr>
              <a:grpSpLocks/>
            </p:cNvGrpSpPr>
            <p:nvPr/>
          </p:nvGrpSpPr>
          <p:grpSpPr bwMode="auto">
            <a:xfrm>
              <a:off x="6813551" y="1963738"/>
              <a:ext cx="65088" cy="153988"/>
              <a:chOff x="4292" y="1237"/>
              <a:chExt cx="41" cy="97"/>
            </a:xfrm>
          </p:grpSpPr>
          <p:sp>
            <p:nvSpPr>
              <p:cNvPr id="123" name="Line 94">
                <a:extLst>
                  <a:ext uri="{FF2B5EF4-FFF2-40B4-BE49-F238E27FC236}">
                    <a16:creationId xmlns:a16="http://schemas.microsoft.com/office/drawing/2014/main" id="{456F3299-C4D7-DCC7-60F4-253BF18BF0AE}"/>
                  </a:ext>
                </a:extLst>
              </p:cNvPr>
              <p:cNvSpPr>
                <a:spLocks noChangeShapeType="1"/>
              </p:cNvSpPr>
              <p:nvPr/>
            </p:nvSpPr>
            <p:spPr bwMode="auto">
              <a:xfrm flipH="1" flipV="1">
                <a:off x="4292" y="1240"/>
                <a:ext cx="10" cy="94"/>
              </a:xfrm>
              <a:prstGeom prst="line">
                <a:avLst/>
              </a:prstGeom>
              <a:noFill/>
              <a:ln w="2857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95">
                <a:extLst>
                  <a:ext uri="{FF2B5EF4-FFF2-40B4-BE49-F238E27FC236}">
                    <a16:creationId xmlns:a16="http://schemas.microsoft.com/office/drawing/2014/main" id="{0C943489-D674-4A20-C51A-6B7DA07FF9ED}"/>
                  </a:ext>
                </a:extLst>
              </p:cNvPr>
              <p:cNvSpPr>
                <a:spLocks noChangeShapeType="1"/>
              </p:cNvSpPr>
              <p:nvPr/>
            </p:nvSpPr>
            <p:spPr bwMode="auto">
              <a:xfrm flipH="1" flipV="1">
                <a:off x="4324" y="1237"/>
                <a:ext cx="9" cy="94"/>
              </a:xfrm>
              <a:prstGeom prst="line">
                <a:avLst/>
              </a:prstGeom>
              <a:noFill/>
              <a:ln w="2857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0" name="Group 99">
              <a:extLst>
                <a:ext uri="{FF2B5EF4-FFF2-40B4-BE49-F238E27FC236}">
                  <a16:creationId xmlns:a16="http://schemas.microsoft.com/office/drawing/2014/main" id="{11D6AA98-91CA-2A93-5256-B66D96FE26CA}"/>
                </a:ext>
              </a:extLst>
            </p:cNvPr>
            <p:cNvGrpSpPr>
              <a:grpSpLocks/>
            </p:cNvGrpSpPr>
            <p:nvPr/>
          </p:nvGrpSpPr>
          <p:grpSpPr bwMode="auto">
            <a:xfrm>
              <a:off x="6502401" y="1865313"/>
              <a:ext cx="125413" cy="153988"/>
              <a:chOff x="4096" y="1175"/>
              <a:chExt cx="79" cy="97"/>
            </a:xfrm>
          </p:grpSpPr>
          <p:sp>
            <p:nvSpPr>
              <p:cNvPr id="121" name="Line 97">
                <a:extLst>
                  <a:ext uri="{FF2B5EF4-FFF2-40B4-BE49-F238E27FC236}">
                    <a16:creationId xmlns:a16="http://schemas.microsoft.com/office/drawing/2014/main" id="{79AC131C-9988-76E7-6327-E7D313A4023F}"/>
                  </a:ext>
                </a:extLst>
              </p:cNvPr>
              <p:cNvSpPr>
                <a:spLocks noChangeShapeType="1"/>
              </p:cNvSpPr>
              <p:nvPr/>
            </p:nvSpPr>
            <p:spPr bwMode="auto">
              <a:xfrm flipV="1">
                <a:off x="4096" y="1175"/>
                <a:ext cx="52" cy="79"/>
              </a:xfrm>
              <a:prstGeom prst="line">
                <a:avLst/>
              </a:prstGeom>
              <a:noFill/>
              <a:ln w="28575" cap="flat">
                <a:solidFill>
                  <a:srgbClr val="FDFDF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98">
                <a:extLst>
                  <a:ext uri="{FF2B5EF4-FFF2-40B4-BE49-F238E27FC236}">
                    <a16:creationId xmlns:a16="http://schemas.microsoft.com/office/drawing/2014/main" id="{7A4C6AAB-8B0E-8121-3A64-99219060A777}"/>
                  </a:ext>
                </a:extLst>
              </p:cNvPr>
              <p:cNvSpPr>
                <a:spLocks noChangeShapeType="1"/>
              </p:cNvSpPr>
              <p:nvPr/>
            </p:nvSpPr>
            <p:spPr bwMode="auto">
              <a:xfrm flipV="1">
                <a:off x="4123" y="1193"/>
                <a:ext cx="52" cy="79"/>
              </a:xfrm>
              <a:prstGeom prst="line">
                <a:avLst/>
              </a:prstGeom>
              <a:noFill/>
              <a:ln w="28575" cap="flat">
                <a:solidFill>
                  <a:srgbClr val="FDFDF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1" name="Line 100">
              <a:extLst>
                <a:ext uri="{FF2B5EF4-FFF2-40B4-BE49-F238E27FC236}">
                  <a16:creationId xmlns:a16="http://schemas.microsoft.com/office/drawing/2014/main" id="{3880B06D-ECA7-4577-5233-FB8EE1BEA4C7}"/>
                </a:ext>
              </a:extLst>
            </p:cNvPr>
            <p:cNvSpPr>
              <a:spLocks noChangeShapeType="1"/>
            </p:cNvSpPr>
            <p:nvPr/>
          </p:nvSpPr>
          <p:spPr bwMode="auto">
            <a:xfrm>
              <a:off x="4298951" y="5129213"/>
              <a:ext cx="149225" cy="14288"/>
            </a:xfrm>
            <a:prstGeom prst="line">
              <a:avLst/>
            </a:prstGeom>
            <a:noFill/>
            <a:ln w="2857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101">
              <a:extLst>
                <a:ext uri="{FF2B5EF4-FFF2-40B4-BE49-F238E27FC236}">
                  <a16:creationId xmlns:a16="http://schemas.microsoft.com/office/drawing/2014/main" id="{34BE926F-5CDF-F610-B2B2-C7982DBAADB8}"/>
                </a:ext>
              </a:extLst>
            </p:cNvPr>
            <p:cNvSpPr>
              <a:spLocks noChangeShapeType="1"/>
            </p:cNvSpPr>
            <p:nvPr/>
          </p:nvSpPr>
          <p:spPr bwMode="auto">
            <a:xfrm flipV="1">
              <a:off x="4181476" y="4806950"/>
              <a:ext cx="117475" cy="93663"/>
            </a:xfrm>
            <a:prstGeom prst="line">
              <a:avLst/>
            </a:prstGeom>
            <a:noFill/>
            <a:ln w="28575" cap="flat">
              <a:solidFill>
                <a:srgbClr val="FAFAF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3" name="Group 105">
              <a:extLst>
                <a:ext uri="{FF2B5EF4-FFF2-40B4-BE49-F238E27FC236}">
                  <a16:creationId xmlns:a16="http://schemas.microsoft.com/office/drawing/2014/main" id="{1EAF738F-9D26-3DF0-B815-A1ABCAA321D6}"/>
                </a:ext>
              </a:extLst>
            </p:cNvPr>
            <p:cNvGrpSpPr>
              <a:grpSpLocks/>
            </p:cNvGrpSpPr>
            <p:nvPr/>
          </p:nvGrpSpPr>
          <p:grpSpPr bwMode="auto">
            <a:xfrm>
              <a:off x="6354763" y="5291138"/>
              <a:ext cx="298450" cy="393700"/>
              <a:chOff x="4003" y="3333"/>
              <a:chExt cx="188" cy="248"/>
            </a:xfrm>
          </p:grpSpPr>
          <p:sp>
            <p:nvSpPr>
              <p:cNvPr id="118" name="Oval 102">
                <a:extLst>
                  <a:ext uri="{FF2B5EF4-FFF2-40B4-BE49-F238E27FC236}">
                    <a16:creationId xmlns:a16="http://schemas.microsoft.com/office/drawing/2014/main" id="{42F04E0D-1A12-9545-4EBD-0FD50CF0D7BD}"/>
                  </a:ext>
                </a:extLst>
              </p:cNvPr>
              <p:cNvSpPr>
                <a:spLocks noChangeArrowheads="1"/>
              </p:cNvSpPr>
              <p:nvPr/>
            </p:nvSpPr>
            <p:spPr bwMode="auto">
              <a:xfrm>
                <a:off x="4009" y="3333"/>
                <a:ext cx="48" cy="48"/>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Oval 103">
                <a:extLst>
                  <a:ext uri="{FF2B5EF4-FFF2-40B4-BE49-F238E27FC236}">
                    <a16:creationId xmlns:a16="http://schemas.microsoft.com/office/drawing/2014/main" id="{4523B664-929B-9C19-8060-0AE8F0702742}"/>
                  </a:ext>
                </a:extLst>
              </p:cNvPr>
              <p:cNvSpPr>
                <a:spLocks noChangeArrowheads="1"/>
              </p:cNvSpPr>
              <p:nvPr/>
            </p:nvSpPr>
            <p:spPr bwMode="auto">
              <a:xfrm>
                <a:off x="4009" y="3333"/>
                <a:ext cx="48" cy="48"/>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04">
                <a:extLst>
                  <a:ext uri="{FF2B5EF4-FFF2-40B4-BE49-F238E27FC236}">
                    <a16:creationId xmlns:a16="http://schemas.microsoft.com/office/drawing/2014/main" id="{77FF1E25-44CC-02A8-5891-DAAF767935CE}"/>
                  </a:ext>
                </a:extLst>
              </p:cNvPr>
              <p:cNvSpPr>
                <a:spLocks noChangeArrowheads="1"/>
              </p:cNvSpPr>
              <p:nvPr/>
            </p:nvSpPr>
            <p:spPr bwMode="auto">
              <a:xfrm>
                <a:off x="4003" y="3389"/>
                <a:ext cx="1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F6F6F6"/>
                    </a:solidFill>
                    <a:effectLst/>
                    <a:latin typeface="Times New Roman" panose="02020603050405020304" pitchFamily="18"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4" name="Group 109">
              <a:extLst>
                <a:ext uri="{FF2B5EF4-FFF2-40B4-BE49-F238E27FC236}">
                  <a16:creationId xmlns:a16="http://schemas.microsoft.com/office/drawing/2014/main" id="{94CD2B16-37E3-647B-07F3-1487BBFEAC37}"/>
                </a:ext>
              </a:extLst>
            </p:cNvPr>
            <p:cNvGrpSpPr>
              <a:grpSpLocks/>
            </p:cNvGrpSpPr>
            <p:nvPr/>
          </p:nvGrpSpPr>
          <p:grpSpPr bwMode="auto">
            <a:xfrm>
              <a:off x="7604126" y="3397250"/>
              <a:ext cx="371475" cy="304800"/>
              <a:chOff x="4790" y="2140"/>
              <a:chExt cx="234" cy="192"/>
            </a:xfrm>
          </p:grpSpPr>
          <p:sp>
            <p:nvSpPr>
              <p:cNvPr id="115" name="Oval 106">
                <a:extLst>
                  <a:ext uri="{FF2B5EF4-FFF2-40B4-BE49-F238E27FC236}">
                    <a16:creationId xmlns:a16="http://schemas.microsoft.com/office/drawing/2014/main" id="{4B87E136-DBF7-95E2-407A-D94FE55F33E4}"/>
                  </a:ext>
                </a:extLst>
              </p:cNvPr>
              <p:cNvSpPr>
                <a:spLocks noChangeArrowheads="1"/>
              </p:cNvSpPr>
              <p:nvPr/>
            </p:nvSpPr>
            <p:spPr bwMode="auto">
              <a:xfrm>
                <a:off x="4790" y="2182"/>
                <a:ext cx="48" cy="48"/>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Oval 107">
                <a:extLst>
                  <a:ext uri="{FF2B5EF4-FFF2-40B4-BE49-F238E27FC236}">
                    <a16:creationId xmlns:a16="http://schemas.microsoft.com/office/drawing/2014/main" id="{2B0D35B6-B226-B87C-AB24-2A4ED141DB0A}"/>
                  </a:ext>
                </a:extLst>
              </p:cNvPr>
              <p:cNvSpPr>
                <a:spLocks noChangeArrowheads="1"/>
              </p:cNvSpPr>
              <p:nvPr/>
            </p:nvSpPr>
            <p:spPr bwMode="auto">
              <a:xfrm>
                <a:off x="4790" y="2182"/>
                <a:ext cx="48" cy="48"/>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08">
                <a:extLst>
                  <a:ext uri="{FF2B5EF4-FFF2-40B4-BE49-F238E27FC236}">
                    <a16:creationId xmlns:a16="http://schemas.microsoft.com/office/drawing/2014/main" id="{F6BADBEF-6E92-DA95-27C8-45B55F9D81A5}"/>
                  </a:ext>
                </a:extLst>
              </p:cNvPr>
              <p:cNvSpPr>
                <a:spLocks noChangeArrowheads="1"/>
              </p:cNvSpPr>
              <p:nvPr/>
            </p:nvSpPr>
            <p:spPr bwMode="auto">
              <a:xfrm>
                <a:off x="4861" y="2140"/>
                <a:ext cx="1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F6F6F6"/>
                    </a:solidFill>
                    <a:effectLst/>
                    <a:latin typeface="Times New Roman" panose="02020603050405020304" pitchFamily="18"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5" name="Group 113">
              <a:extLst>
                <a:ext uri="{FF2B5EF4-FFF2-40B4-BE49-F238E27FC236}">
                  <a16:creationId xmlns:a16="http://schemas.microsoft.com/office/drawing/2014/main" id="{A1B619BC-E197-20EF-361C-809EED855643}"/>
                </a:ext>
              </a:extLst>
            </p:cNvPr>
            <p:cNvGrpSpPr>
              <a:grpSpLocks/>
            </p:cNvGrpSpPr>
            <p:nvPr/>
          </p:nvGrpSpPr>
          <p:grpSpPr bwMode="auto">
            <a:xfrm>
              <a:off x="5160963" y="2949575"/>
              <a:ext cx="285750" cy="304800"/>
              <a:chOff x="3251" y="1858"/>
              <a:chExt cx="180" cy="192"/>
            </a:xfrm>
          </p:grpSpPr>
          <p:sp>
            <p:nvSpPr>
              <p:cNvPr id="112" name="Oval 110">
                <a:extLst>
                  <a:ext uri="{FF2B5EF4-FFF2-40B4-BE49-F238E27FC236}">
                    <a16:creationId xmlns:a16="http://schemas.microsoft.com/office/drawing/2014/main" id="{F3CA1D7D-6EF3-2E13-DBE7-3C5EDBBC4CEF}"/>
                  </a:ext>
                </a:extLst>
              </p:cNvPr>
              <p:cNvSpPr>
                <a:spLocks noChangeArrowheads="1"/>
              </p:cNvSpPr>
              <p:nvPr/>
            </p:nvSpPr>
            <p:spPr bwMode="auto">
              <a:xfrm>
                <a:off x="3383" y="1988"/>
                <a:ext cx="48" cy="48"/>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Oval 111">
                <a:extLst>
                  <a:ext uri="{FF2B5EF4-FFF2-40B4-BE49-F238E27FC236}">
                    <a16:creationId xmlns:a16="http://schemas.microsoft.com/office/drawing/2014/main" id="{F2F73015-F2A4-3DD2-9590-187FEBA7ABA5}"/>
                  </a:ext>
                </a:extLst>
              </p:cNvPr>
              <p:cNvSpPr>
                <a:spLocks noChangeArrowheads="1"/>
              </p:cNvSpPr>
              <p:nvPr/>
            </p:nvSpPr>
            <p:spPr bwMode="auto">
              <a:xfrm>
                <a:off x="3383" y="1988"/>
                <a:ext cx="48" cy="48"/>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12">
                <a:extLst>
                  <a:ext uri="{FF2B5EF4-FFF2-40B4-BE49-F238E27FC236}">
                    <a16:creationId xmlns:a16="http://schemas.microsoft.com/office/drawing/2014/main" id="{696203C1-7D70-BD01-995B-679836EE2373}"/>
                  </a:ext>
                </a:extLst>
              </p:cNvPr>
              <p:cNvSpPr>
                <a:spLocks noChangeArrowheads="1"/>
              </p:cNvSpPr>
              <p:nvPr/>
            </p:nvSpPr>
            <p:spPr bwMode="auto">
              <a:xfrm>
                <a:off x="3251" y="1858"/>
                <a:ext cx="1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F6F6F6"/>
                    </a:solidFill>
                    <a:effectLst/>
                    <a:latin typeface="Times New Roman" panose="02020603050405020304" pitchFamily="18"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6" name="Group 117">
              <a:extLst>
                <a:ext uri="{FF2B5EF4-FFF2-40B4-BE49-F238E27FC236}">
                  <a16:creationId xmlns:a16="http://schemas.microsoft.com/office/drawing/2014/main" id="{918B8B71-1B62-9A37-3D5C-4CDA3A0A86D4}"/>
                </a:ext>
              </a:extLst>
            </p:cNvPr>
            <p:cNvGrpSpPr>
              <a:grpSpLocks/>
            </p:cNvGrpSpPr>
            <p:nvPr/>
          </p:nvGrpSpPr>
          <p:grpSpPr bwMode="auto">
            <a:xfrm>
              <a:off x="6323013" y="3702050"/>
              <a:ext cx="182563" cy="352425"/>
              <a:chOff x="3983" y="2332"/>
              <a:chExt cx="115" cy="222"/>
            </a:xfrm>
          </p:grpSpPr>
          <p:sp>
            <p:nvSpPr>
              <p:cNvPr id="109" name="Oval 114">
                <a:extLst>
                  <a:ext uri="{FF2B5EF4-FFF2-40B4-BE49-F238E27FC236}">
                    <a16:creationId xmlns:a16="http://schemas.microsoft.com/office/drawing/2014/main" id="{E2371710-6611-AB4E-8FC3-81F6C24ACC4A}"/>
                  </a:ext>
                </a:extLst>
              </p:cNvPr>
              <p:cNvSpPr>
                <a:spLocks noChangeArrowheads="1"/>
              </p:cNvSpPr>
              <p:nvPr/>
            </p:nvSpPr>
            <p:spPr bwMode="auto">
              <a:xfrm>
                <a:off x="4029" y="2506"/>
                <a:ext cx="48" cy="48"/>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Oval 115">
                <a:extLst>
                  <a:ext uri="{FF2B5EF4-FFF2-40B4-BE49-F238E27FC236}">
                    <a16:creationId xmlns:a16="http://schemas.microsoft.com/office/drawing/2014/main" id="{1E644BB5-EFDA-7A87-4A9C-08C5F0DC7918}"/>
                  </a:ext>
                </a:extLst>
              </p:cNvPr>
              <p:cNvSpPr>
                <a:spLocks noChangeArrowheads="1"/>
              </p:cNvSpPr>
              <p:nvPr/>
            </p:nvSpPr>
            <p:spPr bwMode="auto">
              <a:xfrm>
                <a:off x="4029" y="2506"/>
                <a:ext cx="48" cy="48"/>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16">
                <a:extLst>
                  <a:ext uri="{FF2B5EF4-FFF2-40B4-BE49-F238E27FC236}">
                    <a16:creationId xmlns:a16="http://schemas.microsoft.com/office/drawing/2014/main" id="{8D666444-99DE-0153-3D99-4074D5F9AC44}"/>
                  </a:ext>
                </a:extLst>
              </p:cNvPr>
              <p:cNvSpPr>
                <a:spLocks noChangeArrowheads="1"/>
              </p:cNvSpPr>
              <p:nvPr/>
            </p:nvSpPr>
            <p:spPr bwMode="auto">
              <a:xfrm>
                <a:off x="3983" y="2332"/>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F6F6F6"/>
                    </a:solidFill>
                    <a:effectLst/>
                    <a:latin typeface="Times New Roman" panose="02020603050405020304" pitchFamily="18"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7" name="Group 121">
              <a:extLst>
                <a:ext uri="{FF2B5EF4-FFF2-40B4-BE49-F238E27FC236}">
                  <a16:creationId xmlns:a16="http://schemas.microsoft.com/office/drawing/2014/main" id="{922D7D61-A33C-8114-B9E4-C131E83BC7F8}"/>
                </a:ext>
              </a:extLst>
            </p:cNvPr>
            <p:cNvGrpSpPr>
              <a:grpSpLocks/>
            </p:cNvGrpSpPr>
            <p:nvPr/>
          </p:nvGrpSpPr>
          <p:grpSpPr bwMode="auto">
            <a:xfrm>
              <a:off x="6743701" y="1165225"/>
              <a:ext cx="361950" cy="352425"/>
              <a:chOff x="4248" y="734"/>
              <a:chExt cx="228" cy="222"/>
            </a:xfrm>
          </p:grpSpPr>
          <p:sp>
            <p:nvSpPr>
              <p:cNvPr id="106" name="Oval 118">
                <a:extLst>
                  <a:ext uri="{FF2B5EF4-FFF2-40B4-BE49-F238E27FC236}">
                    <a16:creationId xmlns:a16="http://schemas.microsoft.com/office/drawing/2014/main" id="{153D5D34-DC71-B270-CFE6-B124294B8A21}"/>
                  </a:ext>
                </a:extLst>
              </p:cNvPr>
              <p:cNvSpPr>
                <a:spLocks noChangeArrowheads="1"/>
              </p:cNvSpPr>
              <p:nvPr/>
            </p:nvSpPr>
            <p:spPr bwMode="auto">
              <a:xfrm>
                <a:off x="4248" y="908"/>
                <a:ext cx="48" cy="48"/>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Oval 119">
                <a:extLst>
                  <a:ext uri="{FF2B5EF4-FFF2-40B4-BE49-F238E27FC236}">
                    <a16:creationId xmlns:a16="http://schemas.microsoft.com/office/drawing/2014/main" id="{DA21C093-78CA-4718-0190-E4BE3973E6DD}"/>
                  </a:ext>
                </a:extLst>
              </p:cNvPr>
              <p:cNvSpPr>
                <a:spLocks noChangeArrowheads="1"/>
              </p:cNvSpPr>
              <p:nvPr/>
            </p:nvSpPr>
            <p:spPr bwMode="auto">
              <a:xfrm>
                <a:off x="4248" y="908"/>
                <a:ext cx="48" cy="48"/>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20">
                <a:extLst>
                  <a:ext uri="{FF2B5EF4-FFF2-40B4-BE49-F238E27FC236}">
                    <a16:creationId xmlns:a16="http://schemas.microsoft.com/office/drawing/2014/main" id="{6CE3E368-84B5-5C32-08D0-972766E6D949}"/>
                  </a:ext>
                </a:extLst>
              </p:cNvPr>
              <p:cNvSpPr>
                <a:spLocks noChangeArrowheads="1"/>
              </p:cNvSpPr>
              <p:nvPr/>
            </p:nvSpPr>
            <p:spPr bwMode="auto">
              <a:xfrm>
                <a:off x="4320" y="734"/>
                <a:ext cx="1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F6F6F6"/>
                    </a:solidFill>
                    <a:effectLst/>
                    <a:latin typeface="Times New Roman" panose="02020603050405020304" pitchFamily="18"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8" name="Group 125">
              <a:extLst>
                <a:ext uri="{FF2B5EF4-FFF2-40B4-BE49-F238E27FC236}">
                  <a16:creationId xmlns:a16="http://schemas.microsoft.com/office/drawing/2014/main" id="{87499A00-F00D-316B-9BAE-3DC34BC94D65}"/>
                </a:ext>
              </a:extLst>
            </p:cNvPr>
            <p:cNvGrpSpPr>
              <a:grpSpLocks/>
            </p:cNvGrpSpPr>
            <p:nvPr/>
          </p:nvGrpSpPr>
          <p:grpSpPr bwMode="auto">
            <a:xfrm>
              <a:off x="3494088" y="5226050"/>
              <a:ext cx="295275" cy="392113"/>
              <a:chOff x="2201" y="3292"/>
              <a:chExt cx="186" cy="247"/>
            </a:xfrm>
          </p:grpSpPr>
          <p:sp>
            <p:nvSpPr>
              <p:cNvPr id="103" name="Oval 122">
                <a:extLst>
                  <a:ext uri="{FF2B5EF4-FFF2-40B4-BE49-F238E27FC236}">
                    <a16:creationId xmlns:a16="http://schemas.microsoft.com/office/drawing/2014/main" id="{1B0FD23A-3398-2D32-EBA8-75B30B4D9AE8}"/>
                  </a:ext>
                </a:extLst>
              </p:cNvPr>
              <p:cNvSpPr>
                <a:spLocks noChangeArrowheads="1"/>
              </p:cNvSpPr>
              <p:nvPr/>
            </p:nvSpPr>
            <p:spPr bwMode="auto">
              <a:xfrm>
                <a:off x="2339" y="3292"/>
                <a:ext cx="48" cy="48"/>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Oval 123">
                <a:extLst>
                  <a:ext uri="{FF2B5EF4-FFF2-40B4-BE49-F238E27FC236}">
                    <a16:creationId xmlns:a16="http://schemas.microsoft.com/office/drawing/2014/main" id="{7049E0C3-6FEB-F57B-17D9-4930921FF3ED}"/>
                  </a:ext>
                </a:extLst>
              </p:cNvPr>
              <p:cNvSpPr>
                <a:spLocks noChangeArrowheads="1"/>
              </p:cNvSpPr>
              <p:nvPr/>
            </p:nvSpPr>
            <p:spPr bwMode="auto">
              <a:xfrm>
                <a:off x="2339" y="3292"/>
                <a:ext cx="48" cy="48"/>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124">
                <a:extLst>
                  <a:ext uri="{FF2B5EF4-FFF2-40B4-BE49-F238E27FC236}">
                    <a16:creationId xmlns:a16="http://schemas.microsoft.com/office/drawing/2014/main" id="{57589FF6-B4C9-F339-56DE-8E90C8F7E689}"/>
                  </a:ext>
                </a:extLst>
              </p:cNvPr>
              <p:cNvSpPr>
                <a:spLocks noChangeArrowheads="1"/>
              </p:cNvSpPr>
              <p:nvPr/>
            </p:nvSpPr>
            <p:spPr bwMode="auto">
              <a:xfrm>
                <a:off x="2201" y="3347"/>
                <a:ext cx="1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F6F6F6"/>
                    </a:solidFill>
                    <a:effectLst/>
                    <a:latin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9" name="Group 129">
              <a:extLst>
                <a:ext uri="{FF2B5EF4-FFF2-40B4-BE49-F238E27FC236}">
                  <a16:creationId xmlns:a16="http://schemas.microsoft.com/office/drawing/2014/main" id="{1D78B4C2-36C2-B74D-022F-C43AE2E1C7C0}"/>
                </a:ext>
              </a:extLst>
            </p:cNvPr>
            <p:cNvGrpSpPr>
              <a:grpSpLocks/>
            </p:cNvGrpSpPr>
            <p:nvPr/>
          </p:nvGrpSpPr>
          <p:grpSpPr bwMode="auto">
            <a:xfrm>
              <a:off x="8402638" y="5340350"/>
              <a:ext cx="361950" cy="390525"/>
              <a:chOff x="5293" y="3364"/>
              <a:chExt cx="228" cy="246"/>
            </a:xfrm>
          </p:grpSpPr>
          <p:sp>
            <p:nvSpPr>
              <p:cNvPr id="100" name="Oval 126">
                <a:extLst>
                  <a:ext uri="{FF2B5EF4-FFF2-40B4-BE49-F238E27FC236}">
                    <a16:creationId xmlns:a16="http://schemas.microsoft.com/office/drawing/2014/main" id="{55B81DAA-3448-AC10-710B-AE663B577A94}"/>
                  </a:ext>
                </a:extLst>
              </p:cNvPr>
              <p:cNvSpPr>
                <a:spLocks noChangeArrowheads="1"/>
              </p:cNvSpPr>
              <p:nvPr/>
            </p:nvSpPr>
            <p:spPr bwMode="auto">
              <a:xfrm>
                <a:off x="5293" y="3364"/>
                <a:ext cx="48" cy="48"/>
              </a:xfrm>
              <a:prstGeom prst="ellipse">
                <a:avLst/>
              </a:prstGeom>
              <a:solidFill>
                <a:srgbClr val="FFF9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Oval 127">
                <a:extLst>
                  <a:ext uri="{FF2B5EF4-FFF2-40B4-BE49-F238E27FC236}">
                    <a16:creationId xmlns:a16="http://schemas.microsoft.com/office/drawing/2014/main" id="{E700D841-F1D9-829C-3C7F-925F2BB10BCC}"/>
                  </a:ext>
                </a:extLst>
              </p:cNvPr>
              <p:cNvSpPr>
                <a:spLocks noChangeArrowheads="1"/>
              </p:cNvSpPr>
              <p:nvPr/>
            </p:nvSpPr>
            <p:spPr bwMode="auto">
              <a:xfrm>
                <a:off x="5293" y="3364"/>
                <a:ext cx="48" cy="48"/>
              </a:xfrm>
              <a:prstGeom prst="ellips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128">
                <a:extLst>
                  <a:ext uri="{FF2B5EF4-FFF2-40B4-BE49-F238E27FC236}">
                    <a16:creationId xmlns:a16="http://schemas.microsoft.com/office/drawing/2014/main" id="{9FC98889-7165-F7D6-84ED-D1D43A99AD66}"/>
                  </a:ext>
                </a:extLst>
              </p:cNvPr>
              <p:cNvSpPr>
                <a:spLocks noChangeArrowheads="1"/>
              </p:cNvSpPr>
              <p:nvPr/>
            </p:nvSpPr>
            <p:spPr bwMode="auto">
              <a:xfrm>
                <a:off x="5365" y="3418"/>
                <a:ext cx="1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F6F6F6"/>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22289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702CB6-6E0A-EFC3-95DD-CBE62784AE34}"/>
              </a:ext>
            </a:extLst>
          </p:cNvPr>
          <p:cNvSpPr txBox="1"/>
          <p:nvPr/>
        </p:nvSpPr>
        <p:spPr>
          <a:xfrm>
            <a:off x="388620" y="621393"/>
            <a:ext cx="11686032" cy="584775"/>
          </a:xfrm>
          <a:prstGeom prst="rect">
            <a:avLst/>
          </a:prstGeom>
          <a:noFill/>
        </p:spPr>
        <p:txBody>
          <a:bodyPr wrap="square">
            <a:spAutoFit/>
          </a:bodyPr>
          <a:lstStyle/>
          <a:p>
            <a:pPr>
              <a:spcBef>
                <a:spcPts val="300"/>
              </a:spcBef>
              <a:spcAft>
                <a:spcPts val="300"/>
              </a:spcAft>
            </a:pPr>
            <a:r>
              <a:rPr lang="en-US" sz="32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2. Xác định tâm và bán kính của đường tròn nội tiếp tam giác</a:t>
            </a:r>
          </a:p>
        </p:txBody>
      </p:sp>
      <p:sp>
        <p:nvSpPr>
          <p:cNvPr id="6" name="TextBox 5">
            <a:extLst>
              <a:ext uri="{FF2B5EF4-FFF2-40B4-BE49-F238E27FC236}">
                <a16:creationId xmlns:a16="http://schemas.microsoft.com/office/drawing/2014/main" id="{093B82C2-B534-E840-7B36-AA52995079D1}"/>
              </a:ext>
            </a:extLst>
          </p:cNvPr>
          <p:cNvSpPr txBox="1"/>
          <p:nvPr/>
        </p:nvSpPr>
        <p:spPr>
          <a:xfrm>
            <a:off x="403860" y="1264336"/>
            <a:ext cx="11384280" cy="2474011"/>
          </a:xfrm>
          <a:prstGeom prst="rect">
            <a:avLst/>
          </a:prstGeom>
          <a:noFill/>
        </p:spPr>
        <p:txBody>
          <a:bodyPr wrap="square">
            <a:spAutoFit/>
          </a:bodyPr>
          <a:lstStyle/>
          <a:p>
            <a:pPr algn="just">
              <a:spcBef>
                <a:spcPts val="300"/>
              </a:spcBef>
              <a:spcAft>
                <a:spcPts val="300"/>
              </a:spcAft>
            </a:pPr>
            <a:r>
              <a:rPr lang="en-US" sz="2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Khái niệm (Sgk/trang 72)</a:t>
            </a:r>
            <a:endParaRPr lang="en-US" sz="28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spcBef>
                <a:spcPts val="300"/>
              </a:spcBef>
              <a:spcAft>
                <a:spcPts val="300"/>
              </a:spcAft>
              <a:buFont typeface="Wingdings" panose="05000000000000000000" pitchFamily="2" charset="2"/>
              <a:buChar char=""/>
            </a:pPr>
            <a:r>
              <a:rPr lang="vi-VN" sz="280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Tâm đường tròn nội tiếp tam giác là giao điểm ba đường phân giác của tam giác đó.</a:t>
            </a:r>
            <a:endParaRPr lang="en-US" sz="280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gn="just">
              <a:lnSpc>
                <a:spcPct val="106000"/>
              </a:lnSpc>
              <a:spcBef>
                <a:spcPts val="300"/>
              </a:spcBef>
              <a:spcAft>
                <a:spcPts val="300"/>
              </a:spcAft>
              <a:buFont typeface="Wingdings" panose="05000000000000000000" pitchFamily="2" charset="2"/>
              <a:buChar char=""/>
            </a:pPr>
            <a:r>
              <a:rPr lang="vi-VN" sz="280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Bán kính đường tròn nội tiếp tam giác bằng khoảng cách từ giao điểm ba đường phân giác đến mỗi cạnh của tam giác đó.</a:t>
            </a:r>
            <a:endParaRPr lang="en-US" sz="280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8191FCC-ADF9-20AE-4E7C-C94CE98FF17D}"/>
              </a:ext>
            </a:extLst>
          </p:cNvPr>
          <p:cNvSpPr txBox="1"/>
          <p:nvPr/>
        </p:nvSpPr>
        <p:spPr>
          <a:xfrm>
            <a:off x="438912" y="3738347"/>
            <a:ext cx="11585448" cy="1982979"/>
          </a:xfrm>
          <a:prstGeom prst="rect">
            <a:avLst/>
          </a:prstGeom>
          <a:noFill/>
        </p:spPr>
        <p:txBody>
          <a:bodyPr wrap="square">
            <a:spAutoFit/>
          </a:bodyPr>
          <a:lstStyle/>
          <a:p>
            <a:pPr algn="just">
              <a:spcBef>
                <a:spcPts val="300"/>
              </a:spcBef>
              <a:spcAft>
                <a:spcPts val="300"/>
              </a:spcAft>
            </a:pPr>
            <a:r>
              <a:rPr lang="en-US"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72)</a:t>
            </a:r>
            <a:endParaRPr lang="en-US"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6000"/>
              </a:lnSpc>
              <a:spcBef>
                <a:spcPts val="300"/>
              </a:spcBef>
              <a:spcAft>
                <a:spcPts val="300"/>
              </a:spcAft>
              <a:buFont typeface="Wingdings" panose="05000000000000000000" pitchFamily="2" charset="2"/>
              <a:buChar char=""/>
            </a:pPr>
            <a:r>
              <a:rPr lang="vi-VN" sz="2800"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Vì ba đường phân giác của một tam giác cùng đi qua một điểm nên tâm đường tròn nội tiếp là giao điểm hai đường phân giác bất kì của tam giác đó.</a:t>
            </a:r>
            <a:endParaRPr lang="en-US" sz="2800"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endParaRPr>
          </a:p>
          <a:p>
            <a:pPr marL="457200" indent="-457200" algn="just">
              <a:buFont typeface="Wingdings" panose="05000000000000000000" pitchFamily="2" charset="2"/>
              <a:buChar char="v"/>
            </a:pPr>
            <a:r>
              <a:rPr lang="en-US"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3"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F79A915F-E365-A83F-7864-6285C1BEDF88}"/>
              </a:ext>
            </a:extLst>
          </p:cNvPr>
          <p:cNvSpPr txBox="1">
            <a:spLocks/>
          </p:cNvSpPr>
          <p:nvPr/>
        </p:nvSpPr>
        <p:spPr>
          <a:xfrm>
            <a:off x="85629" y="0"/>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spcAft>
                <a:spcPts val="600"/>
              </a:spcAft>
            </a:pPr>
            <a:r>
              <a:rPr lang="en-US" sz="2400" b="1">
                <a:solidFill>
                  <a:srgbClr val="FFFF00"/>
                </a:solidFill>
                <a:latin typeface="Times New Roman" panose="02020603050405020304" pitchFamily="18" charset="0"/>
                <a:cs typeface="Times New Roman" panose="02020603050405020304" pitchFamily="18" charset="0"/>
              </a:rPr>
              <a:t>BÀI 1. ĐƯỜNG TRÒN NGOẠI TIẾP VÀ ĐƯỜNG TRÒN NỘI TIẾP TAM GIÁC </a:t>
            </a:r>
            <a:r>
              <a:rPr lang="en-US" sz="2800" b="1">
                <a:solidFill>
                  <a:srgbClr val="FFFF00"/>
                </a:solidFill>
                <a:latin typeface="Times New Roman" panose="02020603050405020304" pitchFamily="18" charset="0"/>
                <a:cs typeface="Times New Roman" panose="02020603050405020304" pitchFamily="18" charset="0"/>
              </a:rPr>
              <a:t>(Tiết 2)</a:t>
            </a:r>
            <a:endPar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2180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plus(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plus(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circle(in)">
                                      <p:cBhvr>
                                        <p:cTn id="22" dur="2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circle(in)">
                                      <p:cBhvr>
                                        <p:cTn id="27" dur="20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A9A673-42BD-137F-0A40-D68C1F178A96}"/>
              </a:ext>
            </a:extLst>
          </p:cNvPr>
          <p:cNvSpPr txBox="1"/>
          <p:nvPr/>
        </p:nvSpPr>
        <p:spPr>
          <a:xfrm>
            <a:off x="94037" y="666139"/>
            <a:ext cx="11456614" cy="584775"/>
          </a:xfrm>
          <a:prstGeom prst="rect">
            <a:avLst/>
          </a:prstGeom>
          <a:noFill/>
        </p:spPr>
        <p:txBody>
          <a:bodyPr wrap="square">
            <a:spAutoFit/>
          </a:bodyPr>
          <a:lstStyle/>
          <a:p>
            <a:pPr>
              <a:spcBef>
                <a:spcPts val="300"/>
              </a:spcBef>
              <a:spcAft>
                <a:spcPts val="300"/>
              </a:spcAft>
            </a:pPr>
            <a:r>
              <a:rPr lang="en-US" sz="3200" b="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2. Xác định tâm và bán kính của đường tròn nội tiếp tam giác</a:t>
            </a:r>
          </a:p>
        </p:txBody>
      </p:sp>
      <p:grpSp>
        <p:nvGrpSpPr>
          <p:cNvPr id="9" name="Group 8">
            <a:extLst>
              <a:ext uri="{FF2B5EF4-FFF2-40B4-BE49-F238E27FC236}">
                <a16:creationId xmlns:a16="http://schemas.microsoft.com/office/drawing/2014/main" id="{9E65BA0E-9353-E89A-4265-1C395DDFBDF0}"/>
              </a:ext>
            </a:extLst>
          </p:cNvPr>
          <p:cNvGrpSpPr/>
          <p:nvPr/>
        </p:nvGrpSpPr>
        <p:grpSpPr>
          <a:xfrm>
            <a:off x="280988" y="1469196"/>
            <a:ext cx="7543800" cy="4308985"/>
            <a:chOff x="280988" y="1469196"/>
            <a:chExt cx="7543800" cy="4308985"/>
          </a:xfrm>
        </p:grpSpPr>
        <p:sp>
          <p:nvSpPr>
            <p:cNvPr id="5" name="TextBox 4">
              <a:extLst>
                <a:ext uri="{FF2B5EF4-FFF2-40B4-BE49-F238E27FC236}">
                  <a16:creationId xmlns:a16="http://schemas.microsoft.com/office/drawing/2014/main" id="{228D41A9-7F0E-9145-F335-45337CCA54D7}"/>
                </a:ext>
              </a:extLst>
            </p:cNvPr>
            <p:cNvSpPr txBox="1"/>
            <p:nvPr/>
          </p:nvSpPr>
          <p:spPr>
            <a:xfrm>
              <a:off x="427292" y="1469196"/>
              <a:ext cx="6181344" cy="523220"/>
            </a:xfrm>
            <a:prstGeom prst="rect">
              <a:avLst/>
            </a:prstGeom>
            <a:noFill/>
          </p:spPr>
          <p:txBody>
            <a:bodyPr wrap="square">
              <a:spAutoFit/>
            </a:bodyPr>
            <a:lstStyle/>
            <a:p>
              <a:pPr>
                <a:spcBef>
                  <a:spcPts val="300"/>
                </a:spcBef>
                <a:spcAft>
                  <a:spcPts val="300"/>
                </a:spcAft>
              </a:pPr>
              <a:r>
                <a:rPr lang="fr-FR" sz="2800" b="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fr-FR"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fr-FR"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fr-FR" sz="2800" b="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fr-FR"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fr-FR" sz="2800" b="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fr-FR" sz="2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72)</a:t>
              </a:r>
              <a:endParaRPr lang="en-US" sz="2800" dirty="0">
                <a:solidFill>
                  <a:srgbClr val="FFFFFF"/>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F2ABC29-24EE-DA58-E279-6C2F834A6EFF}"/>
                    </a:ext>
                  </a:extLst>
                </p:cNvPr>
                <p:cNvSpPr txBox="1"/>
                <p:nvPr/>
              </p:nvSpPr>
              <p:spPr>
                <a:xfrm>
                  <a:off x="280988" y="1992465"/>
                  <a:ext cx="7543800" cy="3785716"/>
                </a:xfrm>
                <a:prstGeom prst="rect">
                  <a:avLst/>
                </a:prstGeom>
                <a:noFill/>
              </p:spPr>
              <p:txBody>
                <a:bodyPr wrap="square">
                  <a:spAutoFit/>
                </a:bodyPr>
                <a:lstStyle/>
                <a:p>
                  <a:pPr>
                    <a:spcBef>
                      <a:spcPts val="300"/>
                    </a:spcBef>
                    <a:spcAft>
                      <a:spcPts val="300"/>
                    </a:spcAft>
                  </a:pPr>
                  <a:r>
                    <a:rPr lang="fr-FR" sz="2800" b="1" i="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fr-FR" sz="2800" b="1"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fr-FR" sz="2800" b="1"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fr-FR" sz="2800" b="1"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fr-FR" sz="2800" b="1"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fr-FR" sz="2800" b="1"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b="1"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fr-FR" sz="2800" b="1"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fr-FR" sz="2800" b="1"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fr-FR" sz="2800" b="1"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tam</a:t>
                  </a:r>
                  <a:r>
                    <a:rPr lang="fr-FR" sz="2800" b="1"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b="1" i="1"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fr-FR" sz="2800" b="1"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FFFFFF"/>
                    </a:solidFill>
                    <a:effectLst/>
                    <a:latin typeface="Times New Roman" panose="02020603050405020304" pitchFamily="18" charset="0"/>
                    <a:ea typeface="Times New Roman" panose="02020603050405020304" pitchFamily="18" charset="0"/>
                  </a:endParaRPr>
                </a:p>
                <a:p>
                  <a:pPr algn="just">
                    <a:spcBef>
                      <a:spcPts val="300"/>
                    </a:spcBef>
                    <a:spcAft>
                      <a:spcPts val="300"/>
                    </a:spcAft>
                  </a:pPr>
                  <a14:m>
                    <m:oMath xmlns:m="http://schemas.openxmlformats.org/officeDocument/2006/math">
                      <m:d>
                        <m:dPr>
                          <m:ctrlPr>
                            <a:rPr lang="en-US" sz="2800" i="1">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1</m:t>
                          </m:r>
                        </m:e>
                      </m:d>
                    </m:oMath>
                  </a14:m>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ê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ke</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IM</m:t>
                      </m:r>
                    </m:oMath>
                  </a14:m>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I</m:t>
                      </m:r>
                    </m:oMath>
                  </a14:m>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BC</m:t>
                      </m:r>
                    </m:oMath>
                  </a14:m>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FFFF"/>
                    </a:solidFill>
                    <a:effectLst/>
                    <a:latin typeface="Times New Roman" panose="02020603050405020304" pitchFamily="18" charset="0"/>
                    <a:ea typeface="Times New Roman" panose="02020603050405020304" pitchFamily="18" charset="0"/>
                  </a:endParaRPr>
                </a:p>
                <a:p>
                  <a:pPr algn="just">
                    <a:spcBef>
                      <a:spcPts val="300"/>
                    </a:spcBef>
                    <a:spcAft>
                      <a:spcPts val="300"/>
                    </a:spcAft>
                  </a:pPr>
                  <a14:m>
                    <m:oMath xmlns:m="http://schemas.openxmlformats.org/officeDocument/2006/math">
                      <m:d>
                        <m:dPr>
                          <m:ctrlPr>
                            <a:rPr lang="en-US" sz="2800" i="1">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2</m:t>
                          </m:r>
                        </m:e>
                      </m:d>
                      <m:r>
                        <a:rPr lang="en-US" sz="2800" b="0" i="0" smtClean="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compa</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IM</m:t>
                          </m:r>
                        </m:e>
                      </m:d>
                    </m:oMath>
                  </a14:m>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I</m:t>
                          </m:r>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m:t>
                          </m:r>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IM</m:t>
                          </m:r>
                        </m:e>
                      </m:d>
                    </m:oMath>
                  </a14:m>
                  <a:r>
                    <a:rPr lang="fr-FR" sz="2800"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ΔABC</m:t>
                      </m:r>
                    </m:oMath>
                  </a14:m>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FFFF"/>
                    </a:solidFill>
                    <a:effectLst/>
                    <a:latin typeface="Times New Roman" panose="02020603050405020304" pitchFamily="18" charset="0"/>
                    <a:ea typeface="Times New Roman" panose="02020603050405020304" pitchFamily="18" charset="0"/>
                  </a:endParaRPr>
                </a:p>
                <a:p>
                  <a:pPr algn="just">
                    <a:spcBef>
                      <a:spcPts val="300"/>
                    </a:spcBef>
                    <a:spcAft>
                      <a:spcPts val="300"/>
                    </a:spcAft>
                  </a:pPr>
                  <a14:m>
                    <m:oMath xmlns:m="http://schemas.openxmlformats.org/officeDocument/2006/math">
                      <m:d>
                        <m:dPr>
                          <m:ctrlPr>
                            <a:rPr lang="en-US" sz="2800" i="1">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3</m:t>
                          </m:r>
                        </m:e>
                      </m:d>
                    </m:oMath>
                  </a14:m>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compa</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BAC</m:t>
                          </m:r>
                        </m:e>
                      </m:acc>
                    </m:oMath>
                  </a14:m>
                  <a:r>
                    <a:rPr lang="fr-FR" sz="2800" i="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ABC</m:t>
                          </m:r>
                        </m:e>
                      </m:acc>
                    </m:oMath>
                  </a14:m>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en-US" sz="2800" i="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m:t>I</m:t>
                      </m:r>
                    </m:oMath>
                  </a14:m>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fr-FR" sz="28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FFFF"/>
                    </a:solidFill>
                    <a:effectLst/>
                    <a:latin typeface="Times New Roman" panose="02020603050405020304" pitchFamily="18" charset="0"/>
                    <a:ea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F2ABC29-24EE-DA58-E279-6C2F834A6EFF}"/>
                    </a:ext>
                  </a:extLst>
                </p:cNvPr>
                <p:cNvSpPr txBox="1">
                  <a:spLocks noRot="1" noChangeAspect="1" noMove="1" noResize="1" noEditPoints="1" noAdjustHandles="1" noChangeArrowheads="1" noChangeShapeType="1" noTextEdit="1"/>
                </p:cNvSpPr>
                <p:nvPr/>
              </p:nvSpPr>
              <p:spPr>
                <a:xfrm>
                  <a:off x="280988" y="1992465"/>
                  <a:ext cx="7543800" cy="3785716"/>
                </a:xfrm>
                <a:prstGeom prst="rect">
                  <a:avLst/>
                </a:prstGeom>
                <a:blipFill>
                  <a:blip r:embed="rId5"/>
                  <a:stretch>
                    <a:fillRect l="-1616" t="-1771" r="-4039" b="-3543"/>
                  </a:stretch>
                </a:blipFill>
              </p:spPr>
              <p:txBody>
                <a:bodyPr/>
                <a:lstStyle/>
                <a:p>
                  <a:r>
                    <a:rPr lang="en-US">
                      <a:noFill/>
                    </a:rPr>
                    <a:t> </a:t>
                  </a:r>
                </a:p>
              </p:txBody>
            </p:sp>
          </mc:Fallback>
        </mc:AlternateContent>
      </p:grpSp>
      <p:sp>
        <p:nvSpPr>
          <p:cNvPr id="12" name="Oval 5">
            <a:extLst>
              <a:ext uri="{FF2B5EF4-FFF2-40B4-BE49-F238E27FC236}">
                <a16:creationId xmlns:a16="http://schemas.microsoft.com/office/drawing/2014/main" id="{0AD1CF1B-54AD-D1A0-1559-10410824B888}"/>
              </a:ext>
            </a:extLst>
          </p:cNvPr>
          <p:cNvSpPr>
            <a:spLocks noChangeArrowheads="1"/>
          </p:cNvSpPr>
          <p:nvPr/>
        </p:nvSpPr>
        <p:spPr bwMode="auto">
          <a:xfrm>
            <a:off x="9525001" y="4125180"/>
            <a:ext cx="1819275" cy="1819275"/>
          </a:xfrm>
          <a:prstGeom prst="ellipse">
            <a:avLst/>
          </a:prstGeom>
          <a:noFill/>
          <a:ln w="30163" cap="flat">
            <a:solidFill>
              <a:srgbClr val="FF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6">
            <a:extLst>
              <a:ext uri="{FF2B5EF4-FFF2-40B4-BE49-F238E27FC236}">
                <a16:creationId xmlns:a16="http://schemas.microsoft.com/office/drawing/2014/main" id="{DFF22685-577B-84F9-F77E-BAF3065558BD}"/>
              </a:ext>
            </a:extLst>
          </p:cNvPr>
          <p:cNvSpPr>
            <a:spLocks noChangeShapeType="1"/>
          </p:cNvSpPr>
          <p:nvPr/>
        </p:nvSpPr>
        <p:spPr bwMode="auto">
          <a:xfrm flipH="1">
            <a:off x="8047038" y="3250467"/>
            <a:ext cx="3006725" cy="2714625"/>
          </a:xfrm>
          <a:prstGeom prst="line">
            <a:avLst/>
          </a:prstGeom>
          <a:noFill/>
          <a:ln w="30163" cap="flat">
            <a:solidFill>
              <a:srgbClr val="FFFF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4" name="Line 7">
            <a:extLst>
              <a:ext uri="{FF2B5EF4-FFF2-40B4-BE49-F238E27FC236}">
                <a16:creationId xmlns:a16="http://schemas.microsoft.com/office/drawing/2014/main" id="{238412EE-D42B-B7F2-1C33-7FD47152DD0B}"/>
              </a:ext>
            </a:extLst>
          </p:cNvPr>
          <p:cNvSpPr>
            <a:spLocks noChangeShapeType="1"/>
          </p:cNvSpPr>
          <p:nvPr/>
        </p:nvSpPr>
        <p:spPr bwMode="auto">
          <a:xfrm>
            <a:off x="11053763" y="3250467"/>
            <a:ext cx="455613" cy="2684462"/>
          </a:xfrm>
          <a:prstGeom prst="line">
            <a:avLst/>
          </a:prstGeom>
          <a:noFill/>
          <a:ln w="30163" cap="flat">
            <a:solidFill>
              <a:srgbClr val="FFFF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 name="Line 8">
            <a:extLst>
              <a:ext uri="{FF2B5EF4-FFF2-40B4-BE49-F238E27FC236}">
                <a16:creationId xmlns:a16="http://schemas.microsoft.com/office/drawing/2014/main" id="{1CDF752C-E70F-5B30-82A5-B48D420FE51D}"/>
              </a:ext>
            </a:extLst>
          </p:cNvPr>
          <p:cNvSpPr>
            <a:spLocks noChangeShapeType="1"/>
          </p:cNvSpPr>
          <p:nvPr/>
        </p:nvSpPr>
        <p:spPr bwMode="auto">
          <a:xfrm flipV="1">
            <a:off x="8047038" y="5934930"/>
            <a:ext cx="3462338" cy="30162"/>
          </a:xfrm>
          <a:prstGeom prst="line">
            <a:avLst/>
          </a:prstGeom>
          <a:noFill/>
          <a:ln w="30163" cap="flat">
            <a:solidFill>
              <a:srgbClr val="FFFF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9">
            <a:extLst>
              <a:ext uri="{FF2B5EF4-FFF2-40B4-BE49-F238E27FC236}">
                <a16:creationId xmlns:a16="http://schemas.microsoft.com/office/drawing/2014/main" id="{69BFC8ED-C446-86DA-93C7-73A7C6EA862E}"/>
              </a:ext>
            </a:extLst>
          </p:cNvPr>
          <p:cNvSpPr>
            <a:spLocks noChangeShapeType="1"/>
          </p:cNvSpPr>
          <p:nvPr/>
        </p:nvSpPr>
        <p:spPr bwMode="auto">
          <a:xfrm flipV="1">
            <a:off x="8047038" y="4849080"/>
            <a:ext cx="2867025" cy="1116012"/>
          </a:xfrm>
          <a:prstGeom prst="line">
            <a:avLst/>
          </a:prstGeom>
          <a:noFill/>
          <a:ln w="3016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10">
            <a:extLst>
              <a:ext uri="{FF2B5EF4-FFF2-40B4-BE49-F238E27FC236}">
                <a16:creationId xmlns:a16="http://schemas.microsoft.com/office/drawing/2014/main" id="{D44D8B67-578A-6EFD-46EC-9C332FE88DA4}"/>
              </a:ext>
            </a:extLst>
          </p:cNvPr>
          <p:cNvSpPr>
            <a:spLocks noChangeShapeType="1"/>
          </p:cNvSpPr>
          <p:nvPr/>
        </p:nvSpPr>
        <p:spPr bwMode="auto">
          <a:xfrm flipH="1">
            <a:off x="10274301" y="3250467"/>
            <a:ext cx="779463" cy="2247900"/>
          </a:xfrm>
          <a:prstGeom prst="line">
            <a:avLst/>
          </a:prstGeom>
          <a:noFill/>
          <a:ln w="3016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1">
            <a:extLst>
              <a:ext uri="{FF2B5EF4-FFF2-40B4-BE49-F238E27FC236}">
                <a16:creationId xmlns:a16="http://schemas.microsoft.com/office/drawing/2014/main" id="{F1EEC24A-E1EA-D49B-424E-68A584368AD5}"/>
              </a:ext>
            </a:extLst>
          </p:cNvPr>
          <p:cNvSpPr>
            <a:spLocks noChangeShapeType="1"/>
          </p:cNvSpPr>
          <p:nvPr/>
        </p:nvSpPr>
        <p:spPr bwMode="auto">
          <a:xfrm>
            <a:off x="10434638" y="5034817"/>
            <a:ext cx="7938" cy="909637"/>
          </a:xfrm>
          <a:prstGeom prst="line">
            <a:avLst/>
          </a:prstGeom>
          <a:noFill/>
          <a:ln w="3016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2">
            <a:extLst>
              <a:ext uri="{FF2B5EF4-FFF2-40B4-BE49-F238E27FC236}">
                <a16:creationId xmlns:a16="http://schemas.microsoft.com/office/drawing/2014/main" id="{38E79A9D-0574-A3F0-5CB0-3A9978394266}"/>
              </a:ext>
            </a:extLst>
          </p:cNvPr>
          <p:cNvSpPr>
            <a:spLocks noChangeShapeType="1"/>
          </p:cNvSpPr>
          <p:nvPr/>
        </p:nvSpPr>
        <p:spPr bwMode="auto">
          <a:xfrm flipV="1">
            <a:off x="10440988" y="5773005"/>
            <a:ext cx="147638" cy="1587"/>
          </a:xfrm>
          <a:prstGeom prst="line">
            <a:avLst/>
          </a:prstGeom>
          <a:noFill/>
          <a:ln w="3016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 name="Line 13">
            <a:extLst>
              <a:ext uri="{FF2B5EF4-FFF2-40B4-BE49-F238E27FC236}">
                <a16:creationId xmlns:a16="http://schemas.microsoft.com/office/drawing/2014/main" id="{CE6384BB-0D67-04FC-5B85-EE7B55664EBE}"/>
              </a:ext>
            </a:extLst>
          </p:cNvPr>
          <p:cNvSpPr>
            <a:spLocks noChangeShapeType="1"/>
          </p:cNvSpPr>
          <p:nvPr/>
        </p:nvSpPr>
        <p:spPr bwMode="auto">
          <a:xfrm>
            <a:off x="10588626" y="5773005"/>
            <a:ext cx="1588" cy="169862"/>
          </a:xfrm>
          <a:prstGeom prst="line">
            <a:avLst/>
          </a:prstGeom>
          <a:noFill/>
          <a:ln w="3016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Rectangle 14">
            <a:extLst>
              <a:ext uri="{FF2B5EF4-FFF2-40B4-BE49-F238E27FC236}">
                <a16:creationId xmlns:a16="http://schemas.microsoft.com/office/drawing/2014/main" id="{A9BF0B32-527E-4011-1F0C-01F8313716A1}"/>
              </a:ext>
            </a:extLst>
          </p:cNvPr>
          <p:cNvSpPr>
            <a:spLocks noChangeArrowheads="1"/>
          </p:cNvSpPr>
          <p:nvPr/>
        </p:nvSpPr>
        <p:spPr bwMode="auto">
          <a:xfrm>
            <a:off x="10283826" y="5996842"/>
            <a:ext cx="2500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a:ln>
                  <a:noFill/>
                </a:ln>
                <a:solidFill>
                  <a:schemeClr val="bg1"/>
                </a:solidFill>
                <a:effectLst/>
                <a:latin typeface="Times New Roman" panose="02020603050405020304" pitchFamily="18" charset="0"/>
              </a:rPr>
              <a:t>M</a:t>
            </a:r>
            <a:endParaRPr kumimoji="0" lang="en-US" altLang="en-US" sz="1800" b="0" i="0" u="none" strike="noStrike" cap="none" normalizeH="0" baseline="0">
              <a:ln>
                <a:noFill/>
              </a:ln>
              <a:solidFill>
                <a:schemeClr val="bg1"/>
              </a:solidFill>
              <a:effectLst/>
            </a:endParaRPr>
          </a:p>
        </p:txBody>
      </p:sp>
      <p:sp>
        <p:nvSpPr>
          <p:cNvPr id="22" name="Rectangle 15">
            <a:extLst>
              <a:ext uri="{FF2B5EF4-FFF2-40B4-BE49-F238E27FC236}">
                <a16:creationId xmlns:a16="http://schemas.microsoft.com/office/drawing/2014/main" id="{AE2C2D71-8B42-02A4-29E5-1D8F2B4B689F}"/>
              </a:ext>
            </a:extLst>
          </p:cNvPr>
          <p:cNvSpPr>
            <a:spLocks noChangeArrowheads="1"/>
          </p:cNvSpPr>
          <p:nvPr/>
        </p:nvSpPr>
        <p:spPr bwMode="auto">
          <a:xfrm>
            <a:off x="10567988" y="5114192"/>
            <a:ext cx="1090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a:ln>
                  <a:noFill/>
                </a:ln>
                <a:solidFill>
                  <a:schemeClr val="bg1"/>
                </a:solidFill>
                <a:effectLst/>
                <a:latin typeface="Times New Roman" panose="02020603050405020304" pitchFamily="18" charset="0"/>
              </a:rPr>
              <a:t>I</a:t>
            </a:r>
            <a:endParaRPr kumimoji="0" lang="en-US" altLang="en-US" sz="1800" b="0" i="0" u="none" strike="noStrike" cap="none" normalizeH="0" baseline="0">
              <a:ln>
                <a:noFill/>
              </a:ln>
              <a:solidFill>
                <a:schemeClr val="bg1"/>
              </a:solidFill>
              <a:effectLst/>
            </a:endParaRPr>
          </a:p>
        </p:txBody>
      </p:sp>
      <p:sp>
        <p:nvSpPr>
          <p:cNvPr id="23" name="Rectangle 16">
            <a:extLst>
              <a:ext uri="{FF2B5EF4-FFF2-40B4-BE49-F238E27FC236}">
                <a16:creationId xmlns:a16="http://schemas.microsoft.com/office/drawing/2014/main" id="{7CB87BE6-505C-ADF4-AF95-41D3478E9E39}"/>
              </a:ext>
            </a:extLst>
          </p:cNvPr>
          <p:cNvSpPr>
            <a:spLocks noChangeArrowheads="1"/>
          </p:cNvSpPr>
          <p:nvPr/>
        </p:nvSpPr>
        <p:spPr bwMode="auto">
          <a:xfrm>
            <a:off x="11430001" y="5976205"/>
            <a:ext cx="187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a:ln>
                  <a:noFill/>
                </a:ln>
                <a:solidFill>
                  <a:schemeClr val="bg1"/>
                </a:solidFill>
                <a:effectLst/>
                <a:latin typeface="Times New Roman" panose="02020603050405020304" pitchFamily="18" charset="0"/>
              </a:rPr>
              <a:t>C</a:t>
            </a:r>
            <a:endParaRPr kumimoji="0" lang="en-US" altLang="en-US" sz="1800" b="0" i="0" u="none" strike="noStrike" cap="none" normalizeH="0" baseline="0">
              <a:ln>
                <a:noFill/>
              </a:ln>
              <a:solidFill>
                <a:schemeClr val="bg1"/>
              </a:solidFill>
              <a:effectLst/>
            </a:endParaRPr>
          </a:p>
        </p:txBody>
      </p:sp>
      <p:sp>
        <p:nvSpPr>
          <p:cNvPr id="24" name="Rectangle 17">
            <a:extLst>
              <a:ext uri="{FF2B5EF4-FFF2-40B4-BE49-F238E27FC236}">
                <a16:creationId xmlns:a16="http://schemas.microsoft.com/office/drawing/2014/main" id="{B33F2385-95E1-BD90-5855-80BCBA3A1F35}"/>
              </a:ext>
            </a:extLst>
          </p:cNvPr>
          <p:cNvSpPr>
            <a:spLocks noChangeArrowheads="1"/>
          </p:cNvSpPr>
          <p:nvPr/>
        </p:nvSpPr>
        <p:spPr bwMode="auto">
          <a:xfrm>
            <a:off x="7824788" y="5987317"/>
            <a:ext cx="187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a:ln>
                  <a:noFill/>
                </a:ln>
                <a:solidFill>
                  <a:schemeClr val="bg1"/>
                </a:solidFill>
                <a:effectLst/>
                <a:latin typeface="Times New Roman" panose="02020603050405020304" pitchFamily="18" charset="0"/>
              </a:rPr>
              <a:t>B</a:t>
            </a:r>
            <a:endParaRPr kumimoji="0" lang="en-US" altLang="en-US" sz="1800" b="0" i="0" u="none" strike="noStrike" cap="none" normalizeH="0" baseline="0">
              <a:ln>
                <a:noFill/>
              </a:ln>
              <a:solidFill>
                <a:schemeClr val="bg1"/>
              </a:solidFill>
              <a:effectLst/>
            </a:endParaRPr>
          </a:p>
        </p:txBody>
      </p:sp>
      <p:sp>
        <p:nvSpPr>
          <p:cNvPr id="25" name="Rectangle 18">
            <a:extLst>
              <a:ext uri="{FF2B5EF4-FFF2-40B4-BE49-F238E27FC236}">
                <a16:creationId xmlns:a16="http://schemas.microsoft.com/office/drawing/2014/main" id="{CD68F30E-766B-45F9-435D-DDC94094EE03}"/>
              </a:ext>
            </a:extLst>
          </p:cNvPr>
          <p:cNvSpPr>
            <a:spLocks noChangeArrowheads="1"/>
          </p:cNvSpPr>
          <p:nvPr/>
        </p:nvSpPr>
        <p:spPr bwMode="auto">
          <a:xfrm>
            <a:off x="11001263" y="2867464"/>
            <a:ext cx="187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dirty="0">
                <a:ln>
                  <a:noFill/>
                </a:ln>
                <a:solidFill>
                  <a:schemeClr val="bg1"/>
                </a:solidFill>
                <a:effectLst/>
                <a:latin typeface="Times New Roman" panose="02020603050405020304" pitchFamily="18" charset="0"/>
              </a:rPr>
              <a:t>A</a:t>
            </a:r>
            <a:endParaRPr kumimoji="0" lang="en-US" altLang="en-US" sz="1800" b="0" i="0" u="none" strike="noStrike" cap="none" normalizeH="0" baseline="0" dirty="0">
              <a:ln>
                <a:noFill/>
              </a:ln>
              <a:solidFill>
                <a:schemeClr val="bg1"/>
              </a:solidFill>
              <a:effectLst/>
            </a:endParaRPr>
          </a:p>
        </p:txBody>
      </p:sp>
      <p:grpSp>
        <p:nvGrpSpPr>
          <p:cNvPr id="26" name="Group 21">
            <a:extLst>
              <a:ext uri="{FF2B5EF4-FFF2-40B4-BE49-F238E27FC236}">
                <a16:creationId xmlns:a16="http://schemas.microsoft.com/office/drawing/2014/main" id="{3A9FEF36-2E17-0CF5-A1AD-2966C54718ED}"/>
              </a:ext>
            </a:extLst>
          </p:cNvPr>
          <p:cNvGrpSpPr>
            <a:grpSpLocks/>
          </p:cNvGrpSpPr>
          <p:nvPr/>
        </p:nvGrpSpPr>
        <p:grpSpPr bwMode="auto">
          <a:xfrm>
            <a:off x="10402888" y="5903180"/>
            <a:ext cx="80963" cy="80962"/>
            <a:chOff x="6598" y="2921"/>
            <a:chExt cx="51" cy="51"/>
          </a:xfrm>
          <a:solidFill>
            <a:schemeClr val="bg1"/>
          </a:solidFill>
        </p:grpSpPr>
        <p:sp>
          <p:nvSpPr>
            <p:cNvPr id="39" name="Oval 19">
              <a:extLst>
                <a:ext uri="{FF2B5EF4-FFF2-40B4-BE49-F238E27FC236}">
                  <a16:creationId xmlns:a16="http://schemas.microsoft.com/office/drawing/2014/main" id="{7BE4410D-F21F-6C2E-CF95-9080AA741648}"/>
                </a:ext>
              </a:extLst>
            </p:cNvPr>
            <p:cNvSpPr>
              <a:spLocks noChangeArrowheads="1"/>
            </p:cNvSpPr>
            <p:nvPr/>
          </p:nvSpPr>
          <p:spPr bwMode="auto">
            <a:xfrm>
              <a:off x="6598" y="2921"/>
              <a:ext cx="51" cy="51"/>
            </a:xfrm>
            <a:prstGeom prst="ellips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Oval 20">
              <a:extLst>
                <a:ext uri="{FF2B5EF4-FFF2-40B4-BE49-F238E27FC236}">
                  <a16:creationId xmlns:a16="http://schemas.microsoft.com/office/drawing/2014/main" id="{17435714-9CBA-D098-0646-62C306D2FA37}"/>
                </a:ext>
              </a:extLst>
            </p:cNvPr>
            <p:cNvSpPr>
              <a:spLocks noChangeArrowheads="1"/>
            </p:cNvSpPr>
            <p:nvPr/>
          </p:nvSpPr>
          <p:spPr bwMode="auto">
            <a:xfrm>
              <a:off x="6598" y="2921"/>
              <a:ext cx="51" cy="51"/>
            </a:xfrm>
            <a:prstGeom prst="ellipse">
              <a:avLst/>
            </a:prstGeom>
            <a:grp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7" name="Group 24">
            <a:extLst>
              <a:ext uri="{FF2B5EF4-FFF2-40B4-BE49-F238E27FC236}">
                <a16:creationId xmlns:a16="http://schemas.microsoft.com/office/drawing/2014/main" id="{1D7CABB8-3F16-6E2D-AC00-D7D5FB86484F}"/>
              </a:ext>
            </a:extLst>
          </p:cNvPr>
          <p:cNvGrpSpPr>
            <a:grpSpLocks/>
          </p:cNvGrpSpPr>
          <p:nvPr/>
        </p:nvGrpSpPr>
        <p:grpSpPr bwMode="auto">
          <a:xfrm>
            <a:off x="10393363" y="4995130"/>
            <a:ext cx="80963" cy="80962"/>
            <a:chOff x="6592" y="2349"/>
            <a:chExt cx="51" cy="51"/>
          </a:xfrm>
          <a:solidFill>
            <a:schemeClr val="bg1"/>
          </a:solidFill>
        </p:grpSpPr>
        <p:sp>
          <p:nvSpPr>
            <p:cNvPr id="37" name="Oval 22">
              <a:extLst>
                <a:ext uri="{FF2B5EF4-FFF2-40B4-BE49-F238E27FC236}">
                  <a16:creationId xmlns:a16="http://schemas.microsoft.com/office/drawing/2014/main" id="{F25FA5B5-F8F8-AF08-05A2-E36500398CCD}"/>
                </a:ext>
              </a:extLst>
            </p:cNvPr>
            <p:cNvSpPr>
              <a:spLocks noChangeArrowheads="1"/>
            </p:cNvSpPr>
            <p:nvPr/>
          </p:nvSpPr>
          <p:spPr bwMode="auto">
            <a:xfrm>
              <a:off x="6592" y="2349"/>
              <a:ext cx="51" cy="51"/>
            </a:xfrm>
            <a:prstGeom prst="ellips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Oval 23">
              <a:extLst>
                <a:ext uri="{FF2B5EF4-FFF2-40B4-BE49-F238E27FC236}">
                  <a16:creationId xmlns:a16="http://schemas.microsoft.com/office/drawing/2014/main" id="{D8A1EBB0-33BF-E250-D081-F5A0A393FBFB}"/>
                </a:ext>
              </a:extLst>
            </p:cNvPr>
            <p:cNvSpPr>
              <a:spLocks noChangeArrowheads="1"/>
            </p:cNvSpPr>
            <p:nvPr/>
          </p:nvSpPr>
          <p:spPr bwMode="auto">
            <a:xfrm>
              <a:off x="6592" y="2349"/>
              <a:ext cx="51" cy="51"/>
            </a:xfrm>
            <a:prstGeom prst="ellipse">
              <a:avLst/>
            </a:prstGeom>
            <a:grp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a:extLst>
              <a:ext uri="{FF2B5EF4-FFF2-40B4-BE49-F238E27FC236}">
                <a16:creationId xmlns:a16="http://schemas.microsoft.com/office/drawing/2014/main" id="{C75FA28E-26AA-9F64-0E21-765BF46D4710}"/>
              </a:ext>
            </a:extLst>
          </p:cNvPr>
          <p:cNvGrpSpPr>
            <a:grpSpLocks/>
          </p:cNvGrpSpPr>
          <p:nvPr/>
        </p:nvGrpSpPr>
        <p:grpSpPr bwMode="auto">
          <a:xfrm>
            <a:off x="11014076" y="3210780"/>
            <a:ext cx="80963" cy="80962"/>
            <a:chOff x="6983" y="1225"/>
            <a:chExt cx="51" cy="51"/>
          </a:xfrm>
          <a:solidFill>
            <a:schemeClr val="bg1"/>
          </a:solidFill>
        </p:grpSpPr>
        <p:sp>
          <p:nvSpPr>
            <p:cNvPr id="35" name="Oval 25">
              <a:extLst>
                <a:ext uri="{FF2B5EF4-FFF2-40B4-BE49-F238E27FC236}">
                  <a16:creationId xmlns:a16="http://schemas.microsoft.com/office/drawing/2014/main" id="{7174DE5D-3CF9-A2E6-E4AD-44C9B3962385}"/>
                </a:ext>
              </a:extLst>
            </p:cNvPr>
            <p:cNvSpPr>
              <a:spLocks noChangeArrowheads="1"/>
            </p:cNvSpPr>
            <p:nvPr/>
          </p:nvSpPr>
          <p:spPr bwMode="auto">
            <a:xfrm>
              <a:off x="6983" y="1225"/>
              <a:ext cx="51" cy="51"/>
            </a:xfrm>
            <a:prstGeom prst="ellips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Oval 26">
              <a:extLst>
                <a:ext uri="{FF2B5EF4-FFF2-40B4-BE49-F238E27FC236}">
                  <a16:creationId xmlns:a16="http://schemas.microsoft.com/office/drawing/2014/main" id="{E0C0415B-7905-49BA-6544-8AA14BA820BD}"/>
                </a:ext>
              </a:extLst>
            </p:cNvPr>
            <p:cNvSpPr>
              <a:spLocks noChangeArrowheads="1"/>
            </p:cNvSpPr>
            <p:nvPr/>
          </p:nvSpPr>
          <p:spPr bwMode="auto">
            <a:xfrm>
              <a:off x="6983" y="1225"/>
              <a:ext cx="51" cy="51"/>
            </a:xfrm>
            <a:prstGeom prst="ellipse">
              <a:avLst/>
            </a:prstGeom>
            <a:grp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9" name="Group 30">
            <a:extLst>
              <a:ext uri="{FF2B5EF4-FFF2-40B4-BE49-F238E27FC236}">
                <a16:creationId xmlns:a16="http://schemas.microsoft.com/office/drawing/2014/main" id="{030D878D-6BC9-BD37-3873-AA980DC8FD41}"/>
              </a:ext>
            </a:extLst>
          </p:cNvPr>
          <p:cNvGrpSpPr>
            <a:grpSpLocks/>
          </p:cNvGrpSpPr>
          <p:nvPr/>
        </p:nvGrpSpPr>
        <p:grpSpPr bwMode="auto">
          <a:xfrm>
            <a:off x="8005763" y="5925405"/>
            <a:ext cx="80963" cy="80962"/>
            <a:chOff x="5088" y="2935"/>
            <a:chExt cx="51" cy="51"/>
          </a:xfrm>
          <a:solidFill>
            <a:srgbClr val="FFFFFF"/>
          </a:solidFill>
        </p:grpSpPr>
        <p:sp>
          <p:nvSpPr>
            <p:cNvPr id="33" name="Oval 28">
              <a:extLst>
                <a:ext uri="{FF2B5EF4-FFF2-40B4-BE49-F238E27FC236}">
                  <a16:creationId xmlns:a16="http://schemas.microsoft.com/office/drawing/2014/main" id="{585D2285-B575-A14A-669C-232043407100}"/>
                </a:ext>
              </a:extLst>
            </p:cNvPr>
            <p:cNvSpPr>
              <a:spLocks noChangeArrowheads="1"/>
            </p:cNvSpPr>
            <p:nvPr/>
          </p:nvSpPr>
          <p:spPr bwMode="auto">
            <a:xfrm>
              <a:off x="5088" y="2935"/>
              <a:ext cx="51" cy="51"/>
            </a:xfrm>
            <a:prstGeom prst="ellips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Oval 29">
              <a:extLst>
                <a:ext uri="{FF2B5EF4-FFF2-40B4-BE49-F238E27FC236}">
                  <a16:creationId xmlns:a16="http://schemas.microsoft.com/office/drawing/2014/main" id="{65FA2E5C-2D72-596C-461D-E6CE663BAFD8}"/>
                </a:ext>
              </a:extLst>
            </p:cNvPr>
            <p:cNvSpPr>
              <a:spLocks noChangeArrowheads="1"/>
            </p:cNvSpPr>
            <p:nvPr/>
          </p:nvSpPr>
          <p:spPr bwMode="auto">
            <a:xfrm>
              <a:off x="5088" y="2935"/>
              <a:ext cx="51" cy="51"/>
            </a:xfrm>
            <a:prstGeom prst="ellipse">
              <a:avLst/>
            </a:prstGeom>
            <a:grp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0" name="Group 33">
            <a:extLst>
              <a:ext uri="{FF2B5EF4-FFF2-40B4-BE49-F238E27FC236}">
                <a16:creationId xmlns:a16="http://schemas.microsoft.com/office/drawing/2014/main" id="{70861392-7101-D3FB-9A2D-D4FDB8805B5F}"/>
              </a:ext>
            </a:extLst>
          </p:cNvPr>
          <p:cNvGrpSpPr>
            <a:grpSpLocks/>
          </p:cNvGrpSpPr>
          <p:nvPr/>
        </p:nvGrpSpPr>
        <p:grpSpPr bwMode="auto">
          <a:xfrm>
            <a:off x="11469688" y="5893655"/>
            <a:ext cx="80963" cy="80962"/>
            <a:chOff x="7270" y="2915"/>
            <a:chExt cx="51" cy="51"/>
          </a:xfrm>
          <a:solidFill>
            <a:schemeClr val="bg1"/>
          </a:solidFill>
        </p:grpSpPr>
        <p:sp>
          <p:nvSpPr>
            <p:cNvPr id="31" name="Oval 31">
              <a:extLst>
                <a:ext uri="{FF2B5EF4-FFF2-40B4-BE49-F238E27FC236}">
                  <a16:creationId xmlns:a16="http://schemas.microsoft.com/office/drawing/2014/main" id="{A676EA7F-77C2-2E59-C47C-7D9EC9C8993E}"/>
                </a:ext>
              </a:extLst>
            </p:cNvPr>
            <p:cNvSpPr>
              <a:spLocks noChangeArrowheads="1"/>
            </p:cNvSpPr>
            <p:nvPr/>
          </p:nvSpPr>
          <p:spPr bwMode="auto">
            <a:xfrm>
              <a:off x="7270" y="2915"/>
              <a:ext cx="51" cy="51"/>
            </a:xfrm>
            <a:prstGeom prst="ellips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Oval 32">
              <a:extLst>
                <a:ext uri="{FF2B5EF4-FFF2-40B4-BE49-F238E27FC236}">
                  <a16:creationId xmlns:a16="http://schemas.microsoft.com/office/drawing/2014/main" id="{8A2645D5-069B-55E5-3D6A-0D6DC5635AC6}"/>
                </a:ext>
              </a:extLst>
            </p:cNvPr>
            <p:cNvSpPr>
              <a:spLocks noChangeArrowheads="1"/>
            </p:cNvSpPr>
            <p:nvPr/>
          </p:nvSpPr>
          <p:spPr bwMode="auto">
            <a:xfrm>
              <a:off x="7270" y="2915"/>
              <a:ext cx="51" cy="51"/>
            </a:xfrm>
            <a:prstGeom prst="ellipse">
              <a:avLst/>
            </a:prstGeom>
            <a:grpFill/>
            <a:ln w="127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95C4006-689A-3B99-DD40-E8770DE89228}"/>
              </a:ext>
            </a:extLst>
          </p:cNvPr>
          <p:cNvSpPr txBox="1">
            <a:spLocks/>
          </p:cNvSpPr>
          <p:nvPr/>
        </p:nvSpPr>
        <p:spPr>
          <a:xfrm>
            <a:off x="85629" y="0"/>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spcAft>
                <a:spcPts val="600"/>
              </a:spcAft>
            </a:pPr>
            <a:r>
              <a:rPr lang="en-US" sz="2400" b="1">
                <a:solidFill>
                  <a:srgbClr val="FFFF00"/>
                </a:solidFill>
                <a:latin typeface="Times New Roman" panose="02020603050405020304" pitchFamily="18" charset="0"/>
                <a:cs typeface="Times New Roman" panose="02020603050405020304" pitchFamily="18" charset="0"/>
              </a:rPr>
              <a:t>BÀI 1. ĐƯỜNG TRÒN NGOẠI TIẾP VÀ ĐƯỜNG TRÒN NỘI TIẾP TAM GIÁC </a:t>
            </a:r>
            <a:r>
              <a:rPr lang="en-US" sz="2800" b="1">
                <a:solidFill>
                  <a:srgbClr val="FFFF00"/>
                </a:solidFill>
                <a:latin typeface="Times New Roman" panose="02020603050405020304" pitchFamily="18" charset="0"/>
                <a:cs typeface="Times New Roman" panose="02020603050405020304" pitchFamily="18" charset="0"/>
              </a:rPr>
              <a:t>(Tiết 2)</a:t>
            </a:r>
            <a:endPar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FBB50FB-FE50-E787-68D6-C92AA3D123B9}"/>
                  </a:ext>
                </a:extLst>
              </p:cNvPr>
              <p:cNvSpPr txBox="1"/>
              <p:nvPr/>
            </p:nvSpPr>
            <p:spPr>
              <a:xfrm>
                <a:off x="427292" y="6021432"/>
                <a:ext cx="6470722" cy="523220"/>
              </a:xfrm>
              <a:prstGeom prst="rect">
                <a:avLst/>
              </a:prstGeom>
              <a:noFill/>
            </p:spPr>
            <p:txBody>
              <a:bodyPr wrap="square">
                <a:spAutoFit/>
              </a:bodyPr>
              <a:lstStyle/>
              <a:p>
                <a:r>
                  <a:rPr lang="fr-FR" sz="2800" i="1" dirty="0">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a:t>Đáp </a:t>
                </a:r>
                <a:r>
                  <a:rPr lang="fr-FR" sz="2800" i="1" dirty="0" err="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a:t>án</a:t>
                </a:r>
                <a:r>
                  <a:rPr lang="fr-FR" sz="2800" i="1" dirty="0">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en-US" sz="2800"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3</m:t>
                        </m:r>
                      </m:e>
                    </m:d>
                  </m:oMath>
                </a14:m>
                <a:r>
                  <a:rPr lang="fr-FR" sz="2800" i="1" dirty="0">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en-US" sz="2800"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1</m:t>
                        </m:r>
                      </m:e>
                    </m:d>
                  </m:oMath>
                </a14:m>
                <a:r>
                  <a:rPr lang="fr-FR" sz="2800" i="1" dirty="0">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ctrlPr>
                      </m:dPr>
                      <m:e>
                        <m:r>
                          <m:rPr>
                            <m:nor/>
                          </m:rPr>
                          <a:rPr lang="en-US" sz="2800" i="1">
                            <a:solidFill>
                              <a:srgbClr val="FFFFFF"/>
                            </a:solidFill>
                            <a:latin typeface="Cambria Math" panose="02040503050406030204" pitchFamily="18" charset="0"/>
                            <a:ea typeface="Times New Roman" panose="02020603050405020304" pitchFamily="18" charset="0"/>
                            <a:cs typeface="Times New Roman" panose="02020603050405020304" pitchFamily="18" charset="0"/>
                          </a:rPr>
                          <m:t>2</m:t>
                        </m:r>
                      </m:e>
                    </m:d>
                  </m:oMath>
                </a14:m>
                <a:endParaRPr lang="en-US" sz="2800" i="1" dirty="0">
                  <a:solidFill>
                    <a:srgbClr val="FFFFFF"/>
                  </a:solidFill>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9FBB50FB-FE50-E787-68D6-C92AA3D123B9}"/>
                  </a:ext>
                </a:extLst>
              </p:cNvPr>
              <p:cNvSpPr txBox="1">
                <a:spLocks noRot="1" noChangeAspect="1" noMove="1" noResize="1" noEditPoints="1" noAdjustHandles="1" noChangeArrowheads="1" noChangeShapeType="1" noTextEdit="1"/>
              </p:cNvSpPr>
              <p:nvPr/>
            </p:nvSpPr>
            <p:spPr>
              <a:xfrm>
                <a:off x="427292" y="6021432"/>
                <a:ext cx="6470722" cy="523220"/>
              </a:xfrm>
              <a:prstGeom prst="rect">
                <a:avLst/>
              </a:prstGeom>
              <a:blipFill>
                <a:blip r:embed="rId8"/>
                <a:stretch>
                  <a:fillRect l="-1883" t="-12791" b="-31395"/>
                </a:stretch>
              </a:blipFill>
            </p:spPr>
            <p:txBody>
              <a:bodyPr/>
              <a:lstStyle/>
              <a:p>
                <a:r>
                  <a:rPr lang="en-US">
                    <a:noFill/>
                  </a:rPr>
                  <a:t> </a:t>
                </a:r>
              </a:p>
            </p:txBody>
          </p:sp>
        </mc:Fallback>
      </mc:AlternateContent>
    </p:spTree>
    <p:extLst>
      <p:ext uri="{BB962C8B-B14F-4D97-AF65-F5344CB8AC3E}">
        <p14:creationId xmlns:p14="http://schemas.microsoft.com/office/powerpoint/2010/main" val="204500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1000"/>
                                        <p:tgtEl>
                                          <p:spTgt spid="22"/>
                                        </p:tgtEl>
                                      </p:cBhvr>
                                    </p:animEffect>
                                    <p:anim calcmode="lin" valueType="num">
                                      <p:cBhvr>
                                        <p:cTn id="86" dur="1000" fill="hold"/>
                                        <p:tgtEl>
                                          <p:spTgt spid="22"/>
                                        </p:tgtEl>
                                        <p:attrNameLst>
                                          <p:attrName>ppt_x</p:attrName>
                                        </p:attrNameLst>
                                      </p:cBhvr>
                                      <p:tavLst>
                                        <p:tav tm="0">
                                          <p:val>
                                            <p:strVal val="#ppt_x"/>
                                          </p:val>
                                        </p:tav>
                                        <p:tav tm="100000">
                                          <p:val>
                                            <p:strVal val="#ppt_x"/>
                                          </p:val>
                                        </p:tav>
                                      </p:tavLst>
                                    </p:anim>
                                    <p:anim calcmode="lin" valueType="num">
                                      <p:cBhvr>
                                        <p:cTn id="8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1000"/>
                                        <p:tgtEl>
                                          <p:spTgt spid="12"/>
                                        </p:tgtEl>
                                      </p:cBhvr>
                                    </p:animEffect>
                                    <p:anim calcmode="lin" valueType="num">
                                      <p:cBhvr>
                                        <p:cTn id="93" dur="1000" fill="hold"/>
                                        <p:tgtEl>
                                          <p:spTgt spid="12"/>
                                        </p:tgtEl>
                                        <p:attrNameLst>
                                          <p:attrName>ppt_x</p:attrName>
                                        </p:attrNameLst>
                                      </p:cBhvr>
                                      <p:tavLst>
                                        <p:tav tm="0">
                                          <p:val>
                                            <p:strVal val="#ppt_x"/>
                                          </p:val>
                                        </p:tav>
                                        <p:tav tm="100000">
                                          <p:val>
                                            <p:strVal val="#ppt_x"/>
                                          </p:val>
                                        </p:tav>
                                      </p:tavLst>
                                    </p:anim>
                                    <p:anim calcmode="lin" valueType="num">
                                      <p:cBhvr>
                                        <p:cTn id="9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1000"/>
                                        <p:tgtEl>
                                          <p:spTgt spid="18"/>
                                        </p:tgtEl>
                                      </p:cBhvr>
                                    </p:animEffect>
                                    <p:anim calcmode="lin" valueType="num">
                                      <p:cBhvr>
                                        <p:cTn id="100" dur="1000" fill="hold"/>
                                        <p:tgtEl>
                                          <p:spTgt spid="18"/>
                                        </p:tgtEl>
                                        <p:attrNameLst>
                                          <p:attrName>ppt_x</p:attrName>
                                        </p:attrNameLst>
                                      </p:cBhvr>
                                      <p:tavLst>
                                        <p:tav tm="0">
                                          <p:val>
                                            <p:strVal val="#ppt_x"/>
                                          </p:val>
                                        </p:tav>
                                        <p:tav tm="100000">
                                          <p:val>
                                            <p:strVal val="#ppt_x"/>
                                          </p:val>
                                        </p:tav>
                                      </p:tavLst>
                                    </p:anim>
                                    <p:anim calcmode="lin" valueType="num">
                                      <p:cBhvr>
                                        <p:cTn id="101" dur="1000" fill="hold"/>
                                        <p:tgtEl>
                                          <p:spTgt spid="18"/>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fade">
                                      <p:cBhvr>
                                        <p:cTn id="104" dur="1000"/>
                                        <p:tgtEl>
                                          <p:spTgt spid="19"/>
                                        </p:tgtEl>
                                      </p:cBhvr>
                                    </p:animEffect>
                                    <p:anim calcmode="lin" valueType="num">
                                      <p:cBhvr>
                                        <p:cTn id="105" dur="1000" fill="hold"/>
                                        <p:tgtEl>
                                          <p:spTgt spid="19"/>
                                        </p:tgtEl>
                                        <p:attrNameLst>
                                          <p:attrName>ppt_x</p:attrName>
                                        </p:attrNameLst>
                                      </p:cBhvr>
                                      <p:tavLst>
                                        <p:tav tm="0">
                                          <p:val>
                                            <p:strVal val="#ppt_x"/>
                                          </p:val>
                                        </p:tav>
                                        <p:tav tm="100000">
                                          <p:val>
                                            <p:strVal val="#ppt_x"/>
                                          </p:val>
                                        </p:tav>
                                      </p:tavLst>
                                    </p:anim>
                                    <p:anim calcmode="lin" valueType="num">
                                      <p:cBhvr>
                                        <p:cTn id="106" dur="1000" fill="hold"/>
                                        <p:tgtEl>
                                          <p:spTgt spid="19"/>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fade">
                                      <p:cBhvr>
                                        <p:cTn id="116" dur="1000"/>
                                        <p:tgtEl>
                                          <p:spTgt spid="21"/>
                                        </p:tgtEl>
                                      </p:cBhvr>
                                    </p:animEffect>
                                    <p:anim calcmode="lin" valueType="num">
                                      <p:cBhvr>
                                        <p:cTn id="117" dur="1000" fill="hold"/>
                                        <p:tgtEl>
                                          <p:spTgt spid="21"/>
                                        </p:tgtEl>
                                        <p:attrNameLst>
                                          <p:attrName>ppt_x</p:attrName>
                                        </p:attrNameLst>
                                      </p:cBhvr>
                                      <p:tavLst>
                                        <p:tav tm="0">
                                          <p:val>
                                            <p:strVal val="#ppt_x"/>
                                          </p:val>
                                        </p:tav>
                                        <p:tav tm="100000">
                                          <p:val>
                                            <p:strVal val="#ppt_x"/>
                                          </p:val>
                                        </p:tav>
                                      </p:tavLst>
                                    </p:anim>
                                    <p:anim calcmode="lin" valueType="num">
                                      <p:cBhvr>
                                        <p:cTn id="118" dur="1000" fill="hold"/>
                                        <p:tgtEl>
                                          <p:spTgt spid="21"/>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1000"/>
                                        <p:tgtEl>
                                          <p:spTgt spid="26"/>
                                        </p:tgtEl>
                                      </p:cBhvr>
                                    </p:animEffect>
                                    <p:anim calcmode="lin" valueType="num">
                                      <p:cBhvr>
                                        <p:cTn id="122" dur="1000" fill="hold"/>
                                        <p:tgtEl>
                                          <p:spTgt spid="26"/>
                                        </p:tgtEl>
                                        <p:attrNameLst>
                                          <p:attrName>ppt_x</p:attrName>
                                        </p:attrNameLst>
                                      </p:cBhvr>
                                      <p:tavLst>
                                        <p:tav tm="0">
                                          <p:val>
                                            <p:strVal val="#ppt_x"/>
                                          </p:val>
                                        </p:tav>
                                        <p:tav tm="100000">
                                          <p:val>
                                            <p:strVal val="#ppt_x"/>
                                          </p:val>
                                        </p:tav>
                                      </p:tavLst>
                                    </p:anim>
                                    <p:anim calcmode="lin" valueType="num">
                                      <p:cBhvr>
                                        <p:cTn id="1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682485" y="2177937"/>
            <a:ext cx="4075045" cy="785286"/>
          </a:xfrm>
        </p:spPr>
        <p:txBody>
          <a:bodyPr>
            <a:normAutofit/>
          </a:bodyPr>
          <a:lstStyle/>
          <a:p>
            <a:pPr algn="ctr"/>
            <a:r>
              <a:rPr lang="en-US" sz="3200" b="1">
                <a:solidFill>
                  <a:srgbClr val="FFC000"/>
                </a:solidFill>
                <a:latin typeface="Times New Roman" panose="02020603050405020304" pitchFamily="18" charset="0"/>
                <a:cs typeface="Times New Roman" panose="02020603050405020304" pitchFamily="18" charset="0"/>
              </a:rPr>
              <a:t> CỦNG CỐ</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51" name="Straight Connector 5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8352" y="2026548"/>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578194" y="3242445"/>
            <a:ext cx="4179336" cy="13088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Tx/>
              <a:buChar char="-"/>
            </a:pPr>
            <a:r>
              <a:rPr lang="vi-VN" b="1">
                <a:solidFill>
                  <a:srgbClr val="FFFFFF"/>
                </a:solidFill>
                <a:latin typeface="+mj-lt"/>
              </a:rPr>
              <a:t>Vận dụng các kiến thức đã học vào giải quyết bài toán thực tế.</a:t>
            </a:r>
            <a:endParaRPr lang="en-US" b="1">
              <a:solidFill>
                <a:srgbClr val="FFFFFF"/>
              </a:solidFill>
              <a:latin typeface="+mj-lt"/>
              <a:cs typeface="Times New Roman" panose="02020603050405020304" pitchFamily="18" charset="0"/>
            </a:endParaRPr>
          </a:p>
        </p:txBody>
      </p:sp>
      <p:sp>
        <p:nvSpPr>
          <p:cNvPr id="5" name="Title 1"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0E5C9CD4-54DA-8E1F-E373-3374475DD779}"/>
              </a:ext>
            </a:extLst>
          </p:cNvPr>
          <p:cNvSpPr txBox="1">
            <a:spLocks/>
          </p:cNvSpPr>
          <p:nvPr/>
        </p:nvSpPr>
        <p:spPr>
          <a:xfrm>
            <a:off x="85629" y="0"/>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spcAft>
                <a:spcPts val="600"/>
              </a:spcAft>
            </a:pPr>
            <a:r>
              <a:rPr lang="en-US" sz="2400" b="1">
                <a:solidFill>
                  <a:srgbClr val="FFFF00"/>
                </a:solidFill>
                <a:latin typeface="Times New Roman" panose="02020603050405020304" pitchFamily="18" charset="0"/>
                <a:cs typeface="Times New Roman" panose="02020603050405020304" pitchFamily="18" charset="0"/>
              </a:rPr>
              <a:t>BÀI 1. ĐƯỜNG TRÒN NGOẠI TIẾP VÀ ĐƯỜNG TRÒN NỘI TIẾP TAM GIÁC </a:t>
            </a:r>
            <a:r>
              <a:rPr lang="en-US" sz="2800" b="1">
                <a:solidFill>
                  <a:srgbClr val="FFFF00"/>
                </a:solidFill>
                <a:latin typeface="Times New Roman" panose="02020603050405020304" pitchFamily="18" charset="0"/>
                <a:cs typeface="Times New Roman" panose="02020603050405020304" pitchFamily="18" charset="0"/>
              </a:rPr>
              <a:t>(Tiết 2)</a:t>
            </a:r>
            <a:endPar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294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6251</TotalTime>
  <Words>1285</Words>
  <Application>Microsoft Office PowerPoint</Application>
  <PresentationFormat>Widescreen</PresentationFormat>
  <Paragraphs>114</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Cambria Math</vt:lpstr>
      <vt:lpstr>Times New Roman</vt:lpstr>
      <vt:lpstr>Wingdings</vt:lpstr>
      <vt:lpstr>1_Office Theme</vt:lpstr>
      <vt:lpstr>CHƯƠNG VIII ĐƯỜNG TRÒN NGOẠI TIẾP VÀ ĐƯỜNG TRÒN NỘI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CỦNG CỐ</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 Phuong</dc:creator>
  <cp:lastModifiedBy>Van Anh Nguyen</cp:lastModifiedBy>
  <cp:revision>509</cp:revision>
  <dcterms:created xsi:type="dcterms:W3CDTF">2022-08-03T11:07:12Z</dcterms:created>
  <dcterms:modified xsi:type="dcterms:W3CDTF">2025-02-13T09:50:09Z</dcterms:modified>
</cp:coreProperties>
</file>