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22"/>
  </p:notesMasterIdLst>
  <p:sldIdLst>
    <p:sldId id="648" r:id="rId3"/>
    <p:sldId id="591" r:id="rId4"/>
    <p:sldId id="293" r:id="rId5"/>
    <p:sldId id="294" r:id="rId6"/>
    <p:sldId id="592" r:id="rId7"/>
    <p:sldId id="593" r:id="rId8"/>
    <p:sldId id="296" r:id="rId9"/>
    <p:sldId id="594" r:id="rId10"/>
    <p:sldId id="299" r:id="rId11"/>
    <p:sldId id="301" r:id="rId12"/>
    <p:sldId id="647" r:id="rId13"/>
    <p:sldId id="597" r:id="rId14"/>
    <p:sldId id="649" r:id="rId15"/>
    <p:sldId id="303" r:id="rId16"/>
    <p:sldId id="579" r:id="rId17"/>
    <p:sldId id="600" r:id="rId18"/>
    <p:sldId id="601" r:id="rId19"/>
    <p:sldId id="651" r:id="rId20"/>
    <p:sldId id="381"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ế" initials="NT" lastIdx="3" clrIdx="0">
    <p:extLst>
      <p:ext uri="{19B8F6BF-5375-455C-9EA6-DF929625EA0E}">
        <p15:presenceInfo xmlns:p15="http://schemas.microsoft.com/office/powerpoint/2012/main" userId="b6cdb65b3bc78d7b" providerId="Windows Live"/>
      </p:ext>
    </p:extLst>
  </p:cmAuthor>
  <p:cmAuthor id="2" name="Vũ Thị Hiền" initials="VH" lastIdx="1" clrIdx="1">
    <p:extLst>
      <p:ext uri="{19B8F6BF-5375-455C-9EA6-DF929625EA0E}">
        <p15:presenceInfo xmlns:p15="http://schemas.microsoft.com/office/powerpoint/2012/main" userId="S::hien.vt@thcstrunghoa.edu.vn::f0e2df91-3e5d-4b7c-9fa0-e459bfe906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6E6E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242" autoAdjust="0"/>
  </p:normalViewPr>
  <p:slideViewPr>
    <p:cSldViewPr snapToGrid="0">
      <p:cViewPr varScale="1">
        <p:scale>
          <a:sx n="69" d="100"/>
          <a:sy n="69" d="100"/>
        </p:scale>
        <p:origin x="783"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04T23:23:32.948" idx="3">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1DB6D-3B42-489A-ADED-348C98F73EF0}" type="datetimeFigureOut">
              <a:rPr lang="vi-VN" smtClean="0"/>
              <a:t>13/02/2025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998F3-2EED-4588-AC89-645EC53023C0}" type="slidenum">
              <a:rPr lang="vi-VN" smtClean="0"/>
              <a:t>‹#›</a:t>
            </a:fld>
            <a:endParaRPr lang="vi-VN"/>
          </a:p>
        </p:txBody>
      </p:sp>
    </p:spTree>
    <p:extLst>
      <p:ext uri="{BB962C8B-B14F-4D97-AF65-F5344CB8AC3E}">
        <p14:creationId xmlns:p14="http://schemas.microsoft.com/office/powerpoint/2010/main" val="290152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998F3-2EED-4588-AC89-645EC53023C0}" type="slidenum">
              <a:rPr lang="vi-VN" smtClean="0"/>
              <a:t>11</a:t>
            </a:fld>
            <a:endParaRPr lang="vi-VN"/>
          </a:p>
        </p:txBody>
      </p:sp>
    </p:spTree>
    <p:extLst>
      <p:ext uri="{BB962C8B-B14F-4D97-AF65-F5344CB8AC3E}">
        <p14:creationId xmlns:p14="http://schemas.microsoft.com/office/powerpoint/2010/main" val="165607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998F3-2EED-4588-AC89-645EC53023C0}" type="slidenum">
              <a:rPr lang="vi-VN" smtClean="0"/>
              <a:t>16</a:t>
            </a:fld>
            <a:endParaRPr lang="vi-VN"/>
          </a:p>
        </p:txBody>
      </p:sp>
    </p:spTree>
    <p:extLst>
      <p:ext uri="{BB962C8B-B14F-4D97-AF65-F5344CB8AC3E}">
        <p14:creationId xmlns:p14="http://schemas.microsoft.com/office/powerpoint/2010/main" val="39949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8BB-8B16-C939-5A69-48B7E909BA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1FD4BD4-01A7-DC0E-AE0E-EA05661E7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A1255F9-9032-E07B-B3B9-B79E82C8CC85}"/>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5" name="Footer Placeholder 4">
            <a:extLst>
              <a:ext uri="{FF2B5EF4-FFF2-40B4-BE49-F238E27FC236}">
                <a16:creationId xmlns:a16="http://schemas.microsoft.com/office/drawing/2014/main" id="{485502BC-56EC-C8BF-89E7-B3B6A57D82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BAFCE4-CDB5-B517-59F7-267D290957AC}"/>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89883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4C7F-AAEB-9C7A-5CAB-7CE3B819B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082EF3-AC3C-AF43-C79C-C784DD6A8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2B0ED9-05B8-9B75-F80C-780A401758EA}"/>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5" name="Footer Placeholder 4">
            <a:extLst>
              <a:ext uri="{FF2B5EF4-FFF2-40B4-BE49-F238E27FC236}">
                <a16:creationId xmlns:a16="http://schemas.microsoft.com/office/drawing/2014/main" id="{198079FC-021B-B43B-0A46-D557E5C7BC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4AFD16-D399-93A1-FA1B-EA288A85FF84}"/>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71510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B8E24A-733C-2419-8DB0-03252048B7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2AA2CA7-1992-69DB-D265-B57139F253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A5B3FA7-9DEA-E2E0-B855-35FCA6C26CE6}"/>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5" name="Footer Placeholder 4">
            <a:extLst>
              <a:ext uri="{FF2B5EF4-FFF2-40B4-BE49-F238E27FC236}">
                <a16:creationId xmlns:a16="http://schemas.microsoft.com/office/drawing/2014/main" id="{5AF53356-FFC6-B967-34A9-D648EA620C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2F8D44-34BD-EDCB-FFEC-73B06343DC43}"/>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1087044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13267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245656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958274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70628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606052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05539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8474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54665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6E74-89F8-5A80-4FB0-0242AFAE7A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6A332A-C10C-0D27-9B6D-5B698B8663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6EB51D-D67E-C194-6B5A-B39594FFE67E}"/>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5" name="Footer Placeholder 4">
            <a:extLst>
              <a:ext uri="{FF2B5EF4-FFF2-40B4-BE49-F238E27FC236}">
                <a16:creationId xmlns:a16="http://schemas.microsoft.com/office/drawing/2014/main" id="{130826E0-0C4D-0143-B9F0-070061CCDC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40AAAD-6E5B-472A-6BDF-F3B0F6114744}"/>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3867299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12586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116759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06343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F884-0557-17B2-14D1-44C62B902F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D893F67-3C56-551F-472A-34C1CC9F6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1ACEC-F610-86B1-B196-0E6F50023755}"/>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5" name="Footer Placeholder 4">
            <a:extLst>
              <a:ext uri="{FF2B5EF4-FFF2-40B4-BE49-F238E27FC236}">
                <a16:creationId xmlns:a16="http://schemas.microsoft.com/office/drawing/2014/main" id="{A0278BFF-F7A4-D009-7C8E-4A32D9BF80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9DD445-59E4-E66F-9315-821B9AB09A66}"/>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66094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C996-63BB-F227-66C3-219342767F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DF23B32-F941-EA6C-F1C4-08785B4C7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23AFCFD-6C42-1497-DEC5-9D95ED196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AB6F64E-DCC8-4297-788B-F2E7B95DECAE}"/>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6" name="Footer Placeholder 5">
            <a:extLst>
              <a:ext uri="{FF2B5EF4-FFF2-40B4-BE49-F238E27FC236}">
                <a16:creationId xmlns:a16="http://schemas.microsoft.com/office/drawing/2014/main" id="{1760582D-5900-A710-A0FC-8906ED73D6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46B0346-6A29-F8BF-A05B-73C6FA1E6E6F}"/>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421433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C3BA-8701-FF61-7CAC-7543D5DA4BC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A8301E-FA0B-631E-BD03-540299BB4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65E36F-AB8D-1473-3FC0-B9674731A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97CA760-73FA-D5D3-4EB2-190F759D1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CB34F-8846-DE3B-769D-FC00F7FB2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27E0EB-4307-559C-7D25-FC7AB45F244D}"/>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8" name="Footer Placeholder 7">
            <a:extLst>
              <a:ext uri="{FF2B5EF4-FFF2-40B4-BE49-F238E27FC236}">
                <a16:creationId xmlns:a16="http://schemas.microsoft.com/office/drawing/2014/main" id="{A9FFA6FC-055B-4D09-8319-99F0C640FDC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07C532C-11B2-C1A3-908E-E4EED38D1479}"/>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51439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4286-BD09-8B76-D442-FC6773AA357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FB837B9-72BA-F9F4-3234-5E70DBEF717C}"/>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4" name="Footer Placeholder 3">
            <a:extLst>
              <a:ext uri="{FF2B5EF4-FFF2-40B4-BE49-F238E27FC236}">
                <a16:creationId xmlns:a16="http://schemas.microsoft.com/office/drawing/2014/main" id="{199482FF-6FFB-29E6-6534-AC97E85809D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719E52C-3398-E8B5-F8AF-98EF9AFCF456}"/>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183038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FA48A-6B46-562D-9DCE-2D876996FA5C}"/>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3" name="Footer Placeholder 2">
            <a:extLst>
              <a:ext uri="{FF2B5EF4-FFF2-40B4-BE49-F238E27FC236}">
                <a16:creationId xmlns:a16="http://schemas.microsoft.com/office/drawing/2014/main" id="{D2A207A5-3735-521B-50E7-6C7AB454EA5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E610E9F-A9E9-D174-35F2-7B5576B95D60}"/>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358256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3232-63F4-9E64-A93A-F7C36C7EA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7D8250F-1A5E-E317-B57F-673E4A378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F52D228-0907-D677-AA73-13EFD9A41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10345-A117-2C76-5F08-31777A7C324E}"/>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6" name="Footer Placeholder 5">
            <a:extLst>
              <a:ext uri="{FF2B5EF4-FFF2-40B4-BE49-F238E27FC236}">
                <a16:creationId xmlns:a16="http://schemas.microsoft.com/office/drawing/2014/main" id="{52EF9F1C-F933-F7FF-335C-014A830E68F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DECFE8-1D42-2060-E4F3-736614170D0E}"/>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300884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C5B4-4D8C-EF1E-1D64-65737ABA2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16192E2-0B92-4E93-DFCD-A5264A0BEB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517AEA1-8DF3-A82D-5703-57493670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2D34B-1FD9-7A11-742E-293E92624AE8}"/>
              </a:ext>
            </a:extLst>
          </p:cNvPr>
          <p:cNvSpPr>
            <a:spLocks noGrp="1"/>
          </p:cNvSpPr>
          <p:nvPr>
            <p:ph type="dt" sz="half" idx="10"/>
          </p:nvPr>
        </p:nvSpPr>
        <p:spPr/>
        <p:txBody>
          <a:bodyPr/>
          <a:lstStyle/>
          <a:p>
            <a:fld id="{6901AB9C-3A77-4EFA-A6A1-E7959D902A11}" type="datetimeFigureOut">
              <a:rPr lang="vi-VN" smtClean="0"/>
              <a:t>13/02/2025</a:t>
            </a:fld>
            <a:endParaRPr lang="vi-VN"/>
          </a:p>
        </p:txBody>
      </p:sp>
      <p:sp>
        <p:nvSpPr>
          <p:cNvPr id="6" name="Footer Placeholder 5">
            <a:extLst>
              <a:ext uri="{FF2B5EF4-FFF2-40B4-BE49-F238E27FC236}">
                <a16:creationId xmlns:a16="http://schemas.microsoft.com/office/drawing/2014/main" id="{37846E59-4EE7-BC1E-F6FC-2EED43A8A1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4313DB2-D08E-7903-1E68-019B94F9BC8A}"/>
              </a:ext>
            </a:extLst>
          </p:cNvPr>
          <p:cNvSpPr>
            <a:spLocks noGrp="1"/>
          </p:cNvSpPr>
          <p:nvPr>
            <p:ph type="sldNum" sz="quarter" idx="12"/>
          </p:nvPr>
        </p:nvSpPr>
        <p:spPr/>
        <p:txBody>
          <a:bodyPr/>
          <a:lstStyle/>
          <a:p>
            <a:fld id="{26D8E63E-7BD4-47FE-BAEF-97FA88F9E6BC}" type="slidenum">
              <a:rPr lang="vi-VN" smtClean="0"/>
              <a:t>‹#›</a:t>
            </a:fld>
            <a:endParaRPr lang="vi-VN"/>
          </a:p>
        </p:txBody>
      </p:sp>
    </p:spTree>
    <p:extLst>
      <p:ext uri="{BB962C8B-B14F-4D97-AF65-F5344CB8AC3E}">
        <p14:creationId xmlns:p14="http://schemas.microsoft.com/office/powerpoint/2010/main" val="245386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7A250-79CF-1A0D-AA8C-C9D4A3BAF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AE5BD8-5C21-7DFF-144D-DC5C0A2E6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64E4A-CAE3-5C3A-E465-A58469746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1AB9C-3A77-4EFA-A6A1-E7959D902A11}" type="datetimeFigureOut">
              <a:rPr lang="vi-VN" smtClean="0"/>
              <a:t>13/02/2025</a:t>
            </a:fld>
            <a:endParaRPr lang="vi-VN"/>
          </a:p>
        </p:txBody>
      </p:sp>
      <p:sp>
        <p:nvSpPr>
          <p:cNvPr id="5" name="Footer Placeholder 4">
            <a:extLst>
              <a:ext uri="{FF2B5EF4-FFF2-40B4-BE49-F238E27FC236}">
                <a16:creationId xmlns:a16="http://schemas.microsoft.com/office/drawing/2014/main" id="{EE2BBAB1-A4DC-BEB0-EC83-1DE36A2AB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6C84FB5-157C-FA44-1BB2-2E2C5747EC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E63E-7BD4-47FE-BAEF-97FA88F9E6BC}" type="slidenum">
              <a:rPr lang="vi-VN" smtClean="0"/>
              <a:t>‹#›</a:t>
            </a:fld>
            <a:endParaRPr lang="vi-VN"/>
          </a:p>
        </p:txBody>
      </p:sp>
    </p:spTree>
    <p:extLst>
      <p:ext uri="{BB962C8B-B14F-4D97-AF65-F5344CB8AC3E}">
        <p14:creationId xmlns:p14="http://schemas.microsoft.com/office/powerpoint/2010/main" val="198910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1582524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8.svg"/><Relationship Id="rId7" Type="http://schemas.openxmlformats.org/officeDocument/2006/relationships/image" Target="../media/image29.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2.emf"/><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5.emf"/><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37.jpe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57.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6.emf"/><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74145" cy="1141848"/>
          </a:xfrm>
        </p:spPr>
        <p:txBody>
          <a:bodyPr>
            <a:normAutofit fontScale="90000"/>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5. ĐỘ DÀI CUNG TRÒN,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DIỆN TÍCH HÌNH QUẠT TRÒN,</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DIỆN TÍCH HÌNH VÀNH KHUYÊN</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169515" y="3224637"/>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err="1">
                <a:solidFill>
                  <a:srgbClr val="FFFF00"/>
                </a:solidFill>
                <a:latin typeface="Times New Roman" panose="02020603050405020304" pitchFamily="18" charset="0"/>
                <a:cs typeface="Times New Roman" panose="02020603050405020304" pitchFamily="18" charset="0"/>
              </a:rPr>
              <a:t>Tiết</a:t>
            </a:r>
            <a:r>
              <a:rPr lang="en-US" b="1">
                <a:solidFill>
                  <a:srgbClr val="FFFF00"/>
                </a:solidFill>
                <a:latin typeface="Times New Roman" panose="02020603050405020304" pitchFamily="18" charset="0"/>
                <a:cs typeface="Times New Roman" panose="02020603050405020304" pitchFamily="18" charset="0"/>
              </a:rPr>
              <a:t> 2)</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19049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21AD6E-A840-D8D7-523D-43C495F09C7E}"/>
              </a:ext>
            </a:extLst>
          </p:cNvPr>
          <p:cNvSpPr/>
          <p:nvPr/>
        </p:nvSpPr>
        <p:spPr>
          <a:xfrm>
            <a:off x="256614" y="486885"/>
            <a:ext cx="462944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6 (</a:t>
            </a: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sgk</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7">
            <a:extLst>
              <a:ext uri="{FF2B5EF4-FFF2-40B4-BE49-F238E27FC236}">
                <a16:creationId xmlns:a16="http://schemas.microsoft.com/office/drawing/2014/main" id="{2452AF3F-1082-0780-DA60-023FA51CD210}"/>
              </a:ext>
            </a:extLst>
          </p:cNvPr>
          <p:cNvSpPr/>
          <p:nvPr/>
        </p:nvSpPr>
        <p:spPr>
          <a:xfrm rot="534102">
            <a:off x="10193476" y="-158283"/>
            <a:ext cx="1592547" cy="2054471"/>
          </a:xfrm>
          <a:custGeom>
            <a:avLst/>
            <a:gdLst/>
            <a:ahLst/>
            <a:cxnLst/>
            <a:rect l="l" t="t" r="r" b="b"/>
            <a:pathLst>
              <a:path w="4524890" h="4898996">
                <a:moveTo>
                  <a:pt x="0" y="0"/>
                </a:moveTo>
                <a:lnTo>
                  <a:pt x="4524891" y="0"/>
                </a:lnTo>
                <a:lnTo>
                  <a:pt x="4524891" y="4898995"/>
                </a:lnTo>
                <a:lnTo>
                  <a:pt x="0" y="4898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ED605C5-13F9-69F1-2E14-A017D9EFDD77}"/>
                  </a:ext>
                </a:extLst>
              </p:cNvPr>
              <p:cNvSpPr txBox="1"/>
              <p:nvPr/>
            </p:nvSpPr>
            <p:spPr>
              <a:xfrm>
                <a:off x="4896131" y="2128900"/>
                <a:ext cx="6093618" cy="2600199"/>
              </a:xfrm>
              <a:prstGeom prst="rect">
                <a:avLst/>
              </a:prstGeom>
              <a:noFill/>
            </p:spPr>
            <p:txBody>
              <a:bodyPr wrap="square">
                <a:spAutoFit/>
              </a:bodyPr>
              <a:lstStyle/>
              <a:p>
                <a:pPr algn="just">
                  <a:lnSpc>
                    <a:spcPct val="150000"/>
                  </a:lnSpc>
                </a:pPr>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Hiệu diện tích hai đường tròn trên là:</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b="0" i="0" smtClean="0">
                            <a:solidFill>
                              <a:schemeClr val="bg1"/>
                            </a:solidFill>
                            <a:effectLst/>
                            <a:latin typeface="Cambria Math" panose="02040503050406030204" pitchFamily="18" charset="0"/>
                            <a:ea typeface="Times New Roman" panose="02020603050405020304" pitchFamily="18" charset="0"/>
                          </a:rPr>
                          <m:t>3</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effectLst/>
                            <a:latin typeface="Cambria Math" panose="02040503050406030204" pitchFamily="18" charset="0"/>
                            <a:ea typeface="Times New Roman" panose="02020603050405020304" pitchFamily="18" charset="0"/>
                          </a:rPr>
                          <m:t>− </m:t>
                        </m:r>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a:rPr lang="en-US" sz="2800" b="0" i="1" smtClean="0">
                        <a:solidFill>
                          <a:schemeClr val="bg1"/>
                        </a:solidFill>
                        <a:effectLst/>
                        <a:latin typeface="Cambria Math" panose="02040503050406030204" pitchFamily="18" charset="0"/>
                        <a:ea typeface="Times New Roman" panose="02020603050405020304" pitchFamily="18" charset="0"/>
                      </a:rPr>
                      <m:t> </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b="0" i="0" smtClean="0">
                            <a:solidFill>
                              <a:schemeClr val="bg1"/>
                            </a:solidFill>
                            <a:effectLst/>
                            <a:latin typeface="Cambria Math" panose="02040503050406030204" pitchFamily="18" charset="0"/>
                            <a:ea typeface="Times New Roman" panose="02020603050405020304" pitchFamily="18" charset="0"/>
                          </a:rPr>
                          <m:t>cm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Hiệu diện tích hai đường tròn là diện tích phần tô màu.</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8ED605C5-13F9-69F1-2E14-A017D9EFDD77}"/>
                  </a:ext>
                </a:extLst>
              </p:cNvPr>
              <p:cNvSpPr txBox="1">
                <a:spLocks noRot="1" noChangeAspect="1" noMove="1" noResize="1" noEditPoints="1" noAdjustHandles="1" noChangeArrowheads="1" noChangeShapeType="1" noTextEdit="1"/>
              </p:cNvSpPr>
              <p:nvPr/>
            </p:nvSpPr>
            <p:spPr>
              <a:xfrm>
                <a:off x="4896131" y="2128900"/>
                <a:ext cx="6093618" cy="2600199"/>
              </a:xfrm>
              <a:prstGeom prst="rect">
                <a:avLst/>
              </a:prstGeom>
              <a:blipFill>
                <a:blip r:embed="rId6"/>
                <a:stretch>
                  <a:fillRect l="-2000" r="-2100" b="-562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EFA216D-2702-CDA8-ABF6-CA0EFA8AE267}"/>
              </a:ext>
            </a:extLst>
          </p:cNvPr>
          <p:cNvPicPr>
            <a:picLocks noChangeAspect="1"/>
          </p:cNvPicPr>
          <p:nvPr/>
        </p:nvPicPr>
        <p:blipFill>
          <a:blip r:embed="rId7"/>
          <a:stretch>
            <a:fillRect/>
          </a:stretch>
        </p:blipFill>
        <p:spPr>
          <a:xfrm>
            <a:off x="1319495" y="2285382"/>
            <a:ext cx="2880360" cy="2880360"/>
          </a:xfrm>
          <a:prstGeom prst="rect">
            <a:avLst/>
          </a:prstGeom>
        </p:spPr>
      </p:pic>
    </p:spTree>
    <p:extLst>
      <p:ext uri="{BB962C8B-B14F-4D97-AF65-F5344CB8AC3E}">
        <p14:creationId xmlns:p14="http://schemas.microsoft.com/office/powerpoint/2010/main" val="1377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encil">
            <a:extLst>
              <a:ext uri="{FF2B5EF4-FFF2-40B4-BE49-F238E27FC236}">
                <a16:creationId xmlns:a16="http://schemas.microsoft.com/office/drawing/2014/main" id="{7A7D290F-1E8B-E38B-BD2E-442F7DA61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0368" y="1408444"/>
            <a:ext cx="914400" cy="914400"/>
          </a:xfrm>
          <a:prstGeom prst="rect">
            <a:avLst/>
          </a:prstGeom>
        </p:spPr>
      </p:pic>
      <p:sp>
        <p:nvSpPr>
          <p:cNvPr id="4" name="Rectangle: Rounded Corners 3">
            <a:extLst>
              <a:ext uri="{FF2B5EF4-FFF2-40B4-BE49-F238E27FC236}">
                <a16:creationId xmlns:a16="http://schemas.microsoft.com/office/drawing/2014/main" id="{0215765B-10D4-3CD8-761F-A9CFF669B070}"/>
              </a:ext>
            </a:extLst>
          </p:cNvPr>
          <p:cNvSpPr/>
          <p:nvPr/>
        </p:nvSpPr>
        <p:spPr>
          <a:xfrm>
            <a:off x="516664" y="385532"/>
            <a:ext cx="783923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IV. DIỆN</a:t>
            </a:r>
            <a:r>
              <a:rPr kumimoji="0" lang="en-US" sz="3200" b="1" i="0" u="sng"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TÍCH HÌNH VÀNH KHUYÊN</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04E9F5-D9D6-C3CA-08CD-BBBB69985EF5}"/>
              </a:ext>
            </a:extLst>
          </p:cNvPr>
          <p:cNvPicPr>
            <a:picLocks noChangeAspect="1"/>
          </p:cNvPicPr>
          <p:nvPr/>
        </p:nvPicPr>
        <p:blipFill>
          <a:blip r:embed="rId5"/>
          <a:stretch>
            <a:fillRect/>
          </a:stretch>
        </p:blipFill>
        <p:spPr>
          <a:xfrm>
            <a:off x="1509996" y="2179320"/>
            <a:ext cx="2499360" cy="2499360"/>
          </a:xfrm>
          <a:prstGeom prst="rect">
            <a:avLst/>
          </a:prstGeom>
        </p:spPr>
      </p:pic>
      <p:sp>
        <p:nvSpPr>
          <p:cNvPr id="35" name="TextBox 34">
            <a:extLst>
              <a:ext uri="{FF2B5EF4-FFF2-40B4-BE49-F238E27FC236}">
                <a16:creationId xmlns:a16="http://schemas.microsoft.com/office/drawing/2014/main" id="{C4F54C0D-86DB-E926-C48D-E34352215F45}"/>
              </a:ext>
            </a:extLst>
          </p:cNvPr>
          <p:cNvSpPr txBox="1"/>
          <p:nvPr/>
        </p:nvSpPr>
        <p:spPr>
          <a:xfrm>
            <a:off x="5098780" y="1669075"/>
            <a:ext cx="6133512" cy="1307537"/>
          </a:xfrm>
          <a:prstGeom prst="rect">
            <a:avLst/>
          </a:prstGeom>
          <a:noFill/>
        </p:spPr>
        <p:txBody>
          <a:bodyPr wrap="square">
            <a:spAutoFit/>
          </a:bodyPr>
          <a:lstStyle/>
          <a:p>
            <a:pPr lvl="0" algn="just">
              <a:lnSpc>
                <a:spcPct val="150000"/>
              </a:lnSpc>
            </a:pPr>
            <a:r>
              <a:rPr lang="pt-BR" sz="2800">
                <a:solidFill>
                  <a:schemeClr val="bg1"/>
                </a:solidFill>
                <a:latin typeface="Times New Roman" panose="02020603050405020304" pitchFamily="18" charset="0"/>
                <a:cs typeface="Times New Roman" panose="02020603050405020304" pitchFamily="18" charset="0"/>
              </a:rPr>
              <a:t>- Hình </a:t>
            </a:r>
            <a:r>
              <a:rPr lang="pt-BR" sz="2800" dirty="0">
                <a:solidFill>
                  <a:schemeClr val="bg1"/>
                </a:solidFill>
                <a:latin typeface="Times New Roman" panose="02020603050405020304" pitchFamily="18" charset="0"/>
                <a:cs typeface="Times New Roman" panose="02020603050405020304" pitchFamily="18" charset="0"/>
              </a:rPr>
              <a:t>giới hạn bởi hai đường tròn cùng tâm được gọi là hình vành khuyên.</a:t>
            </a:r>
            <a:endParaRPr kumimoji="0" lang="vi-VN" sz="2800" b="0"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1C38C9D-A1CC-2A14-1160-3D07219C3ED3}"/>
                  </a:ext>
                </a:extLst>
              </p:cNvPr>
              <p:cNvSpPr txBox="1"/>
              <p:nvPr/>
            </p:nvSpPr>
            <p:spPr>
              <a:xfrm>
                <a:off x="4975102" y="3429000"/>
                <a:ext cx="6415088" cy="1539139"/>
              </a:xfrm>
              <a:prstGeom prst="rect">
                <a:avLst/>
              </a:prstGeom>
              <a:noFill/>
            </p:spPr>
            <p:txBody>
              <a:bodyPr wrap="square">
                <a:spAutoFit/>
              </a:bodyPr>
              <a:lstStyle/>
              <a:p>
                <a:pPr algn="just">
                  <a:lnSpc>
                    <a:spcPct val="115000"/>
                  </a:lnSpc>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&gt;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baseline="30000" smtClean="0">
                            <a:solidFill>
                              <a:schemeClr val="bg1"/>
                            </a:solidFill>
                            <a:latin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11C38C9D-A1CC-2A14-1160-3D07219C3ED3}"/>
                  </a:ext>
                </a:extLst>
              </p:cNvPr>
              <p:cNvSpPr txBox="1">
                <a:spLocks noRot="1" noChangeAspect="1" noMove="1" noResize="1" noEditPoints="1" noAdjustHandles="1" noChangeArrowheads="1" noChangeShapeType="1" noTextEdit="1"/>
              </p:cNvSpPr>
              <p:nvPr/>
            </p:nvSpPr>
            <p:spPr>
              <a:xfrm>
                <a:off x="4975102" y="3429000"/>
                <a:ext cx="6415088" cy="1539139"/>
              </a:xfrm>
              <a:prstGeom prst="rect">
                <a:avLst/>
              </a:prstGeom>
              <a:blipFill>
                <a:blip r:embed="rId6"/>
                <a:stretch>
                  <a:fillRect l="-1901" t="-2778" r="-1996" b="-9921"/>
                </a:stretch>
              </a:blipFill>
            </p:spPr>
            <p:txBody>
              <a:bodyPr/>
              <a:lstStyle/>
              <a:p>
                <a:r>
                  <a:rPr lang="en-US">
                    <a:noFill/>
                  </a:rPr>
                  <a:t> </a:t>
                </a:r>
              </a:p>
            </p:txBody>
          </p:sp>
        </mc:Fallback>
      </mc:AlternateContent>
    </p:spTree>
    <p:extLst>
      <p:ext uri="{BB962C8B-B14F-4D97-AF65-F5344CB8AC3E}">
        <p14:creationId xmlns:p14="http://schemas.microsoft.com/office/powerpoint/2010/main" val="12874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60208"/>
            <a:ext cx="11715750" cy="1736746"/>
          </a:xfrm>
        </p:spPr>
        <p:txBody>
          <a:bodyPr>
            <a:noAutofit/>
          </a:bodyPr>
          <a:lstStyle/>
          <a:p>
            <a:pPr algn="ctr" defTabSz="857250">
              <a:lnSpc>
                <a:spcPct val="100000"/>
              </a:lnSpc>
            </a:pPr>
            <a:r>
              <a:rPr lang="en-US" sz="3200" b="1" spc="-224" dirty="0">
                <a:solidFill>
                  <a:srgbClr val="FFFF00"/>
                </a:solidFill>
                <a:latin typeface="Times New Roman" panose="02020603050405020304" pitchFamily="18" charset="0"/>
                <a:cs typeface="Times New Roman" panose="02020603050405020304" pitchFamily="18" charset="0"/>
              </a:rPr>
              <a:t>BÀI  5. ĐỘ  DÀI CUNG  TRÒN,  DIỆN TÍCH  HÌNH  QUẠT  TRÒN,  DIỆN  TÍCH  HÌNH VÀNH  KHUYÊN</a:t>
            </a: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2309" y="2903062"/>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70595" y="2643714"/>
            <a:ext cx="5125622"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LUYỆN TẬP</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554982" y="342900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841268" y="3607711"/>
            <a:ext cx="4784273" cy="1554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L</a:t>
            </a:r>
            <a:r>
              <a:rPr lang="vi-VN" sz="3200" dirty="0">
                <a:solidFill>
                  <a:schemeClr val="bg1"/>
                </a:solidFill>
                <a:latin typeface="Times New Roman" panose="02020603050405020304" pitchFamily="18" charset="0"/>
                <a:cs typeface="Times New Roman" panose="02020603050405020304" pitchFamily="18" charset="0"/>
              </a:rPr>
              <a:t>uyện tập các bài toán tính diện tích hình quạt tròn, diện tích hình </a:t>
            </a:r>
            <a:r>
              <a:rPr lang="vi-VN" sz="3200">
                <a:solidFill>
                  <a:schemeClr val="bg1"/>
                </a:solidFill>
                <a:latin typeface="Times New Roman" panose="02020603050405020304" pitchFamily="18" charset="0"/>
                <a:cs typeface="Times New Roman" panose="02020603050405020304" pitchFamily="18" charset="0"/>
              </a:rPr>
              <a:t>vành khuyên</a:t>
            </a:r>
            <a:r>
              <a:rPr lang="en-US" sz="320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14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3C775B-DE4E-67C0-17EA-100C110769E2}"/>
              </a:ext>
            </a:extLst>
          </p:cNvPr>
          <p:cNvGrpSpPr/>
          <p:nvPr/>
        </p:nvGrpSpPr>
        <p:grpSpPr>
          <a:xfrm>
            <a:off x="1087907" y="502785"/>
            <a:ext cx="2807643" cy="616432"/>
            <a:chOff x="1517557" y="488895"/>
            <a:chExt cx="2807643" cy="616432"/>
          </a:xfrm>
        </p:grpSpPr>
        <p:pic>
          <p:nvPicPr>
            <p:cNvPr id="5" name="Picture 4">
              <a:extLst>
                <a:ext uri="{FF2B5EF4-FFF2-40B4-BE49-F238E27FC236}">
                  <a16:creationId xmlns:a16="http://schemas.microsoft.com/office/drawing/2014/main" id="{1287D8AA-0D76-8CE2-74DA-BAA86237B107}"/>
                </a:ext>
              </a:extLst>
            </p:cNvPr>
            <p:cNvPicPr>
              <a:picLocks noChangeAspect="1"/>
            </p:cNvPicPr>
            <p:nvPr/>
          </p:nvPicPr>
          <p:blipFill>
            <a:blip r:embed="rId2"/>
            <a:stretch>
              <a:fillRect/>
            </a:stretch>
          </p:blipFill>
          <p:spPr>
            <a:xfrm>
              <a:off x="1517557" y="589879"/>
              <a:ext cx="664915" cy="398949"/>
            </a:xfrm>
            <a:prstGeom prst="rect">
              <a:avLst/>
            </a:prstGeom>
          </p:spPr>
        </p:pic>
        <p:sp>
          <p:nvSpPr>
            <p:cNvPr id="6" name="Rectangle: Rounded Corners 5">
              <a:extLst>
                <a:ext uri="{FF2B5EF4-FFF2-40B4-BE49-F238E27FC236}">
                  <a16:creationId xmlns:a16="http://schemas.microsoft.com/office/drawing/2014/main" id="{C23A2372-BFD8-1876-0D29-C8FE9B24A6CA}"/>
                </a:ext>
              </a:extLst>
            </p:cNvPr>
            <p:cNvSpPr/>
            <p:nvPr/>
          </p:nvSpPr>
          <p:spPr>
            <a:xfrm>
              <a:off x="1850014" y="488895"/>
              <a:ext cx="2475186"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VÍ DỤ 7</a:t>
              </a:r>
            </a:p>
          </p:txBody>
        </p:sp>
      </p:grpSp>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F09042-79B7-245F-17F4-65DCDC3037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0" y="5261765"/>
            <a:ext cx="1583341" cy="131055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BF48B2D-34B5-B5F8-4599-8E9164CAF070}"/>
                  </a:ext>
                </a:extLst>
              </p:cNvPr>
              <p:cNvSpPr txBox="1"/>
              <p:nvPr/>
            </p:nvSpPr>
            <p:spPr>
              <a:xfrm>
                <a:off x="3740641" y="603769"/>
                <a:ext cx="7973564" cy="2870016"/>
              </a:xfrm>
              <a:prstGeom prst="rect">
                <a:avLst/>
              </a:prstGeom>
              <a:noFill/>
            </p:spPr>
            <p:txBody>
              <a:bodyPr wrap="square">
                <a:spAutoFit/>
              </a:bodyPr>
              <a:lstStyle/>
              <a:p>
                <a:pPr algn="just">
                  <a:spcBef>
                    <a:spcPts val="1200"/>
                  </a:spcBef>
                  <a:spcAft>
                    <a:spcPts val="300"/>
                  </a:spcAft>
                </a:pP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82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m:t>
                    </m:r>
                  </m:oMath>
                </a14:m>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1200"/>
                  </a:spcBef>
                  <a:spcAft>
                    <a:spcPts val="300"/>
                  </a:spcAft>
                </a:pP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decimét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BF48B2D-34B5-B5F8-4599-8E9164CAF070}"/>
                  </a:ext>
                </a:extLst>
              </p:cNvPr>
              <p:cNvSpPr txBox="1">
                <a:spLocks noRot="1" noChangeAspect="1" noMove="1" noResize="1" noEditPoints="1" noAdjustHandles="1" noChangeArrowheads="1" noChangeShapeType="1" noTextEdit="1"/>
              </p:cNvSpPr>
              <p:nvPr/>
            </p:nvSpPr>
            <p:spPr>
              <a:xfrm>
                <a:off x="3740641" y="603769"/>
                <a:ext cx="7973564" cy="2870016"/>
              </a:xfrm>
              <a:prstGeom prst="rect">
                <a:avLst/>
              </a:prstGeom>
              <a:blipFill>
                <a:blip r:embed="rId4"/>
                <a:stretch>
                  <a:fillRect l="-1606" t="-2123" r="-2752" b="-509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45CC8BA8-8F51-89D4-43F5-B16F301EDE7D}"/>
              </a:ext>
            </a:extLst>
          </p:cNvPr>
          <p:cNvPicPr>
            <a:picLocks noChangeAspect="1"/>
          </p:cNvPicPr>
          <p:nvPr/>
        </p:nvPicPr>
        <p:blipFill>
          <a:blip r:embed="rId5"/>
          <a:stretch>
            <a:fillRect/>
          </a:stretch>
        </p:blipFill>
        <p:spPr>
          <a:xfrm>
            <a:off x="902881" y="1451390"/>
            <a:ext cx="2719150" cy="27191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011FC6-DD03-5C47-C384-5BDFA388995F}"/>
                  </a:ext>
                </a:extLst>
              </p:cNvPr>
              <p:cNvSpPr txBox="1"/>
              <p:nvPr/>
            </p:nvSpPr>
            <p:spPr>
              <a:xfrm>
                <a:off x="4436075" y="4382373"/>
                <a:ext cx="6772367" cy="1720664"/>
              </a:xfrm>
              <a:prstGeom prst="rect">
                <a:avLst/>
              </a:prstGeom>
              <a:noFill/>
            </p:spPr>
            <p:txBody>
              <a:bodyPr wrap="square">
                <a:spAutoFit/>
              </a:bodyPr>
              <a:lstStyle/>
              <a:p>
                <a:pPr>
                  <a:lnSpc>
                    <a:spcPct val="150000"/>
                  </a:lnSpc>
                  <a:spcBef>
                    <a:spcPts val="300"/>
                  </a:spcBef>
                  <a:spcAft>
                    <a:spcPts val="3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800">
                    <a:solidFill>
                      <a:schemeClr val="bg1"/>
                    </a:solidFill>
                    <a:effectLst/>
                    <a:latin typeface="Times New Roman" panose="02020603050405020304" pitchFamily="18" charset="0"/>
                    <a:cs typeface="Times New Roman" panose="02020603050405020304" pitchFamily="18" charset="0"/>
                  </a:rPr>
                  <a:t>S = </a:t>
                </a:r>
                <a14:m>
                  <m:oMath xmlns:m="http://schemas.openxmlformats.org/officeDocument/2006/math">
                    <m:f>
                      <m:fPr>
                        <m:ctrlPr>
                          <a:rPr lang="vi-VN" sz="2800" i="1">
                            <a:solidFill>
                              <a:schemeClr val="bg1"/>
                            </a:solidFill>
                            <a:effectLst/>
                            <a:latin typeface="Cambria Math" panose="02040503050406030204" pitchFamily="18" charset="0"/>
                          </a:rPr>
                        </m:ctrlPr>
                      </m:fPr>
                      <m:num>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800" i="1">
                            <a:solidFill>
                              <a:schemeClr val="bg1"/>
                            </a:solidFill>
                            <a:effectLst/>
                            <a:latin typeface="Cambria Math" panose="02040503050406030204" pitchFamily="18" charset="0"/>
                          </a:rPr>
                        </m:ctrlPr>
                      </m:dPr>
                      <m:e>
                        <m:r>
                          <m:rPr>
                            <m:nor/>
                          </m:rPr>
                          <a:rPr lang="en-US" sz="2800" b="0" i="0" smtClean="0">
                            <a:solidFill>
                              <a:schemeClr val="bg1"/>
                            </a:solidFill>
                            <a:effectLst/>
                            <a:latin typeface="Times New Roman" panose="02020603050405020304" pitchFamily="18" charset="0"/>
                            <a:cs typeface="Times New Roman" panose="02020603050405020304" pitchFamily="18" charset="0"/>
                          </a:rPr>
                          <m:t>4</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baseline="3000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3</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800" i="1">
                            <a:solidFill>
                              <a:schemeClr val="bg1"/>
                            </a:solidFill>
                            <a:effectLst/>
                            <a:latin typeface="Cambria Math" panose="02040503050406030204" pitchFamily="18" charset="0"/>
                          </a:rPr>
                        </m:ctrlPr>
                      </m:fPr>
                      <m:num>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num>
                      <m:den>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5,5</m:t>
                    </m:r>
                    <m:d>
                      <m:dPr>
                        <m:ctrlPr>
                          <a:rPr lang="vi-VN" sz="2800" i="1">
                            <a:solidFill>
                              <a:schemeClr val="bg1"/>
                            </a:solidFill>
                            <a:effectLst/>
                            <a:latin typeface="Cambria Math" panose="02040503050406030204" pitchFamily="18" charset="0"/>
                          </a:rPr>
                        </m:ctrlPr>
                      </m:dPr>
                      <m:e>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011FC6-DD03-5C47-C384-5BDFA388995F}"/>
                  </a:ext>
                </a:extLst>
              </p:cNvPr>
              <p:cNvSpPr txBox="1">
                <a:spLocks noRot="1" noChangeAspect="1" noMove="1" noResize="1" noEditPoints="1" noAdjustHandles="1" noChangeArrowheads="1" noChangeShapeType="1" noTextEdit="1"/>
              </p:cNvSpPr>
              <p:nvPr/>
            </p:nvSpPr>
            <p:spPr>
              <a:xfrm>
                <a:off x="4436075" y="4382373"/>
                <a:ext cx="6772367" cy="1720664"/>
              </a:xfrm>
              <a:prstGeom prst="rect">
                <a:avLst/>
              </a:prstGeom>
              <a:blipFill>
                <a:blip r:embed="rId6"/>
                <a:stretch>
                  <a:fillRect l="-1890" b="-3546"/>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578B3214-D9EE-4A0A-3D6D-2FA5DB56F206}"/>
              </a:ext>
            </a:extLst>
          </p:cNvPr>
          <p:cNvSpPr/>
          <p:nvPr/>
        </p:nvSpPr>
        <p:spPr>
          <a:xfrm>
            <a:off x="5803148" y="3765941"/>
            <a:ext cx="2475186"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FFFF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6968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A35C904-F76A-196B-6D2C-B5B6C24F3AB7}"/>
              </a:ext>
            </a:extLst>
          </p:cNvPr>
          <p:cNvSpPr/>
          <p:nvPr/>
        </p:nvSpPr>
        <p:spPr>
          <a:xfrm>
            <a:off x="258339" y="480463"/>
            <a:ext cx="462944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 5 (</a:t>
            </a: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sgk</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B3A78331-8B49-4B9C-B1BB-8E077CD59819}"/>
              </a:ext>
            </a:extLst>
          </p:cNvPr>
          <p:cNvSpPr txBox="1"/>
          <p:nvPr/>
        </p:nvSpPr>
        <p:spPr>
          <a:xfrm>
            <a:off x="714006" y="1268915"/>
            <a:ext cx="8347550" cy="1569660"/>
          </a:xfrm>
          <a:prstGeom prst="rect">
            <a:avLst/>
          </a:prstGeom>
          <a:noFill/>
        </p:spPr>
        <p:txBody>
          <a:bodyPr wrap="square">
            <a:spAutoFit/>
          </a:bodyPr>
          <a:lstStyle/>
          <a:p>
            <a:pPr algn="just"/>
            <a:r>
              <a:rPr lang="vi-VN" sz="3200" dirty="0">
                <a:solidFill>
                  <a:schemeClr val="bg1"/>
                </a:solidFill>
                <a:latin typeface="+mj-lt"/>
              </a:rPr>
              <a:t>Tính diện tích của hình vành khuyên, biết hình vành khuyên đó giới hạn bởi hai đường tròn cùng tâm và có bán kính lần lượt là 2,5 cm; 2 cm. </a:t>
            </a:r>
          </a:p>
        </p:txBody>
      </p:sp>
      <p:pic>
        <p:nvPicPr>
          <p:cNvPr id="9" name="Picture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3C48EB-AEED-9CAF-91A3-41E8CDD03A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608659" y="5154466"/>
            <a:ext cx="1583341" cy="13105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187514-BF42-5839-FF3A-86EC0A197F71}"/>
                  </a:ext>
                </a:extLst>
              </p:cNvPr>
              <p:cNvSpPr txBox="1"/>
              <p:nvPr/>
            </p:nvSpPr>
            <p:spPr>
              <a:xfrm>
                <a:off x="714006" y="3699753"/>
                <a:ext cx="8347550" cy="2215991"/>
              </a:xfrm>
              <a:prstGeom prst="rect">
                <a:avLst/>
              </a:prstGeom>
              <a:noFill/>
            </p:spPr>
            <p:txBody>
              <a:bodyPr wrap="square">
                <a:spAutoFit/>
              </a:bodyPr>
              <a:lstStyle/>
              <a:p>
                <a:pPr algn="just">
                  <a:spcAft>
                    <a:spcPts val="1200"/>
                  </a:spcAf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tích hình vành khuyên giới hạn bởi hai đường tròn cùng tâm và có bán kính lần lượt là </a:t>
                </a:r>
                <a14:m>
                  <m:oMath xmlns:m="http://schemas.openxmlformats.org/officeDocument/2006/math">
                    <m:r>
                      <m:rPr>
                        <m:nor/>
                      </m:rPr>
                      <a:rPr lang="vi-VN"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2,5 </m:t>
                    </m:r>
                    <m:r>
                      <m:rPr>
                        <m:nor/>
                      </m:rP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oMath>
                </a14:m>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 </a:t>
                </a:r>
                <a14:m>
                  <m:oMath xmlns:m="http://schemas.openxmlformats.org/officeDocument/2006/math">
                    <m:r>
                      <m:rPr>
                        <m:nor/>
                      </m:rPr>
                      <a:rPr lang="vi-VN"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2 </m:t>
                    </m:r>
                    <m:r>
                      <m:rPr>
                        <m:nor/>
                      </m:rP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oMath>
                </a14:m>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a:t>
                </a:r>
              </a:p>
              <a:p>
                <a:pPr algn="ctr">
                  <a:spcAft>
                    <a:spcPts val="1200"/>
                  </a:spcAft>
                </a:pPr>
                <a14:m>
                  <m:oMath xmlns:m="http://schemas.openxmlformats.org/officeDocument/2006/math">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32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3200" i="1">
                            <a:solidFill>
                              <a:schemeClr val="bg1"/>
                            </a:solidFill>
                            <a:effectLst/>
                            <a:latin typeface="Cambria Math" panose="02040503050406030204" pitchFamily="18" charset="0"/>
                          </a:rPr>
                        </m:ctrlPr>
                      </m:dPr>
                      <m:e>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200" baseline="30000">
                            <a:solidFill>
                              <a:schemeClr val="bg1"/>
                            </a:solidFill>
                            <a:latin typeface="Times New Roman" panose="02020603050405020304" pitchFamily="18" charset="0"/>
                            <a:cs typeface="Times New Roman" panose="02020603050405020304" pitchFamily="18" charset="0"/>
                          </a:rPr>
                          <m:t>2</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3200">
                            <a:solidFill>
                              <a:schemeClr val="bg1"/>
                            </a:solidFill>
                            <a:latin typeface="Times New Roman" panose="02020603050405020304" pitchFamily="18" charset="0"/>
                            <a:cs typeface="Times New Roman" panose="02020603050405020304" pitchFamily="18" charset="0"/>
                          </a:rPr>
                          <m:t>2</m:t>
                        </m:r>
                        <m:r>
                          <m:rPr>
                            <m:nor/>
                          </m:rPr>
                          <a:rPr lang="en-US" sz="3200" baseline="30000">
                            <a:solidFill>
                              <a:schemeClr val="bg1"/>
                            </a:solidFill>
                            <a:latin typeface="Times New Roman" panose="02020603050405020304" pitchFamily="18" charset="0"/>
                            <a:cs typeface="Times New Roman" panose="02020603050405020304" pitchFamily="18" charset="0"/>
                          </a:rPr>
                          <m:t>2</m:t>
                        </m:r>
                      </m:e>
                    </m:d>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2,25</m:t>
                    </m:r>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3200" i="1">
                            <a:solidFill>
                              <a:schemeClr val="bg1"/>
                            </a:solidFill>
                            <a:effectLst/>
                            <a:latin typeface="Cambria Math" panose="02040503050406030204" pitchFamily="18" charset="0"/>
                          </a:rPr>
                        </m:ctrlPr>
                      </m:dPr>
                      <m:e>
                        <m:r>
                          <m:rPr>
                            <m:nor/>
                          </m:rP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3200" baseline="30000">
                            <a:solidFill>
                              <a:schemeClr val="bg1"/>
                            </a:solidFill>
                            <a:latin typeface="Times New Roman" panose="02020603050405020304" pitchFamily="18" charset="0"/>
                            <a:cs typeface="Times New Roman" panose="02020603050405020304" pitchFamily="18" charset="0"/>
                          </a:rPr>
                          <m:t>2</m:t>
                        </m:r>
                      </m:e>
                    </m:d>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5187514-BF42-5839-FF3A-86EC0A197F71}"/>
                  </a:ext>
                </a:extLst>
              </p:cNvPr>
              <p:cNvSpPr txBox="1">
                <a:spLocks noRot="1" noChangeAspect="1" noMove="1" noResize="1" noEditPoints="1" noAdjustHandles="1" noChangeArrowheads="1" noChangeShapeType="1" noTextEdit="1"/>
              </p:cNvSpPr>
              <p:nvPr/>
            </p:nvSpPr>
            <p:spPr>
              <a:xfrm>
                <a:off x="714006" y="3699753"/>
                <a:ext cx="8347550" cy="2215991"/>
              </a:xfrm>
              <a:prstGeom prst="rect">
                <a:avLst/>
              </a:prstGeom>
              <a:blipFill>
                <a:blip r:embed="rId3"/>
                <a:stretch>
                  <a:fillRect l="-1826" t="-3857" r="-1899" b="-7989"/>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F28C298A-3F3F-35EA-3354-BA03ABEE9450}"/>
              </a:ext>
            </a:extLst>
          </p:cNvPr>
          <p:cNvSpPr/>
          <p:nvPr/>
        </p:nvSpPr>
        <p:spPr>
          <a:xfrm>
            <a:off x="3208228" y="2959369"/>
            <a:ext cx="2475186"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FFFF00"/>
                </a:solidFill>
                <a:latin typeface="Times New Roman" panose="02020603050405020304" pitchFamily="18" charset="0"/>
                <a:cs typeface="Times New Roman" panose="02020603050405020304" pitchFamily="18" charset="0"/>
              </a:rPr>
              <a:t>Giải</a:t>
            </a:r>
          </a:p>
        </p:txBody>
      </p:sp>
      <p:pic>
        <p:nvPicPr>
          <p:cNvPr id="6" name="Picture 5">
            <a:extLst>
              <a:ext uri="{FF2B5EF4-FFF2-40B4-BE49-F238E27FC236}">
                <a16:creationId xmlns:a16="http://schemas.microsoft.com/office/drawing/2014/main" id="{3774A324-3630-40C1-B38C-5725FF167B72}"/>
              </a:ext>
            </a:extLst>
          </p:cNvPr>
          <p:cNvPicPr>
            <a:picLocks noChangeAspect="1"/>
          </p:cNvPicPr>
          <p:nvPr/>
        </p:nvPicPr>
        <p:blipFill>
          <a:blip r:embed="rId4"/>
          <a:stretch>
            <a:fillRect/>
          </a:stretch>
        </p:blipFill>
        <p:spPr>
          <a:xfrm>
            <a:off x="9245326" y="1148121"/>
            <a:ext cx="2499360" cy="2499360"/>
          </a:xfrm>
          <a:prstGeom prst="rect">
            <a:avLst/>
          </a:prstGeom>
        </p:spPr>
      </p:pic>
    </p:spTree>
    <p:extLst>
      <p:ext uri="{BB962C8B-B14F-4D97-AF65-F5344CB8AC3E}">
        <p14:creationId xmlns:p14="http://schemas.microsoft.com/office/powerpoint/2010/main" val="28770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wipe(left)">
                                      <p:cBhvr>
                                        <p:cTn id="2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flipV="1">
            <a:off x="1090259" y="2963223"/>
            <a:ext cx="3494098" cy="761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319600" y="3226564"/>
            <a:ext cx="3264757" cy="1119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buFontTx/>
              <a:buChar char="-"/>
              <a:tabLst/>
              <a:defRPr/>
            </a:pPr>
            <a:r>
              <a:rPr lang="en-US">
                <a:solidFill>
                  <a:prstClr val="white"/>
                </a:solidFill>
                <a:latin typeface="Times New Roman" panose="02020603050405020304" pitchFamily="18" charset="0"/>
              </a:rPr>
              <a:t>Ứng dụng thực tế</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90000"/>
              </a:lnSpc>
              <a:spcBef>
                <a:spcPts val="1000"/>
              </a:spcBef>
              <a:spcAft>
                <a:spcPts val="0"/>
              </a:spcAft>
              <a:buClrTx/>
              <a:buSzTx/>
              <a:buFontTx/>
              <a:buChar char="-"/>
              <a:tabLst/>
              <a:defRPr/>
            </a:pPr>
            <a:r>
              <a:rPr lang="en-US">
                <a:solidFill>
                  <a:prstClr val="white"/>
                </a:solidFill>
                <a:latin typeface="Times New Roman" panose="02020603050405020304" pitchFamily="18" charset="0"/>
              </a:rPr>
              <a:t>Sơ đồ tư duy</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569568"/>
            <a:ext cx="12192000" cy="7852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5</a:t>
            </a: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ĐỘ  </a:t>
            </a: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DÀI CUNG  TRÒN,  DIỆN TÍCH  HÌNH  QUẠT  TRÒN</a:t>
            </a: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DIỆN  </a:t>
            </a:r>
            <a:r>
              <a:rPr kumimoji="0" lang="en-US" sz="2800" b="1" i="0" u="none" strike="noStrike" kern="1200" cap="none" spc="-224"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TÍCH  HÌNH </a:t>
            </a:r>
            <a:r>
              <a:rPr kumimoji="0" lang="en-US" sz="2800" b="1" i="0" u="none" strike="noStrike" kern="1200" cap="none" spc="-224"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VÀNH  KHUYÊN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Tree>
    <p:extLst>
      <p:ext uri="{BB962C8B-B14F-4D97-AF65-F5344CB8AC3E}">
        <p14:creationId xmlns:p14="http://schemas.microsoft.com/office/powerpoint/2010/main" val="2700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êu đề phụ 2">
                <a:extLst>
                  <a:ext uri="{FF2B5EF4-FFF2-40B4-BE49-F238E27FC236}">
                    <a16:creationId xmlns:a16="http://schemas.microsoft.com/office/drawing/2014/main" id="{91C7BC65-4EC5-4381-A03F-C2592CBE1DBF}"/>
                  </a:ext>
                </a:extLst>
              </p:cNvPr>
              <p:cNvSpPr>
                <a:spLocks noGrp="1"/>
              </p:cNvSpPr>
              <p:nvPr>
                <p:ph type="subTitle" idx="1"/>
              </p:nvPr>
            </p:nvSpPr>
            <p:spPr>
              <a:xfrm>
                <a:off x="1072351" y="2946329"/>
                <a:ext cx="8345315" cy="4629151"/>
              </a:xfrm>
            </p:spPr>
            <p:txBody>
              <a:bodyPr>
                <a:normAutofit/>
              </a:bodyPr>
              <a:lstStyle/>
              <a:p>
                <a:pPr>
                  <a:lnSpc>
                    <a:spcPct val="110000"/>
                  </a:lnSpc>
                </a:pPr>
                <a:r>
                  <a:rPr lang="en-US" sz="2800" b="1" dirty="0">
                    <a:solidFill>
                      <a:srgbClr val="FFFF00"/>
                    </a:solidFill>
                    <a:latin typeface="Times New Roman" panose="02020603050405020304" pitchFamily="18" charset="0"/>
                    <a:cs typeface="Times New Roman" panose="02020603050405020304" pitchFamily="18" charset="0"/>
                  </a:rPr>
                  <a:t>Bài </a:t>
                </a:r>
                <a:r>
                  <a:rPr lang="en-US" sz="2800" b="1" dirty="0" err="1">
                    <a:solidFill>
                      <a:srgbClr val="FFFF00"/>
                    </a:solidFill>
                    <a:latin typeface="Times New Roman" panose="02020603050405020304" pitchFamily="18" charset="0"/>
                    <a:cs typeface="Times New Roman" panose="02020603050405020304" pitchFamily="18" charset="0"/>
                  </a:rPr>
                  <a:t>giải</a:t>
                </a:r>
                <a:r>
                  <a:rPr lang="en-US" sz="2800" b="1" dirty="0">
                    <a:solidFill>
                      <a:srgbClr val="FFFF00"/>
                    </a:solidFill>
                    <a:latin typeface="Times New Roman" panose="02020603050405020304" pitchFamily="18" charset="0"/>
                    <a:cs typeface="Times New Roman" panose="02020603050405020304" pitchFamily="18" charset="0"/>
                  </a:rPr>
                  <a:t>  </a:t>
                </a:r>
              </a:p>
              <a:p>
                <a:pPr algn="just">
                  <a:lnSpc>
                    <a:spcPct val="110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10000"/>
                  </a:lnSpc>
                </a:pPr>
                <a14:m>
                  <m:oMath xmlns:m="http://schemas.openxmlformats.org/officeDocument/2006/math">
                    <m:r>
                      <m:rPr>
                        <m:nor/>
                      </m:rPr>
                      <a:rPr lang="en-US" sz="2800" b="0" i="1" smtClean="0">
                        <a:solidFill>
                          <a:schemeClr val="bg1"/>
                        </a:solidFill>
                        <a:latin typeface="Times New Roman" panose="02020603050405020304" pitchFamily="18" charset="0"/>
                        <a:cs typeface="Times New Roman" panose="02020603050405020304" pitchFamily="18" charset="0"/>
                      </a:rPr>
                      <m:t>S</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en-US" sz="2800" i="1" smtClean="0">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m:t>
                        </m:r>
                      </m:num>
                      <m:den>
                        <m:r>
                          <m:rPr>
                            <m:nor/>
                          </m:rPr>
                          <a:rPr lang="en-US" sz="2800" b="0" i="0" smtClean="0">
                            <a:solidFill>
                              <a:schemeClr val="bg1"/>
                            </a:solidFill>
                            <a:latin typeface="Times New Roman" panose="02020603050405020304" pitchFamily="18" charset="0"/>
                            <a:cs typeface="Times New Roman" panose="02020603050405020304" pitchFamily="18" charset="0"/>
                          </a:rPr>
                          <m:t>360</m:t>
                        </m:r>
                      </m:den>
                    </m:f>
                    <m:r>
                      <m:rPr>
                        <m:nor/>
                      </m:rPr>
                      <a:rPr lang="en-US" sz="2800" b="0" i="0" smtClean="0">
                        <a:solidFill>
                          <a:schemeClr val="bg1"/>
                        </a:solidFill>
                        <a:latin typeface="Cambria Math" panose="020405030504060302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f>
                      <m:fPr>
                        <m:ctrlPr>
                          <a:rPr lang="en-US" sz="2800" b="0" i="1" smtClean="0">
                            <a:solidFill>
                              <a:schemeClr val="bg1"/>
                            </a:solidFill>
                            <a:latin typeface="Cambria Math" panose="02040503050406030204" pitchFamily="18" charset="0"/>
                            <a:ea typeface="Cambria Math" panose="02040503050406030204" pitchFamily="18" charset="0"/>
                          </a:rPr>
                        </m:ctrlPr>
                      </m:fPr>
                      <m:num>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.150</m:t>
                        </m:r>
                      </m:num>
                      <m:den>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360</m:t>
                        </m:r>
                      </m:den>
                    </m:f>
                    <m:r>
                      <m:rPr>
                        <m:nor/>
                      </m:rPr>
                      <a:rPr lang="en-US" sz="2800" b="0" i="0" smtClean="0">
                        <a:solidFill>
                          <a:schemeClr val="bg1"/>
                        </a:solidFill>
                        <a:latin typeface="Cambria Math" panose="02040503050406030204" pitchFamily="18" charset="0"/>
                        <a:ea typeface="Cambria Math" panose="020405030504060302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5,23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dm</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a:t>
                </a:r>
              </a:p>
              <a:p>
                <a:pPr algn="just">
                  <a:lnSpc>
                    <a:spcPct val="110000"/>
                  </a:lnSpc>
                </a:pPr>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Chiều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cs typeface="Times New Roman" panose="02020603050405020304" pitchFamily="18" charset="0"/>
                  </a:rPr>
                  <a:t> t</a:t>
                </a:r>
                <a:r>
                  <a:rPr lang="vi-VN" sz="2800" dirty="0">
                    <a:solidFill>
                      <a:schemeClr val="bg1"/>
                    </a:solidFill>
                    <a:latin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cs typeface="Times New Roman" panose="02020603050405020304" pitchFamily="18" charset="0"/>
                  </a:rPr>
                  <a:t>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a:t>
                </a:r>
              </a:p>
              <a:p>
                <a:pPr>
                  <a:lnSpc>
                    <a:spcPct val="110000"/>
                  </a:lnSpc>
                </a:pPr>
                <a:r>
                  <a:rPr lang="en-US" sz="2800" i="1" dirty="0">
                    <a:solidFill>
                      <a:schemeClr val="bg1"/>
                    </a:solidFill>
                    <a:latin typeface="Times New Roman" panose="02020603050405020304" pitchFamily="18" charset="0"/>
                    <a:cs typeface="Times New Roman" panose="02020603050405020304" pitchFamily="18" charset="0"/>
                  </a:rPr>
                  <a:t>l</a:t>
                </a:r>
                <a:r>
                  <a:rPr lang="en-US" sz="28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smtClean="0">
                            <a:solidFill>
                              <a:schemeClr val="bg1"/>
                            </a:solidFill>
                            <a:latin typeface="Cambria Math" panose="02040503050406030204" pitchFamily="18" charset="0"/>
                            <a:cs typeface="Times New Roman" panose="02020603050405020304" pitchFamily="18" charset="0"/>
                          </a:rPr>
                        </m:ctrlPr>
                      </m:fPr>
                      <m:num>
                        <m:r>
                          <m:rPr>
                            <m:nor/>
                          </m:rPr>
                          <a:rPr lang="en-US" sz="280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Rn</m:t>
                        </m:r>
                      </m:num>
                      <m:den>
                        <m:r>
                          <m:rPr>
                            <m:nor/>
                          </m:rPr>
                          <a:rPr lang="en-US" sz="2800" b="0" i="0" smtClean="0">
                            <a:solidFill>
                              <a:schemeClr val="bg1"/>
                            </a:solidFill>
                            <a:latin typeface="Times New Roman" panose="02020603050405020304" pitchFamily="18" charset="0"/>
                            <a:cs typeface="Times New Roman" panose="02020603050405020304" pitchFamily="18" charset="0"/>
                          </a:rPr>
                          <m:t>180</m:t>
                        </m:r>
                      </m:den>
                    </m:f>
                    <m:r>
                      <a:rPr lang="en-US" sz="2800" b="0" i="1" smtClean="0">
                        <a:solidFill>
                          <a:schemeClr val="bg1"/>
                        </a:solidFill>
                        <a:latin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en-US" sz="2800" i="1">
                            <a:solidFill>
                              <a:schemeClr val="bg1"/>
                            </a:solidFill>
                            <a:latin typeface="Cambria Math" panose="02040503050406030204" pitchFamily="18" charset="0"/>
                            <a:cs typeface="Times New Roman" panose="02020603050405020304" pitchFamily="18" charset="0"/>
                          </a:rPr>
                        </m:ctrlPr>
                      </m:fPr>
                      <m:num>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r>
                          <m:rPr>
                            <m:nor/>
                          </m:rPr>
                          <a:rPr lang="en-US" sz="28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2 . 150</m:t>
                        </m:r>
                      </m:num>
                      <m:den>
                        <m:r>
                          <m:rPr>
                            <m:nor/>
                          </m:rPr>
                          <a:rPr lang="en-US" sz="2800" i="0">
                            <a:solidFill>
                              <a:schemeClr val="bg1"/>
                            </a:solidFill>
                            <a:latin typeface="Times New Roman" panose="02020603050405020304" pitchFamily="18" charset="0"/>
                            <a:cs typeface="Times New Roman" panose="02020603050405020304" pitchFamily="18" charset="0"/>
                          </a:rPr>
                          <m:t>180</m:t>
                        </m:r>
                      </m:den>
                    </m:f>
                    <m:r>
                      <m:rPr>
                        <m:nor/>
                      </m:rPr>
                      <a:rPr lang="en-US" sz="2800" b="0" i="0" smtClean="0">
                        <a:solidFill>
                          <a:schemeClr val="bg1"/>
                        </a:solidFill>
                        <a:latin typeface="Cambria Math" panose="02040503050406030204" pitchFamily="18" charset="0"/>
                        <a:cs typeface="Times New Roman" panose="02020603050405020304" pitchFamily="18" charset="0"/>
                      </a:rPr>
                      <m:t> </m:t>
                    </m:r>
                    <m:r>
                      <m:rPr>
                        <m:nor/>
                      </m:rPr>
                      <a:rPr lang="en-US" sz="280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5,23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dm</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10000"/>
                  </a:lnSpc>
                </a:pP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10000"/>
                  </a:lnSpc>
                </a:pP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00000"/>
                  </a:lnSpc>
                </a:pP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iêu đề phụ 2">
                <a:extLst>
                  <a:ext uri="{FF2B5EF4-FFF2-40B4-BE49-F238E27FC236}">
                    <a16:creationId xmlns:a16="http://schemas.microsoft.com/office/drawing/2014/main" id="{91C7BC65-4EC5-4381-A03F-C2592CBE1DBF}"/>
                  </a:ext>
                </a:extLst>
              </p:cNvPr>
              <p:cNvSpPr>
                <a:spLocks noGrp="1" noRot="1" noChangeAspect="1" noMove="1" noResize="1" noEditPoints="1" noAdjustHandles="1" noChangeArrowheads="1" noChangeShapeType="1" noTextEdit="1"/>
              </p:cNvSpPr>
              <p:nvPr>
                <p:ph type="subTitle" idx="1"/>
              </p:nvPr>
            </p:nvSpPr>
            <p:spPr>
              <a:xfrm>
                <a:off x="1072351" y="2946329"/>
                <a:ext cx="8345315" cy="4629151"/>
              </a:xfrm>
              <a:blipFill>
                <a:blip r:embed="rId3"/>
                <a:stretch>
                  <a:fillRect l="-1534" t="-1053"/>
                </a:stretch>
              </a:blipFill>
            </p:spPr>
            <p:txBody>
              <a:bodyPr/>
              <a:lstStyle/>
              <a:p>
                <a:r>
                  <a:rPr lang="en-US">
                    <a:noFill/>
                  </a:rPr>
                  <a:t> </a:t>
                </a:r>
              </a:p>
            </p:txBody>
          </p:sp>
        </mc:Fallback>
      </mc:AlternateContent>
      <p:pic>
        <p:nvPicPr>
          <p:cNvPr id="7"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267A697-8799-43A7-8A1B-0150CD65BD14}"/>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10911456" y="5556336"/>
            <a:ext cx="1515241" cy="151524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FA6D5CA-765B-4DD1-BC5B-49B9280C72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9900" y="5713563"/>
            <a:ext cx="1027335" cy="102733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9A3382-E3D8-C977-BD05-325F30784809}"/>
                  </a:ext>
                </a:extLst>
              </p:cNvPr>
              <p:cNvSpPr txBox="1"/>
              <p:nvPr/>
            </p:nvSpPr>
            <p:spPr>
              <a:xfrm>
                <a:off x="985854" y="478282"/>
                <a:ext cx="7222437" cy="2554545"/>
              </a:xfrm>
              <a:prstGeom prst="rect">
                <a:avLst/>
              </a:prstGeom>
              <a:noFill/>
            </p:spPr>
            <p:txBody>
              <a:bodyPr wrap="square">
                <a:spAutoFit/>
              </a:bodyPr>
              <a:lstStyle/>
              <a:p>
                <a:pPr algn="just">
                  <a:spcBef>
                    <a:spcPts val="1200"/>
                  </a:spcBef>
                </a:pPr>
                <a:r>
                  <a:rPr lang="en-US" sz="2800" b="1">
                    <a:solidFill>
                      <a:srgbClr val="FFFF00"/>
                    </a:solidFill>
                    <a:latin typeface="Times New Roman" panose="02020603050405020304" pitchFamily="18" charset="0"/>
                    <a:cs typeface="Times New Roman" panose="02020603050405020304" pitchFamily="18" charset="0"/>
                  </a:rPr>
                  <a:t>Luyện tập 4. </a:t>
                </a:r>
                <a:r>
                  <a:rPr lang="en-US" sz="2800">
                    <a:solidFill>
                      <a:schemeClr val="bg1"/>
                    </a:solidFill>
                    <a:latin typeface="Times New Roman" panose="02020603050405020304" pitchFamily="18" charset="0"/>
                    <a:cs typeface="Times New Roman" panose="02020603050405020304" pitchFamily="18" charset="0"/>
                  </a:rPr>
                  <a:t>Hình quạt tô màu đỏ ở </a:t>
                </a:r>
                <a:r>
                  <a:rPr lang="en-US" sz="2800" i="1">
                    <a:solidFill>
                      <a:schemeClr val="bg1"/>
                    </a:solidFill>
                    <a:latin typeface="Times New Roman" panose="02020603050405020304" pitchFamily="18" charset="0"/>
                    <a:cs typeface="Times New Roman" panose="02020603050405020304" pitchFamily="18" charset="0"/>
                  </a:rPr>
                  <a:t>Hình 65</a:t>
                </a:r>
                <a:r>
                  <a:rPr lang="en-US" sz="2800">
                    <a:solidFill>
                      <a:schemeClr val="bg1"/>
                    </a:solidFill>
                    <a:latin typeface="Times New Roman" panose="02020603050405020304" pitchFamily="18" charset="0"/>
                    <a:cs typeface="Times New Roman" panose="02020603050405020304" pitchFamily="18" charset="0"/>
                  </a:rPr>
                  <a:t> có bán kính bằng 2dm và góc ở tâm là </a:t>
                </a:r>
                <a14:m>
                  <m:oMath xmlns:m="http://schemas.openxmlformats.org/officeDocument/2006/math">
                    <m:r>
                      <m:rPr>
                        <m:nor/>
                      </m:rPr>
                      <a:rPr lang="en-US" sz="2800">
                        <a:solidFill>
                          <a:schemeClr val="bg1"/>
                        </a:solidFill>
                        <a:latin typeface="Times New Roman" panose="02020603050405020304" pitchFamily="18" charset="0"/>
                        <a:cs typeface="Times New Roman" panose="02020603050405020304" pitchFamily="18" charset="0"/>
                      </a:rPr>
                      <m:t>15</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800">
                    <a:solidFill>
                      <a:schemeClr val="bg1"/>
                    </a:solidFill>
                    <a:latin typeface="Times New Roman" panose="02020603050405020304" pitchFamily="18" charset="0"/>
                    <a:cs typeface="Times New Roman" panose="02020603050405020304" pitchFamily="18" charset="0"/>
                  </a:rPr>
                  <a:t>.</a:t>
                </a:r>
              </a:p>
              <a:p>
                <a:pPr indent="-514350" algn="just">
                  <a:spcBef>
                    <a:spcPts val="1200"/>
                  </a:spcBef>
                  <a:buAutoNum type="alphaLcParenR"/>
                </a:pPr>
                <a:r>
                  <a:rPr lang="en-US" sz="2800">
                    <a:solidFill>
                      <a:schemeClr val="bg1"/>
                    </a:solidFill>
                    <a:latin typeface="Times New Roman" panose="02020603050405020304" pitchFamily="18" charset="0"/>
                    <a:cs typeface="Times New Roman" panose="02020603050405020304" pitchFamily="18" charset="0"/>
                  </a:rPr>
                  <a:t>Tính diện tích hình quạt </a:t>
                </a:r>
                <a:r>
                  <a:rPr lang="vi-VN" sz="2800">
                    <a:solidFill>
                      <a:schemeClr val="bg1"/>
                    </a:solidFill>
                    <a:latin typeface="Times New Roman" panose="02020603050405020304" pitchFamily="18" charset="0"/>
                    <a:cs typeface="Times New Roman" panose="02020603050405020304" pitchFamily="18" charset="0"/>
                  </a:rPr>
                  <a:t>đó</a:t>
                </a:r>
                <a:r>
                  <a:rPr lang="en-US" sz="2800">
                    <a:solidFill>
                      <a:schemeClr val="bg1"/>
                    </a:solidFill>
                    <a:latin typeface="Times New Roman" panose="02020603050405020304" pitchFamily="18" charset="0"/>
                    <a:cs typeface="Times New Roman" panose="02020603050405020304" pitchFamily="18" charset="0"/>
                  </a:rPr>
                  <a:t>.</a:t>
                </a:r>
              </a:p>
              <a:p>
                <a:pPr indent="-514350" algn="just">
                  <a:spcBef>
                    <a:spcPts val="1200"/>
                  </a:spcBef>
                  <a:buAutoNum type="alphaLcParenR"/>
                </a:pPr>
                <a:r>
                  <a:rPr lang="en-US" sz="2800">
                    <a:solidFill>
                      <a:schemeClr val="bg1"/>
                    </a:solidFill>
                    <a:latin typeface="Times New Roman" panose="02020603050405020304" pitchFamily="18" charset="0"/>
                    <a:cs typeface="Times New Roman" panose="02020603050405020304" pitchFamily="18" charset="0"/>
                  </a:rPr>
                  <a:t>Tính chiều dài cung tương ứng với hình quạt tròn đó.</a:t>
                </a:r>
              </a:p>
            </p:txBody>
          </p:sp>
        </mc:Choice>
        <mc:Fallback xmlns="">
          <p:sp>
            <p:nvSpPr>
              <p:cNvPr id="4" name="TextBox 3">
                <a:extLst>
                  <a:ext uri="{FF2B5EF4-FFF2-40B4-BE49-F238E27FC236}">
                    <a16:creationId xmlns:a16="http://schemas.microsoft.com/office/drawing/2014/main" id="{1E9A3382-E3D8-C977-BD05-325F30784809}"/>
                  </a:ext>
                </a:extLst>
              </p:cNvPr>
              <p:cNvSpPr txBox="1">
                <a:spLocks noRot="1" noChangeAspect="1" noMove="1" noResize="1" noEditPoints="1" noAdjustHandles="1" noChangeArrowheads="1" noChangeShapeType="1" noTextEdit="1"/>
              </p:cNvSpPr>
              <p:nvPr/>
            </p:nvSpPr>
            <p:spPr>
              <a:xfrm>
                <a:off x="985854" y="478282"/>
                <a:ext cx="7222437" cy="2554545"/>
              </a:xfrm>
              <a:prstGeom prst="rect">
                <a:avLst/>
              </a:prstGeom>
              <a:blipFill>
                <a:blip r:embed="rId7"/>
                <a:stretch>
                  <a:fillRect l="-1772" t="-2381" r="-1688" b="-547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2F995EAE-5E77-1E72-0CBC-F36979EEB8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97" b="89460" l="7970" r="92030">
                        <a14:foregroundMark x1="7970" y1="51671" x2="13852" y2="45501"/>
                        <a14:foregroundMark x1="92220" y1="52442" x2="81973" y2="41131"/>
                        <a14:foregroundMark x1="81973" y1="41131" x2="81973" y2="41131"/>
                        <a14:foregroundMark x1="52562" y1="8997" x2="53131" y2="19537"/>
                        <a14:foregroundMark x1="51044" y1="81234" x2="51233" y2="70694"/>
                      </a14:backgroundRemoval>
                    </a14:imgEffect>
                  </a14:imgLayer>
                </a14:imgProps>
              </a:ext>
            </a:extLst>
          </a:blip>
          <a:stretch>
            <a:fillRect/>
          </a:stretch>
        </p:blipFill>
        <p:spPr>
          <a:xfrm>
            <a:off x="8208291" y="478282"/>
            <a:ext cx="3460785" cy="2554545"/>
          </a:xfrm>
          <a:prstGeom prst="rect">
            <a:avLst/>
          </a:prstGeom>
        </p:spPr>
      </p:pic>
    </p:spTree>
    <p:extLst>
      <p:ext uri="{BB962C8B-B14F-4D97-AF65-F5344CB8AC3E}">
        <p14:creationId xmlns:p14="http://schemas.microsoft.com/office/powerpoint/2010/main" val="155493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D0E9D3-5F73-4043-893B-64F3BDD05DE8}"/>
              </a:ext>
            </a:extLst>
          </p:cNvPr>
          <p:cNvSpPr>
            <a:spLocks noGrp="1"/>
          </p:cNvSpPr>
          <p:nvPr>
            <p:ph type="ctrTitle"/>
          </p:nvPr>
        </p:nvSpPr>
        <p:spPr>
          <a:xfrm>
            <a:off x="1001460" y="580768"/>
            <a:ext cx="10527394" cy="1890713"/>
          </a:xfrm>
        </p:spPr>
        <p:txBody>
          <a:bodyPr>
            <a:noAutofit/>
          </a:bodyPr>
          <a:lstStyle/>
          <a:p>
            <a:pPr algn="just">
              <a:lnSpc>
                <a:spcPct val="100000"/>
              </a:lnSpc>
            </a:pPr>
            <a:r>
              <a:rPr lang="en-US" sz="3000" b="1" dirty="0" err="1">
                <a:solidFill>
                  <a:srgbClr val="FFFF00"/>
                </a:solidFill>
                <a:latin typeface="Times New Roman" panose="02020603050405020304" pitchFamily="18" charset="0"/>
                <a:cs typeface="Times New Roman" panose="02020603050405020304" pitchFamily="18" charset="0"/>
              </a:rPr>
              <a:t>Bài</a:t>
            </a:r>
            <a:r>
              <a:rPr lang="en-US" sz="3000" b="1" dirty="0">
                <a:solidFill>
                  <a:srgbClr val="FFFF00"/>
                </a:solidFill>
                <a:latin typeface="Times New Roman" panose="02020603050405020304" pitchFamily="18" charset="0"/>
                <a:cs typeface="Times New Roman" panose="02020603050405020304" pitchFamily="18" charset="0"/>
              </a:rPr>
              <a:t> 2/ </a:t>
            </a:r>
            <a:r>
              <a:rPr lang="en-US" sz="3000" b="1" dirty="0" err="1">
                <a:solidFill>
                  <a:srgbClr val="FFFF00"/>
                </a:solidFill>
                <a:latin typeface="Times New Roman" panose="02020603050405020304" pitchFamily="18" charset="0"/>
                <a:cs typeface="Times New Roman" panose="02020603050405020304" pitchFamily="18" charset="0"/>
              </a:rPr>
              <a:t>sgk</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trang</a:t>
            </a:r>
            <a:r>
              <a:rPr lang="en-US" sz="3000" b="1" dirty="0">
                <a:solidFill>
                  <a:srgbClr val="FFFF00"/>
                </a:solidFill>
                <a:latin typeface="Times New Roman" panose="02020603050405020304" pitchFamily="18" charset="0"/>
                <a:cs typeface="Times New Roman" panose="02020603050405020304" pitchFamily="18" charset="0"/>
              </a:rPr>
              <a:t> 123. </a:t>
            </a:r>
            <a:r>
              <a:rPr lang="en-US" sz="3000" dirty="0" err="1">
                <a:solidFill>
                  <a:schemeClr val="bg1"/>
                </a:solidFill>
                <a:latin typeface="Times New Roman" panose="02020603050405020304" pitchFamily="18" charset="0"/>
                <a:cs typeface="Times New Roman" panose="02020603050405020304" pitchFamily="18" charset="0"/>
              </a:rPr>
              <a:t>Hình</a:t>
            </a:r>
            <a:r>
              <a:rPr lang="en-US" sz="3000" dirty="0">
                <a:solidFill>
                  <a:schemeClr val="bg1"/>
                </a:solidFill>
                <a:latin typeface="Times New Roman" panose="02020603050405020304" pitchFamily="18" charset="0"/>
                <a:cs typeface="Times New Roman" panose="02020603050405020304" pitchFamily="18" charset="0"/>
              </a:rPr>
              <a:t> 87 </a:t>
            </a:r>
            <a:r>
              <a:rPr lang="en-US" sz="3000" dirty="0" err="1">
                <a:solidFill>
                  <a:schemeClr val="bg1"/>
                </a:solidFill>
                <a:latin typeface="Times New Roman" panose="02020603050405020304" pitchFamily="18" charset="0"/>
                <a:cs typeface="Times New Roman" panose="02020603050405020304" pitchFamily="18" charset="0"/>
              </a:rPr>
              <a:t>mô</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tả</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mặt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cắt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của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một</a:t>
            </a:r>
            <a:r>
              <a:rPr lang="en-US"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chiếc</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đèn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led</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có</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dạng</a:t>
            </a:r>
            <a:r>
              <a:rPr lang="vi-VN" sz="3000" dirty="0">
                <a:solidFill>
                  <a:schemeClr val="bg1"/>
                </a:solidFill>
                <a:latin typeface="Times New Roman" panose="02020603050405020304" pitchFamily="18" charset="0"/>
                <a:cs typeface="Times New Roman" panose="02020603050405020304" pitchFamily="18" charset="0"/>
              </a:rPr>
              <a:t> hai </a:t>
            </a:r>
            <a:r>
              <a:rPr lang="vi-VN" sz="3000" dirty="0" err="1">
                <a:solidFill>
                  <a:schemeClr val="bg1"/>
                </a:solidFill>
                <a:latin typeface="Times New Roman" panose="02020603050405020304" pitchFamily="18" charset="0"/>
                <a:cs typeface="Times New Roman" panose="02020603050405020304" pitchFamily="18" charset="0"/>
              </a:rPr>
              <a:t>hình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vành</a:t>
            </a:r>
            <a:r>
              <a:rPr lang="vi-VN" sz="3000" dirty="0">
                <a:solidFill>
                  <a:schemeClr val="bg1"/>
                </a:solidFill>
                <a:latin typeface="Times New Roman" panose="02020603050405020304" pitchFamily="18" charset="0"/>
                <a:cs typeface="Times New Roman" panose="02020603050405020304" pitchFamily="18" charset="0"/>
              </a:rPr>
              <a:t> khuyên </a:t>
            </a:r>
            <a:r>
              <a:rPr lang="vi-VN" sz="3000" dirty="0" err="1">
                <a:solidFill>
                  <a:schemeClr val="bg1"/>
                </a:solidFill>
                <a:latin typeface="Times New Roman" panose="02020603050405020304" pitchFamily="18" charset="0"/>
                <a:cs typeface="Times New Roman" panose="02020603050405020304" pitchFamily="18" charset="0"/>
              </a:rPr>
              <a:t>màu</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trắng</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với</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bán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kính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các</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đường</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tròn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lần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lượt</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là</a:t>
            </a:r>
            <a:r>
              <a:rPr lang="vi-VN" sz="3000" dirty="0">
                <a:solidFill>
                  <a:schemeClr val="bg1"/>
                </a:solidFill>
                <a:latin typeface="Times New Roman" panose="02020603050405020304" pitchFamily="18" charset="0"/>
                <a:cs typeface="Times New Roman" panose="02020603050405020304" pitchFamily="18" charset="0"/>
              </a:rPr>
              <a:t> 15cm, 18cm, 21cm, 24cm. </a:t>
            </a:r>
            <a:r>
              <a:rPr lang="vi-VN" sz="3000" dirty="0" err="1">
                <a:solidFill>
                  <a:schemeClr val="bg1"/>
                </a:solidFill>
                <a:latin typeface="Times New Roman" panose="02020603050405020304" pitchFamily="18" charset="0"/>
                <a:cs typeface="Times New Roman" panose="02020603050405020304" pitchFamily="18" charset="0"/>
              </a:rPr>
              <a:t>Tính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diện</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tích</a:t>
            </a:r>
            <a:r>
              <a:rPr lang="vi-VN" sz="3000" dirty="0">
                <a:solidFill>
                  <a:schemeClr val="bg1"/>
                </a:solidFill>
                <a:latin typeface="Times New Roman" panose="02020603050405020304" pitchFamily="18" charset="0"/>
                <a:cs typeface="Times New Roman" panose="02020603050405020304" pitchFamily="18" charset="0"/>
              </a:rPr>
              <a:t> hai </a:t>
            </a:r>
            <a:r>
              <a:rPr lang="vi-VN" sz="3000" dirty="0" err="1">
                <a:solidFill>
                  <a:schemeClr val="bg1"/>
                </a:solidFill>
                <a:latin typeface="Times New Roman" panose="02020603050405020304" pitchFamily="18" charset="0"/>
                <a:cs typeface="Times New Roman" panose="02020603050405020304" pitchFamily="18" charset="0"/>
              </a:rPr>
              <a:t>hình</a:t>
            </a:r>
            <a:r>
              <a:rPr lang="vi-VN" sz="3000" dirty="0">
                <a:solidFill>
                  <a:schemeClr val="bg1"/>
                </a:solidFill>
                <a:latin typeface="Times New Roman" panose="02020603050405020304" pitchFamily="18" charset="0"/>
                <a:cs typeface="Times New Roman" panose="02020603050405020304" pitchFamily="18" charset="0"/>
              </a:rPr>
              <a:t> </a:t>
            </a:r>
            <a:r>
              <a:rPr lang="vi-VN" sz="3000" dirty="0" err="1">
                <a:solidFill>
                  <a:schemeClr val="bg1"/>
                </a:solidFill>
                <a:latin typeface="Times New Roman" panose="02020603050405020304" pitchFamily="18" charset="0"/>
                <a:cs typeface="Times New Roman" panose="02020603050405020304" pitchFamily="18" charset="0"/>
              </a:rPr>
              <a:t>vành</a:t>
            </a:r>
            <a:r>
              <a:rPr lang="vi-VN" sz="3000" dirty="0">
                <a:solidFill>
                  <a:schemeClr val="bg1"/>
                </a:solidFill>
                <a:latin typeface="Times New Roman" panose="02020603050405020304" pitchFamily="18" charset="0"/>
                <a:cs typeface="Times New Roman" panose="02020603050405020304" pitchFamily="18" charset="0"/>
              </a:rPr>
              <a:t> khuyên </a:t>
            </a:r>
            <a:r>
              <a:rPr lang="vi-VN" sz="3000" dirty="0" err="1">
                <a:solidFill>
                  <a:schemeClr val="bg1"/>
                </a:solidFill>
                <a:latin typeface="Times New Roman" panose="02020603050405020304" pitchFamily="18" charset="0"/>
                <a:cs typeface="Times New Roman" panose="02020603050405020304" pitchFamily="18" charset="0"/>
              </a:rPr>
              <a:t>đó</a:t>
            </a:r>
            <a:r>
              <a:rPr lang="vi-VN" sz="3000" dirty="0">
                <a:solidFill>
                  <a:schemeClr val="bg1"/>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iêu đề phụ 2">
                <a:extLst>
                  <a:ext uri="{FF2B5EF4-FFF2-40B4-BE49-F238E27FC236}">
                    <a16:creationId xmlns:a16="http://schemas.microsoft.com/office/drawing/2014/main" id="{91C7BC65-4EC5-4381-A03F-C2592CBE1DBF}"/>
                  </a:ext>
                </a:extLst>
              </p:cNvPr>
              <p:cNvSpPr>
                <a:spLocks noGrp="1"/>
              </p:cNvSpPr>
              <p:nvPr>
                <p:ph type="subTitle" idx="1"/>
              </p:nvPr>
            </p:nvSpPr>
            <p:spPr>
              <a:xfrm>
                <a:off x="5448605" y="2196619"/>
                <a:ext cx="6170865" cy="2906373"/>
              </a:xfrm>
            </p:spPr>
            <p:txBody>
              <a:bodyPr>
                <a:normAutofit/>
              </a:bodyPr>
              <a:lstStyle/>
              <a:p>
                <a:pPr>
                  <a:lnSpc>
                    <a:spcPct val="100000"/>
                  </a:lnSpc>
                  <a:spcBef>
                    <a:spcPts val="1200"/>
                  </a:spcBef>
                </a:pPr>
                <a:r>
                  <a:rPr lang="en-US" sz="2800" b="1" dirty="0">
                    <a:solidFill>
                      <a:srgbClr val="FFFF00"/>
                    </a:solidFill>
                    <a:latin typeface="Times New Roman" panose="02020603050405020304" pitchFamily="18" charset="0"/>
                    <a:cs typeface="Times New Roman" panose="02020603050405020304" pitchFamily="18" charset="0"/>
                  </a:rPr>
                  <a:t>Bài </a:t>
                </a:r>
                <a:r>
                  <a:rPr lang="en-US" sz="2800" b="1" dirty="0" err="1">
                    <a:solidFill>
                      <a:srgbClr val="FFFF00"/>
                    </a:solidFill>
                    <a:latin typeface="Times New Roman" panose="02020603050405020304" pitchFamily="18" charset="0"/>
                    <a:cs typeface="Times New Roman" panose="02020603050405020304" pitchFamily="18" charset="0"/>
                  </a:rPr>
                  <a:t>giải</a:t>
                </a:r>
                <a:r>
                  <a:rPr lang="en-US" sz="2800" b="1" dirty="0">
                    <a:solidFill>
                      <a:srgbClr val="FFFF00"/>
                    </a:solidFill>
                    <a:latin typeface="Times New Roman" panose="02020603050405020304" pitchFamily="18" charset="0"/>
                    <a:cs typeface="Times New Roman" panose="02020603050405020304" pitchFamily="18" charset="0"/>
                  </a:rPr>
                  <a:t>  </a:t>
                </a:r>
              </a:p>
              <a:p>
                <a:pPr algn="just">
                  <a:lnSpc>
                    <a:spcPct val="100000"/>
                  </a:lnSpc>
                  <a:spcBef>
                    <a:spcPts val="1200"/>
                  </a:spcBef>
                </a:pP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00000"/>
                  </a:lnSpc>
                  <a:spcBef>
                    <a:spcPts val="1200"/>
                  </a:spcBef>
                </a:pPr>
                <a:r>
                  <a:rPr lang="en-US" sz="28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a:t>
                </a:r>
                <a:r>
                  <a:rPr lang="en-US" sz="28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 </a:t>
                </a:r>
                <a14:m>
                  <m:oMath xmlns:m="http://schemas.openxmlformats.org/officeDocument/2006/math">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d>
                      <m:dPr>
                        <m:ctrlPr>
                          <a:rPr lang="en-US" sz="2800" i="1">
                            <a:solidFill>
                              <a:schemeClr val="bg1"/>
                            </a:solidFill>
                            <a:latin typeface="Cambria Math" panose="02040503050406030204" pitchFamily="18" charset="0"/>
                            <a:ea typeface="Cambria Math" panose="02040503050406030204" pitchFamily="18" charset="0"/>
                          </a:rPr>
                        </m:ctrlPr>
                      </m:dPr>
                      <m:e>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18</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− 15</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310,86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vi-VN" sz="2800" dirty="0">
                  <a:solidFill>
                    <a:schemeClr val="bg1"/>
                  </a:solidFill>
                  <a:latin typeface="Times New Roman" panose="02020603050405020304" pitchFamily="18" charset="0"/>
                  <a:cs typeface="Times New Roman" panose="02020603050405020304" pitchFamily="18" charset="0"/>
                </a:endParaRPr>
              </a:p>
              <a:p>
                <a:pPr algn="just">
                  <a:lnSpc>
                    <a:spcPct val="100000"/>
                  </a:lnSpc>
                  <a:spcBef>
                    <a:spcPts val="1200"/>
                  </a:spcBef>
                </a:pPr>
                <a:r>
                  <a:rPr lang="en-US" sz="2800" dirty="0">
                    <a:solidFill>
                      <a:schemeClr val="bg1"/>
                    </a:solidFill>
                    <a:latin typeface="Times New Roman" panose="02020603050405020304" pitchFamily="18" charset="0"/>
                    <a:cs typeface="Times New Roman" panose="02020603050405020304" pitchFamily="18" charset="0"/>
                  </a:rPr>
                  <a:t>Diện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pPr>
                  <a:lnSpc>
                    <a:spcPct val="100000"/>
                  </a:lnSpc>
                  <a:spcBef>
                    <a:spcPts val="1200"/>
                  </a:spcBef>
                </a:pPr>
                <a:r>
                  <a:rPr lang="en-US" sz="28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a:t>
                </a:r>
                <a:r>
                  <a:rPr lang="en-US" sz="28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 </a:t>
                </a:r>
                <a14:m>
                  <m:oMath xmlns:m="http://schemas.openxmlformats.org/officeDocument/2006/math">
                    <m:r>
                      <m:rPr>
                        <m:nor/>
                      </m:rPr>
                      <a:rPr lang="en-US" sz="2800" i="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π</m:t>
                    </m:r>
                    <m:d>
                      <m:dPr>
                        <m:ctrlPr>
                          <a:rPr lang="en-US" sz="2800" i="1">
                            <a:solidFill>
                              <a:schemeClr val="bg1"/>
                            </a:solidFill>
                            <a:latin typeface="Cambria Math" panose="02040503050406030204" pitchFamily="18" charset="0"/>
                            <a:ea typeface="Cambria Math" panose="02040503050406030204" pitchFamily="18" charset="0"/>
                          </a:rPr>
                        </m:ctrlPr>
                      </m:dPr>
                      <m:e>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cs typeface="Times New Roman" panose="02020603050405020304" pitchFamily="18" charset="0"/>
                          </a:rPr>
                          <m:t>4</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sz="280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cs typeface="Times New Roman" panose="02020603050405020304" pitchFamily="18" charset="0"/>
                          </a:rPr>
                          <m:t>1</m:t>
                        </m:r>
                        <m:r>
                          <m:rPr>
                            <m:nor/>
                          </m:rPr>
                          <a:rPr lang="en-US" sz="2800" baseline="30000">
                            <a:solidFill>
                              <a:schemeClr val="bg1"/>
                            </a:solidFill>
                            <a:latin typeface="Times New Roman" panose="02020603050405020304" pitchFamily="18" charset="0"/>
                            <a:cs typeface="Times New Roman" panose="02020603050405020304" pitchFamily="18" charset="0"/>
                          </a:rPr>
                          <m:t>2</m:t>
                        </m:r>
                      </m:e>
                    </m:d>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423,9</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en-US" sz="28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iêu đề phụ 2">
                <a:extLst>
                  <a:ext uri="{FF2B5EF4-FFF2-40B4-BE49-F238E27FC236}">
                    <a16:creationId xmlns:a16="http://schemas.microsoft.com/office/drawing/2014/main" id="{91C7BC65-4EC5-4381-A03F-C2592CBE1DBF}"/>
                  </a:ext>
                </a:extLst>
              </p:cNvPr>
              <p:cNvSpPr>
                <a:spLocks noGrp="1" noRot="1" noChangeAspect="1" noMove="1" noResize="1" noEditPoints="1" noAdjustHandles="1" noChangeArrowheads="1" noChangeShapeType="1" noTextEdit="1"/>
              </p:cNvSpPr>
              <p:nvPr>
                <p:ph type="subTitle" idx="1"/>
              </p:nvPr>
            </p:nvSpPr>
            <p:spPr>
              <a:xfrm>
                <a:off x="5448605" y="2196619"/>
                <a:ext cx="6170865" cy="2906373"/>
              </a:xfrm>
              <a:blipFill>
                <a:blip r:embed="rId4"/>
                <a:stretch>
                  <a:fillRect l="-2075" t="-2096" b="-3354"/>
                </a:stretch>
              </a:blipFill>
            </p:spPr>
            <p:txBody>
              <a:bodyPr/>
              <a:lstStyle/>
              <a:p>
                <a:r>
                  <a:rPr lang="en-US">
                    <a:noFill/>
                  </a:rPr>
                  <a:t> </a:t>
                </a:r>
              </a:p>
            </p:txBody>
          </p:sp>
        </mc:Fallback>
      </mc:AlternateContent>
      <p:pic>
        <p:nvPicPr>
          <p:cNvPr id="8"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7124F4-CDFD-4E27-BA9D-AD756F042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881" y="4900770"/>
            <a:ext cx="1618853" cy="1618853"/>
          </a:xfrm>
          <a:prstGeom prst="rect">
            <a:avLst/>
          </a:prstGeom>
        </p:spPr>
      </p:pic>
      <p:pic>
        <p:nvPicPr>
          <p:cNvPr id="4" name="Picture 3">
            <a:extLst>
              <a:ext uri="{FF2B5EF4-FFF2-40B4-BE49-F238E27FC236}">
                <a16:creationId xmlns:a16="http://schemas.microsoft.com/office/drawing/2014/main" id="{2F5030DD-74A0-7486-8715-7943D9F20A48}"/>
              </a:ext>
            </a:extLst>
          </p:cNvPr>
          <p:cNvPicPr>
            <a:picLocks noChangeAspect="1"/>
          </p:cNvPicPr>
          <p:nvPr/>
        </p:nvPicPr>
        <p:blipFill>
          <a:blip r:embed="rId6"/>
          <a:stretch>
            <a:fillRect/>
          </a:stretch>
        </p:blipFill>
        <p:spPr>
          <a:xfrm>
            <a:off x="1182692" y="2819120"/>
            <a:ext cx="2960940" cy="2401827"/>
          </a:xfrm>
          <a:prstGeom prst="rect">
            <a:avLst/>
          </a:prstGeom>
        </p:spPr>
      </p:pic>
      <p:sp>
        <p:nvSpPr>
          <p:cNvPr id="5" name="Tiêu đề 1">
            <a:extLst>
              <a:ext uri="{FF2B5EF4-FFF2-40B4-BE49-F238E27FC236}">
                <a16:creationId xmlns:a16="http://schemas.microsoft.com/office/drawing/2014/main" id="{8E2F4C7B-1238-05C4-3902-15B87664F342}"/>
              </a:ext>
            </a:extLst>
          </p:cNvPr>
          <p:cNvSpPr txBox="1">
            <a:spLocks/>
          </p:cNvSpPr>
          <p:nvPr/>
        </p:nvSpPr>
        <p:spPr>
          <a:xfrm>
            <a:off x="1001460" y="5102992"/>
            <a:ext cx="3323405" cy="6072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en-US" sz="2400" i="1">
                <a:solidFill>
                  <a:schemeClr val="bg1"/>
                </a:solidFill>
                <a:latin typeface="Times New Roman" panose="02020603050405020304" pitchFamily="18" charset="0"/>
                <a:cs typeface="Times New Roman" panose="02020603050405020304" pitchFamily="18" charset="0"/>
              </a:rPr>
              <a:t>(Ảnh: Nekrasov Eugene) </a:t>
            </a:r>
            <a:endParaRPr lang="vi-VN" sz="2400" i="1" dirty="0">
              <a:solidFill>
                <a:schemeClr val="bg1"/>
              </a:solidFill>
              <a:latin typeface="Times New Roman" panose="02020603050405020304" pitchFamily="18" charset="0"/>
              <a:cs typeface="Times New Roman" panose="02020603050405020304" pitchFamily="18" charset="0"/>
            </a:endParaRPr>
          </a:p>
        </p:txBody>
      </p:sp>
      <p:pic>
        <p:nvPicPr>
          <p:cNvPr id="10" name="5p" descr="OPL20U25GSXzBJYl68kk8uQGfFKzs7yb1M4KJWUiLk6ZEvGF+qCIPSnY57AbBFCvTW$15.2022.CD.125$125+K4lPs7H94VUqPe2XwIsfPRnrXQE//QTEXxb8/8N4CNc6FpgZahzpTjFhMzSA7T/nHJa11DE8Ng2TP3iAmRczFlmslSuUNOgUeb6yRvs0=">
            <a:hlinkClick r:id="" action="ppaction://media"/>
            <a:extLst>
              <a:ext uri="{FF2B5EF4-FFF2-40B4-BE49-F238E27FC236}">
                <a16:creationId xmlns:a16="http://schemas.microsoft.com/office/drawing/2014/main" id="{A804D661-34A9-EAA1-77F7-91F22DC71FF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86515" y="5641818"/>
            <a:ext cx="1237259" cy="877805"/>
          </a:xfrm>
          <a:prstGeom prst="ellipse">
            <a:avLst/>
          </a:prstGeom>
          <a:ln>
            <a:noFill/>
          </a:ln>
          <a:effectLst>
            <a:softEdge rad="112500"/>
          </a:effectLst>
        </p:spPr>
      </p:pic>
    </p:spTree>
    <p:extLst>
      <p:ext uri="{BB962C8B-B14F-4D97-AF65-F5344CB8AC3E}">
        <p14:creationId xmlns:p14="http://schemas.microsoft.com/office/powerpoint/2010/main" val="41022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124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5050" y="228600"/>
            <a:ext cx="1687487" cy="5144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000" kern="1200" dirty="0">
              <a:latin typeface="Times New Roman" pitchFamily="18" charset="0"/>
              <a:cs typeface="Times New Roman" pitchFamily="18" charset="0"/>
            </a:endParaRPr>
          </a:p>
        </p:txBody>
      </p:sp>
      <p:sp>
        <p:nvSpPr>
          <p:cNvPr id="22" name="Cloud 21"/>
          <p:cNvSpPr/>
          <p:nvPr/>
        </p:nvSpPr>
        <p:spPr>
          <a:xfrm>
            <a:off x="3496013" y="418071"/>
            <a:ext cx="4299862" cy="2354735"/>
          </a:xfrm>
          <a:prstGeom prst="cloud">
            <a:avLst/>
          </a:prstGeom>
          <a:noFill/>
          <a:ln w="12700">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lvl="0" algn="ctr"/>
            <a:r>
              <a:rPr lang="en-US" sz="2400" b="1">
                <a:solidFill>
                  <a:srgbClr val="FFFF00"/>
                </a:solidFill>
                <a:latin typeface="Times New Roman" pitchFamily="18" charset="0"/>
                <a:cs typeface="Times New Roman" pitchFamily="18" charset="0"/>
              </a:rPr>
              <a:t>Độ dài cung tròn,</a:t>
            </a:r>
          </a:p>
          <a:p>
            <a:pPr lvl="0" algn="ctr"/>
            <a:r>
              <a:rPr lang="en-US" sz="2400" b="1">
                <a:solidFill>
                  <a:srgbClr val="FFFF00"/>
                </a:solidFill>
                <a:latin typeface="Times New Roman" pitchFamily="18" charset="0"/>
                <a:cs typeface="Times New Roman" pitchFamily="18" charset="0"/>
              </a:rPr>
              <a:t>Diện tích quạt tròn, diện tích hình vành khuyên</a:t>
            </a:r>
            <a:endParaRPr lang="en-US" sz="2400" b="1" dirty="0">
              <a:solidFill>
                <a:srgbClr val="FFFF00"/>
              </a:solidFill>
              <a:latin typeface="Times New Roman" pitchFamily="18" charset="0"/>
              <a:cs typeface="Times New Roman" pitchFamily="18" charset="0"/>
            </a:endParaRPr>
          </a:p>
        </p:txBody>
      </p:sp>
      <p:cxnSp>
        <p:nvCxnSpPr>
          <p:cNvPr id="28" name="Curved Connector 27"/>
          <p:cNvCxnSpPr>
            <a:cxnSpLocks/>
            <a:stCxn id="22" idx="0"/>
            <a:endCxn id="32" idx="1"/>
          </p:cNvCxnSpPr>
          <p:nvPr/>
        </p:nvCxnSpPr>
        <p:spPr>
          <a:xfrm flipV="1">
            <a:off x="7792292" y="1434635"/>
            <a:ext cx="1191513" cy="160804"/>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p:cNvCxnSpPr>
            <a:cxnSpLocks/>
            <a:stCxn id="22" idx="2"/>
            <a:endCxn id="30" idx="3"/>
          </p:cNvCxnSpPr>
          <p:nvPr/>
        </p:nvCxnSpPr>
        <p:spPr>
          <a:xfrm rot="10800000">
            <a:off x="2748551" y="1434637"/>
            <a:ext cx="760801" cy="160803"/>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1549CA-5A7C-24D2-6197-7A62FEEF7BC0}"/>
              </a:ext>
            </a:extLst>
          </p:cNvPr>
          <p:cNvPicPr>
            <a:picLocks noChangeAspect="1"/>
          </p:cNvPicPr>
          <p:nvPr/>
        </p:nvPicPr>
        <p:blipFill>
          <a:blip r:embed="rId2"/>
          <a:stretch>
            <a:fillRect/>
          </a:stretch>
        </p:blipFill>
        <p:spPr>
          <a:xfrm>
            <a:off x="631834" y="526546"/>
            <a:ext cx="2116716" cy="1816179"/>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01EA691-9306-081F-A773-A70C78233D90}"/>
                  </a:ext>
                </a:extLst>
              </p:cNvPr>
              <p:cNvSpPr txBox="1"/>
              <p:nvPr/>
            </p:nvSpPr>
            <p:spPr>
              <a:xfrm>
                <a:off x="8388048" y="2512623"/>
                <a:ext cx="3385307" cy="1049262"/>
              </a:xfrm>
              <a:prstGeom prst="rect">
                <a:avLst/>
              </a:prstGeom>
              <a:noFill/>
            </p:spPr>
            <p:txBody>
              <a:bodyPr wrap="square">
                <a:spAutoFit/>
              </a:bodyPr>
              <a:lstStyle/>
              <a:p>
                <a:pPr algn="ctr"/>
                <a:r>
                  <a:rPr lang="en-US" sz="24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Diện tích quạt tròn </a:t>
                </a:r>
                <a:r>
                  <a:rPr lang="en-US"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MON:</a:t>
                </a:r>
              </a:p>
              <a:p>
                <a:pPr algn="ctr"/>
                <a14:m>
                  <m:oMath xmlns:m="http://schemas.openxmlformats.org/officeDocument/2006/math">
                    <m:r>
                      <m:rPr>
                        <m:nor/>
                      </m:rP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400" i="1">
                            <a:solidFill>
                              <a:schemeClr val="bg1"/>
                            </a:solidFill>
                            <a:latin typeface="Cambria Math" panose="02040503050406030204" pitchFamily="18" charset="0"/>
                            <a:ea typeface="Times New Roman" panose="02020603050405020304" pitchFamily="18" charset="0"/>
                          </a:rPr>
                        </m:ctrlPr>
                      </m:fPr>
                      <m:num>
                        <m:r>
                          <m:rPr>
                            <m:nor/>
                          </m:rPr>
                          <a:rPr lang="vi-VN"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400" i="1">
                            <a:solidFill>
                              <a:schemeClr val="bg1"/>
                            </a:solidFill>
                            <a:latin typeface="Times New Roman" panose="02020603050405020304" pitchFamily="18" charset="0"/>
                            <a:cs typeface="Times New Roman" panose="02020603050405020304" pitchFamily="18" charset="0"/>
                          </a:rPr>
                          <m:t>R</m:t>
                        </m:r>
                        <m:r>
                          <m:rPr>
                            <m:nor/>
                          </m:rPr>
                          <a:rPr lang="en-US" sz="2400" baseline="30000">
                            <a:solidFill>
                              <a:schemeClr val="bg1"/>
                            </a:solidFill>
                            <a:latin typeface="Times New Roman" panose="02020603050405020304" pitchFamily="18" charset="0"/>
                            <a:cs typeface="Times New Roman" panose="02020603050405020304" pitchFamily="18" charset="0"/>
                          </a:rPr>
                          <m:t>2</m:t>
                        </m:r>
                        <m:r>
                          <m:rPr>
                            <m:nor/>
                          </m:rPr>
                          <a:rPr lang="vi-VN"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n</m:t>
                        </m:r>
                      </m:num>
                      <m:den>
                        <m:r>
                          <m:rPr>
                            <m:nor/>
                          </m:rPr>
                          <a:rPr lang="vi-VN"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360</m:t>
                        </m:r>
                      </m:den>
                    </m:f>
                  </m:oMath>
                </a14:m>
                <a:r>
                  <a:rPr lang="vi-VN" sz="2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601EA691-9306-081F-A773-A70C78233D90}"/>
                  </a:ext>
                </a:extLst>
              </p:cNvPr>
              <p:cNvSpPr txBox="1">
                <a:spLocks noRot="1" noChangeAspect="1" noMove="1" noResize="1" noEditPoints="1" noAdjustHandles="1" noChangeArrowheads="1" noChangeShapeType="1" noTextEdit="1"/>
              </p:cNvSpPr>
              <p:nvPr/>
            </p:nvSpPr>
            <p:spPr>
              <a:xfrm>
                <a:off x="8388048" y="2512623"/>
                <a:ext cx="3385307" cy="1049262"/>
              </a:xfrm>
              <a:prstGeom prst="rect">
                <a:avLst/>
              </a:prstGeom>
              <a:blipFill>
                <a:blip r:embed="rId3"/>
                <a:stretch>
                  <a:fillRect l="-1982" t="-4651" r="-1982" b="-4651"/>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5BE9E543-B821-04EE-B56A-5BC4FCEE4D4D}"/>
              </a:ext>
            </a:extLst>
          </p:cNvPr>
          <p:cNvPicPr>
            <a:picLocks noChangeAspect="1"/>
          </p:cNvPicPr>
          <p:nvPr/>
        </p:nvPicPr>
        <p:blipFill>
          <a:blip r:embed="rId4"/>
          <a:stretch>
            <a:fillRect/>
          </a:stretch>
        </p:blipFill>
        <p:spPr>
          <a:xfrm>
            <a:off x="8983805" y="472308"/>
            <a:ext cx="2223772" cy="1924654"/>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9FA980B-07BB-FFF8-1B6D-3FC49179FFDC}"/>
                  </a:ext>
                </a:extLst>
              </p:cNvPr>
              <p:cNvSpPr txBox="1"/>
              <p:nvPr/>
            </p:nvSpPr>
            <p:spPr>
              <a:xfrm>
                <a:off x="392320" y="2503032"/>
                <a:ext cx="3006728" cy="1049262"/>
              </a:xfrm>
              <a:prstGeom prst="rect">
                <a:avLst/>
              </a:prstGeom>
              <a:noFill/>
            </p:spPr>
            <p:txBody>
              <a:bodyPr wrap="square">
                <a:spAutoFit/>
              </a:bodyPr>
              <a:lstStyle/>
              <a:p>
                <a:pPr algn="ctr"/>
                <a:r>
                  <a:rPr lang="en-US" sz="24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Độ dài cung tròn </a:t>
                </a:r>
                <a:r>
                  <a:rPr lang="en-US" sz="2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 </a:t>
                </a:r>
                <a14:m>
                  <m:oMath xmlns:m="http://schemas.openxmlformats.org/officeDocument/2006/math">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l</m:t>
                    </m:r>
                    <m:r>
                      <m:rPr>
                        <m:nor/>
                      </m:rPr>
                      <a:rPr lang="en-US" sz="24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400" i="1">
                            <a:solidFill>
                              <a:schemeClr val="bg1"/>
                            </a:solidFill>
                            <a:effectLst/>
                            <a:latin typeface="Cambria Math" panose="02040503050406030204" pitchFamily="18" charset="0"/>
                          </a:rPr>
                        </m:ctrlPr>
                      </m:fPr>
                      <m:num>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πRn</m:t>
                        </m:r>
                      </m:num>
                      <m:den>
                        <m:r>
                          <m:rPr>
                            <m:nor/>
                          </m:rPr>
                          <a:rPr lang="en-US"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den>
                    </m:f>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29FA980B-07BB-FFF8-1B6D-3FC49179FFDC}"/>
                  </a:ext>
                </a:extLst>
              </p:cNvPr>
              <p:cNvSpPr txBox="1">
                <a:spLocks noRot="1" noChangeAspect="1" noMove="1" noResize="1" noEditPoints="1" noAdjustHandles="1" noChangeArrowheads="1" noChangeShapeType="1" noTextEdit="1"/>
              </p:cNvSpPr>
              <p:nvPr/>
            </p:nvSpPr>
            <p:spPr>
              <a:xfrm>
                <a:off x="392320" y="2503032"/>
                <a:ext cx="3006728" cy="1049262"/>
              </a:xfrm>
              <a:prstGeom prst="rect">
                <a:avLst/>
              </a:prstGeom>
              <a:blipFill>
                <a:blip r:embed="rId5"/>
                <a:stretch>
                  <a:fillRect t="-4651" r="-1822" b="-4651"/>
                </a:stretch>
              </a:blipFill>
            </p:spPr>
            <p:txBody>
              <a:bodyPr/>
              <a:lstStyle/>
              <a:p>
                <a:r>
                  <a:rPr lang="en-US">
                    <a:noFill/>
                  </a:rPr>
                  <a:t> </a:t>
                </a:r>
              </a:p>
            </p:txBody>
          </p:sp>
        </mc:Fallback>
      </mc:AlternateContent>
      <p:cxnSp>
        <p:nvCxnSpPr>
          <p:cNvPr id="35" name="Curved Connector 52">
            <a:extLst>
              <a:ext uri="{FF2B5EF4-FFF2-40B4-BE49-F238E27FC236}">
                <a16:creationId xmlns:a16="http://schemas.microsoft.com/office/drawing/2014/main" id="{C653BE85-7B20-3606-4F42-154AC59B58D5}"/>
              </a:ext>
            </a:extLst>
          </p:cNvPr>
          <p:cNvCxnSpPr>
            <a:cxnSpLocks/>
            <a:stCxn id="22" idx="1"/>
            <a:endCxn id="42" idx="0"/>
          </p:cNvCxnSpPr>
          <p:nvPr/>
        </p:nvCxnSpPr>
        <p:spPr>
          <a:xfrm rot="5400000">
            <a:off x="4286744" y="2246971"/>
            <a:ext cx="835873" cy="1882529"/>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D8F9B243-B772-08B1-E5C0-CC05B4367C31}"/>
              </a:ext>
            </a:extLst>
          </p:cNvPr>
          <p:cNvPicPr>
            <a:picLocks noChangeAspect="1"/>
          </p:cNvPicPr>
          <p:nvPr/>
        </p:nvPicPr>
        <p:blipFill>
          <a:blip r:embed="rId6"/>
          <a:stretch>
            <a:fillRect/>
          </a:stretch>
        </p:blipFill>
        <p:spPr>
          <a:xfrm>
            <a:off x="2748550" y="3606172"/>
            <a:ext cx="2029730" cy="2029730"/>
          </a:xfrm>
          <a:prstGeom prst="rect">
            <a:avLst/>
          </a:prstGeom>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DD1F542-7C28-61D5-9B67-7F0BD94FD006}"/>
                  </a:ext>
                </a:extLst>
              </p:cNvPr>
              <p:cNvSpPr txBox="1"/>
              <p:nvPr/>
            </p:nvSpPr>
            <p:spPr>
              <a:xfrm>
                <a:off x="1810491" y="5616904"/>
                <a:ext cx="4075038" cy="830997"/>
              </a:xfrm>
              <a:prstGeom prst="rect">
                <a:avLst/>
              </a:prstGeom>
              <a:noFill/>
            </p:spPr>
            <p:txBody>
              <a:bodyPr wrap="square">
                <a:spAutoFit/>
              </a:bodyPr>
              <a:lstStyle/>
              <a:p>
                <a:pPr algn="ctr"/>
                <a:r>
                  <a:rPr lang="fr-FR"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a:t>
                </a:r>
                <a:r>
                  <a:rPr lang="fr-FR" sz="2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iện </a:t>
                </a:r>
                <a:r>
                  <a:rPr lang="fr-FR" sz="240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hình vành khuyên:</a:t>
                </a:r>
              </a:p>
              <a:p>
                <a:pPr algn="ctr"/>
                <a:r>
                  <a:rPr lang="fr-FR"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4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d>
                      <m:dPr>
                        <m:ctrlPr>
                          <a:rPr lang="vi-VN" sz="2400" i="1">
                            <a:solidFill>
                              <a:schemeClr val="bg1"/>
                            </a:solidFill>
                            <a:effectLst/>
                            <a:latin typeface="Cambria Math" panose="02040503050406030204" pitchFamily="18" charset="0"/>
                            <a:ea typeface="Times New Roman" panose="02020603050405020304" pitchFamily="18" charset="0"/>
                          </a:rPr>
                        </m:ctrlPr>
                      </m:dPr>
                      <m:e>
                        <m:r>
                          <m:rPr>
                            <m:nor/>
                          </m:rPr>
                          <a:rPr lang="en-US" sz="24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400" baseline="30000">
                            <a:solidFill>
                              <a:schemeClr val="bg1"/>
                            </a:solidFill>
                            <a:latin typeface="Times New Roman" panose="02020603050405020304" pitchFamily="18" charset="0"/>
                            <a:cs typeface="Times New Roman" panose="02020603050405020304" pitchFamily="18" charset="0"/>
                          </a:rPr>
                          <m:t>2</m:t>
                        </m:r>
                        <m:r>
                          <m:rPr>
                            <m:nor/>
                          </m:rPr>
                          <a:rPr lang="en-US" sz="2400" b="0" i="0" baseline="30000" smtClean="0">
                            <a:solidFill>
                              <a:schemeClr val="bg1"/>
                            </a:solidFill>
                            <a:latin typeface="Times New Roman" panose="02020603050405020304" pitchFamily="18" charset="0"/>
                            <a:cs typeface="Times New Roman" panose="02020603050405020304" pitchFamily="18" charset="0"/>
                          </a:rPr>
                          <m:t> </m:t>
                        </m:r>
                        <m:r>
                          <m:rPr>
                            <m:nor/>
                          </m:rPr>
                          <a:rPr lang="fr-FR" sz="24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4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4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400" baseline="30000">
                            <a:solidFill>
                              <a:schemeClr val="bg1"/>
                            </a:solidFill>
                            <a:latin typeface="Times New Roman" panose="02020603050405020304" pitchFamily="18" charset="0"/>
                            <a:cs typeface="Times New Roman" panose="02020603050405020304" pitchFamily="18" charset="0"/>
                          </a:rPr>
                          <m:t>2</m:t>
                        </m:r>
                      </m:e>
                    </m:d>
                  </m:oMath>
                </a14:m>
                <a:endParaRPr lang="en-US" sz="2400">
                  <a:latin typeface="Times New Roman" panose="02020603050405020304" pitchFamily="18" charset="0"/>
                  <a:cs typeface="Times New Roman" panose="02020603050405020304" pitchFamily="18" charset="0"/>
                </a:endParaRPr>
              </a:p>
            </p:txBody>
          </p:sp>
        </mc:Choice>
        <mc:Fallback xmlns="">
          <p:sp>
            <p:nvSpPr>
              <p:cNvPr id="65" name="TextBox 64">
                <a:extLst>
                  <a:ext uri="{FF2B5EF4-FFF2-40B4-BE49-F238E27FC236}">
                    <a16:creationId xmlns:a16="http://schemas.microsoft.com/office/drawing/2014/main" id="{DDD1F542-7C28-61D5-9B67-7F0BD94FD006}"/>
                  </a:ext>
                </a:extLst>
              </p:cNvPr>
              <p:cNvSpPr txBox="1">
                <a:spLocks noRot="1" noChangeAspect="1" noMove="1" noResize="1" noEditPoints="1" noAdjustHandles="1" noChangeArrowheads="1" noChangeShapeType="1" noTextEdit="1"/>
              </p:cNvSpPr>
              <p:nvPr/>
            </p:nvSpPr>
            <p:spPr>
              <a:xfrm>
                <a:off x="1810491" y="5616904"/>
                <a:ext cx="4075038" cy="830997"/>
              </a:xfrm>
              <a:prstGeom prst="rect">
                <a:avLst/>
              </a:prstGeom>
              <a:blipFill>
                <a:blip r:embed="rId7"/>
                <a:stretch>
                  <a:fillRect t="-5839" b="-15328"/>
                </a:stretch>
              </a:blipFill>
            </p:spPr>
            <p:txBody>
              <a:bodyPr/>
              <a:lstStyle/>
              <a:p>
                <a:r>
                  <a:rPr lang="en-US">
                    <a:noFill/>
                  </a:rPr>
                  <a:t> </a:t>
                </a:r>
              </a:p>
            </p:txBody>
          </p:sp>
        </mc:Fallback>
      </mc:AlternateContent>
      <p:cxnSp>
        <p:nvCxnSpPr>
          <p:cNvPr id="69" name="Curved Connector 52">
            <a:extLst>
              <a:ext uri="{FF2B5EF4-FFF2-40B4-BE49-F238E27FC236}">
                <a16:creationId xmlns:a16="http://schemas.microsoft.com/office/drawing/2014/main" id="{B8DB893D-BB28-1F0A-B628-DB3AA8A8E994}"/>
              </a:ext>
            </a:extLst>
          </p:cNvPr>
          <p:cNvCxnSpPr>
            <a:cxnSpLocks/>
            <a:stCxn id="22" idx="1"/>
            <a:endCxn id="79" idx="0"/>
          </p:cNvCxnSpPr>
          <p:nvPr/>
        </p:nvCxnSpPr>
        <p:spPr>
          <a:xfrm rot="16200000" flipH="1">
            <a:off x="6193773" y="2222469"/>
            <a:ext cx="835873" cy="1931531"/>
          </a:xfrm>
          <a:prstGeom prst="curvedConnector3">
            <a:avLst>
              <a:gd name="adj1" fmla="val 5000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DDBEF0C-01C3-880D-2F09-7AECDDE01B15}"/>
              </a:ext>
            </a:extLst>
          </p:cNvPr>
          <p:cNvSpPr txBox="1"/>
          <p:nvPr/>
        </p:nvSpPr>
        <p:spPr>
          <a:xfrm>
            <a:off x="6625187" y="5572618"/>
            <a:ext cx="2106563" cy="4830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Hình </a:t>
            </a:r>
            <a:r>
              <a:rPr kumimoji="0" lang="en-US" sz="2400" b="0" u="none" strike="noStrike" kern="1200" cap="none" spc="0" normalizeH="0" baseline="0" noProof="0" err="1">
                <a:ln>
                  <a:noFill/>
                </a:ln>
                <a:solidFill>
                  <a:srgbClr val="FFFF00"/>
                </a:solidFill>
                <a:effectLst/>
                <a:uLnTx/>
                <a:uFillTx/>
                <a:latin typeface="Times New Roman" panose="02020603050405020304" pitchFamily="18" charset="0"/>
                <a:ea typeface="Times New Roman" panose="02020603050405020304" pitchFamily="18" charset="0"/>
                <a:cs typeface="+mn-cs"/>
              </a:rPr>
              <a:t>viên</a:t>
            </a:r>
            <a:r>
              <a:rPr kumimoji="0" lang="en-US" sz="2400" b="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 phân</a:t>
            </a:r>
            <a:endParaRPr kumimoji="0" lang="vi-VN" sz="2400" b="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pic>
        <p:nvPicPr>
          <p:cNvPr id="79" name="Picture 78">
            <a:extLst>
              <a:ext uri="{FF2B5EF4-FFF2-40B4-BE49-F238E27FC236}">
                <a16:creationId xmlns:a16="http://schemas.microsoft.com/office/drawing/2014/main" id="{25CF2FB0-8396-FF13-4F5D-2F0573BC9996}"/>
              </a:ext>
            </a:extLst>
          </p:cNvPr>
          <p:cNvPicPr>
            <a:picLocks noChangeAspect="1"/>
          </p:cNvPicPr>
          <p:nvPr/>
        </p:nvPicPr>
        <p:blipFill>
          <a:blip r:embed="rId8"/>
          <a:stretch>
            <a:fillRect/>
          </a:stretch>
        </p:blipFill>
        <p:spPr>
          <a:xfrm>
            <a:off x="6423200" y="3606172"/>
            <a:ext cx="2308550" cy="2000744"/>
          </a:xfrm>
          <a:prstGeom prst="rect">
            <a:avLst/>
          </a:prstGeom>
        </p:spPr>
      </p:pic>
    </p:spTree>
    <p:extLst>
      <p:ext uri="{BB962C8B-B14F-4D97-AF65-F5344CB8AC3E}">
        <p14:creationId xmlns:p14="http://schemas.microsoft.com/office/powerpoint/2010/main" val="31054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right)">
                                      <p:cBhvr>
                                        <p:cTn id="13" dur="500"/>
                                        <p:tgtEl>
                                          <p:spTgt spid="53"/>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righ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up)">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left)">
                                      <p:cBhvr>
                                        <p:cTn id="50" dur="500"/>
                                        <p:tgtEl>
                                          <p:spTgt spid="6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up)">
                                      <p:cBhvr>
                                        <p:cTn id="55" dur="500"/>
                                        <p:tgtEl>
                                          <p:spTgt spid="69"/>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wipe(up)">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left)">
                                      <p:cBhvr>
                                        <p:cTn id="6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4" grpId="0"/>
      <p:bldP spid="65" grpId="0"/>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04775" y="863536"/>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612912" y="2604322"/>
            <a:ext cx="10204174" cy="1315873"/>
          </a:xfrm>
          <a:prstGeom prst="rect">
            <a:avLst/>
          </a:prstGeom>
          <a:noFill/>
        </p:spPr>
        <p:txBody>
          <a:bodyPr wrap="square" rtlCol="0">
            <a:spAutoFit/>
          </a:bodyPr>
          <a:lstStyle/>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HS hoàn thành bài 1a) Hình 85 và Hình 86 – trang 124.</a:t>
            </a:r>
          </a:p>
          <a:p>
            <a:pPr marL="285750" indent="-285750">
              <a:lnSpc>
                <a:spcPct val="150000"/>
              </a:lnSpc>
              <a:buFontTx/>
              <a:buChar char="-"/>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tập.</a:t>
            </a:r>
            <a:endParaRPr lang="en-US" sz="2800" dirty="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8AC4D4AD-6C89-277A-8659-C16B9A92C63F}"/>
              </a:ext>
            </a:extLst>
          </p:cNvPr>
          <p:cNvSpPr>
            <a:spLocks noChangeArrowheads="1"/>
          </p:cNvSpPr>
          <p:nvPr/>
        </p:nvSpPr>
        <p:spPr bwMode="auto">
          <a:xfrm>
            <a:off x="463856" y="33244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1200" b="0"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rPr>
              <a:t>.</a:t>
            </a:r>
            <a:endParaRPr kumimoji="0" lang="vi-VN" alt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C4E2727A-BE01-F836-B9FD-6986C5AE5998}"/>
              </a:ext>
            </a:extLst>
          </p:cNvPr>
          <p:cNvGrpSpPr/>
          <p:nvPr/>
        </p:nvGrpSpPr>
        <p:grpSpPr>
          <a:xfrm>
            <a:off x="1869453" y="955201"/>
            <a:ext cx="7486650" cy="3071811"/>
            <a:chOff x="1200150" y="757238"/>
            <a:chExt cx="7486650" cy="3071811"/>
          </a:xfrm>
        </p:grpSpPr>
        <p:sp>
          <p:nvSpPr>
            <p:cNvPr id="2" name="Thought Bubble: Cloud 1">
              <a:extLst>
                <a:ext uri="{FF2B5EF4-FFF2-40B4-BE49-F238E27FC236}">
                  <a16:creationId xmlns:a16="http://schemas.microsoft.com/office/drawing/2014/main" id="{40939491-3230-3EEE-236F-8A461C7C2E1B}"/>
                </a:ext>
              </a:extLst>
            </p:cNvPr>
            <p:cNvSpPr/>
            <p:nvPr/>
          </p:nvSpPr>
          <p:spPr>
            <a:xfrm>
              <a:off x="1200150" y="757238"/>
              <a:ext cx="7486650" cy="3071811"/>
            </a:xfrm>
            <a:prstGeom prst="cloudCallout">
              <a:avLst>
                <a:gd name="adj1" fmla="val -30757"/>
                <a:gd name="adj2" fmla="val 103676"/>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C02CBA8F-CCA0-DC7A-ED55-478EEA645906}"/>
                </a:ext>
              </a:extLst>
            </p:cNvPr>
            <p:cNvSpPr txBox="1"/>
            <p:nvPr/>
          </p:nvSpPr>
          <p:spPr>
            <a:xfrm>
              <a:off x="2403992" y="1640296"/>
              <a:ext cx="5078966" cy="1179554"/>
            </a:xfrm>
            <a:prstGeom prst="rect">
              <a:avLst/>
            </a:prstGeom>
            <a:noFill/>
          </p:spPr>
          <p:txBody>
            <a:bodyPr wrap="square">
              <a:spAutoFit/>
            </a:bodyPr>
            <a:lstStyle/>
            <a:p>
              <a:pPr lvl="0">
                <a:lnSpc>
                  <a:spcPct val="115000"/>
                </a:lnSpc>
              </a:pPr>
              <a:r>
                <a:rPr lang="vi-VN" sz="3200" b="1" i="1" dirty="0">
                  <a:solidFill>
                    <a:srgbClr val="FF0000"/>
                  </a:solidFill>
                  <a:latin typeface="+mj-lt"/>
                </a:rPr>
                <a:t>Nêu công thức tính diện tích hình quạt tròn?</a:t>
              </a:r>
              <a:endParaRPr kumimoji="0" lang="vi-VN" sz="3200" b="1" i="1" u="none" strike="noStrike" kern="1200" cap="none" spc="0" normalizeH="0" baseline="0" noProof="0" dirty="0">
                <a:ln>
                  <a:noFill/>
                </a:ln>
                <a:solidFill>
                  <a:srgbClr val="FF0000"/>
                </a:solidFill>
                <a:effectLst/>
                <a:uLnTx/>
                <a:uFillTx/>
                <a:latin typeface="+mj-lt"/>
                <a:ea typeface="+mn-ea"/>
                <a:cs typeface="+mn-cs"/>
              </a:endParaRPr>
            </a:p>
          </p:txBody>
        </p:sp>
      </p:grpSp>
      <p:grpSp>
        <p:nvGrpSpPr>
          <p:cNvPr id="12" name="Group 11">
            <a:extLst>
              <a:ext uri="{FF2B5EF4-FFF2-40B4-BE49-F238E27FC236}">
                <a16:creationId xmlns:a16="http://schemas.microsoft.com/office/drawing/2014/main" id="{F3B158C8-EE75-9DD8-FD5A-F4ADF0AD9C0D}"/>
              </a:ext>
            </a:extLst>
          </p:cNvPr>
          <p:cNvGrpSpPr/>
          <p:nvPr/>
        </p:nvGrpSpPr>
        <p:grpSpPr>
          <a:xfrm>
            <a:off x="2352675" y="1172018"/>
            <a:ext cx="7486650" cy="3071811"/>
            <a:chOff x="1200150" y="757238"/>
            <a:chExt cx="7486650" cy="3071811"/>
          </a:xfrm>
        </p:grpSpPr>
        <p:sp>
          <p:nvSpPr>
            <p:cNvPr id="13" name="Thought Bubble: Cloud 12">
              <a:extLst>
                <a:ext uri="{FF2B5EF4-FFF2-40B4-BE49-F238E27FC236}">
                  <a16:creationId xmlns:a16="http://schemas.microsoft.com/office/drawing/2014/main" id="{EBFF355B-FD34-F118-0ED0-FC250D01A0EC}"/>
                </a:ext>
              </a:extLst>
            </p:cNvPr>
            <p:cNvSpPr/>
            <p:nvPr/>
          </p:nvSpPr>
          <p:spPr>
            <a:xfrm>
              <a:off x="1200150" y="757238"/>
              <a:ext cx="7486650" cy="3071811"/>
            </a:xfrm>
            <a:prstGeom prst="cloudCallout">
              <a:avLst>
                <a:gd name="adj1" fmla="val -30757"/>
                <a:gd name="adj2" fmla="val 103676"/>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E18DFDB1-A52E-38B3-71E3-0B2CE63BC3FB}"/>
                </a:ext>
              </a:extLst>
            </p:cNvPr>
            <p:cNvSpPr txBox="1"/>
            <p:nvPr/>
          </p:nvSpPr>
          <p:spPr>
            <a:xfrm>
              <a:off x="2403992" y="1640296"/>
              <a:ext cx="5078966" cy="1745863"/>
            </a:xfrm>
            <a:prstGeom prst="rect">
              <a:avLst/>
            </a:prstGeom>
            <a:noFill/>
          </p:spPr>
          <p:txBody>
            <a:bodyPr wrap="square">
              <a:spAutoFit/>
            </a:bodyPr>
            <a:lstStyle/>
            <a:p>
              <a:pPr>
                <a:lnSpc>
                  <a:spcPct val="115000"/>
                </a:lnSpc>
              </a:pPr>
              <a:r>
                <a:rPr lang="vi-VN" sz="3200" b="1" i="1" dirty="0">
                  <a:solidFill>
                    <a:srgbClr val="FF0000"/>
                  </a:solidFill>
                  <a:effectLst/>
                  <a:latin typeface="+mj-lt"/>
                  <a:ea typeface="Calibri" panose="020F0502020204030204" pitchFamily="34" charset="0"/>
                </a:rPr>
                <a:t>Nêu công thức tính diện tích hình tam giác vuông?</a:t>
              </a:r>
              <a:endParaRPr lang="vi-VN" sz="3200" b="1" i="1" dirty="0">
                <a:solidFill>
                  <a:srgbClr val="FF0000"/>
                </a:solidFill>
                <a:effectLst/>
                <a:latin typeface="+mj-lt"/>
                <a:ea typeface="Times New Roman" panose="02020603050405020304" pitchFamily="18" charset="0"/>
              </a:endParaRPr>
            </a:p>
            <a:p>
              <a:pPr lvl="0">
                <a:lnSpc>
                  <a:spcPct val="115000"/>
                </a:lnSpc>
              </a:pPr>
              <a:endParaRPr kumimoji="0" lang="vi-VN" sz="3200" b="1" i="1" u="none" strike="noStrike" kern="1200" cap="none" spc="0" normalizeH="0" baseline="0" noProof="0" dirty="0">
                <a:ln>
                  <a:noFill/>
                </a:ln>
                <a:solidFill>
                  <a:srgbClr val="FF0000"/>
                </a:solidFill>
                <a:effectLst/>
                <a:uLnTx/>
                <a:uFillTx/>
                <a:latin typeface="+mj-lt"/>
                <a:ea typeface="+mn-ea"/>
                <a:cs typeface="+mn-cs"/>
              </a:endParaRPr>
            </a:p>
          </p:txBody>
        </p:sp>
      </p:grpSp>
    </p:spTree>
    <p:extLst>
      <p:ext uri="{BB962C8B-B14F-4D97-AF65-F5344CB8AC3E}">
        <p14:creationId xmlns:p14="http://schemas.microsoft.com/office/powerpoint/2010/main" val="21857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FC96A73-30FE-588D-F630-D1CA0355D47E}"/>
              </a:ext>
            </a:extLst>
          </p:cNvPr>
          <p:cNvSpPr/>
          <p:nvPr/>
        </p:nvSpPr>
        <p:spPr>
          <a:xfrm>
            <a:off x="1047994" y="451990"/>
            <a:ext cx="4166943" cy="6164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FFFF00"/>
                </a:solidFill>
                <a:effectLst/>
                <a:latin typeface="Times New Roman" panose="02020603050405020304" pitchFamily="18" charset="0"/>
                <a:ea typeface="Times New Roman" panose="02020603050405020304" pitchFamily="18" charset="0"/>
              </a:rPr>
              <a:t>Nhắc</a:t>
            </a:r>
            <a:r>
              <a:rPr lang="en-US" sz="3200" b="1" i="1" dirty="0">
                <a:solidFill>
                  <a:srgbClr val="FFFF00"/>
                </a:solidFill>
                <a:effectLst/>
                <a:latin typeface="Times New Roman" panose="02020603050405020304" pitchFamily="18" charset="0"/>
                <a:ea typeface="Times New Roman" panose="02020603050405020304" pitchFamily="18" charset="0"/>
              </a:rPr>
              <a:t> </a:t>
            </a:r>
            <a:r>
              <a:rPr lang="en-US" sz="3200" b="1" i="1" dirty="0" err="1">
                <a:solidFill>
                  <a:srgbClr val="FFFF00"/>
                </a:solidFill>
                <a:effectLst/>
                <a:latin typeface="Times New Roman" panose="02020603050405020304" pitchFamily="18" charset="0"/>
                <a:ea typeface="Times New Roman" panose="02020603050405020304" pitchFamily="18" charset="0"/>
              </a:rPr>
              <a:t>lại</a:t>
            </a:r>
            <a:r>
              <a:rPr lang="en-US" sz="3200" b="1" i="1" dirty="0">
                <a:solidFill>
                  <a:srgbClr val="FFFF00"/>
                </a:solidFill>
                <a:effectLst/>
                <a:latin typeface="Times New Roman" panose="02020603050405020304" pitchFamily="18" charset="0"/>
                <a:ea typeface="Times New Roman" panose="02020603050405020304" pitchFamily="18" charset="0"/>
              </a:rPr>
              <a:t> </a:t>
            </a:r>
            <a:r>
              <a:rPr lang="en-US" sz="3200" b="1" i="1" dirty="0" err="1">
                <a:solidFill>
                  <a:srgbClr val="FFFF00"/>
                </a:solidFill>
                <a:effectLst/>
                <a:latin typeface="Times New Roman" panose="02020603050405020304" pitchFamily="18" charset="0"/>
                <a:ea typeface="Times New Roman" panose="02020603050405020304" pitchFamily="18" charset="0"/>
              </a:rPr>
              <a:t>kiến</a:t>
            </a:r>
            <a:r>
              <a:rPr lang="en-US" sz="3200" b="1" i="1" dirty="0">
                <a:solidFill>
                  <a:srgbClr val="FFFF00"/>
                </a:solidFill>
                <a:effectLst/>
                <a:latin typeface="Times New Roman" panose="02020603050405020304" pitchFamily="18" charset="0"/>
                <a:ea typeface="Times New Roman" panose="02020603050405020304" pitchFamily="18" charset="0"/>
              </a:rPr>
              <a:t> </a:t>
            </a:r>
            <a:r>
              <a:rPr lang="en-US" sz="3200" b="1" i="1" dirty="0" err="1">
                <a:solidFill>
                  <a:srgbClr val="FFFF00"/>
                </a:solidFill>
                <a:effectLst/>
                <a:latin typeface="Times New Roman" panose="02020603050405020304" pitchFamily="18" charset="0"/>
                <a:ea typeface="Times New Roman" panose="02020603050405020304" pitchFamily="18" charset="0"/>
              </a:rPr>
              <a:t>thức</a:t>
            </a:r>
            <a:endPar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52E2A1-2556-5853-E42C-6EA45167FCFC}"/>
                  </a:ext>
                </a:extLst>
              </p:cNvPr>
              <p:cNvSpPr txBox="1"/>
              <p:nvPr/>
            </p:nvSpPr>
            <p:spPr>
              <a:xfrm>
                <a:off x="596575" y="1235800"/>
                <a:ext cx="8164365" cy="1043619"/>
              </a:xfrm>
              <a:prstGeom prst="rect">
                <a:avLst/>
              </a:prstGeom>
              <a:noFill/>
            </p:spPr>
            <p:txBody>
              <a:bodyPr wrap="square">
                <a:spAutoFit/>
              </a:bodyPr>
              <a:lstStyle/>
              <a:p>
                <a:pPr algn="just">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một phần của hình tròn (</a:t>
                </a:r>
                <a: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MN</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452E2A1-2556-5853-E42C-6EA45167FCFC}"/>
                  </a:ext>
                </a:extLst>
              </p:cNvPr>
              <p:cNvSpPr txBox="1">
                <a:spLocks noRot="1" noChangeAspect="1" noMove="1" noResize="1" noEditPoints="1" noAdjustHandles="1" noChangeArrowheads="1" noChangeShapeType="1" noTextEdit="1"/>
              </p:cNvSpPr>
              <p:nvPr/>
            </p:nvSpPr>
            <p:spPr>
              <a:xfrm>
                <a:off x="596575" y="1235800"/>
                <a:ext cx="8164365" cy="1043619"/>
              </a:xfrm>
              <a:prstGeom prst="rect">
                <a:avLst/>
              </a:prstGeom>
              <a:blipFill>
                <a:blip r:embed="rId2"/>
                <a:stretch>
                  <a:fillRect l="-1568" t="-4094" r="-2689"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205EB6B-B281-2E25-CAF3-E27FC6E662FC}"/>
                  </a:ext>
                </a:extLst>
              </p:cNvPr>
              <p:cNvSpPr txBox="1"/>
              <p:nvPr/>
            </p:nvSpPr>
            <p:spPr>
              <a:xfrm>
                <a:off x="596573" y="2665268"/>
                <a:ext cx="8077867" cy="1208729"/>
              </a:xfrm>
              <a:prstGeom prst="rect">
                <a:avLst/>
              </a:prstGeom>
              <a:noFill/>
            </p:spPr>
            <p:txBody>
              <a:bodyPr wrap="square">
                <a:spAutoFit/>
              </a:bodyPr>
              <a:lstStyle/>
              <a:p>
                <a:pPr algn="just">
                  <a:spcBef>
                    <a:spcPts val="1200"/>
                  </a:spcBef>
                </a:pP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quạt tròn bán kính </a:t>
                </a:r>
                <a14:m>
                  <m:oMath xmlns:m="http://schemas.openxmlformats.org/officeDocument/2006/math">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ứ</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ng</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v</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ớ</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cung tròn có số đo </a:t>
                </a:r>
                <a14:m>
                  <m:oMath xmlns:m="http://schemas.openxmlformats.org/officeDocument/2006/math">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r>
                      <m:rPr>
                        <m:nor/>
                      </m:rPr>
                      <a:rPr lang="vi-VN"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800" i="1">
                            <a:solidFill>
                              <a:schemeClr val="bg1"/>
                            </a:solidFill>
                            <a:effectLst/>
                            <a:latin typeface="Cambria Math" panose="02040503050406030204" pitchFamily="18" charset="0"/>
                            <a:ea typeface="Times New Roman" panose="02020603050405020304" pitchFamily="18" charset="0"/>
                          </a:rPr>
                        </m:ctrlPr>
                      </m:fPr>
                      <m:num>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π</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baseline="30000">
                            <a:solidFill>
                              <a:schemeClr val="bg1"/>
                            </a:solidFill>
                            <a:latin typeface="Times New Roman" panose="02020603050405020304" pitchFamily="18" charset="0"/>
                            <a:cs typeface="Times New Roman" panose="02020603050405020304" pitchFamily="18" charset="0"/>
                          </a:rPr>
                          <m:t>2</m:t>
                        </m:r>
                        <m:r>
                          <m:rPr>
                            <m:nor/>
                          </m:rPr>
                          <a:rPr lang="vi-VN"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num>
                      <m:den>
                        <m:r>
                          <m:rPr>
                            <m:nor/>
                          </m:rPr>
                          <a:rPr lang="vi-VN"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360</m:t>
                        </m:r>
                      </m:den>
                    </m:f>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5" name="TextBox 14">
                <a:extLst>
                  <a:ext uri="{FF2B5EF4-FFF2-40B4-BE49-F238E27FC236}">
                    <a16:creationId xmlns:a16="http://schemas.microsoft.com/office/drawing/2014/main" id="{5205EB6B-B281-2E25-CAF3-E27FC6E662FC}"/>
                  </a:ext>
                </a:extLst>
              </p:cNvPr>
              <p:cNvSpPr txBox="1">
                <a:spLocks noRot="1" noChangeAspect="1" noMove="1" noResize="1" noEditPoints="1" noAdjustHandles="1" noChangeArrowheads="1" noChangeShapeType="1" noTextEdit="1"/>
              </p:cNvSpPr>
              <p:nvPr/>
            </p:nvSpPr>
            <p:spPr>
              <a:xfrm>
                <a:off x="596573" y="2665268"/>
                <a:ext cx="8077867" cy="1208729"/>
              </a:xfrm>
              <a:prstGeom prst="rect">
                <a:avLst/>
              </a:prstGeom>
              <a:blipFill>
                <a:blip r:embed="rId3"/>
                <a:stretch>
                  <a:fillRect l="-1585" t="-5051" r="-1509" b="-505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B63E2BEA-4E70-B044-3625-6BE67284317C}"/>
              </a:ext>
            </a:extLst>
          </p:cNvPr>
          <p:cNvPicPr>
            <a:picLocks noChangeAspect="1"/>
          </p:cNvPicPr>
          <p:nvPr/>
        </p:nvPicPr>
        <p:blipFill>
          <a:blip r:embed="rId4"/>
          <a:stretch>
            <a:fillRect/>
          </a:stretch>
        </p:blipFill>
        <p:spPr>
          <a:xfrm>
            <a:off x="8760940" y="1099794"/>
            <a:ext cx="3112693" cy="2694007"/>
          </a:xfrm>
          <a:prstGeom prst="rect">
            <a:avLst/>
          </a:prstGeom>
        </p:spPr>
      </p:pic>
      <p:pic>
        <p:nvPicPr>
          <p:cNvPr id="4" name="Picture 3">
            <a:extLst>
              <a:ext uri="{FF2B5EF4-FFF2-40B4-BE49-F238E27FC236}">
                <a16:creationId xmlns:a16="http://schemas.microsoft.com/office/drawing/2014/main" id="{3F9D8BC2-BB5E-7A05-5A80-5AAE24EDA7BD}"/>
              </a:ext>
            </a:extLst>
          </p:cNvPr>
          <p:cNvPicPr>
            <a:picLocks noChangeAspect="1"/>
          </p:cNvPicPr>
          <p:nvPr/>
        </p:nvPicPr>
        <p:blipFill>
          <a:blip r:embed="rId5"/>
          <a:stretch>
            <a:fillRect/>
          </a:stretch>
        </p:blipFill>
        <p:spPr>
          <a:xfrm>
            <a:off x="9053890" y="4270248"/>
            <a:ext cx="2526792" cy="197510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6D8F221-88B9-ED1E-F01B-36C6397DA8D1}"/>
                  </a:ext>
                </a:extLst>
              </p:cNvPr>
              <p:cNvSpPr txBox="1"/>
              <p:nvPr/>
            </p:nvSpPr>
            <p:spPr>
              <a:xfrm>
                <a:off x="596574" y="4259846"/>
                <a:ext cx="8077867" cy="1651158"/>
              </a:xfrm>
              <a:prstGeom prst="rect">
                <a:avLst/>
              </a:prstGeom>
              <a:noFill/>
            </p:spPr>
            <p:txBody>
              <a:bodyPr wrap="square">
                <a:spAutoFit/>
              </a:bodyPr>
              <a:lstStyle/>
              <a:p>
                <a:pPr algn="just">
                  <a:spcBef>
                    <a:spcPts val="1200"/>
                  </a:spcBef>
                </a:pP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 tích tam giác vuông bằng nửa tích hai cạnh góc vuông hoặc bằng nửa tích đường cao từ đỉnh vuông với </a:t>
                </a:r>
                <a:r>
                  <a:rPr lang="vi-VN"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 huyền</a:t>
                </a:r>
                <a: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vi-VN"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num>
                      <m:den>
                        <m:r>
                          <m:rPr>
                            <m:nor/>
                          </m:rPr>
                          <a:rPr lang="en-US" sz="28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vi-VN" sz="2800" i="1">
                            <a:solidFill>
                              <a:schemeClr val="bg1"/>
                            </a:solidFill>
                            <a:latin typeface="Cambria Math" panose="02040503050406030204" pitchFamily="18" charset="0"/>
                            <a:ea typeface="Times New Roman" panose="02020603050405020304" pitchFamily="18" charset="0"/>
                          </a:rPr>
                        </m:ctrlPr>
                      </m:fPr>
                      <m:num>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i="1">
                    <a:solidFill>
                      <a:schemeClr val="bg1"/>
                    </a:solidFill>
                    <a:latin typeface="Times New Roman" panose="02020603050405020304" pitchFamily="18" charset="0"/>
                    <a:cs typeface="Times New Roman" panose="02020603050405020304" pitchFamily="18" charset="0"/>
                  </a:rPr>
                  <a:t>h</a:t>
                </a:r>
                <a:r>
                  <a:rPr lang="en-US" sz="2800" i="1" baseline="-25000">
                    <a:solidFill>
                      <a:schemeClr val="bg1"/>
                    </a:solidFill>
                    <a:latin typeface="Times New Roman" panose="02020603050405020304" pitchFamily="18" charset="0"/>
                    <a:cs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6D8F221-88B9-ED1E-F01B-36C6397DA8D1}"/>
                  </a:ext>
                </a:extLst>
              </p:cNvPr>
              <p:cNvSpPr txBox="1">
                <a:spLocks noRot="1" noChangeAspect="1" noMove="1" noResize="1" noEditPoints="1" noAdjustHandles="1" noChangeArrowheads="1" noChangeShapeType="1" noTextEdit="1"/>
              </p:cNvSpPr>
              <p:nvPr/>
            </p:nvSpPr>
            <p:spPr>
              <a:xfrm>
                <a:off x="596574" y="4259846"/>
                <a:ext cx="8077867" cy="1651158"/>
              </a:xfrm>
              <a:prstGeom prst="rect">
                <a:avLst/>
              </a:prstGeom>
              <a:blipFill>
                <a:blip r:embed="rId6"/>
                <a:stretch>
                  <a:fillRect l="-1585" t="-4059" r="-1509" b="-3321"/>
                </a:stretch>
              </a:blipFill>
            </p:spPr>
            <p:txBody>
              <a:bodyPr/>
              <a:lstStyle/>
              <a:p>
                <a:r>
                  <a:rPr lang="en-US">
                    <a:noFill/>
                  </a:rPr>
                  <a:t> </a:t>
                </a:r>
              </a:p>
            </p:txBody>
          </p:sp>
        </mc:Fallback>
      </mc:AlternateContent>
    </p:spTree>
    <p:extLst>
      <p:ext uri="{BB962C8B-B14F-4D97-AF65-F5344CB8AC3E}">
        <p14:creationId xmlns:p14="http://schemas.microsoft.com/office/powerpoint/2010/main" val="34341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280987" y="-110553"/>
            <a:ext cx="11630025" cy="1736746"/>
          </a:xfrm>
        </p:spPr>
        <p:txBody>
          <a:bodyPr>
            <a:noAutofit/>
          </a:bodyPr>
          <a:lstStyle/>
          <a:p>
            <a:pPr algn="ctr" defTabSz="857250">
              <a:lnSpc>
                <a:spcPct val="100000"/>
              </a:lnSpc>
            </a:pPr>
            <a:r>
              <a:rPr lang="en-US" sz="3200" b="1" spc="-224" dirty="0">
                <a:solidFill>
                  <a:srgbClr val="FFFF00"/>
                </a:solidFill>
                <a:latin typeface="Times New Roman" panose="02020603050405020304" pitchFamily="18" charset="0"/>
                <a:cs typeface="Times New Roman" panose="02020603050405020304" pitchFamily="18" charset="0"/>
              </a:rPr>
              <a:t>BÀI  5. ĐỘ  DÀI CUNG  TRÒN,  DIỆN TÍCH  HÌNH  QUẠT  TRÒN,  DIỆN  TÍCH  HÌNH VÀNH  KHUYÊN</a:t>
            </a: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995603" y="1933193"/>
            <a:ext cx="5475519"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rPr>
              <a:t> HÌNH THÀNH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24609" y="2645148"/>
            <a:ext cx="6451793" cy="36344"/>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390325" y="2972415"/>
            <a:ext cx="6686077" cy="21044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200" dirty="0">
                <a:solidFill>
                  <a:schemeClr val="bg1"/>
                </a:solidFill>
                <a:latin typeface="Times New Roman" panose="02020603050405020304" pitchFamily="18" charset="0"/>
                <a:cs typeface="Times New Roman" panose="02020603050405020304" pitchFamily="18" charset="0"/>
              </a:rPr>
              <a:t> HS  nhận biết được hình viên phân.</a:t>
            </a:r>
          </a:p>
          <a:p>
            <a:pPr algn="just"/>
            <a:r>
              <a:rPr lang="vi-VN" sz="3200" dirty="0">
                <a:solidFill>
                  <a:schemeClr val="bg1"/>
                </a:solidFill>
                <a:latin typeface="Times New Roman" panose="02020603050405020304" pitchFamily="18" charset="0"/>
                <a:cs typeface="Times New Roman" panose="02020603050405020304" pitchFamily="18" charset="0"/>
              </a:rPr>
              <a:t> HS biết khái niệm hình vành khuyên. </a:t>
            </a:r>
          </a:p>
          <a:p>
            <a:pPr algn="just"/>
            <a:r>
              <a:rPr lang="vi-VN" sz="3200" dirty="0">
                <a:solidFill>
                  <a:schemeClr val="bg1"/>
                </a:solidFill>
                <a:latin typeface="Times New Roman" panose="02020603050405020304" pitchFamily="18" charset="0"/>
                <a:cs typeface="Times New Roman" panose="02020603050405020304" pitchFamily="18" charset="0"/>
              </a:rPr>
              <a:t> HS hiểu được công thức tính diện tích hình vành khuyên.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2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E0E28B-F1C4-DDC4-6420-4EC3C73CFD9B}"/>
              </a:ext>
            </a:extLst>
          </p:cNvPr>
          <p:cNvSpPr txBox="1"/>
          <p:nvPr/>
        </p:nvSpPr>
        <p:spPr>
          <a:xfrm>
            <a:off x="508000" y="167434"/>
            <a:ext cx="11176000"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III. DIỆN TÍCH HÌNH VIÊN PHÂN</a:t>
            </a:r>
          </a:p>
        </p:txBody>
      </p:sp>
      <p:sp>
        <p:nvSpPr>
          <p:cNvPr id="7" name="Freeform 4">
            <a:extLst>
              <a:ext uri="{FF2B5EF4-FFF2-40B4-BE49-F238E27FC236}">
                <a16:creationId xmlns:a16="http://schemas.microsoft.com/office/drawing/2014/main" id="{A3D16CFC-A3DC-1C27-B8D6-F7C8AABB4DF2}"/>
              </a:ext>
            </a:extLst>
          </p:cNvPr>
          <p:cNvSpPr/>
          <p:nvPr/>
        </p:nvSpPr>
        <p:spPr>
          <a:xfrm>
            <a:off x="10667281" y="4553233"/>
            <a:ext cx="1248229" cy="1730940"/>
          </a:xfrm>
          <a:custGeom>
            <a:avLst/>
            <a:gdLst/>
            <a:ahLst/>
            <a:cxnLst/>
            <a:rect l="l" t="t" r="r" b="b"/>
            <a:pathLst>
              <a:path w="3359731" h="5048776">
                <a:moveTo>
                  <a:pt x="0" y="0"/>
                </a:moveTo>
                <a:lnTo>
                  <a:pt x="3359730" y="0"/>
                </a:lnTo>
                <a:lnTo>
                  <a:pt x="3359730" y="5048776"/>
                </a:lnTo>
                <a:lnTo>
                  <a:pt x="0" y="5048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5BBD9694-14ED-6360-B68C-F3E1B638CC13}"/>
              </a:ext>
            </a:extLst>
          </p:cNvPr>
          <p:cNvSpPr/>
          <p:nvPr/>
        </p:nvSpPr>
        <p:spPr>
          <a:xfrm>
            <a:off x="8682496" y="4959625"/>
            <a:ext cx="2174190" cy="1730941"/>
          </a:xfrm>
          <a:custGeom>
            <a:avLst/>
            <a:gdLst/>
            <a:ahLst/>
            <a:cxnLst/>
            <a:rect l="l" t="t" r="r" b="b"/>
            <a:pathLst>
              <a:path w="5729260" h="4614658">
                <a:moveTo>
                  <a:pt x="0" y="0"/>
                </a:moveTo>
                <a:lnTo>
                  <a:pt x="5729260" y="0"/>
                </a:lnTo>
                <a:lnTo>
                  <a:pt x="5729260" y="4614658"/>
                </a:lnTo>
                <a:lnTo>
                  <a:pt x="0" y="4614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7F1E505B-5434-FEF4-695F-A68D90488693}"/>
              </a:ext>
            </a:extLst>
          </p:cNvPr>
          <p:cNvSpPr txBox="1"/>
          <p:nvPr/>
        </p:nvSpPr>
        <p:spPr>
          <a:xfrm>
            <a:off x="4217237" y="1782957"/>
            <a:ext cx="6639449"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viên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phân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giới</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hạn</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bởi</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tròn</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dây</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ứng</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vi-VN"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a:extLst>
              <a:ext uri="{FF2B5EF4-FFF2-40B4-BE49-F238E27FC236}">
                <a16:creationId xmlns:a16="http://schemas.microsoft.com/office/drawing/2014/main" id="{7A03E50E-D184-0AC9-F837-8D434380AE50}"/>
              </a:ext>
            </a:extLst>
          </p:cNvPr>
          <p:cNvPicPr>
            <a:picLocks noChangeAspect="1"/>
          </p:cNvPicPr>
          <p:nvPr/>
        </p:nvPicPr>
        <p:blipFill>
          <a:blip r:embed="rId6"/>
          <a:stretch>
            <a:fillRect/>
          </a:stretch>
        </p:blipFill>
        <p:spPr>
          <a:xfrm>
            <a:off x="891952" y="1435228"/>
            <a:ext cx="2901572" cy="2514696"/>
          </a:xfrm>
          <a:prstGeom prst="rect">
            <a:avLst/>
          </a:prstGeom>
        </p:spPr>
      </p:pic>
    </p:spTree>
    <p:extLst>
      <p:ext uri="{BB962C8B-B14F-4D97-AF65-F5344CB8AC3E}">
        <p14:creationId xmlns:p14="http://schemas.microsoft.com/office/powerpoint/2010/main" val="26018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E0E28B-F1C4-DDC4-6420-4EC3C73CFD9B}"/>
              </a:ext>
            </a:extLst>
          </p:cNvPr>
          <p:cNvSpPr txBox="1"/>
          <p:nvPr/>
        </p:nvSpPr>
        <p:spPr>
          <a:xfrm>
            <a:off x="508000" y="75948"/>
            <a:ext cx="11176000" cy="130753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III. DIỆN TÍCH HÌNH VIÊN PHÂN</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Ví dụ 6 (sgk/trang 121).</a:t>
            </a:r>
            <a:endParaRPr kumimoji="0" lang="vi-VN" sz="2800" b="0"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a:extLst>
              <a:ext uri="{FF2B5EF4-FFF2-40B4-BE49-F238E27FC236}">
                <a16:creationId xmlns:a16="http://schemas.microsoft.com/office/drawing/2014/main" id="{A26D7D5B-908A-EA90-F92F-F053B90A4068}"/>
              </a:ext>
            </a:extLst>
          </p:cNvPr>
          <p:cNvPicPr>
            <a:picLocks noChangeAspect="1"/>
          </p:cNvPicPr>
          <p:nvPr/>
        </p:nvPicPr>
        <p:blipFill>
          <a:blip r:embed="rId2"/>
          <a:stretch>
            <a:fillRect/>
          </a:stretch>
        </p:blipFill>
        <p:spPr>
          <a:xfrm>
            <a:off x="3408632" y="3715965"/>
            <a:ext cx="1149478" cy="2182846"/>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E6C9FA6-5BBE-5744-3AEE-E3AE6B65961F}"/>
                  </a:ext>
                </a:extLst>
              </p:cNvPr>
              <p:cNvSpPr txBox="1"/>
              <p:nvPr/>
            </p:nvSpPr>
            <p:spPr>
              <a:xfrm>
                <a:off x="750267" y="1622564"/>
                <a:ext cx="10432598" cy="1815882"/>
              </a:xfrm>
              <a:prstGeom prst="rect">
                <a:avLst/>
              </a:prstGeom>
              <a:noFill/>
            </p:spPr>
            <p:txBody>
              <a:bodyPr wrap="square">
                <a:spAutoFit/>
              </a:bodyPr>
              <a:lstStyle/>
              <a:p>
                <a:pPr algn="just"/>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 ta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78),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90°</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dm</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79).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decimét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E6C9FA6-5BBE-5744-3AEE-E3AE6B65961F}"/>
                  </a:ext>
                </a:extLst>
              </p:cNvPr>
              <p:cNvSpPr txBox="1">
                <a:spLocks noRot="1" noChangeAspect="1" noMove="1" noResize="1" noEditPoints="1" noAdjustHandles="1" noChangeArrowheads="1" noChangeShapeType="1" noTextEdit="1"/>
              </p:cNvSpPr>
              <p:nvPr/>
            </p:nvSpPr>
            <p:spPr>
              <a:xfrm>
                <a:off x="750267" y="1622564"/>
                <a:ext cx="10432598" cy="1815882"/>
              </a:xfrm>
              <a:prstGeom prst="rect">
                <a:avLst/>
              </a:prstGeom>
              <a:blipFill>
                <a:blip r:embed="rId3"/>
                <a:stretch>
                  <a:fillRect l="-1169" t="-3356" r="-1227" b="-8389"/>
                </a:stretch>
              </a:blipFill>
            </p:spPr>
            <p:txBody>
              <a:bodyPr/>
              <a:lstStyle/>
              <a:p>
                <a:r>
                  <a:rPr lang="en-US">
                    <a:noFill/>
                  </a:rPr>
                  <a:t> </a:t>
                </a:r>
              </a:p>
            </p:txBody>
          </p:sp>
        </mc:Fallback>
      </mc:AlternateContent>
      <p:pic>
        <p:nvPicPr>
          <p:cNvPr id="3" name="Picture 4">
            <a:extLst>
              <a:ext uri="{FF2B5EF4-FFF2-40B4-BE49-F238E27FC236}">
                <a16:creationId xmlns:a16="http://schemas.microsoft.com/office/drawing/2014/main" id="{B28C56FE-64F8-F21A-E2A2-D0FE4A3F73B9}"/>
              </a:ext>
            </a:extLst>
          </p:cNvPr>
          <p:cNvPicPr>
            <a:picLocks noChangeAspect="1"/>
          </p:cNvPicPr>
          <p:nvPr/>
        </p:nvPicPr>
        <p:blipFill>
          <a:blip r:embed="rId4"/>
          <a:stretch>
            <a:fillRect/>
          </a:stretch>
        </p:blipFill>
        <p:spPr>
          <a:xfrm>
            <a:off x="339090" y="5203673"/>
            <a:ext cx="822354" cy="1390276"/>
          </a:xfrm>
          <a:prstGeom prst="rect">
            <a:avLst/>
          </a:prstGeom>
        </p:spPr>
      </p:pic>
      <p:pic>
        <p:nvPicPr>
          <p:cNvPr id="8" name="Picture 7">
            <a:extLst>
              <a:ext uri="{FF2B5EF4-FFF2-40B4-BE49-F238E27FC236}">
                <a16:creationId xmlns:a16="http://schemas.microsoft.com/office/drawing/2014/main" id="{AEE568C4-A20D-A755-DC47-F9228D2B3BF6}"/>
              </a:ext>
            </a:extLst>
          </p:cNvPr>
          <p:cNvPicPr>
            <a:picLocks noChangeAspect="1"/>
          </p:cNvPicPr>
          <p:nvPr/>
        </p:nvPicPr>
        <p:blipFill>
          <a:blip r:embed="rId5"/>
          <a:stretch>
            <a:fillRect/>
          </a:stretch>
        </p:blipFill>
        <p:spPr>
          <a:xfrm>
            <a:off x="5759113" y="3768020"/>
            <a:ext cx="2947416" cy="2078736"/>
          </a:xfrm>
          <a:prstGeom prst="rect">
            <a:avLst/>
          </a:prstGeom>
        </p:spPr>
      </p:pic>
      <p:sp>
        <p:nvSpPr>
          <p:cNvPr id="9" name="TextBox 8">
            <a:extLst>
              <a:ext uri="{FF2B5EF4-FFF2-40B4-BE49-F238E27FC236}">
                <a16:creationId xmlns:a16="http://schemas.microsoft.com/office/drawing/2014/main" id="{1A5CD272-495E-9E86-B656-FA58474D1234}"/>
              </a:ext>
            </a:extLst>
          </p:cNvPr>
          <p:cNvSpPr txBox="1"/>
          <p:nvPr/>
        </p:nvSpPr>
        <p:spPr>
          <a:xfrm>
            <a:off x="3174777" y="5914720"/>
            <a:ext cx="1383333" cy="523220"/>
          </a:xfrm>
          <a:prstGeom prst="rect">
            <a:avLst/>
          </a:prstGeom>
          <a:noFill/>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Hình 78</a:t>
            </a:r>
            <a:endParaRPr lang="vi-VN" sz="2800" i="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0928E2A-AB48-9CE1-9E47-7E784216F83F}"/>
              </a:ext>
            </a:extLst>
          </p:cNvPr>
          <p:cNvSpPr txBox="1"/>
          <p:nvPr/>
        </p:nvSpPr>
        <p:spPr>
          <a:xfrm>
            <a:off x="6571443" y="5846756"/>
            <a:ext cx="1383333" cy="523220"/>
          </a:xfrm>
          <a:prstGeom prst="rect">
            <a:avLst/>
          </a:prstGeom>
          <a:noFill/>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Hình 79</a:t>
            </a:r>
            <a:endParaRPr lang="vi-VN"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0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E0E28B-F1C4-DDC4-6420-4EC3C73CFD9B}"/>
              </a:ext>
            </a:extLst>
          </p:cNvPr>
          <p:cNvSpPr txBox="1"/>
          <p:nvPr/>
        </p:nvSpPr>
        <p:spPr>
          <a:xfrm>
            <a:off x="508000" y="167434"/>
            <a:ext cx="11176000" cy="130753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III. Diện tích hình viên phân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Ví dụ 6 (sgk/trang 121).</a:t>
            </a:r>
            <a:endParaRPr kumimoji="0" lang="vi-VN" sz="2800" b="0" i="0" u="sng"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a:extLst>
              <a:ext uri="{FF2B5EF4-FFF2-40B4-BE49-F238E27FC236}">
                <a16:creationId xmlns:a16="http://schemas.microsoft.com/office/drawing/2014/main" id="{A26D7D5B-908A-EA90-F92F-F053B90A4068}"/>
              </a:ext>
            </a:extLst>
          </p:cNvPr>
          <p:cNvPicPr>
            <a:picLocks noChangeAspect="1"/>
          </p:cNvPicPr>
          <p:nvPr/>
        </p:nvPicPr>
        <p:blipFill>
          <a:blip r:embed="rId2"/>
          <a:stretch>
            <a:fillRect/>
          </a:stretch>
        </p:blipFill>
        <p:spPr>
          <a:xfrm>
            <a:off x="508000" y="2354509"/>
            <a:ext cx="1149478" cy="218284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F1E505B-5434-FEF4-695F-A68D90488693}"/>
                  </a:ext>
                </a:extLst>
              </p:cNvPr>
              <p:cNvSpPr txBox="1"/>
              <p:nvPr/>
            </p:nvSpPr>
            <p:spPr>
              <a:xfrm>
                <a:off x="5394519" y="1249036"/>
                <a:ext cx="6520416" cy="5075364"/>
              </a:xfrm>
              <a:prstGeom prst="rect">
                <a:avLst/>
              </a:prstGeom>
              <a:noFill/>
            </p:spPr>
            <p:txBody>
              <a:bodyPr wrap="square">
                <a:spAutoFit/>
              </a:bodyPr>
              <a:lstStyle/>
              <a:p>
                <a:pPr marL="0" marR="0" lvl="0" indent="0" algn="just" defTabSz="914400" rtl="0" eaLnBrk="1" fontAlgn="auto" latinLnBrk="0" hangingPunct="1">
                  <a:spcBef>
                    <a:spcPts val="1200"/>
                  </a:spcBef>
                  <a:buClrTx/>
                  <a:buSzTx/>
                  <a:buFontTx/>
                  <a:buNone/>
                  <a:tabLst/>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Diện tích tam giác </a:t>
                </a:r>
                <a14:m>
                  <m:oMath xmlns:m="http://schemas.openxmlformats.org/officeDocument/2006/math">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OAB</m:t>
                    </m:r>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là:</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ctr">
                  <a:spcBef>
                    <a:spcPts val="1200"/>
                  </a:spcBef>
                  <a:defRPr/>
                </a:pPr>
                <a:r>
                  <a:rPr lang="en-US" sz="2800" i="1">
                    <a:solidFill>
                      <a:schemeClr val="bg1"/>
                    </a:solidFill>
                    <a:latin typeface="Times New Roman" panose="02020603050405020304" pitchFamily="18" charset="0"/>
                    <a:cs typeface="Times New Roman" panose="02020603050405020304" pitchFamily="18" charset="0"/>
                  </a:rPr>
                  <a:t>S</a:t>
                </a:r>
                <a:r>
                  <a:rPr lang="en-US" sz="2800" baseline="-25000">
                    <a:solidFill>
                      <a:schemeClr val="bg1"/>
                    </a:solidFill>
                    <a:latin typeface="Times New Roman" panose="02020603050405020304" pitchFamily="18" charset="0"/>
                    <a:cs typeface="Times New Roman" panose="02020603050405020304" pitchFamily="18" charset="0"/>
                  </a:rPr>
                  <a:t>1 </a:t>
                </a:r>
                <a14:m>
                  <m:oMath xmlns:m="http://schemas.openxmlformats.org/officeDocument/2006/math">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fPr>
                      <m:num>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1</m:t>
                        </m:r>
                      </m:num>
                      <m:den>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en>
                    </m:f>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OA</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OB</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fPr>
                      <m:num>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1</m:t>
                        </m:r>
                      </m:num>
                      <m:den>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en>
                    </m:f>
                    <m:r>
                      <a:rPr kumimoji="0" lang="en-US" sz="2800" b="0" i="1" u="none" strike="noStrike" kern="1200" cap="none" spc="0" normalizeH="0" baseline="0" noProof="0" smtClean="0">
                        <a:ln>
                          <a:noFill/>
                        </a:ln>
                        <a:solidFill>
                          <a:schemeClr val="bg1"/>
                        </a:solidFill>
                        <a:effectLst/>
                        <a:uLnTx/>
                        <a:uFillTx/>
                        <a:latin typeface="Cambria Math" panose="020405030504060302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2 </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just">
                  <a:spcBef>
                    <a:spcPts val="1200"/>
                  </a:spcBef>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Do sđ </a:t>
                </a:r>
                <a14:m>
                  <m:oMath xmlns:m="http://schemas.openxmlformats.org/officeDocument/2006/math">
                    <m:groupChr>
                      <m:groupChrPr>
                        <m:chr m:val="⏜"/>
                        <m:pos m:val="top"/>
                        <m:vertJc m:val="bot"/>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groupChrPr>
                      <m:e>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AB</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e>
                    </m:groupCh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90°</m:t>
                    </m:r>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nên diện tích hình quạt tròn tương ứng là: </a:t>
                </a:r>
                <a:r>
                  <a:rPr lang="en-US" sz="2800" i="1">
                    <a:solidFill>
                      <a:schemeClr val="bg1"/>
                    </a:solidFill>
                    <a:latin typeface="Times New Roman" panose="02020603050405020304" pitchFamily="18" charset="0"/>
                    <a:cs typeface="Times New Roman" panose="02020603050405020304" pitchFamily="18" charset="0"/>
                  </a:rPr>
                  <a:t>S</a:t>
                </a:r>
                <a:r>
                  <a:rPr lang="en-US" sz="2800" baseline="-25000">
                    <a:solidFill>
                      <a:schemeClr val="bg1"/>
                    </a:solidFill>
                    <a:latin typeface="Times New Roman" panose="02020603050405020304" pitchFamily="18" charset="0"/>
                    <a:cs typeface="Times New Roman" panose="02020603050405020304" pitchFamily="18" charset="0"/>
                  </a:rPr>
                  <a:t>2 </a:t>
                </a:r>
                <a14:m>
                  <m:oMath xmlns:m="http://schemas.openxmlformats.org/officeDocument/2006/math">
                    <m:r>
                      <a:rPr kumimoji="0" lang="en-US" sz="2800" b="0" i="0" u="none" strike="noStrike" kern="1200" cap="none" spc="0" normalizeH="0" baseline="0" noProof="0" smtClean="0">
                        <a:ln>
                          <a:noFill/>
                        </a:ln>
                        <a:solidFill>
                          <a:schemeClr val="bg1"/>
                        </a:solidFill>
                        <a:effectLst/>
                        <a:uLnTx/>
                        <a:uFillTx/>
                        <a:latin typeface="Cambria Math" panose="020405030504060302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f>
                      <m:f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fPr>
                      <m:num>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22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90</m:t>
                        </m:r>
                      </m:num>
                      <m:den>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360</m:t>
                        </m:r>
                      </m:den>
                    </m:f>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 </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1200"/>
                  </a:spcBef>
                  <a:buClrTx/>
                  <a:buSzTx/>
                  <a:buFontTx/>
                  <a:buNone/>
                  <a:tabLst/>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Diện tích hình viên phân là: </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ctr">
                  <a:spcBef>
                    <a:spcPts val="1200"/>
                  </a:spcBef>
                  <a:defRPr/>
                </a:pPr>
                <a:r>
                  <a:rPr lang="en-US" sz="2800" i="1">
                    <a:solidFill>
                      <a:schemeClr val="bg1"/>
                    </a:solidFill>
                    <a:latin typeface="Times New Roman" panose="02020603050405020304" pitchFamily="18" charset="0"/>
                    <a:cs typeface="Times New Roman" panose="02020603050405020304" pitchFamily="18" charset="0"/>
                  </a:rPr>
                  <a:t>S</a:t>
                </a:r>
                <a:r>
                  <a:rPr lang="en-US" sz="2800" baseline="-25000">
                    <a:solidFill>
                      <a:schemeClr val="bg1"/>
                    </a:solidFill>
                    <a:latin typeface="Times New Roman" panose="02020603050405020304" pitchFamily="18" charset="0"/>
                    <a:cs typeface="Times New Roman" panose="02020603050405020304" pitchFamily="18" charset="0"/>
                  </a:rPr>
                  <a:t>3 </a:t>
                </a:r>
                <a14:m>
                  <m:oMath xmlns:m="http://schemas.openxmlformats.org/officeDocument/2006/math">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S</m:t>
                    </m:r>
                    <m:r>
                      <m:rPr>
                        <m:nor/>
                      </m:rPr>
                      <a:rPr lang="en-US" sz="2800" b="0" i="0" baseline="-25000" smtClean="0">
                        <a:solidFill>
                          <a:schemeClr val="bg1"/>
                        </a:solidFill>
                        <a:latin typeface="Times New Roman" panose="02020603050405020304" pitchFamily="18" charset="0"/>
                        <a:cs typeface="Times New Roman" panose="02020603050405020304" pitchFamily="18" charset="0"/>
                      </a:rPr>
                      <m:t>2 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S</m:t>
                    </m:r>
                    <m:r>
                      <m:rPr>
                        <m:nor/>
                      </m:rPr>
                      <a:rPr lang="en-US" sz="2800" baseline="-25000">
                        <a:solidFill>
                          <a:schemeClr val="bg1"/>
                        </a:solidFill>
                        <a:latin typeface="Times New Roman" panose="02020603050405020304" pitchFamily="18" charset="0"/>
                        <a:cs typeface="Times New Roman" panose="02020603050405020304" pitchFamily="18" charset="0"/>
                      </a:rPr>
                      <m:t>1</m:t>
                    </m:r>
                    <m:r>
                      <m:rPr>
                        <m:nor/>
                      </m:rPr>
                      <a:rPr lang="en-US" sz="2800" b="0" i="0" baseline="-25000" smtClean="0">
                        <a:solidFill>
                          <a:schemeClr val="bg1"/>
                        </a:solidFill>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pt-BR"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1200"/>
                  </a:spcBef>
                  <a:buClrTx/>
                  <a:buSzTx/>
                  <a:buFontTx/>
                  <a:buNone/>
                  <a:tabLst/>
                  <a:defRPr/>
                </a:pPr>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Diện tích họa tiết trang trí đo là:</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lvl="0" algn="ctr">
                  <a:spcBef>
                    <a:spcPts val="1200"/>
                  </a:spcBef>
                  <a:defRPr/>
                </a:pPr>
                <a14:m>
                  <m:oMath xmlns:m="http://schemas.openxmlformats.org/officeDocument/2006/math">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S</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r>
                      <m:rPr>
                        <m:nor/>
                      </m:rPr>
                      <a:rPr lang="en-US" sz="2800" i="1">
                        <a:solidFill>
                          <a:schemeClr val="bg1"/>
                        </a:solidFill>
                        <a:latin typeface="Times New Roman" panose="02020603050405020304" pitchFamily="18" charset="0"/>
                        <a:cs typeface="Times New Roman" panose="02020603050405020304" pitchFamily="18" charset="0"/>
                      </a:rPr>
                      <m:t>S</m:t>
                    </m:r>
                    <m:r>
                      <m:rPr>
                        <m:nor/>
                      </m:rPr>
                      <a:rPr lang="en-US" sz="2800" baseline="-25000">
                        <a:solidFill>
                          <a:schemeClr val="bg1"/>
                        </a:solidFill>
                        <a:latin typeface="Times New Roman" panose="02020603050405020304" pitchFamily="18" charset="0"/>
                        <a:cs typeface="Times New Roman" panose="02020603050405020304" pitchFamily="18" charset="0"/>
                      </a:rPr>
                      <m:t>3</m:t>
                    </m:r>
                    <m:r>
                      <m:rPr>
                        <m:nor/>
                      </m:rPr>
                      <a:rPr lang="en-US" sz="2800" b="0" i="0" baseline="-25000" smtClean="0">
                        <a:solidFill>
                          <a:schemeClr val="bg1"/>
                        </a:solidFill>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en-US" sz="2800" b="0" i="1"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π</m:t>
                        </m:r>
                        <m:r>
                          <m:rPr>
                            <m:nor/>
                          </m:rPr>
                          <a:rPr kumimoji="0" lang="en-US" sz="2800" b="0" i="1"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m:t>
                        </m:r>
                      </m:e>
                    </m:d>
                    <m:r>
                      <a:rPr kumimoji="0" lang="en-US" sz="2800" b="0" i="1" u="none" strike="noStrike" kern="1200" cap="none" spc="0" normalizeH="0" baseline="0" noProof="0" smtClean="0">
                        <a:ln>
                          <a:noFill/>
                        </a:ln>
                        <a:solidFill>
                          <a:schemeClr val="bg1"/>
                        </a:solidFill>
                        <a:effectLst/>
                        <a:uLnTx/>
                        <a:uFillTx/>
                        <a:latin typeface="Cambria Math" panose="020405030504060302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 </m:t>
                    </m:r>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2,28 </m:t>
                    </m:r>
                    <m:d>
                      <m:dPr>
                        <m:ctrlPr>
                          <a:rPr kumimoji="0" lang="vi-VN" sz="2800" b="0" i="1" u="none" strike="noStrike" kern="1200" cap="none" spc="0" normalizeH="0" baseline="0" noProof="0">
                            <a:ln>
                              <a:noFill/>
                            </a:ln>
                            <a:solidFill>
                              <a:schemeClr val="bg1"/>
                            </a:solidFill>
                            <a:effectLst/>
                            <a:uLnTx/>
                            <a:uFillTx/>
                            <a:latin typeface="Cambria Math" panose="02040503050406030204" pitchFamily="18" charset="0"/>
                          </a:rPr>
                        </m:ctrlPr>
                      </m:dPr>
                      <m:e>
                        <m:r>
                          <m:rPr>
                            <m:nor/>
                          </m:rPr>
                          <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m:t>d</m:t>
                        </m:r>
                        <m:r>
                          <m:rPr>
                            <m:nor/>
                          </m:rPr>
                          <a:rPr kumimoji="0" lang="en-US" sz="2800" b="0" i="0" u="none" strike="noStrike" kern="1200" cap="none" spc="0" normalizeH="0" baseline="0" noProof="0" smtClean="0">
                            <a:ln>
                              <a:noFill/>
                            </a:ln>
                            <a:solidFill>
                              <a:schemeClr val="bg1"/>
                            </a:solidFill>
                            <a:effectLst/>
                            <a:uLnTx/>
                            <a:uFillTx/>
                            <a:latin typeface="Times New Roman" panose="02020603050405020304" pitchFamily="18" charset="0"/>
                            <a:cs typeface="Times New Roman" panose="02020603050405020304" pitchFamily="18" charset="0"/>
                          </a:rPr>
                          <m:t>m</m:t>
                        </m:r>
                        <m:r>
                          <m:rPr>
                            <m:nor/>
                          </m:rPr>
                          <a:rPr lang="en-US" sz="2800" baseline="30000">
                            <a:solidFill>
                              <a:schemeClr val="bg1"/>
                            </a:solidFill>
                            <a:latin typeface="Times New Roman" panose="02020603050405020304" pitchFamily="18" charset="0"/>
                            <a:cs typeface="Times New Roman" panose="02020603050405020304" pitchFamily="18" charset="0"/>
                          </a:rPr>
                          <m:t>2</m:t>
                        </m:r>
                      </m:e>
                    </m:d>
                  </m:oMath>
                </a14:m>
                <a:r>
                  <a:rPr kumimoji="0" lang="pt-BR"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vi-VN" sz="2800" b="0" i="1"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F1E505B-5434-FEF4-695F-A68D90488693}"/>
                  </a:ext>
                </a:extLst>
              </p:cNvPr>
              <p:cNvSpPr txBox="1">
                <a:spLocks noRot="1" noChangeAspect="1" noMove="1" noResize="1" noEditPoints="1" noAdjustHandles="1" noChangeArrowheads="1" noChangeShapeType="1" noTextEdit="1"/>
              </p:cNvSpPr>
              <p:nvPr/>
            </p:nvSpPr>
            <p:spPr>
              <a:xfrm>
                <a:off x="5394519" y="1249036"/>
                <a:ext cx="6520416" cy="5075364"/>
              </a:xfrm>
              <a:prstGeom prst="rect">
                <a:avLst/>
              </a:prstGeom>
              <a:blipFill>
                <a:blip r:embed="rId3"/>
                <a:stretch>
                  <a:fillRect l="-1963" t="-1322" r="-1869" b="-204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5C5D55D-7A06-0F84-9D64-3881DFF0A2F4}"/>
              </a:ext>
            </a:extLst>
          </p:cNvPr>
          <p:cNvPicPr>
            <a:picLocks noChangeAspect="1"/>
          </p:cNvPicPr>
          <p:nvPr/>
        </p:nvPicPr>
        <p:blipFill>
          <a:blip r:embed="rId4"/>
          <a:stretch>
            <a:fillRect/>
          </a:stretch>
        </p:blipFill>
        <p:spPr>
          <a:xfrm>
            <a:off x="1428125" y="2287175"/>
            <a:ext cx="2947416" cy="2078736"/>
          </a:xfrm>
          <a:prstGeom prst="rect">
            <a:avLst/>
          </a:prstGeom>
        </p:spPr>
      </p:pic>
    </p:spTree>
    <p:extLst>
      <p:ext uri="{BB962C8B-B14F-4D97-AF65-F5344CB8AC3E}">
        <p14:creationId xmlns:p14="http://schemas.microsoft.com/office/powerpoint/2010/main" val="266345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left)">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left)">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left)">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3574C5-14B6-E731-E07A-90A5099244D8}"/>
              </a:ext>
            </a:extLst>
          </p:cNvPr>
          <p:cNvSpPr/>
          <p:nvPr/>
        </p:nvSpPr>
        <p:spPr>
          <a:xfrm>
            <a:off x="356026" y="421575"/>
            <a:ext cx="7839232"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IV. DIỆN</a:t>
            </a:r>
            <a:r>
              <a:rPr kumimoji="0" lang="en-US" sz="3200" b="1" i="0" u="sng"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TÍCH HÌNH VÀNH KHUYÊN</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Freeform 7">
            <a:extLst>
              <a:ext uri="{FF2B5EF4-FFF2-40B4-BE49-F238E27FC236}">
                <a16:creationId xmlns:a16="http://schemas.microsoft.com/office/drawing/2014/main" id="{8D672EF1-F6DF-2C01-6795-D5A4474B757B}"/>
              </a:ext>
            </a:extLst>
          </p:cNvPr>
          <p:cNvSpPr/>
          <p:nvPr/>
        </p:nvSpPr>
        <p:spPr>
          <a:xfrm>
            <a:off x="12737095" y="4880010"/>
            <a:ext cx="5011670" cy="4842526"/>
          </a:xfrm>
          <a:custGeom>
            <a:avLst/>
            <a:gdLst/>
            <a:ahLst/>
            <a:cxnLst/>
            <a:rect l="l" t="t" r="r" b="b"/>
            <a:pathLst>
              <a:path w="5011670" h="4842526">
                <a:moveTo>
                  <a:pt x="0" y="0"/>
                </a:moveTo>
                <a:lnTo>
                  <a:pt x="5011669" y="0"/>
                </a:lnTo>
                <a:lnTo>
                  <a:pt x="5011669" y="4842525"/>
                </a:lnTo>
                <a:lnTo>
                  <a:pt x="0" y="4842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E32B0B36-72A3-E0DF-7595-944497F1004F}"/>
              </a:ext>
            </a:extLst>
          </p:cNvPr>
          <p:cNvSpPr/>
          <p:nvPr/>
        </p:nvSpPr>
        <p:spPr>
          <a:xfrm>
            <a:off x="12889495" y="5032410"/>
            <a:ext cx="5011670" cy="4842526"/>
          </a:xfrm>
          <a:custGeom>
            <a:avLst/>
            <a:gdLst/>
            <a:ahLst/>
            <a:cxnLst/>
            <a:rect l="l" t="t" r="r" b="b"/>
            <a:pathLst>
              <a:path w="5011670" h="4842526">
                <a:moveTo>
                  <a:pt x="0" y="0"/>
                </a:moveTo>
                <a:lnTo>
                  <a:pt x="5011669" y="0"/>
                </a:lnTo>
                <a:lnTo>
                  <a:pt x="5011669" y="4842525"/>
                </a:lnTo>
                <a:lnTo>
                  <a:pt x="0" y="4842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Rectangle: Rounded Corners 1">
            <a:extLst>
              <a:ext uri="{FF2B5EF4-FFF2-40B4-BE49-F238E27FC236}">
                <a16:creationId xmlns:a16="http://schemas.microsoft.com/office/drawing/2014/main" id="{CDE54701-63ED-FA97-86E5-3849C0B04C3F}"/>
              </a:ext>
            </a:extLst>
          </p:cNvPr>
          <p:cNvSpPr/>
          <p:nvPr/>
        </p:nvSpPr>
        <p:spPr>
          <a:xfrm>
            <a:off x="356026" y="1224633"/>
            <a:ext cx="3954717" cy="6676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Hoạt</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động</a:t>
            </a:r>
            <a:r>
              <a:rPr kumimoji="0" lang="en-US"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6 (</a:t>
            </a:r>
            <a:r>
              <a:rPr kumimoji="0" lang="en-US" sz="3200" b="1" i="0" u="sng" strike="noStrike" kern="1200" cap="none" spc="0" normalizeH="0" baseline="0" noProof="0" err="1">
                <a:ln>
                  <a:noFill/>
                </a:ln>
                <a:solidFill>
                  <a:srgbClr val="FFFF00"/>
                </a:solidFill>
                <a:effectLst/>
                <a:uLnTx/>
                <a:uFillTx/>
                <a:latin typeface="Times New Roman" panose="02020603050405020304" pitchFamily="18" charset="0"/>
                <a:ea typeface="+mn-ea"/>
                <a:cs typeface="Times New Roman" panose="02020603050405020304" pitchFamily="18" charset="0"/>
              </a:rPr>
              <a:t>sgk</a:t>
            </a:r>
            <a:r>
              <a:rPr lang="en-US" sz="3200" b="1" u="sng">
                <a:solidFill>
                  <a:srgbClr val="FFFF00"/>
                </a:solidFill>
                <a:latin typeface="Times New Roman" panose="02020603050405020304" pitchFamily="18" charset="0"/>
                <a:cs typeface="Times New Roman" panose="02020603050405020304" pitchFamily="18" charset="0"/>
              </a:rPr>
              <a:t>).</a:t>
            </a:r>
            <a:endParaRPr kumimoji="0" lang="vi-VN" sz="32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1361B38A-7771-3568-5B93-E40D5DCD9A97}"/>
              </a:ext>
            </a:extLst>
          </p:cNvPr>
          <p:cNvSpPr txBox="1"/>
          <p:nvPr/>
        </p:nvSpPr>
        <p:spPr>
          <a:xfrm>
            <a:off x="711435" y="2218296"/>
            <a:ext cx="7544015" cy="954107"/>
          </a:xfrm>
          <a:prstGeom prst="rect">
            <a:avLst/>
          </a:prstGeom>
          <a:noFill/>
        </p:spPr>
        <p:txBody>
          <a:bodyPr wrap="square">
            <a:spAutoFit/>
          </a:bodyPr>
          <a:lstStyle/>
          <a:p>
            <a:pPr algn="just"/>
            <a:r>
              <a:rPr lang="pt-BR" sz="2800" dirty="0">
                <a:solidFill>
                  <a:schemeClr val="bg1"/>
                </a:solidFill>
                <a:effectLst/>
                <a:latin typeface="Times New Roman" panose="02020603050405020304" pitchFamily="18" charset="0"/>
                <a:ea typeface="Times New Roman" panose="02020603050405020304" pitchFamily="18" charset="0"/>
              </a:rPr>
              <a:t>a) Hình 80 mô tả một phẩn bản vẽ của chi tiết máy. Hình đó giới hạn bởi mấy đường tròn cùng tâm?</a:t>
            </a:r>
            <a:endParaRPr lang="vi-VN" sz="28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B59C815-7F2A-01E9-7B9C-EC58B7675ED5}"/>
                  </a:ext>
                </a:extLst>
              </p:cNvPr>
              <p:cNvSpPr txBox="1"/>
              <p:nvPr/>
            </p:nvSpPr>
            <p:spPr>
              <a:xfrm>
                <a:off x="763334" y="3498408"/>
                <a:ext cx="7440215" cy="1384995"/>
              </a:xfrm>
              <a:prstGeom prst="rect">
                <a:avLst/>
              </a:prstGeom>
              <a:noFill/>
            </p:spPr>
            <p:txBody>
              <a:bodyPr wrap="square">
                <a:spAutoFit/>
              </a:bodyPr>
              <a:lstStyle/>
              <a:p>
                <a:pPr algn="just"/>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Hãy vẽ một hình tương tự Hình 80 bằng cách vẽ các đường tròn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pt-B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 ; 2 </m:t>
                        </m:r>
                        <m:r>
                          <m:rPr>
                            <m:nor/>
                          </m:rPr>
                          <a:rPr lang="pt-BR"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 </a:t>
                </a:r>
                <a14:m>
                  <m:oMath xmlns:m="http://schemas.openxmlformats.org/officeDocument/2006/math">
                    <m:d>
                      <m:dPr>
                        <m:ctrlPr>
                          <a:rPr lang="vi-VN" sz="2800" i="1">
                            <a:solidFill>
                              <a:schemeClr val="bg1"/>
                            </a:solidFill>
                            <a:effectLst/>
                            <a:latin typeface="Cambria Math" panose="02040503050406030204" pitchFamily="18" charset="0"/>
                            <a:ea typeface="Times New Roman" panose="02020603050405020304" pitchFamily="18" charset="0"/>
                          </a:rPr>
                        </m:ctrlPr>
                      </m:dPr>
                      <m:e>
                        <m:r>
                          <m:rPr>
                            <m:nor/>
                          </m:rPr>
                          <a:rPr lang="pt-B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O</m:t>
                        </m:r>
                        <m:r>
                          <m:rPr>
                            <m:nor/>
                          </m:rPr>
                          <a:rPr lang="pt-B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 ; 3 </m:t>
                        </m:r>
                        <m:r>
                          <m:rPr>
                            <m:nor/>
                          </m:rPr>
                          <a:rPr lang="pt-BR"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pt-BR"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Tính </a:t>
                </a:r>
                <a:r>
                  <a:rPr lang="pt-B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hiệu diện tích của hai hình tròn đó.</a:t>
                </a:r>
                <a:endPar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B59C815-7F2A-01E9-7B9C-EC58B7675ED5}"/>
                  </a:ext>
                </a:extLst>
              </p:cNvPr>
              <p:cNvSpPr txBox="1">
                <a:spLocks noRot="1" noChangeAspect="1" noMove="1" noResize="1" noEditPoints="1" noAdjustHandles="1" noChangeArrowheads="1" noChangeShapeType="1" noTextEdit="1"/>
              </p:cNvSpPr>
              <p:nvPr/>
            </p:nvSpPr>
            <p:spPr>
              <a:xfrm>
                <a:off x="763334" y="3498408"/>
                <a:ext cx="7440215" cy="1384995"/>
              </a:xfrm>
              <a:prstGeom prst="rect">
                <a:avLst/>
              </a:prstGeom>
              <a:blipFill>
                <a:blip r:embed="rId4"/>
                <a:stretch>
                  <a:fillRect l="-1638" t="-4846" r="-2948" b="-11454"/>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6C684504-B9FF-E4A5-FA46-124A04A04059}"/>
              </a:ext>
            </a:extLst>
          </p:cNvPr>
          <p:cNvPicPr>
            <a:picLocks noChangeAspect="1"/>
          </p:cNvPicPr>
          <p:nvPr/>
        </p:nvPicPr>
        <p:blipFill>
          <a:blip r:embed="rId5"/>
          <a:stretch>
            <a:fillRect/>
          </a:stretch>
        </p:blipFill>
        <p:spPr>
          <a:xfrm>
            <a:off x="8789118" y="2013585"/>
            <a:ext cx="2830830" cy="2830830"/>
          </a:xfrm>
          <a:prstGeom prst="rect">
            <a:avLst/>
          </a:prstGeom>
        </p:spPr>
      </p:pic>
      <p:pic>
        <p:nvPicPr>
          <p:cNvPr id="3" name="Picture 4">
            <a:extLst>
              <a:ext uri="{FF2B5EF4-FFF2-40B4-BE49-F238E27FC236}">
                <a16:creationId xmlns:a16="http://schemas.microsoft.com/office/drawing/2014/main" id="{29445383-EE63-98A0-5F27-80C272E42EDD}"/>
              </a:ext>
            </a:extLst>
          </p:cNvPr>
          <p:cNvPicPr>
            <a:picLocks noChangeAspect="1"/>
          </p:cNvPicPr>
          <p:nvPr/>
        </p:nvPicPr>
        <p:blipFill>
          <a:blip r:embed="rId6"/>
          <a:stretch>
            <a:fillRect/>
          </a:stretch>
        </p:blipFill>
        <p:spPr>
          <a:xfrm>
            <a:off x="10986703" y="313210"/>
            <a:ext cx="822354" cy="1390276"/>
          </a:xfrm>
          <a:prstGeom prst="rect">
            <a:avLst/>
          </a:prstGeom>
        </p:spPr>
      </p:pic>
    </p:spTree>
    <p:extLst>
      <p:ext uri="{BB962C8B-B14F-4D97-AF65-F5344CB8AC3E}">
        <p14:creationId xmlns:p14="http://schemas.microsoft.com/office/powerpoint/2010/main" val="1775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1075</Words>
  <Application>Microsoft Office PowerPoint</Application>
  <PresentationFormat>Widescreen</PresentationFormat>
  <Paragraphs>92</Paragraphs>
  <Slides>19</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Cambria Math</vt:lpstr>
      <vt:lpstr>Times New Roman</vt:lpstr>
      <vt:lpstr>Office Theme</vt:lpstr>
      <vt:lpstr>4_Office Theme</vt:lpstr>
      <vt:lpstr>BÀI 5. ĐỘ DÀI CUNG TRÒN, DIỆN TÍCH HÌNH QUẠT TRÒN, DIỆN TÍCH HÌNH VÀNH KHUYÊN</vt:lpstr>
      <vt:lpstr>PowerPoint Presentation</vt:lpstr>
      <vt:lpstr>PowerPoint Presentation</vt:lpstr>
      <vt:lpstr>PowerPoint Presentation</vt:lpstr>
      <vt:lpstr>BÀI  5. ĐỘ  DÀI CUNG  TRÒN,  DIỆN TÍCH  HÌNH  QUẠT  TRÒN,  DIỆN  TÍCH  HÌNH VÀNH  KHUYÊN</vt:lpstr>
      <vt:lpstr>PowerPoint Presentation</vt:lpstr>
      <vt:lpstr>PowerPoint Presentation</vt:lpstr>
      <vt:lpstr>PowerPoint Presentation</vt:lpstr>
      <vt:lpstr>PowerPoint Presentation</vt:lpstr>
      <vt:lpstr>PowerPoint Presentation</vt:lpstr>
      <vt:lpstr>PowerPoint Presentation</vt:lpstr>
      <vt:lpstr>BÀI  5. ĐỘ  DÀI CUNG  TRÒN,  DIỆN TÍCH  HÌNH  QUẠT  TRÒN,  DIỆN  TÍCH  HÌNH VÀNH  KHUYÊN</vt:lpstr>
      <vt:lpstr>PowerPoint Presentation</vt:lpstr>
      <vt:lpstr>PowerPoint Presentation</vt:lpstr>
      <vt:lpstr> VẬN DỤNG</vt:lpstr>
      <vt:lpstr>PowerPoint Presentation</vt:lpstr>
      <vt:lpstr>Bài 2/ sgk trang 123. Hình 87 mô tả mặt cắt của một chiếc đèn led có dạng hai hình vành khuyên màu trắng với bán kính các đường tròn lần lượt là 15cm, 18cm, 21cm, 24cm. Tính diện tích hai hình vành khuyên đó.</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Thế</dc:creator>
  <cp:lastModifiedBy>Van Anh Nguyen</cp:lastModifiedBy>
  <cp:revision>34</cp:revision>
  <dcterms:created xsi:type="dcterms:W3CDTF">2024-05-01T13:20:34Z</dcterms:created>
  <dcterms:modified xsi:type="dcterms:W3CDTF">2025-02-13T09:57:17Z</dcterms:modified>
</cp:coreProperties>
</file>