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3"/>
  </p:notesMasterIdLst>
  <p:sldIdLst>
    <p:sldId id="642" r:id="rId3"/>
    <p:sldId id="648" r:id="rId4"/>
    <p:sldId id="264" r:id="rId5"/>
    <p:sldId id="265" r:id="rId6"/>
    <p:sldId id="644" r:id="rId7"/>
    <p:sldId id="267" r:id="rId8"/>
    <p:sldId id="268" r:id="rId9"/>
    <p:sldId id="269" r:id="rId10"/>
    <p:sldId id="270" r:id="rId11"/>
    <p:sldId id="273" r:id="rId12"/>
    <p:sldId id="645" r:id="rId13"/>
    <p:sldId id="278" r:id="rId14"/>
    <p:sldId id="646" r:id="rId15"/>
    <p:sldId id="647" r:id="rId16"/>
    <p:sldId id="282" r:id="rId17"/>
    <p:sldId id="579" r:id="rId18"/>
    <p:sldId id="275" r:id="rId19"/>
    <p:sldId id="276" r:id="rId20"/>
    <p:sldId id="382" r:id="rId21"/>
    <p:sldId id="38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ế" initials="NT" lastIdx="3" clrIdx="0">
    <p:extLst>
      <p:ext uri="{19B8F6BF-5375-455C-9EA6-DF929625EA0E}">
        <p15:presenceInfo xmlns:p15="http://schemas.microsoft.com/office/powerpoint/2012/main" userId="b6cdb65b3bc78d7b" providerId="Windows Live"/>
      </p:ext>
    </p:extLst>
  </p:cmAuthor>
  <p:cmAuthor id="2" name="Vũ Thị Hiền" initials="VH" lastIdx="1" clrIdx="1">
    <p:extLst>
      <p:ext uri="{19B8F6BF-5375-455C-9EA6-DF929625EA0E}">
        <p15:presenceInfo xmlns:p15="http://schemas.microsoft.com/office/powerpoint/2012/main" userId="S::hien.vt@thcstrunghoa.edu.vn::f0e2df91-3e5d-4b7c-9fa0-e459bfe9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6E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242" autoAdjust="0"/>
  </p:normalViewPr>
  <p:slideViewPr>
    <p:cSldViewPr snapToGrid="0">
      <p:cViewPr varScale="1">
        <p:scale>
          <a:sx n="69" d="100"/>
          <a:sy n="69" d="100"/>
        </p:scale>
        <p:origin x="78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1DB6D-3B42-489A-ADED-348C98F73EF0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98F3-2EED-4588-AC89-645EC53023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152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90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54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21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607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98F3-2EED-4588-AC89-645EC53023C0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60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A8BB-8B16-C939-5A69-48B7E909B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D4BD4-01A7-DC0E-AE0E-EA05661E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55F9-9032-E07B-B3B9-B79E82C8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2BC-56EC-C8BF-89E7-B3B6A57D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AFCE4-CDB5-B517-59F7-267D2909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8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4C7F-AAEB-9C7A-5CAB-7CE3B819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82EF3-AC3C-AF43-C79C-C784DD6A8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B0ED9-05B8-9B75-F80C-780A4017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79FC-021B-B43B-0A46-D557E5C7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FD16-D399-93A1-FA1B-EA288A85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1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8E24A-733C-2419-8DB0-03252048B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A2CA7-1992-69DB-D265-B57139F25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3FA7-9DEA-E2E0-B855-35FCA6C2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53356-FFC6-B967-34A9-D648EA62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F8D44-34BD-EDCB-FFEC-73B06343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704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4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6E74-89F8-5A80-4FB0-0242AFAE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332A-C10C-0D27-9B6D-5B698B866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EB51D-D67E-C194-6B5A-B39594FF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26E0-0C4D-0143-B9F0-070061CC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AAAD-6E5B-472A-6BDF-F3B0F611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29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9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F884-0557-17B2-14D1-44C62B90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93F67-3C56-551F-472A-34C1CC9F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ACEC-F610-86B1-B196-0E6F5002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78BFF-F7A4-D009-7C8E-4A32D9BF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DD445-59E4-E66F-9315-821B9AB0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94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C996-63BB-F227-66C3-21934276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3B32-F941-EA6C-F1C4-08785B4C7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AFCFD-6C42-1497-DEC5-9D95ED196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6F64E-DCC8-4297-788B-F2E7B95D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0582D-5900-A710-A0FC-8906ED73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B0346-6A29-F8BF-A05B-73C6FA1E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33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C3BA-8701-FF61-7CAC-7543D5DA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8301E-FA0B-631E-BD03-540299BB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5E36F-AB8D-1473-3FC0-B9674731A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CA760-73FA-D5D3-4EB2-190F759D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CB34F-8846-DE3B-769D-FC00F7FB2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7E0EB-4307-559C-7D25-FC7AB45F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FA6FC-055B-4D09-8319-99F0C640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C532C-11B2-C1A3-908E-E4EED38D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39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4286-BD09-8B76-D442-FC6773AA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837B9-72BA-F9F4-3234-5E70DBE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482FF-6FFB-29E6-6534-AC97E858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9E52C-3398-E8B5-F8AF-98EF9AFC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3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FA48A-6B46-562D-9DCE-2D876996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207A5-3735-521B-50E7-6C7AB454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10E9F-A9E9-D174-35F2-7B5576B9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56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3232-63F4-9E64-A93A-F7C36C7E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250F-1A5E-E317-B57F-673E4A378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2D228-0907-D677-AA73-13EFD9A41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10345-A117-2C76-5F08-31777A7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F9F1C-F933-F7FF-335C-014A830E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ECFE8-1D42-2060-E4F3-7366141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84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C5B4-4D8C-EF1E-1D64-65737ABA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192E2-0B92-4E93-DFCD-A5264A0BE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7AEA1-8DF3-A82D-5703-57493670E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2D34B-1FD9-7A11-742E-293E9262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46E59-4EE7-BC1E-F6FC-2EED43A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13DB2-D08E-7903-1E68-019B94F9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38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67A250-79CF-1A0D-AA8C-C9D4A3BA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5BD8-5C21-7DFF-144D-DC5C0A2E6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4E4A-CAE3-5C3A-E465-A58469746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AB9C-3A77-4EFA-A6A1-E7959D902A11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BBAB1-A4DC-BEB0-EC83-1DE36A2A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84FB5-157C-FA44-1BB2-2E2C5747E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8E63E-7BD4-47FE-BAEF-97FA88F9E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1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9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39.emf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5.emf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11.png"/><Relationship Id="rId4" Type="http://schemas.openxmlformats.org/officeDocument/2006/relationships/image" Target="../media/image45.svg"/><Relationship Id="rId9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60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5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4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8.emf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74145" cy="11418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ĐỘ DÀI CUNG TRÒN,</a:t>
            </a: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QUẠT TRÒN,</a:t>
            </a: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VÀNH KHUYÊN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515" y="3224637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35C904-F76A-196B-6D2C-B5B6C24F3AB7}"/>
              </a:ext>
            </a:extLst>
          </p:cNvPr>
          <p:cNvSpPr/>
          <p:nvPr/>
        </p:nvSpPr>
        <p:spPr>
          <a:xfrm>
            <a:off x="689796" y="545003"/>
            <a:ext cx="4629442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 (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06D2B0-6395-A300-1529-0A0DFA2982BE}"/>
                  </a:ext>
                </a:extLst>
              </p:cNvPr>
              <p:cNvSpPr txBox="1"/>
              <p:nvPr/>
            </p:nvSpPr>
            <p:spPr>
              <a:xfrm>
                <a:off x="5206248" y="3429000"/>
                <a:ext cx="4864852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màu xanh giới hạn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, 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06D2B0-6395-A300-1529-0A0DFA298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248" y="3429000"/>
                <a:ext cx="4864852" cy="1043619"/>
              </a:xfrm>
              <a:prstGeom prst="rect">
                <a:avLst/>
              </a:prstGeom>
              <a:blipFill>
                <a:blip r:embed="rId2"/>
                <a:stretch>
                  <a:fillRect l="-2506" t="-4094" r="-4637" b="-1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55B641C-77E9-3CB9-900B-815BB2195AEA}"/>
              </a:ext>
            </a:extLst>
          </p:cNvPr>
          <p:cNvSpPr txBox="1"/>
          <p:nvPr/>
        </p:nvSpPr>
        <p:spPr>
          <a:xfrm>
            <a:off x="1197484" y="1344498"/>
            <a:ext cx="9673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71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hãy cho biết phần hình tròn (</a:t>
            </a:r>
            <a:r>
              <a:rPr lang="en-US" sz="32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tô màu xanh được giới hạn bởi hai bán kính và cung nào?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B95C-478C-04C5-6537-6B19BABC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84" y="2957537"/>
            <a:ext cx="3132046" cy="26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EDB95C-478C-04C5-6537-6B19BABC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84" y="1674640"/>
            <a:ext cx="3132046" cy="26774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FA7D41-4C89-17A6-01DC-62AD074681C5}"/>
              </a:ext>
            </a:extLst>
          </p:cNvPr>
          <p:cNvSpPr/>
          <p:nvPr/>
        </p:nvSpPr>
        <p:spPr>
          <a:xfrm>
            <a:off x="476035" y="517249"/>
            <a:ext cx="606287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QUẠT TRÒN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F54C0D-86DB-E926-C48D-E34352215F45}"/>
              </a:ext>
            </a:extLst>
          </p:cNvPr>
          <p:cNvSpPr txBox="1"/>
          <p:nvPr/>
        </p:nvSpPr>
        <p:spPr>
          <a:xfrm>
            <a:off x="4952718" y="2231196"/>
            <a:ext cx="6062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quạt tròn </a:t>
            </a:r>
            <a:r>
              <a:rPr lang="vi-VN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(hay còn gọi tắt là hình quạt) là một phần hình tròn giới hạn bởi một cung tròn và hai bán kính đi qua hai mút của cung đó. </a:t>
            </a:r>
            <a:endParaRPr lang="vi-VN" sz="3000" dirty="0">
              <a:solidFill>
                <a:schemeClr val="bg1"/>
              </a:solidFill>
            </a:endParaRPr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7A7D290F-1E8B-E38B-BD2E-442F7DA61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0192" y="1773996"/>
            <a:ext cx="914400" cy="914400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8982B6E0-327B-1C94-18F4-607F66113577}"/>
              </a:ext>
            </a:extLst>
          </p:cNvPr>
          <p:cNvSpPr/>
          <p:nvPr/>
        </p:nvSpPr>
        <p:spPr>
          <a:xfrm>
            <a:off x="10002747" y="5396054"/>
            <a:ext cx="2726576" cy="1503025"/>
          </a:xfrm>
          <a:custGeom>
            <a:avLst/>
            <a:gdLst/>
            <a:ahLst/>
            <a:cxnLst/>
            <a:rect l="l" t="t" r="r" b="b"/>
            <a:pathLst>
              <a:path w="4089864" h="2254538">
                <a:moveTo>
                  <a:pt x="0" y="0"/>
                </a:moveTo>
                <a:lnTo>
                  <a:pt x="4089864" y="0"/>
                </a:lnTo>
                <a:lnTo>
                  <a:pt x="4089864" y="2254538"/>
                </a:lnTo>
                <a:lnTo>
                  <a:pt x="0" y="22545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8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AC1020-0BBB-C17E-FD72-68DC4AD5011C}"/>
              </a:ext>
            </a:extLst>
          </p:cNvPr>
          <p:cNvGrpSpPr/>
          <p:nvPr/>
        </p:nvGrpSpPr>
        <p:grpSpPr>
          <a:xfrm>
            <a:off x="2034454" y="762287"/>
            <a:ext cx="2757789" cy="616432"/>
            <a:chOff x="1517557" y="481137"/>
            <a:chExt cx="2757789" cy="6164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FD830E-6257-1394-4D2F-3ACF31C76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557" y="589879"/>
              <a:ext cx="664915" cy="39894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A62E64D-18FB-C9DB-44E1-0336CA21C703}"/>
                </a:ext>
              </a:extLst>
            </p:cNvPr>
            <p:cNvSpPr/>
            <p:nvPr/>
          </p:nvSpPr>
          <p:spPr>
            <a:xfrm>
              <a:off x="1800160" y="481137"/>
              <a:ext cx="2475186" cy="616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VÍ DỤ 4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DF10E-3965-354C-C03E-8B5329A3C504}"/>
              </a:ext>
            </a:extLst>
          </p:cNvPr>
          <p:cNvCxnSpPr/>
          <p:nvPr/>
        </p:nvCxnSpPr>
        <p:spPr>
          <a:xfrm>
            <a:off x="6448697" y="317078"/>
            <a:ext cx="0" cy="62238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36D395-D8BB-B210-105B-1CB17C09A0BC}"/>
              </a:ext>
            </a:extLst>
          </p:cNvPr>
          <p:cNvSpPr/>
          <p:nvPr/>
        </p:nvSpPr>
        <p:spPr>
          <a:xfrm>
            <a:off x="7762723" y="695332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D3A319-B7F4-E3C0-9FAF-DA51B2C6DF58}"/>
                  </a:ext>
                </a:extLst>
              </p:cNvPr>
              <p:cNvSpPr txBox="1"/>
              <p:nvPr/>
            </p:nvSpPr>
            <p:spPr>
              <a:xfrm>
                <a:off x="573443" y="1613117"/>
                <a:ext cx="5756253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quạt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giới hạn bởi hai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(Hình 73). Hãy tìm số đo 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ứng với hình quạt đó.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D3A319-B7F4-E3C0-9FAF-DA51B2C6D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3" y="1613117"/>
                <a:ext cx="5756253" cy="1815882"/>
              </a:xfrm>
              <a:prstGeom prst="rect">
                <a:avLst/>
              </a:prstGeom>
              <a:blipFill>
                <a:blip r:embed="rId3"/>
                <a:stretch>
                  <a:fillRect l="-2119" t="-3704" r="-381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21AB79-181D-19A7-9DC5-91783FC29B45}"/>
                  </a:ext>
                </a:extLst>
              </p:cNvPr>
              <p:cNvSpPr txBox="1"/>
              <p:nvPr/>
            </p:nvSpPr>
            <p:spPr>
              <a:xfrm>
                <a:off x="6567699" y="1613117"/>
                <a:ext cx="5349599" cy="2139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đều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góc ở tâm chắn 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đo 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21AB79-181D-19A7-9DC5-91783FC2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99" y="1613117"/>
                <a:ext cx="5349599" cy="2139112"/>
              </a:xfrm>
              <a:prstGeom prst="rect">
                <a:avLst/>
              </a:prstGeom>
              <a:blipFill>
                <a:blip r:embed="rId4"/>
                <a:stretch>
                  <a:fillRect l="-2278" t="-3134" r="-2278" b="-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922E82-71D5-2E04-8E2F-A82796DF0B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3" y="212810"/>
            <a:ext cx="1112934" cy="1098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96DF98-EB57-207D-2E1A-2B02AF9BC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119" y="3838316"/>
            <a:ext cx="2982469" cy="25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3574C5-14B6-E731-E07A-90A5099244D8}"/>
              </a:ext>
            </a:extLst>
          </p:cNvPr>
          <p:cNvSpPr/>
          <p:nvPr/>
        </p:nvSpPr>
        <p:spPr>
          <a:xfrm>
            <a:off x="247721" y="346342"/>
            <a:ext cx="4523432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3 (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D672EF1-F6DF-2C01-6795-D5A4474B757B}"/>
              </a:ext>
            </a:extLst>
          </p:cNvPr>
          <p:cNvSpPr/>
          <p:nvPr/>
        </p:nvSpPr>
        <p:spPr>
          <a:xfrm>
            <a:off x="12737095" y="48800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32B0B36-72A3-E0DF-7595-944497F1004F}"/>
              </a:ext>
            </a:extLst>
          </p:cNvPr>
          <p:cNvSpPr/>
          <p:nvPr/>
        </p:nvSpPr>
        <p:spPr>
          <a:xfrm>
            <a:off x="12889495" y="50324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F08B83-C5B2-9693-E48E-94153B69702F}"/>
                  </a:ext>
                </a:extLst>
              </p:cNvPr>
              <p:cNvSpPr txBox="1"/>
              <p:nvPr/>
            </p:nvSpPr>
            <p:spPr>
              <a:xfrm>
                <a:off x="5894729" y="1752135"/>
                <a:ext cx="5840201" cy="2798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COD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đều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Suy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s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 đo cung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nhỏ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CpD</m:t>
                        </m:r>
                      </m:e>
                    </m:groupCh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360° − 60° = 300°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F08B83-C5B2-9693-E48E-94153B697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29" y="1752135"/>
                <a:ext cx="5840201" cy="2798138"/>
              </a:xfrm>
              <a:prstGeom prst="rect">
                <a:avLst/>
              </a:prstGeom>
              <a:blipFill>
                <a:blip r:embed="rId4"/>
                <a:stretch>
                  <a:fillRect l="-2192" t="-2179" r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7E33-AD86-A8F0-7B5C-97A88F7FE3AD}"/>
              </a:ext>
            </a:extLst>
          </p:cNvPr>
          <p:cNvSpPr/>
          <p:nvPr/>
        </p:nvSpPr>
        <p:spPr>
          <a:xfrm>
            <a:off x="7318223" y="961782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486BAF-6FDE-7DCD-9915-97CDBF2D0747}"/>
                  </a:ext>
                </a:extLst>
              </p:cNvPr>
              <p:cNvSpPr txBox="1"/>
              <p:nvPr/>
            </p:nvSpPr>
            <p:spPr>
              <a:xfrm>
                <a:off x="723770" y="1135703"/>
                <a:ext cx="392443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quạt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giới hạn bởi hai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CqD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7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tìm số đo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CqD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hình quạt đó.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486BAF-6FDE-7DCD-9915-97CDBF2D0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70" y="1135703"/>
                <a:ext cx="3924430" cy="2677656"/>
              </a:xfrm>
              <a:prstGeom prst="rect">
                <a:avLst/>
              </a:prstGeom>
              <a:blipFill>
                <a:blip r:embed="rId5"/>
                <a:stretch>
                  <a:fillRect l="-3261" t="-2273" r="-3106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7B3249-3115-9DCD-2DF7-B1E232A08D2E}"/>
              </a:ext>
            </a:extLst>
          </p:cNvPr>
          <p:cNvCxnSpPr/>
          <p:nvPr/>
        </p:nvCxnSpPr>
        <p:spPr>
          <a:xfrm>
            <a:off x="5356497" y="346342"/>
            <a:ext cx="0" cy="62238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Picture 1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4AAD70-7C6D-047F-EC54-7C43AE901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38284" y="5032410"/>
            <a:ext cx="1583341" cy="13105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A7C564-6F0F-E5B7-BA50-112846BC5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459" y="3833356"/>
            <a:ext cx="3131039" cy="26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FA7D41-4C89-17A6-01DC-62AD074681C5}"/>
              </a:ext>
            </a:extLst>
          </p:cNvPr>
          <p:cNvSpPr/>
          <p:nvPr/>
        </p:nvSpPr>
        <p:spPr>
          <a:xfrm>
            <a:off x="476035" y="517249"/>
            <a:ext cx="606287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QUẠT TRÒN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7A7D290F-1E8B-E38B-BD2E-442F7DA61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2392" y="1375686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9EBAF6-6265-CB02-523F-F7C4E2576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235181"/>
            <a:ext cx="3112693" cy="2694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26CBC8-E934-501E-C63A-3A3944EE0B60}"/>
                  </a:ext>
                </a:extLst>
              </p:cNvPr>
              <p:cNvSpPr txBox="1"/>
              <p:nvPr/>
            </p:nvSpPr>
            <p:spPr>
              <a:xfrm>
                <a:off x="4759592" y="1864259"/>
                <a:ext cx="5885348" cy="1350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hình quạt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26CBC8-E934-501E-C63A-3A3944EE0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592" y="1864259"/>
                <a:ext cx="5885348" cy="1350498"/>
              </a:xfrm>
              <a:prstGeom prst="rect">
                <a:avLst/>
              </a:prstGeom>
              <a:blipFill>
                <a:blip r:embed="rId6"/>
                <a:stretch>
                  <a:fillRect l="-2176" t="-3167" r="-3523" b="-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76705B-22B0-A2CB-BD81-0E8DA630A2A1}"/>
              </a:ext>
            </a:extLst>
          </p:cNvPr>
          <p:cNvSpPr/>
          <p:nvPr/>
        </p:nvSpPr>
        <p:spPr>
          <a:xfrm>
            <a:off x="4759592" y="1864259"/>
            <a:ext cx="5885348" cy="1435853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0D51B-4F48-2A51-65C9-FC85613DA01D}"/>
                  </a:ext>
                </a:extLst>
              </p:cNvPr>
              <p:cNvSpPr txBox="1"/>
              <p:nvPr/>
            </p:nvSpPr>
            <p:spPr>
              <a:xfrm>
                <a:off x="1028700" y="4169237"/>
                <a:ext cx="9794040" cy="2235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vi-VN" sz="28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vi-VN" sz="2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độ dài của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một hình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diện tích hình quạt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cung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πRn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0D51B-4F48-2A51-65C9-FC85613DA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169237"/>
                <a:ext cx="9794040" cy="2235933"/>
              </a:xfrm>
              <a:prstGeom prst="rect">
                <a:avLst/>
              </a:prstGeom>
              <a:blipFill>
                <a:blip r:embed="rId7"/>
                <a:stretch>
                  <a:fillRect l="-1308" t="-2997" r="-2242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761239F-F72D-8761-31E1-D637F8772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392" y="2411441"/>
            <a:ext cx="457708" cy="6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AC1020-0BBB-C17E-FD72-68DC4AD5011C}"/>
              </a:ext>
            </a:extLst>
          </p:cNvPr>
          <p:cNvGrpSpPr/>
          <p:nvPr/>
        </p:nvGrpSpPr>
        <p:grpSpPr>
          <a:xfrm>
            <a:off x="832790" y="534665"/>
            <a:ext cx="4767910" cy="616432"/>
            <a:chOff x="1517559" y="481137"/>
            <a:chExt cx="3853554" cy="6164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FD830E-6257-1394-4D2F-3ACF31C76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559" y="606872"/>
              <a:ext cx="636594" cy="381956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A62E64D-18FB-C9DB-44E1-0336CA21C703}"/>
                </a:ext>
              </a:extLst>
            </p:cNvPr>
            <p:cNvSpPr/>
            <p:nvPr/>
          </p:nvSpPr>
          <p:spPr>
            <a:xfrm>
              <a:off x="2192672" y="481137"/>
              <a:ext cx="3178441" cy="616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Hoàn thành PHT số 3.</a:t>
              </a:r>
              <a:endPara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DF10E-3965-354C-C03E-8B5329A3C504}"/>
              </a:ext>
            </a:extLst>
          </p:cNvPr>
          <p:cNvCxnSpPr>
            <a:cxnSpLocks/>
          </p:cNvCxnSpPr>
          <p:nvPr/>
        </p:nvCxnSpPr>
        <p:spPr>
          <a:xfrm>
            <a:off x="5877197" y="1151097"/>
            <a:ext cx="0" cy="62238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B29D4-0EA5-097C-85C5-A79C6FCC97B9}"/>
                  </a:ext>
                </a:extLst>
              </p:cNvPr>
              <p:cNvSpPr txBox="1"/>
              <p:nvPr/>
            </p:nvSpPr>
            <p:spPr>
              <a:xfrm>
                <a:off x="421641" y="3894710"/>
                <a:ext cx="5179058" cy="1851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 với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sz="2800" baseline="-25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14 </m:t>
                    </m:r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B29D4-0EA5-097C-85C5-A79C6FCC9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1" y="3894710"/>
                <a:ext cx="5179058" cy="1851469"/>
              </a:xfrm>
              <a:prstGeom prst="rect">
                <a:avLst/>
              </a:prstGeom>
              <a:blipFill>
                <a:blip r:embed="rId3"/>
                <a:stretch>
                  <a:fillRect l="-2353" t="-2303" r="-2471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FBF6F8-3C3D-B544-804D-AED739F23A4F}"/>
                  </a:ext>
                </a:extLst>
              </p:cNvPr>
              <p:cNvSpPr txBox="1"/>
              <p:nvPr/>
            </p:nvSpPr>
            <p:spPr>
              <a:xfrm>
                <a:off x="5980915" y="3739556"/>
                <a:ext cx="5969786" cy="2334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 tích  quạt  tròn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COD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  với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CqD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800" i="1" baseline="-25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82.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168 </m:t>
                    </m:r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FBF6F8-3C3D-B544-804D-AED739F2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15" y="3739556"/>
                <a:ext cx="5969786" cy="2334293"/>
              </a:xfrm>
              <a:prstGeom prst="rect">
                <a:avLst/>
              </a:prstGeom>
              <a:blipFill>
                <a:blip r:embed="rId4"/>
                <a:stretch>
                  <a:fillRect l="-2043" r="-1532" b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FEA6098-938D-119D-F6DD-57F20C915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742" y="1437796"/>
            <a:ext cx="2692563" cy="230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63B53-6994-2A1C-247A-B663676E8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367" y="1283705"/>
            <a:ext cx="3131039" cy="261100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0826C9-6381-20E6-0BF6-6E7A1C1E3ABB}"/>
              </a:ext>
            </a:extLst>
          </p:cNvPr>
          <p:cNvSpPr/>
          <p:nvPr/>
        </p:nvSpPr>
        <p:spPr>
          <a:xfrm>
            <a:off x="771727" y="1306251"/>
            <a:ext cx="1697409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Ví dụ 4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36CADC-1511-0E16-B8C7-D13D008DE31F}"/>
              </a:ext>
            </a:extLst>
          </p:cNvPr>
          <p:cNvSpPr/>
          <p:nvPr/>
        </p:nvSpPr>
        <p:spPr>
          <a:xfrm>
            <a:off x="5980915" y="1306251"/>
            <a:ext cx="2659549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Luyện tập 3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4CBD97-9945-4A21-CB5A-05279676E155}"/>
              </a:ext>
            </a:extLst>
          </p:cNvPr>
          <p:cNvSpPr/>
          <p:nvPr/>
        </p:nvSpPr>
        <p:spPr>
          <a:xfrm>
            <a:off x="3107057" y="1742596"/>
            <a:ext cx="953931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cm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B7F6978-0467-E58A-B59F-4704C0D2D62A}"/>
              </a:ext>
            </a:extLst>
          </p:cNvPr>
          <p:cNvSpPr/>
          <p:nvPr/>
        </p:nvSpPr>
        <p:spPr>
          <a:xfrm>
            <a:off x="9580445" y="1742596"/>
            <a:ext cx="953931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8cm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1824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 được công thức tính độ dài cung tròn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lại các kiến thức quan trọng đã học.</a:t>
            </a: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6ECDE4-CFBA-4394-D883-71844C6E2615}"/>
              </a:ext>
            </a:extLst>
          </p:cNvPr>
          <p:cNvSpPr txBox="1">
            <a:spLocks/>
          </p:cNvSpPr>
          <p:nvPr/>
        </p:nvSpPr>
        <p:spPr>
          <a:xfrm>
            <a:off x="55605" y="279980"/>
            <a:ext cx="12080790" cy="785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 5</a:t>
            </a: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ĐỘ  </a:t>
            </a: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DÀI CUNG  TRÒN,  DIỆN TÍCH  HÌNH  QUẠT  TRÒN</a:t>
            </a: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DIỆN  </a:t>
            </a:r>
            <a:r>
              <a:rPr kumimoji="0" lang="en-US" sz="2800" b="1" i="0" u="none" strike="noStrike" kern="1200" cap="none" spc="-224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  HÌNH </a:t>
            </a:r>
            <a:r>
              <a:rPr kumimoji="0" lang="en-US" sz="2800" b="1" i="0" u="none" strike="noStrike" kern="1200" cap="none" spc="-22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VÀNH  KHUYÊN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B17860-75E4-E6D9-474C-2DFB0BB2AFA7}"/>
              </a:ext>
            </a:extLst>
          </p:cNvPr>
          <p:cNvGrpSpPr/>
          <p:nvPr/>
        </p:nvGrpSpPr>
        <p:grpSpPr>
          <a:xfrm>
            <a:off x="1594335" y="516256"/>
            <a:ext cx="3897794" cy="616432"/>
            <a:chOff x="1517557" y="481137"/>
            <a:chExt cx="3150303" cy="6164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36AFF7-A5F1-DCDF-D004-0341BCEC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557" y="589879"/>
              <a:ext cx="664915" cy="398949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748713-DF73-BA55-55FB-E0FCE39FF199}"/>
                </a:ext>
              </a:extLst>
            </p:cNvPr>
            <p:cNvSpPr/>
            <p:nvPr/>
          </p:nvSpPr>
          <p:spPr>
            <a:xfrm>
              <a:off x="2192674" y="481137"/>
              <a:ext cx="2475186" cy="616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VÍ DỤ 5 (sgk)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65ED5F-B035-D70A-0E73-6D8E4784979C}"/>
              </a:ext>
            </a:extLst>
          </p:cNvPr>
          <p:cNvCxnSpPr>
            <a:cxnSpLocks/>
          </p:cNvCxnSpPr>
          <p:nvPr/>
        </p:nvCxnSpPr>
        <p:spPr>
          <a:xfrm>
            <a:off x="6096000" y="317078"/>
            <a:ext cx="0" cy="62238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0D22B-7809-674F-39A6-A7BD2859C716}"/>
              </a:ext>
            </a:extLst>
          </p:cNvPr>
          <p:cNvSpPr/>
          <p:nvPr/>
        </p:nvSpPr>
        <p:spPr>
          <a:xfrm>
            <a:off x="7135299" y="3312282"/>
            <a:ext cx="3506443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B2E82-8EA3-8FDE-1562-17A81052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670" y="282761"/>
            <a:ext cx="822354" cy="1390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C251B3-0553-22CB-0759-D34406C498FF}"/>
                  </a:ext>
                </a:extLst>
              </p:cNvPr>
              <p:cNvSpPr txBox="1"/>
              <p:nvPr/>
            </p:nvSpPr>
            <p:spPr>
              <a:xfrm>
                <a:off x="577250" y="1306592"/>
                <a:ext cx="5325934" cy="4539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Một hoạ tiết trang trí có dạng hình tròn bán kính 4dm được chia thành nhiều hình quạt tròn (Hình 76), mỗi hình quạt tròn có góc ở tâm là 7,5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. Diện tích của mỗi hình quạt đó là bao nhiêu decimét vuông (làm tròn kết quả đến hàng phần trăm)?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C251B3-0553-22CB-0759-D34406C4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50" y="1306592"/>
                <a:ext cx="5325934" cy="4539191"/>
              </a:xfrm>
              <a:prstGeom prst="rect">
                <a:avLst/>
              </a:prstGeom>
              <a:blipFill>
                <a:blip r:embed="rId4"/>
                <a:stretch>
                  <a:fillRect l="-2405" r="-2291" b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B033B2-CD42-CE4F-CDF9-F35D5811468A}"/>
                  </a:ext>
                </a:extLst>
              </p:cNvPr>
              <p:cNvSpPr txBox="1"/>
              <p:nvPr/>
            </p:nvSpPr>
            <p:spPr>
              <a:xfrm>
                <a:off x="6699872" y="3959367"/>
                <a:ext cx="4819025" cy="1747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mỗi hình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quạt là: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.7,5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1,05 </m:t>
                    </m:r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B033B2-CD42-CE4F-CDF9-F35D58114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2" y="3959367"/>
                <a:ext cx="4819025" cy="1747786"/>
              </a:xfrm>
              <a:prstGeom prst="rect">
                <a:avLst/>
              </a:prstGeom>
              <a:blipFill>
                <a:blip r:embed="rId5"/>
                <a:stretch>
                  <a:fillRect l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546FB06-3D77-F04F-ACF9-42E761FD7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3" b="93669" l="9712" r="93171">
                        <a14:foregroundMark x1="16085" y1="41558" x2="21093" y2="44156"/>
                        <a14:foregroundMark x1="16388" y1="62175" x2="23520" y2="60227"/>
                        <a14:foregroundMark x1="20334" y1="72240" x2="27162" y2="68994"/>
                        <a14:foregroundMark x1="25948" y1="79221" x2="32473" y2="74026"/>
                        <a14:foregroundMark x1="33384" y1="87013" x2="37633" y2="82305"/>
                        <a14:foregroundMark x1="43551" y1="91071" x2="42944" y2="85552"/>
                        <a14:foregroundMark x1="52656" y1="93669" x2="52807" y2="88799"/>
                        <a14:foregroundMark x1="61760" y1="85714" x2="59939" y2="80032"/>
                        <a14:foregroundMark x1="70410" y1="86851" x2="66768" y2="80032"/>
                        <a14:foregroundMark x1="79211" y1="78734" x2="75114" y2="74026"/>
                        <a14:foregroundMark x1="81184" y1="68831" x2="76176" y2="66721"/>
                        <a14:foregroundMark x1="76480" y1="57305" x2="82398" y2="61688"/>
                        <a14:foregroundMark x1="79363" y1="51461" x2="84219" y2="52110"/>
                        <a14:foregroundMark x1="74507" y1="44968" x2="80425" y2="45617"/>
                        <a14:foregroundMark x1="74962" y1="37500" x2="79363" y2="34416"/>
                        <a14:foregroundMark x1="91047" y1="42208" x2="93171" y2="42208"/>
                        <a14:foregroundMark x1="46434" y1="78571" x2="45524" y2="82468"/>
                        <a14:foregroundMark x1="49469" y1="65097" x2="49014" y2="67532"/>
                        <a14:foregroundMark x1="50835" y1="60877" x2="50683" y2="62338"/>
                        <a14:foregroundMark x1="22914" y1="58929" x2="39757" y2="55682"/>
                        <a14:foregroundMark x1="59939" y1="48864" x2="72838" y2="46104"/>
                        <a14:foregroundMark x1="53869" y1="9903" x2="53263" y2="19481"/>
                        <a14:foregroundMark x1="27162" y1="23539" x2="30046" y2="28084"/>
                        <a14:foregroundMark x1="21851" y1="32630" x2="30349" y2="35877"/>
                        <a14:foregroundMark x1="30349" y1="35877" x2="30956" y2="36526"/>
                        <a14:foregroundMark x1="31563" y1="27760" x2="41123" y2="38474"/>
                        <a14:foregroundMark x1="33991" y1="14448" x2="41882" y2="29870"/>
                        <a14:foregroundMark x1="42944" y1="11851" x2="47041" y2="31006"/>
                        <a14:foregroundMark x1="62822" y1="12175" x2="60091" y2="24026"/>
                        <a14:foregroundMark x1="58725" y1="25974" x2="55690" y2="38961"/>
                        <a14:foregroundMark x1="81942" y1="22565" x2="63429" y2="40260"/>
                        <a14:foregroundMark x1="52807" y1="51786" x2="52807" y2="51786"/>
                        <a14:foregroundMark x1="52656" y1="44805" x2="52656" y2="44805"/>
                        <a14:foregroundMark x1="51593" y1="46104" x2="51593" y2="46104"/>
                        <a14:foregroundMark x1="47648" y1="48052" x2="47648" y2="48052"/>
                        <a14:foregroundMark x1="49621" y1="48864" x2="49621" y2="48864"/>
                        <a14:foregroundMark x1="47951" y1="50000" x2="47951" y2="50000"/>
                        <a14:foregroundMark x1="47344" y1="52597" x2="47344" y2="52597"/>
                        <a14:foregroundMark x1="49165" y1="51948" x2="49165" y2="51948"/>
                        <a14:foregroundMark x1="47951" y1="54058" x2="47951" y2="54058"/>
                        <a14:foregroundMark x1="49469" y1="53409" x2="49469" y2="53409"/>
                        <a14:foregroundMark x1="47193" y1="54545" x2="47193" y2="54545"/>
                        <a14:foregroundMark x1="50076" y1="52597" x2="50076" y2="52597"/>
                        <a14:foregroundMark x1="49469" y1="54545" x2="49469" y2="54545"/>
                        <a14:foregroundMark x1="50379" y1="53734" x2="50379" y2="53734"/>
                        <a14:foregroundMark x1="51290" y1="57305" x2="51290" y2="57305"/>
                        <a14:foregroundMark x1="51897" y1="55844" x2="51897" y2="55844"/>
                        <a14:foregroundMark x1="52807" y1="58279" x2="52807" y2="58279"/>
                        <a14:foregroundMark x1="52656" y1="54708" x2="52656" y2="54708"/>
                        <a14:foregroundMark x1="54325" y1="56331" x2="54325" y2="56331"/>
                        <a14:foregroundMark x1="55690" y1="45455" x2="55690" y2="45455"/>
                        <a14:foregroundMark x1="57663" y1="48052" x2="57663" y2="48052"/>
                        <a14:foregroundMark x1="56449" y1="48539" x2="56449" y2="48539"/>
                        <a14:foregroundMark x1="52504" y1="47403" x2="52504" y2="47403"/>
                        <a14:foregroundMark x1="53869" y1="46591" x2="53869" y2="46591"/>
                        <a14:foregroundMark x1="57511" y1="49513" x2="57511" y2="49513"/>
                        <a14:foregroundMark x1="57967" y1="49351" x2="57967" y2="49351"/>
                        <a14:foregroundMark x1="56297" y1="49513" x2="56297" y2="49513"/>
                        <a14:foregroundMark x1="56753" y1="52110" x2="56753" y2="52110"/>
                        <a14:foregroundMark x1="58574" y1="53084" x2="58574" y2="53084"/>
                        <a14:foregroundMark x1="57360" y1="53734" x2="57360" y2="53734"/>
                        <a14:foregroundMark x1="55842" y1="53247" x2="55842" y2="53247"/>
                        <a14:foregroundMark x1="53869" y1="55195" x2="53869" y2="55195"/>
                        <a14:foregroundMark x1="69651" y1="20942" x2="6828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5299" y="317078"/>
            <a:ext cx="3262250" cy="30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4890-AAAF-97E0-3485-C8A3B9CF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585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039A8C-E146-E7FF-E70E-9FD1C3C27727}"/>
              </a:ext>
            </a:extLst>
          </p:cNvPr>
          <p:cNvGrpSpPr/>
          <p:nvPr/>
        </p:nvGrpSpPr>
        <p:grpSpPr>
          <a:xfrm>
            <a:off x="488773" y="1400175"/>
            <a:ext cx="3303713" cy="4965056"/>
            <a:chOff x="488773" y="1828801"/>
            <a:chExt cx="3358157" cy="4539191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D311C2FA-8772-079B-7F0F-C4CAD9972972}"/>
                </a:ext>
              </a:extLst>
            </p:cNvPr>
            <p:cNvGrpSpPr/>
            <p:nvPr/>
          </p:nvGrpSpPr>
          <p:grpSpPr>
            <a:xfrm>
              <a:off x="488773" y="1828801"/>
              <a:ext cx="3358157" cy="4539191"/>
              <a:chOff x="0" y="0"/>
              <a:chExt cx="2688663" cy="2919198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8760597D-9E57-72FB-AF4F-DACAB99A1EFD}"/>
                  </a:ext>
                </a:extLst>
              </p:cNvPr>
              <p:cNvSpPr/>
              <p:nvPr/>
            </p:nvSpPr>
            <p:spPr>
              <a:xfrm>
                <a:off x="0" y="0"/>
                <a:ext cx="2688663" cy="2919198"/>
              </a:xfrm>
              <a:custGeom>
                <a:avLst/>
                <a:gdLst/>
                <a:ahLst/>
                <a:cxnLst/>
                <a:rect l="l" t="t" r="r" b="b"/>
                <a:pathLst>
                  <a:path w="2688663" h="2715896">
                    <a:moveTo>
                      <a:pt x="2564203" y="2715896"/>
                    </a:moveTo>
                    <a:lnTo>
                      <a:pt x="124460" y="2715896"/>
                    </a:lnTo>
                    <a:cubicBezTo>
                      <a:pt x="55880" y="2715896"/>
                      <a:pt x="0" y="2660016"/>
                      <a:pt x="0" y="25914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64203" y="0"/>
                    </a:lnTo>
                    <a:cubicBezTo>
                      <a:pt x="2632783" y="0"/>
                      <a:pt x="2688663" y="55880"/>
                      <a:pt x="2688663" y="124460"/>
                    </a:cubicBezTo>
                    <a:lnTo>
                      <a:pt x="2688663" y="2591436"/>
                    </a:lnTo>
                    <a:cubicBezTo>
                      <a:pt x="2688663" y="2660016"/>
                      <a:pt x="2632783" y="2715896"/>
                      <a:pt x="2564203" y="2715896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32C81E-65C6-9A82-0606-37C02461D5B6}"/>
                </a:ext>
              </a:extLst>
            </p:cNvPr>
            <p:cNvSpPr txBox="1"/>
            <p:nvPr/>
          </p:nvSpPr>
          <p:spPr>
            <a:xfrm>
              <a:off x="529422" y="1954542"/>
              <a:ext cx="3207249" cy="284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chu vi đường tròn, độ dài cung tròn, diện tích hình tròn, diện tích hình quạt tròn.</a:t>
              </a:r>
              <a:endParaRPr lang="vi-VN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reeform 13">
            <a:extLst>
              <a:ext uri="{FF2B5EF4-FFF2-40B4-BE49-F238E27FC236}">
                <a16:creationId xmlns:a16="http://schemas.microsoft.com/office/drawing/2014/main" id="{F32115AC-AB46-361B-F150-4122A56B6985}"/>
              </a:ext>
            </a:extLst>
          </p:cNvPr>
          <p:cNvSpPr/>
          <p:nvPr/>
        </p:nvSpPr>
        <p:spPr>
          <a:xfrm rot="1789248">
            <a:off x="41228" y="5368121"/>
            <a:ext cx="2718307" cy="889628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5EEEAA-4924-BE99-54CC-AF2FE2531586}"/>
              </a:ext>
            </a:extLst>
          </p:cNvPr>
          <p:cNvGrpSpPr/>
          <p:nvPr/>
        </p:nvGrpSpPr>
        <p:grpSpPr>
          <a:xfrm>
            <a:off x="4029249" y="1400175"/>
            <a:ext cx="4520930" cy="4965056"/>
            <a:chOff x="4029249" y="1400175"/>
            <a:chExt cx="4520930" cy="4965056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C1F498A6-6FEF-40AF-EC5E-EA1E1AF1286D}"/>
                </a:ext>
              </a:extLst>
            </p:cNvPr>
            <p:cNvGrpSpPr/>
            <p:nvPr/>
          </p:nvGrpSpPr>
          <p:grpSpPr>
            <a:xfrm>
              <a:off x="4029249" y="1400175"/>
              <a:ext cx="4520930" cy="4965056"/>
              <a:chOff x="0" y="0"/>
              <a:chExt cx="2688663" cy="2715896"/>
            </a:xfrm>
          </p:grpSpPr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7D22EB98-6F09-D3EB-572C-F4CE344185B2}"/>
                  </a:ext>
                </a:extLst>
              </p:cNvPr>
              <p:cNvSpPr/>
              <p:nvPr/>
            </p:nvSpPr>
            <p:spPr>
              <a:xfrm>
                <a:off x="0" y="0"/>
                <a:ext cx="2688663" cy="2715896"/>
              </a:xfrm>
              <a:custGeom>
                <a:avLst/>
                <a:gdLst/>
                <a:ahLst/>
                <a:cxnLst/>
                <a:rect l="l" t="t" r="r" b="b"/>
                <a:pathLst>
                  <a:path w="2688663" h="2715896">
                    <a:moveTo>
                      <a:pt x="2564203" y="2715896"/>
                    </a:moveTo>
                    <a:lnTo>
                      <a:pt x="124460" y="2715896"/>
                    </a:lnTo>
                    <a:cubicBezTo>
                      <a:pt x="55880" y="2715896"/>
                      <a:pt x="0" y="2660016"/>
                      <a:pt x="0" y="25914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64203" y="0"/>
                    </a:lnTo>
                    <a:cubicBezTo>
                      <a:pt x="2632783" y="0"/>
                      <a:pt x="2688663" y="55880"/>
                      <a:pt x="2688663" y="124460"/>
                    </a:cubicBezTo>
                    <a:lnTo>
                      <a:pt x="2688663" y="2591436"/>
                    </a:lnTo>
                    <a:cubicBezTo>
                      <a:pt x="2688663" y="2660016"/>
                      <a:pt x="2632783" y="2715896"/>
                      <a:pt x="2564203" y="2715896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BC3622-4EAC-04DC-3A07-7CB2175F2268}"/>
                    </a:ext>
                  </a:extLst>
                </p:cNvPr>
                <p:cNvSpPr txBox="1"/>
                <p:nvPr/>
              </p:nvSpPr>
              <p:spPr>
                <a:xfrm>
                  <a:off x="4131778" y="1537713"/>
                  <a:ext cx="4172699" cy="2813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06000"/>
                    </a:lnSpc>
                    <a:buSzPts val="1400"/>
                  </a:pPr>
                  <a:r>
                    <a:rPr lang="vi-VN" sz="2800" i="1" dirty="0"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Làm bài tập 1a,b và bài tập bổ sung: </a:t>
                  </a:r>
                  <a:r>
                    <a:rPr lang="vi-VN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diện tích của miếng bánh pizza  có dạng hình quạt tròn trong hình bên, biết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AOB</m:t>
                          </m:r>
                          <m:r>
                            <m:rPr>
                              <m:nor/>
                            </m:rPr>
                            <a:rPr lang="en-US" sz="2800" b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55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BC3622-4EAC-04DC-3A07-7CB2175F2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778" y="1537713"/>
                  <a:ext cx="4172699" cy="2813271"/>
                </a:xfrm>
                <a:prstGeom prst="rect">
                  <a:avLst/>
                </a:prstGeom>
                <a:blipFill>
                  <a:blip r:embed="rId5"/>
                  <a:stretch>
                    <a:fillRect l="-3070" t="-2165" r="-5263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BD58E1-B777-993D-DD33-E3CD707C6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41" b="96429" l="3125" r="94375">
                          <a14:foregroundMark x1="9375" y1="11735" x2="9375" y2="19898"/>
                          <a14:foregroundMark x1="6875" y1="4592" x2="6875" y2="4592"/>
                          <a14:foregroundMark x1="6250" y1="3571" x2="8125" y2="5612"/>
                          <a14:foregroundMark x1="4375" y1="8673" x2="6250" y2="8163"/>
                          <a14:foregroundMark x1="4375" y1="95408" x2="5000" y2="94388"/>
                          <a14:foregroundMark x1="3125" y1="96429" x2="5000" y2="95918"/>
                          <a14:foregroundMark x1="94375" y1="51531" x2="93125" y2="5459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037" y="3899242"/>
              <a:ext cx="1944379" cy="238265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4BABE3-20E6-212B-5004-95F8B7A3C6D4}"/>
              </a:ext>
            </a:extLst>
          </p:cNvPr>
          <p:cNvGrpSpPr/>
          <p:nvPr/>
        </p:nvGrpSpPr>
        <p:grpSpPr>
          <a:xfrm>
            <a:off x="8701088" y="1400175"/>
            <a:ext cx="3002139" cy="4965056"/>
            <a:chOff x="8701088" y="1400175"/>
            <a:chExt cx="2699153" cy="4965056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38CABC2D-3CEA-3830-8B6C-5BAC78D13B61}"/>
                </a:ext>
              </a:extLst>
            </p:cNvPr>
            <p:cNvGrpSpPr/>
            <p:nvPr/>
          </p:nvGrpSpPr>
          <p:grpSpPr>
            <a:xfrm>
              <a:off x="8701088" y="1400175"/>
              <a:ext cx="2699153" cy="4965056"/>
              <a:chOff x="0" y="0"/>
              <a:chExt cx="2688663" cy="2715896"/>
            </a:xfrm>
          </p:grpSpPr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0606384A-4229-4DD5-983D-7B031EDB0B2A}"/>
                  </a:ext>
                </a:extLst>
              </p:cNvPr>
              <p:cNvSpPr/>
              <p:nvPr/>
            </p:nvSpPr>
            <p:spPr>
              <a:xfrm>
                <a:off x="0" y="0"/>
                <a:ext cx="2688663" cy="2715896"/>
              </a:xfrm>
              <a:custGeom>
                <a:avLst/>
                <a:gdLst/>
                <a:ahLst/>
                <a:cxnLst/>
                <a:rect l="l" t="t" r="r" b="b"/>
                <a:pathLst>
                  <a:path w="2688663" h="2715896">
                    <a:moveTo>
                      <a:pt x="2564203" y="2715896"/>
                    </a:moveTo>
                    <a:lnTo>
                      <a:pt x="124460" y="2715896"/>
                    </a:lnTo>
                    <a:cubicBezTo>
                      <a:pt x="55880" y="2715896"/>
                      <a:pt x="0" y="2660016"/>
                      <a:pt x="0" y="25914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64203" y="0"/>
                    </a:lnTo>
                    <a:cubicBezTo>
                      <a:pt x="2632783" y="0"/>
                      <a:pt x="2688663" y="55880"/>
                      <a:pt x="2688663" y="124460"/>
                    </a:cubicBezTo>
                    <a:lnTo>
                      <a:pt x="2688663" y="2591436"/>
                    </a:lnTo>
                    <a:cubicBezTo>
                      <a:pt x="2688663" y="2660016"/>
                      <a:pt x="2632783" y="2715896"/>
                      <a:pt x="2564203" y="2715896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2B88BE-F963-3641-C8B2-ECB809AA4954}"/>
                </a:ext>
              </a:extLst>
            </p:cNvPr>
            <p:cNvSpPr txBox="1"/>
            <p:nvPr/>
          </p:nvSpPr>
          <p:spPr>
            <a:xfrm>
              <a:off x="8778276" y="1576031"/>
              <a:ext cx="255142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Xem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trước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viên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phân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vành</a:t>
              </a:r>
              <a:r>
                <a: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khuyên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vi-VN" sz="2800" i="1" dirty="0"/>
            </a:p>
          </p:txBody>
        </p:sp>
      </p:grpSp>
      <p:sp>
        <p:nvSpPr>
          <p:cNvPr id="24" name="Freeform 12">
            <a:extLst>
              <a:ext uri="{FF2B5EF4-FFF2-40B4-BE49-F238E27FC236}">
                <a16:creationId xmlns:a16="http://schemas.microsoft.com/office/drawing/2014/main" id="{6A7B2F5D-F462-0BC8-0649-881CA9EAA843}"/>
              </a:ext>
            </a:extLst>
          </p:cNvPr>
          <p:cNvSpPr/>
          <p:nvPr/>
        </p:nvSpPr>
        <p:spPr>
          <a:xfrm>
            <a:off x="9407697" y="4204158"/>
            <a:ext cx="2927363" cy="2538821"/>
          </a:xfrm>
          <a:custGeom>
            <a:avLst/>
            <a:gdLst/>
            <a:ahLst/>
            <a:cxnLst/>
            <a:rect l="l" t="t" r="r" b="b"/>
            <a:pathLst>
              <a:path w="4391044" h="3808232">
                <a:moveTo>
                  <a:pt x="0" y="0"/>
                </a:moveTo>
                <a:lnTo>
                  <a:pt x="4391044" y="0"/>
                </a:lnTo>
                <a:lnTo>
                  <a:pt x="4391044" y="3808232"/>
                </a:lnTo>
                <a:lnTo>
                  <a:pt x="0" y="3808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5FFE5D-4554-B6B3-4CEB-A0637E6A9387}"/>
              </a:ext>
            </a:extLst>
          </p:cNvPr>
          <p:cNvSpPr txBox="1"/>
          <p:nvPr/>
        </p:nvSpPr>
        <p:spPr>
          <a:xfrm>
            <a:off x="565265" y="1762298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ĐỘ DÀI CUNG TRÒN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AC4D4AD-6C89-277A-8659-C16B9A92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56" y="3324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F5FF78-0974-D19E-CD9A-C39FE196460F}"/>
                  </a:ext>
                </a:extLst>
              </p:cNvPr>
              <p:cNvSpPr txBox="1"/>
              <p:nvPr/>
            </p:nvSpPr>
            <p:spPr>
              <a:xfrm>
                <a:off x="625616" y="2458198"/>
                <a:ext cx="7349984" cy="398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 đường tròn (còn gọi là chu vi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tròn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kí hiệu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giữa chu vi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mỗi đường tròn và đường kính của đường tròn là một hằng số, kí hiệu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số vô tỉ, cụ thể: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3,1415....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 đường tròn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πd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spcBef>
                    <a:spcPts val="1200"/>
                  </a:spcBef>
                  <a:buFontTx/>
                  <a:buChar char="-"/>
                </a:pP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đường 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 bán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πR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F5FF78-0974-D19E-CD9A-C39FE196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6" y="2458198"/>
                <a:ext cx="7349984" cy="3982885"/>
              </a:xfrm>
              <a:prstGeom prst="rect">
                <a:avLst/>
              </a:prstGeom>
              <a:blipFill>
                <a:blip r:embed="rId2"/>
                <a:stretch>
                  <a:fillRect l="-1494" t="-917" r="-1743" b="-3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3D1C23-6308-E2DF-6B40-B15FA8A6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09" y="25552"/>
            <a:ext cx="11453567" cy="1736746"/>
          </a:xfrm>
        </p:spPr>
        <p:txBody>
          <a:bodyPr>
            <a:noAutofit/>
          </a:bodyPr>
          <a:lstStyle/>
          <a:p>
            <a:pPr algn="ctr" defTabSz="857250">
              <a:lnSpc>
                <a:spcPct val="100000"/>
              </a:lnSpc>
            </a:pPr>
            <a:r>
              <a:rPr lang="en-US" sz="3200" b="1" spc="-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5. ĐỘ  DÀI CUNG  TRÒN,  DIỆN TÍCH  HÌNH  QUẠT  TRÒN,  DIỆN  TÍCH  HÌNH VÀNH  KHUYÊN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49648-762B-CE00-F825-79020D88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132" y="2831618"/>
            <a:ext cx="2231136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04775" y="863536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612912" y="2604322"/>
            <a:ext cx="10204174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hoàn thành bài 1a) Hình 85 và Hình 86 – trang 124.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5FEDFF-8169-B95A-F630-918ED00F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705" y="3177530"/>
            <a:ext cx="2612136" cy="26121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49D11B0-7C57-3C4D-D166-96A665D2F491}"/>
              </a:ext>
            </a:extLst>
          </p:cNvPr>
          <p:cNvGrpSpPr/>
          <p:nvPr/>
        </p:nvGrpSpPr>
        <p:grpSpPr>
          <a:xfrm>
            <a:off x="512307" y="522952"/>
            <a:ext cx="2475186" cy="616432"/>
            <a:chOff x="408100" y="152016"/>
            <a:chExt cx="2475186" cy="6164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920AF8-4DDC-A0BF-6286-75778F073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100" y="260758"/>
              <a:ext cx="664915" cy="398949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FC96A73-30FE-588D-F630-D1CA0355D47E}"/>
                </a:ext>
              </a:extLst>
            </p:cNvPr>
            <p:cNvSpPr/>
            <p:nvPr/>
          </p:nvSpPr>
          <p:spPr>
            <a:xfrm>
              <a:off x="408100" y="152016"/>
              <a:ext cx="2475186" cy="616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FFFF00"/>
                  </a:solidFill>
                  <a:latin typeface="+mj-lt"/>
                </a:rPr>
                <a:t>    VÍ DỤ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711219-35DE-1956-07CC-7F233712C125}"/>
                  </a:ext>
                </a:extLst>
              </p:cNvPr>
              <p:cNvSpPr txBox="1"/>
              <p:nvPr/>
            </p:nvSpPr>
            <p:spPr>
              <a:xfrm>
                <a:off x="1177222" y="1085862"/>
                <a:ext cx="10342110" cy="2034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chất điểm chuyển động trên một đường tròn có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0,3 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tốc độ không đổi. Chất điểm chuyển động hết một vòng quanh đường tròn đó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20 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Tính tốc độ của chất điểm (theo đơn vị mét trên giây và làm tròn kết quả đến hàng </a:t>
                </a:r>
                <a:r>
                  <a:rPr lang="vi-VN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ầ</a:t>
                </a: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trăm).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711219-35DE-1956-07CC-7F233712C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22" y="1085862"/>
                <a:ext cx="10342110" cy="2034660"/>
              </a:xfrm>
              <a:prstGeom prst="rect">
                <a:avLst/>
              </a:prstGeom>
              <a:blipFill>
                <a:blip r:embed="rId4"/>
                <a:stretch>
                  <a:fillRect l="-1179" t="-1796" r="-2121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D897FA-A58A-2E43-3F8D-B09877E42A59}"/>
              </a:ext>
            </a:extLst>
          </p:cNvPr>
          <p:cNvSpPr/>
          <p:nvPr/>
        </p:nvSpPr>
        <p:spPr>
          <a:xfrm>
            <a:off x="4108920" y="3301306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390017-88E4-3C24-FB6F-6B2BBC84E05A}"/>
                  </a:ext>
                </a:extLst>
              </p:cNvPr>
              <p:cNvSpPr txBox="1"/>
              <p:nvPr/>
            </p:nvSpPr>
            <p:spPr>
              <a:xfrm>
                <a:off x="999721" y="3935827"/>
                <a:ext cx="8287465" cy="13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của đường tròn 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.0,3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0,6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 (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tốc độ của chất điểm 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0,6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0,09 </m:t>
                    </m:r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390017-88E4-3C24-FB6F-6B2BBC84E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21" y="3935827"/>
                <a:ext cx="8287465" cy="1367490"/>
              </a:xfrm>
              <a:prstGeom prst="rect">
                <a:avLst/>
              </a:prstGeom>
              <a:blipFill>
                <a:blip r:embed="rId5"/>
                <a:stretch>
                  <a:fillRect l="-1545" t="-4911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8F931A-6E18-4C4B-D361-4FEC8221A7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5246358"/>
            <a:ext cx="1583341" cy="1310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3430CC-D803-BEEA-FC2D-8F885ED2A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0761" y="3168579"/>
            <a:ext cx="192024" cy="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35046 C 0.05195 0.35046 0.09648 0.27291 0.09648 0.17685 C 0.09648 0.08101 0.05195 0.00324 -0.00247 0.00324 C -0.05716 0.00324 -0.10104 0.08101 -0.10104 0.17685 C -0.10104 0.27291 -0.05716 0.35046 -0.00247 0.35046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91D8DB-E8B5-6575-1A0A-979C5B5A0F03}"/>
              </a:ext>
            </a:extLst>
          </p:cNvPr>
          <p:cNvSpPr/>
          <p:nvPr/>
        </p:nvSpPr>
        <p:spPr>
          <a:xfrm>
            <a:off x="355130" y="510132"/>
            <a:ext cx="346891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E4393-3C4B-C509-4B3E-3582AC38303A}"/>
              </a:ext>
            </a:extLst>
          </p:cNvPr>
          <p:cNvSpPr txBox="1"/>
          <p:nvPr/>
        </p:nvSpPr>
        <p:spPr>
          <a:xfrm>
            <a:off x="1023039" y="1269800"/>
            <a:ext cx="9437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Tính chu vi của đường tròn bán kính 5 cm (theo đơn vị centimét và làm tròn kết quả đến hàng phần mười).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967FFB-D1BB-193B-1C1E-BD312F0D465B}"/>
              </a:ext>
            </a:extLst>
          </p:cNvPr>
          <p:cNvSpPr/>
          <p:nvPr/>
        </p:nvSpPr>
        <p:spPr>
          <a:xfrm>
            <a:off x="2738852" y="2567947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163BC5-4FA5-4FB3-ACA2-07CE9E7D30E3}"/>
                  </a:ext>
                </a:extLst>
              </p:cNvPr>
              <p:cNvSpPr txBox="1"/>
              <p:nvPr/>
            </p:nvSpPr>
            <p:spPr>
              <a:xfrm>
                <a:off x="1024202" y="3184379"/>
                <a:ext cx="6106162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của đường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5 </m:t>
                    </m:r>
                    <m:r>
                      <m:rPr>
                        <m:nor/>
                      </m:rPr>
                      <a:rPr lang="vi-VN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.5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31,42 (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163BC5-4FA5-4FB3-ACA2-07CE9E7D3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02" y="3184379"/>
                <a:ext cx="6106162" cy="1307537"/>
              </a:xfrm>
              <a:prstGeom prst="rect">
                <a:avLst/>
              </a:prstGeom>
              <a:blipFill>
                <a:blip r:embed="rId2"/>
                <a:stretch>
                  <a:fillRect l="-1996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E3A25D1-BFA7-DD7D-1339-054F3E86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592" y="2532079"/>
            <a:ext cx="2612136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72AEC-F178-D5B8-1841-FD3A6AE351A3}"/>
              </a:ext>
            </a:extLst>
          </p:cNvPr>
          <p:cNvSpPr txBox="1"/>
          <p:nvPr/>
        </p:nvSpPr>
        <p:spPr>
          <a:xfrm>
            <a:off x="695592" y="1707124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ĐỘ DÀI CUNG TRÒN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912402-2FFF-D667-6EC9-BECD9252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09" y="25552"/>
            <a:ext cx="11453567" cy="1736746"/>
          </a:xfrm>
        </p:spPr>
        <p:txBody>
          <a:bodyPr>
            <a:noAutofit/>
          </a:bodyPr>
          <a:lstStyle/>
          <a:p>
            <a:pPr algn="ctr" defTabSz="857250">
              <a:lnSpc>
                <a:spcPct val="100000"/>
              </a:lnSpc>
            </a:pPr>
            <a:r>
              <a:rPr lang="en-US" sz="3200" b="1" spc="-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5. ĐỘ  DÀI CUNG  TRÒN,  DIỆN TÍCH  HÌNH  QUẠT  TRÒN,  DIỆN  TÍCH  HÌNH VÀNH  KHUYÊN</a:t>
            </a:r>
          </a:p>
        </p:txBody>
      </p:sp>
      <p:sp>
        <p:nvSpPr>
          <p:cNvPr id="16" name="Freeform 3"/>
          <p:cNvSpPr/>
          <p:nvPr/>
        </p:nvSpPr>
        <p:spPr>
          <a:xfrm>
            <a:off x="10483467" y="5433634"/>
            <a:ext cx="2260509" cy="1864920"/>
          </a:xfrm>
          <a:custGeom>
            <a:avLst/>
            <a:gdLst/>
            <a:ahLst/>
            <a:cxnLst/>
            <a:rect l="l" t="t" r="r" b="b"/>
            <a:pathLst>
              <a:path w="3390764" h="2797380">
                <a:moveTo>
                  <a:pt x="0" y="0"/>
                </a:moveTo>
                <a:lnTo>
                  <a:pt x="3390764" y="0"/>
                </a:lnTo>
                <a:lnTo>
                  <a:pt x="3390764" y="2797380"/>
                </a:lnTo>
                <a:lnTo>
                  <a:pt x="0" y="2797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DCF473-6FBF-98A2-DB2B-05EFE40C701C}"/>
                  </a:ext>
                </a:extLst>
              </p:cNvPr>
              <p:cNvSpPr txBox="1"/>
              <p:nvPr/>
            </p:nvSpPr>
            <p:spPr>
              <a:xfrm>
                <a:off x="1391114" y="4311102"/>
                <a:ext cx="8290759" cy="1369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một đường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32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 của cung tròn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DCF473-6FBF-98A2-DB2B-05EFE40C7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14" y="4311102"/>
                <a:ext cx="8290759" cy="1369157"/>
              </a:xfrm>
              <a:prstGeom prst="rect">
                <a:avLst/>
              </a:prstGeom>
              <a:blipFill>
                <a:blip r:embed="rId5"/>
                <a:stretch>
                  <a:fillRect l="-1838" t="-6222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9BB02A45-6B45-C1C1-6827-009045D5B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592" y="3894896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F21D6-D0FA-1C1B-F51A-69924AA2D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365" y="2246046"/>
            <a:ext cx="2490216" cy="21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D01E9C-D1E0-FAE3-DBC8-5AA08F5015A9}"/>
              </a:ext>
            </a:extLst>
          </p:cNvPr>
          <p:cNvGrpSpPr/>
          <p:nvPr/>
        </p:nvGrpSpPr>
        <p:grpSpPr>
          <a:xfrm>
            <a:off x="1621764" y="895001"/>
            <a:ext cx="2644367" cy="616432"/>
            <a:chOff x="1517557" y="524065"/>
            <a:chExt cx="2644367" cy="6164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D3E07F-D524-9D5F-386B-D448FAC8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557" y="589879"/>
              <a:ext cx="664915" cy="398949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B6D3DF-C1C0-8C1B-6579-8BB7EC1EB825}"/>
                </a:ext>
              </a:extLst>
            </p:cNvPr>
            <p:cNvSpPr/>
            <p:nvPr/>
          </p:nvSpPr>
          <p:spPr>
            <a:xfrm>
              <a:off x="1686738" y="524065"/>
              <a:ext cx="2475186" cy="616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FF00"/>
                  </a:solidFill>
                  <a:latin typeface="+mj-lt"/>
                </a:rPr>
                <a:t>    VÍ DỤ 2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3209BD-2FC8-0239-C709-47F845053345}"/>
              </a:ext>
            </a:extLst>
          </p:cNvPr>
          <p:cNvCxnSpPr/>
          <p:nvPr/>
        </p:nvCxnSpPr>
        <p:spPr>
          <a:xfrm>
            <a:off x="6324600" y="317078"/>
            <a:ext cx="0" cy="62238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7FEA68-516A-47C7-E769-747F270BD2DE}"/>
              </a:ext>
            </a:extLst>
          </p:cNvPr>
          <p:cNvSpPr/>
          <p:nvPr/>
        </p:nvSpPr>
        <p:spPr>
          <a:xfrm>
            <a:off x="7398917" y="826711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A3D22-C6DF-8176-F0CE-85895692A154}"/>
                  </a:ext>
                </a:extLst>
              </p:cNvPr>
              <p:cNvSpPr txBox="1"/>
              <p:nvPr/>
            </p:nvSpPr>
            <p:spPr>
              <a:xfrm>
                <a:off x="6661957" y="4196405"/>
                <a:ext cx="5276041" cy="191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dài cung tròn đó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.8.100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14 </m:t>
                    </m:r>
                    <m:d>
                      <m:d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A3D22-C6DF-8176-F0CE-85895692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957" y="4196405"/>
                <a:ext cx="5276041" cy="1917192"/>
              </a:xfrm>
              <a:prstGeom prst="rect">
                <a:avLst/>
              </a:prstGeom>
              <a:blipFill>
                <a:blip r:embed="rId3"/>
                <a:stretch>
                  <a:fillRect l="-3006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4C66D8-387C-C5F6-7503-FCC8646E9D3E}"/>
                  </a:ext>
                </a:extLst>
              </p:cNvPr>
              <p:cNvSpPr txBox="1"/>
              <p:nvPr/>
            </p:nvSpPr>
            <p:spPr>
              <a:xfrm>
                <a:off x="454355" y="1929377"/>
                <a:ext cx="5529883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 có số đo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0°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đường tròn bán kính 8 cm dài bao nhiêu </a:t>
                </a:r>
                <a:r>
                  <a:rPr lang="vi-VN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centimét </a:t>
                </a:r>
                <a:r>
                  <a:rPr lang="vi-VN" sz="32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 tròn kết quả đến hàng đơn vị)?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4C66D8-387C-C5F6-7503-FCC8646E9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55" y="1929377"/>
                <a:ext cx="5529883" cy="2062103"/>
              </a:xfrm>
              <a:prstGeom prst="rect">
                <a:avLst/>
              </a:prstGeom>
              <a:blipFill>
                <a:blip r:embed="rId4"/>
                <a:stretch>
                  <a:fillRect l="-2867" t="-4130" r="-2756" b="-8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B1D3CC-3E9D-2050-B128-5E4A242930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70880" y="5015301"/>
            <a:ext cx="1583341" cy="1310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7ECB8F-73A4-9AE7-4C2F-068794F79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320" y="1742105"/>
            <a:ext cx="2865582" cy="24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3574C5-14B6-E731-E07A-90A5099244D8}"/>
              </a:ext>
            </a:extLst>
          </p:cNvPr>
          <p:cNvSpPr/>
          <p:nvPr/>
        </p:nvSpPr>
        <p:spPr>
          <a:xfrm>
            <a:off x="1719106" y="340690"/>
            <a:ext cx="346891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A0DB08-FAE4-BCBD-4022-23CC7ED9DDCB}"/>
                  </a:ext>
                </a:extLst>
              </p:cNvPr>
              <p:cNvSpPr txBox="1"/>
              <p:nvPr/>
            </p:nvSpPr>
            <p:spPr>
              <a:xfrm>
                <a:off x="1729154" y="996788"/>
                <a:ext cx="9901502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con lắc di chuyển từ vị trí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vị trí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(Hình 69). Tính độ dài quãng đường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mà con lắc đó đã di chuyển, biết rằng sợi dây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độ dài bằng 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tia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tạo với phương thẳng đứng góc </a:t>
                </a:r>
                <a:r>
                  <a:rPr lang="el-GR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A0DB08-FAE4-BCBD-4022-23CC7ED9D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54" y="996788"/>
                <a:ext cx="9901502" cy="1384995"/>
              </a:xfrm>
              <a:prstGeom prst="rect">
                <a:avLst/>
              </a:prstGeom>
              <a:blipFill>
                <a:blip r:embed="rId3"/>
                <a:stretch>
                  <a:fillRect l="-1293" t="-4846" r="-1232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6">
            <a:extLst>
              <a:ext uri="{FF2B5EF4-FFF2-40B4-BE49-F238E27FC236}">
                <a16:creationId xmlns:a16="http://schemas.microsoft.com/office/drawing/2014/main" id="{6127FB3F-5895-2459-B934-9DD1A2276B9A}"/>
              </a:ext>
            </a:extLst>
          </p:cNvPr>
          <p:cNvSpPr/>
          <p:nvPr/>
        </p:nvSpPr>
        <p:spPr>
          <a:xfrm rot="-699261">
            <a:off x="247362" y="149685"/>
            <a:ext cx="1290533" cy="1925807"/>
          </a:xfrm>
          <a:custGeom>
            <a:avLst/>
            <a:gdLst/>
            <a:ahLst/>
            <a:cxnLst/>
            <a:rect l="l" t="t" r="r" b="b"/>
            <a:pathLst>
              <a:path w="4913938" h="5939925">
                <a:moveTo>
                  <a:pt x="0" y="0"/>
                </a:moveTo>
                <a:lnTo>
                  <a:pt x="4913939" y="0"/>
                </a:lnTo>
                <a:lnTo>
                  <a:pt x="4913939" y="5939926"/>
                </a:lnTo>
                <a:lnTo>
                  <a:pt x="0" y="5939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D92A21B3-346B-2433-F538-886399B84D43}"/>
              </a:ext>
            </a:extLst>
          </p:cNvPr>
          <p:cNvSpPr/>
          <p:nvPr/>
        </p:nvSpPr>
        <p:spPr>
          <a:xfrm rot="859855">
            <a:off x="751597" y="-35829"/>
            <a:ext cx="471964" cy="1054491"/>
          </a:xfrm>
          <a:custGeom>
            <a:avLst/>
            <a:gdLst/>
            <a:ahLst/>
            <a:cxnLst/>
            <a:rect l="l" t="t" r="r" b="b"/>
            <a:pathLst>
              <a:path w="1209483" h="2181035">
                <a:moveTo>
                  <a:pt x="0" y="0"/>
                </a:moveTo>
                <a:lnTo>
                  <a:pt x="1209483" y="0"/>
                </a:lnTo>
                <a:lnTo>
                  <a:pt x="1209483" y="2181035"/>
                </a:lnTo>
                <a:lnTo>
                  <a:pt x="0" y="2181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15802E-7F36-F10E-BDC1-AD50FD626ECF}"/>
              </a:ext>
            </a:extLst>
          </p:cNvPr>
          <p:cNvSpPr/>
          <p:nvPr/>
        </p:nvSpPr>
        <p:spPr>
          <a:xfrm>
            <a:off x="4858407" y="2998658"/>
            <a:ext cx="2266293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B7C1F-F1FA-4306-3B43-999E7C58E895}"/>
                  </a:ext>
                </a:extLst>
              </p:cNvPr>
              <p:cNvSpPr txBox="1"/>
              <p:nvPr/>
            </p:nvSpPr>
            <p:spPr>
              <a:xfrm>
                <a:off x="3760783" y="3554896"/>
                <a:ext cx="7464266" cy="2307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tạo với phương thẳng đứng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số đo 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dài quãng đường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mà con lắc di chuyển là: 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.2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m:rPr>
                        <m:nor/>
                      </m:rPr>
                      <a:rPr lang="vi-VN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πlα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9B7C1F-F1FA-4306-3B43-999E7C58E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83" y="3554896"/>
                <a:ext cx="7464266" cy="2307555"/>
              </a:xfrm>
              <a:prstGeom prst="rect">
                <a:avLst/>
              </a:prstGeom>
              <a:blipFill>
                <a:blip r:embed="rId8"/>
                <a:stretch>
                  <a:fillRect l="-1716" t="-2639" r="-1634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A47C2B-C74F-2598-B736-2F98D1E289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19" y="5396282"/>
            <a:ext cx="1148856" cy="1148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54A05D-52D8-DEDF-C4F4-62751F01EA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509" y="3103305"/>
            <a:ext cx="2777672" cy="27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1AD6E-A840-D8D7-523D-43C495F09C7E}"/>
              </a:ext>
            </a:extLst>
          </p:cNvPr>
          <p:cNvSpPr/>
          <p:nvPr/>
        </p:nvSpPr>
        <p:spPr>
          <a:xfrm>
            <a:off x="526835" y="522965"/>
            <a:ext cx="6062875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DIỆN TÍCH QUẠT TRÒN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FB3D7-B0B9-2407-9124-61BDCF54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10" y="2037671"/>
            <a:ext cx="3047435" cy="3408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89E48-C004-B2E1-4210-A3A9734D08B2}"/>
                  </a:ext>
                </a:extLst>
              </p:cNvPr>
              <p:cNvSpPr txBox="1"/>
              <p:nvPr/>
            </p:nvSpPr>
            <p:spPr>
              <a:xfrm>
                <a:off x="3713801" y="2037671"/>
                <a:ext cx="7535456" cy="360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bên trong đường tròn.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bên trên đường tròn. 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Hình tròn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gồm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tất cả các điểm nằm trong đường tròn đó. 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Diện tích của hình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aseline="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89E48-C004-B2E1-4210-A3A9734D0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01" y="2037671"/>
                <a:ext cx="7535456" cy="3600986"/>
              </a:xfrm>
              <a:prstGeom prst="rect">
                <a:avLst/>
              </a:prstGeom>
              <a:blipFill>
                <a:blip r:embed="rId3"/>
                <a:stretch>
                  <a:fillRect l="-1618" t="-1692" r="-1699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948280-91F4-BB92-27F8-8954B50803A5}"/>
              </a:ext>
            </a:extLst>
          </p:cNvPr>
          <p:cNvSpPr/>
          <p:nvPr/>
        </p:nvSpPr>
        <p:spPr>
          <a:xfrm>
            <a:off x="176821" y="1190623"/>
            <a:ext cx="4629442" cy="6676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3C775B-DE4E-67C0-17EA-100C110769E2}"/>
              </a:ext>
            </a:extLst>
          </p:cNvPr>
          <p:cNvGrpSpPr/>
          <p:nvPr/>
        </p:nvGrpSpPr>
        <p:grpSpPr>
          <a:xfrm>
            <a:off x="1709687" y="418901"/>
            <a:ext cx="2807643" cy="616432"/>
            <a:chOff x="1517557" y="488895"/>
            <a:chExt cx="2807643" cy="6164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87D8AA-0D76-8CE2-74DA-BAA86237B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557" y="589879"/>
              <a:ext cx="664915" cy="398949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23A2372-BFD8-1876-0D29-C8FE9B24A6CA}"/>
                </a:ext>
              </a:extLst>
            </p:cNvPr>
            <p:cNvSpPr/>
            <p:nvPr/>
          </p:nvSpPr>
          <p:spPr>
            <a:xfrm>
              <a:off x="1850014" y="488895"/>
              <a:ext cx="2475186" cy="6164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FF00"/>
                  </a:solidFill>
                  <a:latin typeface="+mj-lt"/>
                </a:rPr>
                <a:t>VÍ DỤ 3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BF88BB-7679-F07E-4C9A-3F59B0FF24E7}"/>
              </a:ext>
            </a:extLst>
          </p:cNvPr>
          <p:cNvSpPr/>
          <p:nvPr/>
        </p:nvSpPr>
        <p:spPr>
          <a:xfrm>
            <a:off x="5895656" y="3316204"/>
            <a:ext cx="2475186" cy="616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FF00"/>
                </a:solidFill>
                <a:latin typeface="+mj-lt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28099-30AC-CD87-D9FF-5D58588B1931}"/>
                  </a:ext>
                </a:extLst>
              </p:cNvPr>
              <p:cNvSpPr txBox="1"/>
              <p:nvPr/>
            </p:nvSpPr>
            <p:spPr>
              <a:xfrm>
                <a:off x="1110294" y="1005684"/>
                <a:ext cx="1035780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Bề mặt phía trên của một chiếc trống có dạng hình tròn bán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8 </m:t>
                    </m:r>
                    <m:r>
                      <m:rPr>
                        <m:nor/>
                      </m:rPr>
                      <a:rPr lang="vi-VN" sz="3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70). Diện tích bề mặt phía trên của trống đó bằng bao nhiêu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baseline="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2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(làm tròn kết quả đến hàng đơn </a:t>
                </a:r>
                <a:r>
                  <a:rPr lang="vi-VN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vị̣)</a:t>
                </a:r>
                <a:endParaRPr lang="vi-VN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28099-30AC-CD87-D9FF-5D58588B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94" y="1005684"/>
                <a:ext cx="10357805" cy="1569660"/>
              </a:xfrm>
              <a:prstGeom prst="rect">
                <a:avLst/>
              </a:prstGeom>
              <a:blipFill>
                <a:blip r:embed="rId3"/>
                <a:stretch>
                  <a:fillRect l="-1471" t="-5447" r="-2472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EFD0D6-AE1A-E3BA-566D-909A7850E3E3}"/>
                  </a:ext>
                </a:extLst>
              </p:cNvPr>
              <p:cNvSpPr txBox="1"/>
              <p:nvPr/>
            </p:nvSpPr>
            <p:spPr>
              <a:xfrm>
                <a:off x="3074670" y="3932636"/>
                <a:ext cx="8393429" cy="148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bề mặt phía trên của chiếc trống đó là: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sz="3200" baseline="300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64</m:t>
                    </m:r>
                    <m:r>
                      <m:rPr>
                        <m:nor/>
                      </m:rPr>
                      <a:rPr lang="vi-VN" sz="32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201 </m:t>
                    </m:r>
                    <m:d>
                      <m:d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EFD0D6-AE1A-E3BA-566D-909A7850E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70" y="3932636"/>
                <a:ext cx="8393429" cy="1481175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3233F8-2E48-2DB5-46A3-9375981CEB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08659" y="5130471"/>
            <a:ext cx="1583341" cy="1310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2BB40-9C4E-D5B5-BC47-B5F415050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20" b="93309" l="9873" r="89809">
                        <a14:foregroundMark x1="24841" y1="6320" x2="26115" y2="9294"/>
                        <a14:foregroundMark x1="34076" y1="91822" x2="41401" y2="933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887" y="3429000"/>
            <a:ext cx="29908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1272</Words>
  <Application>Microsoft Office PowerPoint</Application>
  <PresentationFormat>Widescreen</PresentationFormat>
  <Paragraphs>102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4_Office Theme</vt:lpstr>
      <vt:lpstr>BÀI 5. ĐỘ DÀI CUNG TRÒN, DIỆN TÍCH HÌNH QUẠT TRÒN, DIỆN TÍCH HÌNH VÀNH KHUYÊN</vt:lpstr>
      <vt:lpstr>BÀI  5. ĐỘ  DÀI CUNG  TRÒN,  DIỆN TÍCH  HÌNH  QUẠT  TRÒN,  DIỆN  TÍCH  HÌNH VÀNH  KHUYÊN</vt:lpstr>
      <vt:lpstr>PowerPoint Presentation</vt:lpstr>
      <vt:lpstr>PowerPoint Presentation</vt:lpstr>
      <vt:lpstr>BÀI  5. ĐỘ  DÀI CUNG  TRÒN,  DIỆN TÍCH  HÌNH  QUẠT  TRÒN,  DIỆN  TÍCH  HÌNH VÀNH  KHUYÊN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HƯỚNG DẪN TỰ HỌC Ở NHÀ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Thế</dc:creator>
  <cp:lastModifiedBy>Van Anh Nguyen</cp:lastModifiedBy>
  <cp:revision>32</cp:revision>
  <dcterms:created xsi:type="dcterms:W3CDTF">2024-05-01T13:20:34Z</dcterms:created>
  <dcterms:modified xsi:type="dcterms:W3CDTF">2025-02-13T09:56:55Z</dcterms:modified>
</cp:coreProperties>
</file>