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7"/>
  </p:notesMasterIdLst>
  <p:sldIdLst>
    <p:sldId id="256" r:id="rId3"/>
    <p:sldId id="315" r:id="rId4"/>
    <p:sldId id="316" r:id="rId5"/>
    <p:sldId id="257" r:id="rId6"/>
    <p:sldId id="313" r:id="rId7"/>
    <p:sldId id="314" r:id="rId8"/>
    <p:sldId id="317" r:id="rId9"/>
    <p:sldId id="318" r:id="rId10"/>
    <p:sldId id="319" r:id="rId11"/>
    <p:sldId id="320" r:id="rId12"/>
    <p:sldId id="321" r:id="rId13"/>
    <p:sldId id="322" r:id="rId14"/>
    <p:sldId id="323" r:id="rId15"/>
    <p:sldId id="324" r:id="rId16"/>
    <p:sldId id="326" r:id="rId17"/>
    <p:sldId id="327" r:id="rId18"/>
    <p:sldId id="325" r:id="rId19"/>
    <p:sldId id="328" r:id="rId20"/>
    <p:sldId id="329" r:id="rId21"/>
    <p:sldId id="330" r:id="rId22"/>
    <p:sldId id="332" r:id="rId23"/>
    <p:sldId id="331" r:id="rId24"/>
    <p:sldId id="312" r:id="rId25"/>
    <p:sldId id="333" r:id="rId26"/>
  </p:sldIdLst>
  <p:sldSz cx="9144000" cy="5143500" type="screen16x9"/>
  <p:notesSz cx="6858000" cy="9144000"/>
  <p:embeddedFontLst>
    <p:embeddedFont>
      <p:font typeface="Proxima Nova" panose="020B0604020202020204" charset="0"/>
      <p:regular r:id="rId28"/>
      <p:bold r:id="rId29"/>
      <p:italic r:id="rId30"/>
      <p:boldItalic r:id="rId31"/>
    </p:embeddedFont>
    <p:embeddedFont>
      <p:font typeface="Cambria Math" panose="02040503050406030204" pitchFamily="18" charset="0"/>
      <p:regular r:id="rId32"/>
    </p:embeddedFont>
    <p:embeddedFont>
      <p:font typeface="Mukta SemiBold" panose="020B0604020202020204" charset="0"/>
      <p:regular r:id="rId33"/>
      <p:bold r:id="rId34"/>
    </p:embeddedFont>
    <p:embeddedFont>
      <p:font typeface="Nunito Light" panose="020B0604020202020204" charset="0"/>
      <p:regular r:id="rId35"/>
      <p:italic r:id="rId36"/>
    </p:embeddedFont>
    <p:embeddedFont>
      <p:font typeface="Lato" panose="020B0604020202020204" charset="0"/>
      <p:regular r:id="rId37"/>
      <p:bold r:id="rId38"/>
      <p:italic r:id="rId39"/>
      <p:boldItalic r:id="rId40"/>
    </p:embeddedFont>
    <p:embeddedFont>
      <p:font typeface="Assistant" panose="020B0604020202020204" charset="-79"/>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0532697-97AD-4EAC-ADDB-13906AD60E30}">
          <p14:sldIdLst>
            <p14:sldId id="256"/>
            <p14:sldId id="315"/>
            <p14:sldId id="316"/>
            <p14:sldId id="257"/>
            <p14:sldId id="313"/>
            <p14:sldId id="314"/>
            <p14:sldId id="317"/>
            <p14:sldId id="318"/>
            <p14:sldId id="319"/>
            <p14:sldId id="320"/>
            <p14:sldId id="321"/>
            <p14:sldId id="322"/>
            <p14:sldId id="323"/>
            <p14:sldId id="324"/>
            <p14:sldId id="326"/>
            <p14:sldId id="327"/>
            <p14:sldId id="325"/>
            <p14:sldId id="328"/>
            <p14:sldId id="329"/>
            <p14:sldId id="330"/>
            <p14:sldId id="332"/>
            <p14:sldId id="331"/>
            <p14:sldId id="312"/>
            <p14:sldId id="33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D7F"/>
    <a:srgbClr val="F4E8CA"/>
    <a:srgbClr val="BDF3EE"/>
    <a:srgbClr val="B8A6C0"/>
    <a:srgbClr val="000000"/>
    <a:srgbClr val="F7CCC6"/>
    <a:srgbClr val="B1CBFF"/>
    <a:srgbClr val="F9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8894ED-2E00-49D0-A15D-E9D5C4E273BB}">
  <a:tblStyle styleId="{268894ED-2E00-49D0-A15D-E9D5C4E273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63"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96857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38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281fe57cce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281fe57cce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59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45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g281fe57cce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2" name="Google Shape;1762;g281fe57cce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22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91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89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407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7103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890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97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 name="Google Shape;179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7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700" y="-449177"/>
            <a:ext cx="9350316" cy="5641823"/>
            <a:chOff x="74406" y="-449187"/>
            <a:chExt cx="9124930" cy="5641823"/>
          </a:xfrm>
        </p:grpSpPr>
        <p:grpSp>
          <p:nvGrpSpPr>
            <p:cNvPr id="10" name="Google Shape;10;p2"/>
            <p:cNvGrpSpPr/>
            <p:nvPr/>
          </p:nvGrpSpPr>
          <p:grpSpPr>
            <a:xfrm>
              <a:off x="415690" y="-449187"/>
              <a:ext cx="8312620" cy="5641823"/>
              <a:chOff x="9914352" y="-400200"/>
              <a:chExt cx="8168045" cy="5543700"/>
            </a:xfrm>
          </p:grpSpPr>
          <p:cxnSp>
            <p:nvCxnSpPr>
              <p:cNvPr id="11" name="Google Shape;11;p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 name="Google Shape;12;p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 name="Google Shape;13;p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4" name="Google Shape;14;p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5" name="Google Shape;15;p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 name="Google Shape;16;p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7" name="Google Shape;17;p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8" name="Google Shape;18;p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9" name="Google Shape;19;p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0" name="Google Shape;20;p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1" name="Google Shape;21;p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2" name="Google Shape;22;p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3" name="Google Shape;23;p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4" name="Google Shape;24;p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5" name="Google Shape;25;p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6" name="Google Shape;26;p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7" name="Google Shape;27;p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8" name="Google Shape;28;p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 name="Google Shape;29;p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 name="Google Shape;30;p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 name="Google Shape;31;p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2" name="Google Shape;32;p2"/>
            <p:cNvGrpSpPr/>
            <p:nvPr/>
          </p:nvGrpSpPr>
          <p:grpSpPr>
            <a:xfrm rot="5400000">
              <a:off x="2350901" y="-1990715"/>
              <a:ext cx="4571941" cy="9124930"/>
              <a:chOff x="11547961" y="-445378"/>
              <a:chExt cx="4492425" cy="5543700"/>
            </a:xfrm>
          </p:grpSpPr>
          <p:cxnSp>
            <p:nvCxnSpPr>
              <p:cNvPr id="33" name="Google Shape;33;p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4" name="Google Shape;34;p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5" name="Google Shape;35;p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6" name="Google Shape;36;p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7" name="Google Shape;37;p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 name="Google Shape;38;p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 name="Google Shape;39;p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 name="Google Shape;40;p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 name="Google Shape;41;p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 name="Google Shape;42;p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3" name="Google Shape;43;p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4" name="Google Shape;44;p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5" name="Google Shape;45;p2"/>
          <p:cNvSpPr txBox="1">
            <a:spLocks noGrp="1"/>
          </p:cNvSpPr>
          <p:nvPr>
            <p:ph type="ctrTitle"/>
          </p:nvPr>
        </p:nvSpPr>
        <p:spPr>
          <a:xfrm>
            <a:off x="2215950" y="1729963"/>
            <a:ext cx="47121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6" name="Google Shape;46;p2"/>
          <p:cNvSpPr txBox="1">
            <a:spLocks noGrp="1"/>
          </p:cNvSpPr>
          <p:nvPr>
            <p:ph type="subTitle" idx="1"/>
          </p:nvPr>
        </p:nvSpPr>
        <p:spPr>
          <a:xfrm>
            <a:off x="2215950" y="3533113"/>
            <a:ext cx="47121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7" name="Google Shape;47;p2"/>
          <p:cNvSpPr/>
          <p:nvPr/>
        </p:nvSpPr>
        <p:spPr>
          <a:xfrm>
            <a:off x="3827250" y="46040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776300" y="-488550"/>
            <a:ext cx="9837528" cy="4432074"/>
            <a:chOff x="-776300" y="-488550"/>
            <a:chExt cx="9837528" cy="4432074"/>
          </a:xfrm>
        </p:grpSpPr>
        <p:sp>
          <p:nvSpPr>
            <p:cNvPr id="49" name="Google Shape;49;p2"/>
            <p:cNvSpPr/>
            <p:nvPr/>
          </p:nvSpPr>
          <p:spPr>
            <a:xfrm>
              <a:off x="-776300" y="2915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571713" y="-48855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grpSp>
        <p:nvGrpSpPr>
          <p:cNvPr id="96" name="Google Shape;96;p4"/>
          <p:cNvGrpSpPr/>
          <p:nvPr/>
        </p:nvGrpSpPr>
        <p:grpSpPr>
          <a:xfrm>
            <a:off x="-148700" y="-449177"/>
            <a:ext cx="9350316" cy="5641823"/>
            <a:chOff x="74406" y="-449187"/>
            <a:chExt cx="9124930" cy="5641823"/>
          </a:xfrm>
        </p:grpSpPr>
        <p:grpSp>
          <p:nvGrpSpPr>
            <p:cNvPr id="97" name="Google Shape;97;p4"/>
            <p:cNvGrpSpPr/>
            <p:nvPr/>
          </p:nvGrpSpPr>
          <p:grpSpPr>
            <a:xfrm>
              <a:off x="415690" y="-449187"/>
              <a:ext cx="8312620" cy="5641823"/>
              <a:chOff x="9914352" y="-400200"/>
              <a:chExt cx="8168045" cy="5543700"/>
            </a:xfrm>
          </p:grpSpPr>
          <p:cxnSp>
            <p:nvCxnSpPr>
              <p:cNvPr id="98" name="Google Shape;98;p4"/>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99" name="Google Shape;99;p4"/>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0" name="Google Shape;100;p4"/>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1" name="Google Shape;101;p4"/>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2" name="Google Shape;102;p4"/>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3" name="Google Shape;103;p4"/>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4" name="Google Shape;104;p4"/>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5" name="Google Shape;105;p4"/>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6" name="Google Shape;106;p4"/>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7" name="Google Shape;107;p4"/>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8" name="Google Shape;108;p4"/>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09" name="Google Shape;109;p4"/>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0" name="Google Shape;110;p4"/>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4"/>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2" name="Google Shape;112;p4"/>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3" name="Google Shape;113;p4"/>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4" name="Google Shape;114;p4"/>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5" name="Google Shape;115;p4"/>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6" name="Google Shape;116;p4"/>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7" name="Google Shape;117;p4"/>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18" name="Google Shape;118;p4"/>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19" name="Google Shape;119;p4"/>
            <p:cNvGrpSpPr/>
            <p:nvPr/>
          </p:nvGrpSpPr>
          <p:grpSpPr>
            <a:xfrm rot="5400000">
              <a:off x="2350901" y="-1990715"/>
              <a:ext cx="4571941" cy="9124930"/>
              <a:chOff x="11547961" y="-445378"/>
              <a:chExt cx="4492425" cy="5543700"/>
            </a:xfrm>
          </p:grpSpPr>
          <p:cxnSp>
            <p:nvCxnSpPr>
              <p:cNvPr id="120" name="Google Shape;120;p4"/>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1" name="Google Shape;121;p4"/>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2" name="Google Shape;122;p4"/>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3" name="Google Shape;123;p4"/>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4" name="Google Shape;124;p4"/>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5" name="Google Shape;125;p4"/>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6" name="Google Shape;126;p4"/>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7" name="Google Shape;127;p4"/>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8" name="Google Shape;128;p4"/>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29" name="Google Shape;129;p4"/>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0" name="Google Shape;130;p4"/>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31" name="Google Shape;131;p4"/>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32" name="Google Shape;132;p4"/>
          <p:cNvGrpSpPr/>
          <p:nvPr/>
        </p:nvGrpSpPr>
        <p:grpSpPr>
          <a:xfrm>
            <a:off x="166641" y="240700"/>
            <a:ext cx="8763363" cy="4631626"/>
            <a:chOff x="166641" y="240700"/>
            <a:chExt cx="8763363" cy="4631626"/>
          </a:xfrm>
        </p:grpSpPr>
        <p:grpSp>
          <p:nvGrpSpPr>
            <p:cNvPr id="133" name="Google Shape;133;p4"/>
            <p:cNvGrpSpPr/>
            <p:nvPr/>
          </p:nvGrpSpPr>
          <p:grpSpPr>
            <a:xfrm>
              <a:off x="166641" y="240700"/>
              <a:ext cx="8763363" cy="4631626"/>
              <a:chOff x="713250" y="539500"/>
              <a:chExt cx="7789656" cy="4117001"/>
            </a:xfrm>
          </p:grpSpPr>
          <p:sp>
            <p:nvSpPr>
              <p:cNvPr id="134" name="Google Shape;134;p4"/>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5" name="Google Shape;135;p4"/>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36" name="Google Shape;136;p4"/>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8025886" y="289154"/>
              <a:ext cx="404880" cy="107425"/>
              <a:chOff x="7050325" y="1045375"/>
              <a:chExt cx="824100" cy="218700"/>
            </a:xfrm>
          </p:grpSpPr>
          <p:sp>
            <p:nvSpPr>
              <p:cNvPr id="138" name="Google Shape;138;p4"/>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39" name="Google Shape;139;p4"/>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40" name="Google Shape;140;p4"/>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41" name="Google Shape;141;p4"/>
              <p:cNvGrpSpPr/>
              <p:nvPr/>
            </p:nvGrpSpPr>
            <p:grpSpPr>
              <a:xfrm>
                <a:off x="7087846" y="1074670"/>
                <a:ext cx="756865" cy="160024"/>
                <a:chOff x="5368543" y="2043925"/>
                <a:chExt cx="1066307" cy="225450"/>
              </a:xfrm>
            </p:grpSpPr>
            <p:sp>
              <p:nvSpPr>
                <p:cNvPr id="142" name="Google Shape;142;p4"/>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4"/>
            <p:cNvGrpSpPr/>
            <p:nvPr/>
          </p:nvGrpSpPr>
          <p:grpSpPr>
            <a:xfrm>
              <a:off x="8581595" y="3789974"/>
              <a:ext cx="84094" cy="572699"/>
              <a:chOff x="9565102" y="953208"/>
              <a:chExt cx="102641" cy="699095"/>
            </a:xfrm>
          </p:grpSpPr>
          <p:sp>
            <p:nvSpPr>
              <p:cNvPr id="147" name="Google Shape;147;p4"/>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1" name="Google Shape;151;p4"/>
            <p:cNvCxnSpPr/>
            <p:nvPr/>
          </p:nvCxnSpPr>
          <p:spPr>
            <a:xfrm>
              <a:off x="172800" y="4604005"/>
              <a:ext cx="8703600" cy="0"/>
            </a:xfrm>
            <a:prstGeom prst="straightConnector1">
              <a:avLst/>
            </a:prstGeom>
            <a:noFill/>
            <a:ln w="9525" cap="flat" cmpd="sng">
              <a:solidFill>
                <a:schemeClr val="dk1"/>
              </a:solidFill>
              <a:prstDash val="solid"/>
              <a:round/>
              <a:headEnd type="none" w="med" len="med"/>
              <a:tailEnd type="none" w="med" len="med"/>
            </a:ln>
          </p:spPr>
        </p:cxnSp>
      </p:grpSp>
      <p:sp>
        <p:nvSpPr>
          <p:cNvPr id="152" name="Google Shape;152;p4"/>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4" name="Google Shape;154;p4"/>
          <p:cNvSpPr txBox="1">
            <a:spLocks noGrp="1"/>
          </p:cNvSpPr>
          <p:nvPr>
            <p:ph type="body" idx="1"/>
          </p:nvPr>
        </p:nvSpPr>
        <p:spPr>
          <a:xfrm>
            <a:off x="720000" y="1215751"/>
            <a:ext cx="7704000" cy="348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8"/>
        <p:cNvGrpSpPr/>
        <p:nvPr/>
      </p:nvGrpSpPr>
      <p:grpSpPr>
        <a:xfrm>
          <a:off x="0" y="0"/>
          <a:ext cx="0" cy="0"/>
          <a:chOff x="0" y="0"/>
          <a:chExt cx="0" cy="0"/>
        </a:xfrm>
      </p:grpSpPr>
      <p:grpSp>
        <p:nvGrpSpPr>
          <p:cNvPr id="289" name="Google Shape;289;p7"/>
          <p:cNvGrpSpPr/>
          <p:nvPr/>
        </p:nvGrpSpPr>
        <p:grpSpPr>
          <a:xfrm>
            <a:off x="-148700" y="-449177"/>
            <a:ext cx="9350316" cy="5641823"/>
            <a:chOff x="74406" y="-449187"/>
            <a:chExt cx="9124930" cy="5641823"/>
          </a:xfrm>
        </p:grpSpPr>
        <p:grpSp>
          <p:nvGrpSpPr>
            <p:cNvPr id="290" name="Google Shape;290;p7"/>
            <p:cNvGrpSpPr/>
            <p:nvPr/>
          </p:nvGrpSpPr>
          <p:grpSpPr>
            <a:xfrm>
              <a:off x="415690" y="-449187"/>
              <a:ext cx="8312620" cy="5641823"/>
              <a:chOff x="9914352" y="-400200"/>
              <a:chExt cx="8168045" cy="5543700"/>
            </a:xfrm>
          </p:grpSpPr>
          <p:cxnSp>
            <p:nvCxnSpPr>
              <p:cNvPr id="291" name="Google Shape;291;p7"/>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2" name="Google Shape;292;p7"/>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3" name="Google Shape;293;p7"/>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4" name="Google Shape;294;p7"/>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5" name="Google Shape;295;p7"/>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6" name="Google Shape;296;p7"/>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7" name="Google Shape;297;p7"/>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8" name="Google Shape;298;p7"/>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299" name="Google Shape;299;p7"/>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0" name="Google Shape;300;p7"/>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1" name="Google Shape;301;p7"/>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2" name="Google Shape;302;p7"/>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3" name="Google Shape;303;p7"/>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4" name="Google Shape;304;p7"/>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5" name="Google Shape;305;p7"/>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6" name="Google Shape;306;p7"/>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7" name="Google Shape;307;p7"/>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8" name="Google Shape;308;p7"/>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09" name="Google Shape;309;p7"/>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0" name="Google Shape;310;p7"/>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1" name="Google Shape;311;p7"/>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312" name="Google Shape;312;p7"/>
            <p:cNvGrpSpPr/>
            <p:nvPr/>
          </p:nvGrpSpPr>
          <p:grpSpPr>
            <a:xfrm rot="5400000">
              <a:off x="2350901" y="-1990715"/>
              <a:ext cx="4571941" cy="9124930"/>
              <a:chOff x="11547961" y="-445378"/>
              <a:chExt cx="4492425" cy="5543700"/>
            </a:xfrm>
          </p:grpSpPr>
          <p:cxnSp>
            <p:nvCxnSpPr>
              <p:cNvPr id="313" name="Google Shape;313;p7"/>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4" name="Google Shape;314;p7"/>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5" name="Google Shape;315;p7"/>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6" name="Google Shape;316;p7"/>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7" name="Google Shape;317;p7"/>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8" name="Google Shape;318;p7"/>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19" name="Google Shape;319;p7"/>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0" name="Google Shape;320;p7"/>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1" name="Google Shape;321;p7"/>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2" name="Google Shape;322;p7"/>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3" name="Google Shape;323;p7"/>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24" name="Google Shape;324;p7"/>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325" name="Google Shape;325;p7"/>
          <p:cNvGrpSpPr/>
          <p:nvPr/>
        </p:nvGrpSpPr>
        <p:grpSpPr>
          <a:xfrm>
            <a:off x="166641" y="240700"/>
            <a:ext cx="8763363" cy="4631626"/>
            <a:chOff x="166641" y="240700"/>
            <a:chExt cx="8763363" cy="4631626"/>
          </a:xfrm>
        </p:grpSpPr>
        <p:grpSp>
          <p:nvGrpSpPr>
            <p:cNvPr id="326" name="Google Shape;326;p7"/>
            <p:cNvGrpSpPr/>
            <p:nvPr/>
          </p:nvGrpSpPr>
          <p:grpSpPr>
            <a:xfrm>
              <a:off x="166641" y="240700"/>
              <a:ext cx="8763363" cy="4631626"/>
              <a:chOff x="713250" y="539500"/>
              <a:chExt cx="7789656" cy="4117001"/>
            </a:xfrm>
          </p:grpSpPr>
          <p:sp>
            <p:nvSpPr>
              <p:cNvPr id="327" name="Google Shape;327;p7"/>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28" name="Google Shape;328;p7"/>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grpSp>
          <p:nvGrpSpPr>
            <p:cNvPr id="329" name="Google Shape;329;p7"/>
            <p:cNvGrpSpPr/>
            <p:nvPr/>
          </p:nvGrpSpPr>
          <p:grpSpPr>
            <a:xfrm>
              <a:off x="4471775" y="240700"/>
              <a:ext cx="4375799" cy="204324"/>
              <a:chOff x="4471775" y="240700"/>
              <a:chExt cx="4375799" cy="204324"/>
            </a:xfrm>
          </p:grpSpPr>
          <p:sp>
            <p:nvSpPr>
              <p:cNvPr id="330" name="Google Shape;330;p7"/>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7"/>
              <p:cNvGrpSpPr/>
              <p:nvPr/>
            </p:nvGrpSpPr>
            <p:grpSpPr>
              <a:xfrm>
                <a:off x="8025886" y="289154"/>
                <a:ext cx="404880" cy="107425"/>
                <a:chOff x="7050325" y="1045375"/>
                <a:chExt cx="824100" cy="218700"/>
              </a:xfrm>
            </p:grpSpPr>
            <p:sp>
              <p:nvSpPr>
                <p:cNvPr id="332" name="Google Shape;332;p7"/>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3" name="Google Shape;333;p7"/>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334" name="Google Shape;334;p7"/>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335" name="Google Shape;335;p7"/>
                <p:cNvGrpSpPr/>
                <p:nvPr/>
              </p:nvGrpSpPr>
              <p:grpSpPr>
                <a:xfrm>
                  <a:off x="7087846" y="1074670"/>
                  <a:ext cx="756865" cy="160024"/>
                  <a:chOff x="5368543" y="2043925"/>
                  <a:chExt cx="1066307" cy="225450"/>
                </a:xfrm>
              </p:grpSpPr>
              <p:sp>
                <p:nvSpPr>
                  <p:cNvPr id="336" name="Google Shape;336;p7"/>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340" name="Google Shape;340;p7"/>
          <p:cNvSpPr txBox="1">
            <a:spLocks noGrp="1"/>
          </p:cNvSpPr>
          <p:nvPr>
            <p:ph type="title"/>
          </p:nvPr>
        </p:nvSpPr>
        <p:spPr>
          <a:xfrm>
            <a:off x="720000" y="445025"/>
            <a:ext cx="4538700" cy="1052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1" name="Google Shape;341;p7"/>
          <p:cNvSpPr txBox="1">
            <a:spLocks noGrp="1"/>
          </p:cNvSpPr>
          <p:nvPr>
            <p:ph type="subTitle" idx="1"/>
          </p:nvPr>
        </p:nvSpPr>
        <p:spPr>
          <a:xfrm>
            <a:off x="720000" y="1700300"/>
            <a:ext cx="45387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42" name="Google Shape;342;p7"/>
          <p:cNvSpPr>
            <a:spLocks noGrp="1"/>
          </p:cNvSpPr>
          <p:nvPr>
            <p:ph type="pic" idx="2"/>
          </p:nvPr>
        </p:nvSpPr>
        <p:spPr>
          <a:xfrm>
            <a:off x="5679900" y="1362050"/>
            <a:ext cx="2607900" cy="2974800"/>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5"/>
        <p:cNvGrpSpPr/>
        <p:nvPr/>
      </p:nvGrpSpPr>
      <p:grpSpPr>
        <a:xfrm>
          <a:off x="0" y="0"/>
          <a:ext cx="0" cy="0"/>
          <a:chOff x="0" y="0"/>
          <a:chExt cx="0" cy="0"/>
        </a:xfrm>
      </p:grpSpPr>
      <p:grpSp>
        <p:nvGrpSpPr>
          <p:cNvPr id="386" name="Google Shape;386;p9"/>
          <p:cNvGrpSpPr/>
          <p:nvPr/>
        </p:nvGrpSpPr>
        <p:grpSpPr>
          <a:xfrm>
            <a:off x="-148700" y="-449177"/>
            <a:ext cx="9350316" cy="5641823"/>
            <a:chOff x="74406" y="-449187"/>
            <a:chExt cx="9124930" cy="5641823"/>
          </a:xfrm>
        </p:grpSpPr>
        <p:grpSp>
          <p:nvGrpSpPr>
            <p:cNvPr id="387" name="Google Shape;387;p9"/>
            <p:cNvGrpSpPr/>
            <p:nvPr/>
          </p:nvGrpSpPr>
          <p:grpSpPr>
            <a:xfrm>
              <a:off x="415690" y="-449187"/>
              <a:ext cx="8312620" cy="5641823"/>
              <a:chOff x="9914352" y="-400200"/>
              <a:chExt cx="8168045" cy="5543700"/>
            </a:xfrm>
          </p:grpSpPr>
          <p:cxnSp>
            <p:nvCxnSpPr>
              <p:cNvPr id="388" name="Google Shape;388;p9"/>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89" name="Google Shape;389;p9"/>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0" name="Google Shape;390;p9"/>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1" name="Google Shape;391;p9"/>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2" name="Google Shape;392;p9"/>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3" name="Google Shape;393;p9"/>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4" name="Google Shape;394;p9"/>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5" name="Google Shape;395;p9"/>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6" name="Google Shape;396;p9"/>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7" name="Google Shape;397;p9"/>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8" name="Google Shape;398;p9"/>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399" name="Google Shape;399;p9"/>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0" name="Google Shape;400;p9"/>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1" name="Google Shape;401;p9"/>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2" name="Google Shape;402;p9"/>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3" name="Google Shape;403;p9"/>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4" name="Google Shape;404;p9"/>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5" name="Google Shape;405;p9"/>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6" name="Google Shape;406;p9"/>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7" name="Google Shape;407;p9"/>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08" name="Google Shape;408;p9"/>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409" name="Google Shape;409;p9"/>
            <p:cNvGrpSpPr/>
            <p:nvPr/>
          </p:nvGrpSpPr>
          <p:grpSpPr>
            <a:xfrm rot="5400000">
              <a:off x="2350901" y="-1990715"/>
              <a:ext cx="4571941" cy="9124930"/>
              <a:chOff x="11547961" y="-445378"/>
              <a:chExt cx="4492425" cy="5543700"/>
            </a:xfrm>
          </p:grpSpPr>
          <p:cxnSp>
            <p:nvCxnSpPr>
              <p:cNvPr id="410" name="Google Shape;410;p9"/>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1" name="Google Shape;411;p9"/>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2" name="Google Shape;412;p9"/>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3" name="Google Shape;413;p9"/>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4" name="Google Shape;414;p9"/>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5" name="Google Shape;415;p9"/>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6" name="Google Shape;416;p9"/>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7" name="Google Shape;417;p9"/>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8" name="Google Shape;418;p9"/>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19" name="Google Shape;419;p9"/>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0" name="Google Shape;420;p9"/>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421" name="Google Shape;421;p9"/>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sp>
        <p:nvSpPr>
          <p:cNvPr id="422" name="Google Shape;422;p9"/>
          <p:cNvSpPr txBox="1">
            <a:spLocks noGrp="1"/>
          </p:cNvSpPr>
          <p:nvPr>
            <p:ph type="title"/>
          </p:nvPr>
        </p:nvSpPr>
        <p:spPr>
          <a:xfrm>
            <a:off x="2135550" y="1695200"/>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65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423" name="Google Shape;423;p9"/>
          <p:cNvSpPr txBox="1">
            <a:spLocks noGrp="1"/>
          </p:cNvSpPr>
          <p:nvPr>
            <p:ph type="subTitle" idx="1"/>
          </p:nvPr>
        </p:nvSpPr>
        <p:spPr>
          <a:xfrm>
            <a:off x="2135550" y="2856625"/>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24" name="Google Shape;424;p9"/>
          <p:cNvGrpSpPr/>
          <p:nvPr/>
        </p:nvGrpSpPr>
        <p:grpSpPr>
          <a:xfrm>
            <a:off x="-699512" y="-605544"/>
            <a:ext cx="10319334" cy="4628418"/>
            <a:chOff x="-699512" y="-605544"/>
            <a:chExt cx="10319334" cy="4628418"/>
          </a:xfrm>
        </p:grpSpPr>
        <p:sp>
          <p:nvSpPr>
            <p:cNvPr id="425" name="Google Shape;425;p9"/>
            <p:cNvSpPr/>
            <p:nvPr/>
          </p:nvSpPr>
          <p:spPr>
            <a:xfrm>
              <a:off x="-699512" y="299482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2700000">
              <a:off x="7984919" y="-229463"/>
              <a:ext cx="1489562" cy="1028081"/>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9"/>
          <p:cNvSpPr/>
          <p:nvPr/>
        </p:nvSpPr>
        <p:spPr>
          <a:xfrm>
            <a:off x="8082050" y="43449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4"/>
        <p:cNvGrpSpPr/>
        <p:nvPr/>
      </p:nvGrpSpPr>
      <p:grpSpPr>
        <a:xfrm>
          <a:off x="0" y="0"/>
          <a:ext cx="0" cy="0"/>
          <a:chOff x="0" y="0"/>
          <a:chExt cx="0" cy="0"/>
        </a:xfrm>
      </p:grpSpPr>
      <p:grpSp>
        <p:nvGrpSpPr>
          <p:cNvPr id="1605" name="Google Shape;1605;p31"/>
          <p:cNvGrpSpPr/>
          <p:nvPr/>
        </p:nvGrpSpPr>
        <p:grpSpPr>
          <a:xfrm>
            <a:off x="-148700" y="-449177"/>
            <a:ext cx="9350316" cy="5641823"/>
            <a:chOff x="74406" y="-449187"/>
            <a:chExt cx="9124930" cy="5641823"/>
          </a:xfrm>
        </p:grpSpPr>
        <p:grpSp>
          <p:nvGrpSpPr>
            <p:cNvPr id="1606" name="Google Shape;1606;p31"/>
            <p:cNvGrpSpPr/>
            <p:nvPr/>
          </p:nvGrpSpPr>
          <p:grpSpPr>
            <a:xfrm>
              <a:off x="415690" y="-449187"/>
              <a:ext cx="8312620" cy="5641823"/>
              <a:chOff x="9914352" y="-400200"/>
              <a:chExt cx="8168045" cy="5543700"/>
            </a:xfrm>
          </p:grpSpPr>
          <p:cxnSp>
            <p:nvCxnSpPr>
              <p:cNvPr id="1607" name="Google Shape;1607;p31"/>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8" name="Google Shape;1608;p31"/>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09" name="Google Shape;1609;p31"/>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0" name="Google Shape;1610;p31"/>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1" name="Google Shape;1611;p31"/>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2" name="Google Shape;1612;p31"/>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3" name="Google Shape;1613;p31"/>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4" name="Google Shape;1614;p31"/>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5" name="Google Shape;1615;p31"/>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6" name="Google Shape;1616;p31"/>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7" name="Google Shape;1617;p31"/>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8" name="Google Shape;1618;p31"/>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19" name="Google Shape;1619;p31"/>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0" name="Google Shape;1620;p31"/>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1" name="Google Shape;1621;p31"/>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2" name="Google Shape;1622;p31"/>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3" name="Google Shape;1623;p31"/>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4" name="Google Shape;1624;p31"/>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5" name="Google Shape;1625;p31"/>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6" name="Google Shape;1626;p31"/>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27" name="Google Shape;1627;p31"/>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28" name="Google Shape;1628;p31"/>
            <p:cNvGrpSpPr/>
            <p:nvPr/>
          </p:nvGrpSpPr>
          <p:grpSpPr>
            <a:xfrm rot="5400000">
              <a:off x="2350901" y="-1990715"/>
              <a:ext cx="4571941" cy="9124930"/>
              <a:chOff x="11547961" y="-445378"/>
              <a:chExt cx="4492425" cy="5543700"/>
            </a:xfrm>
          </p:grpSpPr>
          <p:cxnSp>
            <p:nvCxnSpPr>
              <p:cNvPr id="1629" name="Google Shape;1629;p31"/>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0" name="Google Shape;1630;p31"/>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1" name="Google Shape;1631;p31"/>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2" name="Google Shape;1632;p31"/>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3" name="Google Shape;1633;p31"/>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4" name="Google Shape;1634;p31"/>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5" name="Google Shape;1635;p31"/>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6" name="Google Shape;1636;p31"/>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7" name="Google Shape;1637;p31"/>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8" name="Google Shape;1638;p31"/>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39" name="Google Shape;1639;p31"/>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40" name="Google Shape;1640;p31"/>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41" name="Google Shape;1641;p31"/>
          <p:cNvGrpSpPr/>
          <p:nvPr/>
        </p:nvGrpSpPr>
        <p:grpSpPr>
          <a:xfrm>
            <a:off x="-459000" y="-611300"/>
            <a:ext cx="6175810" cy="5852073"/>
            <a:chOff x="-459000" y="-611300"/>
            <a:chExt cx="6175810" cy="5852073"/>
          </a:xfrm>
        </p:grpSpPr>
        <p:sp>
          <p:nvSpPr>
            <p:cNvPr id="1642" name="Google Shape;1642;p31"/>
            <p:cNvSpPr/>
            <p:nvPr/>
          </p:nvSpPr>
          <p:spPr>
            <a:xfrm>
              <a:off x="4227300" y="3967225"/>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459000" y="-611300"/>
              <a:ext cx="1489510" cy="127354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31"/>
          <p:cNvGrpSpPr/>
          <p:nvPr/>
        </p:nvGrpSpPr>
        <p:grpSpPr>
          <a:xfrm>
            <a:off x="-604592" y="-365800"/>
            <a:ext cx="9780120" cy="6243341"/>
            <a:chOff x="-604592" y="-365800"/>
            <a:chExt cx="9780120" cy="6243341"/>
          </a:xfrm>
        </p:grpSpPr>
        <p:sp>
          <p:nvSpPr>
            <p:cNvPr id="1645" name="Google Shape;1645;p31"/>
            <p:cNvSpPr/>
            <p:nvPr/>
          </p:nvSpPr>
          <p:spPr>
            <a:xfrm>
              <a:off x="7686013" y="1857713"/>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6428712" y="-365800"/>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1"/>
            <p:cNvSpPr/>
            <p:nvPr/>
          </p:nvSpPr>
          <p:spPr>
            <a:xfrm rot="5400000">
              <a:off x="-139925" y="1772475"/>
              <a:ext cx="1489515" cy="1028049"/>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1"/>
            <p:cNvSpPr/>
            <p:nvPr/>
          </p:nvSpPr>
          <p:spPr>
            <a:xfrm rot="-7199956">
              <a:off x="-531816" y="4461494"/>
              <a:ext cx="1489548" cy="1028072"/>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31"/>
          <p:cNvGrpSpPr/>
          <p:nvPr/>
        </p:nvGrpSpPr>
        <p:grpSpPr>
          <a:xfrm>
            <a:off x="665859" y="504539"/>
            <a:ext cx="7764729" cy="4103826"/>
            <a:chOff x="713250" y="539500"/>
            <a:chExt cx="7789656" cy="4117001"/>
          </a:xfrm>
        </p:grpSpPr>
        <p:sp>
          <p:nvSpPr>
            <p:cNvPr id="1650" name="Google Shape;1650;p31"/>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51" name="Google Shape;1651;p31"/>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52"/>
        <p:cNvGrpSpPr/>
        <p:nvPr/>
      </p:nvGrpSpPr>
      <p:grpSpPr>
        <a:xfrm>
          <a:off x="0" y="0"/>
          <a:ext cx="0" cy="0"/>
          <a:chOff x="0" y="0"/>
          <a:chExt cx="0" cy="0"/>
        </a:xfrm>
      </p:grpSpPr>
      <p:grpSp>
        <p:nvGrpSpPr>
          <p:cNvPr id="1653" name="Google Shape;1653;p32"/>
          <p:cNvGrpSpPr/>
          <p:nvPr/>
        </p:nvGrpSpPr>
        <p:grpSpPr>
          <a:xfrm>
            <a:off x="-148700" y="-449177"/>
            <a:ext cx="9350316" cy="5641823"/>
            <a:chOff x="74406" y="-449187"/>
            <a:chExt cx="9124930" cy="5641823"/>
          </a:xfrm>
        </p:grpSpPr>
        <p:grpSp>
          <p:nvGrpSpPr>
            <p:cNvPr id="1654" name="Google Shape;1654;p32"/>
            <p:cNvGrpSpPr/>
            <p:nvPr/>
          </p:nvGrpSpPr>
          <p:grpSpPr>
            <a:xfrm>
              <a:off x="415690" y="-449187"/>
              <a:ext cx="8312620" cy="5641823"/>
              <a:chOff x="9914352" y="-400200"/>
              <a:chExt cx="8168045" cy="5543700"/>
            </a:xfrm>
          </p:grpSpPr>
          <p:cxnSp>
            <p:nvCxnSpPr>
              <p:cNvPr id="1655" name="Google Shape;1655;p32"/>
              <p:cNvCxnSpPr/>
              <p:nvPr/>
            </p:nvCxnSpPr>
            <p:spPr>
              <a:xfrm>
                <a:off x="991435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6" name="Google Shape;1656;p32"/>
              <p:cNvCxnSpPr/>
              <p:nvPr/>
            </p:nvCxnSpPr>
            <p:spPr>
              <a:xfrm>
                <a:off x="1032275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7" name="Google Shape;1657;p32"/>
              <p:cNvCxnSpPr/>
              <p:nvPr/>
            </p:nvCxnSpPr>
            <p:spPr>
              <a:xfrm>
                <a:off x="1073115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8" name="Google Shape;1658;p32"/>
              <p:cNvCxnSpPr/>
              <p:nvPr/>
            </p:nvCxnSpPr>
            <p:spPr>
              <a:xfrm>
                <a:off x="1113955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59" name="Google Shape;1659;p32"/>
              <p:cNvCxnSpPr/>
              <p:nvPr/>
            </p:nvCxnSpPr>
            <p:spPr>
              <a:xfrm>
                <a:off x="1154796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0" name="Google Shape;1660;p32"/>
              <p:cNvCxnSpPr/>
              <p:nvPr/>
            </p:nvCxnSpPr>
            <p:spPr>
              <a:xfrm>
                <a:off x="1195636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1" name="Google Shape;1661;p32"/>
              <p:cNvCxnSpPr/>
              <p:nvPr/>
            </p:nvCxnSpPr>
            <p:spPr>
              <a:xfrm>
                <a:off x="1236476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2" name="Google Shape;1662;p32"/>
              <p:cNvCxnSpPr/>
              <p:nvPr/>
            </p:nvCxnSpPr>
            <p:spPr>
              <a:xfrm>
                <a:off x="12773168"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3" name="Google Shape;1663;p32"/>
              <p:cNvCxnSpPr/>
              <p:nvPr/>
            </p:nvCxnSpPr>
            <p:spPr>
              <a:xfrm>
                <a:off x="1318157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4" name="Google Shape;1664;p32"/>
              <p:cNvCxnSpPr/>
              <p:nvPr/>
            </p:nvCxnSpPr>
            <p:spPr>
              <a:xfrm>
                <a:off x="1358997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5" name="Google Shape;1665;p32"/>
              <p:cNvCxnSpPr/>
              <p:nvPr/>
            </p:nvCxnSpPr>
            <p:spPr>
              <a:xfrm>
                <a:off x="1399837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6" name="Google Shape;1666;p32"/>
              <p:cNvCxnSpPr/>
              <p:nvPr/>
            </p:nvCxnSpPr>
            <p:spPr>
              <a:xfrm>
                <a:off x="14406777"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7" name="Google Shape;1667;p32"/>
              <p:cNvCxnSpPr/>
              <p:nvPr/>
            </p:nvCxnSpPr>
            <p:spPr>
              <a:xfrm>
                <a:off x="14815180"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8" name="Google Shape;1668;p32"/>
              <p:cNvCxnSpPr/>
              <p:nvPr/>
            </p:nvCxnSpPr>
            <p:spPr>
              <a:xfrm>
                <a:off x="15223582"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69" name="Google Shape;1669;p32"/>
              <p:cNvCxnSpPr/>
              <p:nvPr/>
            </p:nvCxnSpPr>
            <p:spPr>
              <a:xfrm>
                <a:off x="15631984"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0" name="Google Shape;1670;p32"/>
              <p:cNvCxnSpPr/>
              <p:nvPr/>
            </p:nvCxnSpPr>
            <p:spPr>
              <a:xfrm>
                <a:off x="16040386"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1" name="Google Shape;1671;p32"/>
              <p:cNvCxnSpPr/>
              <p:nvPr/>
            </p:nvCxnSpPr>
            <p:spPr>
              <a:xfrm>
                <a:off x="16448789"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2" name="Google Shape;1672;p32"/>
              <p:cNvCxnSpPr/>
              <p:nvPr/>
            </p:nvCxnSpPr>
            <p:spPr>
              <a:xfrm>
                <a:off x="16857191"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3" name="Google Shape;1673;p32"/>
              <p:cNvCxnSpPr/>
              <p:nvPr/>
            </p:nvCxnSpPr>
            <p:spPr>
              <a:xfrm>
                <a:off x="17265593"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4" name="Google Shape;1674;p32"/>
              <p:cNvCxnSpPr/>
              <p:nvPr/>
            </p:nvCxnSpPr>
            <p:spPr>
              <a:xfrm>
                <a:off x="17673995" y="-400200"/>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5" name="Google Shape;1675;p32"/>
              <p:cNvCxnSpPr/>
              <p:nvPr/>
            </p:nvCxnSpPr>
            <p:spPr>
              <a:xfrm>
                <a:off x="18082398" y="-400200"/>
                <a:ext cx="0" cy="5543700"/>
              </a:xfrm>
              <a:prstGeom prst="straightConnector1">
                <a:avLst/>
              </a:prstGeom>
              <a:noFill/>
              <a:ln w="9525" cap="flat" cmpd="sng">
                <a:solidFill>
                  <a:schemeClr val="accent1"/>
                </a:solidFill>
                <a:prstDash val="solid"/>
                <a:round/>
                <a:headEnd type="none" w="med" len="med"/>
                <a:tailEnd type="none" w="med" len="med"/>
              </a:ln>
            </p:spPr>
          </p:cxnSp>
        </p:grpSp>
        <p:grpSp>
          <p:nvGrpSpPr>
            <p:cNvPr id="1676" name="Google Shape;1676;p32"/>
            <p:cNvGrpSpPr/>
            <p:nvPr/>
          </p:nvGrpSpPr>
          <p:grpSpPr>
            <a:xfrm rot="5400000">
              <a:off x="2350901" y="-1990715"/>
              <a:ext cx="4571941" cy="9124930"/>
              <a:chOff x="11547961" y="-445378"/>
              <a:chExt cx="4492425" cy="5543700"/>
            </a:xfrm>
          </p:grpSpPr>
          <p:cxnSp>
            <p:nvCxnSpPr>
              <p:cNvPr id="1677" name="Google Shape;1677;p32"/>
              <p:cNvCxnSpPr/>
              <p:nvPr/>
            </p:nvCxnSpPr>
            <p:spPr>
              <a:xfrm>
                <a:off x="11547961"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8" name="Google Shape;1678;p32"/>
              <p:cNvCxnSpPr/>
              <p:nvPr/>
            </p:nvCxnSpPr>
            <p:spPr>
              <a:xfrm>
                <a:off x="1195636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79" name="Google Shape;1679;p32"/>
              <p:cNvCxnSpPr/>
              <p:nvPr/>
            </p:nvCxnSpPr>
            <p:spPr>
              <a:xfrm>
                <a:off x="12364766"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0" name="Google Shape;1680;p32"/>
              <p:cNvCxnSpPr/>
              <p:nvPr/>
            </p:nvCxnSpPr>
            <p:spPr>
              <a:xfrm>
                <a:off x="12773168"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1" name="Google Shape;1681;p32"/>
              <p:cNvCxnSpPr/>
              <p:nvPr/>
            </p:nvCxnSpPr>
            <p:spPr>
              <a:xfrm>
                <a:off x="1318157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2" name="Google Shape;1682;p32"/>
              <p:cNvCxnSpPr/>
              <p:nvPr/>
            </p:nvCxnSpPr>
            <p:spPr>
              <a:xfrm>
                <a:off x="13589973"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3" name="Google Shape;1683;p32"/>
              <p:cNvCxnSpPr/>
              <p:nvPr/>
            </p:nvCxnSpPr>
            <p:spPr>
              <a:xfrm>
                <a:off x="13998375"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4" name="Google Shape;1684;p32"/>
              <p:cNvCxnSpPr/>
              <p:nvPr/>
            </p:nvCxnSpPr>
            <p:spPr>
              <a:xfrm>
                <a:off x="14406777"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5" name="Google Shape;1685;p32"/>
              <p:cNvCxnSpPr/>
              <p:nvPr/>
            </p:nvCxnSpPr>
            <p:spPr>
              <a:xfrm>
                <a:off x="14815180"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6" name="Google Shape;1686;p32"/>
              <p:cNvCxnSpPr/>
              <p:nvPr/>
            </p:nvCxnSpPr>
            <p:spPr>
              <a:xfrm>
                <a:off x="15223582"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7" name="Google Shape;1687;p32"/>
              <p:cNvCxnSpPr/>
              <p:nvPr/>
            </p:nvCxnSpPr>
            <p:spPr>
              <a:xfrm>
                <a:off x="15631984" y="-445378"/>
                <a:ext cx="0" cy="5543700"/>
              </a:xfrm>
              <a:prstGeom prst="straightConnector1">
                <a:avLst/>
              </a:prstGeom>
              <a:noFill/>
              <a:ln w="9525" cap="flat" cmpd="sng">
                <a:solidFill>
                  <a:schemeClr val="accent1"/>
                </a:solidFill>
                <a:prstDash val="solid"/>
                <a:round/>
                <a:headEnd type="none" w="med" len="med"/>
                <a:tailEnd type="none" w="med" len="med"/>
              </a:ln>
            </p:spPr>
          </p:cxnSp>
          <p:cxnSp>
            <p:nvCxnSpPr>
              <p:cNvPr id="1688" name="Google Shape;1688;p32"/>
              <p:cNvCxnSpPr/>
              <p:nvPr/>
            </p:nvCxnSpPr>
            <p:spPr>
              <a:xfrm>
                <a:off x="16040386" y="-445378"/>
                <a:ext cx="0" cy="5543700"/>
              </a:xfrm>
              <a:prstGeom prst="straightConnector1">
                <a:avLst/>
              </a:prstGeom>
              <a:noFill/>
              <a:ln w="9525" cap="flat" cmpd="sng">
                <a:solidFill>
                  <a:schemeClr val="accent1"/>
                </a:solidFill>
                <a:prstDash val="solid"/>
                <a:round/>
                <a:headEnd type="none" w="med" len="med"/>
                <a:tailEnd type="none" w="med" len="med"/>
              </a:ln>
            </p:spPr>
          </p:cxnSp>
        </p:grpSp>
      </p:grpSp>
      <p:grpSp>
        <p:nvGrpSpPr>
          <p:cNvPr id="1689" name="Google Shape;1689;p32"/>
          <p:cNvGrpSpPr/>
          <p:nvPr/>
        </p:nvGrpSpPr>
        <p:grpSpPr>
          <a:xfrm>
            <a:off x="3170048" y="-87175"/>
            <a:ext cx="6325400" cy="2745261"/>
            <a:chOff x="3170048" y="-87175"/>
            <a:chExt cx="6325400" cy="2745261"/>
          </a:xfrm>
        </p:grpSpPr>
        <p:sp>
          <p:nvSpPr>
            <p:cNvPr id="1690" name="Google Shape;1690;p32"/>
            <p:cNvSpPr/>
            <p:nvPr/>
          </p:nvSpPr>
          <p:spPr>
            <a:xfrm>
              <a:off x="3170048" y="-87175"/>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8665698" y="2085400"/>
              <a:ext cx="829750" cy="572686"/>
            </a:xfrm>
            <a:custGeom>
              <a:avLst/>
              <a:gdLst/>
              <a:ahLst/>
              <a:cxnLst/>
              <a:rect l="l" t="t" r="r" b="b"/>
              <a:pathLst>
                <a:path w="45089" h="31120" extrusionOk="0">
                  <a:moveTo>
                    <a:pt x="36489" y="0"/>
                  </a:moveTo>
                  <a:cubicBezTo>
                    <a:pt x="35993" y="0"/>
                    <a:pt x="35489" y="65"/>
                    <a:pt x="34987" y="201"/>
                  </a:cubicBezTo>
                  <a:cubicBezTo>
                    <a:pt x="31896" y="1007"/>
                    <a:pt x="30075" y="4168"/>
                    <a:pt x="30906" y="7259"/>
                  </a:cubicBezTo>
                  <a:cubicBezTo>
                    <a:pt x="32289" y="12471"/>
                    <a:pt x="29175" y="17844"/>
                    <a:pt x="23963" y="19252"/>
                  </a:cubicBezTo>
                  <a:cubicBezTo>
                    <a:pt x="23125" y="19474"/>
                    <a:pt x="22282" y="19580"/>
                    <a:pt x="21453" y="19580"/>
                  </a:cubicBezTo>
                  <a:cubicBezTo>
                    <a:pt x="17119" y="19580"/>
                    <a:pt x="13131" y="16683"/>
                    <a:pt x="11969" y="12309"/>
                  </a:cubicBezTo>
                  <a:cubicBezTo>
                    <a:pt x="11274" y="9740"/>
                    <a:pt x="8944" y="8028"/>
                    <a:pt x="6390" y="8028"/>
                  </a:cubicBezTo>
                  <a:cubicBezTo>
                    <a:pt x="5895" y="8028"/>
                    <a:pt x="5391" y="8093"/>
                    <a:pt x="4890" y="8227"/>
                  </a:cubicBezTo>
                  <a:cubicBezTo>
                    <a:pt x="1821" y="9058"/>
                    <a:pt x="0" y="12216"/>
                    <a:pt x="806" y="15285"/>
                  </a:cubicBezTo>
                  <a:cubicBezTo>
                    <a:pt x="3358" y="24813"/>
                    <a:pt x="12000" y="31119"/>
                    <a:pt x="21426" y="31119"/>
                  </a:cubicBezTo>
                  <a:cubicBezTo>
                    <a:pt x="23247" y="31119"/>
                    <a:pt x="25097" y="30884"/>
                    <a:pt x="26939" y="30391"/>
                  </a:cubicBezTo>
                  <a:cubicBezTo>
                    <a:pt x="38308" y="27370"/>
                    <a:pt x="45089" y="15630"/>
                    <a:pt x="42045" y="4282"/>
                  </a:cubicBezTo>
                  <a:cubicBezTo>
                    <a:pt x="41350" y="1697"/>
                    <a:pt x="39026" y="0"/>
                    <a:pt x="36489"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2" name="Google Shape;1692;p32"/>
          <p:cNvSpPr/>
          <p:nvPr/>
        </p:nvSpPr>
        <p:spPr>
          <a:xfrm>
            <a:off x="-386524" y="4499746"/>
            <a:ext cx="1099749" cy="940298"/>
          </a:xfrm>
          <a:custGeom>
            <a:avLst/>
            <a:gdLst/>
            <a:ahLst/>
            <a:cxnLst/>
            <a:rect l="l" t="t" r="r" b="b"/>
            <a:pathLst>
              <a:path w="8511" h="7277" extrusionOk="0">
                <a:moveTo>
                  <a:pt x="4781" y="0"/>
                </a:moveTo>
                <a:cubicBezTo>
                  <a:pt x="4701" y="0"/>
                  <a:pt x="4620" y="41"/>
                  <a:pt x="4567" y="125"/>
                </a:cubicBezTo>
                <a:lnTo>
                  <a:pt x="3875" y="1301"/>
                </a:lnTo>
                <a:cubicBezTo>
                  <a:pt x="3828" y="1380"/>
                  <a:pt x="3739" y="1426"/>
                  <a:pt x="3650" y="1426"/>
                </a:cubicBezTo>
                <a:cubicBezTo>
                  <a:pt x="3608" y="1426"/>
                  <a:pt x="3566" y="1416"/>
                  <a:pt x="3529" y="1393"/>
                </a:cubicBezTo>
                <a:lnTo>
                  <a:pt x="2375" y="655"/>
                </a:lnTo>
                <a:cubicBezTo>
                  <a:pt x="2332" y="628"/>
                  <a:pt x="2288" y="617"/>
                  <a:pt x="2246" y="617"/>
                </a:cubicBezTo>
                <a:cubicBezTo>
                  <a:pt x="2108" y="617"/>
                  <a:pt x="1995" y="744"/>
                  <a:pt x="2030" y="886"/>
                </a:cubicBezTo>
                <a:lnTo>
                  <a:pt x="2237" y="2017"/>
                </a:lnTo>
                <a:cubicBezTo>
                  <a:pt x="2283" y="2155"/>
                  <a:pt x="2169" y="2293"/>
                  <a:pt x="2006" y="2293"/>
                </a:cubicBezTo>
                <a:lnTo>
                  <a:pt x="576" y="2316"/>
                </a:lnTo>
                <a:cubicBezTo>
                  <a:pt x="346" y="2316"/>
                  <a:pt x="253" y="2616"/>
                  <a:pt x="438" y="2731"/>
                </a:cubicBezTo>
                <a:lnTo>
                  <a:pt x="1314" y="3377"/>
                </a:lnTo>
                <a:cubicBezTo>
                  <a:pt x="1453" y="3469"/>
                  <a:pt x="1431" y="3677"/>
                  <a:pt x="1292" y="3770"/>
                </a:cubicBezTo>
                <a:lnTo>
                  <a:pt x="207" y="4391"/>
                </a:lnTo>
                <a:cubicBezTo>
                  <a:pt x="1" y="4508"/>
                  <a:pt x="93" y="4806"/>
                  <a:pt x="324" y="4830"/>
                </a:cubicBezTo>
                <a:lnTo>
                  <a:pt x="1545" y="4877"/>
                </a:lnTo>
                <a:cubicBezTo>
                  <a:pt x="1730" y="4877"/>
                  <a:pt x="1846" y="5061"/>
                  <a:pt x="1754" y="5222"/>
                </a:cubicBezTo>
                <a:lnTo>
                  <a:pt x="1268" y="6190"/>
                </a:lnTo>
                <a:cubicBezTo>
                  <a:pt x="1193" y="6341"/>
                  <a:pt x="1318" y="6522"/>
                  <a:pt x="1478" y="6522"/>
                </a:cubicBezTo>
                <a:cubicBezTo>
                  <a:pt x="1515" y="6522"/>
                  <a:pt x="1553" y="6512"/>
                  <a:pt x="1591" y="6491"/>
                </a:cubicBezTo>
                <a:lnTo>
                  <a:pt x="2883" y="5845"/>
                </a:lnTo>
                <a:cubicBezTo>
                  <a:pt x="2910" y="5829"/>
                  <a:pt x="2940" y="5821"/>
                  <a:pt x="2970" y="5821"/>
                </a:cubicBezTo>
                <a:cubicBezTo>
                  <a:pt x="3068" y="5821"/>
                  <a:pt x="3170" y="5900"/>
                  <a:pt x="3206" y="6006"/>
                </a:cubicBezTo>
                <a:lnTo>
                  <a:pt x="3529" y="7113"/>
                </a:lnTo>
                <a:cubicBezTo>
                  <a:pt x="3554" y="7216"/>
                  <a:pt x="3653" y="7276"/>
                  <a:pt x="3751" y="7276"/>
                </a:cubicBezTo>
                <a:cubicBezTo>
                  <a:pt x="3827" y="7276"/>
                  <a:pt x="3903" y="7240"/>
                  <a:pt x="3944" y="7159"/>
                </a:cubicBezTo>
                <a:lnTo>
                  <a:pt x="4636" y="5960"/>
                </a:lnTo>
                <a:cubicBezTo>
                  <a:pt x="4679" y="5888"/>
                  <a:pt x="4758" y="5852"/>
                  <a:pt x="4840" y="5852"/>
                </a:cubicBezTo>
                <a:cubicBezTo>
                  <a:pt x="4889" y="5852"/>
                  <a:pt x="4939" y="5865"/>
                  <a:pt x="4982" y="5891"/>
                </a:cubicBezTo>
                <a:lnTo>
                  <a:pt x="6136" y="6629"/>
                </a:lnTo>
                <a:cubicBezTo>
                  <a:pt x="6178" y="6656"/>
                  <a:pt x="6223" y="6668"/>
                  <a:pt x="6266" y="6668"/>
                </a:cubicBezTo>
                <a:cubicBezTo>
                  <a:pt x="6412" y="6668"/>
                  <a:pt x="6540" y="6535"/>
                  <a:pt x="6505" y="6375"/>
                </a:cubicBezTo>
                <a:lnTo>
                  <a:pt x="6274" y="5268"/>
                </a:lnTo>
                <a:cubicBezTo>
                  <a:pt x="6250" y="5107"/>
                  <a:pt x="6366" y="4969"/>
                  <a:pt x="6505" y="4969"/>
                </a:cubicBezTo>
                <a:lnTo>
                  <a:pt x="7935" y="4969"/>
                </a:lnTo>
                <a:cubicBezTo>
                  <a:pt x="8165" y="4969"/>
                  <a:pt x="8258" y="4668"/>
                  <a:pt x="8073" y="4530"/>
                </a:cubicBezTo>
                <a:lnTo>
                  <a:pt x="7219" y="3908"/>
                </a:lnTo>
                <a:cubicBezTo>
                  <a:pt x="7080" y="3816"/>
                  <a:pt x="7080" y="3585"/>
                  <a:pt x="7243" y="3515"/>
                </a:cubicBezTo>
                <a:lnTo>
                  <a:pt x="8304" y="2893"/>
                </a:lnTo>
                <a:cubicBezTo>
                  <a:pt x="8510" y="2777"/>
                  <a:pt x="8442" y="2454"/>
                  <a:pt x="8187" y="2454"/>
                </a:cubicBezTo>
                <a:lnTo>
                  <a:pt x="6966" y="2408"/>
                </a:lnTo>
                <a:cubicBezTo>
                  <a:pt x="6781" y="2386"/>
                  <a:pt x="6689" y="2201"/>
                  <a:pt x="6757" y="2063"/>
                </a:cubicBezTo>
                <a:lnTo>
                  <a:pt x="7243" y="1094"/>
                </a:lnTo>
                <a:cubicBezTo>
                  <a:pt x="7319" y="921"/>
                  <a:pt x="7188" y="749"/>
                  <a:pt x="7023" y="749"/>
                </a:cubicBezTo>
                <a:cubicBezTo>
                  <a:pt x="6989" y="749"/>
                  <a:pt x="6955" y="756"/>
                  <a:pt x="6920" y="771"/>
                </a:cubicBezTo>
                <a:lnTo>
                  <a:pt x="5650" y="1417"/>
                </a:lnTo>
                <a:cubicBezTo>
                  <a:pt x="5613" y="1435"/>
                  <a:pt x="5575" y="1444"/>
                  <a:pt x="5537" y="1444"/>
                </a:cubicBezTo>
                <a:cubicBezTo>
                  <a:pt x="5434" y="1444"/>
                  <a:pt x="5339" y="1380"/>
                  <a:pt x="5305" y="1279"/>
                </a:cubicBezTo>
                <a:lnTo>
                  <a:pt x="5005" y="172"/>
                </a:lnTo>
                <a:cubicBezTo>
                  <a:pt x="4968" y="58"/>
                  <a:pt x="4875" y="0"/>
                  <a:pt x="478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3" name="Google Shape;1693;p32"/>
          <p:cNvGrpSpPr/>
          <p:nvPr/>
        </p:nvGrpSpPr>
        <p:grpSpPr>
          <a:xfrm>
            <a:off x="166641" y="240700"/>
            <a:ext cx="8763363" cy="4631626"/>
            <a:chOff x="166641" y="240700"/>
            <a:chExt cx="8763363" cy="4631626"/>
          </a:xfrm>
        </p:grpSpPr>
        <p:grpSp>
          <p:nvGrpSpPr>
            <p:cNvPr id="1694" name="Google Shape;1694;p32"/>
            <p:cNvGrpSpPr/>
            <p:nvPr/>
          </p:nvGrpSpPr>
          <p:grpSpPr>
            <a:xfrm>
              <a:off x="166641" y="240700"/>
              <a:ext cx="8763363" cy="4631626"/>
              <a:chOff x="713250" y="539500"/>
              <a:chExt cx="7789656" cy="4117001"/>
            </a:xfrm>
          </p:grpSpPr>
          <p:sp>
            <p:nvSpPr>
              <p:cNvPr id="1695" name="Google Shape;1695;p32"/>
              <p:cNvSpPr/>
              <p:nvPr/>
            </p:nvSpPr>
            <p:spPr>
              <a:xfrm>
                <a:off x="785406" y="592101"/>
                <a:ext cx="7717500" cy="4064400"/>
              </a:xfrm>
              <a:prstGeom prst="roundRect">
                <a:avLst>
                  <a:gd name="adj" fmla="val 5913"/>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696" name="Google Shape;1696;p32"/>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sp>
          <p:nvSpPr>
            <p:cNvPr id="1697" name="Google Shape;1697;p32"/>
            <p:cNvSpPr/>
            <p:nvPr/>
          </p:nvSpPr>
          <p:spPr>
            <a:xfrm>
              <a:off x="4471775" y="240700"/>
              <a:ext cx="4375799" cy="204324"/>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8" name="Google Shape;1698;p32"/>
            <p:cNvGrpSpPr/>
            <p:nvPr/>
          </p:nvGrpSpPr>
          <p:grpSpPr>
            <a:xfrm>
              <a:off x="8025886" y="289154"/>
              <a:ext cx="404880" cy="107425"/>
              <a:chOff x="7050325" y="1045375"/>
              <a:chExt cx="824100" cy="218700"/>
            </a:xfrm>
          </p:grpSpPr>
          <p:sp>
            <p:nvSpPr>
              <p:cNvPr id="1699" name="Google Shape;1699;p32"/>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00" name="Google Shape;1700;p32"/>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01" name="Google Shape;1701;p32"/>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02" name="Google Shape;1702;p32"/>
              <p:cNvGrpSpPr/>
              <p:nvPr/>
            </p:nvGrpSpPr>
            <p:grpSpPr>
              <a:xfrm>
                <a:off x="7087846" y="1074670"/>
                <a:ext cx="756865" cy="160024"/>
                <a:chOff x="5368543" y="2043925"/>
                <a:chExt cx="1066307" cy="225450"/>
              </a:xfrm>
            </p:grpSpPr>
            <p:sp>
              <p:nvSpPr>
                <p:cNvPr id="1703" name="Google Shape;1703;p32"/>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707" name="Google Shape;1707;p32"/>
          <p:cNvSpPr/>
          <p:nvPr/>
        </p:nvSpPr>
        <p:spPr>
          <a:xfrm>
            <a:off x="324275" y="396575"/>
            <a:ext cx="285829" cy="28585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8" name="Google Shape;1708;p32"/>
          <p:cNvGrpSpPr/>
          <p:nvPr/>
        </p:nvGrpSpPr>
        <p:grpSpPr>
          <a:xfrm>
            <a:off x="425133" y="918674"/>
            <a:ext cx="84094" cy="572699"/>
            <a:chOff x="9565102" y="953208"/>
            <a:chExt cx="102641" cy="699095"/>
          </a:xfrm>
        </p:grpSpPr>
        <p:sp>
          <p:nvSpPr>
            <p:cNvPr id="1709" name="Google Shape;1709;p32"/>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1pPr>
            <a:lvl2pPr lvl="1"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2pPr>
            <a:lvl3pPr lvl="2"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3pPr>
            <a:lvl4pPr lvl="3"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4pPr>
            <a:lvl5pPr lvl="4"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5pPr>
            <a:lvl6pPr lvl="5"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6pPr>
            <a:lvl7pPr lvl="6"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7pPr>
            <a:lvl8pPr lvl="7"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8pPr>
            <a:lvl9pPr lvl="8" rtl="0">
              <a:spcBef>
                <a:spcPts val="0"/>
              </a:spcBef>
              <a:spcAft>
                <a:spcPts val="0"/>
              </a:spcAft>
              <a:buClr>
                <a:schemeClr val="dk1"/>
              </a:buClr>
              <a:buSzPts val="3200"/>
              <a:buFont typeface="Mukta SemiBold"/>
              <a:buNone/>
              <a:defRPr sz="3200">
                <a:solidFill>
                  <a:schemeClr val="dk1"/>
                </a:solidFill>
                <a:latin typeface="Mukta SemiBold"/>
                <a:ea typeface="Mukta SemiBold"/>
                <a:cs typeface="Mukta SemiBold"/>
                <a:sym typeface="Mukt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77" r:id="rId6"/>
    <p:sldLayoutId id="214748367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713"/>
        <p:cNvGrpSpPr/>
        <p:nvPr/>
      </p:nvGrpSpPr>
      <p:grpSpPr>
        <a:xfrm>
          <a:off x="0" y="0"/>
          <a:ext cx="0" cy="0"/>
          <a:chOff x="0" y="0"/>
          <a:chExt cx="0" cy="0"/>
        </a:xfrm>
      </p:grpSpPr>
      <p:sp>
        <p:nvSpPr>
          <p:cNvPr id="1714" name="Google Shape;1714;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715" name="Google Shape;1715;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het.colorado.edu/en/simulations/circuit-construction-kit-dc-virtual-lab" TargetMode="Externa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phet.colorado.edu/vi/simulations/greenhouse-effect" TargetMode="Externa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phet.colorado.edu/en/simulations/circuit-construction-kit-dc-virtual-la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55" name="Google Shape;1755;p36"/>
          <p:cNvSpPr txBox="1">
            <a:spLocks noGrp="1"/>
          </p:cNvSpPr>
          <p:nvPr>
            <p:ph type="ctrTitle"/>
          </p:nvPr>
        </p:nvSpPr>
        <p:spPr>
          <a:xfrm>
            <a:off x="1257531" y="2100580"/>
            <a:ext cx="6642087"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a:latin typeface="+mj-lt"/>
              </a:rPr>
              <a:t>MỜI CÁC EM QUAY LẠI </a:t>
            </a:r>
            <a:br>
              <a:rPr lang="en" sz="4500" b="1">
                <a:latin typeface="+mj-lt"/>
              </a:rPr>
            </a:br>
            <a:r>
              <a:rPr lang="en" sz="4500" b="1">
                <a:latin typeface="+mj-lt"/>
              </a:rPr>
              <a:t>VỚI BÀI HỌC!</a:t>
            </a:r>
            <a:endParaRPr sz="4500" b="1">
              <a:latin typeface="+mj-lt"/>
            </a:endParaRPr>
          </a:p>
        </p:txBody>
      </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38DCA10-C814-7044-50F4-3D996DB20329}"/>
              </a:ext>
            </a:extLst>
          </p:cNvPr>
          <p:cNvSpPr txBox="1"/>
          <p:nvPr/>
        </p:nvSpPr>
        <p:spPr>
          <a:xfrm>
            <a:off x="278509" y="306026"/>
            <a:ext cx="4852291" cy="496996"/>
          </a:xfrm>
          <a:prstGeom prst="rect">
            <a:avLst/>
          </a:prstGeom>
          <a:noFill/>
        </p:spPr>
        <p:txBody>
          <a:bodyPr wrap="square" rtlCol="0">
            <a:spAutoFit/>
          </a:bodyPr>
          <a:lstStyle/>
          <a:p>
            <a:pPr algn="just">
              <a:lnSpc>
                <a:spcPct val="150000"/>
              </a:lnSpc>
            </a:pPr>
            <a:r>
              <a:rPr lang="en-US" sz="2000" b="1">
                <a:solidFill>
                  <a:srgbClr val="002060"/>
                </a:solidFill>
              </a:rPr>
              <a:t>c. Nêu kiến thức nhu nhận được </a:t>
            </a:r>
          </a:p>
        </p:txBody>
      </p:sp>
      <p:grpSp>
        <p:nvGrpSpPr>
          <p:cNvPr id="11" name="Group 10">
            <a:extLst>
              <a:ext uri="{FF2B5EF4-FFF2-40B4-BE49-F238E27FC236}">
                <a16:creationId xmlns:a16="http://schemas.microsoft.com/office/drawing/2014/main" xmlns="" id="{2BFE5D78-5C92-2D1B-A2E9-4BFDA461AA23}"/>
              </a:ext>
            </a:extLst>
          </p:cNvPr>
          <p:cNvGrpSpPr/>
          <p:nvPr/>
        </p:nvGrpSpPr>
        <p:grpSpPr>
          <a:xfrm>
            <a:off x="278509" y="1076244"/>
            <a:ext cx="7820236" cy="496996"/>
            <a:chOff x="278509" y="1076244"/>
            <a:chExt cx="7820236" cy="496996"/>
          </a:xfrm>
        </p:grpSpPr>
        <p:grpSp>
          <p:nvGrpSpPr>
            <p:cNvPr id="5" name="Group 4">
              <a:extLst>
                <a:ext uri="{FF2B5EF4-FFF2-40B4-BE49-F238E27FC236}">
                  <a16:creationId xmlns:a16="http://schemas.microsoft.com/office/drawing/2014/main" xmlns="" id="{2CB42DDB-BBC3-3553-C0FF-000DDFFBB438}"/>
                </a:ext>
              </a:extLst>
            </p:cNvPr>
            <p:cNvGrpSpPr/>
            <p:nvPr/>
          </p:nvGrpSpPr>
          <p:grpSpPr>
            <a:xfrm>
              <a:off x="278509" y="1076244"/>
              <a:ext cx="496996" cy="496996"/>
              <a:chOff x="1028700" y="4610433"/>
              <a:chExt cx="824190" cy="824190"/>
            </a:xfrm>
          </p:grpSpPr>
          <p:grpSp>
            <p:nvGrpSpPr>
              <p:cNvPr id="6" name="Group 14">
                <a:extLst>
                  <a:ext uri="{FF2B5EF4-FFF2-40B4-BE49-F238E27FC236}">
                    <a16:creationId xmlns:a16="http://schemas.microsoft.com/office/drawing/2014/main" xmlns="" id="{6A6A9FFC-1687-75DD-DC65-27EAC67418B7}"/>
                  </a:ext>
                </a:extLst>
              </p:cNvPr>
              <p:cNvGrpSpPr/>
              <p:nvPr/>
            </p:nvGrpSpPr>
            <p:grpSpPr>
              <a:xfrm>
                <a:off x="1028700" y="4610433"/>
                <a:ext cx="824190" cy="824190"/>
                <a:chOff x="0" y="0"/>
                <a:chExt cx="812800" cy="812800"/>
              </a:xfrm>
            </p:grpSpPr>
            <p:sp>
              <p:nvSpPr>
                <p:cNvPr id="8" name="Freeform 15">
                  <a:extLst>
                    <a:ext uri="{FF2B5EF4-FFF2-40B4-BE49-F238E27FC236}">
                      <a16:creationId xmlns:a16="http://schemas.microsoft.com/office/drawing/2014/main" xmlns="" id="{EBA186A5-0130-62F8-5358-3CAB7FC040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9" name="TextBox 16">
                  <a:extLst>
                    <a:ext uri="{FF2B5EF4-FFF2-40B4-BE49-F238E27FC236}">
                      <a16:creationId xmlns:a16="http://schemas.microsoft.com/office/drawing/2014/main" xmlns="" id="{2637AACD-47AE-4E17-7E06-5D874FAFD08E}"/>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26">
                <a:extLst>
                  <a:ext uri="{FF2B5EF4-FFF2-40B4-BE49-F238E27FC236}">
                    <a16:creationId xmlns:a16="http://schemas.microsoft.com/office/drawing/2014/main" xmlns="" id="{8D3AF70E-74AC-8476-14D3-2D3D15DF8349}"/>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10" name="TextBox 9">
              <a:extLst>
                <a:ext uri="{FF2B5EF4-FFF2-40B4-BE49-F238E27FC236}">
                  <a16:creationId xmlns:a16="http://schemas.microsoft.com/office/drawing/2014/main" xmlns="" id="{20694C9D-9F72-836B-056B-2CBD8780C7C3}"/>
                </a:ext>
              </a:extLst>
            </p:cNvPr>
            <p:cNvSpPr txBox="1"/>
            <p:nvPr/>
          </p:nvSpPr>
          <p:spPr>
            <a:xfrm>
              <a:off x="1045255" y="1099541"/>
              <a:ext cx="7053490" cy="400110"/>
            </a:xfrm>
            <a:prstGeom prst="rect">
              <a:avLst/>
            </a:prstGeom>
            <a:noFill/>
          </p:spPr>
          <p:txBody>
            <a:bodyPr wrap="square" rtlCol="0">
              <a:spAutoFit/>
            </a:bodyPr>
            <a:lstStyle/>
            <a:p>
              <a:r>
                <a:rPr lang="en-US" sz="2000"/>
                <a:t>Em quan sát được những dạng năng lượng nào? </a:t>
              </a:r>
            </a:p>
          </p:txBody>
        </p:sp>
      </p:grpSp>
      <p:grpSp>
        <p:nvGrpSpPr>
          <p:cNvPr id="12" name="Group 11">
            <a:extLst>
              <a:ext uri="{FF2B5EF4-FFF2-40B4-BE49-F238E27FC236}">
                <a16:creationId xmlns:a16="http://schemas.microsoft.com/office/drawing/2014/main" xmlns="" id="{77F570C3-A4E2-D1CD-95DA-09EA3F26B175}"/>
              </a:ext>
            </a:extLst>
          </p:cNvPr>
          <p:cNvGrpSpPr/>
          <p:nvPr/>
        </p:nvGrpSpPr>
        <p:grpSpPr>
          <a:xfrm>
            <a:off x="278509" y="2611601"/>
            <a:ext cx="8586982" cy="958660"/>
            <a:chOff x="278509" y="833764"/>
            <a:chExt cx="8586982" cy="958660"/>
          </a:xfrm>
        </p:grpSpPr>
        <p:grpSp>
          <p:nvGrpSpPr>
            <p:cNvPr id="13" name="Group 12">
              <a:extLst>
                <a:ext uri="{FF2B5EF4-FFF2-40B4-BE49-F238E27FC236}">
                  <a16:creationId xmlns:a16="http://schemas.microsoft.com/office/drawing/2014/main" xmlns="" id="{6BC26763-A7A2-1E9F-6A59-3837FD5D163D}"/>
                </a:ext>
              </a:extLst>
            </p:cNvPr>
            <p:cNvGrpSpPr/>
            <p:nvPr/>
          </p:nvGrpSpPr>
          <p:grpSpPr>
            <a:xfrm>
              <a:off x="278509" y="1076244"/>
              <a:ext cx="496996" cy="496996"/>
              <a:chOff x="1028700" y="4610433"/>
              <a:chExt cx="824190" cy="824190"/>
            </a:xfrm>
          </p:grpSpPr>
          <p:grpSp>
            <p:nvGrpSpPr>
              <p:cNvPr id="16" name="Group 14">
                <a:extLst>
                  <a:ext uri="{FF2B5EF4-FFF2-40B4-BE49-F238E27FC236}">
                    <a16:creationId xmlns:a16="http://schemas.microsoft.com/office/drawing/2014/main" xmlns="" id="{F5F8969B-7D8F-9F00-F234-2B9A332B1908}"/>
                  </a:ext>
                </a:extLst>
              </p:cNvPr>
              <p:cNvGrpSpPr/>
              <p:nvPr/>
            </p:nvGrpSpPr>
            <p:grpSpPr>
              <a:xfrm>
                <a:off x="1028700" y="4610433"/>
                <a:ext cx="824190" cy="824190"/>
                <a:chOff x="0" y="0"/>
                <a:chExt cx="812800" cy="812800"/>
              </a:xfrm>
            </p:grpSpPr>
            <p:sp>
              <p:nvSpPr>
                <p:cNvPr id="20" name="Freeform 15">
                  <a:extLst>
                    <a:ext uri="{FF2B5EF4-FFF2-40B4-BE49-F238E27FC236}">
                      <a16:creationId xmlns:a16="http://schemas.microsoft.com/office/drawing/2014/main" xmlns="" id="{3104D663-0207-1878-55F7-C1F88AF3872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1" name="TextBox 16">
                  <a:extLst>
                    <a:ext uri="{FF2B5EF4-FFF2-40B4-BE49-F238E27FC236}">
                      <a16:creationId xmlns:a16="http://schemas.microsoft.com/office/drawing/2014/main" xmlns="" id="{8A82402C-DA95-1006-1F59-EFE29E78DED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9" name="Freeform 26">
                <a:extLst>
                  <a:ext uri="{FF2B5EF4-FFF2-40B4-BE49-F238E27FC236}">
                    <a16:creationId xmlns:a16="http://schemas.microsoft.com/office/drawing/2014/main" xmlns="" id="{B0A9F9D1-1231-7B96-359B-8D0900E56114}"/>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15" name="TextBox 14">
              <a:extLst>
                <a:ext uri="{FF2B5EF4-FFF2-40B4-BE49-F238E27FC236}">
                  <a16:creationId xmlns:a16="http://schemas.microsoft.com/office/drawing/2014/main" xmlns="" id="{2B06CE5B-11B8-AFEE-030B-E587B2714410}"/>
                </a:ext>
              </a:extLst>
            </p:cNvPr>
            <p:cNvSpPr txBox="1"/>
            <p:nvPr/>
          </p:nvSpPr>
          <p:spPr>
            <a:xfrm>
              <a:off x="1045255" y="833764"/>
              <a:ext cx="7820236" cy="958660"/>
            </a:xfrm>
            <a:prstGeom prst="rect">
              <a:avLst/>
            </a:prstGeom>
            <a:noFill/>
          </p:spPr>
          <p:txBody>
            <a:bodyPr wrap="square" rtlCol="0">
              <a:spAutoFit/>
            </a:bodyPr>
            <a:lstStyle/>
            <a:p>
              <a:pPr algn="just">
                <a:lnSpc>
                  <a:spcPct val="150000"/>
                </a:lnSpc>
              </a:pPr>
              <a:r>
                <a:rPr lang="en-US" sz="2000"/>
                <a:t>Nêu một tình huống năng lượng được chuyển hóa từ dạng này sang dạng khác.</a:t>
              </a:r>
            </a:p>
          </p:txBody>
        </p:sp>
      </p:grpSp>
      <p:grpSp>
        <p:nvGrpSpPr>
          <p:cNvPr id="25" name="Group 24">
            <a:extLst>
              <a:ext uri="{FF2B5EF4-FFF2-40B4-BE49-F238E27FC236}">
                <a16:creationId xmlns:a16="http://schemas.microsoft.com/office/drawing/2014/main" xmlns="" id="{1632E4AC-920D-BDB1-4C20-136935434E71}"/>
              </a:ext>
            </a:extLst>
          </p:cNvPr>
          <p:cNvGrpSpPr/>
          <p:nvPr/>
        </p:nvGrpSpPr>
        <p:grpSpPr>
          <a:xfrm>
            <a:off x="392791" y="1973481"/>
            <a:ext cx="6862418" cy="400110"/>
            <a:chOff x="350175" y="1889309"/>
            <a:chExt cx="6862418" cy="400110"/>
          </a:xfrm>
        </p:grpSpPr>
        <p:sp>
          <p:nvSpPr>
            <p:cNvPr id="22" name="Arrow: Right 21">
              <a:extLst>
                <a:ext uri="{FF2B5EF4-FFF2-40B4-BE49-F238E27FC236}">
                  <a16:creationId xmlns:a16="http://schemas.microsoft.com/office/drawing/2014/main" xmlns="" id="{9392169A-563F-7D54-ED26-63E6F49DC10F}"/>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1E1AE194-08CB-3FA6-BA7E-4C0D166DD7AB}"/>
                </a:ext>
              </a:extLst>
            </p:cNvPr>
            <p:cNvSpPr txBox="1"/>
            <p:nvPr/>
          </p:nvSpPr>
          <p:spPr>
            <a:xfrm>
              <a:off x="775505" y="1889309"/>
              <a:ext cx="6437088" cy="400110"/>
            </a:xfrm>
            <a:prstGeom prst="rect">
              <a:avLst/>
            </a:prstGeom>
            <a:noFill/>
          </p:spPr>
          <p:txBody>
            <a:bodyPr wrap="square">
              <a:spAutoFit/>
            </a:bodyPr>
            <a:lstStyle/>
            <a:p>
              <a:r>
                <a:rPr lang="vi-VN" sz="2000"/>
                <a:t>Các dạng năng lượng: cơ, điện, nhiệt, quang, hóa.</a:t>
              </a:r>
              <a:endParaRPr lang="en-US" sz="2000"/>
            </a:p>
          </p:txBody>
        </p:sp>
      </p:grpSp>
      <p:grpSp>
        <p:nvGrpSpPr>
          <p:cNvPr id="26" name="Group 25">
            <a:extLst>
              <a:ext uri="{FF2B5EF4-FFF2-40B4-BE49-F238E27FC236}">
                <a16:creationId xmlns:a16="http://schemas.microsoft.com/office/drawing/2014/main" xmlns="" id="{B834E9C3-C3B3-151D-95DB-4C2949DEAC5D}"/>
              </a:ext>
            </a:extLst>
          </p:cNvPr>
          <p:cNvGrpSpPr/>
          <p:nvPr/>
        </p:nvGrpSpPr>
        <p:grpSpPr>
          <a:xfrm>
            <a:off x="392791" y="3819459"/>
            <a:ext cx="8245564" cy="400110"/>
            <a:chOff x="350175" y="1889309"/>
            <a:chExt cx="8245564" cy="400110"/>
          </a:xfrm>
        </p:grpSpPr>
        <p:sp>
          <p:nvSpPr>
            <p:cNvPr id="27" name="Arrow: Right 26">
              <a:extLst>
                <a:ext uri="{FF2B5EF4-FFF2-40B4-BE49-F238E27FC236}">
                  <a16:creationId xmlns:a16="http://schemas.microsoft.com/office/drawing/2014/main" xmlns="" id="{3958F32C-27C2-FC8D-81DE-F5A909D91BAB}"/>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xmlns="" id="{47047845-217D-2CA0-919A-D11356231FC1}"/>
                </a:ext>
              </a:extLst>
            </p:cNvPr>
            <p:cNvSpPr txBox="1"/>
            <p:nvPr/>
          </p:nvSpPr>
          <p:spPr>
            <a:xfrm>
              <a:off x="775504" y="1889309"/>
              <a:ext cx="7820235" cy="400110"/>
            </a:xfrm>
            <a:prstGeom prst="rect">
              <a:avLst/>
            </a:prstGeom>
            <a:noFill/>
          </p:spPr>
          <p:txBody>
            <a:bodyPr wrap="square">
              <a:spAutoFit/>
            </a:bodyPr>
            <a:lstStyle/>
            <a:p>
              <a:r>
                <a:rPr lang="vi-VN" sz="2000"/>
                <a:t>Người đạp xe: hóa năng → cơ năng → điện năng → nhiệt năng.</a:t>
              </a:r>
              <a:endParaRPr lang="en-US" sz="2000"/>
            </a:p>
          </p:txBody>
        </p:sp>
      </p:grpSp>
    </p:spTree>
    <p:extLst>
      <p:ext uri="{BB962C8B-B14F-4D97-AF65-F5344CB8AC3E}">
        <p14:creationId xmlns:p14="http://schemas.microsoft.com/office/powerpoint/2010/main" val="1295892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39"/>
          <p:cNvGrpSpPr/>
          <p:nvPr/>
        </p:nvGrpSpPr>
        <p:grpSpPr>
          <a:xfrm>
            <a:off x="894619" y="613835"/>
            <a:ext cx="7227579" cy="3770135"/>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28" name="Google Shape;1828;p39"/>
          <p:cNvSpPr txBox="1">
            <a:spLocks noGrp="1"/>
          </p:cNvSpPr>
          <p:nvPr>
            <p:ph type="title"/>
          </p:nvPr>
        </p:nvSpPr>
        <p:spPr>
          <a:xfrm>
            <a:off x="1191041" y="1748976"/>
            <a:ext cx="6544829" cy="190329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500" b="1">
                <a:solidFill>
                  <a:srgbClr val="C00000"/>
                </a:solidFill>
                <a:latin typeface="+mn-lt"/>
              </a:rPr>
              <a:t>Nhiệm vụ </a:t>
            </a:r>
            <a:r>
              <a:rPr lang="en-US" sz="4500" b="1">
                <a:solidFill>
                  <a:srgbClr val="C00000"/>
                </a:solidFill>
                <a:latin typeface="+mn-lt"/>
              </a:rPr>
              <a:t>2</a:t>
            </a:r>
            <a:r>
              <a:rPr lang="vi-VN" sz="4500" b="1">
                <a:solidFill>
                  <a:srgbClr val="C00000"/>
                </a:solidFill>
                <a:latin typeface="+mn-lt"/>
              </a:rPr>
              <a:t>. </a:t>
            </a:r>
            <a:r>
              <a:rPr lang="en-US" sz="4500" b="1">
                <a:solidFill>
                  <a:srgbClr val="C00000"/>
                </a:solidFill>
                <a:latin typeface="+mn-lt"/>
              </a:rPr>
              <a:t/>
            </a:r>
            <a:br>
              <a:rPr lang="en-US" sz="4500" b="1">
                <a:solidFill>
                  <a:srgbClr val="C00000"/>
                </a:solidFill>
                <a:latin typeface="+mn-lt"/>
              </a:rPr>
            </a:br>
            <a:r>
              <a:rPr lang="vi-VN" sz="4500">
                <a:latin typeface="+mn-lt"/>
              </a:rPr>
              <a:t>Đo cường độ dòng điện </a:t>
            </a:r>
          </a:p>
        </p:txBody>
      </p:sp>
      <p:sp>
        <p:nvSpPr>
          <p:cNvPr id="1830" name="Google Shape;1830;p39"/>
          <p:cNvSpPr/>
          <p:nvPr/>
        </p:nvSpPr>
        <p:spPr>
          <a:xfrm>
            <a:off x="680542" y="808723"/>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9"/>
          <p:cNvSpPr/>
          <p:nvPr/>
        </p:nvSpPr>
        <p:spPr>
          <a:xfrm>
            <a:off x="7567882" y="3919632"/>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7313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9EAD2CFD-C9F0-A4F3-49EE-4269B4264E29}"/>
              </a:ext>
            </a:extLst>
          </p:cNvPr>
          <p:cNvGrpSpPr/>
          <p:nvPr/>
        </p:nvGrpSpPr>
        <p:grpSpPr>
          <a:xfrm>
            <a:off x="4332514" y="260349"/>
            <a:ext cx="4390571" cy="4673599"/>
            <a:chOff x="4332514" y="260349"/>
            <a:chExt cx="4390571" cy="4673599"/>
          </a:xfrm>
        </p:grpSpPr>
        <p:sp>
          <p:nvSpPr>
            <p:cNvPr id="29" name="Rectangle 28">
              <a:extLst>
                <a:ext uri="{FF2B5EF4-FFF2-40B4-BE49-F238E27FC236}">
                  <a16:creationId xmlns:a16="http://schemas.microsoft.com/office/drawing/2014/main" xmlns="" id="{7B47934A-3B49-5B6A-5F1A-8B8A55E5985C}"/>
                </a:ext>
              </a:extLst>
            </p:cNvPr>
            <p:cNvSpPr/>
            <p:nvPr/>
          </p:nvSpPr>
          <p:spPr>
            <a:xfrm>
              <a:off x="4441371" y="398234"/>
              <a:ext cx="4281714" cy="4535714"/>
            </a:xfrm>
            <a:prstGeom prst="rect">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xmlns="" id="{60CA8886-F433-FEAE-EE6D-1A07CE896227}"/>
                </a:ext>
              </a:extLst>
            </p:cNvPr>
            <p:cNvSpPr/>
            <p:nvPr/>
          </p:nvSpPr>
          <p:spPr>
            <a:xfrm>
              <a:off x="4332514" y="260349"/>
              <a:ext cx="4281714" cy="4535714"/>
            </a:xfrm>
            <a:prstGeom prst="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Oval 30">
              <a:extLst>
                <a:ext uri="{FF2B5EF4-FFF2-40B4-BE49-F238E27FC236}">
                  <a16:creationId xmlns:a16="http://schemas.microsoft.com/office/drawing/2014/main" xmlns="" id="{380A1178-BF83-0496-3086-F1DF82C58D6F}"/>
                </a:ext>
              </a:extLst>
            </p:cNvPr>
            <p:cNvSpPr/>
            <p:nvPr/>
          </p:nvSpPr>
          <p:spPr>
            <a:xfrm>
              <a:off x="4441371" y="441776"/>
              <a:ext cx="180023" cy="188686"/>
            </a:xfrm>
            <a:prstGeom prst="ellipse">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Oval 31">
              <a:extLst>
                <a:ext uri="{FF2B5EF4-FFF2-40B4-BE49-F238E27FC236}">
                  <a16:creationId xmlns:a16="http://schemas.microsoft.com/office/drawing/2014/main" xmlns="" id="{3A73BEA2-A007-E4A2-72E4-225DAF7A1789}"/>
                </a:ext>
              </a:extLst>
            </p:cNvPr>
            <p:cNvSpPr/>
            <p:nvPr/>
          </p:nvSpPr>
          <p:spPr>
            <a:xfrm>
              <a:off x="4791120" y="441776"/>
              <a:ext cx="180023" cy="188686"/>
            </a:xfrm>
            <a:prstGeom prst="ellipse">
              <a:avLst/>
            </a:prstGeom>
            <a:solidFill>
              <a:srgbClr val="F7CCC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Oval 32">
              <a:extLst>
                <a:ext uri="{FF2B5EF4-FFF2-40B4-BE49-F238E27FC236}">
                  <a16:creationId xmlns:a16="http://schemas.microsoft.com/office/drawing/2014/main" xmlns="" id="{2FE92F57-384D-4789-AF4E-EED17C9FC77E}"/>
                </a:ext>
              </a:extLst>
            </p:cNvPr>
            <p:cNvSpPr/>
            <p:nvPr/>
          </p:nvSpPr>
          <p:spPr>
            <a:xfrm>
              <a:off x="5140869" y="441776"/>
              <a:ext cx="180023" cy="188686"/>
            </a:xfrm>
            <a:prstGeom prst="ellipse">
              <a:avLst/>
            </a:prstGeom>
            <a:solidFill>
              <a:srgbClr val="B8A6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5" name="Straight Connector 34">
              <a:extLst>
                <a:ext uri="{FF2B5EF4-FFF2-40B4-BE49-F238E27FC236}">
                  <a16:creationId xmlns:a16="http://schemas.microsoft.com/office/drawing/2014/main" xmlns="" id="{B5020560-8008-1CBC-D11D-438E58139F90}"/>
                </a:ext>
              </a:extLst>
            </p:cNvPr>
            <p:cNvCxnSpPr>
              <a:cxnSpLocks/>
            </p:cNvCxnSpPr>
            <p:nvPr/>
          </p:nvCxnSpPr>
          <p:spPr>
            <a:xfrm>
              <a:off x="4332514" y="834570"/>
              <a:ext cx="42817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xmlns="" id="{3407571A-E67E-A308-0E0B-D5E84B63C177}"/>
              </a:ext>
            </a:extLst>
          </p:cNvPr>
          <p:cNvSpPr txBox="1"/>
          <p:nvPr/>
        </p:nvSpPr>
        <p:spPr>
          <a:xfrm>
            <a:off x="4521199" y="768347"/>
            <a:ext cx="3904343" cy="269561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YÊU CẦU</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Sử dụng phần mềm thí nghiệm ảo lắp ráp mạch điện một chiều. Giải quyết vấn đề đo cường độ dòng điện đi qua một điện trở, chẳng hạn một bóng đèn.</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44" name="TextBox 43">
            <a:extLst>
              <a:ext uri="{FF2B5EF4-FFF2-40B4-BE49-F238E27FC236}">
                <a16:creationId xmlns:a16="http://schemas.microsoft.com/office/drawing/2014/main" xmlns="" id="{D430AB32-B9D7-C365-FF2A-D6C3DF3C7514}"/>
              </a:ext>
            </a:extLst>
          </p:cNvPr>
          <p:cNvSpPr txBox="1"/>
          <p:nvPr/>
        </p:nvSpPr>
        <p:spPr>
          <a:xfrm>
            <a:off x="547735" y="768347"/>
            <a:ext cx="3252865"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2060"/>
                </a:solidFill>
                <a:effectLst/>
                <a:uLnTx/>
                <a:uFillTx/>
                <a:latin typeface="Arial"/>
                <a:cs typeface="Arial"/>
                <a:sym typeface="Arial"/>
              </a:rPr>
              <a:t>a. Truy cập phần mềm mô phỏng</a:t>
            </a:r>
          </a:p>
        </p:txBody>
      </p:sp>
      <p:sp>
        <p:nvSpPr>
          <p:cNvPr id="45" name="TextBox 44">
            <a:extLst>
              <a:ext uri="{FF2B5EF4-FFF2-40B4-BE49-F238E27FC236}">
                <a16:creationId xmlns:a16="http://schemas.microsoft.com/office/drawing/2014/main" xmlns="" id="{5733AA8C-8EDD-5E30-0058-8ED3679193CB}"/>
              </a:ext>
            </a:extLst>
          </p:cNvPr>
          <p:cNvSpPr txBox="1"/>
          <p:nvPr/>
        </p:nvSpPr>
        <p:spPr>
          <a:xfrm>
            <a:off x="547735" y="1784066"/>
            <a:ext cx="3601764" cy="2534027"/>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lang="en-US" sz="1800"/>
              <a:t>Khởi động trình duyệt. </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Truy cập</a:t>
            </a:r>
            <a:r>
              <a:rPr lang="en-US" sz="1800"/>
              <a:t>: </a:t>
            </a:r>
          </a:p>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hlinkClick r:id="rId2"/>
              </a:rPr>
              <a:t>https://phet.colorado.edu/en/simulations/circuit-construction-kit-dc-virtual-lab</a:t>
            </a:r>
            <a:r>
              <a:rPr kumimoji="0" lang="en-US" sz="1800" b="0" i="0" u="none" strike="noStrike" kern="0" cap="none" spc="0" normalizeH="0" baseline="0" noProof="0">
                <a:ln>
                  <a:noFill/>
                </a:ln>
                <a:solidFill>
                  <a:srgbClr val="000000"/>
                </a:solidFill>
                <a:effectLst/>
                <a:uLnTx/>
                <a:uFillTx/>
                <a:latin typeface="Arial"/>
                <a:cs typeface="Arial"/>
                <a:sym typeface="Arial"/>
              </a:rPr>
              <a:t>  </a:t>
            </a:r>
            <a:r>
              <a:rPr kumimoji="0" lang="en-US" sz="1800" b="0" i="0" u="none" strike="noStrike" kern="0" cap="none" spc="0" normalizeH="0" baseline="0" noProof="0">
                <a:ln>
                  <a:noFill/>
                </a:ln>
                <a:solidFill>
                  <a:srgbClr val="000000"/>
                </a:solidFill>
                <a:effectLst/>
                <a:uLnTx/>
                <a:uFillTx/>
                <a:latin typeface="Arial"/>
                <a:cs typeface="Arial"/>
                <a:sym typeface="Wingdings" panose="05000000000000000000" pitchFamily="2" charset="2"/>
              </a:rPr>
              <a:t> Để vào phòng thí nghiệm ảo lắp ráp mạch điện. </a:t>
            </a:r>
            <a:endParaRPr kumimoji="0" lang="en-US" sz="1800" b="1" i="0" u="none" strike="noStrike" kern="0" cap="none" spc="0" normalizeH="0" baseline="0" noProof="0">
              <a:ln>
                <a:noFill/>
              </a:ln>
              <a:solidFill>
                <a:srgbClr val="000000"/>
              </a:solidFill>
              <a:effectLst/>
              <a:uLnTx/>
              <a:uFillTx/>
              <a:latin typeface="Arial"/>
              <a:cs typeface="Arial"/>
              <a:sym typeface="Arial"/>
            </a:endParaRPr>
          </a:p>
        </p:txBody>
      </p:sp>
      <p:sp>
        <p:nvSpPr>
          <p:cNvPr id="2" name="Freeform 24">
            <a:extLst>
              <a:ext uri="{FF2B5EF4-FFF2-40B4-BE49-F238E27FC236}">
                <a16:creationId xmlns:a16="http://schemas.microsoft.com/office/drawing/2014/main" xmlns="" id="{5667868A-3BB5-CFD1-C7ED-A33176AF155E}"/>
              </a:ext>
            </a:extLst>
          </p:cNvPr>
          <p:cNvSpPr/>
          <p:nvPr/>
        </p:nvSpPr>
        <p:spPr>
          <a:xfrm>
            <a:off x="6516914" y="3301166"/>
            <a:ext cx="2191657" cy="1657689"/>
          </a:xfrm>
          <a:custGeom>
            <a:avLst/>
            <a:gdLst/>
            <a:ahLst/>
            <a:cxnLst/>
            <a:rect l="l" t="t" r="r" b="b"/>
            <a:pathLst>
              <a:path w="5745491" h="4345680">
                <a:moveTo>
                  <a:pt x="0" y="0"/>
                </a:moveTo>
                <a:lnTo>
                  <a:pt x="5745491" y="0"/>
                </a:lnTo>
                <a:lnTo>
                  <a:pt x="5745491" y="4345680"/>
                </a:lnTo>
                <a:lnTo>
                  <a:pt x="0" y="43456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675488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DDA14E1-1622-E2A0-BE20-AEADEE189E22}"/>
              </a:ext>
            </a:extLst>
          </p:cNvPr>
          <p:cNvSpPr txBox="1"/>
          <p:nvPr/>
        </p:nvSpPr>
        <p:spPr>
          <a:xfrm>
            <a:off x="397833" y="228702"/>
            <a:ext cx="3252865"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b</a:t>
            </a:r>
            <a:r>
              <a:rPr kumimoji="0" lang="en-US" sz="2000" b="1" i="0" u="none" strike="noStrike" kern="0" cap="none" spc="0" normalizeH="0" baseline="0" noProof="0">
                <a:ln>
                  <a:noFill/>
                </a:ln>
                <a:solidFill>
                  <a:srgbClr val="002060"/>
                </a:solidFill>
                <a:effectLst/>
                <a:uLnTx/>
                <a:uFillTx/>
                <a:latin typeface="Arial"/>
                <a:cs typeface="Arial"/>
                <a:sym typeface="Arial"/>
              </a:rPr>
              <a:t>. Vẽ mạch điện </a:t>
            </a:r>
          </a:p>
        </p:txBody>
      </p:sp>
      <p:sp>
        <p:nvSpPr>
          <p:cNvPr id="6" name="TextBox 5">
            <a:extLst>
              <a:ext uri="{FF2B5EF4-FFF2-40B4-BE49-F238E27FC236}">
                <a16:creationId xmlns:a16="http://schemas.microsoft.com/office/drawing/2014/main" xmlns="" id="{7D5C5E5D-670A-2BEA-4D6F-26246AC060DF}"/>
              </a:ext>
            </a:extLst>
          </p:cNvPr>
          <p:cNvSpPr txBox="1"/>
          <p:nvPr/>
        </p:nvSpPr>
        <p:spPr>
          <a:xfrm>
            <a:off x="397833" y="837981"/>
            <a:ext cx="8150427" cy="128753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t>Kéo các biểu tượng Pin, Đèn tròn, Ampe kế, Công tắc và Dây nối, thả vào vùng hiển thị. </a:t>
            </a:r>
          </a:p>
          <a:p>
            <a:pPr marL="285750" indent="-285750" algn="just">
              <a:lnSpc>
                <a:spcPct val="150000"/>
              </a:lnSpc>
              <a:buFont typeface="Arial" panose="020B0604020202020204" pitchFamily="34" charset="0"/>
              <a:buChar char="•"/>
            </a:pPr>
            <a:r>
              <a:rPr lang="en-US" sz="1800"/>
              <a:t>Kết nối các thành phần của mạnh điện (Hình 6.5a). </a:t>
            </a:r>
          </a:p>
        </p:txBody>
      </p:sp>
      <p:grpSp>
        <p:nvGrpSpPr>
          <p:cNvPr id="19" name="Group 18">
            <a:extLst>
              <a:ext uri="{FF2B5EF4-FFF2-40B4-BE49-F238E27FC236}">
                <a16:creationId xmlns:a16="http://schemas.microsoft.com/office/drawing/2014/main" xmlns="" id="{9CC9DE20-6232-D777-DE81-B700D066B9F6}"/>
              </a:ext>
            </a:extLst>
          </p:cNvPr>
          <p:cNvGrpSpPr/>
          <p:nvPr/>
        </p:nvGrpSpPr>
        <p:grpSpPr>
          <a:xfrm>
            <a:off x="5971142" y="2237796"/>
            <a:ext cx="2970368" cy="2675290"/>
            <a:chOff x="5971142" y="2237796"/>
            <a:chExt cx="2970368" cy="2675290"/>
          </a:xfrm>
        </p:grpSpPr>
        <p:sp>
          <p:nvSpPr>
            <p:cNvPr id="18" name="Rectangle: Rounded Corners 17">
              <a:extLst>
                <a:ext uri="{FF2B5EF4-FFF2-40B4-BE49-F238E27FC236}">
                  <a16:creationId xmlns:a16="http://schemas.microsoft.com/office/drawing/2014/main" xmlns="" id="{B421230D-A6F2-FD9F-B4D3-8C9878C1AAA8}"/>
                </a:ext>
              </a:extLst>
            </p:cNvPr>
            <p:cNvSpPr/>
            <p:nvPr/>
          </p:nvSpPr>
          <p:spPr>
            <a:xfrm>
              <a:off x="5971142" y="2237796"/>
              <a:ext cx="2970368" cy="2675290"/>
            </a:xfrm>
            <a:prstGeom prst="roundRect">
              <a:avLst>
                <a:gd name="adj" fmla="val 635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11D85610-7F29-F9D7-8D50-E78E700526C5}"/>
                </a:ext>
              </a:extLst>
            </p:cNvPr>
            <p:cNvSpPr txBox="1"/>
            <p:nvPr/>
          </p:nvSpPr>
          <p:spPr>
            <a:xfrm>
              <a:off x="5993210" y="2308427"/>
              <a:ext cx="2911181" cy="253402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1" u="none" strike="noStrike" kern="0" cap="none" spc="0" normalizeH="0" baseline="0" noProof="0">
                  <a:ln>
                    <a:noFill/>
                  </a:ln>
                  <a:solidFill>
                    <a:srgbClr val="C00000"/>
                  </a:solidFill>
                  <a:effectLst/>
                  <a:uLnTx/>
                  <a:uFillTx/>
                  <a:latin typeface="Arial"/>
                  <a:cs typeface="Arial"/>
                  <a:sym typeface="Arial"/>
                </a:rPr>
                <a:t>Lưu ý: </a:t>
              </a:r>
              <a:r>
                <a:rPr kumimoji="0" lang="en-US" sz="1800" b="0" i="0" u="none" strike="noStrike" kern="0" cap="none" spc="0" normalizeH="0" baseline="0" noProof="0">
                  <a:ln>
                    <a:noFill/>
                  </a:ln>
                  <a:solidFill>
                    <a:srgbClr val="000000"/>
                  </a:solidFill>
                  <a:effectLst/>
                  <a:uLnTx/>
                  <a:uFillTx/>
                  <a:latin typeface="Arial"/>
                  <a:cs typeface="Arial"/>
                  <a:sym typeface="Arial"/>
                </a:rPr>
                <a:t>Ampe kế cần mắc nối tiếp với đoạn mạch điện đo cường độ dòng điện và không mắc trực tiếp vào hai cực của nguồn điện (Hình 6.5b). </a:t>
              </a:r>
            </a:p>
          </p:txBody>
        </p:sp>
      </p:grpSp>
      <p:grpSp>
        <p:nvGrpSpPr>
          <p:cNvPr id="16" name="Group 15">
            <a:extLst>
              <a:ext uri="{FF2B5EF4-FFF2-40B4-BE49-F238E27FC236}">
                <a16:creationId xmlns:a16="http://schemas.microsoft.com/office/drawing/2014/main" xmlns="" id="{FC692AF2-1105-DEB3-C20E-B741DFBA0C39}"/>
              </a:ext>
            </a:extLst>
          </p:cNvPr>
          <p:cNvGrpSpPr/>
          <p:nvPr/>
        </p:nvGrpSpPr>
        <p:grpSpPr>
          <a:xfrm>
            <a:off x="202490" y="2429866"/>
            <a:ext cx="3215747" cy="2365829"/>
            <a:chOff x="397832" y="2461705"/>
            <a:chExt cx="3215747" cy="2365829"/>
          </a:xfrm>
        </p:grpSpPr>
        <p:pic>
          <p:nvPicPr>
            <p:cNvPr id="10" name="Picture 9">
              <a:extLst>
                <a:ext uri="{FF2B5EF4-FFF2-40B4-BE49-F238E27FC236}">
                  <a16:creationId xmlns:a16="http://schemas.microsoft.com/office/drawing/2014/main" xmlns="" id="{EA329A95-CCB1-19EB-D66B-54D97B9954DF}"/>
                </a:ext>
              </a:extLst>
            </p:cNvPr>
            <p:cNvPicPr>
              <a:picLocks noChangeAspect="1"/>
            </p:cNvPicPr>
            <p:nvPr/>
          </p:nvPicPr>
          <p:blipFill rotWithShape="1">
            <a:blip r:embed="rId2"/>
            <a:srcRect l="2346" t="6990" r="53247" b="28104"/>
            <a:stretch/>
          </p:blipFill>
          <p:spPr>
            <a:xfrm>
              <a:off x="397832" y="2461705"/>
              <a:ext cx="3093454" cy="1927248"/>
            </a:xfrm>
            <a:prstGeom prst="rect">
              <a:avLst/>
            </a:prstGeom>
          </p:spPr>
        </p:pic>
        <p:sp>
          <p:nvSpPr>
            <p:cNvPr id="14" name="TextBox 13">
              <a:extLst>
                <a:ext uri="{FF2B5EF4-FFF2-40B4-BE49-F238E27FC236}">
                  <a16:creationId xmlns:a16="http://schemas.microsoft.com/office/drawing/2014/main" xmlns="" id="{0F946065-0548-30C2-E9AF-63905F3C9B3E}"/>
                </a:ext>
              </a:extLst>
            </p:cNvPr>
            <p:cNvSpPr txBox="1"/>
            <p:nvPr/>
          </p:nvSpPr>
          <p:spPr>
            <a:xfrm>
              <a:off x="434950" y="4504369"/>
              <a:ext cx="3178629" cy="323165"/>
            </a:xfrm>
            <a:prstGeom prst="rect">
              <a:avLst/>
            </a:prstGeom>
            <a:noFill/>
          </p:spPr>
          <p:txBody>
            <a:bodyPr wrap="square" rtlCol="0">
              <a:spAutoFit/>
            </a:bodyPr>
            <a:lstStyle/>
            <a:p>
              <a:pPr algn="ctr"/>
              <a:r>
                <a:rPr lang="en-US" sz="1500" i="1"/>
                <a:t>a) Lắp Ampe kế đúng cách </a:t>
              </a:r>
            </a:p>
          </p:txBody>
        </p:sp>
      </p:grpSp>
      <p:grpSp>
        <p:nvGrpSpPr>
          <p:cNvPr id="17" name="Group 16">
            <a:extLst>
              <a:ext uri="{FF2B5EF4-FFF2-40B4-BE49-F238E27FC236}">
                <a16:creationId xmlns:a16="http://schemas.microsoft.com/office/drawing/2014/main" xmlns="" id="{03366E8A-4407-53AD-DD51-A47D9C0FCB08}"/>
              </a:ext>
            </a:extLst>
          </p:cNvPr>
          <p:cNvGrpSpPr/>
          <p:nvPr/>
        </p:nvGrpSpPr>
        <p:grpSpPr>
          <a:xfrm>
            <a:off x="3172857" y="2429866"/>
            <a:ext cx="2798285" cy="2596662"/>
            <a:chOff x="3566317" y="2458572"/>
            <a:chExt cx="2798285" cy="2596662"/>
          </a:xfrm>
        </p:grpSpPr>
        <p:pic>
          <p:nvPicPr>
            <p:cNvPr id="11" name="Picture 10">
              <a:extLst>
                <a:ext uri="{FF2B5EF4-FFF2-40B4-BE49-F238E27FC236}">
                  <a16:creationId xmlns:a16="http://schemas.microsoft.com/office/drawing/2014/main" xmlns="" id="{78A99E7D-896C-E255-8B75-E40D6A2FD4D6}"/>
                </a:ext>
              </a:extLst>
            </p:cNvPr>
            <p:cNvPicPr>
              <a:picLocks noChangeAspect="1"/>
            </p:cNvPicPr>
            <p:nvPr/>
          </p:nvPicPr>
          <p:blipFill rotWithShape="1">
            <a:blip r:embed="rId2"/>
            <a:srcRect l="63195" t="8983" r="12700" b="29434"/>
            <a:stretch/>
          </p:blipFill>
          <p:spPr>
            <a:xfrm>
              <a:off x="4079114" y="2458572"/>
              <a:ext cx="1772692" cy="1930381"/>
            </a:xfrm>
            <a:prstGeom prst="rect">
              <a:avLst/>
            </a:prstGeom>
          </p:spPr>
        </p:pic>
        <p:sp>
          <p:nvSpPr>
            <p:cNvPr id="15" name="TextBox 14">
              <a:extLst>
                <a:ext uri="{FF2B5EF4-FFF2-40B4-BE49-F238E27FC236}">
                  <a16:creationId xmlns:a16="http://schemas.microsoft.com/office/drawing/2014/main" xmlns="" id="{814C8710-1AD4-19E6-35B2-25059865E36F}"/>
                </a:ext>
              </a:extLst>
            </p:cNvPr>
            <p:cNvSpPr txBox="1"/>
            <p:nvPr/>
          </p:nvSpPr>
          <p:spPr>
            <a:xfrm>
              <a:off x="3566317" y="4501236"/>
              <a:ext cx="2798285" cy="553998"/>
            </a:xfrm>
            <a:prstGeom prst="rect">
              <a:avLst/>
            </a:prstGeom>
            <a:noFill/>
          </p:spPr>
          <p:txBody>
            <a:bodyPr wrap="square" rtlCol="0">
              <a:spAutoFit/>
            </a:bodyPr>
            <a:lstStyle/>
            <a:p>
              <a:pPr algn="ctr"/>
              <a:r>
                <a:rPr lang="en-US" sz="1500" i="1"/>
                <a:t>b) Sự cố có thể xảy ra khi lắp Ampe kế không đúng cách </a:t>
              </a:r>
            </a:p>
          </p:txBody>
        </p:sp>
      </p:grpSp>
    </p:spTree>
    <p:extLst>
      <p:ext uri="{BB962C8B-B14F-4D97-AF65-F5344CB8AC3E}">
        <p14:creationId xmlns:p14="http://schemas.microsoft.com/office/powerpoint/2010/main" val="248921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CFCD4FD-C85C-C23D-CAE9-EB9F80C23D78}"/>
              </a:ext>
            </a:extLst>
          </p:cNvPr>
          <p:cNvSpPr txBox="1"/>
          <p:nvPr/>
        </p:nvSpPr>
        <p:spPr>
          <a:xfrm>
            <a:off x="278509" y="306026"/>
            <a:ext cx="4852291" cy="496996"/>
          </a:xfrm>
          <a:prstGeom prst="rect">
            <a:avLst/>
          </a:prstGeom>
          <a:noFill/>
        </p:spPr>
        <p:txBody>
          <a:bodyPr wrap="square" rtlCol="0">
            <a:spAutoFit/>
          </a:bodyPr>
          <a:lstStyle/>
          <a:p>
            <a:pPr algn="just">
              <a:lnSpc>
                <a:spcPct val="150000"/>
              </a:lnSpc>
            </a:pPr>
            <a:r>
              <a:rPr lang="en-US" sz="2000" b="1">
                <a:solidFill>
                  <a:srgbClr val="002060"/>
                </a:solidFill>
              </a:rPr>
              <a:t>c. Trình bày giải pháp </a:t>
            </a:r>
          </a:p>
        </p:txBody>
      </p:sp>
      <p:grpSp>
        <p:nvGrpSpPr>
          <p:cNvPr id="7" name="Group 6">
            <a:extLst>
              <a:ext uri="{FF2B5EF4-FFF2-40B4-BE49-F238E27FC236}">
                <a16:creationId xmlns:a16="http://schemas.microsoft.com/office/drawing/2014/main" xmlns="" id="{F60D1149-2E3D-7907-5CC1-337F14D3EDD9}"/>
              </a:ext>
            </a:extLst>
          </p:cNvPr>
          <p:cNvGrpSpPr/>
          <p:nvPr/>
        </p:nvGrpSpPr>
        <p:grpSpPr>
          <a:xfrm>
            <a:off x="278509" y="1012457"/>
            <a:ext cx="8814691" cy="560783"/>
            <a:chOff x="278509" y="1012457"/>
            <a:chExt cx="8814691" cy="560783"/>
          </a:xfrm>
        </p:grpSpPr>
        <p:grpSp>
          <p:nvGrpSpPr>
            <p:cNvPr id="9" name="Group 8">
              <a:extLst>
                <a:ext uri="{FF2B5EF4-FFF2-40B4-BE49-F238E27FC236}">
                  <a16:creationId xmlns:a16="http://schemas.microsoft.com/office/drawing/2014/main" xmlns="" id="{57B4CDA3-A8E8-D036-3560-382DDD7AA70E}"/>
                </a:ext>
              </a:extLst>
            </p:cNvPr>
            <p:cNvGrpSpPr/>
            <p:nvPr/>
          </p:nvGrpSpPr>
          <p:grpSpPr>
            <a:xfrm>
              <a:off x="278509" y="1076244"/>
              <a:ext cx="496996" cy="496996"/>
              <a:chOff x="1028700" y="4610433"/>
              <a:chExt cx="824190" cy="824190"/>
            </a:xfrm>
          </p:grpSpPr>
          <p:grpSp>
            <p:nvGrpSpPr>
              <p:cNvPr id="13" name="Group 14">
                <a:extLst>
                  <a:ext uri="{FF2B5EF4-FFF2-40B4-BE49-F238E27FC236}">
                    <a16:creationId xmlns:a16="http://schemas.microsoft.com/office/drawing/2014/main" xmlns="" id="{8793165F-E49D-2058-40C9-98A91056B099}"/>
                  </a:ext>
                </a:extLst>
              </p:cNvPr>
              <p:cNvGrpSpPr/>
              <p:nvPr/>
            </p:nvGrpSpPr>
            <p:grpSpPr>
              <a:xfrm>
                <a:off x="1028700" y="4610433"/>
                <a:ext cx="824190" cy="824190"/>
                <a:chOff x="0" y="0"/>
                <a:chExt cx="812800" cy="812800"/>
              </a:xfrm>
            </p:grpSpPr>
            <p:sp>
              <p:nvSpPr>
                <p:cNvPr id="21" name="Freeform 15">
                  <a:extLst>
                    <a:ext uri="{FF2B5EF4-FFF2-40B4-BE49-F238E27FC236}">
                      <a16:creationId xmlns:a16="http://schemas.microsoft.com/office/drawing/2014/main" xmlns="" id="{4F8FA90E-FC71-ECC1-0CB0-B3C7A8C276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2" name="TextBox 16">
                  <a:extLst>
                    <a:ext uri="{FF2B5EF4-FFF2-40B4-BE49-F238E27FC236}">
                      <a16:creationId xmlns:a16="http://schemas.microsoft.com/office/drawing/2014/main" xmlns="" id="{CB6F34AE-CD4C-49CE-831F-28A7FD92B44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0" name="Freeform 26">
                <a:extLst>
                  <a:ext uri="{FF2B5EF4-FFF2-40B4-BE49-F238E27FC236}">
                    <a16:creationId xmlns:a16="http://schemas.microsoft.com/office/drawing/2014/main" xmlns="" id="{7A59D75C-1E38-2D8A-43DE-9DDD3073839E}"/>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2" name="TextBox 11">
              <a:extLst>
                <a:ext uri="{FF2B5EF4-FFF2-40B4-BE49-F238E27FC236}">
                  <a16:creationId xmlns:a16="http://schemas.microsoft.com/office/drawing/2014/main" xmlns="" id="{E5262103-90D0-2236-71E9-E90E6161C7FE}"/>
                </a:ext>
              </a:extLst>
            </p:cNvPr>
            <p:cNvSpPr txBox="1"/>
            <p:nvPr/>
          </p:nvSpPr>
          <p:spPr>
            <a:xfrm>
              <a:off x="994455" y="1012457"/>
              <a:ext cx="8098745" cy="496996"/>
            </a:xfrm>
            <a:prstGeom prst="rect">
              <a:avLst/>
            </a:prstGeom>
            <a:noFill/>
          </p:spPr>
          <p:txBody>
            <a:bodyPr wrap="square" rtlCol="0">
              <a:spAutoFit/>
            </a:bodyPr>
            <a:lstStyle/>
            <a:p>
              <a:pPr algn="just">
                <a:lnSpc>
                  <a:spcPct val="150000"/>
                </a:lnSpc>
              </a:pPr>
              <a:r>
                <a:rPr lang="en-US" sz="2000"/>
                <a:t>Em cần dùng thiết bị nào để đo cường độ dòng điện trên mạch điện? </a:t>
              </a:r>
            </a:p>
          </p:txBody>
        </p:sp>
      </p:grpSp>
      <p:grpSp>
        <p:nvGrpSpPr>
          <p:cNvPr id="23" name="Group 22">
            <a:extLst>
              <a:ext uri="{FF2B5EF4-FFF2-40B4-BE49-F238E27FC236}">
                <a16:creationId xmlns:a16="http://schemas.microsoft.com/office/drawing/2014/main" xmlns="" id="{5A0E5D1D-75D6-5084-A60D-B6429EA5F086}"/>
              </a:ext>
            </a:extLst>
          </p:cNvPr>
          <p:cNvGrpSpPr/>
          <p:nvPr/>
        </p:nvGrpSpPr>
        <p:grpSpPr>
          <a:xfrm>
            <a:off x="278509" y="2837619"/>
            <a:ext cx="8536182" cy="513458"/>
            <a:chOff x="278509" y="1059782"/>
            <a:chExt cx="8536182" cy="513458"/>
          </a:xfrm>
        </p:grpSpPr>
        <p:grpSp>
          <p:nvGrpSpPr>
            <p:cNvPr id="24" name="Group 23">
              <a:extLst>
                <a:ext uri="{FF2B5EF4-FFF2-40B4-BE49-F238E27FC236}">
                  <a16:creationId xmlns:a16="http://schemas.microsoft.com/office/drawing/2014/main" xmlns="" id="{80E8648A-5748-F8D3-8C82-01EA804D2FBF}"/>
                </a:ext>
              </a:extLst>
            </p:cNvPr>
            <p:cNvGrpSpPr/>
            <p:nvPr/>
          </p:nvGrpSpPr>
          <p:grpSpPr>
            <a:xfrm>
              <a:off x="278509" y="1076244"/>
              <a:ext cx="496996" cy="496996"/>
              <a:chOff x="1028700" y="4610433"/>
              <a:chExt cx="824190" cy="824190"/>
            </a:xfrm>
          </p:grpSpPr>
          <p:grpSp>
            <p:nvGrpSpPr>
              <p:cNvPr id="26" name="Group 14">
                <a:extLst>
                  <a:ext uri="{FF2B5EF4-FFF2-40B4-BE49-F238E27FC236}">
                    <a16:creationId xmlns:a16="http://schemas.microsoft.com/office/drawing/2014/main" xmlns="" id="{CE1D8BF0-C67A-B38B-43B9-BF8881B4BECB}"/>
                  </a:ext>
                </a:extLst>
              </p:cNvPr>
              <p:cNvGrpSpPr/>
              <p:nvPr/>
            </p:nvGrpSpPr>
            <p:grpSpPr>
              <a:xfrm>
                <a:off x="1028700" y="4610433"/>
                <a:ext cx="824190" cy="824190"/>
                <a:chOff x="0" y="0"/>
                <a:chExt cx="812800" cy="812800"/>
              </a:xfrm>
            </p:grpSpPr>
            <p:sp>
              <p:nvSpPr>
                <p:cNvPr id="28" name="Freeform 15">
                  <a:extLst>
                    <a:ext uri="{FF2B5EF4-FFF2-40B4-BE49-F238E27FC236}">
                      <a16:creationId xmlns:a16="http://schemas.microsoft.com/office/drawing/2014/main" xmlns="" id="{C5B6694C-358D-F703-FCEB-F1FCC8B3BEE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29" name="TextBox 16">
                  <a:extLst>
                    <a:ext uri="{FF2B5EF4-FFF2-40B4-BE49-F238E27FC236}">
                      <a16:creationId xmlns:a16="http://schemas.microsoft.com/office/drawing/2014/main" xmlns="" id="{CAD790A8-44B1-E854-E209-B16695105575}"/>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Freeform 26">
                <a:extLst>
                  <a:ext uri="{FF2B5EF4-FFF2-40B4-BE49-F238E27FC236}">
                    <a16:creationId xmlns:a16="http://schemas.microsoft.com/office/drawing/2014/main" xmlns="" id="{402FFF8A-5726-E90A-3127-F9A9A67DB71A}"/>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25" name="TextBox 24">
              <a:extLst>
                <a:ext uri="{FF2B5EF4-FFF2-40B4-BE49-F238E27FC236}">
                  <a16:creationId xmlns:a16="http://schemas.microsoft.com/office/drawing/2014/main" xmlns="" id="{D69386D8-1FA3-30A9-A531-40C331EEB1D5}"/>
                </a:ext>
              </a:extLst>
            </p:cNvPr>
            <p:cNvSpPr txBox="1"/>
            <p:nvPr/>
          </p:nvSpPr>
          <p:spPr>
            <a:xfrm>
              <a:off x="994455" y="1059782"/>
              <a:ext cx="7820236" cy="496996"/>
            </a:xfrm>
            <a:prstGeom prst="rect">
              <a:avLst/>
            </a:prstGeom>
            <a:noFill/>
          </p:spPr>
          <p:txBody>
            <a:bodyPr wrap="square" rtlCol="0">
              <a:spAutoFit/>
            </a:bodyPr>
            <a:lstStyle/>
            <a:p>
              <a:pPr algn="just">
                <a:lnSpc>
                  <a:spcPct val="150000"/>
                </a:lnSpc>
              </a:pPr>
              <a:r>
                <a:rPr lang="en-US" sz="2000"/>
                <a:t>Thiết bị đó được nối song song hay nối tiếp với mạch điện cần đo? </a:t>
              </a:r>
            </a:p>
          </p:txBody>
        </p:sp>
      </p:grpSp>
      <p:grpSp>
        <p:nvGrpSpPr>
          <p:cNvPr id="30" name="Group 29">
            <a:extLst>
              <a:ext uri="{FF2B5EF4-FFF2-40B4-BE49-F238E27FC236}">
                <a16:creationId xmlns:a16="http://schemas.microsoft.com/office/drawing/2014/main" xmlns="" id="{50A31F5B-C277-88F9-8254-F2A8021D84B6}"/>
              </a:ext>
            </a:extLst>
          </p:cNvPr>
          <p:cNvGrpSpPr/>
          <p:nvPr/>
        </p:nvGrpSpPr>
        <p:grpSpPr>
          <a:xfrm>
            <a:off x="392791" y="1973481"/>
            <a:ext cx="6862418" cy="400110"/>
            <a:chOff x="350175" y="1889309"/>
            <a:chExt cx="6862418" cy="400110"/>
          </a:xfrm>
        </p:grpSpPr>
        <p:sp>
          <p:nvSpPr>
            <p:cNvPr id="31" name="Arrow: Right 30">
              <a:extLst>
                <a:ext uri="{FF2B5EF4-FFF2-40B4-BE49-F238E27FC236}">
                  <a16:creationId xmlns:a16="http://schemas.microsoft.com/office/drawing/2014/main" xmlns="" id="{AA2E9DC1-D076-F4A1-0029-9935A96E0FA3}"/>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xmlns="" id="{F856C177-A5EB-AE4B-5A6C-151808E68BC0}"/>
                </a:ext>
              </a:extLst>
            </p:cNvPr>
            <p:cNvSpPr txBox="1"/>
            <p:nvPr/>
          </p:nvSpPr>
          <p:spPr>
            <a:xfrm>
              <a:off x="775505" y="1889309"/>
              <a:ext cx="6437088" cy="400110"/>
            </a:xfrm>
            <a:prstGeom prst="rect">
              <a:avLst/>
            </a:prstGeom>
            <a:noFill/>
          </p:spPr>
          <p:txBody>
            <a:bodyPr wrap="square">
              <a:spAutoFit/>
            </a:bodyPr>
            <a:lstStyle/>
            <a:p>
              <a:r>
                <a:rPr lang="vi-VN" sz="2000"/>
                <a:t>Dùng Ampe kế để đo cường độ dòng điện trên mạch.</a:t>
              </a:r>
              <a:endParaRPr lang="en-US" sz="2000"/>
            </a:p>
          </p:txBody>
        </p:sp>
      </p:grpSp>
      <p:grpSp>
        <p:nvGrpSpPr>
          <p:cNvPr id="33" name="Group 32">
            <a:extLst>
              <a:ext uri="{FF2B5EF4-FFF2-40B4-BE49-F238E27FC236}">
                <a16:creationId xmlns:a16="http://schemas.microsoft.com/office/drawing/2014/main" xmlns="" id="{2E534795-7C65-4AB5-13B2-AE9A9DCBE531}"/>
              </a:ext>
            </a:extLst>
          </p:cNvPr>
          <p:cNvGrpSpPr/>
          <p:nvPr/>
        </p:nvGrpSpPr>
        <p:grpSpPr>
          <a:xfrm>
            <a:off x="392791" y="3798643"/>
            <a:ext cx="8245565" cy="400110"/>
            <a:chOff x="350175" y="1868493"/>
            <a:chExt cx="8245565" cy="400110"/>
          </a:xfrm>
        </p:grpSpPr>
        <p:sp>
          <p:nvSpPr>
            <p:cNvPr id="34" name="Arrow: Right 33">
              <a:extLst>
                <a:ext uri="{FF2B5EF4-FFF2-40B4-BE49-F238E27FC236}">
                  <a16:creationId xmlns:a16="http://schemas.microsoft.com/office/drawing/2014/main" xmlns="" id="{753DF1B9-6B19-76A5-38A8-C7BB7DDEF661}"/>
                </a:ext>
              </a:extLst>
            </p:cNvPr>
            <p:cNvSpPr/>
            <p:nvPr/>
          </p:nvSpPr>
          <p:spPr>
            <a:xfrm>
              <a:off x="350175" y="1967748"/>
              <a:ext cx="311048" cy="23222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xmlns="" id="{865B1AEB-1F9E-9AA6-36F6-40F93884343C}"/>
                </a:ext>
              </a:extLst>
            </p:cNvPr>
            <p:cNvSpPr txBox="1"/>
            <p:nvPr/>
          </p:nvSpPr>
          <p:spPr>
            <a:xfrm>
              <a:off x="775505" y="1868493"/>
              <a:ext cx="7820235" cy="400110"/>
            </a:xfrm>
            <a:prstGeom prst="rect">
              <a:avLst/>
            </a:prstGeom>
            <a:noFill/>
          </p:spPr>
          <p:txBody>
            <a:bodyPr wrap="square">
              <a:spAutoFit/>
            </a:bodyPr>
            <a:lstStyle/>
            <a:p>
              <a:r>
                <a:rPr lang="vi-VN" sz="2000"/>
                <a:t>Thiết bị đó được nối nối tiếp với mạch điện cần đo.</a:t>
              </a:r>
              <a:endParaRPr lang="en-US" sz="2000"/>
            </a:p>
          </p:txBody>
        </p:sp>
      </p:grpSp>
    </p:spTree>
    <p:extLst>
      <p:ext uri="{BB962C8B-B14F-4D97-AF65-F5344CB8AC3E}">
        <p14:creationId xmlns:p14="http://schemas.microsoft.com/office/powerpoint/2010/main" val="194251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39"/>
          <p:cNvGrpSpPr/>
          <p:nvPr/>
        </p:nvGrpSpPr>
        <p:grpSpPr>
          <a:xfrm>
            <a:off x="894619" y="613835"/>
            <a:ext cx="7227579" cy="3770135"/>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28" name="Google Shape;1828;p39"/>
          <p:cNvSpPr txBox="1">
            <a:spLocks noGrp="1"/>
          </p:cNvSpPr>
          <p:nvPr>
            <p:ph type="title"/>
          </p:nvPr>
        </p:nvSpPr>
        <p:spPr>
          <a:xfrm>
            <a:off x="1191041" y="1375815"/>
            <a:ext cx="6544829" cy="289274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500" b="1">
                <a:solidFill>
                  <a:srgbClr val="C00000"/>
                </a:solidFill>
                <a:latin typeface="+mn-lt"/>
              </a:rPr>
              <a:t>Nhiệm vụ </a:t>
            </a:r>
            <a:r>
              <a:rPr lang="en-US" sz="4500" b="1">
                <a:solidFill>
                  <a:srgbClr val="C00000"/>
                </a:solidFill>
                <a:latin typeface="+mn-lt"/>
              </a:rPr>
              <a:t>3</a:t>
            </a:r>
            <a:r>
              <a:rPr lang="vi-VN" sz="4500" b="1">
                <a:solidFill>
                  <a:srgbClr val="C00000"/>
                </a:solidFill>
                <a:latin typeface="+mn-lt"/>
              </a:rPr>
              <a:t>. </a:t>
            </a:r>
            <a:r>
              <a:rPr lang="en-US" sz="4500" b="1">
                <a:solidFill>
                  <a:srgbClr val="C00000"/>
                </a:solidFill>
                <a:latin typeface="+mn-lt"/>
              </a:rPr>
              <a:t/>
            </a:r>
            <a:br>
              <a:rPr lang="en-US" sz="4500" b="1">
                <a:solidFill>
                  <a:srgbClr val="C00000"/>
                </a:solidFill>
                <a:latin typeface="+mn-lt"/>
              </a:rPr>
            </a:br>
            <a:r>
              <a:rPr lang="en-US" sz="4500" b="1">
                <a:latin typeface="+mn-lt"/>
              </a:rPr>
              <a:t>Tỉ lệ vàng trong ngôi sao năm cánh</a:t>
            </a:r>
            <a:endParaRPr lang="vi-VN" sz="4500" b="1">
              <a:latin typeface="+mn-lt"/>
            </a:endParaRPr>
          </a:p>
        </p:txBody>
      </p:sp>
      <p:sp>
        <p:nvSpPr>
          <p:cNvPr id="1830" name="Google Shape;1830;p39"/>
          <p:cNvSpPr/>
          <p:nvPr/>
        </p:nvSpPr>
        <p:spPr>
          <a:xfrm>
            <a:off x="680542" y="808723"/>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9"/>
          <p:cNvSpPr/>
          <p:nvPr/>
        </p:nvSpPr>
        <p:spPr>
          <a:xfrm>
            <a:off x="7567882" y="3919632"/>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65104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9EAD2CFD-C9F0-A4F3-49EE-4269B4264E29}"/>
              </a:ext>
            </a:extLst>
          </p:cNvPr>
          <p:cNvGrpSpPr/>
          <p:nvPr/>
        </p:nvGrpSpPr>
        <p:grpSpPr>
          <a:xfrm>
            <a:off x="4550229" y="234950"/>
            <a:ext cx="4390571" cy="4673599"/>
            <a:chOff x="4332514" y="260349"/>
            <a:chExt cx="4390571" cy="4673599"/>
          </a:xfrm>
        </p:grpSpPr>
        <p:sp>
          <p:nvSpPr>
            <p:cNvPr id="29" name="Rectangle 28">
              <a:extLst>
                <a:ext uri="{FF2B5EF4-FFF2-40B4-BE49-F238E27FC236}">
                  <a16:creationId xmlns:a16="http://schemas.microsoft.com/office/drawing/2014/main" xmlns="" id="{7B47934A-3B49-5B6A-5F1A-8B8A55E5985C}"/>
                </a:ext>
              </a:extLst>
            </p:cNvPr>
            <p:cNvSpPr/>
            <p:nvPr/>
          </p:nvSpPr>
          <p:spPr>
            <a:xfrm>
              <a:off x="4441371" y="398234"/>
              <a:ext cx="4281714" cy="4535714"/>
            </a:xfrm>
            <a:prstGeom prst="rect">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xmlns="" id="{60CA8886-F433-FEAE-EE6D-1A07CE896227}"/>
                </a:ext>
              </a:extLst>
            </p:cNvPr>
            <p:cNvSpPr/>
            <p:nvPr/>
          </p:nvSpPr>
          <p:spPr>
            <a:xfrm>
              <a:off x="4332514" y="260349"/>
              <a:ext cx="4281714" cy="4535714"/>
            </a:xfrm>
            <a:prstGeom prst="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Oval 30">
              <a:extLst>
                <a:ext uri="{FF2B5EF4-FFF2-40B4-BE49-F238E27FC236}">
                  <a16:creationId xmlns:a16="http://schemas.microsoft.com/office/drawing/2014/main" xmlns="" id="{380A1178-BF83-0496-3086-F1DF82C58D6F}"/>
                </a:ext>
              </a:extLst>
            </p:cNvPr>
            <p:cNvSpPr/>
            <p:nvPr/>
          </p:nvSpPr>
          <p:spPr>
            <a:xfrm>
              <a:off x="4441371" y="441776"/>
              <a:ext cx="180023" cy="188686"/>
            </a:xfrm>
            <a:prstGeom prst="ellipse">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Oval 31">
              <a:extLst>
                <a:ext uri="{FF2B5EF4-FFF2-40B4-BE49-F238E27FC236}">
                  <a16:creationId xmlns:a16="http://schemas.microsoft.com/office/drawing/2014/main" xmlns="" id="{3A73BEA2-A007-E4A2-72E4-225DAF7A1789}"/>
                </a:ext>
              </a:extLst>
            </p:cNvPr>
            <p:cNvSpPr/>
            <p:nvPr/>
          </p:nvSpPr>
          <p:spPr>
            <a:xfrm>
              <a:off x="4791120" y="441776"/>
              <a:ext cx="180023" cy="188686"/>
            </a:xfrm>
            <a:prstGeom prst="ellipse">
              <a:avLst/>
            </a:prstGeom>
            <a:solidFill>
              <a:srgbClr val="F7CCC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Oval 32">
              <a:extLst>
                <a:ext uri="{FF2B5EF4-FFF2-40B4-BE49-F238E27FC236}">
                  <a16:creationId xmlns:a16="http://schemas.microsoft.com/office/drawing/2014/main" xmlns="" id="{2FE92F57-384D-4789-AF4E-EED17C9FC77E}"/>
                </a:ext>
              </a:extLst>
            </p:cNvPr>
            <p:cNvSpPr/>
            <p:nvPr/>
          </p:nvSpPr>
          <p:spPr>
            <a:xfrm>
              <a:off x="5140869" y="441776"/>
              <a:ext cx="180023" cy="188686"/>
            </a:xfrm>
            <a:prstGeom prst="ellipse">
              <a:avLst/>
            </a:prstGeom>
            <a:solidFill>
              <a:srgbClr val="B8A6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35" name="Straight Connector 34">
              <a:extLst>
                <a:ext uri="{FF2B5EF4-FFF2-40B4-BE49-F238E27FC236}">
                  <a16:creationId xmlns:a16="http://schemas.microsoft.com/office/drawing/2014/main" xmlns="" id="{B5020560-8008-1CBC-D11D-438E58139F90}"/>
                </a:ext>
              </a:extLst>
            </p:cNvPr>
            <p:cNvCxnSpPr>
              <a:cxnSpLocks/>
            </p:cNvCxnSpPr>
            <p:nvPr/>
          </p:nvCxnSpPr>
          <p:spPr>
            <a:xfrm>
              <a:off x="4332514" y="834570"/>
              <a:ext cx="42817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xmlns="" id="{3407571A-E67E-A308-0E0B-D5E84B63C177}"/>
              </a:ext>
            </a:extLst>
          </p:cNvPr>
          <p:cNvSpPr txBox="1"/>
          <p:nvPr/>
        </p:nvSpPr>
        <p:spPr>
          <a:xfrm>
            <a:off x="4749097" y="1172222"/>
            <a:ext cx="3868056" cy="311110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YÊU CẦU</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1800" b="0" i="0" u="none" strike="noStrike" kern="0" cap="none" spc="0" normalizeH="0" baseline="0" noProof="0">
                <a:ln>
                  <a:noFill/>
                </a:ln>
                <a:solidFill>
                  <a:srgbClr val="000000"/>
                </a:solidFill>
                <a:effectLst/>
                <a:uLnTx/>
                <a:uFillTx/>
                <a:latin typeface="Arial"/>
                <a:cs typeface="Arial"/>
                <a:sym typeface="Arial"/>
              </a:rPr>
              <a:t>Sử dụng công cụ đo và tính toán trong phần mềm mô phỏng hình học. Khám phá tri thức về tỉ lệ các đoạn thẳng xuất hiện trong một ngôi sao có năm cánh cách đều nhau.</a:t>
            </a: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44" name="TextBox 43">
            <a:extLst>
              <a:ext uri="{FF2B5EF4-FFF2-40B4-BE49-F238E27FC236}">
                <a16:creationId xmlns:a16="http://schemas.microsoft.com/office/drawing/2014/main" xmlns="" id="{D430AB32-B9D7-C365-FF2A-D6C3DF3C7514}"/>
              </a:ext>
            </a:extLst>
          </p:cNvPr>
          <p:cNvSpPr txBox="1"/>
          <p:nvPr/>
        </p:nvSpPr>
        <p:spPr>
          <a:xfrm>
            <a:off x="318824" y="672518"/>
            <a:ext cx="3986729"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002060"/>
                </a:solidFill>
                <a:effectLst/>
                <a:uLnTx/>
                <a:uFillTx/>
                <a:latin typeface="Arial"/>
                <a:cs typeface="Arial"/>
                <a:sym typeface="Arial"/>
              </a:rPr>
              <a:t>a. Truy cập phần mềm và mở tập dữ liệu </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5733AA8C-8EDD-5E30-0058-8ED3679193CB}"/>
                  </a:ext>
                </a:extLst>
              </p:cNvPr>
              <p:cNvSpPr txBox="1"/>
              <p:nvPr/>
            </p:nvSpPr>
            <p:spPr>
              <a:xfrm>
                <a:off x="250914" y="1821896"/>
                <a:ext cx="4047598" cy="2669642"/>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900" b="0" i="0" u="none" strike="noStrike" kern="0" cap="none" spc="0" normalizeH="0" baseline="0" noProof="0">
                    <a:ln>
                      <a:noFill/>
                    </a:ln>
                    <a:solidFill>
                      <a:srgbClr val="000000"/>
                    </a:solidFill>
                    <a:effectLst/>
                    <a:uLnTx/>
                    <a:uFillTx/>
                    <a:sym typeface="Arial"/>
                  </a:rPr>
                  <a:t>Khởi động phần mềm Geometer’s Sketchpad </a:t>
                </a:r>
                <a14:m>
                  <m:oMath xmlns:m="http://schemas.openxmlformats.org/officeDocument/2006/math">
                    <m:r>
                      <a:rPr kumimoji="0" lang="en-US" sz="19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1900" b="1" i="0" u="none" strike="noStrike" kern="0" cap="none" spc="0" normalizeH="0" baseline="0" noProof="0">
                    <a:ln>
                      <a:noFill/>
                    </a:ln>
                    <a:solidFill>
                      <a:srgbClr val="000000"/>
                    </a:solidFill>
                    <a:effectLst/>
                    <a:uLnTx/>
                    <a:uFillTx/>
                    <a:sym typeface="Arial"/>
                  </a:rPr>
                  <a:t> </a:t>
                </a:r>
                <a:r>
                  <a:rPr kumimoji="0" lang="en-US" sz="1900" i="0" u="none" strike="noStrike" kern="0" cap="none" spc="0" normalizeH="0" baseline="0" noProof="0">
                    <a:ln>
                      <a:noFill/>
                    </a:ln>
                    <a:solidFill>
                      <a:srgbClr val="000000"/>
                    </a:solidFill>
                    <a:effectLst/>
                    <a:uLnTx/>
                    <a:uFillTx/>
                    <a:sym typeface="Arial"/>
                  </a:rPr>
                  <a:t>Mở</a:t>
                </a:r>
                <a:r>
                  <a:rPr kumimoji="0" lang="en-US" sz="1900" i="0" u="none" strike="noStrike" kern="0" cap="none" spc="0" normalizeH="0" noProof="0">
                    <a:ln>
                      <a:noFill/>
                    </a:ln>
                    <a:solidFill>
                      <a:srgbClr val="000000"/>
                    </a:solidFill>
                    <a:effectLst/>
                    <a:uLnTx/>
                    <a:uFillTx/>
                    <a:sym typeface="Arial"/>
                  </a:rPr>
                  <a:t> tệp </a:t>
                </a:r>
                <a:r>
                  <a:rPr kumimoji="0" lang="en-US" sz="1900" i="0" u="none" strike="noStrike" kern="0" cap="none" spc="0" normalizeH="0" noProof="0">
                    <a:ln>
                      <a:noFill/>
                    </a:ln>
                    <a:solidFill>
                      <a:srgbClr val="C00000"/>
                    </a:solidFill>
                    <a:effectLst/>
                    <a:uLnTx/>
                    <a:uFillTx/>
                    <a:sym typeface="Arial"/>
                  </a:rPr>
                  <a:t>TyleVang.gsp</a:t>
                </a:r>
              </a:p>
              <a:p>
                <a:pPr marL="285750" marR="0" lvl="0" indent="-28575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en-US" sz="1900" i="0" u="none" strike="noStrike" kern="0" cap="none" spc="0" normalizeH="0" baseline="0" noProof="0">
                    <a:ln>
                      <a:noFill/>
                    </a:ln>
                    <a:effectLst/>
                    <a:uLnTx/>
                    <a:uFillTx/>
                    <a:sym typeface="Arial"/>
                  </a:rPr>
                  <a:t>Chọn đỉnh hoặc cạnh của ngôi sao và kéo thả chuột để di chuyển ngôi sao đến vị trí khác.  </a:t>
                </a:r>
              </a:p>
            </p:txBody>
          </p:sp>
        </mc:Choice>
        <mc:Fallback xmlns="">
          <p:sp>
            <p:nvSpPr>
              <p:cNvPr id="45" name="TextBox 44">
                <a:extLst>
                  <a:ext uri="{FF2B5EF4-FFF2-40B4-BE49-F238E27FC236}">
                    <a16:creationId xmlns:a16="http://schemas.microsoft.com/office/drawing/2014/main" id="{5733AA8C-8EDD-5E30-0058-8ED3679193CB}"/>
                  </a:ext>
                </a:extLst>
              </p:cNvPr>
              <p:cNvSpPr txBox="1">
                <a:spLocks noRot="1" noChangeAspect="1" noMove="1" noResize="1" noEditPoints="1" noAdjustHandles="1" noChangeArrowheads="1" noChangeShapeType="1" noTextEdit="1"/>
              </p:cNvSpPr>
              <p:nvPr/>
            </p:nvSpPr>
            <p:spPr>
              <a:xfrm>
                <a:off x="250914" y="1821896"/>
                <a:ext cx="4047598" cy="2669642"/>
              </a:xfrm>
              <a:prstGeom prst="rect">
                <a:avLst/>
              </a:prstGeom>
              <a:blipFill>
                <a:blip r:embed="rId2"/>
                <a:stretch>
                  <a:fillRect l="-1054" r="-1506" b="-2968"/>
                </a:stretch>
              </a:blipFill>
            </p:spPr>
            <p:txBody>
              <a:bodyPr/>
              <a:lstStyle/>
              <a:p>
                <a:r>
                  <a:rPr lang="en-US">
                    <a:noFill/>
                  </a:rPr>
                  <a:t> </a:t>
                </a:r>
              </a:p>
            </p:txBody>
          </p:sp>
        </mc:Fallback>
      </mc:AlternateContent>
    </p:spTree>
    <p:extLst>
      <p:ext uri="{BB962C8B-B14F-4D97-AF65-F5344CB8AC3E}">
        <p14:creationId xmlns:p14="http://schemas.microsoft.com/office/powerpoint/2010/main" val="2474227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865F5FF-2E17-596E-8C33-86DC6587D9DF}"/>
              </a:ext>
            </a:extLst>
          </p:cNvPr>
          <p:cNvSpPr txBox="1"/>
          <p:nvPr/>
        </p:nvSpPr>
        <p:spPr>
          <a:xfrm>
            <a:off x="318825" y="177843"/>
            <a:ext cx="6449234"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b</a:t>
            </a:r>
            <a:r>
              <a:rPr kumimoji="0" lang="en-US" sz="2000" b="1" i="0" u="none" strike="noStrike" kern="0" cap="none" spc="0" normalizeH="0" baseline="0" noProof="0">
                <a:ln>
                  <a:noFill/>
                </a:ln>
                <a:solidFill>
                  <a:srgbClr val="002060"/>
                </a:solidFill>
                <a:effectLst/>
                <a:uLnTx/>
                <a:uFillTx/>
                <a:latin typeface="Arial"/>
                <a:cs typeface="Arial"/>
                <a:sym typeface="Arial"/>
              </a:rPr>
              <a:t>. Đo độ dài</a:t>
            </a:r>
          </a:p>
        </p:txBody>
      </p:sp>
      <p:grpSp>
        <p:nvGrpSpPr>
          <p:cNvPr id="8" name="Group 7">
            <a:extLst>
              <a:ext uri="{FF2B5EF4-FFF2-40B4-BE49-F238E27FC236}">
                <a16:creationId xmlns:a16="http://schemas.microsoft.com/office/drawing/2014/main" xmlns="" id="{41939A56-6AD5-41DB-5851-C8D94891A4B5}"/>
              </a:ext>
            </a:extLst>
          </p:cNvPr>
          <p:cNvGrpSpPr/>
          <p:nvPr/>
        </p:nvGrpSpPr>
        <p:grpSpPr>
          <a:xfrm>
            <a:off x="4242370" y="1025978"/>
            <a:ext cx="4630467" cy="3801856"/>
            <a:chOff x="4452824" y="1025978"/>
            <a:chExt cx="4630467" cy="3801856"/>
          </a:xfrm>
        </p:grpSpPr>
        <p:pic>
          <p:nvPicPr>
            <p:cNvPr id="5" name="Picture 4">
              <a:extLst>
                <a:ext uri="{FF2B5EF4-FFF2-40B4-BE49-F238E27FC236}">
                  <a16:creationId xmlns:a16="http://schemas.microsoft.com/office/drawing/2014/main" xmlns="" id="{0F5CFA4D-DFA0-C685-CFFE-BE2DDE1C17CB}"/>
                </a:ext>
              </a:extLst>
            </p:cNvPr>
            <p:cNvPicPr>
              <a:picLocks noChangeAspect="1"/>
            </p:cNvPicPr>
            <p:nvPr/>
          </p:nvPicPr>
          <p:blipFill rotWithShape="1">
            <a:blip r:embed="rId2"/>
            <a:srcRect l="966" r="10469" b="12204"/>
            <a:stretch/>
          </p:blipFill>
          <p:spPr>
            <a:xfrm>
              <a:off x="4452824" y="1025978"/>
              <a:ext cx="4630467" cy="3091543"/>
            </a:xfrm>
            <a:prstGeom prst="rect">
              <a:avLst/>
            </a:prstGeom>
          </p:spPr>
        </p:pic>
        <p:sp>
          <p:nvSpPr>
            <p:cNvPr id="6" name="TextBox 5">
              <a:extLst>
                <a:ext uri="{FF2B5EF4-FFF2-40B4-BE49-F238E27FC236}">
                  <a16:creationId xmlns:a16="http://schemas.microsoft.com/office/drawing/2014/main" xmlns="" id="{25351A95-4561-DB0C-7CE1-945EFF647F43}"/>
                </a:ext>
              </a:extLst>
            </p:cNvPr>
            <p:cNvSpPr txBox="1"/>
            <p:nvPr/>
          </p:nvSpPr>
          <p:spPr>
            <a:xfrm>
              <a:off x="5124943" y="4085771"/>
              <a:ext cx="3286231" cy="742063"/>
            </a:xfrm>
            <a:prstGeom prst="rect">
              <a:avLst/>
            </a:prstGeom>
            <a:noFill/>
          </p:spPr>
          <p:txBody>
            <a:bodyPr wrap="square" rtlCol="0">
              <a:spAutoFit/>
            </a:bodyPr>
            <a:lstStyle/>
            <a:p>
              <a:pPr algn="ctr">
                <a:lnSpc>
                  <a:spcPct val="150000"/>
                </a:lnSpc>
              </a:pPr>
              <a:r>
                <a:rPr lang="en-US" sz="1500" b="1" i="1"/>
                <a:t>Hình 6.6. </a:t>
              </a:r>
              <a:r>
                <a:rPr lang="en-US" sz="1500" i="1"/>
                <a:t>Đo độ dài các đoạn thẳng của ngôi sao năm cánh </a:t>
              </a:r>
            </a:p>
          </p:txBody>
        </p:sp>
      </p:grpSp>
      <p:grpSp>
        <p:nvGrpSpPr>
          <p:cNvPr id="17" name="Group 16">
            <a:extLst>
              <a:ext uri="{FF2B5EF4-FFF2-40B4-BE49-F238E27FC236}">
                <a16:creationId xmlns:a16="http://schemas.microsoft.com/office/drawing/2014/main" xmlns="" id="{17A80985-C53E-E50A-05BE-293803F5716E}"/>
              </a:ext>
            </a:extLst>
          </p:cNvPr>
          <p:cNvGrpSpPr/>
          <p:nvPr/>
        </p:nvGrpSpPr>
        <p:grpSpPr>
          <a:xfrm>
            <a:off x="377371" y="1091778"/>
            <a:ext cx="3464388" cy="3365024"/>
            <a:chOff x="551543" y="1197429"/>
            <a:chExt cx="3464388" cy="3365024"/>
          </a:xfrm>
        </p:grpSpPr>
        <p:sp>
          <p:nvSpPr>
            <p:cNvPr id="16" name="TextBox 15">
              <a:extLst>
                <a:ext uri="{FF2B5EF4-FFF2-40B4-BE49-F238E27FC236}">
                  <a16:creationId xmlns:a16="http://schemas.microsoft.com/office/drawing/2014/main" xmlns="" id="{25103E87-25C5-6B54-EC72-DCC887CB9769}"/>
                </a:ext>
              </a:extLst>
            </p:cNvPr>
            <p:cNvSpPr txBox="1"/>
            <p:nvPr/>
          </p:nvSpPr>
          <p:spPr>
            <a:xfrm>
              <a:off x="551543" y="1197429"/>
              <a:ext cx="3464388" cy="336502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t>Sử dụng công cụ chọn đối tượng      , để chọn thẳng AB (Hình 6.6) và chọn </a:t>
              </a:r>
              <a:r>
                <a:rPr lang="en-US" sz="1800" b="1" i="1"/>
                <a:t>Measure/Length </a:t>
              </a:r>
              <a:r>
                <a:rPr lang="en-US" sz="1800"/>
                <a:t>để đo độ dài đoạn AB đã chọn. </a:t>
              </a:r>
            </a:p>
            <a:p>
              <a:pPr marL="285750" indent="-285750" algn="just">
                <a:lnSpc>
                  <a:spcPct val="150000"/>
                </a:lnSpc>
                <a:buFont typeface="Arial" panose="020B0604020202020204" pitchFamily="34" charset="0"/>
                <a:buChar char="•"/>
              </a:pPr>
              <a:r>
                <a:rPr lang="en-US" sz="1800"/>
                <a:t>Tương tự như vậy, em sẽ đo được độ dài các đoạn thẳng BC, AC và AD. </a:t>
              </a:r>
            </a:p>
          </p:txBody>
        </p:sp>
        <p:pic>
          <p:nvPicPr>
            <p:cNvPr id="15" name="Picture 14">
              <a:extLst>
                <a:ext uri="{FF2B5EF4-FFF2-40B4-BE49-F238E27FC236}">
                  <a16:creationId xmlns:a16="http://schemas.microsoft.com/office/drawing/2014/main" xmlns="" id="{71B02812-FFCF-2345-F721-DB428CDD01DE}"/>
                </a:ext>
              </a:extLst>
            </p:cNvPr>
            <p:cNvPicPr>
              <a:picLocks noChangeAspect="1"/>
            </p:cNvPicPr>
            <p:nvPr/>
          </p:nvPicPr>
          <p:blipFill>
            <a:blip r:embed="rId3"/>
            <a:stretch>
              <a:fillRect/>
            </a:stretch>
          </p:blipFill>
          <p:spPr>
            <a:xfrm>
              <a:off x="1613091" y="1744412"/>
              <a:ext cx="292115" cy="266714"/>
            </a:xfrm>
            <a:prstGeom prst="rect">
              <a:avLst/>
            </a:prstGeom>
          </p:spPr>
        </p:pic>
      </p:grpSp>
    </p:spTree>
    <p:extLst>
      <p:ext uri="{BB962C8B-B14F-4D97-AF65-F5344CB8AC3E}">
        <p14:creationId xmlns:p14="http://schemas.microsoft.com/office/powerpoint/2010/main" val="1812172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865F5FF-2E17-596E-8C33-86DC6587D9DF}"/>
              </a:ext>
            </a:extLst>
          </p:cNvPr>
          <p:cNvSpPr txBox="1"/>
          <p:nvPr/>
        </p:nvSpPr>
        <p:spPr>
          <a:xfrm>
            <a:off x="311568" y="365543"/>
            <a:ext cx="2489689"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c. Tính tỉ lệ</a:t>
            </a:r>
            <a:endParaRPr kumimoji="0" lang="en-US" sz="2000" b="1" i="0" u="none" strike="noStrike" kern="0" cap="none" spc="0" normalizeH="0" baseline="0" noProof="0">
              <a:ln>
                <a:noFill/>
              </a:ln>
              <a:solidFill>
                <a:srgbClr val="002060"/>
              </a:solidFill>
              <a:effectLst/>
              <a:uLnTx/>
              <a:uFillTx/>
              <a:latin typeface="Arial"/>
              <a:cs typeface="Arial"/>
              <a:sym typeface="Arial"/>
            </a:endParaRPr>
          </a:p>
        </p:txBody>
      </p:sp>
      <p:sp>
        <p:nvSpPr>
          <p:cNvPr id="16" name="TextBox 15">
            <a:extLst>
              <a:ext uri="{FF2B5EF4-FFF2-40B4-BE49-F238E27FC236}">
                <a16:creationId xmlns:a16="http://schemas.microsoft.com/office/drawing/2014/main" xmlns="" id="{25103E87-25C5-6B54-EC72-DCC887CB9769}"/>
              </a:ext>
            </a:extLst>
          </p:cNvPr>
          <p:cNvSpPr txBox="1"/>
          <p:nvPr/>
        </p:nvSpPr>
        <p:spPr>
          <a:xfrm>
            <a:off x="311568" y="968407"/>
            <a:ext cx="4288973" cy="378052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1800"/>
              <a:t>Mở công cụ tính bằng cách gõ tổ hợp phím </a:t>
            </a:r>
            <a:r>
              <a:rPr lang="vi-VN" sz="1800" b="1" i="1"/>
              <a:t>Alt + = </a:t>
            </a:r>
            <a:r>
              <a:rPr lang="vi-VN" sz="1800"/>
              <a:t>hoặc chọn </a:t>
            </a:r>
            <a:r>
              <a:rPr lang="vi-VN" sz="1800" b="1" i="1"/>
              <a:t>Number/Calculate... </a:t>
            </a:r>
            <a:r>
              <a:rPr lang="vi-VN" sz="1800" b="1"/>
              <a:t>(Measure/ Calculate... </a:t>
            </a:r>
            <a:r>
              <a:rPr lang="vi-VN" sz="1800"/>
              <a:t>với Geometer's Sketchpad 4.x).</a:t>
            </a:r>
          </a:p>
          <a:p>
            <a:pPr marL="285750" indent="-285750" algn="just">
              <a:lnSpc>
                <a:spcPct val="150000"/>
              </a:lnSpc>
              <a:buFont typeface="Arial" panose="020B0604020202020204" pitchFamily="34" charset="0"/>
              <a:buChar char="•"/>
            </a:pPr>
            <a:r>
              <a:rPr lang="vi-VN" sz="1800"/>
              <a:t>Nhập biểu thức cần tính bằng bàn phím, bàn phím ảo hoặc sử dụng chuột để chọn các giá trị đã được đo hoặc tính trước trên màn hình.</a:t>
            </a:r>
          </a:p>
        </p:txBody>
      </p:sp>
      <p:grpSp>
        <p:nvGrpSpPr>
          <p:cNvPr id="7" name="Group 6">
            <a:extLst>
              <a:ext uri="{FF2B5EF4-FFF2-40B4-BE49-F238E27FC236}">
                <a16:creationId xmlns:a16="http://schemas.microsoft.com/office/drawing/2014/main" xmlns="" id="{3D5EE19B-4EF1-00AD-EA74-283150333985}"/>
              </a:ext>
            </a:extLst>
          </p:cNvPr>
          <p:cNvGrpSpPr/>
          <p:nvPr/>
        </p:nvGrpSpPr>
        <p:grpSpPr>
          <a:xfrm>
            <a:off x="5034967" y="677291"/>
            <a:ext cx="3858070" cy="3992114"/>
            <a:chOff x="4839024" y="464688"/>
            <a:chExt cx="3858070" cy="3992114"/>
          </a:xfrm>
        </p:grpSpPr>
        <p:sp>
          <p:nvSpPr>
            <p:cNvPr id="6" name="TextBox 5">
              <a:extLst>
                <a:ext uri="{FF2B5EF4-FFF2-40B4-BE49-F238E27FC236}">
                  <a16:creationId xmlns:a16="http://schemas.microsoft.com/office/drawing/2014/main" xmlns="" id="{25351A95-4561-DB0C-7CE1-945EFF647F43}"/>
                </a:ext>
              </a:extLst>
            </p:cNvPr>
            <p:cNvSpPr txBox="1"/>
            <p:nvPr/>
          </p:nvSpPr>
          <p:spPr>
            <a:xfrm>
              <a:off x="4839024" y="4060988"/>
              <a:ext cx="3858070" cy="395814"/>
            </a:xfrm>
            <a:prstGeom prst="rect">
              <a:avLst/>
            </a:prstGeom>
            <a:noFill/>
          </p:spPr>
          <p:txBody>
            <a:bodyPr wrap="square" rtlCol="0">
              <a:spAutoFit/>
            </a:bodyPr>
            <a:lstStyle/>
            <a:p>
              <a:pPr algn="ctr">
                <a:lnSpc>
                  <a:spcPct val="150000"/>
                </a:lnSpc>
              </a:pPr>
              <a:r>
                <a:rPr lang="en-US" sz="1500" b="1" i="1"/>
                <a:t>Hình 6.7. </a:t>
              </a:r>
              <a:r>
                <a:rPr lang="en-US" sz="1500" i="1"/>
                <a:t>Tính tỉ lệ các đoạn thẳng</a:t>
              </a:r>
            </a:p>
          </p:txBody>
        </p:sp>
        <p:pic>
          <p:nvPicPr>
            <p:cNvPr id="4" name="Picture 3">
              <a:extLst>
                <a:ext uri="{FF2B5EF4-FFF2-40B4-BE49-F238E27FC236}">
                  <a16:creationId xmlns:a16="http://schemas.microsoft.com/office/drawing/2014/main" xmlns="" id="{013F1C4F-C9CB-2694-BC90-32F8F5E539C1}"/>
                </a:ext>
              </a:extLst>
            </p:cNvPr>
            <p:cNvPicPr>
              <a:picLocks noChangeAspect="1"/>
            </p:cNvPicPr>
            <p:nvPr/>
          </p:nvPicPr>
          <p:blipFill rotWithShape="1">
            <a:blip r:embed="rId2"/>
            <a:srcRect l="3617" t="3547" r="7620" b="16709"/>
            <a:stretch/>
          </p:blipFill>
          <p:spPr>
            <a:xfrm>
              <a:off x="4839024" y="464688"/>
              <a:ext cx="3858070" cy="3501705"/>
            </a:xfrm>
            <a:prstGeom prst="rect">
              <a:avLst/>
            </a:prstGeom>
          </p:spPr>
        </p:pic>
      </p:grpSp>
    </p:spTree>
    <p:extLst>
      <p:ext uri="{BB962C8B-B14F-4D97-AF65-F5344CB8AC3E}">
        <p14:creationId xmlns:p14="http://schemas.microsoft.com/office/powerpoint/2010/main" val="2105251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wipe(down)">
                                      <p:cBhvr>
                                        <p:cTn id="13" dur="500"/>
                                        <p:tgtEl>
                                          <p:spTgt spid="1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wipe(down)">
                                      <p:cBhvr>
                                        <p:cTn id="18" dur="500"/>
                                        <p:tgtEl>
                                          <p:spTgt spid="16">
                                            <p:txEl>
                                              <p:pRg st="1" end="1"/>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865F5FF-2E17-596E-8C33-86DC6587D9DF}"/>
              </a:ext>
            </a:extLst>
          </p:cNvPr>
          <p:cNvSpPr txBox="1"/>
          <p:nvPr/>
        </p:nvSpPr>
        <p:spPr>
          <a:xfrm>
            <a:off x="296578" y="170671"/>
            <a:ext cx="3031239" cy="4969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b="1">
                <a:solidFill>
                  <a:srgbClr val="002060"/>
                </a:solidFill>
              </a:rPr>
              <a:t>d. Khám phá tri thức </a:t>
            </a:r>
            <a:endParaRPr kumimoji="0" lang="en-US" sz="2000" b="1" i="0" u="none" strike="noStrike" kern="0" cap="none" spc="0" normalizeH="0" baseline="0" noProof="0">
              <a:ln>
                <a:noFill/>
              </a:ln>
              <a:solidFill>
                <a:srgbClr val="002060"/>
              </a:solidFill>
              <a:effectLst/>
              <a:uLnTx/>
              <a:uFillTx/>
              <a:latin typeface="Arial"/>
              <a:cs typeface="Arial"/>
              <a:sym typeface="Arial"/>
            </a:endParaRPr>
          </a:p>
        </p:txBody>
      </p:sp>
      <p:grpSp>
        <p:nvGrpSpPr>
          <p:cNvPr id="9" name="Group 8">
            <a:extLst>
              <a:ext uri="{FF2B5EF4-FFF2-40B4-BE49-F238E27FC236}">
                <a16:creationId xmlns:a16="http://schemas.microsoft.com/office/drawing/2014/main" xmlns="" id="{B1B32D5F-3DE7-9CE4-CF60-2F44831628AE}"/>
              </a:ext>
            </a:extLst>
          </p:cNvPr>
          <p:cNvGrpSpPr/>
          <p:nvPr/>
        </p:nvGrpSpPr>
        <p:grpSpPr>
          <a:xfrm>
            <a:off x="296578" y="991846"/>
            <a:ext cx="4017364" cy="1004341"/>
            <a:chOff x="554636" y="1101777"/>
            <a:chExt cx="4017364" cy="1004341"/>
          </a:xfrm>
        </p:grpSpPr>
        <p:sp>
          <p:nvSpPr>
            <p:cNvPr id="8" name="Rectangle: Rounded Corners 7">
              <a:extLst>
                <a:ext uri="{FF2B5EF4-FFF2-40B4-BE49-F238E27FC236}">
                  <a16:creationId xmlns:a16="http://schemas.microsoft.com/office/drawing/2014/main" xmlns="" id="{53C1B299-630F-316A-71ED-67B5768DB621}"/>
                </a:ext>
              </a:extLst>
            </p:cNvPr>
            <p:cNvSpPr/>
            <p:nvPr/>
          </p:nvSpPr>
          <p:spPr>
            <a:xfrm>
              <a:off x="554636" y="1101777"/>
              <a:ext cx="4017364" cy="1004341"/>
            </a:xfrm>
            <a:prstGeom prst="roundRect">
              <a:avLst>
                <a:gd name="adj" fmla="val 7712"/>
              </a:avLst>
            </a:prstGeom>
            <a:solidFill>
              <a:srgbClr val="F7C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25103E87-25C5-6B54-EC72-DCC887CB9769}"/>
                </a:ext>
              </a:extLst>
            </p:cNvPr>
            <p:cNvSpPr txBox="1"/>
            <p:nvPr/>
          </p:nvSpPr>
          <p:spPr>
            <a:xfrm>
              <a:off x="591225" y="1167930"/>
              <a:ext cx="3944186" cy="872034"/>
            </a:xfrm>
            <a:prstGeom prst="rect">
              <a:avLst/>
            </a:prstGeom>
            <a:noFill/>
          </p:spPr>
          <p:txBody>
            <a:bodyPr wrap="square" rtlCol="0">
              <a:spAutoFit/>
            </a:bodyPr>
            <a:lstStyle/>
            <a:p>
              <a:pPr algn="just">
                <a:lnSpc>
                  <a:spcPct val="150000"/>
                </a:lnSpc>
              </a:pPr>
              <a:r>
                <a:rPr lang="en-US" sz="1800"/>
                <a:t>Thay đổi kích thước ngôi sao bằng cách kéo thả điểm P hoặc điểm Q</a:t>
              </a:r>
              <a:endParaRPr lang="vi-VN" sz="1800"/>
            </a:p>
          </p:txBody>
        </p:sp>
      </p:grpSp>
      <p:grpSp>
        <p:nvGrpSpPr>
          <p:cNvPr id="10" name="Group 9">
            <a:extLst>
              <a:ext uri="{FF2B5EF4-FFF2-40B4-BE49-F238E27FC236}">
                <a16:creationId xmlns:a16="http://schemas.microsoft.com/office/drawing/2014/main" xmlns="" id="{5B097123-1C07-46F7-F36D-5A5EEF685431}"/>
              </a:ext>
            </a:extLst>
          </p:cNvPr>
          <p:cNvGrpSpPr/>
          <p:nvPr/>
        </p:nvGrpSpPr>
        <p:grpSpPr>
          <a:xfrm>
            <a:off x="4860040" y="991847"/>
            <a:ext cx="4017364" cy="1004341"/>
            <a:chOff x="554636" y="1101777"/>
            <a:chExt cx="4017364" cy="1004341"/>
          </a:xfrm>
        </p:grpSpPr>
        <p:sp>
          <p:nvSpPr>
            <p:cNvPr id="11" name="Rectangle: Rounded Corners 10">
              <a:extLst>
                <a:ext uri="{FF2B5EF4-FFF2-40B4-BE49-F238E27FC236}">
                  <a16:creationId xmlns:a16="http://schemas.microsoft.com/office/drawing/2014/main" xmlns="" id="{24461E47-BF4D-4D91-7558-1FB17BEAA1ED}"/>
                </a:ext>
              </a:extLst>
            </p:cNvPr>
            <p:cNvSpPr/>
            <p:nvPr/>
          </p:nvSpPr>
          <p:spPr>
            <a:xfrm>
              <a:off x="554636" y="1101777"/>
              <a:ext cx="4017364" cy="1004341"/>
            </a:xfrm>
            <a:prstGeom prst="roundRect">
              <a:avLst>
                <a:gd name="adj" fmla="val 7712"/>
              </a:avLst>
            </a:prstGeom>
            <a:solidFill>
              <a:srgbClr val="F7C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918370D-066D-6B5B-D697-9FE27DF146A2}"/>
                </a:ext>
              </a:extLst>
            </p:cNvPr>
            <p:cNvSpPr txBox="1"/>
            <p:nvPr/>
          </p:nvSpPr>
          <p:spPr>
            <a:xfrm>
              <a:off x="591225" y="1167930"/>
              <a:ext cx="3944186" cy="872034"/>
            </a:xfrm>
            <a:prstGeom prst="rect">
              <a:avLst/>
            </a:prstGeom>
            <a:noFill/>
          </p:spPr>
          <p:txBody>
            <a:bodyPr wrap="square" rtlCol="0">
              <a:spAutoFit/>
            </a:bodyPr>
            <a:lstStyle/>
            <a:p>
              <a:pPr algn="just">
                <a:lnSpc>
                  <a:spcPct val="150000"/>
                </a:lnSpc>
              </a:pPr>
              <a:r>
                <a:rPr lang="en-US" sz="1800"/>
                <a:t>Số đo của các đoạn thẳng AB, BC, AC và AD cũng thay đổi theo.</a:t>
              </a:r>
              <a:endParaRPr lang="vi-VN" sz="1800"/>
            </a:p>
          </p:txBody>
        </p:sp>
      </p:grpSp>
      <p:cxnSp>
        <p:nvCxnSpPr>
          <p:cNvPr id="14" name="Straight Connector 13">
            <a:extLst>
              <a:ext uri="{FF2B5EF4-FFF2-40B4-BE49-F238E27FC236}">
                <a16:creationId xmlns:a16="http://schemas.microsoft.com/office/drawing/2014/main" xmlns="" id="{D6F945CD-FC52-857D-A35B-C473F58AB9D4}"/>
              </a:ext>
            </a:extLst>
          </p:cNvPr>
          <p:cNvCxnSpPr>
            <a:cxnSpLocks/>
          </p:cNvCxnSpPr>
          <p:nvPr/>
        </p:nvCxnSpPr>
        <p:spPr>
          <a:xfrm>
            <a:off x="4365885" y="1494017"/>
            <a:ext cx="412229"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BFDA9E8-6DD0-9C97-6E99-F618BAB629CB}"/>
              </a:ext>
            </a:extLst>
          </p:cNvPr>
          <p:cNvSpPr txBox="1"/>
          <p:nvPr/>
        </p:nvSpPr>
        <p:spPr>
          <a:xfrm>
            <a:off x="251607" y="2162458"/>
            <a:ext cx="5074634" cy="369332"/>
          </a:xfrm>
          <a:prstGeom prst="rect">
            <a:avLst/>
          </a:prstGeom>
          <a:noFill/>
        </p:spPr>
        <p:txBody>
          <a:bodyPr wrap="square" rtlCol="0">
            <a:spAutoFit/>
          </a:bodyPr>
          <a:lstStyle/>
          <a:p>
            <a:pPr marL="285750" indent="-285750">
              <a:buFont typeface="Wingdings" panose="05000000000000000000" pitchFamily="2" charset="2"/>
              <a:buChar char="Ø"/>
            </a:pPr>
            <a:r>
              <a:rPr lang="en-US" sz="1800"/>
              <a:t>Tỉ lệ của các đoạn thẳng không thay đổi: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D028A669-24B0-BE86-788E-11F1A2EB9AFB}"/>
                  </a:ext>
                </a:extLst>
              </p:cNvPr>
              <p:cNvSpPr txBox="1"/>
              <p:nvPr/>
            </p:nvSpPr>
            <p:spPr>
              <a:xfrm>
                <a:off x="1699509" y="2669563"/>
                <a:ext cx="5744980" cy="6778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smtClean="0">
                              <a:solidFill>
                                <a:srgbClr val="836967"/>
                              </a:solidFill>
                              <a:latin typeface="Cambria Math" panose="02040503050406030204" pitchFamily="18" charset="0"/>
                            </a:rPr>
                          </m:ctrlPr>
                        </m:fPr>
                        <m:num>
                          <m:r>
                            <a:rPr lang="en-US" sz="1800" i="1">
                              <a:latin typeface="Cambria Math" panose="02040503050406030204" pitchFamily="18" charset="0"/>
                            </a:rPr>
                            <m:t>𝐴𝐵</m:t>
                          </m:r>
                        </m:num>
                        <m:den>
                          <m:r>
                            <a:rPr lang="en-US" sz="1800" i="1">
                              <a:latin typeface="Cambria Math" panose="02040503050406030204" pitchFamily="18" charset="0"/>
                            </a:rPr>
                            <m:t>𝐵𝐶</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𝐴𝐶</m:t>
                          </m:r>
                        </m:num>
                        <m:den>
                          <m:r>
                            <a:rPr lang="en-US" sz="1800" i="1">
                              <a:latin typeface="Cambria Math" panose="02040503050406030204" pitchFamily="18" charset="0"/>
                            </a:rPr>
                            <m:t>𝐴𝐵</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1">
                              <a:latin typeface="Cambria Math" panose="02040503050406030204" pitchFamily="18" charset="0"/>
                            </a:rPr>
                            <m:t>𝐴𝐷</m:t>
                          </m:r>
                        </m:num>
                        <m:den>
                          <m:r>
                            <a:rPr lang="en-US" sz="1800" i="1">
                              <a:latin typeface="Cambria Math" panose="02040503050406030204" pitchFamily="18" charset="0"/>
                            </a:rPr>
                            <m:t>𝐴𝐶</m:t>
                          </m:r>
                        </m:den>
                      </m:f>
                      <m:r>
                        <a:rPr lang="en-US" sz="1800" i="0">
                          <a:latin typeface="Cambria Math" panose="02040503050406030204" pitchFamily="18" charset="0"/>
                        </a:rPr>
                        <m:t>=</m:t>
                      </m:r>
                      <m:f>
                        <m:fPr>
                          <m:ctrlPr>
                            <a:rPr lang="en-US" sz="1800" i="1">
                              <a:solidFill>
                                <a:srgbClr val="836967"/>
                              </a:solidFill>
                              <a:latin typeface="Cambria Math" panose="02040503050406030204" pitchFamily="18" charset="0"/>
                            </a:rPr>
                          </m:ctrlPr>
                        </m:fPr>
                        <m:num>
                          <m:r>
                            <a:rPr lang="en-US" sz="1800" i="0">
                              <a:latin typeface="Cambria Math" panose="02040503050406030204" pitchFamily="18" charset="0"/>
                            </a:rPr>
                            <m:t>1+</m:t>
                          </m:r>
                          <m:rad>
                            <m:radPr>
                              <m:degHide m:val="on"/>
                              <m:ctrlPr>
                                <a:rPr lang="en-US" sz="1800" i="1">
                                  <a:solidFill>
                                    <a:srgbClr val="836967"/>
                                  </a:solidFill>
                                  <a:latin typeface="Cambria Math" panose="02040503050406030204" pitchFamily="18" charset="0"/>
                                </a:rPr>
                              </m:ctrlPr>
                            </m:radPr>
                            <m:deg/>
                            <m:e>
                              <m:r>
                                <a:rPr lang="en-US" sz="1800" i="0">
                                  <a:latin typeface="Cambria Math" panose="02040503050406030204" pitchFamily="18" charset="0"/>
                                </a:rPr>
                                <m:t>5</m:t>
                              </m:r>
                            </m:e>
                          </m:rad>
                        </m:num>
                        <m:den>
                          <m:r>
                            <a:rPr lang="en-US" sz="1800" i="0">
                              <a:latin typeface="Cambria Math" panose="02040503050406030204" pitchFamily="18" charset="0"/>
                            </a:rPr>
                            <m:t>2</m:t>
                          </m:r>
                        </m:den>
                      </m:f>
                      <m:r>
                        <a:rPr lang="en-US" sz="1800" i="0">
                          <a:latin typeface="Cambria Math" panose="02040503050406030204" pitchFamily="18" charset="0"/>
                        </a:rPr>
                        <m:t>≈1,618034</m:t>
                      </m:r>
                    </m:oMath>
                  </m:oMathPara>
                </a14:m>
                <a:endParaRPr lang="en-US" sz="1800"/>
              </a:p>
            </p:txBody>
          </p:sp>
        </mc:Choice>
        <mc:Fallback xmlns="">
          <p:sp>
            <p:nvSpPr>
              <p:cNvPr id="20" name="TextBox 19">
                <a:extLst>
                  <a:ext uri="{FF2B5EF4-FFF2-40B4-BE49-F238E27FC236}">
                    <a16:creationId xmlns:a16="http://schemas.microsoft.com/office/drawing/2014/main" id="{D028A669-24B0-BE86-788E-11F1A2EB9AFB}"/>
                  </a:ext>
                </a:extLst>
              </p:cNvPr>
              <p:cNvSpPr txBox="1">
                <a:spLocks noRot="1" noChangeAspect="1" noMove="1" noResize="1" noEditPoints="1" noAdjustHandles="1" noChangeArrowheads="1" noChangeShapeType="1" noTextEdit="1"/>
              </p:cNvSpPr>
              <p:nvPr/>
            </p:nvSpPr>
            <p:spPr>
              <a:xfrm>
                <a:off x="1699509" y="2669563"/>
                <a:ext cx="5744980" cy="677814"/>
              </a:xfrm>
              <a:prstGeom prst="rect">
                <a:avLst/>
              </a:prstGeom>
              <a:blipFill>
                <a:blip r:embed="rId2"/>
                <a:stretch>
                  <a:fillRect/>
                </a:stretch>
              </a:blipFill>
            </p:spPr>
            <p:txBody>
              <a:bodyPr/>
              <a:lstStyle/>
              <a:p>
                <a:r>
                  <a:rPr lang="en-US">
                    <a:noFill/>
                  </a:rPr>
                  <a:t> </a:t>
                </a:r>
              </a:p>
            </p:txBody>
          </p:sp>
        </mc:Fallback>
      </mc:AlternateContent>
      <p:sp>
        <p:nvSpPr>
          <p:cNvPr id="21" name="Arrow: Down 20">
            <a:extLst>
              <a:ext uri="{FF2B5EF4-FFF2-40B4-BE49-F238E27FC236}">
                <a16:creationId xmlns:a16="http://schemas.microsoft.com/office/drawing/2014/main" xmlns="" id="{EB50D35A-C377-3A92-7CA8-C86682619BE1}"/>
              </a:ext>
            </a:extLst>
          </p:cNvPr>
          <p:cNvSpPr/>
          <p:nvPr/>
        </p:nvSpPr>
        <p:spPr>
          <a:xfrm>
            <a:off x="4021156" y="3595911"/>
            <a:ext cx="689458" cy="278273"/>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4CAB7DFA-8EEB-62C7-601D-03C3D7F44D63}"/>
              </a:ext>
            </a:extLst>
          </p:cNvPr>
          <p:cNvSpPr txBox="1"/>
          <p:nvPr/>
        </p:nvSpPr>
        <p:spPr>
          <a:xfrm>
            <a:off x="1357628" y="4093481"/>
            <a:ext cx="5985805" cy="456535"/>
          </a:xfrm>
          <a:prstGeom prst="rect">
            <a:avLst/>
          </a:prstGeom>
          <a:noFill/>
        </p:spPr>
        <p:txBody>
          <a:bodyPr wrap="square" rtlCol="0">
            <a:spAutoFit/>
          </a:bodyPr>
          <a:lstStyle/>
          <a:p>
            <a:pPr algn="ctr">
              <a:lnSpc>
                <a:spcPct val="150000"/>
              </a:lnSpc>
            </a:pPr>
            <a:r>
              <a:rPr lang="en-US" sz="1800" b="1">
                <a:solidFill>
                  <a:srgbClr val="C00000"/>
                </a:solidFill>
              </a:rPr>
              <a:t>Tỉ lệ có tính chất đặc biệt, được gọi là tỉ lệ vàng. </a:t>
            </a:r>
          </a:p>
        </p:txBody>
      </p:sp>
    </p:spTree>
    <p:extLst>
      <p:ext uri="{BB962C8B-B14F-4D97-AF65-F5344CB8AC3E}">
        <p14:creationId xmlns:p14="http://schemas.microsoft.com/office/powerpoint/2010/main" val="604319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E754126-9117-CED3-DB20-A1086071BF93}"/>
              </a:ext>
            </a:extLst>
          </p:cNvPr>
          <p:cNvPicPr>
            <a:picLocks noChangeAspect="1"/>
          </p:cNvPicPr>
          <p:nvPr/>
        </p:nvPicPr>
        <p:blipFill>
          <a:blip r:embed="rId2"/>
          <a:stretch>
            <a:fillRect/>
          </a:stretch>
        </p:blipFill>
        <p:spPr>
          <a:xfrm>
            <a:off x="-65314" y="-232555"/>
            <a:ext cx="9209314" cy="5376055"/>
          </a:xfrm>
          <a:prstGeom prst="rect">
            <a:avLst/>
          </a:prstGeom>
        </p:spPr>
      </p:pic>
      <p:grpSp>
        <p:nvGrpSpPr>
          <p:cNvPr id="45" name="Google Shape;1796;p39">
            <a:extLst>
              <a:ext uri="{FF2B5EF4-FFF2-40B4-BE49-F238E27FC236}">
                <a16:creationId xmlns:a16="http://schemas.microsoft.com/office/drawing/2014/main" xmlns="" id="{46912C51-5770-0F31-CEC1-42FE391FE655}"/>
              </a:ext>
            </a:extLst>
          </p:cNvPr>
          <p:cNvGrpSpPr/>
          <p:nvPr/>
        </p:nvGrpSpPr>
        <p:grpSpPr>
          <a:xfrm>
            <a:off x="958210" y="570404"/>
            <a:ext cx="7227579" cy="3770135"/>
            <a:chOff x="1175938" y="770625"/>
            <a:chExt cx="6906103" cy="3681681"/>
          </a:xfrm>
        </p:grpSpPr>
        <p:grpSp>
          <p:nvGrpSpPr>
            <p:cNvPr id="46" name="Google Shape;1797;p39">
              <a:extLst>
                <a:ext uri="{FF2B5EF4-FFF2-40B4-BE49-F238E27FC236}">
                  <a16:creationId xmlns:a16="http://schemas.microsoft.com/office/drawing/2014/main" xmlns="" id="{45AFDFBF-D5F5-D645-2BE7-646CDF83042B}"/>
                </a:ext>
              </a:extLst>
            </p:cNvPr>
            <p:cNvGrpSpPr/>
            <p:nvPr/>
          </p:nvGrpSpPr>
          <p:grpSpPr>
            <a:xfrm>
              <a:off x="1175938" y="770625"/>
              <a:ext cx="6906103" cy="3681681"/>
              <a:chOff x="1175938" y="770625"/>
              <a:chExt cx="6906103" cy="3681681"/>
            </a:xfrm>
          </p:grpSpPr>
          <p:grpSp>
            <p:nvGrpSpPr>
              <p:cNvPr id="72" name="Google Shape;1798;p39">
                <a:extLst>
                  <a:ext uri="{FF2B5EF4-FFF2-40B4-BE49-F238E27FC236}">
                    <a16:creationId xmlns:a16="http://schemas.microsoft.com/office/drawing/2014/main" xmlns="" id="{47AB688A-6A92-D7B7-2EB9-2CC35A66153F}"/>
                  </a:ext>
                </a:extLst>
              </p:cNvPr>
              <p:cNvGrpSpPr/>
              <p:nvPr/>
            </p:nvGrpSpPr>
            <p:grpSpPr>
              <a:xfrm>
                <a:off x="1175938" y="770637"/>
                <a:ext cx="6906103" cy="3681670"/>
                <a:chOff x="713225" y="523974"/>
                <a:chExt cx="7831825" cy="4175176"/>
              </a:xfrm>
            </p:grpSpPr>
            <p:sp>
              <p:nvSpPr>
                <p:cNvPr id="74" name="Google Shape;1799;p39">
                  <a:extLst>
                    <a:ext uri="{FF2B5EF4-FFF2-40B4-BE49-F238E27FC236}">
                      <a16:creationId xmlns:a16="http://schemas.microsoft.com/office/drawing/2014/main" xmlns="" id="{FBEA1536-01E3-E94E-A0DA-303F5B9269BD}"/>
                    </a:ext>
                  </a:extLst>
                </p:cNvPr>
                <p:cNvSpPr/>
                <p:nvPr/>
              </p:nvSpPr>
              <p:spPr>
                <a:xfrm>
                  <a:off x="827550" y="634750"/>
                  <a:ext cx="7717500" cy="4064400"/>
                </a:xfrm>
                <a:prstGeom prst="roundRect">
                  <a:avLst>
                    <a:gd name="adj" fmla="val 8895"/>
                  </a:avLst>
                </a:prstGeom>
                <a:solidFill>
                  <a:srgbClr val="3A4896"/>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75" name="Google Shape;1800;p39">
                  <a:extLst>
                    <a:ext uri="{FF2B5EF4-FFF2-40B4-BE49-F238E27FC236}">
                      <a16:creationId xmlns:a16="http://schemas.microsoft.com/office/drawing/2014/main" xmlns="" id="{FAA4C49B-DA14-6D6A-7C2A-FBE5EDF692C4}"/>
                    </a:ext>
                  </a:extLst>
                </p:cNvPr>
                <p:cNvSpPr/>
                <p:nvPr/>
              </p:nvSpPr>
              <p:spPr>
                <a:xfrm>
                  <a:off x="713250" y="539500"/>
                  <a:ext cx="7717500" cy="4064400"/>
                </a:xfrm>
                <a:prstGeom prst="roundRect">
                  <a:avLst>
                    <a:gd name="adj" fmla="val 5886"/>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76" name="Google Shape;1801;p39">
                  <a:extLst>
                    <a:ext uri="{FF2B5EF4-FFF2-40B4-BE49-F238E27FC236}">
                      <a16:creationId xmlns:a16="http://schemas.microsoft.com/office/drawing/2014/main" xmlns="" id="{1687A6CC-10D9-CBA9-3E6E-8A19B316DC91}"/>
                    </a:ext>
                  </a:extLst>
                </p:cNvPr>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3" name="Google Shape;1802;p39">
                <a:extLst>
                  <a:ext uri="{FF2B5EF4-FFF2-40B4-BE49-F238E27FC236}">
                    <a16:creationId xmlns:a16="http://schemas.microsoft.com/office/drawing/2014/main" xmlns="" id="{CFCEA551-A67E-3F51-8CEC-5F71222145FF}"/>
                  </a:ext>
                </a:extLst>
              </p:cNvPr>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rgbClr val="B1CBFF"/>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7" name="Google Shape;1803;p39">
              <a:extLst>
                <a:ext uri="{FF2B5EF4-FFF2-40B4-BE49-F238E27FC236}">
                  <a16:creationId xmlns:a16="http://schemas.microsoft.com/office/drawing/2014/main" xmlns="" id="{68B41E0A-4F5E-090B-75CB-153B6D1660B2}"/>
                </a:ext>
              </a:extLst>
            </p:cNvPr>
            <p:cNvGrpSpPr/>
            <p:nvPr/>
          </p:nvGrpSpPr>
          <p:grpSpPr>
            <a:xfrm>
              <a:off x="1449558" y="989217"/>
              <a:ext cx="550829" cy="109626"/>
              <a:chOff x="9481915" y="-124291"/>
              <a:chExt cx="1421494" cy="282832"/>
            </a:xfrm>
          </p:grpSpPr>
          <p:sp>
            <p:nvSpPr>
              <p:cNvPr id="69" name="Google Shape;1804;p39">
                <a:extLst>
                  <a:ext uri="{FF2B5EF4-FFF2-40B4-BE49-F238E27FC236}">
                    <a16:creationId xmlns:a16="http://schemas.microsoft.com/office/drawing/2014/main" xmlns="" id="{F5977AA1-7BD5-9C44-D6FC-65EA78794973}"/>
                  </a:ext>
                </a:extLst>
              </p:cNvPr>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rgbClr val="FCB3B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1805;p39">
                <a:extLst>
                  <a:ext uri="{FF2B5EF4-FFF2-40B4-BE49-F238E27FC236}">
                    <a16:creationId xmlns:a16="http://schemas.microsoft.com/office/drawing/2014/main" xmlns="" id="{23414C94-4F41-EE89-CFC2-5A9054BC5221}"/>
                  </a:ext>
                </a:extLst>
              </p:cNvPr>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rgbClr val="3A4896"/>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1806;p39">
                <a:extLst>
                  <a:ext uri="{FF2B5EF4-FFF2-40B4-BE49-F238E27FC236}">
                    <a16:creationId xmlns:a16="http://schemas.microsoft.com/office/drawing/2014/main" xmlns="" id="{7F9E9CD7-0603-D3F2-D456-504D1FF174AA}"/>
                  </a:ext>
                </a:extLst>
              </p:cNvPr>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rgbClr val="B1CBFF"/>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8" name="Google Shape;1807;p39">
              <a:extLst>
                <a:ext uri="{FF2B5EF4-FFF2-40B4-BE49-F238E27FC236}">
                  <a16:creationId xmlns:a16="http://schemas.microsoft.com/office/drawing/2014/main" xmlns="" id="{864C634A-FDEB-7AA1-3BC3-FF723D172B30}"/>
                </a:ext>
              </a:extLst>
            </p:cNvPr>
            <p:cNvGrpSpPr/>
            <p:nvPr/>
          </p:nvGrpSpPr>
          <p:grpSpPr>
            <a:xfrm>
              <a:off x="2215942" y="953202"/>
              <a:ext cx="937124" cy="181670"/>
              <a:chOff x="3415750" y="2213450"/>
              <a:chExt cx="1484200" cy="287725"/>
            </a:xfrm>
          </p:grpSpPr>
          <p:sp>
            <p:nvSpPr>
              <p:cNvPr id="63" name="Google Shape;1808;p39">
                <a:extLst>
                  <a:ext uri="{FF2B5EF4-FFF2-40B4-BE49-F238E27FC236}">
                    <a16:creationId xmlns:a16="http://schemas.microsoft.com/office/drawing/2014/main" xmlns="" id="{DE14803D-7463-BDEF-A6C5-C8837C4F074C}"/>
                  </a:ext>
                </a:extLst>
              </p:cNvPr>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809;p39">
                <a:extLst>
                  <a:ext uri="{FF2B5EF4-FFF2-40B4-BE49-F238E27FC236}">
                    <a16:creationId xmlns:a16="http://schemas.microsoft.com/office/drawing/2014/main" xmlns="" id="{C920F9D7-F965-6871-9D99-A0235BD8514E}"/>
                  </a:ext>
                </a:extLst>
              </p:cNvPr>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810;p39">
                <a:extLst>
                  <a:ext uri="{FF2B5EF4-FFF2-40B4-BE49-F238E27FC236}">
                    <a16:creationId xmlns:a16="http://schemas.microsoft.com/office/drawing/2014/main" xmlns="" id="{5FB0319A-7853-FEE5-1662-C9D8A0DE9A69}"/>
                  </a:ext>
                </a:extLst>
              </p:cNvPr>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1811;p39">
                <a:extLst>
                  <a:ext uri="{FF2B5EF4-FFF2-40B4-BE49-F238E27FC236}">
                    <a16:creationId xmlns:a16="http://schemas.microsoft.com/office/drawing/2014/main" xmlns="" id="{4F378D21-1CD9-383E-F81C-99F4A25EBD50}"/>
                  </a:ext>
                </a:extLst>
              </p:cNvPr>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1812;p39">
                <a:extLst>
                  <a:ext uri="{FF2B5EF4-FFF2-40B4-BE49-F238E27FC236}">
                    <a16:creationId xmlns:a16="http://schemas.microsoft.com/office/drawing/2014/main" xmlns="" id="{EB61063A-3E58-5BA6-5967-FA54EC9E5007}"/>
                  </a:ext>
                </a:extLst>
              </p:cNvPr>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1813;p39">
                <a:extLst>
                  <a:ext uri="{FF2B5EF4-FFF2-40B4-BE49-F238E27FC236}">
                    <a16:creationId xmlns:a16="http://schemas.microsoft.com/office/drawing/2014/main" xmlns="" id="{96FA4C71-7BAE-3500-A603-3D2F18F11BE8}"/>
                  </a:ext>
                </a:extLst>
              </p:cNvPr>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9" name="Google Shape;1814;p39">
              <a:extLst>
                <a:ext uri="{FF2B5EF4-FFF2-40B4-BE49-F238E27FC236}">
                  <a16:creationId xmlns:a16="http://schemas.microsoft.com/office/drawing/2014/main" xmlns="" id="{FC36DC80-1F65-C8F1-D3E8-D359F91CF877}"/>
                </a:ext>
              </a:extLst>
            </p:cNvPr>
            <p:cNvGrpSpPr/>
            <p:nvPr/>
          </p:nvGrpSpPr>
          <p:grpSpPr>
            <a:xfrm>
              <a:off x="7050325" y="1045375"/>
              <a:ext cx="824100" cy="218700"/>
              <a:chOff x="7050325" y="1045375"/>
              <a:chExt cx="824100" cy="218700"/>
            </a:xfrm>
          </p:grpSpPr>
          <p:sp>
            <p:nvSpPr>
              <p:cNvPr id="55" name="Google Shape;1815;p39">
                <a:extLst>
                  <a:ext uri="{FF2B5EF4-FFF2-40B4-BE49-F238E27FC236}">
                    <a16:creationId xmlns:a16="http://schemas.microsoft.com/office/drawing/2014/main" xmlns="" id="{3F031A72-323F-337D-4F57-792A022C4420}"/>
                  </a:ext>
                </a:extLst>
              </p:cNvPr>
              <p:cNvSpPr/>
              <p:nvPr/>
            </p:nvSpPr>
            <p:spPr>
              <a:xfrm>
                <a:off x="7655725" y="1045375"/>
                <a:ext cx="218700" cy="218700"/>
              </a:xfrm>
              <a:prstGeom prst="rect">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56" name="Google Shape;1816;p39">
                <a:extLst>
                  <a:ext uri="{FF2B5EF4-FFF2-40B4-BE49-F238E27FC236}">
                    <a16:creationId xmlns:a16="http://schemas.microsoft.com/office/drawing/2014/main" xmlns="" id="{4EF39706-D840-5ABF-CD7C-7BF3CD084551}"/>
                  </a:ext>
                </a:extLst>
              </p:cNvPr>
              <p:cNvSpPr/>
              <p:nvPr/>
            </p:nvSpPr>
            <p:spPr>
              <a:xfrm>
                <a:off x="7353025" y="1045375"/>
                <a:ext cx="218700" cy="218700"/>
              </a:xfrm>
              <a:prstGeom prst="rect">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sp>
            <p:nvSpPr>
              <p:cNvPr id="57" name="Google Shape;1817;p39">
                <a:extLst>
                  <a:ext uri="{FF2B5EF4-FFF2-40B4-BE49-F238E27FC236}">
                    <a16:creationId xmlns:a16="http://schemas.microsoft.com/office/drawing/2014/main" xmlns="" id="{A039377F-5F35-0894-C00F-E9472208FB51}"/>
                  </a:ext>
                </a:extLst>
              </p:cNvPr>
              <p:cNvSpPr/>
              <p:nvPr/>
            </p:nvSpPr>
            <p:spPr>
              <a:xfrm>
                <a:off x="7050325" y="1045375"/>
                <a:ext cx="218700" cy="218700"/>
              </a:xfrm>
              <a:prstGeom prst="rect">
                <a:avLst/>
              </a:prstGeom>
              <a:solidFill>
                <a:srgbClr val="FFFCF7"/>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Lato"/>
                  <a:ea typeface="Lato"/>
                  <a:cs typeface="Lato"/>
                  <a:sym typeface="Lato"/>
                </a:endParaRPr>
              </a:p>
            </p:txBody>
          </p:sp>
          <p:grpSp>
            <p:nvGrpSpPr>
              <p:cNvPr id="58" name="Google Shape;1818;p39">
                <a:extLst>
                  <a:ext uri="{FF2B5EF4-FFF2-40B4-BE49-F238E27FC236}">
                    <a16:creationId xmlns:a16="http://schemas.microsoft.com/office/drawing/2014/main" xmlns="" id="{38E02EC3-BA3C-FC58-9BD2-056CEC6205B2}"/>
                  </a:ext>
                </a:extLst>
              </p:cNvPr>
              <p:cNvGrpSpPr/>
              <p:nvPr/>
            </p:nvGrpSpPr>
            <p:grpSpPr>
              <a:xfrm>
                <a:off x="7087846" y="1074670"/>
                <a:ext cx="756865" cy="160024"/>
                <a:chOff x="5368543" y="2043925"/>
                <a:chExt cx="1066307" cy="225450"/>
              </a:xfrm>
            </p:grpSpPr>
            <p:sp>
              <p:nvSpPr>
                <p:cNvPr id="59" name="Google Shape;1819;p39">
                  <a:extLst>
                    <a:ext uri="{FF2B5EF4-FFF2-40B4-BE49-F238E27FC236}">
                      <a16:creationId xmlns:a16="http://schemas.microsoft.com/office/drawing/2014/main" xmlns="" id="{743EAEAD-983B-9133-61DA-7B7096F61203}"/>
                    </a:ext>
                  </a:extLst>
                </p:cNvPr>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820;p39">
                  <a:extLst>
                    <a:ext uri="{FF2B5EF4-FFF2-40B4-BE49-F238E27FC236}">
                      <a16:creationId xmlns:a16="http://schemas.microsoft.com/office/drawing/2014/main" xmlns="" id="{1159B67C-E5BA-72B3-7B35-BABDEC461F15}"/>
                    </a:ext>
                  </a:extLst>
                </p:cNvPr>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821;p39">
                  <a:extLst>
                    <a:ext uri="{FF2B5EF4-FFF2-40B4-BE49-F238E27FC236}">
                      <a16:creationId xmlns:a16="http://schemas.microsoft.com/office/drawing/2014/main" xmlns="" id="{4FEED8E7-58EE-8DBA-1FA3-B0B394017F7B}"/>
                    </a:ext>
                  </a:extLst>
                </p:cNvPr>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822;p39">
                  <a:extLst>
                    <a:ext uri="{FF2B5EF4-FFF2-40B4-BE49-F238E27FC236}">
                      <a16:creationId xmlns:a16="http://schemas.microsoft.com/office/drawing/2014/main" xmlns="" id="{28A4DB2A-994F-AD9F-86AA-7947EB81C24A}"/>
                    </a:ext>
                  </a:extLst>
                </p:cNvPr>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rgbClr val="3C3D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50" name="Google Shape;1823;p39">
              <a:extLst>
                <a:ext uri="{FF2B5EF4-FFF2-40B4-BE49-F238E27FC236}">
                  <a16:creationId xmlns:a16="http://schemas.microsoft.com/office/drawing/2014/main" xmlns="" id="{92FF4A1F-D765-CFA9-509E-C4962BBB67F0}"/>
                </a:ext>
              </a:extLst>
            </p:cNvPr>
            <p:cNvGrpSpPr/>
            <p:nvPr/>
          </p:nvGrpSpPr>
          <p:grpSpPr>
            <a:xfrm>
              <a:off x="7718252" y="2714658"/>
              <a:ext cx="102641" cy="699095"/>
              <a:chOff x="9565102" y="953208"/>
              <a:chExt cx="102641" cy="699095"/>
            </a:xfrm>
          </p:grpSpPr>
          <p:sp>
            <p:nvSpPr>
              <p:cNvPr id="51" name="Google Shape;1824;p39">
                <a:extLst>
                  <a:ext uri="{FF2B5EF4-FFF2-40B4-BE49-F238E27FC236}">
                    <a16:creationId xmlns:a16="http://schemas.microsoft.com/office/drawing/2014/main" xmlns="" id="{AF23DEB8-F0EA-5DEB-E9B7-34D82122DFA8}"/>
                  </a:ext>
                </a:extLst>
              </p:cNvPr>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825;p39">
                <a:extLst>
                  <a:ext uri="{FF2B5EF4-FFF2-40B4-BE49-F238E27FC236}">
                    <a16:creationId xmlns:a16="http://schemas.microsoft.com/office/drawing/2014/main" xmlns="" id="{CC4E0B74-6359-29E4-86B6-9F759C5A6AC7}"/>
                  </a:ext>
                </a:extLst>
              </p:cNvPr>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826;p39">
                <a:extLst>
                  <a:ext uri="{FF2B5EF4-FFF2-40B4-BE49-F238E27FC236}">
                    <a16:creationId xmlns:a16="http://schemas.microsoft.com/office/drawing/2014/main" xmlns="" id="{56278A86-3DC2-EB45-33E0-34CC5609EDF8}"/>
                  </a:ext>
                </a:extLst>
              </p:cNvPr>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827;p39">
                <a:extLst>
                  <a:ext uri="{FF2B5EF4-FFF2-40B4-BE49-F238E27FC236}">
                    <a16:creationId xmlns:a16="http://schemas.microsoft.com/office/drawing/2014/main" xmlns="" id="{C096F66C-FE83-C5E6-3439-380D3157F787}"/>
                  </a:ext>
                </a:extLst>
              </p:cNvPr>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rgbClr val="F1CE6D"/>
              </a:solidFill>
              <a:ln w="9525" cap="flat" cmpd="sng">
                <a:solidFill>
                  <a:srgbClr val="3C3D4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77" name="TextBox 76">
            <a:extLst>
              <a:ext uri="{FF2B5EF4-FFF2-40B4-BE49-F238E27FC236}">
                <a16:creationId xmlns:a16="http://schemas.microsoft.com/office/drawing/2014/main" xmlns="" id="{8F5B87B0-1D29-6422-1DBF-C08CA1B06B09}"/>
              </a:ext>
            </a:extLst>
          </p:cNvPr>
          <p:cNvSpPr txBox="1"/>
          <p:nvPr/>
        </p:nvSpPr>
        <p:spPr>
          <a:xfrm>
            <a:off x="2697981" y="1326052"/>
            <a:ext cx="3853542" cy="630942"/>
          </a:xfrm>
          <a:prstGeom prst="rect">
            <a:avLst/>
          </a:prstGeom>
          <a:noFill/>
        </p:spPr>
        <p:txBody>
          <a:bodyPr wrap="square" rtlCol="0">
            <a:spAutoFit/>
          </a:bodyPr>
          <a:lstStyle/>
          <a:p>
            <a:pPr algn="ctr"/>
            <a:r>
              <a:rPr lang="en-US" sz="3500" b="1">
                <a:solidFill>
                  <a:srgbClr val="C00000"/>
                </a:solidFill>
              </a:rPr>
              <a:t>KHỞI ĐỘNG </a:t>
            </a:r>
          </a:p>
        </p:txBody>
      </p:sp>
      <p:sp>
        <p:nvSpPr>
          <p:cNvPr id="79" name="TextBox 78">
            <a:extLst>
              <a:ext uri="{FF2B5EF4-FFF2-40B4-BE49-F238E27FC236}">
                <a16:creationId xmlns:a16="http://schemas.microsoft.com/office/drawing/2014/main" xmlns="" id="{BDF45C35-B1AC-69F4-A205-ECBF41A40126}"/>
              </a:ext>
            </a:extLst>
          </p:cNvPr>
          <p:cNvSpPr txBox="1"/>
          <p:nvPr/>
        </p:nvSpPr>
        <p:spPr>
          <a:xfrm>
            <a:off x="1478787" y="3041530"/>
            <a:ext cx="5983310" cy="1045223"/>
          </a:xfrm>
          <a:prstGeom prst="rect">
            <a:avLst/>
          </a:prstGeom>
          <a:noFill/>
        </p:spPr>
        <p:txBody>
          <a:bodyPr wrap="square">
            <a:spAutoFit/>
          </a:bodyPr>
          <a:lstStyle/>
          <a:p>
            <a:pPr algn="ctr">
              <a:lnSpc>
                <a:spcPct val="150000"/>
              </a:lnSpc>
            </a:pPr>
            <a:r>
              <a:rPr lang="en-US" sz="2200">
                <a:hlinkClick r:id="rId3"/>
              </a:rPr>
              <a:t>https://phet.colorado.edu/vi/simulations/greenhouse-effect</a:t>
            </a:r>
            <a:r>
              <a:rPr lang="en-US" sz="2200"/>
              <a:t> </a:t>
            </a:r>
          </a:p>
        </p:txBody>
      </p:sp>
      <p:sp>
        <p:nvSpPr>
          <p:cNvPr id="80" name="Freeform 42">
            <a:extLst>
              <a:ext uri="{FF2B5EF4-FFF2-40B4-BE49-F238E27FC236}">
                <a16:creationId xmlns:a16="http://schemas.microsoft.com/office/drawing/2014/main" xmlns="" id="{419F59CE-A853-4DDD-6041-7C5FC5B5890C}"/>
              </a:ext>
            </a:extLst>
          </p:cNvPr>
          <p:cNvSpPr/>
          <p:nvPr/>
        </p:nvSpPr>
        <p:spPr>
          <a:xfrm rot="18691060">
            <a:off x="7148725" y="3687683"/>
            <a:ext cx="413236" cy="534933"/>
          </a:xfrm>
          <a:custGeom>
            <a:avLst/>
            <a:gdLst/>
            <a:ahLst/>
            <a:cxnLst/>
            <a:rect l="l" t="t" r="r" b="b"/>
            <a:pathLst>
              <a:path w="949770" h="1229475">
                <a:moveTo>
                  <a:pt x="0" y="0"/>
                </a:moveTo>
                <a:lnTo>
                  <a:pt x="949769" y="0"/>
                </a:lnTo>
                <a:lnTo>
                  <a:pt x="949769" y="1229475"/>
                </a:lnTo>
                <a:lnTo>
                  <a:pt x="0" y="122947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2" name="TextBox 81">
            <a:extLst>
              <a:ext uri="{FF2B5EF4-FFF2-40B4-BE49-F238E27FC236}">
                <a16:creationId xmlns:a16="http://schemas.microsoft.com/office/drawing/2014/main" xmlns="" id="{A295FE48-9F5B-3865-5203-D6DE2B36789B}"/>
              </a:ext>
            </a:extLst>
          </p:cNvPr>
          <p:cNvSpPr txBox="1"/>
          <p:nvPr/>
        </p:nvSpPr>
        <p:spPr>
          <a:xfrm>
            <a:off x="1312666" y="1889567"/>
            <a:ext cx="6453354" cy="1045223"/>
          </a:xfrm>
          <a:prstGeom prst="rect">
            <a:avLst/>
          </a:prstGeom>
          <a:noFill/>
        </p:spPr>
        <p:txBody>
          <a:bodyPr wrap="square">
            <a:spAutoFit/>
          </a:bodyPr>
          <a:lstStyle/>
          <a:p>
            <a:pPr algn="just">
              <a:lnSpc>
                <a:spcPct val="150000"/>
              </a:lnSpc>
            </a:pPr>
            <a:r>
              <a:rPr lang="en-US" sz="2200">
                <a:latin typeface="+mj-lt"/>
              </a:rPr>
              <a:t>Mời các em theo dõi một mô phỏng về Hiệu ứng nhà kính:</a:t>
            </a:r>
          </a:p>
        </p:txBody>
      </p:sp>
    </p:spTree>
    <p:extLst>
      <p:ext uri="{BB962C8B-B14F-4D97-AF65-F5344CB8AC3E}">
        <p14:creationId xmlns:p14="http://schemas.microsoft.com/office/powerpoint/2010/main" val="66400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barn(inVertical)">
                                      <p:cBhvr>
                                        <p:cTn id="13" dur="500"/>
                                        <p:tgtEl>
                                          <p:spTgt spid="7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up)">
                                      <p:cBhvr>
                                        <p:cTn id="17" dur="500"/>
                                        <p:tgtEl>
                                          <p:spTgt spid="8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p:cTn id="26" dur="500" fill="hold"/>
                                        <p:tgtEl>
                                          <p:spTgt spid="80"/>
                                        </p:tgtEl>
                                        <p:attrNameLst>
                                          <p:attrName>ppt_w</p:attrName>
                                        </p:attrNameLst>
                                      </p:cBhvr>
                                      <p:tavLst>
                                        <p:tav tm="0">
                                          <p:val>
                                            <p:fltVal val="0"/>
                                          </p:val>
                                        </p:tav>
                                        <p:tav tm="100000">
                                          <p:val>
                                            <p:strVal val="#ppt_w"/>
                                          </p:val>
                                        </p:tav>
                                      </p:tavLst>
                                    </p:anim>
                                    <p:anim calcmode="lin" valueType="num">
                                      <p:cBhvr>
                                        <p:cTn id="27" dur="500" fill="hold"/>
                                        <p:tgtEl>
                                          <p:spTgt spid="80"/>
                                        </p:tgtEl>
                                        <p:attrNameLst>
                                          <p:attrName>ppt_h</p:attrName>
                                        </p:attrNameLst>
                                      </p:cBhvr>
                                      <p:tavLst>
                                        <p:tav tm="0">
                                          <p:val>
                                            <p:fltVal val="0"/>
                                          </p:val>
                                        </p:tav>
                                        <p:tav tm="100000">
                                          <p:val>
                                            <p:strVal val="#ppt_h"/>
                                          </p:val>
                                        </p:tav>
                                      </p:tavLst>
                                    </p:anim>
                                    <p:animEffect transition="in" filter="fade">
                                      <p:cBhvr>
                                        <p:cTn id="2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5F9893-4B9F-7350-E3C4-778906C96250}"/>
              </a:ext>
            </a:extLst>
          </p:cNvPr>
          <p:cNvSpPr txBox="1"/>
          <p:nvPr/>
        </p:nvSpPr>
        <p:spPr>
          <a:xfrm>
            <a:off x="2148114" y="210458"/>
            <a:ext cx="4847771" cy="630942"/>
          </a:xfrm>
          <a:prstGeom prst="rect">
            <a:avLst/>
          </a:prstGeom>
          <a:noFill/>
        </p:spPr>
        <p:txBody>
          <a:bodyPr wrap="square" rtlCol="0">
            <a:spAutoFit/>
          </a:bodyPr>
          <a:lstStyle/>
          <a:p>
            <a:pPr algn="ctr"/>
            <a:r>
              <a:rPr lang="en-US" sz="3500" b="1">
                <a:solidFill>
                  <a:srgbClr val="002060"/>
                </a:solidFill>
              </a:rPr>
              <a:t>LUYỆN TẬP </a:t>
            </a:r>
          </a:p>
        </p:txBody>
      </p:sp>
      <p:grpSp>
        <p:nvGrpSpPr>
          <p:cNvPr id="19" name="Group 18">
            <a:extLst>
              <a:ext uri="{FF2B5EF4-FFF2-40B4-BE49-F238E27FC236}">
                <a16:creationId xmlns:a16="http://schemas.microsoft.com/office/drawing/2014/main" xmlns="" id="{38FFB449-E6D4-3045-25DD-0E1F3EF2A926}"/>
              </a:ext>
            </a:extLst>
          </p:cNvPr>
          <p:cNvGrpSpPr/>
          <p:nvPr/>
        </p:nvGrpSpPr>
        <p:grpSpPr>
          <a:xfrm>
            <a:off x="411591" y="984276"/>
            <a:ext cx="8320816" cy="958660"/>
            <a:chOff x="1323924" y="2145419"/>
            <a:chExt cx="8320816" cy="958660"/>
          </a:xfrm>
        </p:grpSpPr>
        <p:sp>
          <p:nvSpPr>
            <p:cNvPr id="5" name="TextBox 4">
              <a:extLst>
                <a:ext uri="{FF2B5EF4-FFF2-40B4-BE49-F238E27FC236}">
                  <a16:creationId xmlns:a16="http://schemas.microsoft.com/office/drawing/2014/main" xmlns="" id="{FF39C6C7-FC44-89DC-9602-A758ED270CB2}"/>
                </a:ext>
              </a:extLst>
            </p:cNvPr>
            <p:cNvSpPr txBox="1"/>
            <p:nvPr/>
          </p:nvSpPr>
          <p:spPr>
            <a:xfrm>
              <a:off x="2035569" y="2145419"/>
              <a:ext cx="7609171" cy="958660"/>
            </a:xfrm>
            <a:prstGeom prst="rect">
              <a:avLst/>
            </a:prstGeom>
            <a:noFill/>
          </p:spPr>
          <p:txBody>
            <a:bodyPr wrap="square">
              <a:spAutoFit/>
            </a:bodyPr>
            <a:lstStyle/>
            <a:p>
              <a:pPr algn="just">
                <a:lnSpc>
                  <a:spcPct val="150000"/>
                </a:lnSpc>
              </a:pPr>
              <a:r>
                <a:rPr lang="en-US" sz="2000"/>
                <a:t>Em hãy nêu giải pháp đo điện áp giữa hai đầu một điện trở bằng cách sử dụng phần mềm mô phỏng.</a:t>
              </a:r>
            </a:p>
          </p:txBody>
        </p:sp>
        <p:grpSp>
          <p:nvGrpSpPr>
            <p:cNvPr id="6" name="Group 5">
              <a:extLst>
                <a:ext uri="{FF2B5EF4-FFF2-40B4-BE49-F238E27FC236}">
                  <a16:creationId xmlns:a16="http://schemas.microsoft.com/office/drawing/2014/main" xmlns="" id="{50DA2F19-07BA-12F5-98E6-7B14CA1513D3}"/>
                </a:ext>
              </a:extLst>
            </p:cNvPr>
            <p:cNvGrpSpPr/>
            <p:nvPr/>
          </p:nvGrpSpPr>
          <p:grpSpPr>
            <a:xfrm>
              <a:off x="1323924" y="2365829"/>
              <a:ext cx="543308" cy="543308"/>
              <a:chOff x="1028700" y="4610433"/>
              <a:chExt cx="824190" cy="824190"/>
            </a:xfrm>
          </p:grpSpPr>
          <p:grpSp>
            <p:nvGrpSpPr>
              <p:cNvPr id="7" name="Group 14">
                <a:extLst>
                  <a:ext uri="{FF2B5EF4-FFF2-40B4-BE49-F238E27FC236}">
                    <a16:creationId xmlns:a16="http://schemas.microsoft.com/office/drawing/2014/main" xmlns="" id="{0C3E2E55-0D4E-876D-612C-D333747A5B41}"/>
                  </a:ext>
                </a:extLst>
              </p:cNvPr>
              <p:cNvGrpSpPr/>
              <p:nvPr/>
            </p:nvGrpSpPr>
            <p:grpSpPr>
              <a:xfrm>
                <a:off x="1028700" y="4610433"/>
                <a:ext cx="824190" cy="824190"/>
                <a:chOff x="0" y="0"/>
                <a:chExt cx="812800" cy="812800"/>
              </a:xfrm>
            </p:grpSpPr>
            <p:sp>
              <p:nvSpPr>
                <p:cNvPr id="15" name="Freeform 15">
                  <a:extLst>
                    <a:ext uri="{FF2B5EF4-FFF2-40B4-BE49-F238E27FC236}">
                      <a16:creationId xmlns:a16="http://schemas.microsoft.com/office/drawing/2014/main" xmlns="" id="{3CC99AD7-08C1-2F0F-6EC8-B888C57799B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B5CB"/>
                </a:solidFill>
              </p:spPr>
            </p:sp>
            <p:sp>
              <p:nvSpPr>
                <p:cNvPr id="17" name="TextBox 16">
                  <a:extLst>
                    <a:ext uri="{FF2B5EF4-FFF2-40B4-BE49-F238E27FC236}">
                      <a16:creationId xmlns:a16="http://schemas.microsoft.com/office/drawing/2014/main" xmlns="" id="{D0F6A85A-D2B8-F5C9-A45B-08DE38342172}"/>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26">
                <a:extLst>
                  <a:ext uri="{FF2B5EF4-FFF2-40B4-BE49-F238E27FC236}">
                    <a16:creationId xmlns:a16="http://schemas.microsoft.com/office/drawing/2014/main" xmlns="" id="{B2858EB5-E0A7-4B71-B375-40473A2F4985}"/>
                  </a:ext>
                </a:extLst>
              </p:cNvPr>
              <p:cNvSpPr/>
              <p:nvPr/>
            </p:nvSpPr>
            <p:spPr>
              <a:xfrm>
                <a:off x="1218218" y="4815810"/>
                <a:ext cx="445153" cy="413436"/>
              </a:xfrm>
              <a:custGeom>
                <a:avLst/>
                <a:gdLst/>
                <a:ahLst/>
                <a:cxnLst/>
                <a:rect l="l" t="t" r="r" b="b"/>
                <a:pathLst>
                  <a:path w="445153" h="413436">
                    <a:moveTo>
                      <a:pt x="0" y="0"/>
                    </a:moveTo>
                    <a:lnTo>
                      <a:pt x="445153" y="0"/>
                    </a:lnTo>
                    <a:lnTo>
                      <a:pt x="445153" y="413436"/>
                    </a:lnTo>
                    <a:lnTo>
                      <a:pt x="0" y="4134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grpSp>
        <p:nvGrpSpPr>
          <p:cNvPr id="26" name="Group 25">
            <a:extLst>
              <a:ext uri="{FF2B5EF4-FFF2-40B4-BE49-F238E27FC236}">
                <a16:creationId xmlns:a16="http://schemas.microsoft.com/office/drawing/2014/main" xmlns="" id="{D7A147AF-A099-3CDF-84BE-C59D19DA07A7}"/>
              </a:ext>
            </a:extLst>
          </p:cNvPr>
          <p:cNvGrpSpPr/>
          <p:nvPr/>
        </p:nvGrpSpPr>
        <p:grpSpPr>
          <a:xfrm>
            <a:off x="536522" y="2198496"/>
            <a:ext cx="5324089" cy="543308"/>
            <a:chOff x="764654" y="2928911"/>
            <a:chExt cx="5324089" cy="543308"/>
          </a:xfrm>
        </p:grpSpPr>
        <p:sp>
          <p:nvSpPr>
            <p:cNvPr id="23" name="Rectangle: Rounded Corners 22">
              <a:extLst>
                <a:ext uri="{FF2B5EF4-FFF2-40B4-BE49-F238E27FC236}">
                  <a16:creationId xmlns:a16="http://schemas.microsoft.com/office/drawing/2014/main" xmlns="" id="{586B207E-AC06-54BF-0B93-CEC2B2D9AC68}"/>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1</a:t>
              </a:r>
            </a:p>
          </p:txBody>
        </p:sp>
        <p:sp>
          <p:nvSpPr>
            <p:cNvPr id="25" name="TextBox 24">
              <a:extLst>
                <a:ext uri="{FF2B5EF4-FFF2-40B4-BE49-F238E27FC236}">
                  <a16:creationId xmlns:a16="http://schemas.microsoft.com/office/drawing/2014/main" xmlns="" id="{A6D0D686-A93D-0299-A393-B3AC3367B0C4}"/>
                </a:ext>
              </a:extLst>
            </p:cNvPr>
            <p:cNvSpPr txBox="1"/>
            <p:nvPr/>
          </p:nvSpPr>
          <p:spPr>
            <a:xfrm>
              <a:off x="1516743" y="3000510"/>
              <a:ext cx="4572000" cy="400110"/>
            </a:xfrm>
            <a:prstGeom prst="rect">
              <a:avLst/>
            </a:prstGeom>
            <a:noFill/>
          </p:spPr>
          <p:txBody>
            <a:bodyPr wrap="square">
              <a:spAutoFit/>
            </a:bodyPr>
            <a:lstStyle/>
            <a:p>
              <a:r>
                <a:rPr lang="en-US" sz="2000" i="1"/>
                <a:t>Truy cập phần mềm PhET:</a:t>
              </a:r>
            </a:p>
          </p:txBody>
        </p:sp>
      </p:grpSp>
      <p:grpSp>
        <p:nvGrpSpPr>
          <p:cNvPr id="33" name="Group 32">
            <a:extLst>
              <a:ext uri="{FF2B5EF4-FFF2-40B4-BE49-F238E27FC236}">
                <a16:creationId xmlns:a16="http://schemas.microsoft.com/office/drawing/2014/main" xmlns="" id="{5DED54F1-0C02-D7C1-1184-CCAED0CCE4CE}"/>
              </a:ext>
            </a:extLst>
          </p:cNvPr>
          <p:cNvGrpSpPr/>
          <p:nvPr/>
        </p:nvGrpSpPr>
        <p:grpSpPr>
          <a:xfrm>
            <a:off x="536522" y="3028142"/>
            <a:ext cx="8224718" cy="1877703"/>
            <a:chOff x="536522" y="3028142"/>
            <a:chExt cx="8224718" cy="1877703"/>
          </a:xfrm>
        </p:grpSpPr>
        <p:grpSp>
          <p:nvGrpSpPr>
            <p:cNvPr id="27" name="Group 26">
              <a:extLst>
                <a:ext uri="{FF2B5EF4-FFF2-40B4-BE49-F238E27FC236}">
                  <a16:creationId xmlns:a16="http://schemas.microsoft.com/office/drawing/2014/main" xmlns="" id="{B79079A4-7633-40ED-BF0C-E2791A33B929}"/>
                </a:ext>
              </a:extLst>
            </p:cNvPr>
            <p:cNvGrpSpPr/>
            <p:nvPr/>
          </p:nvGrpSpPr>
          <p:grpSpPr>
            <a:xfrm>
              <a:off x="536522" y="3028142"/>
              <a:ext cx="6379535" cy="543308"/>
              <a:chOff x="764654" y="2928911"/>
              <a:chExt cx="6379535" cy="543308"/>
            </a:xfrm>
          </p:grpSpPr>
          <p:sp>
            <p:nvSpPr>
              <p:cNvPr id="28" name="Rectangle: Rounded Corners 27">
                <a:extLst>
                  <a:ext uri="{FF2B5EF4-FFF2-40B4-BE49-F238E27FC236}">
                    <a16:creationId xmlns:a16="http://schemas.microsoft.com/office/drawing/2014/main" xmlns="" id="{56CD7BEE-17C6-3D3C-862E-43D935493170}"/>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2</a:t>
                </a:r>
              </a:p>
            </p:txBody>
          </p:sp>
          <p:sp>
            <p:nvSpPr>
              <p:cNvPr id="29" name="TextBox 28">
                <a:extLst>
                  <a:ext uri="{FF2B5EF4-FFF2-40B4-BE49-F238E27FC236}">
                    <a16:creationId xmlns:a16="http://schemas.microsoft.com/office/drawing/2014/main" xmlns="" id="{0C5F10C0-38D4-64FB-890B-38D6350AAB92}"/>
                  </a:ext>
                </a:extLst>
              </p:cNvPr>
              <p:cNvSpPr txBox="1"/>
              <p:nvPr/>
            </p:nvSpPr>
            <p:spPr>
              <a:xfrm>
                <a:off x="1516743" y="3000510"/>
                <a:ext cx="5627446" cy="400110"/>
              </a:xfrm>
              <a:prstGeom prst="rect">
                <a:avLst/>
              </a:prstGeom>
              <a:noFill/>
            </p:spPr>
            <p:txBody>
              <a:bodyPr wrap="square">
                <a:spAutoFit/>
              </a:bodyPr>
              <a:lstStyle/>
              <a:p>
                <a:r>
                  <a:rPr lang="en-US" sz="2000" i="1"/>
                  <a:t>Mở mô phỏng "Circuit Construction Kit" </a:t>
                </a:r>
              </a:p>
            </p:txBody>
          </p:sp>
        </p:grpSp>
        <p:sp>
          <p:nvSpPr>
            <p:cNvPr id="31" name="TextBox 30">
              <a:extLst>
                <a:ext uri="{FF2B5EF4-FFF2-40B4-BE49-F238E27FC236}">
                  <a16:creationId xmlns:a16="http://schemas.microsoft.com/office/drawing/2014/main" xmlns="" id="{6F060B1C-FDB1-BBBC-DBA5-65F1C77209A5}"/>
                </a:ext>
              </a:extLst>
            </p:cNvPr>
            <p:cNvSpPr txBox="1"/>
            <p:nvPr/>
          </p:nvSpPr>
          <p:spPr>
            <a:xfrm>
              <a:off x="683245" y="3740567"/>
              <a:ext cx="7810529" cy="958660"/>
            </a:xfrm>
            <a:prstGeom prst="rect">
              <a:avLst/>
            </a:prstGeom>
            <a:noFill/>
          </p:spPr>
          <p:txBody>
            <a:bodyPr wrap="square">
              <a:spAutoFit/>
            </a:bodyPr>
            <a:lstStyle/>
            <a:p>
              <a:pPr algn="just">
                <a:lnSpc>
                  <a:spcPct val="150000"/>
                </a:lnSpc>
              </a:pPr>
              <a:r>
                <a:rPr lang="en-US" sz="2000">
                  <a:hlinkClick r:id="rId4"/>
                </a:rPr>
                <a:t>https://phet.colorado.edu/en/simulations/circuit-construction-kit-dc-virtual-lab</a:t>
              </a:r>
              <a:r>
                <a:rPr lang="en-US" sz="2000"/>
                <a:t> </a:t>
              </a:r>
            </a:p>
          </p:txBody>
        </p:sp>
        <p:sp>
          <p:nvSpPr>
            <p:cNvPr id="32" name="Freeform 42">
              <a:extLst>
                <a:ext uri="{FF2B5EF4-FFF2-40B4-BE49-F238E27FC236}">
                  <a16:creationId xmlns:a16="http://schemas.microsoft.com/office/drawing/2014/main" xmlns="" id="{62912B7A-34CF-16EB-B475-43372FA2E0DE}"/>
                </a:ext>
              </a:extLst>
            </p:cNvPr>
            <p:cNvSpPr/>
            <p:nvPr/>
          </p:nvSpPr>
          <p:spPr>
            <a:xfrm rot="18691060">
              <a:off x="8287156" y="4431760"/>
              <a:ext cx="413236" cy="534933"/>
            </a:xfrm>
            <a:custGeom>
              <a:avLst/>
              <a:gdLst/>
              <a:ahLst/>
              <a:cxnLst/>
              <a:rect l="l" t="t" r="r" b="b"/>
              <a:pathLst>
                <a:path w="949770" h="1229475">
                  <a:moveTo>
                    <a:pt x="0" y="0"/>
                  </a:moveTo>
                  <a:lnTo>
                    <a:pt x="949769" y="0"/>
                  </a:lnTo>
                  <a:lnTo>
                    <a:pt x="949769" y="1229475"/>
                  </a:lnTo>
                  <a:lnTo>
                    <a:pt x="0" y="12294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spTree>
    <p:extLst>
      <p:ext uri="{BB962C8B-B14F-4D97-AF65-F5344CB8AC3E}">
        <p14:creationId xmlns:p14="http://schemas.microsoft.com/office/powerpoint/2010/main" val="2387020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F5EFF9B-49AD-B306-28D0-4C9060B6E704}"/>
              </a:ext>
            </a:extLst>
          </p:cNvPr>
          <p:cNvGrpSpPr/>
          <p:nvPr/>
        </p:nvGrpSpPr>
        <p:grpSpPr>
          <a:xfrm>
            <a:off x="369608" y="222272"/>
            <a:ext cx="5324089" cy="543308"/>
            <a:chOff x="764654" y="2928911"/>
            <a:chExt cx="5324089" cy="543308"/>
          </a:xfrm>
        </p:grpSpPr>
        <p:sp>
          <p:nvSpPr>
            <p:cNvPr id="4" name="Rectangle: Rounded Corners 3">
              <a:extLst>
                <a:ext uri="{FF2B5EF4-FFF2-40B4-BE49-F238E27FC236}">
                  <a16:creationId xmlns:a16="http://schemas.microsoft.com/office/drawing/2014/main" xmlns="" id="{1D0B6A59-4E92-2606-F16B-A8B142FD639B}"/>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3</a:t>
              </a:r>
            </a:p>
          </p:txBody>
        </p:sp>
        <p:sp>
          <p:nvSpPr>
            <p:cNvPr id="8" name="TextBox 7">
              <a:extLst>
                <a:ext uri="{FF2B5EF4-FFF2-40B4-BE49-F238E27FC236}">
                  <a16:creationId xmlns:a16="http://schemas.microsoft.com/office/drawing/2014/main" xmlns="" id="{9F0B1C72-DCE1-CD65-CED3-34401E29C538}"/>
                </a:ext>
              </a:extLst>
            </p:cNvPr>
            <p:cNvSpPr txBox="1"/>
            <p:nvPr/>
          </p:nvSpPr>
          <p:spPr>
            <a:xfrm>
              <a:off x="1516743" y="3000510"/>
              <a:ext cx="4572000" cy="400110"/>
            </a:xfrm>
            <a:prstGeom prst="rect">
              <a:avLst/>
            </a:prstGeom>
            <a:noFill/>
          </p:spPr>
          <p:txBody>
            <a:bodyPr wrap="square">
              <a:spAutoFit/>
            </a:bodyPr>
            <a:lstStyle/>
            <a:p>
              <a:r>
                <a:rPr lang="en-US" sz="2000" i="1"/>
                <a:t>Xây dựng mạch điện</a:t>
              </a:r>
            </a:p>
          </p:txBody>
        </p:sp>
      </p:grpSp>
      <p:sp>
        <p:nvSpPr>
          <p:cNvPr id="10" name="TextBox 9">
            <a:extLst>
              <a:ext uri="{FF2B5EF4-FFF2-40B4-BE49-F238E27FC236}">
                <a16:creationId xmlns:a16="http://schemas.microsoft.com/office/drawing/2014/main" xmlns="" id="{84256402-C8F0-CBF3-4A3A-0EBCCA504EE0}"/>
              </a:ext>
            </a:extLst>
          </p:cNvPr>
          <p:cNvSpPr txBox="1"/>
          <p:nvPr/>
        </p:nvSpPr>
        <p:spPr>
          <a:xfrm>
            <a:off x="369608" y="818338"/>
            <a:ext cx="8382507"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Sử dụng các công cụ trong mô phỏng để xây dựng mạch điện gồm nguồn điện, điện trở, ampe kế, vôn kế và các dây nối.</a:t>
            </a:r>
          </a:p>
          <a:p>
            <a:pPr marL="342900" indent="-342900" algn="just">
              <a:lnSpc>
                <a:spcPct val="150000"/>
              </a:lnSpc>
              <a:buFont typeface="Arial" panose="020B0604020202020204" pitchFamily="34" charset="0"/>
              <a:buChar char="•"/>
            </a:pPr>
            <a:r>
              <a:rPr lang="en-US" sz="2000"/>
              <a:t>Kết nối mạch điện sao cho điện trở nằm giữa hai đầu mà em muốn đo điện áp.</a:t>
            </a:r>
          </a:p>
        </p:txBody>
      </p:sp>
      <p:grpSp>
        <p:nvGrpSpPr>
          <p:cNvPr id="11" name="Group 10">
            <a:extLst>
              <a:ext uri="{FF2B5EF4-FFF2-40B4-BE49-F238E27FC236}">
                <a16:creationId xmlns:a16="http://schemas.microsoft.com/office/drawing/2014/main" xmlns="" id="{0F3F483A-4432-5E2D-8D92-C6E3D6810C73}"/>
              </a:ext>
            </a:extLst>
          </p:cNvPr>
          <p:cNvGrpSpPr/>
          <p:nvPr/>
        </p:nvGrpSpPr>
        <p:grpSpPr>
          <a:xfrm>
            <a:off x="369608" y="2753086"/>
            <a:ext cx="5324089" cy="543308"/>
            <a:chOff x="764654" y="2928911"/>
            <a:chExt cx="5324089" cy="543308"/>
          </a:xfrm>
        </p:grpSpPr>
        <p:sp>
          <p:nvSpPr>
            <p:cNvPr id="12" name="Rectangle: Rounded Corners 11">
              <a:extLst>
                <a:ext uri="{FF2B5EF4-FFF2-40B4-BE49-F238E27FC236}">
                  <a16:creationId xmlns:a16="http://schemas.microsoft.com/office/drawing/2014/main" xmlns="" id="{260B9600-2C0C-6A6A-8612-5E08E78CA905}"/>
                </a:ext>
              </a:extLst>
            </p:cNvPr>
            <p:cNvSpPr/>
            <p:nvPr/>
          </p:nvSpPr>
          <p:spPr>
            <a:xfrm>
              <a:off x="764654" y="2928911"/>
              <a:ext cx="543308" cy="543308"/>
            </a:xfrm>
            <a:prstGeom prst="roundRect">
              <a:avLst/>
            </a:prstGeom>
            <a:solidFill>
              <a:srgbClr val="BDF3EE"/>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4</a:t>
              </a:r>
            </a:p>
          </p:txBody>
        </p:sp>
        <p:sp>
          <p:nvSpPr>
            <p:cNvPr id="14" name="TextBox 13">
              <a:extLst>
                <a:ext uri="{FF2B5EF4-FFF2-40B4-BE49-F238E27FC236}">
                  <a16:creationId xmlns:a16="http://schemas.microsoft.com/office/drawing/2014/main" xmlns="" id="{695A8B9D-516C-3C55-0BAF-9C847CF52245}"/>
                </a:ext>
              </a:extLst>
            </p:cNvPr>
            <p:cNvSpPr txBox="1"/>
            <p:nvPr/>
          </p:nvSpPr>
          <p:spPr>
            <a:xfrm>
              <a:off x="1516743" y="3000510"/>
              <a:ext cx="4572000" cy="400110"/>
            </a:xfrm>
            <a:prstGeom prst="rect">
              <a:avLst/>
            </a:prstGeom>
            <a:noFill/>
          </p:spPr>
          <p:txBody>
            <a:bodyPr wrap="square">
              <a:spAutoFit/>
            </a:bodyPr>
            <a:lstStyle/>
            <a:p>
              <a:r>
                <a:rPr lang="en-US" sz="2000" i="1"/>
                <a:t>Đo điện áp</a:t>
              </a:r>
            </a:p>
          </p:txBody>
        </p:sp>
      </p:grpSp>
      <p:sp>
        <p:nvSpPr>
          <p:cNvPr id="16" name="TextBox 15">
            <a:extLst>
              <a:ext uri="{FF2B5EF4-FFF2-40B4-BE49-F238E27FC236}">
                <a16:creationId xmlns:a16="http://schemas.microsoft.com/office/drawing/2014/main" xmlns="" id="{DC57C6A0-3AAE-A1E4-06FC-8C9E1BFA94B1}"/>
              </a:ext>
            </a:extLst>
          </p:cNvPr>
          <p:cNvSpPr txBox="1"/>
          <p:nvPr/>
        </p:nvSpPr>
        <p:spPr>
          <a:xfrm>
            <a:off x="369607" y="3349152"/>
            <a:ext cx="8382507"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Sử dụng công cụ đo điện áp trong mô phỏng để đo điện áp giữa hai đầu điện trở.</a:t>
            </a:r>
          </a:p>
          <a:p>
            <a:pPr marL="342900" indent="-342900" algn="just">
              <a:lnSpc>
                <a:spcPct val="150000"/>
              </a:lnSpc>
              <a:buFont typeface="Arial" panose="020B0604020202020204" pitchFamily="34" charset="0"/>
              <a:buChar char="•"/>
            </a:pPr>
            <a:r>
              <a:rPr lang="en-US" sz="2000"/>
              <a:t>Kết quả đo điện áp sẽ hiển thị trên màn hình mô phỏng.</a:t>
            </a:r>
          </a:p>
        </p:txBody>
      </p:sp>
    </p:spTree>
    <p:extLst>
      <p:ext uri="{BB962C8B-B14F-4D97-AF65-F5344CB8AC3E}">
        <p14:creationId xmlns:p14="http://schemas.microsoft.com/office/powerpoint/2010/main" val="2365255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F989F5A6-3D6A-059E-2A8E-1912BCF18477}"/>
              </a:ext>
            </a:extLst>
          </p:cNvPr>
          <p:cNvSpPr txBox="1"/>
          <p:nvPr/>
        </p:nvSpPr>
        <p:spPr>
          <a:xfrm>
            <a:off x="2148114" y="210458"/>
            <a:ext cx="4847771" cy="630942"/>
          </a:xfrm>
          <a:prstGeom prst="rect">
            <a:avLst/>
          </a:prstGeom>
          <a:noFill/>
        </p:spPr>
        <p:txBody>
          <a:bodyPr wrap="square" rtlCol="0">
            <a:spAutoFit/>
          </a:bodyPr>
          <a:lstStyle/>
          <a:p>
            <a:pPr algn="ctr"/>
            <a:r>
              <a:rPr lang="en-US" sz="3500" b="1">
                <a:solidFill>
                  <a:srgbClr val="002060"/>
                </a:solidFill>
              </a:rPr>
              <a:t>VẬN DỤNG </a:t>
            </a:r>
          </a:p>
        </p:txBody>
      </p:sp>
      <p:grpSp>
        <p:nvGrpSpPr>
          <p:cNvPr id="24" name="Group 23">
            <a:extLst>
              <a:ext uri="{FF2B5EF4-FFF2-40B4-BE49-F238E27FC236}">
                <a16:creationId xmlns:a16="http://schemas.microsoft.com/office/drawing/2014/main" xmlns="" id="{D94D7C4D-46E9-B23E-C6FC-20296802A756}"/>
              </a:ext>
            </a:extLst>
          </p:cNvPr>
          <p:cNvGrpSpPr/>
          <p:nvPr/>
        </p:nvGrpSpPr>
        <p:grpSpPr>
          <a:xfrm>
            <a:off x="268513" y="1025013"/>
            <a:ext cx="8606971" cy="2184400"/>
            <a:chOff x="268513" y="1025013"/>
            <a:chExt cx="8606971" cy="2184400"/>
          </a:xfrm>
        </p:grpSpPr>
        <p:sp>
          <p:nvSpPr>
            <p:cNvPr id="22" name="Rectangle: Rounded Corners 21">
              <a:extLst>
                <a:ext uri="{FF2B5EF4-FFF2-40B4-BE49-F238E27FC236}">
                  <a16:creationId xmlns:a16="http://schemas.microsoft.com/office/drawing/2014/main" xmlns="" id="{E637502C-1028-5802-9756-EB35BB16875F}"/>
                </a:ext>
              </a:extLst>
            </p:cNvPr>
            <p:cNvSpPr/>
            <p:nvPr/>
          </p:nvSpPr>
          <p:spPr>
            <a:xfrm>
              <a:off x="268513" y="1025013"/>
              <a:ext cx="8606971" cy="2184400"/>
            </a:xfrm>
            <a:prstGeom prst="roundRect">
              <a:avLst>
                <a:gd name="adj" fmla="val 6368"/>
              </a:avLst>
            </a:prstGeom>
            <a:solidFill>
              <a:schemeClr val="bg1"/>
            </a:solidFill>
            <a:ln>
              <a:solidFill>
                <a:srgbClr val="EE9D7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82A4DDB2-2F8D-5CB5-FAB1-C38F3D152866}"/>
                </a:ext>
              </a:extLst>
            </p:cNvPr>
            <p:cNvSpPr txBox="1"/>
            <p:nvPr/>
          </p:nvSpPr>
          <p:spPr>
            <a:xfrm>
              <a:off x="373742" y="1176218"/>
              <a:ext cx="8396514" cy="1881990"/>
            </a:xfrm>
            <a:prstGeom prst="rect">
              <a:avLst/>
            </a:prstGeom>
            <a:noFill/>
          </p:spPr>
          <p:txBody>
            <a:bodyPr wrap="square">
              <a:spAutoFit/>
            </a:bodyPr>
            <a:lstStyle/>
            <a:p>
              <a:pPr algn="just">
                <a:lnSpc>
                  <a:spcPct val="150000"/>
                </a:lnSpc>
              </a:pPr>
              <a:r>
                <a:rPr lang="vi-VN" sz="2000"/>
                <a:t>Trong phần mềm mô phỏng, em có thể lắp ráp mạch điện gồm: nguồn điện, công tắc, điện trở, ampe kế, vôn kế. Bằng cách thay đổi trị số của các linh kiện, hãy khám phá quy luật phụ thuộc lẫn nhau giữa điện trở, cường độ dòng điện qua nó và điện áp giữa hai đầu điện trở đó.</a:t>
              </a:r>
              <a:endParaRPr lang="en-US" sz="2000"/>
            </a:p>
          </p:txBody>
        </p:sp>
      </p:grpSp>
      <p:sp>
        <p:nvSpPr>
          <p:cNvPr id="30" name="Freeform 8">
            <a:extLst>
              <a:ext uri="{FF2B5EF4-FFF2-40B4-BE49-F238E27FC236}">
                <a16:creationId xmlns:a16="http://schemas.microsoft.com/office/drawing/2014/main" xmlns="" id="{CADECF09-5187-AACF-F626-71C7D1D98A54}"/>
              </a:ext>
            </a:extLst>
          </p:cNvPr>
          <p:cNvSpPr/>
          <p:nvPr/>
        </p:nvSpPr>
        <p:spPr>
          <a:xfrm>
            <a:off x="2165999" y="3382389"/>
            <a:ext cx="4812001" cy="1750366"/>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616125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37"/>
          <p:cNvSpPr txBox="1">
            <a:spLocks noGrp="1"/>
          </p:cNvSpPr>
          <p:nvPr>
            <p:ph type="title"/>
          </p:nvPr>
        </p:nvSpPr>
        <p:spPr>
          <a:xfrm>
            <a:off x="720000" y="7238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latin typeface="+mj-lt"/>
              </a:rPr>
              <a:t>HƯỚNG DẪN VỀ NHÀ </a:t>
            </a:r>
            <a:endParaRPr sz="3500" b="1">
              <a:latin typeface="+mj-lt"/>
            </a:endParaRPr>
          </a:p>
        </p:txBody>
      </p:sp>
      <p:sp>
        <p:nvSpPr>
          <p:cNvPr id="5" name="TextBox 4">
            <a:extLst>
              <a:ext uri="{FF2B5EF4-FFF2-40B4-BE49-F238E27FC236}">
                <a16:creationId xmlns:a16="http://schemas.microsoft.com/office/drawing/2014/main" xmlns="" id="{FABABFFF-B4CA-D9BD-D5F8-3296CF12B12D}"/>
              </a:ext>
            </a:extLst>
          </p:cNvPr>
          <p:cNvSpPr txBox="1"/>
          <p:nvPr/>
        </p:nvSpPr>
        <p:spPr>
          <a:xfrm>
            <a:off x="872670" y="1602118"/>
            <a:ext cx="7102929" cy="2459071"/>
          </a:xfrm>
          <a:prstGeom prst="rect">
            <a:avLst/>
          </a:prstGeom>
          <a:noFill/>
        </p:spPr>
        <p:txBody>
          <a:bodyPr wrap="square">
            <a:spAutoFit/>
          </a:bodyPr>
          <a:lstStyle/>
          <a:p>
            <a:pPr marL="342900" indent="-342900" algn="just">
              <a:lnSpc>
                <a:spcPct val="200000"/>
              </a:lnSpc>
              <a:buFont typeface="Arial" panose="020B0604020202020204" pitchFamily="34" charset="0"/>
              <a:buChar char="•"/>
            </a:pPr>
            <a:r>
              <a:rPr lang="vi-VN" sz="2000"/>
              <a:t>Ôn lại </a:t>
            </a:r>
            <a:r>
              <a:rPr lang="en-US" sz="2000"/>
              <a:t>nội dung </a:t>
            </a:r>
            <a:r>
              <a:rPr lang="vi-VN" sz="2000"/>
              <a:t>kiến thức đã học</a:t>
            </a:r>
            <a:r>
              <a:rPr lang="en-US" sz="2000"/>
              <a:t> trong bài ngày hôm nay</a:t>
            </a:r>
            <a:r>
              <a:rPr lang="vi-VN" sz="2000"/>
              <a:t>.</a:t>
            </a:r>
          </a:p>
          <a:p>
            <a:pPr marL="342900" indent="-342900" algn="just">
              <a:lnSpc>
                <a:spcPct val="200000"/>
              </a:lnSpc>
              <a:buFont typeface="Arial" panose="020B0604020202020204" pitchFamily="34" charset="0"/>
              <a:buChar char="•"/>
            </a:pPr>
            <a:r>
              <a:rPr lang="vi-VN" sz="2000"/>
              <a:t>Làm bài tập Bài 6 trong Sách bài tập Tin học 9.</a:t>
            </a:r>
          </a:p>
          <a:p>
            <a:pPr marL="342900" indent="-342900" algn="just">
              <a:lnSpc>
                <a:spcPct val="200000"/>
              </a:lnSpc>
              <a:buFont typeface="Arial" panose="020B0604020202020204" pitchFamily="34" charset="0"/>
              <a:buChar char="•"/>
            </a:pPr>
            <a:r>
              <a:rPr lang="vi-VN" sz="2000"/>
              <a:t>Đọc và tìm hiểu trước </a:t>
            </a:r>
            <a:r>
              <a:rPr lang="vi-VN" sz="2000" b="1" i="1"/>
              <a:t>Bài 7: Trình bày thông tin trong trao đổi và hợp tác.</a:t>
            </a:r>
          </a:p>
        </p:txBody>
      </p:sp>
    </p:spTree>
    <p:extLst>
      <p:ext uri="{BB962C8B-B14F-4D97-AF65-F5344CB8AC3E}">
        <p14:creationId xmlns:p14="http://schemas.microsoft.com/office/powerpoint/2010/main" val="1797374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4"/>
                                        </p:tgtEl>
                                        <p:attrNameLst>
                                          <p:attrName>style.visibility</p:attrName>
                                        </p:attrNameLst>
                                      </p:cBhvr>
                                      <p:to>
                                        <p:strVal val="visible"/>
                                      </p:to>
                                    </p:set>
                                    <p:animEffect transition="in" filter="barn(inVertical)">
                                      <p:cBhvr>
                                        <p:cTn id="7" dur="500"/>
                                        <p:tgtEl>
                                          <p:spTgt spid="17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2"/>
        <p:cNvGrpSpPr/>
        <p:nvPr/>
      </p:nvGrpSpPr>
      <p:grpSpPr>
        <a:xfrm>
          <a:off x="0" y="0"/>
          <a:ext cx="0" cy="0"/>
          <a:chOff x="0" y="0"/>
          <a:chExt cx="0" cy="0"/>
        </a:xfrm>
      </p:grpSpPr>
      <p:grpSp>
        <p:nvGrpSpPr>
          <p:cNvPr id="1723" name="Google Shape;1723;p36"/>
          <p:cNvGrpSpPr/>
          <p:nvPr/>
        </p:nvGrpSpPr>
        <p:grpSpPr>
          <a:xfrm>
            <a:off x="1175938" y="770625"/>
            <a:ext cx="6906103" cy="3681681"/>
            <a:chOff x="1175938" y="770625"/>
            <a:chExt cx="6906103" cy="3681681"/>
          </a:xfrm>
        </p:grpSpPr>
        <p:grpSp>
          <p:nvGrpSpPr>
            <p:cNvPr id="1724" name="Google Shape;1724;p36"/>
            <p:cNvGrpSpPr/>
            <p:nvPr/>
          </p:nvGrpSpPr>
          <p:grpSpPr>
            <a:xfrm>
              <a:off x="1175938" y="770625"/>
              <a:ext cx="6906103" cy="3681681"/>
              <a:chOff x="1175938" y="770625"/>
              <a:chExt cx="6906103" cy="3681681"/>
            </a:xfrm>
          </p:grpSpPr>
          <p:grpSp>
            <p:nvGrpSpPr>
              <p:cNvPr id="1725" name="Google Shape;1725;p36"/>
              <p:cNvGrpSpPr/>
              <p:nvPr/>
            </p:nvGrpSpPr>
            <p:grpSpPr>
              <a:xfrm>
                <a:off x="1175938" y="770637"/>
                <a:ext cx="6906103" cy="3681670"/>
                <a:chOff x="713225" y="523974"/>
                <a:chExt cx="7831825" cy="4175176"/>
              </a:xfrm>
            </p:grpSpPr>
            <p:sp>
              <p:nvSpPr>
                <p:cNvPr id="1726" name="Google Shape;1726;p36"/>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27" name="Google Shape;1727;p36"/>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28" name="Google Shape;1728;p36"/>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29" name="Google Shape;1729;p36"/>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0" name="Google Shape;1730;p36"/>
            <p:cNvGrpSpPr/>
            <p:nvPr/>
          </p:nvGrpSpPr>
          <p:grpSpPr>
            <a:xfrm>
              <a:off x="1449558" y="989217"/>
              <a:ext cx="550829" cy="109626"/>
              <a:chOff x="9481915" y="-124291"/>
              <a:chExt cx="1421494" cy="282832"/>
            </a:xfrm>
          </p:grpSpPr>
          <p:sp>
            <p:nvSpPr>
              <p:cNvPr id="1731" name="Google Shape;1731;p36"/>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2" name="Google Shape;1732;p36"/>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3" name="Google Shape;1733;p36"/>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34" name="Google Shape;1734;p36"/>
            <p:cNvGrpSpPr/>
            <p:nvPr/>
          </p:nvGrpSpPr>
          <p:grpSpPr>
            <a:xfrm>
              <a:off x="2215942" y="953202"/>
              <a:ext cx="937124" cy="181670"/>
              <a:chOff x="3415750" y="2213450"/>
              <a:chExt cx="1484200" cy="287725"/>
            </a:xfrm>
          </p:grpSpPr>
          <p:sp>
            <p:nvSpPr>
              <p:cNvPr id="1735" name="Google Shape;1735;p36"/>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6" name="Google Shape;1736;p36"/>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7" name="Google Shape;1737;p36"/>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8" name="Google Shape;1738;p36"/>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9" name="Google Shape;1739;p36"/>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0" name="Google Shape;1740;p36"/>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41" name="Google Shape;1741;p36"/>
            <p:cNvGrpSpPr/>
            <p:nvPr/>
          </p:nvGrpSpPr>
          <p:grpSpPr>
            <a:xfrm>
              <a:off x="7050325" y="1045375"/>
              <a:ext cx="824100" cy="218700"/>
              <a:chOff x="7050325" y="1045375"/>
              <a:chExt cx="824100" cy="218700"/>
            </a:xfrm>
          </p:grpSpPr>
          <p:sp>
            <p:nvSpPr>
              <p:cNvPr id="1742" name="Google Shape;1742;p36"/>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43" name="Google Shape;1743;p36"/>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744" name="Google Shape;1744;p36"/>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745" name="Google Shape;1745;p36"/>
              <p:cNvGrpSpPr/>
              <p:nvPr/>
            </p:nvGrpSpPr>
            <p:grpSpPr>
              <a:xfrm>
                <a:off x="7087846" y="1074670"/>
                <a:ext cx="756865" cy="160024"/>
                <a:chOff x="5368543" y="2043925"/>
                <a:chExt cx="1066307" cy="225450"/>
              </a:xfrm>
            </p:grpSpPr>
            <p:sp>
              <p:nvSpPr>
                <p:cNvPr id="1746" name="Google Shape;1746;p36"/>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7" name="Google Shape;1747;p36"/>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8" name="Google Shape;1748;p36"/>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9" name="Google Shape;1749;p36"/>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750" name="Google Shape;1750;p36"/>
            <p:cNvGrpSpPr/>
            <p:nvPr/>
          </p:nvGrpSpPr>
          <p:grpSpPr>
            <a:xfrm>
              <a:off x="7718252" y="2714658"/>
              <a:ext cx="102641" cy="699095"/>
              <a:chOff x="9565102" y="953208"/>
              <a:chExt cx="102641" cy="699095"/>
            </a:xfrm>
          </p:grpSpPr>
          <p:sp>
            <p:nvSpPr>
              <p:cNvPr id="1751" name="Google Shape;1751;p36"/>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2" name="Google Shape;1752;p36"/>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3" name="Google Shape;1753;p36"/>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4" name="Google Shape;1754;p36"/>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755" name="Google Shape;1755;p36"/>
          <p:cNvSpPr txBox="1">
            <a:spLocks noGrp="1"/>
          </p:cNvSpPr>
          <p:nvPr>
            <p:ph type="ctrTitle"/>
          </p:nvPr>
        </p:nvSpPr>
        <p:spPr>
          <a:xfrm>
            <a:off x="1257531" y="2100580"/>
            <a:ext cx="6642087" cy="16101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4500" b="1">
                <a:latin typeface="+mj-lt"/>
              </a:rPr>
              <a:t>HẸN GẶP LẠI CÁC EM </a:t>
            </a:r>
            <a:br>
              <a:rPr lang="en" sz="4500" b="1">
                <a:latin typeface="+mj-lt"/>
              </a:rPr>
            </a:br>
            <a:r>
              <a:rPr lang="en" sz="4500" b="1">
                <a:latin typeface="+mj-lt"/>
              </a:rPr>
              <a:t>Ở BÀI HỌC SAU!</a:t>
            </a:r>
            <a:endParaRPr sz="4500" b="1">
              <a:latin typeface="+mj-lt"/>
            </a:endParaRPr>
          </a:p>
        </p:txBody>
      </p:sp>
      <p:cxnSp>
        <p:nvCxnSpPr>
          <p:cNvPr id="1757" name="Google Shape;1757;p36"/>
          <p:cNvCxnSpPr/>
          <p:nvPr/>
        </p:nvCxnSpPr>
        <p:spPr>
          <a:xfrm>
            <a:off x="18909900" y="-400200"/>
            <a:ext cx="0" cy="5543700"/>
          </a:xfrm>
          <a:prstGeom prst="straightConnector1">
            <a:avLst/>
          </a:prstGeom>
          <a:noFill/>
          <a:ln w="9525" cap="flat" cmpd="sng">
            <a:solidFill>
              <a:schemeClr val="dk2"/>
            </a:solidFill>
            <a:prstDash val="solid"/>
            <a:round/>
            <a:headEnd type="none" w="med" len="med"/>
            <a:tailEnd type="none" w="med" len="med"/>
          </a:ln>
        </p:spPr>
      </p:cxnSp>
      <p:sp>
        <p:nvSpPr>
          <p:cNvPr id="1758" name="Google Shape;1758;p36"/>
          <p:cNvSpPr/>
          <p:nvPr/>
        </p:nvSpPr>
        <p:spPr>
          <a:xfrm>
            <a:off x="914629" y="10581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9" name="Google Shape;1759;p36"/>
          <p:cNvSpPr/>
          <p:nvPr/>
        </p:nvSpPr>
        <p:spPr>
          <a:xfrm>
            <a:off x="7718254" y="34577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72068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3B3E1D5-7788-B924-2F47-468D5AC94DF7}"/>
              </a:ext>
            </a:extLst>
          </p:cNvPr>
          <p:cNvSpPr txBox="1"/>
          <p:nvPr/>
        </p:nvSpPr>
        <p:spPr>
          <a:xfrm>
            <a:off x="2645229" y="244990"/>
            <a:ext cx="3853542" cy="630942"/>
          </a:xfrm>
          <a:prstGeom prst="rect">
            <a:avLst/>
          </a:prstGeom>
          <a:noFill/>
        </p:spPr>
        <p:txBody>
          <a:bodyPr wrap="square" rtlCol="0">
            <a:spAutoFit/>
          </a:bodyPr>
          <a:lstStyle/>
          <a:p>
            <a:pPr algn="ctr"/>
            <a:r>
              <a:rPr lang="en-US" sz="3500" b="1">
                <a:solidFill>
                  <a:srgbClr val="C00000"/>
                </a:solidFill>
              </a:rPr>
              <a:t>KHỞI ĐỘNG </a:t>
            </a:r>
          </a:p>
        </p:txBody>
      </p:sp>
      <p:grpSp>
        <p:nvGrpSpPr>
          <p:cNvPr id="9" name="Group 8">
            <a:extLst>
              <a:ext uri="{FF2B5EF4-FFF2-40B4-BE49-F238E27FC236}">
                <a16:creationId xmlns:a16="http://schemas.microsoft.com/office/drawing/2014/main" xmlns="" id="{037FCC10-D6D3-6369-F2B0-081A942DE19B}"/>
              </a:ext>
            </a:extLst>
          </p:cNvPr>
          <p:cNvGrpSpPr/>
          <p:nvPr/>
        </p:nvGrpSpPr>
        <p:grpSpPr>
          <a:xfrm>
            <a:off x="263978" y="1315894"/>
            <a:ext cx="8616043" cy="3486734"/>
            <a:chOff x="263978" y="1047382"/>
            <a:chExt cx="8616043" cy="3486734"/>
          </a:xfrm>
        </p:grpSpPr>
        <p:sp>
          <p:nvSpPr>
            <p:cNvPr id="5" name="Rectangle 4">
              <a:extLst>
                <a:ext uri="{FF2B5EF4-FFF2-40B4-BE49-F238E27FC236}">
                  <a16:creationId xmlns:a16="http://schemas.microsoft.com/office/drawing/2014/main" xmlns="" id="{2FE28055-EBDA-AF24-F2B8-AAA0B430120D}"/>
                </a:ext>
              </a:extLst>
            </p:cNvPr>
            <p:cNvSpPr/>
            <p:nvPr/>
          </p:nvSpPr>
          <p:spPr>
            <a:xfrm>
              <a:off x="263978" y="1304687"/>
              <a:ext cx="8616043" cy="32294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39B5D55-25FD-3599-3D0D-C965D2D7DD1C}"/>
                </a:ext>
              </a:extLst>
            </p:cNvPr>
            <p:cNvSpPr txBox="1"/>
            <p:nvPr/>
          </p:nvSpPr>
          <p:spPr>
            <a:xfrm>
              <a:off x="324757" y="1516742"/>
              <a:ext cx="8494486" cy="2805320"/>
            </a:xfrm>
            <a:prstGeom prst="rect">
              <a:avLst/>
            </a:prstGeom>
            <a:noFill/>
          </p:spPr>
          <p:txBody>
            <a:bodyPr wrap="square">
              <a:spAutoFit/>
            </a:bodyPr>
            <a:lstStyle/>
            <a:p>
              <a:pPr algn="just">
                <a:lnSpc>
                  <a:spcPct val="150000"/>
                </a:lnSpc>
              </a:pPr>
              <a:r>
                <a:rPr lang="vi-VN" sz="2000" i="1"/>
                <a:t>Phần mềm mô phỏng trình bày các hiện tượng khoa học bằng cách sử dụng hình ảnh động hay ba chiều, giúp em cảm nhận được sự vận động của các đối tượng. Bằng cách tương tác, khám phá nhiều chức năng của phần mềm mô phỏng dạng thí nghiệm ảo, em không chỉ bổ sung kiến thức về khoa học, toán học, học cách giải quyết một số vấn đề đặt ra trong công nghệ mà còn có thể phát hiện được những điều mới mẻ.</a:t>
              </a:r>
              <a:endParaRPr lang="en-US" sz="2000" i="1"/>
            </a:p>
          </p:txBody>
        </p:sp>
        <p:sp>
          <p:nvSpPr>
            <p:cNvPr id="6" name="TextBox 5">
              <a:extLst>
                <a:ext uri="{FF2B5EF4-FFF2-40B4-BE49-F238E27FC236}">
                  <a16:creationId xmlns:a16="http://schemas.microsoft.com/office/drawing/2014/main" xmlns="" id="{32445CF4-6BE5-26C8-5CE2-F2E9B1FB06C7}"/>
                </a:ext>
              </a:extLst>
            </p:cNvPr>
            <p:cNvSpPr txBox="1"/>
            <p:nvPr/>
          </p:nvSpPr>
          <p:spPr>
            <a:xfrm>
              <a:off x="324757" y="1047382"/>
              <a:ext cx="834572" cy="938719"/>
            </a:xfrm>
            <a:prstGeom prst="rect">
              <a:avLst/>
            </a:prstGeom>
            <a:noFill/>
          </p:spPr>
          <p:txBody>
            <a:bodyPr wrap="square" rtlCol="0">
              <a:spAutoFit/>
            </a:bodyPr>
            <a:lstStyle/>
            <a:p>
              <a:r>
                <a:rPr lang="en-US" sz="5500" b="1">
                  <a:solidFill>
                    <a:srgbClr val="00B0F0"/>
                  </a:solidFill>
                </a:rPr>
                <a:t>“</a:t>
              </a:r>
            </a:p>
          </p:txBody>
        </p:sp>
      </p:grpSp>
      <p:grpSp>
        <p:nvGrpSpPr>
          <p:cNvPr id="13" name="Group 12">
            <a:extLst>
              <a:ext uri="{FF2B5EF4-FFF2-40B4-BE49-F238E27FC236}">
                <a16:creationId xmlns:a16="http://schemas.microsoft.com/office/drawing/2014/main" xmlns="" id="{CB00AA54-602F-C226-B4C6-18FB1F927701}"/>
              </a:ext>
            </a:extLst>
          </p:cNvPr>
          <p:cNvGrpSpPr/>
          <p:nvPr/>
        </p:nvGrpSpPr>
        <p:grpSpPr>
          <a:xfrm>
            <a:off x="454855" y="862798"/>
            <a:ext cx="4840515" cy="544286"/>
            <a:chOff x="454855" y="862798"/>
            <a:chExt cx="4840515" cy="544286"/>
          </a:xfrm>
        </p:grpSpPr>
        <p:sp>
          <p:nvSpPr>
            <p:cNvPr id="10" name="Freeform 5">
              <a:extLst>
                <a:ext uri="{FF2B5EF4-FFF2-40B4-BE49-F238E27FC236}">
                  <a16:creationId xmlns:a16="http://schemas.microsoft.com/office/drawing/2014/main" xmlns="" id="{B98FDE85-B17F-3767-0E5F-53EDC8986E1C}"/>
                </a:ext>
              </a:extLst>
            </p:cNvPr>
            <p:cNvSpPr/>
            <p:nvPr/>
          </p:nvSpPr>
          <p:spPr>
            <a:xfrm>
              <a:off x="454855" y="862798"/>
              <a:ext cx="765253" cy="544286"/>
            </a:xfrm>
            <a:custGeom>
              <a:avLst/>
              <a:gdLst/>
              <a:ahLst/>
              <a:cxnLst/>
              <a:rect l="l" t="t" r="r" b="b"/>
              <a:pathLst>
                <a:path w="5785308" h="4114800">
                  <a:moveTo>
                    <a:pt x="0" y="0"/>
                  </a:moveTo>
                  <a:lnTo>
                    <a:pt x="5785308" y="0"/>
                  </a:lnTo>
                  <a:lnTo>
                    <a:pt x="578530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TextBox 10">
              <a:extLst>
                <a:ext uri="{FF2B5EF4-FFF2-40B4-BE49-F238E27FC236}">
                  <a16:creationId xmlns:a16="http://schemas.microsoft.com/office/drawing/2014/main" xmlns="" id="{C30AD1AF-795C-D122-CAA4-9E77CD538E1C}"/>
                </a:ext>
              </a:extLst>
            </p:cNvPr>
            <p:cNvSpPr txBox="1"/>
            <p:nvPr/>
          </p:nvSpPr>
          <p:spPr>
            <a:xfrm>
              <a:off x="1289427" y="933182"/>
              <a:ext cx="4005943" cy="400110"/>
            </a:xfrm>
            <a:prstGeom prst="rect">
              <a:avLst/>
            </a:prstGeom>
            <a:noFill/>
          </p:spPr>
          <p:txBody>
            <a:bodyPr wrap="square" rtlCol="0">
              <a:spAutoFit/>
            </a:bodyPr>
            <a:lstStyle/>
            <a:p>
              <a:r>
                <a:rPr lang="en-US" sz="2000" i="1"/>
                <a:t>Em hãy đọc nội dung sau đây: </a:t>
              </a:r>
            </a:p>
          </p:txBody>
        </p:sp>
      </p:grpSp>
    </p:spTree>
    <p:extLst>
      <p:ext uri="{BB962C8B-B14F-4D97-AF65-F5344CB8AC3E}">
        <p14:creationId xmlns:p14="http://schemas.microsoft.com/office/powerpoint/2010/main" val="317272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37"/>
          <p:cNvSpPr txBox="1">
            <a:spLocks noGrp="1"/>
          </p:cNvSpPr>
          <p:nvPr>
            <p:ph type="title"/>
          </p:nvPr>
        </p:nvSpPr>
        <p:spPr>
          <a:xfrm>
            <a:off x="720000" y="810963"/>
            <a:ext cx="7704000" cy="352157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5000" b="1">
                <a:solidFill>
                  <a:srgbClr val="C00000"/>
                </a:solidFill>
                <a:latin typeface="+mj-lt"/>
              </a:rPr>
              <a:t>BÀI 6: THỰC HÀNH: </a:t>
            </a:r>
            <a:r>
              <a:rPr lang="en-US" sz="5000" b="1">
                <a:latin typeface="+mj-lt"/>
              </a:rPr>
              <a:t/>
            </a:r>
            <a:br>
              <a:rPr lang="en-US" sz="5000" b="1">
                <a:latin typeface="+mj-lt"/>
              </a:rPr>
            </a:br>
            <a:r>
              <a:rPr lang="en-US" sz="5000" b="1">
                <a:latin typeface="+mj-lt"/>
              </a:rPr>
              <a:t>KHAI THÁC PHẦN MỀM MÔ PHỎNG</a:t>
            </a:r>
            <a:endParaRPr sz="5000" b="1">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64"/>
                                        </p:tgtEl>
                                        <p:attrNameLst>
                                          <p:attrName>style.visibility</p:attrName>
                                        </p:attrNameLst>
                                      </p:cBhvr>
                                      <p:to>
                                        <p:strVal val="visible"/>
                                      </p:to>
                                    </p:set>
                                    <p:anim calcmode="lin" valueType="num">
                                      <p:cBhvr>
                                        <p:cTn id="7" dur="500" fill="hold"/>
                                        <p:tgtEl>
                                          <p:spTgt spid="1764"/>
                                        </p:tgtEl>
                                        <p:attrNameLst>
                                          <p:attrName>ppt_w</p:attrName>
                                        </p:attrNameLst>
                                      </p:cBhvr>
                                      <p:tavLst>
                                        <p:tav tm="0">
                                          <p:val>
                                            <p:fltVal val="0"/>
                                          </p:val>
                                        </p:tav>
                                        <p:tav tm="100000">
                                          <p:val>
                                            <p:strVal val="#ppt_w"/>
                                          </p:val>
                                        </p:tav>
                                      </p:tavLst>
                                    </p:anim>
                                    <p:anim calcmode="lin" valueType="num">
                                      <p:cBhvr>
                                        <p:cTn id="8" dur="500" fill="hold"/>
                                        <p:tgtEl>
                                          <p:spTgt spid="1764"/>
                                        </p:tgtEl>
                                        <p:attrNameLst>
                                          <p:attrName>ppt_h</p:attrName>
                                        </p:attrNameLst>
                                      </p:cBhvr>
                                      <p:tavLst>
                                        <p:tav tm="0">
                                          <p:val>
                                            <p:fltVal val="0"/>
                                          </p:val>
                                        </p:tav>
                                        <p:tav tm="100000">
                                          <p:val>
                                            <p:strVal val="#ppt_h"/>
                                          </p:val>
                                        </p:tav>
                                      </p:tavLst>
                                    </p:anim>
                                    <p:animEffect transition="in" filter="fade">
                                      <p:cBhvr>
                                        <p:cTn id="9" dur="500"/>
                                        <p:tgtEl>
                                          <p:spTgt spid="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grpSp>
        <p:nvGrpSpPr>
          <p:cNvPr id="1889" name="Google Shape;1889;p42"/>
          <p:cNvGrpSpPr/>
          <p:nvPr/>
        </p:nvGrpSpPr>
        <p:grpSpPr>
          <a:xfrm>
            <a:off x="5536925" y="873250"/>
            <a:ext cx="2941383" cy="3768616"/>
            <a:chOff x="5536925" y="873250"/>
            <a:chExt cx="2941383" cy="3768616"/>
          </a:xfrm>
        </p:grpSpPr>
        <p:grpSp>
          <p:nvGrpSpPr>
            <p:cNvPr id="1890" name="Google Shape;1890;p42"/>
            <p:cNvGrpSpPr/>
            <p:nvPr/>
          </p:nvGrpSpPr>
          <p:grpSpPr>
            <a:xfrm>
              <a:off x="5536925" y="873250"/>
              <a:ext cx="2941383" cy="3768616"/>
              <a:chOff x="5536925" y="873250"/>
              <a:chExt cx="2941383" cy="3768616"/>
            </a:xfrm>
          </p:grpSpPr>
          <p:sp>
            <p:nvSpPr>
              <p:cNvPr id="1891" name="Google Shape;1891;p42"/>
              <p:cNvSpPr/>
              <p:nvPr/>
            </p:nvSpPr>
            <p:spPr>
              <a:xfrm>
                <a:off x="5584508" y="911066"/>
                <a:ext cx="2893800" cy="3730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ssistant"/>
                  <a:ea typeface="Assistant"/>
                  <a:cs typeface="Assistant"/>
                  <a:sym typeface="Assistant"/>
                </a:endParaRPr>
              </a:p>
            </p:txBody>
          </p:sp>
          <p:sp>
            <p:nvSpPr>
              <p:cNvPr id="1892" name="Google Shape;1892;p42"/>
              <p:cNvSpPr/>
              <p:nvPr/>
            </p:nvSpPr>
            <p:spPr>
              <a:xfrm>
                <a:off x="5536950" y="873250"/>
                <a:ext cx="2893800" cy="3730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ssistant"/>
                  <a:ea typeface="Assistant"/>
                  <a:cs typeface="Assistant"/>
                  <a:sym typeface="Assistant"/>
                </a:endParaRPr>
              </a:p>
            </p:txBody>
          </p:sp>
          <p:sp>
            <p:nvSpPr>
              <p:cNvPr id="1893" name="Google Shape;1893;p42"/>
              <p:cNvSpPr/>
              <p:nvPr/>
            </p:nvSpPr>
            <p:spPr>
              <a:xfrm>
                <a:off x="5536925" y="873250"/>
                <a:ext cx="2893800" cy="307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ssistant"/>
                  <a:ea typeface="Assistant"/>
                  <a:cs typeface="Assistant"/>
                  <a:sym typeface="Assistant"/>
                </a:endParaRPr>
              </a:p>
            </p:txBody>
          </p:sp>
        </p:grpSp>
        <p:grpSp>
          <p:nvGrpSpPr>
            <p:cNvPr id="1894" name="Google Shape;1894;p42"/>
            <p:cNvGrpSpPr/>
            <p:nvPr/>
          </p:nvGrpSpPr>
          <p:grpSpPr>
            <a:xfrm>
              <a:off x="5679908" y="972030"/>
              <a:ext cx="550829" cy="109626"/>
              <a:chOff x="9481915" y="-124291"/>
              <a:chExt cx="1421494" cy="282832"/>
            </a:xfrm>
          </p:grpSpPr>
          <p:sp>
            <p:nvSpPr>
              <p:cNvPr id="1895" name="Google Shape;1895;p42"/>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2"/>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2"/>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98" name="Google Shape;1898;p42"/>
            <p:cNvGrpSpPr/>
            <p:nvPr/>
          </p:nvGrpSpPr>
          <p:grpSpPr>
            <a:xfrm>
              <a:off x="7722332" y="979252"/>
              <a:ext cx="565480" cy="109623"/>
              <a:chOff x="3415750" y="2213450"/>
              <a:chExt cx="1484200" cy="287725"/>
            </a:xfrm>
          </p:grpSpPr>
          <p:sp>
            <p:nvSpPr>
              <p:cNvPr id="1899" name="Google Shape;1899;p42"/>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2"/>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2"/>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2"/>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2"/>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2"/>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905" name="Google Shape;1905;p42"/>
          <p:cNvSpPr txBox="1">
            <a:spLocks noGrp="1"/>
          </p:cNvSpPr>
          <p:nvPr>
            <p:ph type="title"/>
          </p:nvPr>
        </p:nvSpPr>
        <p:spPr>
          <a:xfrm>
            <a:off x="720000" y="420627"/>
            <a:ext cx="4538700" cy="6366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b="1">
                <a:latin typeface="+mj-lt"/>
              </a:rPr>
              <a:t>NỘI DUNG BÀI HỌC </a:t>
            </a:r>
          </a:p>
        </p:txBody>
      </p:sp>
      <p:sp>
        <p:nvSpPr>
          <p:cNvPr id="1906" name="Google Shape;1906;p42"/>
          <p:cNvSpPr txBox="1">
            <a:spLocks noGrp="1"/>
          </p:cNvSpPr>
          <p:nvPr>
            <p:ph type="subTitle" idx="1"/>
          </p:nvPr>
        </p:nvSpPr>
        <p:spPr>
          <a:xfrm>
            <a:off x="502114" y="1088875"/>
            <a:ext cx="4692643" cy="3730800"/>
          </a:xfrm>
          <a:prstGeom prst="rect">
            <a:avLst/>
          </a:prstGeom>
        </p:spPr>
        <p:txBody>
          <a:bodyPr spcFirstLastPara="1" wrap="square" lIns="91425" tIns="91425" rIns="91425" bIns="91425" anchor="t" anchorCtr="0">
            <a:noAutofit/>
          </a:bodyPr>
          <a:lstStyle/>
          <a:p>
            <a:pPr marL="342900" indent="-342900" algn="just">
              <a:lnSpc>
                <a:spcPct val="150000"/>
              </a:lnSpc>
              <a:buSzPts val="1100"/>
            </a:pPr>
            <a:r>
              <a:rPr lang="en-US" sz="2500" b="1" i="1">
                <a:solidFill>
                  <a:srgbClr val="C00000"/>
                </a:solidFill>
                <a:latin typeface="+mj-lt"/>
              </a:rPr>
              <a:t>Nhiệm vụ 1. </a:t>
            </a:r>
            <a:r>
              <a:rPr lang="en-US" sz="2500">
                <a:latin typeface="+mj-lt"/>
              </a:rPr>
              <a:t>Chuyển hóa năng lượng </a:t>
            </a:r>
          </a:p>
          <a:p>
            <a:pPr marL="342900" indent="-342900" algn="just">
              <a:lnSpc>
                <a:spcPct val="150000"/>
              </a:lnSpc>
              <a:buSzPts val="1100"/>
            </a:pPr>
            <a:r>
              <a:rPr lang="en-US" sz="2500" b="1" i="1">
                <a:solidFill>
                  <a:srgbClr val="C00000"/>
                </a:solidFill>
                <a:latin typeface="+mj-lt"/>
              </a:rPr>
              <a:t>Nhiệm vụ 2. </a:t>
            </a:r>
            <a:r>
              <a:rPr lang="en-US" sz="2500">
                <a:latin typeface="+mj-lt"/>
              </a:rPr>
              <a:t>Đo cường độ dòng điện </a:t>
            </a:r>
          </a:p>
          <a:p>
            <a:pPr marL="342900" indent="-342900" algn="just">
              <a:lnSpc>
                <a:spcPct val="150000"/>
              </a:lnSpc>
              <a:buSzPts val="1100"/>
            </a:pPr>
            <a:r>
              <a:rPr lang="en-US" sz="2500" b="1" i="1">
                <a:solidFill>
                  <a:srgbClr val="C00000"/>
                </a:solidFill>
                <a:latin typeface="+mj-lt"/>
              </a:rPr>
              <a:t>Nhiệm vụ 3. </a:t>
            </a:r>
            <a:r>
              <a:rPr lang="en-US" sz="2500">
                <a:latin typeface="+mj-lt"/>
              </a:rPr>
              <a:t>Tỉ lệ vàng trong ngôi sao năm cánh </a:t>
            </a:r>
            <a:endParaRPr sz="2500">
              <a:latin typeface="+mj-lt"/>
            </a:endParaRPr>
          </a:p>
        </p:txBody>
      </p:sp>
      <p:pic>
        <p:nvPicPr>
          <p:cNvPr id="1907" name="Google Shape;1907;p42"/>
          <p:cNvPicPr preferRelativeResize="0">
            <a:picLocks noGrp="1"/>
          </p:cNvPicPr>
          <p:nvPr>
            <p:ph type="pic" idx="2"/>
          </p:nvPr>
        </p:nvPicPr>
        <p:blipFill rotWithShape="1">
          <a:blip r:embed="rId3">
            <a:alphaModFix/>
          </a:blip>
          <a:srcRect t="14719" r="3100" b="11610"/>
          <a:stretch/>
        </p:blipFill>
        <p:spPr>
          <a:xfrm>
            <a:off x="5679900" y="1362050"/>
            <a:ext cx="2607900" cy="2974800"/>
          </a:xfrm>
          <a:prstGeom prst="roundRect">
            <a:avLst>
              <a:gd name="adj" fmla="val 4370"/>
            </a:avLst>
          </a:prstGeom>
        </p:spPr>
      </p:pic>
      <p:sp>
        <p:nvSpPr>
          <p:cNvPr id="1908" name="Google Shape;1908;p42"/>
          <p:cNvSpPr/>
          <p:nvPr/>
        </p:nvSpPr>
        <p:spPr>
          <a:xfrm>
            <a:off x="5277896" y="2586806"/>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00310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05"/>
                                        </p:tgtEl>
                                        <p:attrNameLst>
                                          <p:attrName>style.visibility</p:attrName>
                                        </p:attrNameLst>
                                      </p:cBhvr>
                                      <p:to>
                                        <p:strVal val="visible"/>
                                      </p:to>
                                    </p:set>
                                    <p:animEffect transition="in" filter="barn(inVertical)">
                                      <p:cBhvr>
                                        <p:cTn id="7" dur="500"/>
                                        <p:tgtEl>
                                          <p:spTgt spid="190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06">
                                            <p:txEl>
                                              <p:pRg st="0" end="0"/>
                                            </p:txEl>
                                          </p:spTgt>
                                        </p:tgtEl>
                                        <p:attrNameLst>
                                          <p:attrName>style.visibility</p:attrName>
                                        </p:attrNameLst>
                                      </p:cBhvr>
                                      <p:to>
                                        <p:strVal val="visible"/>
                                      </p:to>
                                    </p:set>
                                    <p:animEffect transition="in" filter="wipe(up)">
                                      <p:cBhvr>
                                        <p:cTn id="11" dur="500"/>
                                        <p:tgtEl>
                                          <p:spTgt spid="190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06">
                                            <p:txEl>
                                              <p:pRg st="1" end="1"/>
                                            </p:txEl>
                                          </p:spTgt>
                                        </p:tgtEl>
                                        <p:attrNameLst>
                                          <p:attrName>style.visibility</p:attrName>
                                        </p:attrNameLst>
                                      </p:cBhvr>
                                      <p:to>
                                        <p:strVal val="visible"/>
                                      </p:to>
                                    </p:set>
                                    <p:animEffect transition="in" filter="wipe(up)">
                                      <p:cBhvr>
                                        <p:cTn id="15" dur="500"/>
                                        <p:tgtEl>
                                          <p:spTgt spid="1906">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906">
                                            <p:txEl>
                                              <p:pRg st="2" end="2"/>
                                            </p:txEl>
                                          </p:spTgt>
                                        </p:tgtEl>
                                        <p:attrNameLst>
                                          <p:attrName>style.visibility</p:attrName>
                                        </p:attrNameLst>
                                      </p:cBhvr>
                                      <p:to>
                                        <p:strVal val="visible"/>
                                      </p:to>
                                    </p:set>
                                    <p:animEffect transition="in" filter="wipe(up)">
                                      <p:cBhvr>
                                        <p:cTn id="19" dur="500"/>
                                        <p:tgtEl>
                                          <p:spTgt spid="19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 grpId="0"/>
      <p:bldP spid="190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grpSp>
        <p:nvGrpSpPr>
          <p:cNvPr id="1796" name="Google Shape;1796;p39"/>
          <p:cNvGrpSpPr/>
          <p:nvPr/>
        </p:nvGrpSpPr>
        <p:grpSpPr>
          <a:xfrm>
            <a:off x="894619" y="613835"/>
            <a:ext cx="7227579" cy="3770135"/>
            <a:chOff x="1175938" y="770625"/>
            <a:chExt cx="6906103" cy="3681681"/>
          </a:xfrm>
        </p:grpSpPr>
        <p:grpSp>
          <p:nvGrpSpPr>
            <p:cNvPr id="1797" name="Google Shape;1797;p39"/>
            <p:cNvGrpSpPr/>
            <p:nvPr/>
          </p:nvGrpSpPr>
          <p:grpSpPr>
            <a:xfrm>
              <a:off x="1175938" y="770625"/>
              <a:ext cx="6906103" cy="3681681"/>
              <a:chOff x="1175938" y="770625"/>
              <a:chExt cx="6906103" cy="3681681"/>
            </a:xfrm>
          </p:grpSpPr>
          <p:grpSp>
            <p:nvGrpSpPr>
              <p:cNvPr id="1798" name="Google Shape;1798;p39"/>
              <p:cNvGrpSpPr/>
              <p:nvPr/>
            </p:nvGrpSpPr>
            <p:grpSpPr>
              <a:xfrm>
                <a:off x="1175938" y="770637"/>
                <a:ext cx="6906103" cy="3681670"/>
                <a:chOff x="713225" y="523974"/>
                <a:chExt cx="7831825" cy="4175176"/>
              </a:xfrm>
            </p:grpSpPr>
            <p:sp>
              <p:nvSpPr>
                <p:cNvPr id="1799" name="Google Shape;1799;p39"/>
                <p:cNvSpPr/>
                <p:nvPr/>
              </p:nvSpPr>
              <p:spPr>
                <a:xfrm>
                  <a:off x="827550" y="634750"/>
                  <a:ext cx="7717500" cy="4064400"/>
                </a:xfrm>
                <a:prstGeom prst="roundRect">
                  <a:avLst>
                    <a:gd name="adj" fmla="val 8895"/>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0" name="Google Shape;1800;p39"/>
                <p:cNvSpPr/>
                <p:nvPr/>
              </p:nvSpPr>
              <p:spPr>
                <a:xfrm>
                  <a:off x="713250" y="539500"/>
                  <a:ext cx="7717500" cy="4064400"/>
                </a:xfrm>
                <a:prstGeom prst="roundRect">
                  <a:avLst>
                    <a:gd name="adj" fmla="val 588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01" name="Google Shape;1801;p39"/>
                <p:cNvSpPr/>
                <p:nvPr/>
              </p:nvSpPr>
              <p:spPr>
                <a:xfrm>
                  <a:off x="713225" y="523974"/>
                  <a:ext cx="7717482" cy="619996"/>
                </a:xfrm>
                <a:custGeom>
                  <a:avLst/>
                  <a:gdLst/>
                  <a:ahLst/>
                  <a:cxnLst/>
                  <a:rect l="l" t="t" r="r" b="b"/>
                  <a:pathLst>
                    <a:path w="76665" h="6159" extrusionOk="0">
                      <a:moveTo>
                        <a:pt x="2561" y="0"/>
                      </a:moveTo>
                      <a:cubicBezTo>
                        <a:pt x="1153" y="0"/>
                        <a:pt x="0" y="1153"/>
                        <a:pt x="0" y="2561"/>
                      </a:cubicBezTo>
                      <a:lnTo>
                        <a:pt x="0" y="6159"/>
                      </a:lnTo>
                      <a:lnTo>
                        <a:pt x="76664" y="6159"/>
                      </a:lnTo>
                      <a:lnTo>
                        <a:pt x="76664" y="2561"/>
                      </a:lnTo>
                      <a:cubicBezTo>
                        <a:pt x="76664" y="1153"/>
                        <a:pt x="75511" y="0"/>
                        <a:pt x="741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02" name="Google Shape;1802;p39"/>
              <p:cNvSpPr/>
              <p:nvPr/>
            </p:nvSpPr>
            <p:spPr>
              <a:xfrm>
                <a:off x="3507400" y="770625"/>
                <a:ext cx="4474537" cy="218599"/>
              </a:xfrm>
              <a:custGeom>
                <a:avLst/>
                <a:gdLst/>
                <a:ahLst/>
                <a:cxnLst/>
                <a:rect l="l" t="t" r="r" b="b"/>
                <a:pathLst>
                  <a:path w="36234" h="1776" extrusionOk="0">
                    <a:moveTo>
                      <a:pt x="1" y="0"/>
                    </a:moveTo>
                    <a:lnTo>
                      <a:pt x="1499" y="1775"/>
                    </a:lnTo>
                    <a:lnTo>
                      <a:pt x="36233" y="1775"/>
                    </a:lnTo>
                    <a:lnTo>
                      <a:pt x="36233" y="1523"/>
                    </a:lnTo>
                    <a:cubicBezTo>
                      <a:pt x="36233" y="668"/>
                      <a:pt x="35565" y="0"/>
                      <a:pt x="3471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3" name="Google Shape;1803;p39"/>
            <p:cNvGrpSpPr/>
            <p:nvPr/>
          </p:nvGrpSpPr>
          <p:grpSpPr>
            <a:xfrm>
              <a:off x="1449558" y="989217"/>
              <a:ext cx="550829" cy="109626"/>
              <a:chOff x="9481915" y="-124291"/>
              <a:chExt cx="1421494" cy="282832"/>
            </a:xfrm>
          </p:grpSpPr>
          <p:sp>
            <p:nvSpPr>
              <p:cNvPr id="1804" name="Google Shape;1804;p39"/>
              <p:cNvSpPr/>
              <p:nvPr/>
            </p:nvSpPr>
            <p:spPr>
              <a:xfrm>
                <a:off x="9481915" y="-124291"/>
                <a:ext cx="282832" cy="282832"/>
              </a:xfrm>
              <a:custGeom>
                <a:avLst/>
                <a:gdLst/>
                <a:ahLst/>
                <a:cxnLst/>
                <a:rect l="l" t="t" r="r" b="b"/>
                <a:pathLst>
                  <a:path w="2584" h="2584" extrusionOk="0">
                    <a:moveTo>
                      <a:pt x="1292" y="0"/>
                    </a:moveTo>
                    <a:cubicBezTo>
                      <a:pt x="578" y="0"/>
                      <a:pt x="1" y="576"/>
                      <a:pt x="1" y="1292"/>
                    </a:cubicBezTo>
                    <a:cubicBezTo>
                      <a:pt x="1" y="2006"/>
                      <a:pt x="578" y="2583"/>
                      <a:pt x="1292" y="2583"/>
                    </a:cubicBezTo>
                    <a:cubicBezTo>
                      <a:pt x="2008" y="2583"/>
                      <a:pt x="2584" y="2006"/>
                      <a:pt x="2584" y="1292"/>
                    </a:cubicBezTo>
                    <a:cubicBezTo>
                      <a:pt x="2584" y="576"/>
                      <a:pt x="2008" y="0"/>
                      <a:pt x="12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5" name="Google Shape;1805;p39"/>
              <p:cNvSpPr/>
              <p:nvPr/>
            </p:nvSpPr>
            <p:spPr>
              <a:xfrm>
                <a:off x="10052505" y="-124291"/>
                <a:ext cx="280424" cy="282832"/>
              </a:xfrm>
              <a:custGeom>
                <a:avLst/>
                <a:gdLst/>
                <a:ahLst/>
                <a:cxnLst/>
                <a:rect l="l" t="t" r="r" b="b"/>
                <a:pathLst>
                  <a:path w="2562" h="2584" extrusionOk="0">
                    <a:moveTo>
                      <a:pt x="1292" y="0"/>
                    </a:moveTo>
                    <a:cubicBezTo>
                      <a:pt x="578" y="0"/>
                      <a:pt x="0" y="576"/>
                      <a:pt x="0" y="1292"/>
                    </a:cubicBezTo>
                    <a:cubicBezTo>
                      <a:pt x="0" y="2006"/>
                      <a:pt x="578" y="2583"/>
                      <a:pt x="1292" y="2583"/>
                    </a:cubicBezTo>
                    <a:cubicBezTo>
                      <a:pt x="1984" y="2583"/>
                      <a:pt x="2561" y="2006"/>
                      <a:pt x="2561" y="1292"/>
                    </a:cubicBezTo>
                    <a:cubicBezTo>
                      <a:pt x="2561" y="576"/>
                      <a:pt x="1984" y="0"/>
                      <a:pt x="129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6" name="Google Shape;1806;p39"/>
              <p:cNvSpPr/>
              <p:nvPr/>
            </p:nvSpPr>
            <p:spPr>
              <a:xfrm>
                <a:off x="10620578" y="-124291"/>
                <a:ext cx="282832" cy="282832"/>
              </a:xfrm>
              <a:custGeom>
                <a:avLst/>
                <a:gdLst/>
                <a:ahLst/>
                <a:cxnLst/>
                <a:rect l="l" t="t" r="r" b="b"/>
                <a:pathLst>
                  <a:path w="2584" h="2584" extrusionOk="0">
                    <a:moveTo>
                      <a:pt x="1292" y="0"/>
                    </a:moveTo>
                    <a:cubicBezTo>
                      <a:pt x="576" y="0"/>
                      <a:pt x="0" y="576"/>
                      <a:pt x="0" y="1292"/>
                    </a:cubicBezTo>
                    <a:cubicBezTo>
                      <a:pt x="0" y="2006"/>
                      <a:pt x="576" y="2583"/>
                      <a:pt x="1292" y="2583"/>
                    </a:cubicBezTo>
                    <a:cubicBezTo>
                      <a:pt x="2006" y="2583"/>
                      <a:pt x="2584" y="2006"/>
                      <a:pt x="2584" y="1292"/>
                    </a:cubicBezTo>
                    <a:cubicBezTo>
                      <a:pt x="2584" y="576"/>
                      <a:pt x="2006" y="0"/>
                      <a:pt x="1292"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07" name="Google Shape;1807;p39"/>
            <p:cNvGrpSpPr/>
            <p:nvPr/>
          </p:nvGrpSpPr>
          <p:grpSpPr>
            <a:xfrm>
              <a:off x="2215942" y="953202"/>
              <a:ext cx="937124" cy="181670"/>
              <a:chOff x="3415750" y="2213450"/>
              <a:chExt cx="1484200" cy="287725"/>
            </a:xfrm>
          </p:grpSpPr>
          <p:sp>
            <p:nvSpPr>
              <p:cNvPr id="1808" name="Google Shape;1808;p39"/>
              <p:cNvSpPr/>
              <p:nvPr/>
            </p:nvSpPr>
            <p:spPr>
              <a:xfrm>
                <a:off x="4601250" y="2213450"/>
                <a:ext cx="230650" cy="219700"/>
              </a:xfrm>
              <a:custGeom>
                <a:avLst/>
                <a:gdLst/>
                <a:ahLst/>
                <a:cxnLst/>
                <a:rect l="l" t="t" r="r" b="b"/>
                <a:pathLst>
                  <a:path w="9226" h="8788" extrusionOk="0">
                    <a:moveTo>
                      <a:pt x="4819" y="923"/>
                    </a:moveTo>
                    <a:cubicBezTo>
                      <a:pt x="5766" y="923"/>
                      <a:pt x="6642" y="1292"/>
                      <a:pt x="7288" y="1938"/>
                    </a:cubicBezTo>
                    <a:cubicBezTo>
                      <a:pt x="7934" y="2606"/>
                      <a:pt x="8303" y="3482"/>
                      <a:pt x="8303" y="4405"/>
                    </a:cubicBezTo>
                    <a:cubicBezTo>
                      <a:pt x="8303" y="5327"/>
                      <a:pt x="7934" y="6204"/>
                      <a:pt x="7288" y="6850"/>
                    </a:cubicBezTo>
                    <a:cubicBezTo>
                      <a:pt x="6642" y="7519"/>
                      <a:pt x="5766" y="7864"/>
                      <a:pt x="4819" y="7864"/>
                    </a:cubicBezTo>
                    <a:cubicBezTo>
                      <a:pt x="3897" y="7864"/>
                      <a:pt x="3021" y="7519"/>
                      <a:pt x="2375" y="6850"/>
                    </a:cubicBezTo>
                    <a:cubicBezTo>
                      <a:pt x="1015" y="5512"/>
                      <a:pt x="1015" y="3298"/>
                      <a:pt x="2375" y="1938"/>
                    </a:cubicBezTo>
                    <a:cubicBezTo>
                      <a:pt x="3021" y="1292"/>
                      <a:pt x="3897" y="923"/>
                      <a:pt x="4819" y="923"/>
                    </a:cubicBezTo>
                    <a:close/>
                    <a:moveTo>
                      <a:pt x="4819" y="1"/>
                    </a:moveTo>
                    <a:cubicBezTo>
                      <a:pt x="3666" y="1"/>
                      <a:pt x="2559" y="462"/>
                      <a:pt x="1729" y="1292"/>
                    </a:cubicBezTo>
                    <a:cubicBezTo>
                      <a:pt x="0" y="2999"/>
                      <a:pt x="0" y="5789"/>
                      <a:pt x="1729" y="7519"/>
                    </a:cubicBezTo>
                    <a:cubicBezTo>
                      <a:pt x="2559" y="8350"/>
                      <a:pt x="3666" y="8787"/>
                      <a:pt x="4819" y="8787"/>
                    </a:cubicBezTo>
                    <a:cubicBezTo>
                      <a:pt x="5997" y="8787"/>
                      <a:pt x="7104" y="8350"/>
                      <a:pt x="7934" y="7519"/>
                    </a:cubicBezTo>
                    <a:cubicBezTo>
                      <a:pt x="8764" y="6689"/>
                      <a:pt x="9226" y="5582"/>
                      <a:pt x="9226" y="4405"/>
                    </a:cubicBezTo>
                    <a:cubicBezTo>
                      <a:pt x="9226" y="3230"/>
                      <a:pt x="8764" y="2123"/>
                      <a:pt x="7934" y="1292"/>
                    </a:cubicBezTo>
                    <a:cubicBezTo>
                      <a:pt x="7104" y="462"/>
                      <a:pt x="5997" y="1"/>
                      <a:pt x="48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9" name="Google Shape;1809;p39"/>
              <p:cNvSpPr/>
              <p:nvPr/>
            </p:nvSpPr>
            <p:spPr>
              <a:xfrm>
                <a:off x="4778225" y="2381825"/>
                <a:ext cx="121725" cy="119350"/>
              </a:xfrm>
              <a:custGeom>
                <a:avLst/>
                <a:gdLst/>
                <a:ahLst/>
                <a:cxnLst/>
                <a:rect l="l" t="t" r="r" b="b"/>
                <a:pathLst>
                  <a:path w="4869" h="4774" extrusionOk="0">
                    <a:moveTo>
                      <a:pt x="508" y="0"/>
                    </a:moveTo>
                    <a:cubicBezTo>
                      <a:pt x="393" y="0"/>
                      <a:pt x="278" y="46"/>
                      <a:pt x="185" y="139"/>
                    </a:cubicBezTo>
                    <a:cubicBezTo>
                      <a:pt x="1" y="323"/>
                      <a:pt x="1" y="622"/>
                      <a:pt x="185" y="784"/>
                    </a:cubicBezTo>
                    <a:lnTo>
                      <a:pt x="4038" y="4659"/>
                    </a:lnTo>
                    <a:cubicBezTo>
                      <a:pt x="4130" y="4727"/>
                      <a:pt x="4244" y="4774"/>
                      <a:pt x="4361" y="4774"/>
                    </a:cubicBezTo>
                    <a:cubicBezTo>
                      <a:pt x="4475" y="4774"/>
                      <a:pt x="4591" y="4727"/>
                      <a:pt x="4684" y="4659"/>
                    </a:cubicBezTo>
                    <a:cubicBezTo>
                      <a:pt x="4868" y="4475"/>
                      <a:pt x="4868" y="4174"/>
                      <a:pt x="4684" y="3989"/>
                    </a:cubicBezTo>
                    <a:lnTo>
                      <a:pt x="831" y="139"/>
                    </a:lnTo>
                    <a:cubicBezTo>
                      <a:pt x="739" y="46"/>
                      <a:pt x="623" y="0"/>
                      <a:pt x="5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0" name="Google Shape;1810;p39"/>
              <p:cNvSpPr/>
              <p:nvPr/>
            </p:nvSpPr>
            <p:spPr>
              <a:xfrm>
                <a:off x="3415750" y="2361050"/>
                <a:ext cx="296950" cy="23100"/>
              </a:xfrm>
              <a:custGeom>
                <a:avLst/>
                <a:gdLst/>
                <a:ahLst/>
                <a:cxnLst/>
                <a:rect l="l" t="t" r="r" b="b"/>
                <a:pathLst>
                  <a:path w="11878" h="924" extrusionOk="0">
                    <a:moveTo>
                      <a:pt x="462" y="1"/>
                    </a:moveTo>
                    <a:cubicBezTo>
                      <a:pt x="207" y="1"/>
                      <a:pt x="1" y="208"/>
                      <a:pt x="1" y="462"/>
                    </a:cubicBezTo>
                    <a:cubicBezTo>
                      <a:pt x="1" y="715"/>
                      <a:pt x="207" y="924"/>
                      <a:pt x="462" y="924"/>
                    </a:cubicBezTo>
                    <a:lnTo>
                      <a:pt x="11416" y="924"/>
                    </a:lnTo>
                    <a:cubicBezTo>
                      <a:pt x="11671" y="924"/>
                      <a:pt x="11878" y="715"/>
                      <a:pt x="11878" y="462"/>
                    </a:cubicBezTo>
                    <a:cubicBezTo>
                      <a:pt x="11878" y="208"/>
                      <a:pt x="11671" y="1"/>
                      <a:pt x="114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1" name="Google Shape;1811;p39"/>
              <p:cNvSpPr/>
              <p:nvPr/>
            </p:nvSpPr>
            <p:spPr>
              <a:xfrm>
                <a:off x="3415750" y="2259125"/>
                <a:ext cx="151650" cy="223600"/>
              </a:xfrm>
              <a:custGeom>
                <a:avLst/>
                <a:gdLst/>
                <a:ahLst/>
                <a:cxnLst/>
                <a:rect l="l" t="t" r="r" b="b"/>
                <a:pathLst>
                  <a:path w="6066" h="8944" extrusionOk="0">
                    <a:moveTo>
                      <a:pt x="5540" y="0"/>
                    </a:moveTo>
                    <a:cubicBezTo>
                      <a:pt x="5443" y="0"/>
                      <a:pt x="5345" y="30"/>
                      <a:pt x="5259" y="87"/>
                    </a:cubicBezTo>
                    <a:lnTo>
                      <a:pt x="185" y="4170"/>
                    </a:lnTo>
                    <a:cubicBezTo>
                      <a:pt x="69" y="4262"/>
                      <a:pt x="1" y="4401"/>
                      <a:pt x="1" y="4539"/>
                    </a:cubicBezTo>
                    <a:cubicBezTo>
                      <a:pt x="1" y="4678"/>
                      <a:pt x="69" y="4816"/>
                      <a:pt x="185" y="4884"/>
                    </a:cubicBezTo>
                    <a:lnTo>
                      <a:pt x="5259" y="8829"/>
                    </a:lnTo>
                    <a:cubicBezTo>
                      <a:pt x="5352" y="8897"/>
                      <a:pt x="5444" y="8944"/>
                      <a:pt x="5558" y="8944"/>
                    </a:cubicBezTo>
                    <a:cubicBezTo>
                      <a:pt x="5697" y="8944"/>
                      <a:pt x="5835" y="8875"/>
                      <a:pt x="5905" y="8759"/>
                    </a:cubicBezTo>
                    <a:cubicBezTo>
                      <a:pt x="6066" y="8552"/>
                      <a:pt x="6044" y="8276"/>
                      <a:pt x="5835" y="8113"/>
                    </a:cubicBezTo>
                    <a:lnTo>
                      <a:pt x="1222" y="4515"/>
                    </a:lnTo>
                    <a:lnTo>
                      <a:pt x="5835" y="825"/>
                    </a:lnTo>
                    <a:cubicBezTo>
                      <a:pt x="6044" y="665"/>
                      <a:pt x="6066" y="364"/>
                      <a:pt x="5905" y="179"/>
                    </a:cubicBezTo>
                    <a:cubicBezTo>
                      <a:pt x="5810" y="58"/>
                      <a:pt x="5676" y="0"/>
                      <a:pt x="55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2" name="Google Shape;1812;p39"/>
              <p:cNvSpPr/>
              <p:nvPr/>
            </p:nvSpPr>
            <p:spPr>
              <a:xfrm>
                <a:off x="4044800" y="2361050"/>
                <a:ext cx="296400" cy="23100"/>
              </a:xfrm>
              <a:custGeom>
                <a:avLst/>
                <a:gdLst/>
                <a:ahLst/>
                <a:cxnLst/>
                <a:rect l="l" t="t" r="r" b="b"/>
                <a:pathLst>
                  <a:path w="11856" h="924" extrusionOk="0">
                    <a:moveTo>
                      <a:pt x="462" y="1"/>
                    </a:moveTo>
                    <a:cubicBezTo>
                      <a:pt x="209" y="1"/>
                      <a:pt x="1" y="208"/>
                      <a:pt x="1" y="462"/>
                    </a:cubicBezTo>
                    <a:cubicBezTo>
                      <a:pt x="1" y="715"/>
                      <a:pt x="209" y="924"/>
                      <a:pt x="462" y="924"/>
                    </a:cubicBezTo>
                    <a:lnTo>
                      <a:pt x="11394" y="924"/>
                    </a:lnTo>
                    <a:cubicBezTo>
                      <a:pt x="11671" y="924"/>
                      <a:pt x="11855" y="715"/>
                      <a:pt x="11855" y="462"/>
                    </a:cubicBezTo>
                    <a:cubicBezTo>
                      <a:pt x="11855" y="208"/>
                      <a:pt x="11671" y="1"/>
                      <a:pt x="113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3" name="Google Shape;1813;p39"/>
              <p:cNvSpPr/>
              <p:nvPr/>
            </p:nvSpPr>
            <p:spPr>
              <a:xfrm>
                <a:off x="4190100" y="2259125"/>
                <a:ext cx="151700" cy="223600"/>
              </a:xfrm>
              <a:custGeom>
                <a:avLst/>
                <a:gdLst/>
                <a:ahLst/>
                <a:cxnLst/>
                <a:rect l="l" t="t" r="r" b="b"/>
                <a:pathLst>
                  <a:path w="6068" h="8944" extrusionOk="0">
                    <a:moveTo>
                      <a:pt x="527" y="0"/>
                    </a:moveTo>
                    <a:cubicBezTo>
                      <a:pt x="390" y="0"/>
                      <a:pt x="257" y="58"/>
                      <a:pt x="163" y="179"/>
                    </a:cubicBezTo>
                    <a:cubicBezTo>
                      <a:pt x="1" y="364"/>
                      <a:pt x="25" y="665"/>
                      <a:pt x="231" y="825"/>
                    </a:cubicBezTo>
                    <a:lnTo>
                      <a:pt x="4844" y="4515"/>
                    </a:lnTo>
                    <a:lnTo>
                      <a:pt x="231" y="8113"/>
                    </a:lnTo>
                    <a:cubicBezTo>
                      <a:pt x="25" y="8276"/>
                      <a:pt x="1" y="8552"/>
                      <a:pt x="139" y="8759"/>
                    </a:cubicBezTo>
                    <a:cubicBezTo>
                      <a:pt x="231" y="8875"/>
                      <a:pt x="370" y="8944"/>
                      <a:pt x="508" y="8944"/>
                    </a:cubicBezTo>
                    <a:cubicBezTo>
                      <a:pt x="624" y="8944"/>
                      <a:pt x="717" y="8897"/>
                      <a:pt x="785" y="8829"/>
                    </a:cubicBezTo>
                    <a:lnTo>
                      <a:pt x="5883" y="4884"/>
                    </a:lnTo>
                    <a:cubicBezTo>
                      <a:pt x="5997" y="4816"/>
                      <a:pt x="6043" y="4678"/>
                      <a:pt x="6043" y="4539"/>
                    </a:cubicBezTo>
                    <a:cubicBezTo>
                      <a:pt x="6067" y="4401"/>
                      <a:pt x="5997" y="4262"/>
                      <a:pt x="5883" y="4170"/>
                    </a:cubicBezTo>
                    <a:lnTo>
                      <a:pt x="809" y="87"/>
                    </a:lnTo>
                    <a:cubicBezTo>
                      <a:pt x="722" y="30"/>
                      <a:pt x="624" y="0"/>
                      <a:pt x="5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14" name="Google Shape;1814;p39"/>
            <p:cNvGrpSpPr/>
            <p:nvPr/>
          </p:nvGrpSpPr>
          <p:grpSpPr>
            <a:xfrm>
              <a:off x="7050325" y="1045375"/>
              <a:ext cx="824100" cy="218700"/>
              <a:chOff x="7050325" y="1045375"/>
              <a:chExt cx="824100" cy="218700"/>
            </a:xfrm>
          </p:grpSpPr>
          <p:sp>
            <p:nvSpPr>
              <p:cNvPr id="1815" name="Google Shape;1815;p39"/>
              <p:cNvSpPr/>
              <p:nvPr/>
            </p:nvSpPr>
            <p:spPr>
              <a:xfrm>
                <a:off x="76557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6" name="Google Shape;1816;p39"/>
              <p:cNvSpPr/>
              <p:nvPr/>
            </p:nvSpPr>
            <p:spPr>
              <a:xfrm>
                <a:off x="73530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sp>
            <p:nvSpPr>
              <p:cNvPr id="1817" name="Google Shape;1817;p39"/>
              <p:cNvSpPr/>
              <p:nvPr/>
            </p:nvSpPr>
            <p:spPr>
              <a:xfrm>
                <a:off x="7050325" y="1045375"/>
                <a:ext cx="218700" cy="218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Lato"/>
                  <a:ea typeface="Lato"/>
                  <a:cs typeface="Lato"/>
                  <a:sym typeface="Lato"/>
                </a:endParaRPr>
              </a:p>
            </p:txBody>
          </p:sp>
          <p:grpSp>
            <p:nvGrpSpPr>
              <p:cNvPr id="1818" name="Google Shape;1818;p39"/>
              <p:cNvGrpSpPr/>
              <p:nvPr/>
            </p:nvGrpSpPr>
            <p:grpSpPr>
              <a:xfrm>
                <a:off x="7087846" y="1074670"/>
                <a:ext cx="756865" cy="160024"/>
                <a:chOff x="5368543" y="2043925"/>
                <a:chExt cx="1066307" cy="225450"/>
              </a:xfrm>
            </p:grpSpPr>
            <p:sp>
              <p:nvSpPr>
                <p:cNvPr id="1819" name="Google Shape;1819;p39"/>
                <p:cNvSpPr/>
                <p:nvPr/>
              </p:nvSpPr>
              <p:spPr>
                <a:xfrm>
                  <a:off x="6212800" y="2043925"/>
                  <a:ext cx="222050" cy="222600"/>
                </a:xfrm>
                <a:custGeom>
                  <a:avLst/>
                  <a:gdLst/>
                  <a:ahLst/>
                  <a:cxnLst/>
                  <a:rect l="l" t="t" r="r" b="b"/>
                  <a:pathLst>
                    <a:path w="8882" h="8904" extrusionOk="0">
                      <a:moveTo>
                        <a:pt x="8304" y="1"/>
                      </a:moveTo>
                      <a:lnTo>
                        <a:pt x="1" y="8304"/>
                      </a:lnTo>
                      <a:lnTo>
                        <a:pt x="578" y="8904"/>
                      </a:lnTo>
                      <a:lnTo>
                        <a:pt x="8881" y="601"/>
                      </a:lnTo>
                      <a:lnTo>
                        <a:pt x="830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0" name="Google Shape;1820;p39"/>
                <p:cNvSpPr/>
                <p:nvPr/>
              </p:nvSpPr>
              <p:spPr>
                <a:xfrm>
                  <a:off x="6212800" y="2043925"/>
                  <a:ext cx="222050" cy="222600"/>
                </a:xfrm>
                <a:custGeom>
                  <a:avLst/>
                  <a:gdLst/>
                  <a:ahLst/>
                  <a:cxnLst/>
                  <a:rect l="l" t="t" r="r" b="b"/>
                  <a:pathLst>
                    <a:path w="8882" h="8904" extrusionOk="0">
                      <a:moveTo>
                        <a:pt x="578" y="1"/>
                      </a:moveTo>
                      <a:lnTo>
                        <a:pt x="1" y="601"/>
                      </a:lnTo>
                      <a:lnTo>
                        <a:pt x="8304" y="8904"/>
                      </a:lnTo>
                      <a:lnTo>
                        <a:pt x="8881" y="8304"/>
                      </a:lnTo>
                      <a:lnTo>
                        <a:pt x="57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1" name="Google Shape;1821;p39"/>
                <p:cNvSpPr/>
                <p:nvPr/>
              </p:nvSpPr>
              <p:spPr>
                <a:xfrm>
                  <a:off x="5794990" y="2144825"/>
                  <a:ext cx="202400" cy="20775"/>
                </a:xfrm>
                <a:custGeom>
                  <a:avLst/>
                  <a:gdLst/>
                  <a:ahLst/>
                  <a:cxnLst/>
                  <a:rect l="l" t="t" r="r" b="b"/>
                  <a:pathLst>
                    <a:path w="8096" h="831" extrusionOk="0">
                      <a:moveTo>
                        <a:pt x="1" y="0"/>
                      </a:moveTo>
                      <a:lnTo>
                        <a:pt x="1" y="830"/>
                      </a:lnTo>
                      <a:lnTo>
                        <a:pt x="8095" y="830"/>
                      </a:lnTo>
                      <a:lnTo>
                        <a:pt x="809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2" name="Google Shape;1822;p39"/>
                <p:cNvSpPr/>
                <p:nvPr/>
              </p:nvSpPr>
              <p:spPr>
                <a:xfrm>
                  <a:off x="5368543" y="2248600"/>
                  <a:ext cx="202375" cy="20775"/>
                </a:xfrm>
                <a:custGeom>
                  <a:avLst/>
                  <a:gdLst/>
                  <a:ahLst/>
                  <a:cxnLst/>
                  <a:rect l="l" t="t" r="r" b="b"/>
                  <a:pathLst>
                    <a:path w="8095" h="831" extrusionOk="0">
                      <a:moveTo>
                        <a:pt x="0" y="1"/>
                      </a:moveTo>
                      <a:lnTo>
                        <a:pt x="0" y="831"/>
                      </a:lnTo>
                      <a:lnTo>
                        <a:pt x="8095" y="831"/>
                      </a:lnTo>
                      <a:lnTo>
                        <a:pt x="809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823" name="Google Shape;1823;p39"/>
            <p:cNvGrpSpPr/>
            <p:nvPr/>
          </p:nvGrpSpPr>
          <p:grpSpPr>
            <a:xfrm>
              <a:off x="7718252" y="2714658"/>
              <a:ext cx="102641" cy="699095"/>
              <a:chOff x="9565102" y="953208"/>
              <a:chExt cx="102641" cy="699095"/>
            </a:xfrm>
          </p:grpSpPr>
          <p:sp>
            <p:nvSpPr>
              <p:cNvPr id="1824" name="Google Shape;1824;p39"/>
              <p:cNvSpPr/>
              <p:nvPr/>
            </p:nvSpPr>
            <p:spPr>
              <a:xfrm>
                <a:off x="9565102" y="953208"/>
                <a:ext cx="102641" cy="102641"/>
              </a:xfrm>
              <a:custGeom>
                <a:avLst/>
                <a:gdLst/>
                <a:ahLst/>
                <a:cxnLst/>
                <a:rect l="l" t="t" r="r" b="b"/>
                <a:pathLst>
                  <a:path w="254" h="254" extrusionOk="0">
                    <a:moveTo>
                      <a:pt x="115" y="1"/>
                    </a:moveTo>
                    <a:cubicBezTo>
                      <a:pt x="46" y="1"/>
                      <a:pt x="0" y="69"/>
                      <a:pt x="0" y="139"/>
                    </a:cubicBezTo>
                    <a:cubicBezTo>
                      <a:pt x="0" y="208"/>
                      <a:pt x="46" y="254"/>
                      <a:pt x="115" y="254"/>
                    </a:cubicBezTo>
                    <a:cubicBezTo>
                      <a:pt x="185" y="254"/>
                      <a:pt x="253" y="208"/>
                      <a:pt x="253" y="139"/>
                    </a:cubicBezTo>
                    <a:cubicBezTo>
                      <a:pt x="253" y="69"/>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5" name="Google Shape;1825;p39"/>
              <p:cNvSpPr/>
              <p:nvPr/>
            </p:nvSpPr>
            <p:spPr>
              <a:xfrm>
                <a:off x="9565102" y="1158492"/>
                <a:ext cx="102641" cy="93751"/>
              </a:xfrm>
              <a:custGeom>
                <a:avLst/>
                <a:gdLst/>
                <a:ahLst/>
                <a:cxnLst/>
                <a:rect l="l" t="t" r="r" b="b"/>
                <a:pathLst>
                  <a:path w="254" h="232" extrusionOk="0">
                    <a:moveTo>
                      <a:pt x="115" y="0"/>
                    </a:moveTo>
                    <a:cubicBezTo>
                      <a:pt x="46" y="0"/>
                      <a:pt x="0" y="47"/>
                      <a:pt x="0" y="115"/>
                    </a:cubicBezTo>
                    <a:cubicBezTo>
                      <a:pt x="0" y="185"/>
                      <a:pt x="46" y="231"/>
                      <a:pt x="115" y="231"/>
                    </a:cubicBezTo>
                    <a:cubicBezTo>
                      <a:pt x="185" y="231"/>
                      <a:pt x="253" y="185"/>
                      <a:pt x="253" y="115"/>
                    </a:cubicBezTo>
                    <a:cubicBezTo>
                      <a:pt x="253" y="47"/>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6" name="Google Shape;1826;p39"/>
              <p:cNvSpPr/>
              <p:nvPr/>
            </p:nvSpPr>
            <p:spPr>
              <a:xfrm>
                <a:off x="9565102" y="1353673"/>
                <a:ext cx="102641" cy="103450"/>
              </a:xfrm>
              <a:custGeom>
                <a:avLst/>
                <a:gdLst/>
                <a:ahLst/>
                <a:cxnLst/>
                <a:rect l="l" t="t" r="r" b="b"/>
                <a:pathLst>
                  <a:path w="254" h="256" extrusionOk="0">
                    <a:moveTo>
                      <a:pt x="115" y="1"/>
                    </a:moveTo>
                    <a:cubicBezTo>
                      <a:pt x="46" y="1"/>
                      <a:pt x="0" y="47"/>
                      <a:pt x="0" y="117"/>
                    </a:cubicBezTo>
                    <a:cubicBezTo>
                      <a:pt x="0" y="185"/>
                      <a:pt x="46" y="255"/>
                      <a:pt x="115" y="255"/>
                    </a:cubicBezTo>
                    <a:cubicBezTo>
                      <a:pt x="185" y="255"/>
                      <a:pt x="253" y="185"/>
                      <a:pt x="253" y="117"/>
                    </a:cubicBezTo>
                    <a:cubicBezTo>
                      <a:pt x="253" y="47"/>
                      <a:pt x="185" y="1"/>
                      <a:pt x="11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7" name="Google Shape;1827;p39"/>
              <p:cNvSpPr/>
              <p:nvPr/>
            </p:nvSpPr>
            <p:spPr>
              <a:xfrm>
                <a:off x="9565102" y="1550066"/>
                <a:ext cx="102641" cy="102237"/>
              </a:xfrm>
              <a:custGeom>
                <a:avLst/>
                <a:gdLst/>
                <a:ahLst/>
                <a:cxnLst/>
                <a:rect l="l" t="t" r="r" b="b"/>
                <a:pathLst>
                  <a:path w="254" h="253" extrusionOk="0">
                    <a:moveTo>
                      <a:pt x="115" y="0"/>
                    </a:moveTo>
                    <a:cubicBezTo>
                      <a:pt x="46" y="0"/>
                      <a:pt x="0" y="68"/>
                      <a:pt x="0" y="138"/>
                    </a:cubicBezTo>
                    <a:cubicBezTo>
                      <a:pt x="0" y="207"/>
                      <a:pt x="46" y="253"/>
                      <a:pt x="115" y="253"/>
                    </a:cubicBezTo>
                    <a:cubicBezTo>
                      <a:pt x="185" y="253"/>
                      <a:pt x="253" y="207"/>
                      <a:pt x="253" y="138"/>
                    </a:cubicBezTo>
                    <a:cubicBezTo>
                      <a:pt x="253" y="68"/>
                      <a:pt x="185" y="0"/>
                      <a:pt x="11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828" name="Google Shape;1828;p39"/>
          <p:cNvSpPr txBox="1">
            <a:spLocks noGrp="1"/>
          </p:cNvSpPr>
          <p:nvPr>
            <p:ph type="title"/>
          </p:nvPr>
        </p:nvSpPr>
        <p:spPr>
          <a:xfrm>
            <a:off x="1191041" y="1748976"/>
            <a:ext cx="6544829" cy="1903298"/>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500" b="1">
                <a:solidFill>
                  <a:srgbClr val="C00000"/>
                </a:solidFill>
                <a:latin typeface="+mn-lt"/>
              </a:rPr>
              <a:t>Nhiệm vụ 1. </a:t>
            </a:r>
            <a:r>
              <a:rPr lang="en-US" sz="4500" b="1">
                <a:solidFill>
                  <a:srgbClr val="C00000"/>
                </a:solidFill>
                <a:latin typeface="+mn-lt"/>
              </a:rPr>
              <a:t/>
            </a:r>
            <a:br>
              <a:rPr lang="en-US" sz="4500" b="1">
                <a:solidFill>
                  <a:srgbClr val="C00000"/>
                </a:solidFill>
                <a:latin typeface="+mn-lt"/>
              </a:rPr>
            </a:br>
            <a:r>
              <a:rPr lang="vi-VN" sz="4500">
                <a:latin typeface="+mn-lt"/>
              </a:rPr>
              <a:t>Chuyển hóa năng lượng </a:t>
            </a:r>
          </a:p>
        </p:txBody>
      </p:sp>
      <p:sp>
        <p:nvSpPr>
          <p:cNvPr id="1830" name="Google Shape;1830;p39"/>
          <p:cNvSpPr/>
          <p:nvPr/>
        </p:nvSpPr>
        <p:spPr>
          <a:xfrm>
            <a:off x="680542" y="808723"/>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1" name="Google Shape;1831;p39"/>
          <p:cNvSpPr/>
          <p:nvPr/>
        </p:nvSpPr>
        <p:spPr>
          <a:xfrm>
            <a:off x="7567882" y="3919632"/>
            <a:ext cx="525325" cy="525275"/>
          </a:xfrm>
          <a:custGeom>
            <a:avLst/>
            <a:gdLst/>
            <a:ahLst/>
            <a:cxnLst/>
            <a:rect l="l" t="t" r="r" b="b"/>
            <a:pathLst>
              <a:path w="21013" h="21011" extrusionOk="0">
                <a:moveTo>
                  <a:pt x="10471" y="0"/>
                </a:moveTo>
                <a:lnTo>
                  <a:pt x="10471" y="46"/>
                </a:lnTo>
                <a:cubicBezTo>
                  <a:pt x="10471" y="5812"/>
                  <a:pt x="5790" y="10517"/>
                  <a:pt x="0" y="10517"/>
                </a:cubicBezTo>
                <a:cubicBezTo>
                  <a:pt x="5790" y="10517"/>
                  <a:pt x="10471" y="15198"/>
                  <a:pt x="10471" y="20988"/>
                </a:cubicBezTo>
                <a:lnTo>
                  <a:pt x="10471" y="21010"/>
                </a:lnTo>
                <a:lnTo>
                  <a:pt x="10541" y="21010"/>
                </a:lnTo>
                <a:lnTo>
                  <a:pt x="10541" y="20988"/>
                </a:lnTo>
                <a:cubicBezTo>
                  <a:pt x="10541" y="15198"/>
                  <a:pt x="15247" y="10517"/>
                  <a:pt x="21012" y="10517"/>
                </a:cubicBezTo>
                <a:cubicBezTo>
                  <a:pt x="15247" y="10517"/>
                  <a:pt x="10541" y="5812"/>
                  <a:pt x="10541" y="46"/>
                </a:cubicBezTo>
                <a:lnTo>
                  <a:pt x="1054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87919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9EAD2CFD-C9F0-A4F3-49EE-4269B4264E29}"/>
              </a:ext>
            </a:extLst>
          </p:cNvPr>
          <p:cNvGrpSpPr/>
          <p:nvPr/>
        </p:nvGrpSpPr>
        <p:grpSpPr>
          <a:xfrm>
            <a:off x="4332514" y="260349"/>
            <a:ext cx="4390571" cy="4673599"/>
            <a:chOff x="4332514" y="260349"/>
            <a:chExt cx="4390571" cy="4673599"/>
          </a:xfrm>
        </p:grpSpPr>
        <p:sp>
          <p:nvSpPr>
            <p:cNvPr id="29" name="Rectangle 28">
              <a:extLst>
                <a:ext uri="{FF2B5EF4-FFF2-40B4-BE49-F238E27FC236}">
                  <a16:creationId xmlns:a16="http://schemas.microsoft.com/office/drawing/2014/main" xmlns="" id="{7B47934A-3B49-5B6A-5F1A-8B8A55E5985C}"/>
                </a:ext>
              </a:extLst>
            </p:cNvPr>
            <p:cNvSpPr/>
            <p:nvPr/>
          </p:nvSpPr>
          <p:spPr>
            <a:xfrm>
              <a:off x="4441371" y="398234"/>
              <a:ext cx="4281714" cy="4535714"/>
            </a:xfrm>
            <a:prstGeom prst="rect">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60CA8886-F433-FEAE-EE6D-1A07CE896227}"/>
                </a:ext>
              </a:extLst>
            </p:cNvPr>
            <p:cNvSpPr/>
            <p:nvPr/>
          </p:nvSpPr>
          <p:spPr>
            <a:xfrm>
              <a:off x="4332514" y="260349"/>
              <a:ext cx="4281714" cy="4535714"/>
            </a:xfrm>
            <a:prstGeom prst="rect">
              <a:avLst/>
            </a:prstGeom>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380A1178-BF83-0496-3086-F1DF82C58D6F}"/>
                </a:ext>
              </a:extLst>
            </p:cNvPr>
            <p:cNvSpPr/>
            <p:nvPr/>
          </p:nvSpPr>
          <p:spPr>
            <a:xfrm>
              <a:off x="4441371" y="441776"/>
              <a:ext cx="180023" cy="188686"/>
            </a:xfrm>
            <a:prstGeom prst="ellipse">
              <a:avLst/>
            </a:prstGeom>
            <a:solidFill>
              <a:srgbClr val="EE9D7F"/>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3A73BEA2-A007-E4A2-72E4-225DAF7A1789}"/>
                </a:ext>
              </a:extLst>
            </p:cNvPr>
            <p:cNvSpPr/>
            <p:nvPr/>
          </p:nvSpPr>
          <p:spPr>
            <a:xfrm>
              <a:off x="4791120" y="441776"/>
              <a:ext cx="180023" cy="188686"/>
            </a:xfrm>
            <a:prstGeom prst="ellipse">
              <a:avLst/>
            </a:prstGeom>
            <a:solidFill>
              <a:srgbClr val="F7CCC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2FE92F57-384D-4789-AF4E-EED17C9FC77E}"/>
                </a:ext>
              </a:extLst>
            </p:cNvPr>
            <p:cNvSpPr/>
            <p:nvPr/>
          </p:nvSpPr>
          <p:spPr>
            <a:xfrm>
              <a:off x="5140869" y="441776"/>
              <a:ext cx="180023" cy="188686"/>
            </a:xfrm>
            <a:prstGeom prst="ellipse">
              <a:avLst/>
            </a:prstGeom>
            <a:solidFill>
              <a:srgbClr val="B8A6C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B5020560-8008-1CBC-D11D-438E58139F90}"/>
                </a:ext>
              </a:extLst>
            </p:cNvPr>
            <p:cNvCxnSpPr>
              <a:cxnSpLocks/>
            </p:cNvCxnSpPr>
            <p:nvPr/>
          </p:nvCxnSpPr>
          <p:spPr>
            <a:xfrm>
              <a:off x="4332514" y="834570"/>
              <a:ext cx="42817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xmlns="" id="{3407571A-E67E-A308-0E0B-D5E84B63C177}"/>
              </a:ext>
            </a:extLst>
          </p:cNvPr>
          <p:cNvSpPr txBox="1"/>
          <p:nvPr/>
        </p:nvSpPr>
        <p:spPr>
          <a:xfrm>
            <a:off x="4521199" y="834570"/>
            <a:ext cx="3904343" cy="3942105"/>
          </a:xfrm>
          <a:prstGeom prst="rect">
            <a:avLst/>
          </a:prstGeom>
          <a:noFill/>
        </p:spPr>
        <p:txBody>
          <a:bodyPr wrap="square" rtlCol="0">
            <a:spAutoFit/>
          </a:bodyPr>
          <a:lstStyle/>
          <a:p>
            <a:pPr algn="ctr">
              <a:lnSpc>
                <a:spcPct val="150000"/>
              </a:lnSpc>
            </a:pPr>
            <a:r>
              <a:rPr lang="en-US" sz="2500" b="1">
                <a:solidFill>
                  <a:srgbClr val="C00000"/>
                </a:solidFill>
              </a:rPr>
              <a:t>YÊU CẦU</a:t>
            </a:r>
          </a:p>
          <a:p>
            <a:pPr marL="285750" indent="-285750" algn="just">
              <a:lnSpc>
                <a:spcPct val="150000"/>
              </a:lnSpc>
              <a:buFont typeface="Arial" panose="020B0604020202020204" pitchFamily="34" charset="0"/>
              <a:buChar char="•"/>
            </a:pPr>
            <a:r>
              <a:rPr lang="en-US" sz="1800"/>
              <a:t>Sử dụng phần mềm mô phỏng quá trình năng lượng được chuyển hóa từ dạng này qua dạng khác. </a:t>
            </a:r>
          </a:p>
          <a:p>
            <a:pPr marL="285750" indent="-285750" algn="just">
              <a:lnSpc>
                <a:spcPct val="150000"/>
              </a:lnSpc>
              <a:buFont typeface="Arial" panose="020B0604020202020204" pitchFamily="34" charset="0"/>
              <a:buChar char="•"/>
            </a:pPr>
            <a:r>
              <a:rPr lang="en-US" sz="1800"/>
              <a:t>Kể tên một số dạng năng lượng và nêu ví dụ về quá trình chuyển hóa giữa những dạng năng lượng đó. </a:t>
            </a:r>
          </a:p>
        </p:txBody>
      </p:sp>
      <p:sp>
        <p:nvSpPr>
          <p:cNvPr id="44" name="TextBox 43">
            <a:extLst>
              <a:ext uri="{FF2B5EF4-FFF2-40B4-BE49-F238E27FC236}">
                <a16:creationId xmlns:a16="http://schemas.microsoft.com/office/drawing/2014/main" xmlns="" id="{D430AB32-B9D7-C365-FF2A-D6C3DF3C7514}"/>
              </a:ext>
            </a:extLst>
          </p:cNvPr>
          <p:cNvSpPr txBox="1"/>
          <p:nvPr/>
        </p:nvSpPr>
        <p:spPr>
          <a:xfrm>
            <a:off x="314794" y="260349"/>
            <a:ext cx="3619341" cy="1420325"/>
          </a:xfrm>
          <a:prstGeom prst="rect">
            <a:avLst/>
          </a:prstGeom>
          <a:noFill/>
        </p:spPr>
        <p:txBody>
          <a:bodyPr wrap="square" rtlCol="0">
            <a:spAutoFit/>
          </a:bodyPr>
          <a:lstStyle/>
          <a:p>
            <a:pPr algn="just">
              <a:lnSpc>
                <a:spcPct val="150000"/>
              </a:lnSpc>
            </a:pPr>
            <a:r>
              <a:rPr lang="en-US" sz="2000" b="1">
                <a:solidFill>
                  <a:srgbClr val="002060"/>
                </a:solidFill>
              </a:rPr>
              <a:t>a. Mở cửa sổ mô phỏng một số dạng năng lượng và sự chuyển hóa năng lượng </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5733AA8C-8EDD-5E30-0058-8ED3679193CB}"/>
                  </a:ext>
                </a:extLst>
              </p:cNvPr>
              <p:cNvSpPr txBox="1"/>
              <p:nvPr/>
            </p:nvSpPr>
            <p:spPr>
              <a:xfrm>
                <a:off x="420915" y="1827150"/>
                <a:ext cx="3601764" cy="294952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800">
                    <a:latin typeface="+mj-lt"/>
                  </a:rPr>
                  <a:t>Truy cập trang PhET.</a:t>
                </a:r>
              </a:p>
              <a:p>
                <a:pPr marL="285750" indent="-285750" algn="just">
                  <a:lnSpc>
                    <a:spcPct val="150000"/>
                  </a:lnSpc>
                  <a:buFont typeface="Arial" panose="020B0604020202020204" pitchFamily="34" charset="0"/>
                  <a:buChar char="•"/>
                </a:pPr>
                <a:r>
                  <a:rPr lang="en-US" sz="1800">
                    <a:latin typeface="+mj-lt"/>
                  </a:rPr>
                  <a:t>Chọn ngôn ngữ tiếng Việt. </a:t>
                </a:r>
              </a:p>
              <a:p>
                <a:pPr marL="285750" indent="-285750" algn="just">
                  <a:lnSpc>
                    <a:spcPct val="150000"/>
                  </a:lnSpc>
                  <a:buFont typeface="Arial" panose="020B0604020202020204" pitchFamily="34" charset="0"/>
                  <a:buChar char="•"/>
                </a:pPr>
                <a:r>
                  <a:rPr lang="en-US" sz="1800">
                    <a:latin typeface="+mj-lt"/>
                  </a:rPr>
                  <a:t>Chọn mục </a:t>
                </a:r>
                <a:r>
                  <a:rPr lang="en-US" sz="1800" b="1">
                    <a:latin typeface="+mj-lt"/>
                  </a:rPr>
                  <a:t>CÁC MÔ PHỎNG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a:latin typeface="+mj-lt"/>
                  </a:rPr>
                  <a:t> </a:t>
                </a:r>
                <a:r>
                  <a:rPr lang="en-US" sz="1800" b="1">
                    <a:latin typeface="+mj-lt"/>
                  </a:rPr>
                  <a:t>Hóa học </a:t>
                </a:r>
              </a:p>
              <a:p>
                <a:pPr marL="285750" indent="-285750" algn="just">
                  <a:lnSpc>
                    <a:spcPct val="150000"/>
                  </a:lnSpc>
                  <a:buFont typeface="Arial" panose="020B0604020202020204" pitchFamily="34" charset="0"/>
                  <a:buChar char="•"/>
                </a:pPr>
                <a:r>
                  <a:rPr lang="en-US" sz="1800">
                    <a:latin typeface="+mj-lt"/>
                  </a:rPr>
                  <a:t>Nháy chuột vào biểu tượng </a:t>
                </a:r>
                <a:r>
                  <a:rPr lang="en-US" sz="1800" b="1">
                    <a:latin typeface="+mj-lt"/>
                  </a:rPr>
                  <a:t>Năng lượng: các dạng và sự chuyển hóa</a:t>
                </a:r>
                <a14:m>
                  <m:oMath xmlns:m="http://schemas.openxmlformats.org/officeDocument/2006/math">
                    <m:r>
                      <a:rPr lang="en-US" sz="1800" b="1" i="0" smtClean="0">
                        <a:latin typeface="Cambria Math" panose="02040503050406030204" pitchFamily="18" charset="0"/>
                        <a:ea typeface="Cambria Math" panose="02040503050406030204" pitchFamily="18" charset="0"/>
                      </a:rPr>
                      <m:t> </m:t>
                    </m:r>
                    <m:r>
                      <a:rPr lang="en-US" sz="1800" b="1" i="1" smtClean="0">
                        <a:latin typeface="Cambria Math" panose="02040503050406030204" pitchFamily="18" charset="0"/>
                        <a:ea typeface="Cambria Math" panose="02040503050406030204" pitchFamily="18" charset="0"/>
                      </a:rPr>
                      <m:t>→</m:t>
                    </m:r>
                  </m:oMath>
                </a14:m>
                <a:r>
                  <a:rPr lang="en-US" sz="1800" b="1">
                    <a:latin typeface="+mj-lt"/>
                  </a:rPr>
                  <a:t> </a:t>
                </a:r>
                <a:r>
                  <a:rPr lang="en-US" sz="1800">
                    <a:latin typeface="+mj-lt"/>
                  </a:rPr>
                  <a:t>nháy nút </a:t>
                </a:r>
                <a:r>
                  <a:rPr lang="en-US" sz="1800" b="1">
                    <a:latin typeface="+mj-lt"/>
                  </a:rPr>
                  <a:t>play</a:t>
                </a:r>
              </a:p>
            </p:txBody>
          </p:sp>
        </mc:Choice>
        <mc:Fallback xmlns="">
          <p:sp>
            <p:nvSpPr>
              <p:cNvPr id="45" name="TextBox 44">
                <a:extLst>
                  <a:ext uri="{FF2B5EF4-FFF2-40B4-BE49-F238E27FC236}">
                    <a16:creationId xmlns:a16="http://schemas.microsoft.com/office/drawing/2014/main" id="{5733AA8C-8EDD-5E30-0058-8ED3679193CB}"/>
                  </a:ext>
                </a:extLst>
              </p:cNvPr>
              <p:cNvSpPr txBox="1">
                <a:spLocks noRot="1" noChangeAspect="1" noMove="1" noResize="1" noEditPoints="1" noAdjustHandles="1" noChangeArrowheads="1" noChangeShapeType="1" noTextEdit="1"/>
              </p:cNvSpPr>
              <p:nvPr/>
            </p:nvSpPr>
            <p:spPr>
              <a:xfrm>
                <a:off x="420915" y="1827150"/>
                <a:ext cx="3601764" cy="2949525"/>
              </a:xfrm>
              <a:prstGeom prst="rect">
                <a:avLst/>
              </a:prstGeom>
              <a:blipFill>
                <a:blip r:embed="rId2"/>
                <a:stretch>
                  <a:fillRect l="-1015" r="-1523" b="-2479"/>
                </a:stretch>
              </a:blipFill>
            </p:spPr>
            <p:txBody>
              <a:bodyPr/>
              <a:lstStyle/>
              <a:p>
                <a:r>
                  <a:rPr lang="en-US">
                    <a:noFill/>
                  </a:rPr>
                  <a:t> </a:t>
                </a:r>
              </a:p>
            </p:txBody>
          </p:sp>
        </mc:Fallback>
      </mc:AlternateContent>
    </p:spTree>
    <p:extLst>
      <p:ext uri="{BB962C8B-B14F-4D97-AF65-F5344CB8AC3E}">
        <p14:creationId xmlns:p14="http://schemas.microsoft.com/office/powerpoint/2010/main" val="390328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D430AB32-B9D7-C365-FF2A-D6C3DF3C7514}"/>
              </a:ext>
            </a:extLst>
          </p:cNvPr>
          <p:cNvSpPr txBox="1"/>
          <p:nvPr/>
        </p:nvSpPr>
        <p:spPr>
          <a:xfrm>
            <a:off x="278509" y="306026"/>
            <a:ext cx="3619341" cy="496996"/>
          </a:xfrm>
          <a:prstGeom prst="rect">
            <a:avLst/>
          </a:prstGeom>
          <a:noFill/>
        </p:spPr>
        <p:txBody>
          <a:bodyPr wrap="square" rtlCol="0">
            <a:spAutoFit/>
          </a:bodyPr>
          <a:lstStyle/>
          <a:p>
            <a:pPr algn="just">
              <a:lnSpc>
                <a:spcPct val="150000"/>
              </a:lnSpc>
            </a:pPr>
            <a:r>
              <a:rPr lang="en-US" sz="2000" b="1">
                <a:solidFill>
                  <a:srgbClr val="002060"/>
                </a:solidFill>
              </a:rPr>
              <a:t>b. Tương tác với phần mềm </a:t>
            </a:r>
          </a:p>
        </p:txBody>
      </p:sp>
      <p:grpSp>
        <p:nvGrpSpPr>
          <p:cNvPr id="7" name="Group 6">
            <a:extLst>
              <a:ext uri="{FF2B5EF4-FFF2-40B4-BE49-F238E27FC236}">
                <a16:creationId xmlns:a16="http://schemas.microsoft.com/office/drawing/2014/main" xmlns="" id="{F758F2A3-FC1D-C19E-57E1-EA2E0539EB3F}"/>
              </a:ext>
            </a:extLst>
          </p:cNvPr>
          <p:cNvGrpSpPr/>
          <p:nvPr/>
        </p:nvGrpSpPr>
        <p:grpSpPr>
          <a:xfrm>
            <a:off x="399142" y="1075425"/>
            <a:ext cx="8229600" cy="872034"/>
            <a:chOff x="399143" y="1181505"/>
            <a:chExt cx="8229600" cy="872034"/>
          </a:xfrm>
        </p:grpSpPr>
        <p:sp>
          <p:nvSpPr>
            <p:cNvPr id="4" name="Rectangle: Rounded Corners 3">
              <a:extLst>
                <a:ext uri="{FF2B5EF4-FFF2-40B4-BE49-F238E27FC236}">
                  <a16:creationId xmlns:a16="http://schemas.microsoft.com/office/drawing/2014/main" xmlns="" id="{646EEDE1-4232-3315-87D3-D283A42D6E38}"/>
                </a:ext>
              </a:extLst>
            </p:cNvPr>
            <p:cNvSpPr/>
            <p:nvPr/>
          </p:nvSpPr>
          <p:spPr>
            <a:xfrm>
              <a:off x="399143" y="1417951"/>
              <a:ext cx="3498708" cy="399143"/>
            </a:xfrm>
            <a:prstGeom prst="roundRect">
              <a:avLst/>
            </a:prstGeom>
            <a:solidFill>
              <a:srgbClr val="F7CCC6"/>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ysClr val="windowText" lastClr="000000"/>
                  </a:solidFill>
                </a:rPr>
                <a:t>Thay đổi nguồn năng lượng</a:t>
              </a:r>
            </a:p>
          </p:txBody>
        </p:sp>
        <p:sp>
          <p:nvSpPr>
            <p:cNvPr id="6" name="TextBox 5">
              <a:extLst>
                <a:ext uri="{FF2B5EF4-FFF2-40B4-BE49-F238E27FC236}">
                  <a16:creationId xmlns:a16="http://schemas.microsoft.com/office/drawing/2014/main" xmlns="" id="{F7C09630-D277-E8C7-9040-0BF351D47626}"/>
                </a:ext>
              </a:extLst>
            </p:cNvPr>
            <p:cNvSpPr txBox="1"/>
            <p:nvPr/>
          </p:nvSpPr>
          <p:spPr>
            <a:xfrm>
              <a:off x="4056743" y="1181505"/>
              <a:ext cx="4572000" cy="87203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Người đạp xe, ánh sáng mặt trời, vòi nước chảy, ấm nước sôi. </a:t>
              </a:r>
            </a:p>
          </p:txBody>
        </p:sp>
      </p:grpSp>
      <p:grpSp>
        <p:nvGrpSpPr>
          <p:cNvPr id="8" name="Group 7">
            <a:extLst>
              <a:ext uri="{FF2B5EF4-FFF2-40B4-BE49-F238E27FC236}">
                <a16:creationId xmlns:a16="http://schemas.microsoft.com/office/drawing/2014/main" xmlns="" id="{62A23E63-DDC4-F7C8-BDF1-FE84A567BB2A}"/>
              </a:ext>
            </a:extLst>
          </p:cNvPr>
          <p:cNvGrpSpPr/>
          <p:nvPr/>
        </p:nvGrpSpPr>
        <p:grpSpPr>
          <a:xfrm>
            <a:off x="399142" y="2252425"/>
            <a:ext cx="8229600" cy="947840"/>
            <a:chOff x="399143" y="1417951"/>
            <a:chExt cx="8229600" cy="947840"/>
          </a:xfrm>
        </p:grpSpPr>
        <p:sp>
          <p:nvSpPr>
            <p:cNvPr id="9" name="Rectangle: Rounded Corners 8">
              <a:extLst>
                <a:ext uri="{FF2B5EF4-FFF2-40B4-BE49-F238E27FC236}">
                  <a16:creationId xmlns:a16="http://schemas.microsoft.com/office/drawing/2014/main" xmlns="" id="{0ED0AEC9-EBD6-412A-4C19-A3A5621AB761}"/>
                </a:ext>
              </a:extLst>
            </p:cNvPr>
            <p:cNvSpPr/>
            <p:nvPr/>
          </p:nvSpPr>
          <p:spPr>
            <a:xfrm>
              <a:off x="399143" y="1417951"/>
              <a:ext cx="3498708" cy="947840"/>
            </a:xfrm>
            <a:prstGeom prst="roundRect">
              <a:avLst>
                <a:gd name="adj" fmla="val 12915"/>
              </a:avLst>
            </a:prstGeom>
            <a:solidFill>
              <a:srgbClr val="BDF3EE"/>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ysClr val="windowText" lastClr="000000"/>
                  </a:solidFill>
                </a:rPr>
                <a:t>Thay đổi thiết bị chuyển hóa năng lượng </a:t>
              </a:r>
            </a:p>
          </p:txBody>
        </p:sp>
        <p:sp>
          <p:nvSpPr>
            <p:cNvPr id="10" name="TextBox 9">
              <a:extLst>
                <a:ext uri="{FF2B5EF4-FFF2-40B4-BE49-F238E27FC236}">
                  <a16:creationId xmlns:a16="http://schemas.microsoft.com/office/drawing/2014/main" xmlns="" id="{CDF2CFDC-6A67-00BD-A8D3-17E22A09647C}"/>
                </a:ext>
              </a:extLst>
            </p:cNvPr>
            <p:cNvSpPr txBox="1"/>
            <p:nvPr/>
          </p:nvSpPr>
          <p:spPr>
            <a:xfrm>
              <a:off x="4056743" y="1657064"/>
              <a:ext cx="4572000" cy="456535"/>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Pin mặt trời và máy phát điện.</a:t>
              </a:r>
            </a:p>
          </p:txBody>
        </p:sp>
      </p:grpSp>
      <p:grpSp>
        <p:nvGrpSpPr>
          <p:cNvPr id="11" name="Group 10">
            <a:extLst>
              <a:ext uri="{FF2B5EF4-FFF2-40B4-BE49-F238E27FC236}">
                <a16:creationId xmlns:a16="http://schemas.microsoft.com/office/drawing/2014/main" xmlns="" id="{CA871D8A-6886-CFC5-CE04-F55C86C1E560}"/>
              </a:ext>
            </a:extLst>
          </p:cNvPr>
          <p:cNvGrpSpPr/>
          <p:nvPr/>
        </p:nvGrpSpPr>
        <p:grpSpPr>
          <a:xfrm>
            <a:off x="399142" y="3558006"/>
            <a:ext cx="8229600" cy="947840"/>
            <a:chOff x="399143" y="1417951"/>
            <a:chExt cx="8229600" cy="947840"/>
          </a:xfrm>
        </p:grpSpPr>
        <p:sp>
          <p:nvSpPr>
            <p:cNvPr id="12" name="Rectangle: Rounded Corners 11">
              <a:extLst>
                <a:ext uri="{FF2B5EF4-FFF2-40B4-BE49-F238E27FC236}">
                  <a16:creationId xmlns:a16="http://schemas.microsoft.com/office/drawing/2014/main" xmlns="" id="{5C1E5D73-D6E1-FB35-2E16-41C8484BB039}"/>
                </a:ext>
              </a:extLst>
            </p:cNvPr>
            <p:cNvSpPr/>
            <p:nvPr/>
          </p:nvSpPr>
          <p:spPr>
            <a:xfrm>
              <a:off x="399143" y="1417951"/>
              <a:ext cx="3498708" cy="947840"/>
            </a:xfrm>
            <a:prstGeom prst="roundRect">
              <a:avLst>
                <a:gd name="adj" fmla="val 12915"/>
              </a:avLst>
            </a:prstGeom>
            <a:solidFill>
              <a:srgbClr val="F4E8CA"/>
            </a:solidFill>
            <a:ln w="1270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ysClr val="windowText" lastClr="000000"/>
                  </a:solidFill>
                </a:rPr>
                <a:t>Thay đổi thiết bị </a:t>
              </a:r>
            </a:p>
            <a:p>
              <a:pPr algn="ctr">
                <a:lnSpc>
                  <a:spcPct val="150000"/>
                </a:lnSpc>
              </a:pPr>
              <a:r>
                <a:rPr lang="en-US" sz="2000">
                  <a:solidFill>
                    <a:sysClr val="windowText" lastClr="000000"/>
                  </a:solidFill>
                </a:rPr>
                <a:t>tiêu thụ điện</a:t>
              </a:r>
            </a:p>
          </p:txBody>
        </p:sp>
        <p:sp>
          <p:nvSpPr>
            <p:cNvPr id="13" name="TextBox 12">
              <a:extLst>
                <a:ext uri="{FF2B5EF4-FFF2-40B4-BE49-F238E27FC236}">
                  <a16:creationId xmlns:a16="http://schemas.microsoft.com/office/drawing/2014/main" xmlns="" id="{C75D5695-6652-451D-55FF-4A4A2D8F7AF7}"/>
                </a:ext>
              </a:extLst>
            </p:cNvPr>
            <p:cNvSpPr txBox="1"/>
            <p:nvPr/>
          </p:nvSpPr>
          <p:spPr>
            <a:xfrm>
              <a:off x="4056743" y="1417951"/>
              <a:ext cx="4572000" cy="87203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a:ln>
                    <a:noFill/>
                  </a:ln>
                  <a:solidFill>
                    <a:srgbClr val="000000"/>
                  </a:solidFill>
                  <a:effectLst/>
                  <a:uLnTx/>
                  <a:uFillTx/>
                  <a:latin typeface="Arial"/>
                  <a:cs typeface="Arial"/>
                  <a:sym typeface="Arial"/>
                </a:rPr>
                <a:t>Bếp điện, bóng đèn sợi đốt, bóng đèn compact, quạt điện.</a:t>
              </a:r>
            </a:p>
          </p:txBody>
        </p:sp>
      </p:grpSp>
    </p:spTree>
    <p:extLst>
      <p:ext uri="{BB962C8B-B14F-4D97-AF65-F5344CB8AC3E}">
        <p14:creationId xmlns:p14="http://schemas.microsoft.com/office/powerpoint/2010/main" val="2459538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3EA"/>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0300026E-490B-4C8B-CA76-707D31ED1F27}"/>
              </a:ext>
            </a:extLst>
          </p:cNvPr>
          <p:cNvGrpSpPr/>
          <p:nvPr/>
        </p:nvGrpSpPr>
        <p:grpSpPr>
          <a:xfrm>
            <a:off x="469781" y="268191"/>
            <a:ext cx="8204438" cy="4690252"/>
            <a:chOff x="469781" y="260934"/>
            <a:chExt cx="8204438" cy="4690252"/>
          </a:xfrm>
        </p:grpSpPr>
        <p:pic>
          <p:nvPicPr>
            <p:cNvPr id="14" name="Picture 13">
              <a:extLst>
                <a:ext uri="{FF2B5EF4-FFF2-40B4-BE49-F238E27FC236}">
                  <a16:creationId xmlns:a16="http://schemas.microsoft.com/office/drawing/2014/main" xmlns="" id="{7A7F03F4-D3AA-5E5A-AA70-D4A3BA96AA19}"/>
                </a:ext>
              </a:extLst>
            </p:cNvPr>
            <p:cNvPicPr>
              <a:picLocks noChangeAspect="1"/>
            </p:cNvPicPr>
            <p:nvPr/>
          </p:nvPicPr>
          <p:blipFill>
            <a:blip r:embed="rId3"/>
            <a:stretch>
              <a:fillRect/>
            </a:stretch>
          </p:blipFill>
          <p:spPr>
            <a:xfrm>
              <a:off x="469781" y="260934"/>
              <a:ext cx="8204438" cy="4294438"/>
            </a:xfrm>
            <a:prstGeom prst="rect">
              <a:avLst/>
            </a:prstGeom>
          </p:spPr>
        </p:pic>
        <p:sp>
          <p:nvSpPr>
            <p:cNvPr id="17" name="TextBox 16">
              <a:extLst>
                <a:ext uri="{FF2B5EF4-FFF2-40B4-BE49-F238E27FC236}">
                  <a16:creationId xmlns:a16="http://schemas.microsoft.com/office/drawing/2014/main" xmlns="" id="{F1725B5A-71AF-A6D2-66D5-1E68F75850EE}"/>
                </a:ext>
              </a:extLst>
            </p:cNvPr>
            <p:cNvSpPr txBox="1"/>
            <p:nvPr/>
          </p:nvSpPr>
          <p:spPr>
            <a:xfrm>
              <a:off x="852714" y="4555372"/>
              <a:ext cx="7438571" cy="395814"/>
            </a:xfrm>
            <a:prstGeom prst="rect">
              <a:avLst/>
            </a:prstGeom>
            <a:noFill/>
          </p:spPr>
          <p:txBody>
            <a:bodyPr wrap="square" rtlCol="0">
              <a:spAutoFit/>
            </a:bodyPr>
            <a:lstStyle/>
            <a:p>
              <a:pPr algn="ctr">
                <a:lnSpc>
                  <a:spcPct val="150000"/>
                </a:lnSpc>
              </a:pPr>
              <a:r>
                <a:rPr lang="en-US" sz="1500" b="1" i="1"/>
                <a:t>Hình 6.4. </a:t>
              </a:r>
              <a:r>
                <a:rPr lang="en-US" sz="1500" i="1"/>
                <a:t>Mô phỏng một số dạng năng lượng và sự chuyển hóa năng lượng</a:t>
              </a:r>
            </a:p>
          </p:txBody>
        </p:sp>
      </p:grpSp>
    </p:spTree>
    <p:extLst>
      <p:ext uri="{BB962C8B-B14F-4D97-AF65-F5344CB8AC3E}">
        <p14:creationId xmlns:p14="http://schemas.microsoft.com/office/powerpoint/2010/main" val="2428196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rnship for Students by Slidesgo">
  <a:themeElements>
    <a:clrScheme name="Simple Light">
      <a:dk1>
        <a:srgbClr val="3C3D44"/>
      </a:dk1>
      <a:lt1>
        <a:srgbClr val="F9F3EA"/>
      </a:lt1>
      <a:dk2>
        <a:srgbClr val="FFFCF7"/>
      </a:dk2>
      <a:lt2>
        <a:srgbClr val="F1CE6D"/>
      </a:lt2>
      <a:accent1>
        <a:srgbClr val="FCB3B7"/>
      </a:accent1>
      <a:accent2>
        <a:srgbClr val="B1CBFF"/>
      </a:accent2>
      <a:accent3>
        <a:srgbClr val="3A4896"/>
      </a:accent3>
      <a:accent4>
        <a:srgbClr val="FFFFFF"/>
      </a:accent4>
      <a:accent5>
        <a:srgbClr val="FFFFFF"/>
      </a:accent5>
      <a:accent6>
        <a:srgbClr val="FFFFFF"/>
      </a:accent6>
      <a:hlink>
        <a:srgbClr val="3C3D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On-screen Show (16:9)</PresentationFormat>
  <Paragraphs>96</Paragraphs>
  <Slides>24</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Wingdings</vt:lpstr>
      <vt:lpstr>Proxima Nova</vt:lpstr>
      <vt:lpstr>Arial</vt:lpstr>
      <vt:lpstr>Cambria Math</vt:lpstr>
      <vt:lpstr>Mukta SemiBold</vt:lpstr>
      <vt:lpstr>Nunito Light</vt:lpstr>
      <vt:lpstr>Lato</vt:lpstr>
      <vt:lpstr>Assistant</vt:lpstr>
      <vt:lpstr>Internship for Students by Slidesgo</vt:lpstr>
      <vt:lpstr>Slidesgo Final Pages</vt:lpstr>
      <vt:lpstr>MỜI CÁC EM QUAY LẠI  VỚI BÀI HỌC!</vt:lpstr>
      <vt:lpstr>PowerPoint Presentation</vt:lpstr>
      <vt:lpstr>PowerPoint Presentation</vt:lpstr>
      <vt:lpstr>BÀI 6: THỰC HÀNH:  KHAI THÁC PHẦN MỀM MÔ PHỎNG</vt:lpstr>
      <vt:lpstr>NỘI DUNG BÀI HỌC </vt:lpstr>
      <vt:lpstr>Nhiệm vụ 1.  Chuyển hóa năng lượng </vt:lpstr>
      <vt:lpstr>PowerPoint Presentation</vt:lpstr>
      <vt:lpstr>PowerPoint Presentation</vt:lpstr>
      <vt:lpstr>PowerPoint Presentation</vt:lpstr>
      <vt:lpstr>PowerPoint Presentation</vt:lpstr>
      <vt:lpstr>Nhiệm vụ 2.  Đo cường độ dòng điện </vt:lpstr>
      <vt:lpstr>PowerPoint Presentation</vt:lpstr>
      <vt:lpstr>PowerPoint Presentation</vt:lpstr>
      <vt:lpstr>PowerPoint Presentation</vt:lpstr>
      <vt:lpstr>Nhiệm vụ 3.  Tỉ lệ vàng trong ngôi sao năm cánh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t:lpstr>
      <vt:lpstr>HẸN GẶP LẠI CÁC EM  Ở BÀI HỌC SAU!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MỜI CÁC EM QUAY LẠI  VỚI BÀI HỌC!</dc:title>
  <dc:creator>Thu Nguyen</dc:creator>
  <cp:lastModifiedBy>Microsoft account</cp:lastModifiedBy>
  <cp:revision>2</cp:revision>
  <dcterms:modified xsi:type="dcterms:W3CDTF">2025-05-21T04:36:39Z</dcterms:modified>
</cp:coreProperties>
</file>