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0"/>
  </p:notesMasterIdLst>
  <p:sldIdLst>
    <p:sldId id="259" r:id="rId2"/>
    <p:sldId id="293" r:id="rId3"/>
    <p:sldId id="294" r:id="rId4"/>
    <p:sldId id="295" r:id="rId5"/>
    <p:sldId id="296" r:id="rId6"/>
    <p:sldId id="292" r:id="rId7"/>
    <p:sldId id="297" r:id="rId8"/>
    <p:sldId id="298" r:id="rId9"/>
    <p:sldId id="260" r:id="rId10"/>
    <p:sldId id="300" r:id="rId11"/>
    <p:sldId id="301" r:id="rId12"/>
    <p:sldId id="302" r:id="rId13"/>
    <p:sldId id="303" r:id="rId14"/>
    <p:sldId id="304" r:id="rId15"/>
    <p:sldId id="305" r:id="rId16"/>
    <p:sldId id="306" r:id="rId17"/>
    <p:sldId id="307" r:id="rId18"/>
    <p:sldId id="308" r:id="rId19"/>
    <p:sldId id="299"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6" r:id="rId33"/>
    <p:sldId id="321" r:id="rId34"/>
    <p:sldId id="322" r:id="rId35"/>
    <p:sldId id="323" r:id="rId36"/>
    <p:sldId id="324" r:id="rId37"/>
    <p:sldId id="325" r:id="rId38"/>
    <p:sldId id="274" r:id="rId39"/>
  </p:sldIdLst>
  <p:sldSz cx="9144000" cy="5143500" type="screen16x9"/>
  <p:notesSz cx="6858000" cy="9144000"/>
  <p:embeddedFontLst>
    <p:embeddedFont>
      <p:font typeface="PT Sans" panose="020B0604020202020204" charset="0"/>
      <p:regular r:id="rId41"/>
      <p:bold r:id="rId42"/>
      <p:italic r:id="rId43"/>
      <p:boldItalic r:id="rId44"/>
    </p:embeddedFont>
    <p:embeddedFont>
      <p:font typeface="Ruda Black" panose="020B0604020202020204" charset="0"/>
      <p:bold r:id="rId45"/>
    </p:embeddedFont>
    <p:embeddedFont>
      <p:font typeface="Ubuntu"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FCC"/>
    <a:srgbClr val="000000"/>
    <a:srgbClr val="FFF5EF"/>
    <a:srgbClr val="EBE8FE"/>
    <a:srgbClr val="FFF0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0E7591-1FC0-4D97-9FC7-D525C2F79518}">
  <a:tblStyle styleId="{870E7591-1FC0-4D97-9FC7-D525C2F795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94343" autoAdjust="0"/>
  </p:normalViewPr>
  <p:slideViewPr>
    <p:cSldViewPr snapToGrid="0">
      <p:cViewPr varScale="1">
        <p:scale>
          <a:sx n="129" d="100"/>
          <a:sy n="129" d="100"/>
        </p:scale>
        <p:origin x="10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630789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1bc263f502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1bc263f502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54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25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224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1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19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603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92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08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66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686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2937d05419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2937d05419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23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bc263f502_0_2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bc263f502_0_2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4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8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820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1bc263f502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1bc263f502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352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504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1bc263f502_0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11bc263f502_0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4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1bc263f502_0_2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1bc263f502_0_2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27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1bc263f502_0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1bc263f502_0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02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1bc263f50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1bc263f50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24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3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01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05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1bc263f502_0_2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1bc263f502_0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97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1bc263f502_0_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1bc263f502_0_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37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6425" y="198325"/>
            <a:ext cx="8731151" cy="4735174"/>
            <a:chOff x="206425" y="198325"/>
            <a:chExt cx="8731151" cy="4735174"/>
          </a:xfrm>
        </p:grpSpPr>
        <p:sp>
          <p:nvSpPr>
            <p:cNvPr id="10" name="Google Shape;10;p2"/>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06425" y="198325"/>
              <a:ext cx="8731151" cy="236321"/>
              <a:chOff x="206425" y="198325"/>
              <a:chExt cx="8731151" cy="236321"/>
            </a:xfrm>
          </p:grpSpPr>
          <p:sp>
            <p:nvSpPr>
              <p:cNvPr id="12" name="Google Shape;12;p2"/>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Google Shape;16;p2"/>
          <p:cNvSpPr txBox="1">
            <a:spLocks noGrp="1"/>
          </p:cNvSpPr>
          <p:nvPr>
            <p:ph type="ctrTitle"/>
          </p:nvPr>
        </p:nvSpPr>
        <p:spPr>
          <a:xfrm>
            <a:off x="722748" y="1269756"/>
            <a:ext cx="4681800" cy="24012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5688773" y="3495726"/>
            <a:ext cx="2283900" cy="738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289"/>
        <p:cNvGrpSpPr/>
        <p:nvPr/>
      </p:nvGrpSpPr>
      <p:grpSpPr>
        <a:xfrm>
          <a:off x="0" y="0"/>
          <a:ext cx="0" cy="0"/>
          <a:chOff x="0" y="0"/>
          <a:chExt cx="0" cy="0"/>
        </a:xfrm>
      </p:grpSpPr>
      <p:grpSp>
        <p:nvGrpSpPr>
          <p:cNvPr id="290" name="Google Shape;290;p28"/>
          <p:cNvGrpSpPr/>
          <p:nvPr/>
        </p:nvGrpSpPr>
        <p:grpSpPr>
          <a:xfrm>
            <a:off x="206425" y="198325"/>
            <a:ext cx="8731151" cy="4735174"/>
            <a:chOff x="206425" y="198325"/>
            <a:chExt cx="8731151" cy="4735174"/>
          </a:xfrm>
        </p:grpSpPr>
        <p:sp>
          <p:nvSpPr>
            <p:cNvPr id="291" name="Google Shape;291;p28"/>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28"/>
            <p:cNvGrpSpPr/>
            <p:nvPr/>
          </p:nvGrpSpPr>
          <p:grpSpPr>
            <a:xfrm>
              <a:off x="206425" y="198325"/>
              <a:ext cx="8731151" cy="236321"/>
              <a:chOff x="206425" y="198325"/>
              <a:chExt cx="8731151" cy="236321"/>
            </a:xfrm>
          </p:grpSpPr>
          <p:sp>
            <p:nvSpPr>
              <p:cNvPr id="293" name="Google Shape;293;p28"/>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7" name="Google Shape;297;p28"/>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8" name="Google Shape;298;p28"/>
          <p:cNvSpPr txBox="1">
            <a:spLocks noGrp="1"/>
          </p:cNvSpPr>
          <p:nvPr>
            <p:ph type="title" idx="2"/>
          </p:nvPr>
        </p:nvSpPr>
        <p:spPr>
          <a:xfrm>
            <a:off x="875925" y="3558951"/>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9" name="Google Shape;299;p28"/>
          <p:cNvSpPr txBox="1">
            <a:spLocks noGrp="1"/>
          </p:cNvSpPr>
          <p:nvPr>
            <p:ph type="subTitle" idx="1"/>
          </p:nvPr>
        </p:nvSpPr>
        <p:spPr>
          <a:xfrm>
            <a:off x="875925"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28"/>
          <p:cNvSpPr txBox="1">
            <a:spLocks noGrp="1"/>
          </p:cNvSpPr>
          <p:nvPr>
            <p:ph type="title" idx="3"/>
          </p:nvPr>
        </p:nvSpPr>
        <p:spPr>
          <a:xfrm>
            <a:off x="3531835" y="3558950"/>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1" name="Google Shape;301;p28"/>
          <p:cNvSpPr txBox="1">
            <a:spLocks noGrp="1"/>
          </p:cNvSpPr>
          <p:nvPr>
            <p:ph type="subTitle" idx="4"/>
          </p:nvPr>
        </p:nvSpPr>
        <p:spPr>
          <a:xfrm>
            <a:off x="3531826"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8"/>
          <p:cNvSpPr txBox="1">
            <a:spLocks noGrp="1"/>
          </p:cNvSpPr>
          <p:nvPr>
            <p:ph type="title" idx="5"/>
          </p:nvPr>
        </p:nvSpPr>
        <p:spPr>
          <a:xfrm>
            <a:off x="6187825" y="3558950"/>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3" name="Google Shape;303;p28"/>
          <p:cNvSpPr txBox="1">
            <a:spLocks noGrp="1"/>
          </p:cNvSpPr>
          <p:nvPr>
            <p:ph type="subTitle" idx="6"/>
          </p:nvPr>
        </p:nvSpPr>
        <p:spPr>
          <a:xfrm>
            <a:off x="6187825" y="3988500"/>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4" name="Google Shape;304;p28"/>
          <p:cNvSpPr txBox="1">
            <a:spLocks noGrp="1"/>
          </p:cNvSpPr>
          <p:nvPr>
            <p:ph type="title" idx="7"/>
          </p:nvPr>
        </p:nvSpPr>
        <p:spPr>
          <a:xfrm>
            <a:off x="87592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5" name="Google Shape;305;p28"/>
          <p:cNvSpPr txBox="1">
            <a:spLocks noGrp="1"/>
          </p:cNvSpPr>
          <p:nvPr>
            <p:ph type="subTitle" idx="8"/>
          </p:nvPr>
        </p:nvSpPr>
        <p:spPr>
          <a:xfrm>
            <a:off x="875925" y="2271124"/>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8"/>
          <p:cNvSpPr txBox="1">
            <a:spLocks noGrp="1"/>
          </p:cNvSpPr>
          <p:nvPr>
            <p:ph type="title" idx="9"/>
          </p:nvPr>
        </p:nvSpPr>
        <p:spPr>
          <a:xfrm>
            <a:off x="353183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7" name="Google Shape;307;p28"/>
          <p:cNvSpPr txBox="1">
            <a:spLocks noGrp="1"/>
          </p:cNvSpPr>
          <p:nvPr>
            <p:ph type="subTitle" idx="13"/>
          </p:nvPr>
        </p:nvSpPr>
        <p:spPr>
          <a:xfrm>
            <a:off x="3531826" y="2271125"/>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28"/>
          <p:cNvSpPr txBox="1">
            <a:spLocks noGrp="1"/>
          </p:cNvSpPr>
          <p:nvPr>
            <p:ph type="title" idx="14"/>
          </p:nvPr>
        </p:nvSpPr>
        <p:spPr>
          <a:xfrm>
            <a:off x="6187825" y="1841575"/>
            <a:ext cx="2080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9" name="Google Shape;309;p28"/>
          <p:cNvSpPr txBox="1">
            <a:spLocks noGrp="1"/>
          </p:cNvSpPr>
          <p:nvPr>
            <p:ph type="subTitle" idx="15"/>
          </p:nvPr>
        </p:nvSpPr>
        <p:spPr>
          <a:xfrm>
            <a:off x="6187825" y="2271125"/>
            <a:ext cx="20805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28"/>
          <p:cNvSpPr/>
          <p:nvPr/>
        </p:nvSpPr>
        <p:spPr>
          <a:xfrm>
            <a:off x="-264436" y="67184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2868264" y="4758866"/>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28"/>
          <p:cNvGrpSpPr/>
          <p:nvPr/>
        </p:nvGrpSpPr>
        <p:grpSpPr>
          <a:xfrm rot="-962523">
            <a:off x="8811828" y="2268252"/>
            <a:ext cx="612368" cy="841175"/>
            <a:chOff x="2890500" y="1457768"/>
            <a:chExt cx="587582" cy="807032"/>
          </a:xfrm>
        </p:grpSpPr>
        <p:sp>
          <p:nvSpPr>
            <p:cNvPr id="313" name="Google Shape;313;p28"/>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8"/>
          <p:cNvGrpSpPr/>
          <p:nvPr/>
        </p:nvGrpSpPr>
        <p:grpSpPr>
          <a:xfrm rot="881776">
            <a:off x="-176995" y="2527284"/>
            <a:ext cx="612376" cy="841164"/>
            <a:chOff x="2890500" y="1457768"/>
            <a:chExt cx="587582" cy="807032"/>
          </a:xfrm>
        </p:grpSpPr>
        <p:sp>
          <p:nvSpPr>
            <p:cNvPr id="316" name="Google Shape;316;p28"/>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28"/>
          <p:cNvSpPr/>
          <p:nvPr/>
        </p:nvSpPr>
        <p:spPr>
          <a:xfrm>
            <a:off x="8583264" y="28326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rot="-2700000">
            <a:off x="8677366" y="3346882"/>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320"/>
        <p:cNvGrpSpPr/>
        <p:nvPr/>
      </p:nvGrpSpPr>
      <p:grpSpPr>
        <a:xfrm>
          <a:off x="0" y="0"/>
          <a:ext cx="0" cy="0"/>
          <a:chOff x="0" y="0"/>
          <a:chExt cx="0" cy="0"/>
        </a:xfrm>
      </p:grpSpPr>
      <p:grpSp>
        <p:nvGrpSpPr>
          <p:cNvPr id="321" name="Google Shape;321;p29"/>
          <p:cNvGrpSpPr/>
          <p:nvPr/>
        </p:nvGrpSpPr>
        <p:grpSpPr>
          <a:xfrm>
            <a:off x="206425" y="198325"/>
            <a:ext cx="8731151" cy="4735174"/>
            <a:chOff x="206425" y="198325"/>
            <a:chExt cx="8731151" cy="4735174"/>
          </a:xfrm>
        </p:grpSpPr>
        <p:sp>
          <p:nvSpPr>
            <p:cNvPr id="322" name="Google Shape;322;p29"/>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9"/>
            <p:cNvGrpSpPr/>
            <p:nvPr/>
          </p:nvGrpSpPr>
          <p:grpSpPr>
            <a:xfrm>
              <a:off x="206425" y="198325"/>
              <a:ext cx="8731151" cy="236321"/>
              <a:chOff x="206425" y="198325"/>
              <a:chExt cx="8731151" cy="236321"/>
            </a:xfrm>
          </p:grpSpPr>
          <p:sp>
            <p:nvSpPr>
              <p:cNvPr id="324" name="Google Shape;324;p29"/>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8" name="Google Shape;328;p29"/>
          <p:cNvSpPr txBox="1">
            <a:spLocks noGrp="1"/>
          </p:cNvSpPr>
          <p:nvPr>
            <p:ph type="title" hasCustomPrompt="1"/>
          </p:nvPr>
        </p:nvSpPr>
        <p:spPr>
          <a:xfrm>
            <a:off x="1007325" y="983088"/>
            <a:ext cx="27090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9" name="Google Shape;329;p29"/>
          <p:cNvSpPr txBox="1">
            <a:spLocks noGrp="1"/>
          </p:cNvSpPr>
          <p:nvPr>
            <p:ph type="subTitle" idx="1"/>
          </p:nvPr>
        </p:nvSpPr>
        <p:spPr>
          <a:xfrm>
            <a:off x="1007325" y="1727982"/>
            <a:ext cx="27090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30" name="Google Shape;330;p29"/>
          <p:cNvSpPr txBox="1">
            <a:spLocks noGrp="1"/>
          </p:cNvSpPr>
          <p:nvPr>
            <p:ph type="title" idx="2" hasCustomPrompt="1"/>
          </p:nvPr>
        </p:nvSpPr>
        <p:spPr>
          <a:xfrm>
            <a:off x="3218700" y="2823993"/>
            <a:ext cx="2706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1" name="Google Shape;331;p29"/>
          <p:cNvSpPr txBox="1">
            <a:spLocks noGrp="1"/>
          </p:cNvSpPr>
          <p:nvPr>
            <p:ph type="subTitle" idx="3"/>
          </p:nvPr>
        </p:nvSpPr>
        <p:spPr>
          <a:xfrm>
            <a:off x="3218700" y="3575088"/>
            <a:ext cx="27066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32" name="Google Shape;332;p29"/>
          <p:cNvSpPr txBox="1">
            <a:spLocks noGrp="1"/>
          </p:cNvSpPr>
          <p:nvPr>
            <p:ph type="title" idx="4" hasCustomPrompt="1"/>
          </p:nvPr>
        </p:nvSpPr>
        <p:spPr>
          <a:xfrm>
            <a:off x="5433075" y="983088"/>
            <a:ext cx="27066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3" name="Google Shape;333;p29"/>
          <p:cNvSpPr txBox="1">
            <a:spLocks noGrp="1"/>
          </p:cNvSpPr>
          <p:nvPr>
            <p:ph type="subTitle" idx="5"/>
          </p:nvPr>
        </p:nvSpPr>
        <p:spPr>
          <a:xfrm>
            <a:off x="5433075" y="1727982"/>
            <a:ext cx="2706600" cy="7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367"/>
        <p:cNvGrpSpPr/>
        <p:nvPr/>
      </p:nvGrpSpPr>
      <p:grpSpPr>
        <a:xfrm>
          <a:off x="0" y="0"/>
          <a:ext cx="0" cy="0"/>
          <a:chOff x="0" y="0"/>
          <a:chExt cx="0" cy="0"/>
        </a:xfrm>
      </p:grpSpPr>
      <p:grpSp>
        <p:nvGrpSpPr>
          <p:cNvPr id="368" name="Google Shape;368;p32"/>
          <p:cNvGrpSpPr/>
          <p:nvPr/>
        </p:nvGrpSpPr>
        <p:grpSpPr>
          <a:xfrm>
            <a:off x="206425" y="198325"/>
            <a:ext cx="8731151" cy="4735174"/>
            <a:chOff x="206425" y="198325"/>
            <a:chExt cx="8731151" cy="4735174"/>
          </a:xfrm>
        </p:grpSpPr>
        <p:sp>
          <p:nvSpPr>
            <p:cNvPr id="369" name="Google Shape;369;p32"/>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32"/>
            <p:cNvGrpSpPr/>
            <p:nvPr/>
          </p:nvGrpSpPr>
          <p:grpSpPr>
            <a:xfrm>
              <a:off x="206425" y="198325"/>
              <a:ext cx="8731151" cy="236321"/>
              <a:chOff x="206425" y="198325"/>
              <a:chExt cx="8731151" cy="236321"/>
            </a:xfrm>
          </p:grpSpPr>
          <p:sp>
            <p:nvSpPr>
              <p:cNvPr id="371" name="Google Shape;371;p32"/>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5" name="Google Shape;375;p32"/>
          <p:cNvGrpSpPr/>
          <p:nvPr/>
        </p:nvGrpSpPr>
        <p:grpSpPr>
          <a:xfrm>
            <a:off x="3129871" y="631356"/>
            <a:ext cx="5300872" cy="3336927"/>
            <a:chOff x="507099" y="430158"/>
            <a:chExt cx="5300872" cy="3336927"/>
          </a:xfrm>
        </p:grpSpPr>
        <p:sp>
          <p:nvSpPr>
            <p:cNvPr id="376" name="Google Shape;376;p32"/>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32"/>
            <p:cNvGrpSpPr/>
            <p:nvPr/>
          </p:nvGrpSpPr>
          <p:grpSpPr>
            <a:xfrm>
              <a:off x="507099" y="430158"/>
              <a:ext cx="5300871" cy="341077"/>
              <a:chOff x="3636724" y="198325"/>
              <a:chExt cx="5300871" cy="341077"/>
            </a:xfrm>
          </p:grpSpPr>
          <p:sp>
            <p:nvSpPr>
              <p:cNvPr id="378" name="Google Shape;378;p32"/>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32"/>
          <p:cNvSpPr/>
          <p:nvPr/>
        </p:nvSpPr>
        <p:spPr>
          <a:xfrm flipH="1">
            <a:off x="413222" y="3126251"/>
            <a:ext cx="3199996" cy="147785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txBox="1">
            <a:spLocks noGrp="1"/>
          </p:cNvSpPr>
          <p:nvPr>
            <p:ph type="title"/>
          </p:nvPr>
        </p:nvSpPr>
        <p:spPr>
          <a:xfrm>
            <a:off x="3900813" y="1183250"/>
            <a:ext cx="37590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5000">
                <a:latin typeface="Arial" panose="020B0604020202020204" pitchFamily="34" charset="0"/>
                <a:cs typeface="Arial" panose="020B0604020202020204" pitchFamily="34" charset="0"/>
              </a:defRPr>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384" name="Google Shape;384;p32"/>
          <p:cNvSpPr txBox="1">
            <a:spLocks noGrp="1"/>
          </p:cNvSpPr>
          <p:nvPr>
            <p:ph type="title" idx="2"/>
          </p:nvPr>
        </p:nvSpPr>
        <p:spPr>
          <a:xfrm>
            <a:off x="4064613" y="2137550"/>
            <a:ext cx="3431400" cy="151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atin typeface="Arial" panose="020B0604020202020204" pitchFamily="34" charset="0"/>
                <a:cs typeface="Arial" panose="020B0604020202020204" pitchFamily="34"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5" name="Google Shape;385;p32"/>
          <p:cNvSpPr txBox="1"/>
          <p:nvPr/>
        </p:nvSpPr>
        <p:spPr>
          <a:xfrm>
            <a:off x="712570" y="3403476"/>
            <a:ext cx="2601300" cy="923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Arial" panose="020B0604020202020204" pitchFamily="34" charset="0"/>
                <a:ea typeface="Ubuntu"/>
                <a:cs typeface="Arial" panose="020B0604020202020204" pitchFamily="34" charset="0"/>
                <a:sym typeface="Ubuntu"/>
              </a:rPr>
              <a:t>CREDITS: This presentation template was created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Arial" panose="020B0604020202020204" pitchFamily="34" charset="0"/>
                <a:ea typeface="Ubuntu"/>
                <a:cs typeface="Arial" panose="020B0604020202020204" pitchFamily="34" charset="0"/>
                <a:sym typeface="Ubuntu"/>
              </a:rPr>
              <a:t>, including icons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Arial" panose="020B0604020202020204" pitchFamily="34" charset="0"/>
                <a:ea typeface="Ubuntu"/>
                <a:cs typeface="Arial" panose="020B0604020202020204" pitchFamily="34" charset="0"/>
                <a:sym typeface="Ubuntu"/>
              </a:rPr>
              <a:t>, and infographics &amp; images by </a:t>
            </a:r>
            <a:r>
              <a:rPr lang="en" sz="1200" b="1">
                <a:solidFill>
                  <a:schemeClr val="dk1"/>
                </a:solidFill>
                <a:uFill>
                  <a:noFill/>
                </a:uFill>
                <a:latin typeface="Arial" panose="020B0604020202020204" pitchFamily="34" charset="0"/>
                <a:ea typeface="Ubuntu"/>
                <a:cs typeface="Arial" panose="020B0604020202020204" pitchFamily="34" charset="0"/>
                <a:sym typeface="Ubuntu"/>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b="1">
                <a:solidFill>
                  <a:schemeClr val="dk1"/>
                </a:solidFill>
                <a:latin typeface="Arial" panose="020B0604020202020204" pitchFamily="34" charset="0"/>
                <a:ea typeface="Ubuntu"/>
                <a:cs typeface="Arial" panose="020B0604020202020204" pitchFamily="34" charset="0"/>
                <a:sym typeface="Ubuntu"/>
              </a:rPr>
              <a:t> </a:t>
            </a:r>
            <a:endParaRPr sz="1200" b="1">
              <a:solidFill>
                <a:schemeClr val="dk1"/>
              </a:solidFill>
              <a:latin typeface="Arial" panose="020B0604020202020204" pitchFamily="34" charset="0"/>
              <a:ea typeface="Ubuntu"/>
              <a:cs typeface="Arial" panose="020B0604020202020204" pitchFamily="34" charset="0"/>
              <a:sym typeface="Ubuntu"/>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86"/>
        <p:cNvGrpSpPr/>
        <p:nvPr/>
      </p:nvGrpSpPr>
      <p:grpSpPr>
        <a:xfrm>
          <a:off x="0" y="0"/>
          <a:ext cx="0" cy="0"/>
          <a:chOff x="0" y="0"/>
          <a:chExt cx="0" cy="0"/>
        </a:xfrm>
      </p:grpSpPr>
      <p:grpSp>
        <p:nvGrpSpPr>
          <p:cNvPr id="387" name="Google Shape;387;p33"/>
          <p:cNvGrpSpPr/>
          <p:nvPr/>
        </p:nvGrpSpPr>
        <p:grpSpPr>
          <a:xfrm>
            <a:off x="206425" y="198325"/>
            <a:ext cx="8731151" cy="4735174"/>
            <a:chOff x="206425" y="198325"/>
            <a:chExt cx="8731151" cy="4735174"/>
          </a:xfrm>
        </p:grpSpPr>
        <p:sp>
          <p:nvSpPr>
            <p:cNvPr id="388" name="Google Shape;388;p3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33"/>
            <p:cNvGrpSpPr/>
            <p:nvPr/>
          </p:nvGrpSpPr>
          <p:grpSpPr>
            <a:xfrm>
              <a:off x="206425" y="198325"/>
              <a:ext cx="8731151" cy="236321"/>
              <a:chOff x="206425" y="198325"/>
              <a:chExt cx="8731151" cy="236321"/>
            </a:xfrm>
          </p:grpSpPr>
          <p:sp>
            <p:nvSpPr>
              <p:cNvPr id="390" name="Google Shape;390;p3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 name="Google Shape;394;p33"/>
          <p:cNvGrpSpPr/>
          <p:nvPr/>
        </p:nvGrpSpPr>
        <p:grpSpPr>
          <a:xfrm>
            <a:off x="1167300" y="4604100"/>
            <a:ext cx="1831842" cy="786371"/>
            <a:chOff x="1167300" y="4604100"/>
            <a:chExt cx="1831842" cy="786371"/>
          </a:xfrm>
        </p:grpSpPr>
        <p:sp>
          <p:nvSpPr>
            <p:cNvPr id="395" name="Google Shape;395;p33"/>
            <p:cNvSpPr/>
            <p:nvPr/>
          </p:nvSpPr>
          <p:spPr>
            <a:xfrm>
              <a:off x="1167300" y="4604100"/>
              <a:ext cx="1831842" cy="786371"/>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3"/>
            <p:cNvGrpSpPr/>
            <p:nvPr/>
          </p:nvGrpSpPr>
          <p:grpSpPr>
            <a:xfrm>
              <a:off x="2443472" y="4741302"/>
              <a:ext cx="410731" cy="87950"/>
              <a:chOff x="8284467" y="301559"/>
              <a:chExt cx="528203" cy="113090"/>
            </a:xfrm>
          </p:grpSpPr>
          <p:sp>
            <p:nvSpPr>
              <p:cNvPr id="397" name="Google Shape;397;p3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33"/>
          <p:cNvSpPr/>
          <p:nvPr/>
        </p:nvSpPr>
        <p:spPr>
          <a:xfrm>
            <a:off x="8624140" y="1818761"/>
            <a:ext cx="1007832" cy="78961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25333" y="4410350"/>
            <a:ext cx="1982244" cy="786371"/>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4730715" y="4525311"/>
            <a:ext cx="1007832" cy="78961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03"/>
        <p:cNvGrpSpPr/>
        <p:nvPr/>
      </p:nvGrpSpPr>
      <p:grpSpPr>
        <a:xfrm>
          <a:off x="0" y="0"/>
          <a:ext cx="0" cy="0"/>
          <a:chOff x="0" y="0"/>
          <a:chExt cx="0" cy="0"/>
        </a:xfrm>
      </p:grpSpPr>
      <p:grpSp>
        <p:nvGrpSpPr>
          <p:cNvPr id="404" name="Google Shape;404;p34"/>
          <p:cNvGrpSpPr/>
          <p:nvPr/>
        </p:nvGrpSpPr>
        <p:grpSpPr>
          <a:xfrm>
            <a:off x="206425" y="198325"/>
            <a:ext cx="8731151" cy="4735174"/>
            <a:chOff x="206425" y="198325"/>
            <a:chExt cx="8731151" cy="4735174"/>
          </a:xfrm>
        </p:grpSpPr>
        <p:sp>
          <p:nvSpPr>
            <p:cNvPr id="405" name="Google Shape;405;p34"/>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34"/>
            <p:cNvGrpSpPr/>
            <p:nvPr/>
          </p:nvGrpSpPr>
          <p:grpSpPr>
            <a:xfrm>
              <a:off x="206425" y="198325"/>
              <a:ext cx="8731151" cy="236321"/>
              <a:chOff x="206425" y="198325"/>
              <a:chExt cx="8731151" cy="236321"/>
            </a:xfrm>
          </p:grpSpPr>
          <p:sp>
            <p:nvSpPr>
              <p:cNvPr id="407" name="Google Shape;407;p34"/>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4"/>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4"/>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4"/>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 name="Google Shape;411;p34"/>
          <p:cNvGrpSpPr/>
          <p:nvPr/>
        </p:nvGrpSpPr>
        <p:grpSpPr>
          <a:xfrm>
            <a:off x="-499222" y="4632144"/>
            <a:ext cx="2752235" cy="667670"/>
            <a:chOff x="3489125" y="1365775"/>
            <a:chExt cx="820950" cy="199150"/>
          </a:xfrm>
        </p:grpSpPr>
        <p:sp>
          <p:nvSpPr>
            <p:cNvPr id="412" name="Google Shape;412;p34"/>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34"/>
          <p:cNvSpPr/>
          <p:nvPr/>
        </p:nvSpPr>
        <p:spPr>
          <a:xfrm>
            <a:off x="8570101" y="10288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a:off x="-306511" y="2572691"/>
            <a:ext cx="864632" cy="67742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6"/>
        <p:cNvGrpSpPr/>
        <p:nvPr/>
      </p:nvGrpSpPr>
      <p:grpSpPr>
        <a:xfrm>
          <a:off x="0" y="0"/>
          <a:ext cx="0" cy="0"/>
          <a:chOff x="0" y="0"/>
          <a:chExt cx="0" cy="0"/>
        </a:xfrm>
      </p:grpSpPr>
      <p:grpSp>
        <p:nvGrpSpPr>
          <p:cNvPr id="207" name="Google Shape;207;p24"/>
          <p:cNvGrpSpPr/>
          <p:nvPr/>
        </p:nvGrpSpPr>
        <p:grpSpPr>
          <a:xfrm>
            <a:off x="206425" y="198325"/>
            <a:ext cx="8731151" cy="4735174"/>
            <a:chOff x="206425" y="198325"/>
            <a:chExt cx="8731151" cy="4735174"/>
          </a:xfrm>
        </p:grpSpPr>
        <p:sp>
          <p:nvSpPr>
            <p:cNvPr id="208" name="Google Shape;208;p24"/>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24"/>
            <p:cNvGrpSpPr/>
            <p:nvPr/>
          </p:nvGrpSpPr>
          <p:grpSpPr>
            <a:xfrm>
              <a:off x="206425" y="198325"/>
              <a:ext cx="8731151" cy="236321"/>
              <a:chOff x="206425" y="198325"/>
              <a:chExt cx="8731151" cy="236321"/>
            </a:xfrm>
          </p:grpSpPr>
          <p:sp>
            <p:nvSpPr>
              <p:cNvPr id="210" name="Google Shape;210;p24"/>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 name="Google Shape;214;p24"/>
          <p:cNvSpPr txBox="1">
            <a:spLocks noGrp="1"/>
          </p:cNvSpPr>
          <p:nvPr>
            <p:ph type="title"/>
          </p:nvPr>
        </p:nvSpPr>
        <p:spPr>
          <a:xfrm>
            <a:off x="713275" y="445025"/>
            <a:ext cx="77175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5" name="Google Shape;215;p24"/>
          <p:cNvSpPr txBox="1">
            <a:spLocks noGrp="1"/>
          </p:cNvSpPr>
          <p:nvPr>
            <p:ph type="title" idx="2"/>
          </p:nvPr>
        </p:nvSpPr>
        <p:spPr>
          <a:xfrm>
            <a:off x="1549875" y="3409950"/>
            <a:ext cx="252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6" name="Google Shape;216;p24"/>
          <p:cNvSpPr txBox="1">
            <a:spLocks noGrp="1"/>
          </p:cNvSpPr>
          <p:nvPr>
            <p:ph type="subTitle" idx="1"/>
          </p:nvPr>
        </p:nvSpPr>
        <p:spPr>
          <a:xfrm>
            <a:off x="1549875" y="3839499"/>
            <a:ext cx="25236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4"/>
          <p:cNvSpPr txBox="1">
            <a:spLocks noGrp="1"/>
          </p:cNvSpPr>
          <p:nvPr>
            <p:ph type="title" idx="3"/>
          </p:nvPr>
        </p:nvSpPr>
        <p:spPr>
          <a:xfrm>
            <a:off x="5070525" y="3409950"/>
            <a:ext cx="252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8" name="Google Shape;218;p24"/>
          <p:cNvSpPr txBox="1">
            <a:spLocks noGrp="1"/>
          </p:cNvSpPr>
          <p:nvPr>
            <p:ph type="subTitle" idx="4"/>
          </p:nvPr>
        </p:nvSpPr>
        <p:spPr>
          <a:xfrm>
            <a:off x="5070525" y="3839499"/>
            <a:ext cx="2523600" cy="6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843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206425" y="198325"/>
            <a:ext cx="8731151" cy="4735174"/>
            <a:chOff x="206425" y="198325"/>
            <a:chExt cx="8731151" cy="4735174"/>
          </a:xfrm>
        </p:grpSpPr>
        <p:sp>
          <p:nvSpPr>
            <p:cNvPr id="20" name="Google Shape;20;p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206425" y="198325"/>
              <a:ext cx="8731151" cy="236321"/>
              <a:chOff x="206425" y="198325"/>
              <a:chExt cx="8731151" cy="236321"/>
            </a:xfrm>
          </p:grpSpPr>
          <p:sp>
            <p:nvSpPr>
              <p:cNvPr id="22" name="Google Shape;22;p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4241961" y="1871950"/>
            <a:ext cx="2872500" cy="923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2029550" y="1739288"/>
            <a:ext cx="1828800" cy="1828800"/>
          </a:xfrm>
          <a:prstGeom prst="rect">
            <a:avLst/>
          </a:prstGeom>
          <a:solidFill>
            <a:schemeClr val="accent1"/>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4241950" y="2722047"/>
            <a:ext cx="28725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624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grpSp>
        <p:nvGrpSpPr>
          <p:cNvPr id="70" name="Google Shape;70;p8"/>
          <p:cNvGrpSpPr/>
          <p:nvPr/>
        </p:nvGrpSpPr>
        <p:grpSpPr>
          <a:xfrm>
            <a:off x="206425" y="198325"/>
            <a:ext cx="8731151" cy="4735174"/>
            <a:chOff x="206425" y="198325"/>
            <a:chExt cx="8731151" cy="4735174"/>
          </a:xfrm>
        </p:grpSpPr>
        <p:sp>
          <p:nvSpPr>
            <p:cNvPr id="71" name="Google Shape;71;p8"/>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8"/>
            <p:cNvGrpSpPr/>
            <p:nvPr/>
          </p:nvGrpSpPr>
          <p:grpSpPr>
            <a:xfrm>
              <a:off x="206425" y="198325"/>
              <a:ext cx="8731151" cy="236321"/>
              <a:chOff x="206425" y="198325"/>
              <a:chExt cx="8731151" cy="236321"/>
            </a:xfrm>
          </p:grpSpPr>
          <p:sp>
            <p:nvSpPr>
              <p:cNvPr id="73" name="Google Shape;73;p8"/>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 name="Google Shape;77;p8"/>
          <p:cNvSpPr txBox="1">
            <a:spLocks noGrp="1"/>
          </p:cNvSpPr>
          <p:nvPr>
            <p:ph type="title"/>
          </p:nvPr>
        </p:nvSpPr>
        <p:spPr>
          <a:xfrm>
            <a:off x="2324000" y="1555800"/>
            <a:ext cx="4496100" cy="20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32557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03749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206425" y="198325"/>
            <a:ext cx="8731151" cy="4735174"/>
            <a:chOff x="206425" y="198325"/>
            <a:chExt cx="8731151" cy="4735174"/>
          </a:xfrm>
        </p:grpSpPr>
        <p:sp>
          <p:nvSpPr>
            <p:cNvPr id="41" name="Google Shape;41;p5"/>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5"/>
            <p:cNvGrpSpPr/>
            <p:nvPr/>
          </p:nvGrpSpPr>
          <p:grpSpPr>
            <a:xfrm>
              <a:off x="206425" y="198325"/>
              <a:ext cx="8731151" cy="236321"/>
              <a:chOff x="206425" y="198325"/>
              <a:chExt cx="8731151" cy="236321"/>
            </a:xfrm>
          </p:grpSpPr>
          <p:sp>
            <p:nvSpPr>
              <p:cNvPr id="43" name="Google Shape;43;p5"/>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47;p5"/>
          <p:cNvSpPr txBox="1">
            <a:spLocks noGrp="1"/>
          </p:cNvSpPr>
          <p:nvPr>
            <p:ph type="title"/>
          </p:nvPr>
        </p:nvSpPr>
        <p:spPr>
          <a:xfrm>
            <a:off x="713275" y="521225"/>
            <a:ext cx="7717500" cy="740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8" name="Google Shape;48;p5"/>
          <p:cNvSpPr txBox="1">
            <a:spLocks noGrp="1"/>
          </p:cNvSpPr>
          <p:nvPr>
            <p:ph type="title" idx="2"/>
          </p:nvPr>
        </p:nvSpPr>
        <p:spPr>
          <a:xfrm>
            <a:off x="1576387" y="2859975"/>
            <a:ext cx="2762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 name="Google Shape;49;p5"/>
          <p:cNvSpPr txBox="1">
            <a:spLocks noGrp="1"/>
          </p:cNvSpPr>
          <p:nvPr>
            <p:ph type="subTitle" idx="1"/>
          </p:nvPr>
        </p:nvSpPr>
        <p:spPr>
          <a:xfrm>
            <a:off x="1576387" y="3289523"/>
            <a:ext cx="27627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title" idx="3"/>
          </p:nvPr>
        </p:nvSpPr>
        <p:spPr>
          <a:xfrm>
            <a:off x="4804913" y="2859975"/>
            <a:ext cx="27627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 name="Google Shape;51;p5"/>
          <p:cNvSpPr txBox="1">
            <a:spLocks noGrp="1"/>
          </p:cNvSpPr>
          <p:nvPr>
            <p:ph type="subTitle" idx="4"/>
          </p:nvPr>
        </p:nvSpPr>
        <p:spPr>
          <a:xfrm>
            <a:off x="4804913" y="3289523"/>
            <a:ext cx="27627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1006750" y="1244486"/>
            <a:ext cx="45261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0" name="Google Shape;80;p9"/>
          <p:cNvSpPr txBox="1">
            <a:spLocks noGrp="1"/>
          </p:cNvSpPr>
          <p:nvPr>
            <p:ph type="subTitle" idx="1"/>
          </p:nvPr>
        </p:nvSpPr>
        <p:spPr>
          <a:xfrm>
            <a:off x="1006750" y="2075786"/>
            <a:ext cx="4526100" cy="156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1" name="Google Shape;81;p9"/>
          <p:cNvGrpSpPr/>
          <p:nvPr/>
        </p:nvGrpSpPr>
        <p:grpSpPr>
          <a:xfrm>
            <a:off x="6076005" y="4694587"/>
            <a:ext cx="925037" cy="660132"/>
            <a:chOff x="1618650" y="3183250"/>
            <a:chExt cx="584025" cy="416750"/>
          </a:xfrm>
        </p:grpSpPr>
        <p:sp>
          <p:nvSpPr>
            <p:cNvPr id="82" name="Google Shape;82;p9"/>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9"/>
          <p:cNvSpPr/>
          <p:nvPr/>
        </p:nvSpPr>
        <p:spPr>
          <a:xfrm>
            <a:off x="7496437" y="4694587"/>
            <a:ext cx="842556" cy="66013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206425" y="198325"/>
            <a:ext cx="8731151" cy="4735174"/>
            <a:chOff x="206425" y="198325"/>
            <a:chExt cx="8731151" cy="4735174"/>
          </a:xfrm>
        </p:grpSpPr>
        <p:sp>
          <p:nvSpPr>
            <p:cNvPr id="89" name="Google Shape;89;p11"/>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11"/>
            <p:cNvGrpSpPr/>
            <p:nvPr/>
          </p:nvGrpSpPr>
          <p:grpSpPr>
            <a:xfrm>
              <a:off x="206425" y="198325"/>
              <a:ext cx="8731151" cy="236321"/>
              <a:chOff x="206425" y="198325"/>
              <a:chExt cx="8731151" cy="236321"/>
            </a:xfrm>
          </p:grpSpPr>
          <p:sp>
            <p:nvSpPr>
              <p:cNvPr id="91" name="Google Shape;91;p11"/>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11"/>
          <p:cNvSpPr txBox="1">
            <a:spLocks noGrp="1"/>
          </p:cNvSpPr>
          <p:nvPr>
            <p:ph type="title" hasCustomPrompt="1"/>
          </p:nvPr>
        </p:nvSpPr>
        <p:spPr>
          <a:xfrm>
            <a:off x="1912062" y="1289375"/>
            <a:ext cx="53199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 name="Google Shape;96;p11"/>
          <p:cNvSpPr txBox="1">
            <a:spLocks noGrp="1"/>
          </p:cNvSpPr>
          <p:nvPr>
            <p:ph type="subTitle" idx="1"/>
          </p:nvPr>
        </p:nvSpPr>
        <p:spPr>
          <a:xfrm>
            <a:off x="1912038" y="3252875"/>
            <a:ext cx="5319900" cy="4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
        <p:cNvGrpSpPr/>
        <p:nvPr/>
      </p:nvGrpSpPr>
      <p:grpSpPr>
        <a:xfrm>
          <a:off x="0" y="0"/>
          <a:ext cx="0" cy="0"/>
          <a:chOff x="0" y="0"/>
          <a:chExt cx="0" cy="0"/>
        </a:xfrm>
      </p:grpSpPr>
      <p:grpSp>
        <p:nvGrpSpPr>
          <p:cNvPr id="154" name="Google Shape;154;p17"/>
          <p:cNvGrpSpPr/>
          <p:nvPr/>
        </p:nvGrpSpPr>
        <p:grpSpPr>
          <a:xfrm>
            <a:off x="206425" y="198325"/>
            <a:ext cx="8731151" cy="4735174"/>
            <a:chOff x="206425" y="198325"/>
            <a:chExt cx="8731151" cy="4735174"/>
          </a:xfrm>
        </p:grpSpPr>
        <p:sp>
          <p:nvSpPr>
            <p:cNvPr id="155" name="Google Shape;155;p17"/>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7"/>
            <p:cNvGrpSpPr/>
            <p:nvPr/>
          </p:nvGrpSpPr>
          <p:grpSpPr>
            <a:xfrm>
              <a:off x="206425" y="198325"/>
              <a:ext cx="8731151" cy="236321"/>
              <a:chOff x="206425" y="198325"/>
              <a:chExt cx="8731151" cy="236321"/>
            </a:xfrm>
          </p:grpSpPr>
          <p:sp>
            <p:nvSpPr>
              <p:cNvPr id="157" name="Google Shape;157;p17"/>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1" name="Google Shape;161;p17"/>
          <p:cNvSpPr txBox="1">
            <a:spLocks noGrp="1"/>
          </p:cNvSpPr>
          <p:nvPr>
            <p:ph type="title"/>
          </p:nvPr>
        </p:nvSpPr>
        <p:spPr>
          <a:xfrm>
            <a:off x="2459125" y="1417338"/>
            <a:ext cx="4225800" cy="129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62" name="Google Shape;162;p17"/>
          <p:cNvSpPr txBox="1">
            <a:spLocks noGrp="1"/>
          </p:cNvSpPr>
          <p:nvPr>
            <p:ph type="subTitle" idx="1"/>
          </p:nvPr>
        </p:nvSpPr>
        <p:spPr>
          <a:xfrm>
            <a:off x="2459100" y="2710338"/>
            <a:ext cx="4225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77"/>
        <p:cNvGrpSpPr/>
        <p:nvPr/>
      </p:nvGrpSpPr>
      <p:grpSpPr>
        <a:xfrm>
          <a:off x="0" y="0"/>
          <a:ext cx="0" cy="0"/>
          <a:chOff x="0" y="0"/>
          <a:chExt cx="0" cy="0"/>
        </a:xfrm>
      </p:grpSpPr>
      <p:sp>
        <p:nvSpPr>
          <p:cNvPr id="178" name="Google Shape;178;p20"/>
          <p:cNvSpPr txBox="1">
            <a:spLocks noGrp="1"/>
          </p:cNvSpPr>
          <p:nvPr>
            <p:ph type="subTitle" idx="1"/>
          </p:nvPr>
        </p:nvSpPr>
        <p:spPr>
          <a:xfrm>
            <a:off x="5202999" y="2809713"/>
            <a:ext cx="27888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0"/>
          <p:cNvSpPr txBox="1">
            <a:spLocks noGrp="1"/>
          </p:cNvSpPr>
          <p:nvPr>
            <p:ph type="title"/>
          </p:nvPr>
        </p:nvSpPr>
        <p:spPr>
          <a:xfrm>
            <a:off x="5202999" y="1516713"/>
            <a:ext cx="2788800" cy="129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80"/>
        <p:cNvGrpSpPr/>
        <p:nvPr/>
      </p:nvGrpSpPr>
      <p:grpSpPr>
        <a:xfrm>
          <a:off x="0" y="0"/>
          <a:ext cx="0" cy="0"/>
          <a:chOff x="0" y="0"/>
          <a:chExt cx="0" cy="0"/>
        </a:xfrm>
      </p:grpSpPr>
      <p:sp>
        <p:nvSpPr>
          <p:cNvPr id="181" name="Google Shape;181;p21"/>
          <p:cNvSpPr txBox="1">
            <a:spLocks noGrp="1"/>
          </p:cNvSpPr>
          <p:nvPr>
            <p:ph type="subTitle" idx="1"/>
          </p:nvPr>
        </p:nvSpPr>
        <p:spPr>
          <a:xfrm>
            <a:off x="846774" y="2253025"/>
            <a:ext cx="27930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title"/>
          </p:nvPr>
        </p:nvSpPr>
        <p:spPr>
          <a:xfrm>
            <a:off x="846774" y="960025"/>
            <a:ext cx="2793000" cy="129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93"/>
        <p:cNvGrpSpPr/>
        <p:nvPr/>
      </p:nvGrpSpPr>
      <p:grpSpPr>
        <a:xfrm>
          <a:off x="0" y="0"/>
          <a:ext cx="0" cy="0"/>
          <a:chOff x="0" y="0"/>
          <a:chExt cx="0" cy="0"/>
        </a:xfrm>
      </p:grpSpPr>
      <p:grpSp>
        <p:nvGrpSpPr>
          <p:cNvPr id="194" name="Google Shape;194;p23"/>
          <p:cNvGrpSpPr/>
          <p:nvPr/>
        </p:nvGrpSpPr>
        <p:grpSpPr>
          <a:xfrm>
            <a:off x="206425" y="198325"/>
            <a:ext cx="8731151" cy="4735174"/>
            <a:chOff x="206425" y="198325"/>
            <a:chExt cx="8731151" cy="4735174"/>
          </a:xfrm>
        </p:grpSpPr>
        <p:sp>
          <p:nvSpPr>
            <p:cNvPr id="195" name="Google Shape;195;p23"/>
            <p:cNvSpPr/>
            <p:nvPr/>
          </p:nvSpPr>
          <p:spPr>
            <a:xfrm>
              <a:off x="206425" y="434650"/>
              <a:ext cx="8731151" cy="4498849"/>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23"/>
            <p:cNvGrpSpPr/>
            <p:nvPr/>
          </p:nvGrpSpPr>
          <p:grpSpPr>
            <a:xfrm>
              <a:off x="206425" y="198325"/>
              <a:ext cx="8731151" cy="236321"/>
              <a:chOff x="206425" y="198325"/>
              <a:chExt cx="8731151" cy="236321"/>
            </a:xfrm>
          </p:grpSpPr>
          <p:sp>
            <p:nvSpPr>
              <p:cNvPr id="197" name="Google Shape;197;p23"/>
              <p:cNvSpPr/>
              <p:nvPr/>
            </p:nvSpPr>
            <p:spPr>
              <a:xfrm>
                <a:off x="206425" y="198325"/>
                <a:ext cx="8731151" cy="236321"/>
              </a:xfrm>
              <a:custGeom>
                <a:avLst/>
                <a:gdLst/>
                <a:ahLst/>
                <a:cxnLst/>
                <a:rect l="l" t="t" r="r" b="b"/>
                <a:pathLst>
                  <a:path w="32839" h="3776" extrusionOk="0">
                    <a:moveTo>
                      <a:pt x="1" y="1"/>
                    </a:moveTo>
                    <a:lnTo>
                      <a:pt x="1" y="3775"/>
                    </a:lnTo>
                    <a:lnTo>
                      <a:pt x="32838" y="3775"/>
                    </a:lnTo>
                    <a:lnTo>
                      <a:pt x="3283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8699658" y="2554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8490978" y="2554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8284467" y="2554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 name="Google Shape;201;p23"/>
          <p:cNvSpPr txBox="1">
            <a:spLocks noGrp="1"/>
          </p:cNvSpPr>
          <p:nvPr>
            <p:ph type="title"/>
          </p:nvPr>
        </p:nvSpPr>
        <p:spPr>
          <a:xfrm>
            <a:off x="713400" y="445025"/>
            <a:ext cx="7717500" cy="740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2" name="Google Shape;202;p23"/>
          <p:cNvSpPr txBox="1">
            <a:spLocks noGrp="1"/>
          </p:cNvSpPr>
          <p:nvPr>
            <p:ph type="title" idx="2"/>
          </p:nvPr>
        </p:nvSpPr>
        <p:spPr>
          <a:xfrm>
            <a:off x="2351255" y="1424075"/>
            <a:ext cx="3428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3" name="Google Shape;203;p23"/>
          <p:cNvSpPr txBox="1">
            <a:spLocks noGrp="1"/>
          </p:cNvSpPr>
          <p:nvPr>
            <p:ph type="subTitle" idx="1"/>
          </p:nvPr>
        </p:nvSpPr>
        <p:spPr>
          <a:xfrm>
            <a:off x="2351255" y="1853624"/>
            <a:ext cx="34281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3"/>
          <p:cNvSpPr txBox="1">
            <a:spLocks noGrp="1"/>
          </p:cNvSpPr>
          <p:nvPr>
            <p:ph type="title" idx="3"/>
          </p:nvPr>
        </p:nvSpPr>
        <p:spPr>
          <a:xfrm>
            <a:off x="5002626" y="3151876"/>
            <a:ext cx="3428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400">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 name="Google Shape;205;p23"/>
          <p:cNvSpPr txBox="1">
            <a:spLocks noGrp="1"/>
          </p:cNvSpPr>
          <p:nvPr>
            <p:ph type="subTitle" idx="4"/>
          </p:nvPr>
        </p:nvSpPr>
        <p:spPr>
          <a:xfrm>
            <a:off x="5002626" y="3581425"/>
            <a:ext cx="34281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740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1pPr>
            <a:lvl2pPr lvl="1">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2pPr>
            <a:lvl3pPr lvl="2">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3pPr>
            <a:lvl4pPr lvl="3">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4pPr>
            <a:lvl5pPr lvl="4">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5pPr>
            <a:lvl6pPr lvl="5">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6pPr>
            <a:lvl7pPr lvl="6">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7pPr>
            <a:lvl8pPr lvl="7">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8pPr>
            <a:lvl9pPr lvl="8">
              <a:spcBef>
                <a:spcPts val="0"/>
              </a:spcBef>
              <a:spcAft>
                <a:spcPts val="0"/>
              </a:spcAft>
              <a:buClr>
                <a:schemeClr val="dk1"/>
              </a:buClr>
              <a:buSzPts val="3600"/>
              <a:buFont typeface="Ruda Black"/>
              <a:buNone/>
              <a:defRPr sz="36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5" r:id="rId3"/>
    <p:sldLayoutId id="2147483657" r:id="rId4"/>
    <p:sldLayoutId id="2147483658" r:id="rId5"/>
    <p:sldLayoutId id="2147483663" r:id="rId6"/>
    <p:sldLayoutId id="2147483666" r:id="rId7"/>
    <p:sldLayoutId id="2147483667" r:id="rId8"/>
    <p:sldLayoutId id="2147483669" r:id="rId9"/>
    <p:sldLayoutId id="2147483674" r:id="rId10"/>
    <p:sldLayoutId id="2147483675" r:id="rId11"/>
    <p:sldLayoutId id="2147483678" r:id="rId12"/>
    <p:sldLayoutId id="2147483679" r:id="rId13"/>
    <p:sldLayoutId id="2147483680" r:id="rId14"/>
    <p:sldLayoutId id="2147483684" r:id="rId15"/>
    <p:sldLayoutId id="2147483685" r:id="rId16"/>
    <p:sldLayoutId id="2147483686" r:id="rId17"/>
    <p:sldLayoutId id="214748368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4.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7.sv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487" name="Google Shape;487;p41"/>
          <p:cNvGrpSpPr/>
          <p:nvPr/>
        </p:nvGrpSpPr>
        <p:grpSpPr>
          <a:xfrm>
            <a:off x="1640088" y="726096"/>
            <a:ext cx="5863824" cy="3691308"/>
            <a:chOff x="1640088" y="726096"/>
            <a:chExt cx="5863824" cy="3691308"/>
          </a:xfrm>
        </p:grpSpPr>
        <p:sp>
          <p:nvSpPr>
            <p:cNvPr id="488" name="Google Shape;488;p41"/>
            <p:cNvSpPr/>
            <p:nvPr/>
          </p:nvSpPr>
          <p:spPr>
            <a:xfrm>
              <a:off x="1640088" y="726096"/>
              <a:ext cx="5863824" cy="3691308"/>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41"/>
            <p:cNvGrpSpPr/>
            <p:nvPr/>
          </p:nvGrpSpPr>
          <p:grpSpPr>
            <a:xfrm>
              <a:off x="6805167" y="905609"/>
              <a:ext cx="528203" cy="113090"/>
              <a:chOff x="8284467" y="301559"/>
              <a:chExt cx="528203" cy="113090"/>
            </a:xfrm>
          </p:grpSpPr>
          <p:sp>
            <p:nvSpPr>
              <p:cNvPr id="490" name="Google Shape;490;p4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5" name="Google Shape;495;p41"/>
          <p:cNvGrpSpPr/>
          <p:nvPr/>
        </p:nvGrpSpPr>
        <p:grpSpPr>
          <a:xfrm>
            <a:off x="-333302" y="1038175"/>
            <a:ext cx="1388827" cy="1767859"/>
            <a:chOff x="587275" y="1119025"/>
            <a:chExt cx="811425" cy="1032875"/>
          </a:xfrm>
        </p:grpSpPr>
        <p:sp>
          <p:nvSpPr>
            <p:cNvPr id="496" name="Google Shape;496;p41"/>
            <p:cNvSpPr/>
            <p:nvPr/>
          </p:nvSpPr>
          <p:spPr>
            <a:xfrm>
              <a:off x="587550" y="1119325"/>
              <a:ext cx="811150" cy="1032575"/>
            </a:xfrm>
            <a:custGeom>
              <a:avLst/>
              <a:gdLst/>
              <a:ahLst/>
              <a:cxnLst/>
              <a:rect l="l" t="t" r="r" b="b"/>
              <a:pathLst>
                <a:path w="32446" h="41303" extrusionOk="0">
                  <a:moveTo>
                    <a:pt x="1" y="0"/>
                  </a:moveTo>
                  <a:lnTo>
                    <a:pt x="1" y="41303"/>
                  </a:lnTo>
                  <a:lnTo>
                    <a:pt x="32445" y="41303"/>
                  </a:lnTo>
                  <a:lnTo>
                    <a:pt x="32445" y="0"/>
                  </a:lnTo>
                  <a:close/>
                </a:path>
              </a:pathLst>
            </a:custGeom>
            <a:solidFill>
              <a:schemeClr val="accent2"/>
            </a:solidFill>
            <a:ln w="9525" cap="flat" cmpd="sng">
              <a:solidFill>
                <a:schemeClr val="dk1"/>
              </a:solidFill>
              <a:prstDash val="solid"/>
              <a:round/>
              <a:headEnd type="none" w="sm" len="sm"/>
              <a:tailEnd type="none" w="sm" len="sm"/>
            </a:ln>
            <a:effectLst>
              <a:outerShdw dist="8572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1"/>
            <p:cNvSpPr/>
            <p:nvPr/>
          </p:nvSpPr>
          <p:spPr>
            <a:xfrm>
              <a:off x="587275" y="1119025"/>
              <a:ext cx="811125" cy="53600"/>
            </a:xfrm>
            <a:custGeom>
              <a:avLst/>
              <a:gdLst/>
              <a:ahLst/>
              <a:cxnLst/>
              <a:rect l="l" t="t" r="r" b="b"/>
              <a:pathLst>
                <a:path w="32445" h="2144" extrusionOk="0">
                  <a:moveTo>
                    <a:pt x="0" y="0"/>
                  </a:moveTo>
                  <a:lnTo>
                    <a:pt x="0" y="2143"/>
                  </a:lnTo>
                  <a:lnTo>
                    <a:pt x="32445" y="2143"/>
                  </a:lnTo>
                  <a:lnTo>
                    <a:pt x="3244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1"/>
            <p:cNvSpPr/>
            <p:nvPr/>
          </p:nvSpPr>
          <p:spPr>
            <a:xfrm>
              <a:off x="1355525" y="1136275"/>
              <a:ext cx="22925" cy="22950"/>
            </a:xfrm>
            <a:custGeom>
              <a:avLst/>
              <a:gdLst/>
              <a:ahLst/>
              <a:cxnLst/>
              <a:rect l="l" t="t" r="r" b="b"/>
              <a:pathLst>
                <a:path w="917" h="918" extrusionOk="0">
                  <a:moveTo>
                    <a:pt x="464" y="1"/>
                  </a:moveTo>
                  <a:cubicBezTo>
                    <a:pt x="202" y="13"/>
                    <a:pt x="0" y="203"/>
                    <a:pt x="0" y="453"/>
                  </a:cubicBezTo>
                  <a:cubicBezTo>
                    <a:pt x="0" y="715"/>
                    <a:pt x="202" y="918"/>
                    <a:pt x="464" y="918"/>
                  </a:cubicBezTo>
                  <a:cubicBezTo>
                    <a:pt x="714" y="918"/>
                    <a:pt x="917" y="715"/>
                    <a:pt x="917" y="453"/>
                  </a:cubicBezTo>
                  <a:cubicBezTo>
                    <a:pt x="917" y="203"/>
                    <a:pt x="714"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1316525" y="1136275"/>
              <a:ext cx="22950" cy="22950"/>
            </a:xfrm>
            <a:custGeom>
              <a:avLst/>
              <a:gdLst/>
              <a:ahLst/>
              <a:cxnLst/>
              <a:rect l="l" t="t" r="r" b="b"/>
              <a:pathLst>
                <a:path w="918" h="918" extrusionOk="0">
                  <a:moveTo>
                    <a:pt x="453" y="1"/>
                  </a:moveTo>
                  <a:cubicBezTo>
                    <a:pt x="203" y="13"/>
                    <a:pt x="0" y="203"/>
                    <a:pt x="0" y="453"/>
                  </a:cubicBezTo>
                  <a:cubicBezTo>
                    <a:pt x="0" y="715"/>
                    <a:pt x="203" y="918"/>
                    <a:pt x="453" y="918"/>
                  </a:cubicBezTo>
                  <a:cubicBezTo>
                    <a:pt x="715" y="918"/>
                    <a:pt x="917" y="715"/>
                    <a:pt x="917" y="453"/>
                  </a:cubicBezTo>
                  <a:cubicBezTo>
                    <a:pt x="917" y="203"/>
                    <a:pt x="715"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1"/>
            <p:cNvSpPr/>
            <p:nvPr/>
          </p:nvSpPr>
          <p:spPr>
            <a:xfrm>
              <a:off x="1277225" y="1136275"/>
              <a:ext cx="23250" cy="22950"/>
            </a:xfrm>
            <a:custGeom>
              <a:avLst/>
              <a:gdLst/>
              <a:ahLst/>
              <a:cxnLst/>
              <a:rect l="l" t="t" r="r" b="b"/>
              <a:pathLst>
                <a:path w="930" h="918" extrusionOk="0">
                  <a:moveTo>
                    <a:pt x="465" y="1"/>
                  </a:moveTo>
                  <a:cubicBezTo>
                    <a:pt x="215" y="1"/>
                    <a:pt x="1" y="203"/>
                    <a:pt x="1" y="453"/>
                  </a:cubicBezTo>
                  <a:cubicBezTo>
                    <a:pt x="1" y="715"/>
                    <a:pt x="215" y="918"/>
                    <a:pt x="465" y="918"/>
                  </a:cubicBezTo>
                  <a:cubicBezTo>
                    <a:pt x="715" y="918"/>
                    <a:pt x="929" y="715"/>
                    <a:pt x="929" y="453"/>
                  </a:cubicBezTo>
                  <a:cubicBezTo>
                    <a:pt x="929" y="203"/>
                    <a:pt x="715"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1"/>
            <p:cNvSpPr/>
            <p:nvPr/>
          </p:nvSpPr>
          <p:spPr>
            <a:xfrm>
              <a:off x="690850" y="1995325"/>
              <a:ext cx="35150" cy="31575"/>
            </a:xfrm>
            <a:custGeom>
              <a:avLst/>
              <a:gdLst/>
              <a:ahLst/>
              <a:cxnLst/>
              <a:rect l="l" t="t" r="r" b="b"/>
              <a:pathLst>
                <a:path w="1406" h="1263" extrusionOk="0">
                  <a:moveTo>
                    <a:pt x="0" y="0"/>
                  </a:moveTo>
                  <a:lnTo>
                    <a:pt x="0" y="1262"/>
                  </a:lnTo>
                  <a:lnTo>
                    <a:pt x="1405" y="1262"/>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1"/>
            <p:cNvSpPr/>
            <p:nvPr/>
          </p:nvSpPr>
          <p:spPr>
            <a:xfrm>
              <a:off x="708400" y="1369950"/>
              <a:ext cx="282500" cy="382200"/>
            </a:xfrm>
            <a:custGeom>
              <a:avLst/>
              <a:gdLst/>
              <a:ahLst/>
              <a:cxnLst/>
              <a:rect l="l" t="t" r="r" b="b"/>
              <a:pathLst>
                <a:path w="11300" h="15288" extrusionOk="0">
                  <a:moveTo>
                    <a:pt x="11288" y="0"/>
                  </a:moveTo>
                  <a:cubicBezTo>
                    <a:pt x="5049" y="0"/>
                    <a:pt x="1" y="5036"/>
                    <a:pt x="1" y="11275"/>
                  </a:cubicBezTo>
                  <a:cubicBezTo>
                    <a:pt x="1" y="12692"/>
                    <a:pt x="263" y="14038"/>
                    <a:pt x="739" y="15288"/>
                  </a:cubicBezTo>
                  <a:lnTo>
                    <a:pt x="11300" y="11275"/>
                  </a:lnTo>
                  <a:lnTo>
                    <a:pt x="1130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990600" y="1369350"/>
              <a:ext cx="271775" cy="282200"/>
            </a:xfrm>
            <a:custGeom>
              <a:avLst/>
              <a:gdLst/>
              <a:ahLst/>
              <a:cxnLst/>
              <a:rect l="l" t="t" r="r" b="b"/>
              <a:pathLst>
                <a:path w="10871" h="11288" extrusionOk="0">
                  <a:moveTo>
                    <a:pt x="0" y="0"/>
                  </a:moveTo>
                  <a:lnTo>
                    <a:pt x="0" y="11287"/>
                  </a:lnTo>
                  <a:lnTo>
                    <a:pt x="10870" y="8311"/>
                  </a:lnTo>
                  <a:cubicBezTo>
                    <a:pt x="9561" y="3536"/>
                    <a:pt x="5191" y="0"/>
                    <a:pt x="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1"/>
            <p:cNvSpPr/>
            <p:nvPr/>
          </p:nvSpPr>
          <p:spPr>
            <a:xfrm>
              <a:off x="990600" y="1577100"/>
              <a:ext cx="281900" cy="205425"/>
            </a:xfrm>
            <a:custGeom>
              <a:avLst/>
              <a:gdLst/>
              <a:ahLst/>
              <a:cxnLst/>
              <a:rect l="l" t="t" r="r" b="b"/>
              <a:pathLst>
                <a:path w="11276" h="8217" extrusionOk="0">
                  <a:moveTo>
                    <a:pt x="10870" y="1"/>
                  </a:moveTo>
                  <a:lnTo>
                    <a:pt x="0" y="2989"/>
                  </a:lnTo>
                  <a:lnTo>
                    <a:pt x="9989" y="8216"/>
                  </a:lnTo>
                  <a:cubicBezTo>
                    <a:pt x="10811" y="6656"/>
                    <a:pt x="11275" y="4882"/>
                    <a:pt x="11275" y="2989"/>
                  </a:cubicBezTo>
                  <a:cubicBezTo>
                    <a:pt x="11275" y="1965"/>
                    <a:pt x="11132" y="953"/>
                    <a:pt x="1087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1"/>
            <p:cNvSpPr/>
            <p:nvPr/>
          </p:nvSpPr>
          <p:spPr>
            <a:xfrm>
              <a:off x="726575" y="1651825"/>
              <a:ext cx="513775" cy="282200"/>
            </a:xfrm>
            <a:custGeom>
              <a:avLst/>
              <a:gdLst/>
              <a:ahLst/>
              <a:cxnLst/>
              <a:rect l="l" t="t" r="r" b="b"/>
              <a:pathLst>
                <a:path w="20551" h="11288" extrusionOk="0">
                  <a:moveTo>
                    <a:pt x="10561" y="0"/>
                  </a:moveTo>
                  <a:lnTo>
                    <a:pt x="0" y="4025"/>
                  </a:lnTo>
                  <a:cubicBezTo>
                    <a:pt x="1619" y="8263"/>
                    <a:pt x="5739" y="11287"/>
                    <a:pt x="10561" y="11287"/>
                  </a:cubicBezTo>
                  <a:cubicBezTo>
                    <a:pt x="14895" y="11287"/>
                    <a:pt x="18669" y="8823"/>
                    <a:pt x="20550" y="5227"/>
                  </a:cubicBezTo>
                  <a:lnTo>
                    <a:pt x="1056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a:off x="846825" y="1520850"/>
              <a:ext cx="287550" cy="261975"/>
            </a:xfrm>
            <a:custGeom>
              <a:avLst/>
              <a:gdLst/>
              <a:ahLst/>
              <a:cxnLst/>
              <a:rect l="l" t="t" r="r" b="b"/>
              <a:pathLst>
                <a:path w="11502" h="10479" extrusionOk="0">
                  <a:moveTo>
                    <a:pt x="5745" y="1"/>
                  </a:moveTo>
                  <a:cubicBezTo>
                    <a:pt x="4403" y="1"/>
                    <a:pt x="3060" y="513"/>
                    <a:pt x="2036" y="1537"/>
                  </a:cubicBezTo>
                  <a:cubicBezTo>
                    <a:pt x="0" y="3572"/>
                    <a:pt x="0" y="6894"/>
                    <a:pt x="2036" y="8942"/>
                  </a:cubicBezTo>
                  <a:cubicBezTo>
                    <a:pt x="3060" y="9966"/>
                    <a:pt x="4403" y="10478"/>
                    <a:pt x="5745" y="10478"/>
                  </a:cubicBezTo>
                  <a:cubicBezTo>
                    <a:pt x="7087" y="10478"/>
                    <a:pt x="8430" y="9966"/>
                    <a:pt x="9454" y="8942"/>
                  </a:cubicBezTo>
                  <a:cubicBezTo>
                    <a:pt x="11502" y="6894"/>
                    <a:pt x="11502" y="3572"/>
                    <a:pt x="9454" y="1537"/>
                  </a:cubicBezTo>
                  <a:cubicBezTo>
                    <a:pt x="8430" y="513"/>
                    <a:pt x="7087" y="1"/>
                    <a:pt x="574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a:off x="1052500" y="1995325"/>
              <a:ext cx="35150" cy="31575"/>
            </a:xfrm>
            <a:custGeom>
              <a:avLst/>
              <a:gdLst/>
              <a:ahLst/>
              <a:cxnLst/>
              <a:rect l="l" t="t" r="r" b="b"/>
              <a:pathLst>
                <a:path w="1406" h="1263" extrusionOk="0">
                  <a:moveTo>
                    <a:pt x="1" y="0"/>
                  </a:moveTo>
                  <a:lnTo>
                    <a:pt x="1" y="1262"/>
                  </a:lnTo>
                  <a:lnTo>
                    <a:pt x="1405" y="1262"/>
                  </a:lnTo>
                  <a:lnTo>
                    <a:pt x="1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a:off x="1052500" y="2051275"/>
              <a:ext cx="35150" cy="31875"/>
            </a:xfrm>
            <a:custGeom>
              <a:avLst/>
              <a:gdLst/>
              <a:ahLst/>
              <a:cxnLst/>
              <a:rect l="l" t="t" r="r" b="b"/>
              <a:pathLst>
                <a:path w="1406" h="1275" extrusionOk="0">
                  <a:moveTo>
                    <a:pt x="1" y="0"/>
                  </a:moveTo>
                  <a:lnTo>
                    <a:pt x="1" y="1274"/>
                  </a:lnTo>
                  <a:lnTo>
                    <a:pt x="1405" y="1274"/>
                  </a:lnTo>
                  <a:lnTo>
                    <a:pt x="14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1"/>
            <p:cNvSpPr/>
            <p:nvPr/>
          </p:nvSpPr>
          <p:spPr>
            <a:xfrm>
              <a:off x="690850" y="2051275"/>
              <a:ext cx="35150" cy="31875"/>
            </a:xfrm>
            <a:custGeom>
              <a:avLst/>
              <a:gdLst/>
              <a:ahLst/>
              <a:cxnLst/>
              <a:rect l="l" t="t" r="r" b="b"/>
              <a:pathLst>
                <a:path w="1406" h="1275" extrusionOk="0">
                  <a:moveTo>
                    <a:pt x="0" y="0"/>
                  </a:moveTo>
                  <a:lnTo>
                    <a:pt x="0" y="1274"/>
                  </a:lnTo>
                  <a:lnTo>
                    <a:pt x="1405" y="1274"/>
                  </a:lnTo>
                  <a:lnTo>
                    <a:pt x="14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1"/>
            <p:cNvSpPr/>
            <p:nvPr/>
          </p:nvSpPr>
          <p:spPr>
            <a:xfrm>
              <a:off x="821825" y="1246425"/>
              <a:ext cx="342925" cy="11025"/>
            </a:xfrm>
            <a:custGeom>
              <a:avLst/>
              <a:gdLst/>
              <a:ahLst/>
              <a:cxnLst/>
              <a:rect l="l" t="t" r="r" b="b"/>
              <a:pathLst>
                <a:path w="13717" h="441" extrusionOk="0">
                  <a:moveTo>
                    <a:pt x="226" y="0"/>
                  </a:moveTo>
                  <a:cubicBezTo>
                    <a:pt x="107" y="0"/>
                    <a:pt x="0" y="95"/>
                    <a:pt x="0" y="214"/>
                  </a:cubicBezTo>
                  <a:cubicBezTo>
                    <a:pt x="0" y="333"/>
                    <a:pt x="107" y="441"/>
                    <a:pt x="226" y="441"/>
                  </a:cubicBezTo>
                  <a:lnTo>
                    <a:pt x="13490" y="441"/>
                  </a:lnTo>
                  <a:cubicBezTo>
                    <a:pt x="13609" y="441"/>
                    <a:pt x="13716" y="333"/>
                    <a:pt x="13716" y="214"/>
                  </a:cubicBezTo>
                  <a:cubicBezTo>
                    <a:pt x="13716" y="95"/>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p:nvPr/>
          </p:nvSpPr>
          <p:spPr>
            <a:xfrm>
              <a:off x="821825" y="1296425"/>
              <a:ext cx="342925" cy="11325"/>
            </a:xfrm>
            <a:custGeom>
              <a:avLst/>
              <a:gdLst/>
              <a:ahLst/>
              <a:cxnLst/>
              <a:rect l="l" t="t" r="r" b="b"/>
              <a:pathLst>
                <a:path w="13717" h="453" extrusionOk="0">
                  <a:moveTo>
                    <a:pt x="226" y="0"/>
                  </a:moveTo>
                  <a:cubicBezTo>
                    <a:pt x="107" y="0"/>
                    <a:pt x="0" y="107"/>
                    <a:pt x="0" y="227"/>
                  </a:cubicBezTo>
                  <a:cubicBezTo>
                    <a:pt x="0" y="346"/>
                    <a:pt x="107" y="453"/>
                    <a:pt x="226" y="453"/>
                  </a:cubicBezTo>
                  <a:lnTo>
                    <a:pt x="13490" y="453"/>
                  </a:lnTo>
                  <a:cubicBezTo>
                    <a:pt x="13609" y="453"/>
                    <a:pt x="13716" y="346"/>
                    <a:pt x="13716" y="227"/>
                  </a:cubicBezTo>
                  <a:cubicBezTo>
                    <a:pt x="13716" y="107"/>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1"/>
            <p:cNvSpPr/>
            <p:nvPr/>
          </p:nvSpPr>
          <p:spPr>
            <a:xfrm>
              <a:off x="754850" y="2005150"/>
              <a:ext cx="186650" cy="11325"/>
            </a:xfrm>
            <a:custGeom>
              <a:avLst/>
              <a:gdLst/>
              <a:ahLst/>
              <a:cxnLst/>
              <a:rect l="l" t="t" r="r" b="b"/>
              <a:pathLst>
                <a:path w="7466" h="453" extrusionOk="0">
                  <a:moveTo>
                    <a:pt x="226" y="0"/>
                  </a:moveTo>
                  <a:cubicBezTo>
                    <a:pt x="107" y="0"/>
                    <a:pt x="0" y="107"/>
                    <a:pt x="0" y="226"/>
                  </a:cubicBezTo>
                  <a:cubicBezTo>
                    <a:pt x="0" y="345"/>
                    <a:pt x="107" y="452"/>
                    <a:pt x="226" y="452"/>
                  </a:cubicBezTo>
                  <a:lnTo>
                    <a:pt x="7239" y="452"/>
                  </a:lnTo>
                  <a:cubicBezTo>
                    <a:pt x="7358" y="452"/>
                    <a:pt x="7465" y="345"/>
                    <a:pt x="7465" y="226"/>
                  </a:cubicBezTo>
                  <a:cubicBezTo>
                    <a:pt x="7465" y="107"/>
                    <a:pt x="7358" y="0"/>
                    <a:pt x="7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1"/>
            <p:cNvSpPr/>
            <p:nvPr/>
          </p:nvSpPr>
          <p:spPr>
            <a:xfrm>
              <a:off x="754850" y="2061100"/>
              <a:ext cx="186650" cy="11325"/>
            </a:xfrm>
            <a:custGeom>
              <a:avLst/>
              <a:gdLst/>
              <a:ahLst/>
              <a:cxnLst/>
              <a:rect l="l" t="t" r="r" b="b"/>
              <a:pathLst>
                <a:path w="7466" h="453" extrusionOk="0">
                  <a:moveTo>
                    <a:pt x="226" y="0"/>
                  </a:moveTo>
                  <a:cubicBezTo>
                    <a:pt x="107" y="0"/>
                    <a:pt x="0" y="108"/>
                    <a:pt x="0" y="227"/>
                  </a:cubicBezTo>
                  <a:cubicBezTo>
                    <a:pt x="0" y="346"/>
                    <a:pt x="107" y="453"/>
                    <a:pt x="226" y="453"/>
                  </a:cubicBezTo>
                  <a:lnTo>
                    <a:pt x="7239" y="453"/>
                  </a:lnTo>
                  <a:cubicBezTo>
                    <a:pt x="7358" y="453"/>
                    <a:pt x="7465" y="346"/>
                    <a:pt x="7465" y="227"/>
                  </a:cubicBezTo>
                  <a:cubicBezTo>
                    <a:pt x="7465" y="108"/>
                    <a:pt x="7358" y="0"/>
                    <a:pt x="7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1"/>
            <p:cNvSpPr/>
            <p:nvPr/>
          </p:nvSpPr>
          <p:spPr>
            <a:xfrm>
              <a:off x="1117675" y="2005150"/>
              <a:ext cx="186375" cy="11325"/>
            </a:xfrm>
            <a:custGeom>
              <a:avLst/>
              <a:gdLst/>
              <a:ahLst/>
              <a:cxnLst/>
              <a:rect l="l" t="t" r="r" b="b"/>
              <a:pathLst>
                <a:path w="7455" h="453" extrusionOk="0">
                  <a:moveTo>
                    <a:pt x="227" y="0"/>
                  </a:moveTo>
                  <a:cubicBezTo>
                    <a:pt x="108" y="0"/>
                    <a:pt x="1" y="107"/>
                    <a:pt x="1" y="226"/>
                  </a:cubicBezTo>
                  <a:cubicBezTo>
                    <a:pt x="1" y="345"/>
                    <a:pt x="108" y="452"/>
                    <a:pt x="227" y="452"/>
                  </a:cubicBezTo>
                  <a:lnTo>
                    <a:pt x="7240" y="452"/>
                  </a:lnTo>
                  <a:cubicBezTo>
                    <a:pt x="7359" y="452"/>
                    <a:pt x="7454" y="345"/>
                    <a:pt x="7454" y="226"/>
                  </a:cubicBezTo>
                  <a:cubicBezTo>
                    <a:pt x="7454" y="107"/>
                    <a:pt x="7359" y="0"/>
                    <a:pt x="7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1"/>
            <p:cNvSpPr/>
            <p:nvPr/>
          </p:nvSpPr>
          <p:spPr>
            <a:xfrm>
              <a:off x="1117675" y="2061100"/>
              <a:ext cx="186375" cy="11325"/>
            </a:xfrm>
            <a:custGeom>
              <a:avLst/>
              <a:gdLst/>
              <a:ahLst/>
              <a:cxnLst/>
              <a:rect l="l" t="t" r="r" b="b"/>
              <a:pathLst>
                <a:path w="7455" h="453" extrusionOk="0">
                  <a:moveTo>
                    <a:pt x="227" y="0"/>
                  </a:moveTo>
                  <a:cubicBezTo>
                    <a:pt x="108" y="0"/>
                    <a:pt x="1" y="108"/>
                    <a:pt x="1" y="227"/>
                  </a:cubicBezTo>
                  <a:cubicBezTo>
                    <a:pt x="1" y="346"/>
                    <a:pt x="108" y="453"/>
                    <a:pt x="227" y="453"/>
                  </a:cubicBezTo>
                  <a:lnTo>
                    <a:pt x="7240" y="453"/>
                  </a:lnTo>
                  <a:cubicBezTo>
                    <a:pt x="7359" y="453"/>
                    <a:pt x="7454" y="346"/>
                    <a:pt x="7454" y="227"/>
                  </a:cubicBezTo>
                  <a:cubicBezTo>
                    <a:pt x="7454" y="108"/>
                    <a:pt x="7359" y="0"/>
                    <a:pt x="7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41"/>
          <p:cNvGrpSpPr/>
          <p:nvPr/>
        </p:nvGrpSpPr>
        <p:grpSpPr>
          <a:xfrm>
            <a:off x="6437040" y="3906347"/>
            <a:ext cx="1965095" cy="804296"/>
            <a:chOff x="3580500" y="1650925"/>
            <a:chExt cx="641475" cy="262550"/>
          </a:xfrm>
        </p:grpSpPr>
        <p:sp>
          <p:nvSpPr>
            <p:cNvPr id="517" name="Google Shape;517;p41"/>
            <p:cNvSpPr/>
            <p:nvPr/>
          </p:nvSpPr>
          <p:spPr>
            <a:xfrm>
              <a:off x="3580500" y="1650925"/>
              <a:ext cx="641475" cy="262550"/>
            </a:xfrm>
            <a:custGeom>
              <a:avLst/>
              <a:gdLst/>
              <a:ahLst/>
              <a:cxnLst/>
              <a:rect l="l" t="t" r="r" b="b"/>
              <a:pathLst>
                <a:path w="25659" h="10502" extrusionOk="0">
                  <a:moveTo>
                    <a:pt x="0" y="1"/>
                  </a:moveTo>
                  <a:lnTo>
                    <a:pt x="0" y="10502"/>
                  </a:lnTo>
                  <a:lnTo>
                    <a:pt x="25658" y="10502"/>
                  </a:lnTo>
                  <a:lnTo>
                    <a:pt x="25658" y="1"/>
                  </a:lnTo>
                  <a:close/>
                </a:path>
              </a:pathLst>
            </a:custGeom>
            <a:solidFill>
              <a:schemeClr val="lt2"/>
            </a:solidFill>
            <a:ln w="9525" cap="flat" cmpd="sng">
              <a:solidFill>
                <a:schemeClr val="dk1"/>
              </a:solidFill>
              <a:prstDash val="solid"/>
              <a:round/>
              <a:headEnd type="none" w="sm" len="sm"/>
              <a:tailEnd type="none" w="sm" len="sm"/>
            </a:ln>
            <a:effectLst>
              <a:outerShdw dist="571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1"/>
            <p:cNvSpPr/>
            <p:nvPr/>
          </p:nvSpPr>
          <p:spPr>
            <a:xfrm>
              <a:off x="3825175" y="1711650"/>
              <a:ext cx="342925" cy="11325"/>
            </a:xfrm>
            <a:custGeom>
              <a:avLst/>
              <a:gdLst/>
              <a:ahLst/>
              <a:cxnLst/>
              <a:rect l="l" t="t" r="r" b="b"/>
              <a:pathLst>
                <a:path w="13717" h="453" extrusionOk="0">
                  <a:moveTo>
                    <a:pt x="226" y="0"/>
                  </a:moveTo>
                  <a:cubicBezTo>
                    <a:pt x="107" y="0"/>
                    <a:pt x="0" y="108"/>
                    <a:pt x="0" y="227"/>
                  </a:cubicBezTo>
                  <a:cubicBezTo>
                    <a:pt x="0" y="346"/>
                    <a:pt x="107" y="453"/>
                    <a:pt x="226" y="453"/>
                  </a:cubicBezTo>
                  <a:lnTo>
                    <a:pt x="13490" y="453"/>
                  </a:lnTo>
                  <a:cubicBezTo>
                    <a:pt x="13621" y="453"/>
                    <a:pt x="13716" y="358"/>
                    <a:pt x="13716" y="227"/>
                  </a:cubicBezTo>
                  <a:cubicBezTo>
                    <a:pt x="13716" y="108"/>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1"/>
            <p:cNvSpPr/>
            <p:nvPr/>
          </p:nvSpPr>
          <p:spPr>
            <a:xfrm>
              <a:off x="3825175" y="1775050"/>
              <a:ext cx="342925" cy="11050"/>
            </a:xfrm>
            <a:custGeom>
              <a:avLst/>
              <a:gdLst/>
              <a:ahLst/>
              <a:cxnLst/>
              <a:rect l="l" t="t" r="r" b="b"/>
              <a:pathLst>
                <a:path w="13717" h="442" extrusionOk="0">
                  <a:moveTo>
                    <a:pt x="226" y="1"/>
                  </a:moveTo>
                  <a:cubicBezTo>
                    <a:pt x="107" y="1"/>
                    <a:pt x="0" y="108"/>
                    <a:pt x="0" y="227"/>
                  </a:cubicBezTo>
                  <a:cubicBezTo>
                    <a:pt x="0" y="346"/>
                    <a:pt x="107" y="441"/>
                    <a:pt x="226" y="441"/>
                  </a:cubicBezTo>
                  <a:lnTo>
                    <a:pt x="13490" y="441"/>
                  </a:lnTo>
                  <a:cubicBezTo>
                    <a:pt x="13621" y="441"/>
                    <a:pt x="13716" y="358"/>
                    <a:pt x="13716" y="227"/>
                  </a:cubicBezTo>
                  <a:cubicBezTo>
                    <a:pt x="13716" y="108"/>
                    <a:pt x="13609"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1"/>
            <p:cNvSpPr/>
            <p:nvPr/>
          </p:nvSpPr>
          <p:spPr>
            <a:xfrm>
              <a:off x="3825175" y="1838750"/>
              <a:ext cx="342925" cy="11025"/>
            </a:xfrm>
            <a:custGeom>
              <a:avLst/>
              <a:gdLst/>
              <a:ahLst/>
              <a:cxnLst/>
              <a:rect l="l" t="t" r="r" b="b"/>
              <a:pathLst>
                <a:path w="13717" h="441" extrusionOk="0">
                  <a:moveTo>
                    <a:pt x="226" y="0"/>
                  </a:moveTo>
                  <a:cubicBezTo>
                    <a:pt x="107" y="0"/>
                    <a:pt x="0" y="96"/>
                    <a:pt x="0" y="215"/>
                  </a:cubicBezTo>
                  <a:cubicBezTo>
                    <a:pt x="0" y="334"/>
                    <a:pt x="107" y="441"/>
                    <a:pt x="226" y="441"/>
                  </a:cubicBezTo>
                  <a:lnTo>
                    <a:pt x="13490" y="441"/>
                  </a:lnTo>
                  <a:cubicBezTo>
                    <a:pt x="13621" y="441"/>
                    <a:pt x="13716" y="334"/>
                    <a:pt x="13716" y="215"/>
                  </a:cubicBezTo>
                  <a:cubicBezTo>
                    <a:pt x="13716" y="96"/>
                    <a:pt x="13609"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1"/>
            <p:cNvSpPr/>
            <p:nvPr/>
          </p:nvSpPr>
          <p:spPr>
            <a:xfrm>
              <a:off x="3640325" y="1721475"/>
              <a:ext cx="113125" cy="113125"/>
            </a:xfrm>
            <a:custGeom>
              <a:avLst/>
              <a:gdLst/>
              <a:ahLst/>
              <a:cxnLst/>
              <a:rect l="l" t="t" r="r" b="b"/>
              <a:pathLst>
                <a:path w="4525" h="4525" extrusionOk="0">
                  <a:moveTo>
                    <a:pt x="2263" y="465"/>
                  </a:moveTo>
                  <a:cubicBezTo>
                    <a:pt x="3263" y="465"/>
                    <a:pt x="4084" y="1274"/>
                    <a:pt x="4084" y="2274"/>
                  </a:cubicBezTo>
                  <a:cubicBezTo>
                    <a:pt x="4084" y="3275"/>
                    <a:pt x="3263" y="4084"/>
                    <a:pt x="2263" y="4084"/>
                  </a:cubicBezTo>
                  <a:cubicBezTo>
                    <a:pt x="1263" y="4084"/>
                    <a:pt x="453" y="3275"/>
                    <a:pt x="453" y="2274"/>
                  </a:cubicBezTo>
                  <a:cubicBezTo>
                    <a:pt x="453" y="1274"/>
                    <a:pt x="1263" y="465"/>
                    <a:pt x="2263" y="465"/>
                  </a:cubicBezTo>
                  <a:close/>
                  <a:moveTo>
                    <a:pt x="2263" y="0"/>
                  </a:moveTo>
                  <a:cubicBezTo>
                    <a:pt x="1012" y="0"/>
                    <a:pt x="0" y="1012"/>
                    <a:pt x="0" y="2263"/>
                  </a:cubicBezTo>
                  <a:cubicBezTo>
                    <a:pt x="0" y="3513"/>
                    <a:pt x="1012" y="4525"/>
                    <a:pt x="2263" y="4525"/>
                  </a:cubicBezTo>
                  <a:cubicBezTo>
                    <a:pt x="3501" y="4525"/>
                    <a:pt x="4513" y="3513"/>
                    <a:pt x="4525" y="2263"/>
                  </a:cubicBezTo>
                  <a:cubicBezTo>
                    <a:pt x="4525" y="1012"/>
                    <a:pt x="3513" y="0"/>
                    <a:pt x="2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41"/>
          <p:cNvSpPr/>
          <p:nvPr/>
        </p:nvSpPr>
        <p:spPr>
          <a:xfrm>
            <a:off x="7349355" y="2774511"/>
            <a:ext cx="1046104" cy="81960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41"/>
          <p:cNvGrpSpPr/>
          <p:nvPr/>
        </p:nvGrpSpPr>
        <p:grpSpPr>
          <a:xfrm>
            <a:off x="7246947" y="1761085"/>
            <a:ext cx="1148513" cy="819602"/>
            <a:chOff x="1618650" y="3183250"/>
            <a:chExt cx="584025" cy="416750"/>
          </a:xfrm>
        </p:grpSpPr>
        <p:sp>
          <p:nvSpPr>
            <p:cNvPr id="524" name="Google Shape;524;p41"/>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1"/>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41"/>
          <p:cNvSpPr/>
          <p:nvPr/>
        </p:nvSpPr>
        <p:spPr>
          <a:xfrm rot="1887643">
            <a:off x="1941525" y="989562"/>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41"/>
          <p:cNvGrpSpPr/>
          <p:nvPr/>
        </p:nvGrpSpPr>
        <p:grpSpPr>
          <a:xfrm>
            <a:off x="701511" y="3819315"/>
            <a:ext cx="1106494" cy="789616"/>
            <a:chOff x="1618650" y="3183250"/>
            <a:chExt cx="584025" cy="416750"/>
          </a:xfrm>
        </p:grpSpPr>
        <p:sp>
          <p:nvSpPr>
            <p:cNvPr id="528" name="Google Shape;528;p41"/>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dk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TextBox 46"/>
          <p:cNvSpPr txBox="1"/>
          <p:nvPr/>
        </p:nvSpPr>
        <p:spPr>
          <a:xfrm>
            <a:off x="1662108" y="1771857"/>
            <a:ext cx="5580270" cy="1708160"/>
          </a:xfrm>
          <a:prstGeom prst="rect">
            <a:avLst/>
          </a:prstGeom>
          <a:noFill/>
        </p:spPr>
        <p:txBody>
          <a:bodyPr wrap="square" rtlCol="0">
            <a:spAutoFit/>
          </a:bodyPr>
          <a:lstStyle/>
          <a:p>
            <a:pPr algn="ctr">
              <a:lnSpc>
                <a:spcPct val="150000"/>
              </a:lnSpc>
            </a:pPr>
            <a:r>
              <a:rPr lang="en-US" sz="3500" b="1" smtClean="0"/>
              <a:t>CHÀO MỪNG CÁC EM </a:t>
            </a:r>
          </a:p>
          <a:p>
            <a:pPr algn="ctr">
              <a:lnSpc>
                <a:spcPct val="150000"/>
              </a:lnSpc>
            </a:pPr>
            <a:r>
              <a:rPr lang="en-US" sz="3500" b="1" smtClean="0"/>
              <a:t>ĐẾN BUỔI HỌC NÀY!</a:t>
            </a:r>
            <a:endParaRPr lang="vi-VN" sz="3500" b="1"/>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xmlns=""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975475" y="1441582"/>
            <a:ext cx="4585584" cy="2862322"/>
            <a:chOff x="605200" y="2456835"/>
            <a:chExt cx="4585584" cy="2862322"/>
          </a:xfrm>
        </p:grpSpPr>
        <p:sp>
          <p:nvSpPr>
            <p:cNvPr id="46" name="TextBox 45"/>
            <p:cNvSpPr txBox="1"/>
            <p:nvPr/>
          </p:nvSpPr>
          <p:spPr>
            <a:xfrm>
              <a:off x="696536" y="2456835"/>
              <a:ext cx="4494248" cy="2862322"/>
            </a:xfrm>
            <a:prstGeom prst="rect">
              <a:avLst/>
            </a:prstGeom>
            <a:noFill/>
          </p:spPr>
          <p:txBody>
            <a:bodyPr wrap="square" rtlCol="0">
              <a:spAutoFit/>
            </a:bodyPr>
            <a:lstStyle/>
            <a:p>
              <a:pPr lvl="1" algn="just">
                <a:lnSpc>
                  <a:spcPct val="150000"/>
                </a:lnSpc>
              </a:pPr>
              <a:r>
                <a:rPr lang="en-US" sz="2000" smtClean="0"/>
                <a:t>   </a:t>
              </a:r>
              <a:r>
                <a:rPr lang="en-US" sz="2000" b="1" smtClean="0"/>
                <a:t>1. </a:t>
              </a:r>
              <a:r>
                <a:rPr lang="vi-VN" sz="2000" b="1" smtClean="0"/>
                <a:t>Sử </a:t>
              </a:r>
              <a:r>
                <a:rPr lang="vi-VN" sz="2000" b="1"/>
                <a:t>dụng sơ đồ tư duy hoặc bài trình chiếu để trình bày trực tiếp: </a:t>
              </a:r>
            </a:p>
            <a:p>
              <a:pPr marL="342900" lvl="1" indent="-342900" algn="just">
                <a:lnSpc>
                  <a:spcPct val="150000"/>
                </a:lnSpc>
                <a:buFont typeface="Arial" panose="020B0604020202020204" pitchFamily="34" charset="0"/>
                <a:buChar char="•"/>
              </a:pPr>
              <a:r>
                <a:rPr lang="vi-VN" sz="2000" smtClean="0"/>
                <a:t>Dễ </a:t>
              </a:r>
              <a:r>
                <a:rPr lang="vi-VN" sz="2000"/>
                <a:t>dàng cộng tác. </a:t>
              </a:r>
            </a:p>
            <a:p>
              <a:pPr marL="342900" lvl="1" indent="-342900" algn="just">
                <a:lnSpc>
                  <a:spcPct val="150000"/>
                </a:lnSpc>
                <a:buFont typeface="Arial" panose="020B0604020202020204" pitchFamily="34" charset="0"/>
                <a:buChar char="•"/>
              </a:pPr>
              <a:r>
                <a:rPr lang="vi-VN" sz="2000" smtClean="0"/>
                <a:t>Làm </a:t>
              </a:r>
              <a:r>
                <a:rPr lang="vi-VN" sz="2000"/>
                <a:t>rõ các nội dung chi tiết.</a:t>
              </a:r>
            </a:p>
            <a:p>
              <a:pPr marL="342900" lvl="1" indent="-342900" algn="just">
                <a:lnSpc>
                  <a:spcPct val="150000"/>
                </a:lnSpc>
                <a:buFont typeface="Arial" panose="020B0604020202020204" pitchFamily="34" charset="0"/>
                <a:buChar char="•"/>
              </a:pPr>
              <a:r>
                <a:rPr lang="vi-VN" sz="2000" smtClean="0"/>
                <a:t>Trả </a:t>
              </a:r>
              <a:r>
                <a:rPr lang="vi-VN" sz="2000"/>
                <a:t>lời các câu hỏi mà người nghe đặt ra.</a:t>
              </a:r>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https://imagizer.imageshack.com/img922/1102/FHLHSt.jpg?w=900"/>
          <p:cNvPicPr>
            <a:picLocks noChangeAspect="1" noChangeArrowheads="1"/>
          </p:cNvPicPr>
          <p:nvPr/>
        </p:nvPicPr>
        <p:blipFill rotWithShape="1">
          <a:blip r:embed="rId4">
            <a:extLst>
              <a:ext uri="{28A0092B-C50C-407E-A947-70E740481C1C}">
                <a14:useLocalDpi xmlns:a14="http://schemas.microsoft.com/office/drawing/2010/main" val="0"/>
              </a:ext>
            </a:extLst>
          </a:blip>
          <a:srcRect l="18843" r="11306"/>
          <a:stretch/>
        </p:blipFill>
        <p:spPr bwMode="auto">
          <a:xfrm>
            <a:off x="5762170" y="1553957"/>
            <a:ext cx="2425624" cy="260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3025945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heel(1)">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xmlns=""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847980" y="1307655"/>
            <a:ext cx="5069724" cy="3323987"/>
            <a:chOff x="605200" y="2456835"/>
            <a:chExt cx="5069724" cy="3323987"/>
          </a:xfrm>
        </p:grpSpPr>
        <p:sp>
          <p:nvSpPr>
            <p:cNvPr id="46" name="TextBox 45"/>
            <p:cNvSpPr txBox="1"/>
            <p:nvPr/>
          </p:nvSpPr>
          <p:spPr>
            <a:xfrm>
              <a:off x="696535" y="2456835"/>
              <a:ext cx="4978389" cy="3323987"/>
            </a:xfrm>
            <a:prstGeom prst="rect">
              <a:avLst/>
            </a:prstGeom>
            <a:noFill/>
          </p:spPr>
          <p:txBody>
            <a:bodyPr wrap="square" rtlCol="0">
              <a:spAutoFit/>
            </a:bodyPr>
            <a:lstStyle/>
            <a:p>
              <a:pPr lvl="1" algn="just">
                <a:lnSpc>
                  <a:spcPct val="150000"/>
                </a:lnSpc>
              </a:pPr>
              <a:r>
                <a:rPr lang="en-US" sz="2000" smtClean="0"/>
                <a:t>   </a:t>
              </a:r>
              <a:r>
                <a:rPr lang="en-US" sz="2000" b="1" smtClean="0"/>
                <a:t>2. </a:t>
              </a:r>
              <a:r>
                <a:rPr lang="vi-VN" sz="2000" b="1" smtClean="0"/>
                <a:t>Chia </a:t>
              </a:r>
              <a:r>
                <a:rPr lang="vi-VN" sz="2000" b="1"/>
                <a:t>sẻ sơ đồ tư duy hoặc bài trình chiếu để các thành viên khác </a:t>
              </a:r>
              <a:r>
                <a:rPr lang="vi-VN" sz="2000" b="1" smtClean="0"/>
                <a:t>xem</a:t>
              </a:r>
              <a:r>
                <a:rPr lang="en-US" sz="2000" b="1" smtClean="0"/>
                <a:t>.</a:t>
              </a:r>
              <a:endParaRPr lang="vi-VN" sz="2000" b="1"/>
            </a:p>
            <a:p>
              <a:pPr marL="342900" lvl="1" indent="-342900" algn="just">
                <a:lnSpc>
                  <a:spcPct val="150000"/>
                </a:lnSpc>
                <a:buFont typeface="Arial" panose="020B0604020202020204" pitchFamily="34" charset="0"/>
                <a:buChar char="•"/>
              </a:pPr>
              <a:r>
                <a:rPr lang="vi-VN" sz="2000" smtClean="0"/>
                <a:t>Nên </a:t>
              </a:r>
              <a:r>
                <a:rPr lang="vi-VN" sz="2000"/>
                <a:t>sử dụng hình ảnh, biểu đồ, video hợp lí.</a:t>
              </a:r>
            </a:p>
            <a:p>
              <a:pPr marL="342900" lvl="1" indent="-342900" algn="just">
                <a:lnSpc>
                  <a:spcPct val="150000"/>
                </a:lnSpc>
                <a:buFont typeface="Arial" panose="020B0604020202020204" pitchFamily="34" charset="0"/>
                <a:buChar char="•"/>
              </a:pPr>
              <a:r>
                <a:rPr lang="vi-VN" sz="2000" smtClean="0"/>
                <a:t>Được </a:t>
              </a:r>
              <a:r>
                <a:rPr lang="vi-VN" sz="2000"/>
                <a:t>trình bày trong 1 trang và có thể đình kèm tệp văn bản, hình ảnh,… để trình bày chi tiết.</a:t>
              </a:r>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2" name="Picture 2" descr="https://lh6.googleusercontent.com/proxy/CHeI9EaAsAZF8lBuE5Xsbk2iHOzItuP0dz_RaJs-_197GMMPFvUHXqOkHHhWo2IcHGXIuSz4V4NyoEjN5K9_kF3X1rPXoWuLDIWu27T3s6-aeCrJCCYCgU5rn5wlYLDTKDSM54w"/>
          <p:cNvPicPr>
            <a:picLocks noChangeAspect="1" noChangeArrowheads="1"/>
          </p:cNvPicPr>
          <p:nvPr/>
        </p:nvPicPr>
        <p:blipFill rotWithShape="1">
          <a:blip r:embed="rId4">
            <a:extLst>
              <a:ext uri="{28A0092B-C50C-407E-A947-70E740481C1C}">
                <a14:useLocalDpi xmlns:a14="http://schemas.microsoft.com/office/drawing/2010/main" val="0"/>
              </a:ext>
            </a:extLst>
          </a:blip>
          <a:srcRect t="34658" r="10687" b="30521"/>
          <a:stretch/>
        </p:blipFill>
        <p:spPr bwMode="auto">
          <a:xfrm>
            <a:off x="6108682" y="3366004"/>
            <a:ext cx="2181334" cy="1133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848603edf5.vws.vegacdn.vn/UploadImages%2Fhaiphong%2Fthtranvanon%2F2022_5%2Fshcm%2Fz343229242944671fcc0986985f3476babf58083c19a42_215202221.jpg?w=900"/>
          <p:cNvPicPr>
            <a:picLocks noChangeAspect="1" noChangeArrowheads="1"/>
          </p:cNvPicPr>
          <p:nvPr/>
        </p:nvPicPr>
        <p:blipFill rotWithShape="1">
          <a:blip r:embed="rId5">
            <a:extLst>
              <a:ext uri="{28A0092B-C50C-407E-A947-70E740481C1C}">
                <a14:useLocalDpi xmlns:a14="http://schemas.microsoft.com/office/drawing/2010/main" val="0"/>
              </a:ext>
            </a:extLst>
          </a:blip>
          <a:srcRect r="20633"/>
          <a:stretch/>
        </p:blipFill>
        <p:spPr bwMode="auto">
          <a:xfrm>
            <a:off x="6108681" y="1513011"/>
            <a:ext cx="2181335" cy="154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16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p:cTn id="11" dur="500" fill="hold"/>
                                        <p:tgtEl>
                                          <p:spTgt spid="10244"/>
                                        </p:tgtEl>
                                        <p:attrNameLst>
                                          <p:attrName>ppt_w</p:attrName>
                                        </p:attrNameLst>
                                      </p:cBhvr>
                                      <p:tavLst>
                                        <p:tav tm="0">
                                          <p:val>
                                            <p:fltVal val="0"/>
                                          </p:val>
                                        </p:tav>
                                        <p:tav tm="100000">
                                          <p:val>
                                            <p:strVal val="#ppt_w"/>
                                          </p:val>
                                        </p:tav>
                                      </p:tavLst>
                                    </p:anim>
                                    <p:anim calcmode="lin" valueType="num">
                                      <p:cBhvr>
                                        <p:cTn id="12" dur="500" fill="hold"/>
                                        <p:tgtEl>
                                          <p:spTgt spid="10244"/>
                                        </p:tgtEl>
                                        <p:attrNameLst>
                                          <p:attrName>ppt_h</p:attrName>
                                        </p:attrNameLst>
                                      </p:cBhvr>
                                      <p:tavLst>
                                        <p:tav tm="0">
                                          <p:val>
                                            <p:fltVal val="0"/>
                                          </p:val>
                                        </p:tav>
                                        <p:tav tm="100000">
                                          <p:val>
                                            <p:strVal val="#ppt_h"/>
                                          </p:val>
                                        </p:tav>
                                      </p:tavLst>
                                    </p:anim>
                                    <p:animEffect transition="in" filter="fade">
                                      <p:cBhvr>
                                        <p:cTn id="13" dur="500"/>
                                        <p:tgtEl>
                                          <p:spTgt spid="10244"/>
                                        </p:tgtEl>
                                      </p:cBhvr>
                                    </p:animEffect>
                                  </p:childTnLst>
                                </p:cTn>
                              </p:par>
                              <p:par>
                                <p:cTn id="14" presetID="53" presetClass="entr" presetSubtype="16"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p:cTn id="16" dur="500" fill="hold"/>
                                        <p:tgtEl>
                                          <p:spTgt spid="10242"/>
                                        </p:tgtEl>
                                        <p:attrNameLst>
                                          <p:attrName>ppt_w</p:attrName>
                                        </p:attrNameLst>
                                      </p:cBhvr>
                                      <p:tavLst>
                                        <p:tav tm="0">
                                          <p:val>
                                            <p:fltVal val="0"/>
                                          </p:val>
                                        </p:tav>
                                        <p:tav tm="100000">
                                          <p:val>
                                            <p:strVal val="#ppt_w"/>
                                          </p:val>
                                        </p:tav>
                                      </p:tavLst>
                                    </p:anim>
                                    <p:anim calcmode="lin" valueType="num">
                                      <p:cBhvr>
                                        <p:cTn id="17" dur="500" fill="hold"/>
                                        <p:tgtEl>
                                          <p:spTgt spid="10242"/>
                                        </p:tgtEl>
                                        <p:attrNameLst>
                                          <p:attrName>ppt_h</p:attrName>
                                        </p:attrNameLst>
                                      </p:cBhvr>
                                      <p:tavLst>
                                        <p:tav tm="0">
                                          <p:val>
                                            <p:fltVal val="0"/>
                                          </p:val>
                                        </p:tav>
                                        <p:tav tm="100000">
                                          <p:val>
                                            <p:strVal val="#ppt_h"/>
                                          </p:val>
                                        </p:tav>
                                      </p:tavLst>
                                    </p:anim>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xmlns=""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1679834" y="1293980"/>
            <a:ext cx="5784330" cy="1015663"/>
            <a:chOff x="605200" y="2456835"/>
            <a:chExt cx="5784330" cy="1015663"/>
          </a:xfrm>
        </p:grpSpPr>
        <p:sp>
          <p:nvSpPr>
            <p:cNvPr id="46" name="TextBox 45"/>
            <p:cNvSpPr txBox="1"/>
            <p:nvPr/>
          </p:nvSpPr>
          <p:spPr>
            <a:xfrm>
              <a:off x="696535" y="2456835"/>
              <a:ext cx="5692995" cy="1015663"/>
            </a:xfrm>
            <a:prstGeom prst="rect">
              <a:avLst/>
            </a:prstGeom>
            <a:noFill/>
          </p:spPr>
          <p:txBody>
            <a:bodyPr wrap="square" rtlCol="0">
              <a:spAutoFit/>
            </a:bodyPr>
            <a:lstStyle/>
            <a:p>
              <a:pPr lvl="1" algn="just">
                <a:lnSpc>
                  <a:spcPct val="150000"/>
                </a:lnSpc>
              </a:pPr>
              <a:r>
                <a:rPr lang="en-US" sz="2000" smtClean="0"/>
                <a:t>   </a:t>
              </a:r>
              <a:r>
                <a:rPr lang="en-US" sz="2000" b="1" smtClean="0"/>
                <a:t>3. </a:t>
              </a:r>
              <a:r>
                <a:rPr lang="vi-VN" sz="2000" b="1" smtClean="0"/>
                <a:t>Chia </a:t>
              </a:r>
              <a:r>
                <a:rPr lang="vi-VN" sz="2000" b="1"/>
                <a:t>sẻ sơ đồ tư duy hoặc bài trình chiếu để các thành viên khác chủ động cập nhật: </a:t>
              </a:r>
              <a:endParaRPr lang="vi-VN" sz="2000"/>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95156" y="2061739"/>
            <a:ext cx="2933653" cy="1651834"/>
            <a:chOff x="795156" y="2061739"/>
            <a:chExt cx="2933653" cy="1651834"/>
          </a:xfrm>
        </p:grpSpPr>
        <p:pic>
          <p:nvPicPr>
            <p:cNvPr id="11268" name="Picture 4" descr="https://getlogovector.com/wp-content/uploads/2021/07/creately-logo-vecto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156" y="2061739"/>
              <a:ext cx="2933653" cy="16298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29583" y="3216577"/>
              <a:ext cx="2269763" cy="496996"/>
            </a:xfrm>
            <a:prstGeom prst="rect">
              <a:avLst/>
            </a:prstGeom>
            <a:noFill/>
          </p:spPr>
          <p:txBody>
            <a:bodyPr wrap="square" rtlCol="0">
              <a:spAutoFit/>
            </a:bodyPr>
            <a:lstStyle/>
            <a:p>
              <a:pPr algn="ctr">
                <a:lnSpc>
                  <a:spcPct val="150000"/>
                </a:lnSpc>
              </a:pPr>
              <a:r>
                <a:rPr lang="en-US" sz="2000" smtClean="0"/>
                <a:t>www.creately.com</a:t>
              </a:r>
              <a:endParaRPr lang="en-US" sz="2000" i="1"/>
            </a:p>
          </p:txBody>
        </p:sp>
      </p:grpSp>
      <p:grpSp>
        <p:nvGrpSpPr>
          <p:cNvPr id="3" name="Group 2"/>
          <p:cNvGrpSpPr/>
          <p:nvPr/>
        </p:nvGrpSpPr>
        <p:grpSpPr>
          <a:xfrm>
            <a:off x="3295405" y="2900482"/>
            <a:ext cx="2839785" cy="1858618"/>
            <a:chOff x="3295405" y="2900482"/>
            <a:chExt cx="2839785" cy="1858618"/>
          </a:xfrm>
        </p:grpSpPr>
        <p:pic>
          <p:nvPicPr>
            <p:cNvPr id="11266" name="Picture 2" descr="https://images-eds-ssl.xboxlive.com/image?url=4rt9.lXDC4H_93laV1_eHM0OYfiFeMI2p9MWie0CvL99U4GA1gf6_kayTt_kBblFwHwo8BW8JXlqfnYxKPmmBZ5MMo37AchhTJEQAgbY.NmRGjNugpuHws0hAasW.HgMBw7VS5RpjrR6PSHiRaWRCwIw9iTfyhP42pP84nzyAhA-&amp;format=source&amp;h=2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2451" y="2900482"/>
              <a:ext cx="1311845" cy="13118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295405" y="4205102"/>
              <a:ext cx="2839785" cy="553998"/>
            </a:xfrm>
            <a:prstGeom prst="rect">
              <a:avLst/>
            </a:prstGeom>
            <a:noFill/>
          </p:spPr>
          <p:txBody>
            <a:bodyPr wrap="square" rtlCol="0">
              <a:spAutoFit/>
            </a:bodyPr>
            <a:lstStyle/>
            <a:p>
              <a:pPr algn="ctr">
                <a:lnSpc>
                  <a:spcPct val="150000"/>
                </a:lnSpc>
              </a:pPr>
              <a:r>
                <a:rPr lang="en-US" sz="2000"/>
                <a:t>www.mindonmap.com</a:t>
              </a:r>
              <a:endParaRPr lang="en-US" sz="2000" i="1"/>
            </a:p>
          </p:txBody>
        </p:sp>
      </p:grpSp>
      <p:grpSp>
        <p:nvGrpSpPr>
          <p:cNvPr id="4" name="Group 3"/>
          <p:cNvGrpSpPr/>
          <p:nvPr/>
        </p:nvGrpSpPr>
        <p:grpSpPr>
          <a:xfrm>
            <a:off x="5936282" y="2404680"/>
            <a:ext cx="2406392" cy="1869294"/>
            <a:chOff x="5936282" y="2404680"/>
            <a:chExt cx="2406392" cy="1869294"/>
          </a:xfrm>
        </p:grpSpPr>
        <p:pic>
          <p:nvPicPr>
            <p:cNvPr id="11270" name="Picture 6" descr="https://i.pcmag.com/imagery/reviews/05GF8sMpHfawiyKgGnrgf7X-8..v166550337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6282" y="2404680"/>
              <a:ext cx="2406392" cy="13478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078969" y="3719976"/>
              <a:ext cx="2121019" cy="553998"/>
            </a:xfrm>
            <a:prstGeom prst="rect">
              <a:avLst/>
            </a:prstGeom>
            <a:noFill/>
          </p:spPr>
          <p:txBody>
            <a:bodyPr wrap="square" rtlCol="0">
              <a:spAutoFit/>
            </a:bodyPr>
            <a:lstStyle/>
            <a:p>
              <a:pPr algn="ctr">
                <a:lnSpc>
                  <a:spcPct val="150000"/>
                </a:lnSpc>
              </a:pPr>
              <a:r>
                <a:rPr lang="en-US" sz="2000"/>
                <a:t>www.canva.com </a:t>
              </a:r>
              <a:endParaRPr lang="en-US" sz="2000" i="1"/>
            </a:p>
          </p:txBody>
        </p:sp>
      </p:grpSp>
    </p:spTree>
    <p:extLst>
      <p:ext uri="{BB962C8B-B14F-4D97-AF65-F5344CB8AC3E}">
        <p14:creationId xmlns:p14="http://schemas.microsoft.com/office/powerpoint/2010/main" val="29414435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roup 41">
            <a:extLst>
              <a:ext uri="{FF2B5EF4-FFF2-40B4-BE49-F238E27FC236}">
                <a16:creationId xmlns:a16="http://schemas.microsoft.com/office/drawing/2014/main" xmlns="" id="{39338A61-E650-D252-D6E7-F65D7ED84A95}"/>
              </a:ext>
            </a:extLst>
          </p:cNvPr>
          <p:cNvGrpSpPr/>
          <p:nvPr/>
        </p:nvGrpSpPr>
        <p:grpSpPr>
          <a:xfrm>
            <a:off x="1130613" y="662267"/>
            <a:ext cx="6882773" cy="779315"/>
            <a:chOff x="-609601" y="391227"/>
            <a:chExt cx="4027714" cy="779315"/>
          </a:xfrm>
        </p:grpSpPr>
        <p:sp>
          <p:nvSpPr>
            <p:cNvPr id="4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63694298-C4C1-D112-BA12-E25BD7A9DC18}"/>
                </a:ext>
              </a:extLst>
            </p:cNvPr>
            <p:cNvSpPr txBox="1"/>
            <p:nvPr/>
          </p:nvSpPr>
          <p:spPr>
            <a:xfrm>
              <a:off x="-609600" y="462656"/>
              <a:ext cx="4027713" cy="707886"/>
            </a:xfrm>
            <a:prstGeom prst="rect">
              <a:avLst/>
            </a:prstGeom>
            <a:noFill/>
          </p:spPr>
          <p:txBody>
            <a:bodyPr wrap="square" rtlCol="0">
              <a:spAutoFit/>
            </a:bodyPr>
            <a:lstStyle/>
            <a:p>
              <a:pPr algn="ctr"/>
              <a:r>
                <a:rPr lang="vi-VN" sz="2000" b="1">
                  <a:solidFill>
                    <a:srgbClr val="FFFFFF"/>
                  </a:solidFill>
                </a:rPr>
                <a:t>Những cách sử dụng bài trình chiếu và sơ đồ tư </a:t>
              </a:r>
              <a:r>
                <a:rPr lang="vi-VN" sz="2000" b="1" smtClean="0">
                  <a:solidFill>
                    <a:srgbClr val="FFFFFF"/>
                  </a:solidFill>
                </a:rPr>
                <a:t>duy</a:t>
              </a:r>
              <a:endParaRPr lang="en-US" sz="2000" b="1">
                <a:solidFill>
                  <a:srgbClr val="FFFFFF"/>
                </a:solidFill>
              </a:endParaRPr>
            </a:p>
          </p:txBody>
        </p:sp>
      </p:grpSp>
      <p:grpSp>
        <p:nvGrpSpPr>
          <p:cNvPr id="45" name="Group 44"/>
          <p:cNvGrpSpPr/>
          <p:nvPr/>
        </p:nvGrpSpPr>
        <p:grpSpPr>
          <a:xfrm>
            <a:off x="974434" y="1374907"/>
            <a:ext cx="5038466" cy="3323987"/>
            <a:chOff x="605200" y="2456835"/>
            <a:chExt cx="5038466" cy="3323987"/>
          </a:xfrm>
        </p:grpSpPr>
        <p:sp>
          <p:nvSpPr>
            <p:cNvPr id="46" name="TextBox 45"/>
            <p:cNvSpPr txBox="1"/>
            <p:nvPr/>
          </p:nvSpPr>
          <p:spPr>
            <a:xfrm>
              <a:off x="696535" y="2456835"/>
              <a:ext cx="4947131" cy="3323987"/>
            </a:xfrm>
            <a:prstGeom prst="rect">
              <a:avLst/>
            </a:prstGeom>
            <a:noFill/>
          </p:spPr>
          <p:txBody>
            <a:bodyPr wrap="square" rtlCol="0">
              <a:spAutoFit/>
            </a:bodyPr>
            <a:lstStyle/>
            <a:p>
              <a:pPr lvl="1" algn="just">
                <a:lnSpc>
                  <a:spcPct val="150000"/>
                </a:lnSpc>
              </a:pPr>
              <a:r>
                <a:rPr lang="en-US" sz="2000" smtClean="0"/>
                <a:t>   </a:t>
              </a:r>
              <a:r>
                <a:rPr lang="en-US" sz="2000" b="1" smtClean="0"/>
                <a:t>4. </a:t>
              </a:r>
              <a:r>
                <a:rPr lang="vi-VN" sz="2000" b="1" smtClean="0"/>
                <a:t>Chia </a:t>
              </a:r>
              <a:r>
                <a:rPr lang="vi-VN" sz="2000" b="1"/>
                <a:t>sẻ sơ đồ tư duy hoặc bài trình chiếu để cộng tác theo thời gian thực</a:t>
              </a:r>
              <a:r>
                <a:rPr lang="vi-VN" sz="2000" b="1" smtClean="0"/>
                <a:t>.</a:t>
              </a:r>
              <a:endParaRPr lang="en-US" sz="2000" b="1" smtClean="0"/>
            </a:p>
            <a:p>
              <a:pPr marL="342900" lvl="1" indent="-342900" algn="just">
                <a:lnSpc>
                  <a:spcPct val="150000"/>
                </a:lnSpc>
                <a:buFont typeface="Arial" panose="020B0604020202020204" pitchFamily="34" charset="0"/>
                <a:buChar char="•"/>
              </a:pPr>
              <a:r>
                <a:rPr lang="vi-VN" sz="2000" smtClean="0"/>
                <a:t>Sử </a:t>
              </a:r>
              <a:r>
                <a:rPr lang="vi-VN" sz="2000"/>
                <a:t>dụng các phần mềm, công cụ để tất cả các thành viên cùng chỉnh sửa trực tuyến.</a:t>
              </a:r>
            </a:p>
            <a:p>
              <a:pPr marL="342900" lvl="1" indent="-342900" algn="just">
                <a:lnSpc>
                  <a:spcPct val="150000"/>
                </a:lnSpc>
                <a:buFont typeface="Arial" panose="020B0604020202020204" pitchFamily="34" charset="0"/>
                <a:buChar char="•"/>
              </a:pPr>
              <a:r>
                <a:rPr lang="vi-VN" sz="2000" smtClean="0"/>
                <a:t>Nên </a:t>
              </a:r>
              <a:r>
                <a:rPr lang="vi-VN" sz="2000"/>
                <a:t>mở một kênh hội thoại để các thành viên trao đổi thông tin</a:t>
              </a:r>
              <a:r>
                <a:rPr lang="vi-VN" sz="2000" smtClean="0"/>
                <a:t>.</a:t>
              </a:r>
              <a:endParaRPr lang="vi-VN" sz="2000"/>
            </a:p>
          </p:txBody>
        </p:sp>
        <p:pic>
          <p:nvPicPr>
            <p:cNvPr id="47"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4" name="Picture 6" descr="https://images.careerviet.vn/content/images/lam-viec-tai-nha-sao-cho-hieu-qua-careerbuilder.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3" r="11525"/>
          <a:stretch/>
        </p:blipFill>
        <p:spPr bwMode="auto">
          <a:xfrm>
            <a:off x="6235414" y="1560320"/>
            <a:ext cx="1916428" cy="136044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islucid.com/wp-content/uploads/2021/11/online-meeting-via-video-conference-call-2021-08-28-17-42-44-utc-2-1-scal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5414" y="3090433"/>
            <a:ext cx="1916428" cy="148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2294"/>
                                        </p:tgtEl>
                                        <p:attrNameLst>
                                          <p:attrName>style.visibility</p:attrName>
                                        </p:attrNameLst>
                                      </p:cBhvr>
                                      <p:to>
                                        <p:strVal val="visible"/>
                                      </p:to>
                                    </p:set>
                                    <p:animEffect transition="in" filter="wheel(1)">
                                      <p:cBhvr>
                                        <p:cTn id="11" dur="500"/>
                                        <p:tgtEl>
                                          <p:spTgt spid="12294"/>
                                        </p:tgtEl>
                                      </p:cBhvr>
                                    </p:animEffect>
                                  </p:childTnLst>
                                </p:cTn>
                              </p:par>
                              <p:par>
                                <p:cTn id="12" presetID="21" presetClass="entr" presetSubtype="1" fill="hold" nodeType="withEffect">
                                  <p:stCondLst>
                                    <p:cond delay="0"/>
                                  </p:stCondLst>
                                  <p:childTnLst>
                                    <p:set>
                                      <p:cBhvr>
                                        <p:cTn id="13" dur="1" fill="hold">
                                          <p:stCondLst>
                                            <p:cond delay="0"/>
                                          </p:stCondLst>
                                        </p:cTn>
                                        <p:tgtEl>
                                          <p:spTgt spid="12296"/>
                                        </p:tgtEl>
                                        <p:attrNameLst>
                                          <p:attrName>style.visibility</p:attrName>
                                        </p:attrNameLst>
                                      </p:cBhvr>
                                      <p:to>
                                        <p:strVal val="visible"/>
                                      </p:to>
                                    </p:set>
                                    <p:animEffect transition="in" filter="wheel(1)">
                                      <p:cBhvr>
                                        <p:cTn id="14"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62" name="Group 61">
            <a:extLst>
              <a:ext uri="{FF2B5EF4-FFF2-40B4-BE49-F238E27FC236}">
                <a16:creationId xmlns:a16="http://schemas.microsoft.com/office/drawing/2014/main" xmlns="" id="{39338A61-E650-D252-D6E7-F65D7ED84A95}"/>
              </a:ext>
            </a:extLst>
          </p:cNvPr>
          <p:cNvGrpSpPr/>
          <p:nvPr/>
        </p:nvGrpSpPr>
        <p:grpSpPr>
          <a:xfrm>
            <a:off x="1342194" y="662267"/>
            <a:ext cx="6459609" cy="542968"/>
            <a:chOff x="-609601" y="391227"/>
            <a:chExt cx="4027714" cy="542968"/>
          </a:xfrm>
        </p:grpSpPr>
        <p:sp>
          <p:nvSpPr>
            <p:cNvPr id="6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S</a:t>
              </a:r>
              <a:r>
                <a:rPr lang="vi-VN" sz="2000" b="1" smtClean="0">
                  <a:solidFill>
                    <a:srgbClr val="FFFFFF"/>
                  </a:solidFill>
                </a:rPr>
                <a:t>ử </a:t>
              </a:r>
              <a:r>
                <a:rPr lang="vi-VN" sz="2000" b="1">
                  <a:solidFill>
                    <a:srgbClr val="FFFFFF"/>
                  </a:solidFill>
                </a:rPr>
                <a:t>dụng các công cụ trực quan một cách hợp </a:t>
              </a:r>
              <a:r>
                <a:rPr lang="vi-VN" sz="2000" b="1" smtClean="0">
                  <a:solidFill>
                    <a:srgbClr val="FFFFFF"/>
                  </a:solidFill>
                </a:rPr>
                <a:t>lí</a:t>
              </a:r>
              <a:endParaRPr lang="en-US" sz="2000" b="1">
                <a:solidFill>
                  <a:srgbClr val="FFFFFF"/>
                </a:solidFill>
              </a:endParaRPr>
            </a:p>
          </p:txBody>
        </p:sp>
      </p:grpSp>
      <p:grpSp>
        <p:nvGrpSpPr>
          <p:cNvPr id="66" name="Group 65"/>
          <p:cNvGrpSpPr/>
          <p:nvPr/>
        </p:nvGrpSpPr>
        <p:grpSpPr>
          <a:xfrm>
            <a:off x="1115291" y="1270406"/>
            <a:ext cx="6826328" cy="1015663"/>
            <a:chOff x="605200" y="2456835"/>
            <a:chExt cx="6826328" cy="1015663"/>
          </a:xfrm>
        </p:grpSpPr>
        <p:sp>
          <p:nvSpPr>
            <p:cNvPr id="67" name="TextBox 66"/>
            <p:cNvSpPr txBox="1"/>
            <p:nvPr/>
          </p:nvSpPr>
          <p:spPr>
            <a:xfrm>
              <a:off x="696536" y="2456835"/>
              <a:ext cx="6734992" cy="1015663"/>
            </a:xfrm>
            <a:prstGeom prst="rect">
              <a:avLst/>
            </a:prstGeom>
            <a:noFill/>
          </p:spPr>
          <p:txBody>
            <a:bodyPr wrap="square" rtlCol="0">
              <a:spAutoFit/>
            </a:bodyPr>
            <a:lstStyle/>
            <a:p>
              <a:pPr lvl="1" algn="just">
                <a:lnSpc>
                  <a:spcPct val="150000"/>
                </a:lnSpc>
              </a:pPr>
              <a:r>
                <a:rPr lang="en-US" sz="2000" smtClean="0"/>
                <a:t>   </a:t>
              </a:r>
              <a:r>
                <a:rPr lang="en-US" sz="2000" b="1" smtClean="0"/>
                <a:t>1. </a:t>
              </a:r>
              <a:r>
                <a:rPr lang="vi-VN" sz="2000" b="1"/>
                <a:t>Sử dụng đúng công cụ trực quan: </a:t>
              </a:r>
              <a:r>
                <a:rPr lang="vi-VN" sz="2000"/>
                <a:t>theo nguyên tắc đơn giản, rõ ràng, chọn loại công cụ minh hoạ tốt nhất.</a:t>
              </a:r>
            </a:p>
          </p:txBody>
        </p:sp>
        <p:pic>
          <p:nvPicPr>
            <p:cNvPr id="68"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2350915"/>
            <a:ext cx="9144000" cy="2219533"/>
            <a:chOff x="0" y="2350915"/>
            <a:chExt cx="9144000" cy="2219533"/>
          </a:xfrm>
        </p:grpSpPr>
        <p:pic>
          <p:nvPicPr>
            <p:cNvPr id="13314" name="Picture 2" descr="Infographic timeline design template Business data visualization with 6 options"/>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77" t="4877" r="4489" b="4489"/>
            <a:stretch/>
          </p:blipFill>
          <p:spPr bwMode="auto">
            <a:xfrm>
              <a:off x="1342194" y="2350915"/>
              <a:ext cx="3063373" cy="172253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i.pinimg.com/originals/50/05/a0/5005a031e7a2ce9e8c7c0dca73f02d23.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28" t="25782" r="15227" b="10655"/>
            <a:stretch/>
          </p:blipFill>
          <p:spPr bwMode="auto">
            <a:xfrm>
              <a:off x="4625656" y="2432936"/>
              <a:ext cx="2962168" cy="155849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0" y="4073452"/>
              <a:ext cx="9144000" cy="496996"/>
            </a:xfrm>
            <a:prstGeom prst="rect">
              <a:avLst/>
            </a:prstGeom>
            <a:noFill/>
          </p:spPr>
          <p:txBody>
            <a:bodyPr wrap="square" rtlCol="0">
              <a:spAutoFit/>
            </a:bodyPr>
            <a:lstStyle/>
            <a:p>
              <a:pPr algn="ctr">
                <a:lnSpc>
                  <a:spcPct val="150000"/>
                </a:lnSpc>
              </a:pPr>
              <a:r>
                <a:rPr lang="vi-VN" sz="2000" i="1" smtClean="0"/>
                <a:t>Trình </a:t>
              </a:r>
              <a:r>
                <a:rPr lang="vi-VN" sz="2000" i="1"/>
                <a:t>bày tiến trình lịch sử </a:t>
              </a:r>
              <a:r>
                <a:rPr lang="vi-VN" sz="2000" i="1" smtClean="0"/>
                <a:t>nên </a:t>
              </a:r>
              <a:r>
                <a:rPr lang="vi-VN" sz="2000" i="1"/>
                <a:t>dùng sơ đồ dòng thời gian.</a:t>
              </a:r>
              <a:endParaRPr lang="en-US" sz="2000" i="1"/>
            </a:p>
          </p:txBody>
        </p:sp>
      </p:grpSp>
    </p:spTree>
    <p:extLst>
      <p:ext uri="{BB962C8B-B14F-4D97-AF65-F5344CB8AC3E}">
        <p14:creationId xmlns:p14="http://schemas.microsoft.com/office/powerpoint/2010/main" val="144090803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left)">
                                      <p:cBhvr>
                                        <p:cTn id="14" dur="500"/>
                                        <p:tgtEl>
                                          <p:spTgt spid="6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62" name="Group 61">
            <a:extLst>
              <a:ext uri="{FF2B5EF4-FFF2-40B4-BE49-F238E27FC236}">
                <a16:creationId xmlns:a16="http://schemas.microsoft.com/office/drawing/2014/main" xmlns="" id="{39338A61-E650-D252-D6E7-F65D7ED84A95}"/>
              </a:ext>
            </a:extLst>
          </p:cNvPr>
          <p:cNvGrpSpPr/>
          <p:nvPr/>
        </p:nvGrpSpPr>
        <p:grpSpPr>
          <a:xfrm>
            <a:off x="1342194" y="662267"/>
            <a:ext cx="6459609" cy="542968"/>
            <a:chOff x="-609601" y="391227"/>
            <a:chExt cx="4027714" cy="542968"/>
          </a:xfrm>
        </p:grpSpPr>
        <p:sp>
          <p:nvSpPr>
            <p:cNvPr id="63" name="Rectangle: Rounded Corners 5">
              <a:extLst>
                <a:ext uri="{FF2B5EF4-FFF2-40B4-BE49-F238E27FC236}">
                  <a16:creationId xmlns:a16="http://schemas.microsoft.com/office/drawing/2014/main" xmlns="" id="{2019DC16-A4CD-93F9-4B2B-24CA3B797C60}"/>
                </a:ext>
              </a:extLst>
            </p:cNvPr>
            <p:cNvSpPr/>
            <p:nvPr/>
          </p:nvSpPr>
          <p:spPr>
            <a:xfrm>
              <a:off x="-609601" y="391227"/>
              <a:ext cx="4027714" cy="542968"/>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S</a:t>
              </a:r>
              <a:r>
                <a:rPr lang="vi-VN" sz="2000" b="1" smtClean="0">
                  <a:solidFill>
                    <a:srgbClr val="FFFFFF"/>
                  </a:solidFill>
                </a:rPr>
                <a:t>ử </a:t>
              </a:r>
              <a:r>
                <a:rPr lang="vi-VN" sz="2000" b="1">
                  <a:solidFill>
                    <a:srgbClr val="FFFFFF"/>
                  </a:solidFill>
                </a:rPr>
                <a:t>dụng các công cụ trực quan một cách hợp </a:t>
              </a:r>
              <a:r>
                <a:rPr lang="vi-VN" sz="2000" b="1" smtClean="0">
                  <a:solidFill>
                    <a:srgbClr val="FFFFFF"/>
                  </a:solidFill>
                </a:rPr>
                <a:t>lí</a:t>
              </a:r>
              <a:endParaRPr lang="en-US" sz="2000" b="1">
                <a:solidFill>
                  <a:srgbClr val="FFFFFF"/>
                </a:solidFill>
              </a:endParaRPr>
            </a:p>
          </p:txBody>
        </p:sp>
      </p:grpSp>
      <p:grpSp>
        <p:nvGrpSpPr>
          <p:cNvPr id="66" name="Group 65"/>
          <p:cNvGrpSpPr/>
          <p:nvPr/>
        </p:nvGrpSpPr>
        <p:grpSpPr>
          <a:xfrm>
            <a:off x="901827" y="1503625"/>
            <a:ext cx="5002480" cy="2862322"/>
            <a:chOff x="605200" y="2456835"/>
            <a:chExt cx="5002480" cy="2862322"/>
          </a:xfrm>
        </p:grpSpPr>
        <p:sp>
          <p:nvSpPr>
            <p:cNvPr id="67" name="TextBox 66"/>
            <p:cNvSpPr txBox="1"/>
            <p:nvPr/>
          </p:nvSpPr>
          <p:spPr>
            <a:xfrm>
              <a:off x="696536" y="2456835"/>
              <a:ext cx="4911144" cy="2862322"/>
            </a:xfrm>
            <a:prstGeom prst="rect">
              <a:avLst/>
            </a:prstGeom>
            <a:noFill/>
          </p:spPr>
          <p:txBody>
            <a:bodyPr wrap="square" rtlCol="0">
              <a:spAutoFit/>
            </a:bodyPr>
            <a:lstStyle/>
            <a:p>
              <a:pPr lvl="1" algn="just">
                <a:lnSpc>
                  <a:spcPct val="150000"/>
                </a:lnSpc>
              </a:pPr>
              <a:r>
                <a:rPr lang="en-US" sz="2000" smtClean="0"/>
                <a:t>   </a:t>
              </a:r>
              <a:r>
                <a:rPr lang="en-US" sz="2000" b="1" smtClean="0"/>
                <a:t>2. </a:t>
              </a:r>
              <a:r>
                <a:rPr lang="vi-VN" sz="2000" b="1" smtClean="0"/>
                <a:t>Đảm </a:t>
              </a:r>
              <a:r>
                <a:rPr lang="vi-VN" sz="2000" b="1"/>
                <a:t>bảo chất lượng dữ liệu: </a:t>
              </a:r>
              <a:endParaRPr lang="en-US" sz="2000" b="1" smtClean="0"/>
            </a:p>
            <a:p>
              <a:pPr lvl="1" algn="just">
                <a:lnSpc>
                  <a:spcPct val="150000"/>
                </a:lnSpc>
              </a:pPr>
              <a:r>
                <a:rPr lang="vi-VN" sz="2000"/>
                <a:t>•</a:t>
              </a:r>
              <a:r>
                <a:rPr lang="en-US" sz="2000"/>
                <a:t> </a:t>
              </a:r>
              <a:r>
                <a:rPr lang="vi-VN" sz="2000" smtClean="0"/>
                <a:t>Sắc </a:t>
              </a:r>
              <a:r>
                <a:rPr lang="vi-VN" sz="2000"/>
                <a:t>nét, bố cục hợp lí, màu sắc dễ nhìn.</a:t>
              </a:r>
            </a:p>
            <a:p>
              <a:pPr lvl="1" algn="just">
                <a:lnSpc>
                  <a:spcPct val="150000"/>
                </a:lnSpc>
              </a:pPr>
              <a:r>
                <a:rPr lang="vi-VN" sz="2000" smtClean="0"/>
                <a:t>•</a:t>
              </a:r>
              <a:r>
                <a:rPr lang="en-US" sz="2000" smtClean="0"/>
                <a:t> </a:t>
              </a:r>
              <a:r>
                <a:rPr lang="vi-VN" sz="2000" smtClean="0"/>
                <a:t>Có </a:t>
              </a:r>
              <a:r>
                <a:rPr lang="vi-VN" sz="2000"/>
                <a:t>thể xem được từ khoảng cách xa.</a:t>
              </a:r>
            </a:p>
            <a:p>
              <a:pPr lvl="1" algn="just">
                <a:lnSpc>
                  <a:spcPct val="150000"/>
                </a:lnSpc>
              </a:pPr>
              <a:r>
                <a:rPr lang="vi-VN" sz="2000" smtClean="0"/>
                <a:t>•</a:t>
              </a:r>
              <a:r>
                <a:rPr lang="en-US" sz="2000" smtClean="0"/>
                <a:t> </a:t>
              </a:r>
              <a:r>
                <a:rPr lang="vi-VN" sz="2000" smtClean="0"/>
                <a:t>Hình </a:t>
              </a:r>
              <a:r>
                <a:rPr lang="vi-VN" sz="2000"/>
                <a:t>ảnh sắc nét và có bố cục hợp lí.</a:t>
              </a:r>
            </a:p>
            <a:p>
              <a:pPr lvl="1" algn="just">
                <a:lnSpc>
                  <a:spcPct val="150000"/>
                </a:lnSpc>
              </a:pPr>
              <a:r>
                <a:rPr lang="vi-VN" sz="2000" smtClean="0"/>
                <a:t>•</a:t>
              </a:r>
              <a:r>
                <a:rPr lang="en-US" sz="2000" smtClean="0"/>
                <a:t> </a:t>
              </a:r>
              <a:r>
                <a:rPr lang="vi-VN" sz="2000" smtClean="0"/>
                <a:t>Sử </a:t>
              </a:r>
              <a:r>
                <a:rPr lang="vi-VN" sz="2000"/>
                <a:t>dụng màu sắc để tăng sự chú ý và cải thiện khả năng hiển thị thông tin.</a:t>
              </a:r>
            </a:p>
          </p:txBody>
        </p:sp>
        <p:pic>
          <p:nvPicPr>
            <p:cNvPr id="68" name="Picture 4" descr="https://cdn-icons-png.flaticon.com/128/2377/237787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904307" y="1525163"/>
            <a:ext cx="2198915" cy="2990828"/>
            <a:chOff x="5904307" y="1525163"/>
            <a:chExt cx="2198915" cy="2990828"/>
          </a:xfrm>
        </p:grpSpPr>
        <p:sp>
          <p:nvSpPr>
            <p:cNvPr id="73" name="TextBox 72"/>
            <p:cNvSpPr txBox="1"/>
            <p:nvPr/>
          </p:nvSpPr>
          <p:spPr>
            <a:xfrm>
              <a:off x="5904307" y="3038663"/>
              <a:ext cx="2198915" cy="1477328"/>
            </a:xfrm>
            <a:prstGeom prst="rect">
              <a:avLst/>
            </a:prstGeom>
            <a:noFill/>
          </p:spPr>
          <p:txBody>
            <a:bodyPr wrap="square" rtlCol="0">
              <a:spAutoFit/>
            </a:bodyPr>
            <a:lstStyle/>
            <a:p>
              <a:pPr algn="ctr">
                <a:lnSpc>
                  <a:spcPct val="150000"/>
                </a:lnSpc>
              </a:pPr>
              <a:r>
                <a:rPr lang="vi-VN" sz="2000" i="1"/>
                <a:t>Chữ vàng đi với nền đen dễ nhìn hơn nền trắng.</a:t>
              </a:r>
              <a:endParaRPr lang="en-US" sz="2000" i="1"/>
            </a:p>
          </p:txBody>
        </p:sp>
        <p:sp>
          <p:nvSpPr>
            <p:cNvPr id="2" name="Rectangle 1"/>
            <p:cNvSpPr/>
            <p:nvPr/>
          </p:nvSpPr>
          <p:spPr>
            <a:xfrm>
              <a:off x="6111136" y="1525163"/>
              <a:ext cx="1785258" cy="59144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00"/>
                  </a:solidFill>
                </a:rPr>
                <a:t>123456789</a:t>
              </a:r>
              <a:endParaRPr lang="en-US" sz="2000" b="1">
                <a:solidFill>
                  <a:srgbClr val="FFFF00"/>
                </a:solidFill>
              </a:endParaRPr>
            </a:p>
          </p:txBody>
        </p:sp>
        <p:sp>
          <p:nvSpPr>
            <p:cNvPr id="12" name="Rectangle 11"/>
            <p:cNvSpPr/>
            <p:nvPr/>
          </p:nvSpPr>
          <p:spPr>
            <a:xfrm>
              <a:off x="6111136" y="2343341"/>
              <a:ext cx="1785258" cy="591445"/>
            </a:xfrm>
            <a:prstGeom prst="rect">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00"/>
                  </a:solidFill>
                </a:rPr>
                <a:t>123456789</a:t>
              </a:r>
              <a:endParaRPr lang="en-US" sz="2000" b="1">
                <a:solidFill>
                  <a:srgbClr val="FFFF00"/>
                </a:solidFill>
              </a:endParaRPr>
            </a:p>
          </p:txBody>
        </p:sp>
      </p:grpSp>
    </p:spTree>
    <p:extLst>
      <p:ext uri="{BB962C8B-B14F-4D97-AF65-F5344CB8AC3E}">
        <p14:creationId xmlns:p14="http://schemas.microsoft.com/office/powerpoint/2010/main" val="652234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tr.28</a:t>
            </a:r>
            <a:endParaRPr lang="en-US" sz="2200" b="1">
              <a:solidFill>
                <a:schemeClr val="accent6"/>
              </a:solidFill>
            </a:endParaRPr>
          </a:p>
        </p:txBody>
      </p:sp>
      <p:pic>
        <p:nvPicPr>
          <p:cNvPr id="29" name="Picture 28"/>
          <p:cNvPicPr>
            <a:picLocks noChangeAspect="1"/>
          </p:cNvPicPr>
          <p:nvPr/>
        </p:nvPicPr>
        <p:blipFill rotWithShape="1">
          <a:blip r:embed="rId3"/>
          <a:srcRect b="1741"/>
          <a:stretch/>
        </p:blipFill>
        <p:spPr>
          <a:xfrm>
            <a:off x="1092200" y="1886733"/>
            <a:ext cx="2159000" cy="3035788"/>
          </a:xfrm>
          <a:prstGeom prst="rect">
            <a:avLst/>
          </a:prstGeom>
        </p:spPr>
      </p:pic>
      <p:grpSp>
        <p:nvGrpSpPr>
          <p:cNvPr id="8" name="Group 7"/>
          <p:cNvGrpSpPr/>
          <p:nvPr/>
        </p:nvGrpSpPr>
        <p:grpSpPr>
          <a:xfrm>
            <a:off x="3858735" y="1153886"/>
            <a:ext cx="4305300" cy="2576381"/>
            <a:chOff x="3858735" y="1153886"/>
            <a:chExt cx="4305300" cy="2576381"/>
          </a:xfrm>
        </p:grpSpPr>
        <p:sp>
          <p:nvSpPr>
            <p:cNvPr id="30" name="Rounded Rectangular Callout 29"/>
            <p:cNvSpPr/>
            <p:nvPr/>
          </p:nvSpPr>
          <p:spPr>
            <a:xfrm>
              <a:off x="3858735" y="1416213"/>
              <a:ext cx="4305300" cy="2314054"/>
            </a:xfrm>
            <a:prstGeom prst="wedgeRoundRectCallout">
              <a:avLst>
                <a:gd name="adj1" fmla="val -68549"/>
                <a:gd name="adj2" fmla="val -7664"/>
                <a:gd name="adj3" fmla="val 16667"/>
              </a:avLst>
            </a:prstGeom>
            <a:solidFill>
              <a:schemeClr val="accent1">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i="1">
                <a:solidFill>
                  <a:srgbClr val="000000"/>
                </a:solidFill>
              </a:endParaRPr>
            </a:p>
          </p:txBody>
        </p:sp>
        <p:sp>
          <p:nvSpPr>
            <p:cNvPr id="31" name="TextBox 30"/>
            <p:cNvSpPr txBox="1"/>
            <p:nvPr/>
          </p:nvSpPr>
          <p:spPr>
            <a:xfrm>
              <a:off x="4011134" y="1707508"/>
              <a:ext cx="4000500" cy="1938992"/>
            </a:xfrm>
            <a:prstGeom prst="rect">
              <a:avLst/>
            </a:prstGeom>
            <a:noFill/>
          </p:spPr>
          <p:txBody>
            <a:bodyPr wrap="square" rtlCol="0">
              <a:spAutoFit/>
            </a:bodyPr>
            <a:lstStyle/>
            <a:p>
              <a:pPr algn="just">
                <a:lnSpc>
                  <a:spcPct val="150000"/>
                </a:lnSpc>
              </a:pPr>
              <a:r>
                <a:rPr lang="vi-VN" sz="2000"/>
                <a:t>Em hãy chỉ ra những kiến thức về sơ đồ tư duy và bài trình chiếu mà em cần được bổ sung để việc trao đổi, hợp tác được hiệu quả.</a:t>
              </a:r>
              <a:endParaRPr lang="en-US" sz="2000"/>
            </a:p>
          </p:txBody>
        </p:sp>
        <p:pic>
          <p:nvPicPr>
            <p:cNvPr id="32" name="Picture 32"/>
            <p:cNvPicPr>
              <a:picLocks noChangeAspect="1"/>
            </p:cNvPicPr>
            <p:nvPr/>
          </p:nvPicPr>
          <p:blipFill>
            <a:blip r:embed="rId4"/>
            <a:srcRect/>
            <a:stretch>
              <a:fillRect/>
            </a:stretch>
          </p:blipFill>
          <p:spPr>
            <a:xfrm>
              <a:off x="5598811" y="1153886"/>
              <a:ext cx="825145" cy="646707"/>
            </a:xfrm>
            <a:prstGeom prst="rect">
              <a:avLst/>
            </a:prstGeom>
          </p:spPr>
        </p:pic>
      </p:grpSp>
      <p:pic>
        <p:nvPicPr>
          <p:cNvPr id="35" name="Google Shape;277;p5"/>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a:stretch/>
        </p:blipFill>
        <p:spPr>
          <a:xfrm>
            <a:off x="6415540" y="4277178"/>
            <a:ext cx="2287627" cy="467581"/>
          </a:xfrm>
          <a:prstGeom prst="rect">
            <a:avLst/>
          </a:prstGeom>
          <a:noFill/>
          <a:ln>
            <a:noFill/>
          </a:ln>
        </p:spPr>
      </p:pic>
    </p:spTree>
    <p:extLst>
      <p:ext uri="{BB962C8B-B14F-4D97-AF65-F5344CB8AC3E}">
        <p14:creationId xmlns:p14="http://schemas.microsoft.com/office/powerpoint/2010/main" val="106602563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tr.28</a:t>
            </a:r>
            <a:endParaRPr lang="en-US" sz="2200" b="1">
              <a:solidFill>
                <a:schemeClr val="accent6"/>
              </a:solidFill>
            </a:endParaRPr>
          </a:p>
        </p:txBody>
      </p:sp>
      <p:grpSp>
        <p:nvGrpSpPr>
          <p:cNvPr id="2" name="Group 1"/>
          <p:cNvGrpSpPr/>
          <p:nvPr/>
        </p:nvGrpSpPr>
        <p:grpSpPr>
          <a:xfrm>
            <a:off x="1126014" y="1469979"/>
            <a:ext cx="3262238" cy="3239367"/>
            <a:chOff x="1126014" y="1469979"/>
            <a:chExt cx="3262238" cy="3239367"/>
          </a:xfrm>
        </p:grpSpPr>
        <p:pic>
          <p:nvPicPr>
            <p:cNvPr id="14338" name="Picture 2" descr="https://hoanghamobile.com/tin-tuc/wp-content/uploads/2024/05/phan-mem-ve-so-do-tu-duy.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05" r="12020" b="4478"/>
            <a:stretch/>
          </p:blipFill>
          <p:spPr bwMode="auto">
            <a:xfrm>
              <a:off x="1126014" y="1469979"/>
              <a:ext cx="3262238" cy="2124121"/>
            </a:xfrm>
            <a:prstGeom prst="rect">
              <a:avLst/>
            </a:prstGeom>
            <a:noFill/>
            <a:ln w="9525">
              <a:solidFill>
                <a:srgbClr val="00000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02188" y="3693683"/>
              <a:ext cx="2909889" cy="1015663"/>
            </a:xfrm>
            <a:prstGeom prst="rect">
              <a:avLst/>
            </a:prstGeom>
            <a:noFill/>
          </p:spPr>
          <p:txBody>
            <a:bodyPr wrap="square" rtlCol="0">
              <a:spAutoFit/>
            </a:bodyPr>
            <a:lstStyle/>
            <a:p>
              <a:pPr algn="just">
                <a:lnSpc>
                  <a:spcPct val="150000"/>
                </a:lnSpc>
              </a:pPr>
              <a:r>
                <a:rPr lang="vi-VN" sz="2000"/>
                <a:t>Đính kèm văn bản, hình ảnh, </a:t>
              </a:r>
              <a:r>
                <a:rPr lang="vi-VN" sz="2000" smtClean="0"/>
                <a:t>video, </a:t>
              </a:r>
              <a:r>
                <a:rPr lang="vi-VN" sz="2000"/>
                <a:t>trang </a:t>
              </a:r>
              <a:r>
                <a:rPr lang="vi-VN" sz="2000" smtClean="0"/>
                <a:t>tính</a:t>
              </a:r>
              <a:r>
                <a:rPr lang="en-US" sz="2000" smtClean="0"/>
                <a:t>,…</a:t>
              </a:r>
              <a:endParaRPr lang="en-US" sz="2000"/>
            </a:p>
          </p:txBody>
        </p:sp>
      </p:grpSp>
      <p:grpSp>
        <p:nvGrpSpPr>
          <p:cNvPr id="3" name="Group 2"/>
          <p:cNvGrpSpPr/>
          <p:nvPr/>
        </p:nvGrpSpPr>
        <p:grpSpPr>
          <a:xfrm>
            <a:off x="4651777" y="808033"/>
            <a:ext cx="3568298" cy="3649205"/>
            <a:chOff x="4651777" y="808033"/>
            <a:chExt cx="3568298" cy="3649205"/>
          </a:xfrm>
        </p:grpSpPr>
        <p:pic>
          <p:nvPicPr>
            <p:cNvPr id="14340" name="Picture 4" descr="https://slidemodel.com/wp-content/uploads/22114-02-timeline-of-a-product-powerpoint-template-16x9-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2876" r="2791"/>
            <a:stretch/>
          </p:blipFill>
          <p:spPr bwMode="auto">
            <a:xfrm>
              <a:off x="4651777" y="2329475"/>
              <a:ext cx="3568298" cy="2127763"/>
            </a:xfrm>
            <a:prstGeom prst="rect">
              <a:avLst/>
            </a:prstGeom>
            <a:noFill/>
            <a:ln w="9525">
              <a:solidFill>
                <a:srgbClr val="000000"/>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92566" y="808033"/>
              <a:ext cx="3286719" cy="1477328"/>
            </a:xfrm>
            <a:prstGeom prst="rect">
              <a:avLst/>
            </a:prstGeom>
            <a:noFill/>
          </p:spPr>
          <p:txBody>
            <a:bodyPr wrap="square" rtlCol="0">
              <a:spAutoFit/>
            </a:bodyPr>
            <a:lstStyle/>
            <a:p>
              <a:pPr algn="just">
                <a:lnSpc>
                  <a:spcPct val="150000"/>
                </a:lnSpc>
              </a:pPr>
              <a:r>
                <a:rPr lang="vi-VN" sz="2000"/>
                <a:t>Sử dụng sơ đồ dòng thời gian để trình bày thông tin trong bài trình chiếu.</a:t>
              </a:r>
              <a:endParaRPr lang="en-US" sz="2000"/>
            </a:p>
          </p:txBody>
        </p:sp>
      </p:grpSp>
    </p:spTree>
    <p:extLst>
      <p:ext uri="{BB962C8B-B14F-4D97-AF65-F5344CB8AC3E}">
        <p14:creationId xmlns:p14="http://schemas.microsoft.com/office/powerpoint/2010/main" val="4231625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73" name="Google Shape;873;p51"/>
          <p:cNvGrpSpPr/>
          <p:nvPr/>
        </p:nvGrpSpPr>
        <p:grpSpPr>
          <a:xfrm>
            <a:off x="1066945" y="762000"/>
            <a:ext cx="6997555" cy="3733800"/>
            <a:chOff x="1640088" y="726096"/>
            <a:chExt cx="5863814" cy="3691304"/>
          </a:xfrm>
        </p:grpSpPr>
        <p:sp>
          <p:nvSpPr>
            <p:cNvPr id="874"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F0AF"/>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51"/>
            <p:cNvGrpSpPr/>
            <p:nvPr/>
          </p:nvGrpSpPr>
          <p:grpSpPr>
            <a:xfrm>
              <a:off x="6805167" y="905609"/>
              <a:ext cx="528203" cy="113090"/>
              <a:chOff x="8284467" y="301559"/>
              <a:chExt cx="528203" cy="113090"/>
            </a:xfrm>
          </p:grpSpPr>
          <p:sp>
            <p:nvSpPr>
              <p:cNvPr id="876"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3" name="Google Shape;883;p51"/>
          <p:cNvSpPr/>
          <p:nvPr/>
        </p:nvSpPr>
        <p:spPr>
          <a:xfrm>
            <a:off x="-99794" y="4608424"/>
            <a:ext cx="956138" cy="74911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51"/>
          <p:cNvGrpSpPr/>
          <p:nvPr/>
        </p:nvGrpSpPr>
        <p:grpSpPr>
          <a:xfrm>
            <a:off x="7856973" y="2628900"/>
            <a:ext cx="3254985" cy="789630"/>
            <a:chOff x="3489125" y="1365775"/>
            <a:chExt cx="820950" cy="199150"/>
          </a:xfrm>
        </p:grpSpPr>
        <p:sp>
          <p:nvSpPr>
            <p:cNvPr id="885"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51"/>
          <p:cNvSpPr/>
          <p:nvPr/>
        </p:nvSpPr>
        <p:spPr>
          <a:xfrm rot="2958084">
            <a:off x="761233" y="917780"/>
            <a:ext cx="508281" cy="591476"/>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51"/>
          <p:cNvGrpSpPr/>
          <p:nvPr/>
        </p:nvGrpSpPr>
        <p:grpSpPr>
          <a:xfrm>
            <a:off x="7040606" y="4283284"/>
            <a:ext cx="820391" cy="1126867"/>
            <a:chOff x="2890500" y="1457768"/>
            <a:chExt cx="587582" cy="807032"/>
          </a:xfrm>
        </p:grpSpPr>
        <p:sp>
          <p:nvSpPr>
            <p:cNvPr id="893"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ounded Rectangle 24"/>
          <p:cNvSpPr/>
          <p:nvPr/>
        </p:nvSpPr>
        <p:spPr>
          <a:xfrm>
            <a:off x="3607402" y="619096"/>
            <a:ext cx="1916639" cy="592924"/>
          </a:xfrm>
          <a:prstGeom prst="roundRect">
            <a:avLst/>
          </a:prstGeom>
          <a:solidFill>
            <a:schemeClr val="tx2">
              <a:lumMod val="75000"/>
            </a:schemeClr>
          </a:solidFill>
          <a:ln w="12700">
            <a:solidFill>
              <a:srgbClr val="0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smtClean="0">
                <a:solidFill>
                  <a:schemeClr val="accent6"/>
                </a:solidFill>
                <a:cs typeface="Arial" panose="020B0604020202020204" pitchFamily="34" charset="0"/>
              </a:rPr>
              <a:t>GHI NHỚ</a:t>
            </a:r>
            <a:endParaRPr lang="en-US" sz="2200" b="1" dirty="0">
              <a:solidFill>
                <a:schemeClr val="accent6"/>
              </a:solidFill>
              <a:latin typeface="Arial" panose="020B0604020202020204" pitchFamily="34" charset="0"/>
              <a:cs typeface="Arial" panose="020B0604020202020204" pitchFamily="34" charset="0"/>
            </a:endParaRPr>
          </a:p>
        </p:txBody>
      </p:sp>
      <p:sp>
        <p:nvSpPr>
          <p:cNvPr id="26" name="TextBox 25"/>
          <p:cNvSpPr txBox="1"/>
          <p:nvPr/>
        </p:nvSpPr>
        <p:spPr>
          <a:xfrm>
            <a:off x="1382874" y="1369067"/>
            <a:ext cx="6365693" cy="2862322"/>
          </a:xfrm>
          <a:prstGeom prst="rect">
            <a:avLst/>
          </a:prstGeom>
          <a:noFill/>
        </p:spPr>
        <p:txBody>
          <a:bodyPr wrap="square" rtlCol="0">
            <a:spAutoFit/>
          </a:bodyPr>
          <a:lstStyle/>
          <a:p>
            <a:pPr algn="just">
              <a:lnSpc>
                <a:spcPct val="150000"/>
              </a:lnSpc>
            </a:pPr>
            <a:r>
              <a:rPr lang="vi-VN" sz="2000"/>
              <a:t>Em có thể sử dụng bài trình chiếu và sơ đồ tư duy trong trao đổi thông tin và hợp tác theo các cách sau:</a:t>
            </a:r>
          </a:p>
          <a:p>
            <a:pPr algn="just">
              <a:lnSpc>
                <a:spcPct val="150000"/>
              </a:lnSpc>
            </a:pPr>
            <a:r>
              <a:rPr lang="vi-VN" sz="2000" smtClean="0"/>
              <a:t>•</a:t>
            </a:r>
            <a:r>
              <a:rPr lang="en-US" sz="2000" smtClean="0"/>
              <a:t> </a:t>
            </a:r>
            <a:r>
              <a:rPr lang="vi-VN" sz="2000" smtClean="0"/>
              <a:t>Trình </a:t>
            </a:r>
            <a:r>
              <a:rPr lang="vi-VN" sz="2000"/>
              <a:t>bày trực tiếp.</a:t>
            </a:r>
          </a:p>
          <a:p>
            <a:pPr algn="just">
              <a:lnSpc>
                <a:spcPct val="150000"/>
              </a:lnSpc>
            </a:pPr>
            <a:r>
              <a:rPr lang="vi-VN" sz="2000"/>
              <a:t>• </a:t>
            </a:r>
            <a:r>
              <a:rPr lang="vi-VN" sz="2000" smtClean="0"/>
              <a:t>Chia </a:t>
            </a:r>
            <a:r>
              <a:rPr lang="vi-VN" sz="2000"/>
              <a:t>sẻ </a:t>
            </a:r>
            <a:r>
              <a:rPr lang="vi-VN" sz="2000" smtClean="0"/>
              <a:t>đ</a:t>
            </a:r>
            <a:r>
              <a:rPr lang="en-US" sz="2000" smtClean="0"/>
              <a:t>ể</a:t>
            </a:r>
            <a:r>
              <a:rPr lang="vi-VN" sz="2000" smtClean="0"/>
              <a:t> </a:t>
            </a:r>
            <a:r>
              <a:rPr lang="vi-VN" sz="2000"/>
              <a:t>các </a:t>
            </a:r>
            <a:r>
              <a:rPr lang="en-US" sz="2000" smtClean="0"/>
              <a:t>thành viên </a:t>
            </a:r>
            <a:r>
              <a:rPr lang="vi-VN" sz="2000" smtClean="0"/>
              <a:t>khác </a:t>
            </a:r>
            <a:r>
              <a:rPr lang="vi-VN" sz="2000"/>
              <a:t>xem độc lập.</a:t>
            </a:r>
          </a:p>
          <a:p>
            <a:pPr algn="just">
              <a:lnSpc>
                <a:spcPct val="150000"/>
              </a:lnSpc>
            </a:pPr>
            <a:r>
              <a:rPr lang="vi-VN" sz="2000"/>
              <a:t>• </a:t>
            </a:r>
            <a:r>
              <a:rPr lang="vi-VN" sz="2000" smtClean="0"/>
              <a:t>Chia </a:t>
            </a:r>
            <a:r>
              <a:rPr lang="vi-VN" sz="2000"/>
              <a:t>sẻ để các </a:t>
            </a:r>
            <a:r>
              <a:rPr lang="vi-VN" sz="2000" smtClean="0"/>
              <a:t>th</a:t>
            </a:r>
            <a:r>
              <a:rPr lang="en-US" sz="2000"/>
              <a:t>à</a:t>
            </a:r>
            <a:r>
              <a:rPr lang="vi-VN" sz="2000" smtClean="0"/>
              <a:t>nh </a:t>
            </a:r>
            <a:r>
              <a:rPr lang="vi-VN" sz="2000"/>
              <a:t>viên cập nhật độc lập.</a:t>
            </a:r>
          </a:p>
          <a:p>
            <a:pPr algn="just">
              <a:lnSpc>
                <a:spcPct val="150000"/>
              </a:lnSpc>
            </a:pPr>
            <a:r>
              <a:rPr lang="vi-VN" sz="2000"/>
              <a:t>• </a:t>
            </a:r>
            <a:r>
              <a:rPr lang="vi-VN" sz="2000" smtClean="0"/>
              <a:t>Chia </a:t>
            </a:r>
            <a:r>
              <a:rPr lang="vi-VN" sz="2000"/>
              <a:t>sẻ để cộng tác </a:t>
            </a:r>
            <a:r>
              <a:rPr lang="en-US" sz="2000" smtClean="0"/>
              <a:t>theo </a:t>
            </a:r>
            <a:r>
              <a:rPr lang="vi-VN" sz="2000" smtClean="0"/>
              <a:t>thời </a:t>
            </a:r>
            <a:r>
              <a:rPr lang="vi-VN" sz="2000"/>
              <a:t>gian thực.</a:t>
            </a:r>
          </a:p>
        </p:txBody>
      </p:sp>
    </p:spTree>
    <p:extLst>
      <p:ext uri="{BB962C8B-B14F-4D97-AF65-F5344CB8AC3E}">
        <p14:creationId xmlns:p14="http://schemas.microsoft.com/office/powerpoint/2010/main" val="221285529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3"/>
          <p:cNvGrpSpPr/>
          <p:nvPr/>
        </p:nvGrpSpPr>
        <p:grpSpPr>
          <a:xfrm>
            <a:off x="7204417" y="2362200"/>
            <a:ext cx="4715803" cy="2968623"/>
            <a:chOff x="507099" y="430158"/>
            <a:chExt cx="5300872" cy="3336927"/>
          </a:xfrm>
        </p:grpSpPr>
        <p:sp>
          <p:nvSpPr>
            <p:cNvPr id="569" name="Google Shape;569;p43"/>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43"/>
            <p:cNvGrpSpPr/>
            <p:nvPr/>
          </p:nvGrpSpPr>
          <p:grpSpPr>
            <a:xfrm>
              <a:off x="507099" y="430158"/>
              <a:ext cx="5300871" cy="341077"/>
              <a:chOff x="3636724" y="198325"/>
              <a:chExt cx="5300871" cy="341077"/>
            </a:xfrm>
          </p:grpSpPr>
          <p:sp>
            <p:nvSpPr>
              <p:cNvPr id="571" name="Google Shape;571;p43"/>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5" name="Google Shape;575;p43"/>
          <p:cNvGrpSpPr/>
          <p:nvPr/>
        </p:nvGrpSpPr>
        <p:grpSpPr>
          <a:xfrm>
            <a:off x="1032997" y="717688"/>
            <a:ext cx="7107703" cy="3871999"/>
            <a:chOff x="-454200" y="430163"/>
            <a:chExt cx="6262152" cy="3591099"/>
          </a:xfrm>
        </p:grpSpPr>
        <p:sp>
          <p:nvSpPr>
            <p:cNvPr id="576" name="Google Shape;576;p43"/>
            <p:cNvSpPr/>
            <p:nvPr/>
          </p:nvSpPr>
          <p:spPr>
            <a:xfrm>
              <a:off x="-454200" y="430163"/>
              <a:ext cx="6262151" cy="3591099"/>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43"/>
            <p:cNvGrpSpPr/>
            <p:nvPr/>
          </p:nvGrpSpPr>
          <p:grpSpPr>
            <a:xfrm>
              <a:off x="-454199" y="430163"/>
              <a:ext cx="6262151" cy="341077"/>
              <a:chOff x="2675426" y="198329"/>
              <a:chExt cx="6262151" cy="341077"/>
            </a:xfrm>
          </p:grpSpPr>
          <p:sp>
            <p:nvSpPr>
              <p:cNvPr id="578" name="Google Shape;578;p43"/>
              <p:cNvSpPr/>
              <p:nvPr/>
            </p:nvSpPr>
            <p:spPr>
              <a:xfrm>
                <a:off x="2675426" y="198329"/>
                <a:ext cx="626215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 name="Google Shape;583;p43"/>
          <p:cNvSpPr txBox="1">
            <a:spLocks noGrp="1"/>
          </p:cNvSpPr>
          <p:nvPr>
            <p:ph type="title" idx="2"/>
          </p:nvPr>
        </p:nvSpPr>
        <p:spPr>
          <a:xfrm>
            <a:off x="1589318" y="2059360"/>
            <a:ext cx="1320188" cy="132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smtClean="0"/>
              <a:t>02</a:t>
            </a:r>
            <a:endParaRPr sz="4000" b="1"/>
          </a:p>
        </p:txBody>
      </p:sp>
      <p:grpSp>
        <p:nvGrpSpPr>
          <p:cNvPr id="585" name="Google Shape;585;p43"/>
          <p:cNvGrpSpPr/>
          <p:nvPr/>
        </p:nvGrpSpPr>
        <p:grpSpPr>
          <a:xfrm>
            <a:off x="2337554" y="2218026"/>
            <a:ext cx="381302" cy="81638"/>
            <a:chOff x="8284467" y="301559"/>
            <a:chExt cx="528203" cy="113090"/>
          </a:xfrm>
        </p:grpSpPr>
        <p:sp>
          <p:nvSpPr>
            <p:cNvPr id="586" name="Google Shape;586;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3"/>
          <p:cNvGrpSpPr/>
          <p:nvPr/>
        </p:nvGrpSpPr>
        <p:grpSpPr>
          <a:xfrm>
            <a:off x="-389066" y="4294008"/>
            <a:ext cx="2799523" cy="945796"/>
            <a:chOff x="3528400" y="1952450"/>
            <a:chExt cx="776325" cy="262275"/>
          </a:xfrm>
        </p:grpSpPr>
        <p:sp>
          <p:nvSpPr>
            <p:cNvPr id="590" name="Google Shape;590;p43"/>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43"/>
          <p:cNvSpPr/>
          <p:nvPr/>
        </p:nvSpPr>
        <p:spPr>
          <a:xfrm>
            <a:off x="7877596" y="2841576"/>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rot="1528075">
            <a:off x="1790612" y="3251287"/>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151873" y="109353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7877596" y="3702012"/>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a:off x="3088753" y="1341595"/>
            <a:ext cx="4509180" cy="2776722"/>
          </a:xfrm>
          <a:prstGeom prst="rect">
            <a:avLst/>
          </a:prstGeom>
          <a:noFill/>
        </p:spPr>
        <p:txBody>
          <a:bodyPr wrap="square" rtlCol="0">
            <a:spAutoFit/>
          </a:bodyPr>
          <a:lstStyle/>
          <a:p>
            <a:pPr algn="ctr">
              <a:lnSpc>
                <a:spcPct val="150000"/>
              </a:lnSpc>
            </a:pPr>
            <a:r>
              <a:rPr lang="vi-VN" sz="3000" b="1" smtClean="0"/>
              <a:t>KHẢ NĂNG ĐÍNH KÈM TỆP VĂN BẢN, ẢNH, VIDEO, TRANG TÍNH VÀO SƠ ĐỒ TƯ DUY</a:t>
            </a:r>
            <a:endParaRPr lang="vi-VN" sz="3000" b="1"/>
          </a:p>
        </p:txBody>
      </p:sp>
    </p:spTree>
    <p:extLst>
      <p:ext uri="{BB962C8B-B14F-4D97-AF65-F5344CB8AC3E}">
        <p14:creationId xmlns:p14="http://schemas.microsoft.com/office/powerpoint/2010/main" val="999867008"/>
      </p:ext>
    </p:extLst>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pic>
        <p:nvPicPr>
          <p:cNvPr id="1030" name="Picture 6" descr="https://vietnamdaily-images.kienthuc.net.vn/zoom/800/uploaded/trangpt/2023_01_05/may_tinh/kinh-ngac-nhung-may-tinh-co-xua-bi-an-nhat-lich-su-nhan-loai-hinh-6.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593" y="1487172"/>
            <a:ext cx="3815830" cy="25637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a/a6/IBM_PC-IMG_7271_%28transparent%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7172"/>
            <a:ext cx="3845642" cy="25637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4289663"/>
            <a:ext cx="9144000" cy="400110"/>
          </a:xfrm>
          <a:prstGeom prst="rect">
            <a:avLst/>
          </a:prstGeom>
          <a:noFill/>
        </p:spPr>
        <p:txBody>
          <a:bodyPr wrap="square" rtlCol="0">
            <a:spAutoFit/>
          </a:bodyPr>
          <a:lstStyle/>
          <a:p>
            <a:pPr algn="ctr"/>
            <a:r>
              <a:rPr lang="en-US" sz="2000" i="1" smtClean="0"/>
              <a:t>Một số công cụ tính toán</a:t>
            </a:r>
            <a:endParaRPr lang="en-US" sz="2000" i="1"/>
          </a:p>
        </p:txBody>
      </p:sp>
    </p:spTree>
    <p:extLst>
      <p:ext uri="{BB962C8B-B14F-4D97-AF65-F5344CB8AC3E}">
        <p14:creationId xmlns:p14="http://schemas.microsoft.com/office/powerpoint/2010/main" val="206478790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54" name="Google Shape;654;p46"/>
          <p:cNvGrpSpPr/>
          <p:nvPr/>
        </p:nvGrpSpPr>
        <p:grpSpPr>
          <a:xfrm>
            <a:off x="-980721" y="123274"/>
            <a:ext cx="1552221" cy="2341413"/>
            <a:chOff x="3866604" y="430147"/>
            <a:chExt cx="1941360" cy="2928401"/>
          </a:xfrm>
        </p:grpSpPr>
        <p:sp>
          <p:nvSpPr>
            <p:cNvPr id="655" name="Google Shape;655;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46"/>
            <p:cNvGrpSpPr/>
            <p:nvPr/>
          </p:nvGrpSpPr>
          <p:grpSpPr>
            <a:xfrm>
              <a:off x="3866604" y="430147"/>
              <a:ext cx="1941360" cy="341077"/>
              <a:chOff x="6996229" y="198314"/>
              <a:chExt cx="1941360" cy="341077"/>
            </a:xfrm>
          </p:grpSpPr>
          <p:sp>
            <p:nvSpPr>
              <p:cNvPr id="657" name="Google Shape;657;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1" name="Google Shape;661;p46"/>
          <p:cNvGrpSpPr/>
          <p:nvPr/>
        </p:nvGrpSpPr>
        <p:grpSpPr>
          <a:xfrm>
            <a:off x="8572049" y="3657600"/>
            <a:ext cx="1621540" cy="2445976"/>
            <a:chOff x="3866604" y="430147"/>
            <a:chExt cx="1941360" cy="2928401"/>
          </a:xfrm>
        </p:grpSpPr>
        <p:sp>
          <p:nvSpPr>
            <p:cNvPr id="662" name="Google Shape;662;p46"/>
            <p:cNvSpPr/>
            <p:nvPr/>
          </p:nvSpPr>
          <p:spPr>
            <a:xfrm>
              <a:off x="3866604" y="430147"/>
              <a:ext cx="1941360" cy="292840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46"/>
            <p:cNvGrpSpPr/>
            <p:nvPr/>
          </p:nvGrpSpPr>
          <p:grpSpPr>
            <a:xfrm>
              <a:off x="3866604" y="430147"/>
              <a:ext cx="1941360" cy="341077"/>
              <a:chOff x="6996229" y="198314"/>
              <a:chExt cx="1941360" cy="341077"/>
            </a:xfrm>
          </p:grpSpPr>
          <p:sp>
            <p:nvSpPr>
              <p:cNvPr id="664" name="Google Shape;664;p46"/>
              <p:cNvSpPr/>
              <p:nvPr/>
            </p:nvSpPr>
            <p:spPr>
              <a:xfrm>
                <a:off x="6996229" y="198314"/>
                <a:ext cx="1941360"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roup 22"/>
          <p:cNvGrpSpPr/>
          <p:nvPr/>
        </p:nvGrpSpPr>
        <p:grpSpPr>
          <a:xfrm>
            <a:off x="1151860" y="699901"/>
            <a:ext cx="6840282" cy="1188158"/>
            <a:chOff x="624115" y="2033863"/>
            <a:chExt cx="6840282" cy="1188158"/>
          </a:xfrm>
        </p:grpSpPr>
        <p:sp>
          <p:nvSpPr>
            <p:cNvPr id="24" name="Rounded Rectangle 23"/>
            <p:cNvSpPr/>
            <p:nvPr/>
          </p:nvSpPr>
          <p:spPr>
            <a:xfrm>
              <a:off x="624115" y="2304463"/>
              <a:ext cx="6840282" cy="917558"/>
            </a:xfrm>
            <a:prstGeom prst="roundRect">
              <a:avLst>
                <a:gd name="adj" fmla="val 11507"/>
              </a:avLst>
            </a:prstGeom>
            <a:solidFill>
              <a:srgbClr val="FFF5EF"/>
            </a:solidFill>
            <a:ln w="19050">
              <a:solidFill>
                <a:srgbClr val="00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00" smtClean="0">
                  <a:solidFill>
                    <a:srgbClr val="000000"/>
                  </a:solidFill>
                  <a:latin typeface="Arial (Body)"/>
                </a:rPr>
                <a:t> </a:t>
              </a:r>
            </a:p>
            <a:p>
              <a:pPr algn="ctr">
                <a:lnSpc>
                  <a:spcPct val="150000"/>
                </a:lnSpc>
              </a:pPr>
              <a:endParaRPr lang="en-US" sz="300" smtClean="0">
                <a:solidFill>
                  <a:srgbClr val="000000"/>
                </a:solidFill>
                <a:latin typeface="Arial (Body)"/>
              </a:endParaRPr>
            </a:p>
            <a:p>
              <a:pPr algn="ctr">
                <a:lnSpc>
                  <a:spcPct val="150000"/>
                </a:lnSpc>
              </a:pPr>
              <a:endParaRPr lang="en-US" sz="300" smtClean="0">
                <a:solidFill>
                  <a:srgbClr val="000000"/>
                </a:solidFill>
                <a:latin typeface="Arial (Body)"/>
              </a:endParaRPr>
            </a:p>
            <a:p>
              <a:pPr algn="ctr">
                <a:lnSpc>
                  <a:spcPct val="150000"/>
                </a:lnSpc>
              </a:pPr>
              <a:r>
                <a:rPr lang="vi-VN" sz="2000" smtClean="0">
                  <a:solidFill>
                    <a:srgbClr val="000000"/>
                  </a:solidFill>
                  <a:latin typeface="Arial (Body)"/>
                </a:rPr>
                <a:t>Ta </a:t>
              </a:r>
              <a:r>
                <a:rPr lang="vi-VN" sz="2000">
                  <a:solidFill>
                    <a:srgbClr val="000000"/>
                  </a:solidFill>
                  <a:latin typeface="Arial (Body)"/>
                </a:rPr>
                <a:t>có thể đính kèm các loại dữ liệu nào vào sơ đồ tư duy?</a:t>
              </a:r>
            </a:p>
          </p:txBody>
        </p:sp>
        <p:sp>
          <p:nvSpPr>
            <p:cNvPr id="25" name="Plaque 24">
              <a:extLst>
                <a:ext uri="{FF2B5EF4-FFF2-40B4-BE49-F238E27FC236}">
                  <a16:creationId xmlns:a16="http://schemas.microsoft.com/office/drawing/2014/main" xmlns="" id="{B4F92072-C59D-4D4B-DCE5-5F906B9EBAC9}"/>
                </a:ext>
              </a:extLst>
            </p:cNvPr>
            <p:cNvSpPr/>
            <p:nvPr/>
          </p:nvSpPr>
          <p:spPr>
            <a:xfrm>
              <a:off x="2610531" y="2033863"/>
              <a:ext cx="2867450" cy="541200"/>
            </a:xfrm>
            <a:prstGeom prst="plaque">
              <a:avLst/>
            </a:prstGeom>
            <a:solidFill>
              <a:srgbClr val="99003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FFFF"/>
                  </a:solidFill>
                </a:rPr>
                <a:t>Thảo luận nhóm đôi</a:t>
              </a:r>
              <a:endParaRPr lang="en-US" sz="2000" b="1">
                <a:solidFill>
                  <a:srgbClr val="FFFFFF"/>
                </a:solidFill>
              </a:endParaRPr>
            </a:p>
          </p:txBody>
        </p:sp>
      </p:grpSp>
      <p:grpSp>
        <p:nvGrpSpPr>
          <p:cNvPr id="2" name="Group 1"/>
          <p:cNvGrpSpPr/>
          <p:nvPr/>
        </p:nvGrpSpPr>
        <p:grpSpPr>
          <a:xfrm>
            <a:off x="943429" y="2174874"/>
            <a:ext cx="7628620" cy="589504"/>
            <a:chOff x="943429" y="2174874"/>
            <a:chExt cx="7628620" cy="589504"/>
          </a:xfrm>
        </p:grpSpPr>
        <p:sp>
          <p:nvSpPr>
            <p:cNvPr id="27" name="Rounded Rectangle 26"/>
            <p:cNvSpPr/>
            <p:nvPr/>
          </p:nvSpPr>
          <p:spPr>
            <a:xfrm>
              <a:off x="943429" y="2174874"/>
              <a:ext cx="1424158"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Văn bản.</a:t>
              </a:r>
              <a:endParaRPr lang="vi-VN" sz="2000">
                <a:solidFill>
                  <a:srgbClr val="000000"/>
                </a:solidFill>
              </a:endParaRPr>
            </a:p>
          </p:txBody>
        </p:sp>
        <p:sp>
          <p:nvSpPr>
            <p:cNvPr id="28" name="Rounded Rectangle 27"/>
            <p:cNvSpPr/>
            <p:nvPr/>
          </p:nvSpPr>
          <p:spPr>
            <a:xfrm>
              <a:off x="2842499" y="2174874"/>
              <a:ext cx="1533283"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Hình ảnh.</a:t>
              </a:r>
              <a:endParaRPr lang="vi-VN" sz="2000">
                <a:solidFill>
                  <a:srgbClr val="000000"/>
                </a:solidFill>
              </a:endParaRPr>
            </a:p>
          </p:txBody>
        </p:sp>
        <p:sp>
          <p:nvSpPr>
            <p:cNvPr id="29" name="Rounded Rectangle 28"/>
            <p:cNvSpPr/>
            <p:nvPr/>
          </p:nvSpPr>
          <p:spPr>
            <a:xfrm>
              <a:off x="4850694" y="2174874"/>
              <a:ext cx="1279722"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Video.</a:t>
              </a:r>
              <a:endParaRPr lang="vi-VN" sz="2000">
                <a:solidFill>
                  <a:srgbClr val="000000"/>
                </a:solidFill>
              </a:endParaRPr>
            </a:p>
          </p:txBody>
        </p:sp>
        <p:sp>
          <p:nvSpPr>
            <p:cNvPr id="30" name="Rounded Rectangle 29"/>
            <p:cNvSpPr/>
            <p:nvPr/>
          </p:nvSpPr>
          <p:spPr>
            <a:xfrm>
              <a:off x="6605328" y="2174874"/>
              <a:ext cx="1723781" cy="589504"/>
            </a:xfrm>
            <a:prstGeom prst="roundRect">
              <a:avLst/>
            </a:prstGeom>
            <a:solidFill>
              <a:srgbClr val="FFFFC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Trang tính.</a:t>
              </a:r>
              <a:endParaRPr lang="vi-VN" sz="2000">
                <a:solidFill>
                  <a:srgbClr val="000000"/>
                </a:solidFill>
              </a:endParaRPr>
            </a:p>
          </p:txBody>
        </p:sp>
        <p:sp>
          <p:nvSpPr>
            <p:cNvPr id="31" name="Google Shape;3812;p60"/>
            <p:cNvSpPr/>
            <p:nvPr/>
          </p:nvSpPr>
          <p:spPr>
            <a:xfrm>
              <a:off x="2205519"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12;p60"/>
            <p:cNvSpPr/>
            <p:nvPr/>
          </p:nvSpPr>
          <p:spPr>
            <a:xfrm>
              <a:off x="4213714"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12;p60"/>
            <p:cNvSpPr/>
            <p:nvPr/>
          </p:nvSpPr>
          <p:spPr>
            <a:xfrm>
              <a:off x="5965865"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12;p60"/>
            <p:cNvSpPr/>
            <p:nvPr/>
          </p:nvSpPr>
          <p:spPr>
            <a:xfrm>
              <a:off x="8172525" y="2269401"/>
              <a:ext cx="399524" cy="294752"/>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410" name="Picture 2" descr="https://bizweb.dktcdn.net/thumb/1024x1024/100/317/763/products/a5d3751e1c3f3d63293fb1e5cd0f15e0.jpg?v=1668676339077"/>
          <p:cNvPicPr>
            <a:picLocks noChangeAspect="1" noChangeArrowheads="1"/>
          </p:cNvPicPr>
          <p:nvPr/>
        </p:nvPicPr>
        <p:blipFill rotWithShape="1">
          <a:blip r:embed="rId3">
            <a:extLst>
              <a:ext uri="{28A0092B-C50C-407E-A947-70E740481C1C}">
                <a14:useLocalDpi xmlns:a14="http://schemas.microsoft.com/office/drawing/2010/main" val="0"/>
              </a:ext>
            </a:extLst>
          </a:blip>
          <a:srcRect t="12734" b="13210"/>
          <a:stretch/>
        </p:blipFill>
        <p:spPr bwMode="auto">
          <a:xfrm>
            <a:off x="872287" y="3145720"/>
            <a:ext cx="1998041" cy="147967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412" name="Picture 4" descr="https://mindmappingsoftwareblog.com/wp-content/uploads/2012/08/LI-profile-v2-6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73" t="984" r="11845" b="1708"/>
          <a:stretch/>
        </p:blipFill>
        <p:spPr bwMode="auto">
          <a:xfrm>
            <a:off x="3498176" y="3145720"/>
            <a:ext cx="1879701" cy="148231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414" name="Picture 6" descr="https://y9c2m8e4.rocketcdn.me/wp-content/uploads/2022/05/Essay-Writing-0-1024x7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726" y="3145720"/>
            <a:ext cx="2092804" cy="147967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9730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 calcmode="lin" valueType="num">
                                      <p:cBhvr>
                                        <p:cTn id="20" dur="500" fill="hold"/>
                                        <p:tgtEl>
                                          <p:spTgt spid="17410"/>
                                        </p:tgtEl>
                                        <p:attrNameLst>
                                          <p:attrName>ppt_w</p:attrName>
                                        </p:attrNameLst>
                                      </p:cBhvr>
                                      <p:tavLst>
                                        <p:tav tm="0">
                                          <p:val>
                                            <p:fltVal val="0"/>
                                          </p:val>
                                        </p:tav>
                                        <p:tav tm="100000">
                                          <p:val>
                                            <p:strVal val="#ppt_w"/>
                                          </p:val>
                                        </p:tav>
                                      </p:tavLst>
                                    </p:anim>
                                    <p:anim calcmode="lin" valueType="num">
                                      <p:cBhvr>
                                        <p:cTn id="21" dur="500" fill="hold"/>
                                        <p:tgtEl>
                                          <p:spTgt spid="17410"/>
                                        </p:tgtEl>
                                        <p:attrNameLst>
                                          <p:attrName>ppt_h</p:attrName>
                                        </p:attrNameLst>
                                      </p:cBhvr>
                                      <p:tavLst>
                                        <p:tav tm="0">
                                          <p:val>
                                            <p:fltVal val="0"/>
                                          </p:val>
                                        </p:tav>
                                        <p:tav tm="100000">
                                          <p:val>
                                            <p:strVal val="#ppt_h"/>
                                          </p:val>
                                        </p:tav>
                                      </p:tavLst>
                                    </p:anim>
                                    <p:animEffect transition="in" filter="fade">
                                      <p:cBhvr>
                                        <p:cTn id="22" dur="500"/>
                                        <p:tgtEl>
                                          <p:spTgt spid="17410"/>
                                        </p:tgtEl>
                                      </p:cBhvr>
                                    </p:animEffect>
                                  </p:childTnLst>
                                </p:cTn>
                              </p:par>
                              <p:par>
                                <p:cTn id="23" presetID="53" presetClass="entr" presetSubtype="16"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 calcmode="lin" valueType="num">
                                      <p:cBhvr>
                                        <p:cTn id="25" dur="500" fill="hold"/>
                                        <p:tgtEl>
                                          <p:spTgt spid="17412"/>
                                        </p:tgtEl>
                                        <p:attrNameLst>
                                          <p:attrName>ppt_w</p:attrName>
                                        </p:attrNameLst>
                                      </p:cBhvr>
                                      <p:tavLst>
                                        <p:tav tm="0">
                                          <p:val>
                                            <p:fltVal val="0"/>
                                          </p:val>
                                        </p:tav>
                                        <p:tav tm="100000">
                                          <p:val>
                                            <p:strVal val="#ppt_w"/>
                                          </p:val>
                                        </p:tav>
                                      </p:tavLst>
                                    </p:anim>
                                    <p:anim calcmode="lin" valueType="num">
                                      <p:cBhvr>
                                        <p:cTn id="26" dur="500" fill="hold"/>
                                        <p:tgtEl>
                                          <p:spTgt spid="17412"/>
                                        </p:tgtEl>
                                        <p:attrNameLst>
                                          <p:attrName>ppt_h</p:attrName>
                                        </p:attrNameLst>
                                      </p:cBhvr>
                                      <p:tavLst>
                                        <p:tav tm="0">
                                          <p:val>
                                            <p:fltVal val="0"/>
                                          </p:val>
                                        </p:tav>
                                        <p:tav tm="100000">
                                          <p:val>
                                            <p:strVal val="#ppt_h"/>
                                          </p:val>
                                        </p:tav>
                                      </p:tavLst>
                                    </p:anim>
                                    <p:animEffect transition="in" filter="fade">
                                      <p:cBhvr>
                                        <p:cTn id="27" dur="500"/>
                                        <p:tgtEl>
                                          <p:spTgt spid="17412"/>
                                        </p:tgtEl>
                                      </p:cBhvr>
                                    </p:animEffect>
                                  </p:childTnLst>
                                </p:cTn>
                              </p:par>
                              <p:par>
                                <p:cTn id="28" presetID="53" presetClass="entr" presetSubtype="16" fill="hold" nodeType="withEffect">
                                  <p:stCondLst>
                                    <p:cond delay="0"/>
                                  </p:stCondLst>
                                  <p:childTnLst>
                                    <p:set>
                                      <p:cBhvr>
                                        <p:cTn id="29" dur="1" fill="hold">
                                          <p:stCondLst>
                                            <p:cond delay="0"/>
                                          </p:stCondLst>
                                        </p:cTn>
                                        <p:tgtEl>
                                          <p:spTgt spid="17414"/>
                                        </p:tgtEl>
                                        <p:attrNameLst>
                                          <p:attrName>style.visibility</p:attrName>
                                        </p:attrNameLst>
                                      </p:cBhvr>
                                      <p:to>
                                        <p:strVal val="visible"/>
                                      </p:to>
                                    </p:set>
                                    <p:anim calcmode="lin" valueType="num">
                                      <p:cBhvr>
                                        <p:cTn id="30" dur="500" fill="hold"/>
                                        <p:tgtEl>
                                          <p:spTgt spid="17414"/>
                                        </p:tgtEl>
                                        <p:attrNameLst>
                                          <p:attrName>ppt_w</p:attrName>
                                        </p:attrNameLst>
                                      </p:cBhvr>
                                      <p:tavLst>
                                        <p:tav tm="0">
                                          <p:val>
                                            <p:fltVal val="0"/>
                                          </p:val>
                                        </p:tav>
                                        <p:tav tm="100000">
                                          <p:val>
                                            <p:strVal val="#ppt_w"/>
                                          </p:val>
                                        </p:tav>
                                      </p:tavLst>
                                    </p:anim>
                                    <p:anim calcmode="lin" valueType="num">
                                      <p:cBhvr>
                                        <p:cTn id="31" dur="500" fill="hold"/>
                                        <p:tgtEl>
                                          <p:spTgt spid="17414"/>
                                        </p:tgtEl>
                                        <p:attrNameLst>
                                          <p:attrName>ppt_h</p:attrName>
                                        </p:attrNameLst>
                                      </p:cBhvr>
                                      <p:tavLst>
                                        <p:tav tm="0">
                                          <p:val>
                                            <p:fltVal val="0"/>
                                          </p:val>
                                        </p:tav>
                                        <p:tav tm="100000">
                                          <p:val>
                                            <p:strVal val="#ppt_h"/>
                                          </p:val>
                                        </p:tav>
                                      </p:tavLst>
                                    </p:anim>
                                    <p:animEffect transition="in" filter="fade">
                                      <p:cBhvr>
                                        <p:cTn id="3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tr.29</a:t>
            </a:r>
            <a:endParaRPr lang="en-US" sz="2200" b="1">
              <a:solidFill>
                <a:schemeClr val="accent6"/>
              </a:solidFill>
            </a:endParaRPr>
          </a:p>
        </p:txBody>
      </p:sp>
      <p:grpSp>
        <p:nvGrpSpPr>
          <p:cNvPr id="10" name="Group 9"/>
          <p:cNvGrpSpPr/>
          <p:nvPr/>
        </p:nvGrpSpPr>
        <p:grpSpPr>
          <a:xfrm>
            <a:off x="1044014" y="1508140"/>
            <a:ext cx="2905699" cy="2693965"/>
            <a:chOff x="5702352" y="3744509"/>
            <a:chExt cx="2905699" cy="2693965"/>
          </a:xfrm>
        </p:grpSpPr>
        <p:sp>
          <p:nvSpPr>
            <p:cNvPr id="11" name="Rounded Rectangle 10"/>
            <p:cNvSpPr/>
            <p:nvPr/>
          </p:nvSpPr>
          <p:spPr>
            <a:xfrm>
              <a:off x="5702352" y="3744509"/>
              <a:ext cx="2615409" cy="2242124"/>
            </a:xfrm>
            <a:prstGeom prst="roundRect">
              <a:avLst>
                <a:gd name="adj" fmla="val 8468"/>
              </a:avLst>
            </a:prstGeom>
            <a:solidFill>
              <a:srgbClr val="FFF5EF"/>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Em hãy chỉ ra các loại dữ liệu được đính kèm vào sơ đồ tư duy ở hình </a:t>
              </a:r>
              <a:r>
                <a:rPr lang="vi-VN" sz="2000" smtClean="0">
                  <a:solidFill>
                    <a:srgbClr val="000000"/>
                  </a:solidFill>
                  <a:latin typeface="Arial (Body)"/>
                </a:rPr>
                <a:t>7.1</a:t>
              </a:r>
              <a:r>
                <a:rPr lang="en-US" sz="2000" smtClean="0">
                  <a:solidFill>
                    <a:srgbClr val="000000"/>
                  </a:solidFill>
                  <a:latin typeface="Arial (Body)"/>
                </a:rPr>
                <a:t>.</a:t>
              </a:r>
              <a:endParaRPr lang="vi-VN" sz="2000">
                <a:solidFill>
                  <a:srgbClr val="000000"/>
                </a:solidFill>
                <a:latin typeface="Arial (Body)"/>
              </a:endParaRPr>
            </a:p>
          </p:txBody>
        </p:sp>
        <p:pic>
          <p:nvPicPr>
            <p:cNvPr id="12" name="Picture 50"/>
            <p:cNvPicPr>
              <a:picLocks noChangeAspect="1"/>
            </p:cNvPicPr>
            <p:nvPr/>
          </p:nvPicPr>
          <p:blipFill>
            <a:blip r:embed="rId3"/>
            <a:srcRect/>
            <a:stretch>
              <a:fillRect/>
            </a:stretch>
          </p:blipFill>
          <p:spPr>
            <a:xfrm rot="919296">
              <a:off x="8001822" y="5430195"/>
              <a:ext cx="606229" cy="1008279"/>
            </a:xfrm>
            <a:prstGeom prst="rect">
              <a:avLst/>
            </a:prstGeom>
          </p:spPr>
        </p:pic>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3666" y="1386244"/>
            <a:ext cx="4077401" cy="2499956"/>
          </a:xfrm>
          <a:prstGeom prst="rect">
            <a:avLst/>
          </a:prstGeom>
        </p:spPr>
      </p:pic>
      <p:pic>
        <p:nvPicPr>
          <p:cNvPr id="15" name="Google Shape;277;p5"/>
          <p:cNvPicPr preferRelativeResize="0"/>
          <p:nvPr/>
        </p:nvPicPr>
        <p:blipFill rotWithShape="1">
          <a:blip r:embed="rId6">
            <a:alphaModFix/>
            <a:extLst>
              <a:ext uri="{BEBA8EAE-BF5A-486C-A8C5-ECC9F3942E4B}">
                <a14:imgProps xmlns:a14="http://schemas.microsoft.com/office/drawing/2010/main">
                  <a14:imgLayer r:embed="rId7">
                    <a14:imgEffect>
                      <a14:colorTemperature colorTemp="11200"/>
                    </a14:imgEffect>
                  </a14:imgLayer>
                </a14:imgProps>
              </a:ext>
            </a:extLst>
          </a:blip>
          <a:srcRect/>
          <a:stretch/>
        </p:blipFill>
        <p:spPr>
          <a:xfrm>
            <a:off x="6415540" y="4277178"/>
            <a:ext cx="2287627" cy="467581"/>
          </a:xfrm>
          <a:prstGeom prst="rect">
            <a:avLst/>
          </a:prstGeom>
          <a:noFill/>
          <a:ln>
            <a:noFill/>
          </a:ln>
        </p:spPr>
      </p:pic>
    </p:spTree>
    <p:extLst>
      <p:ext uri="{BB962C8B-B14F-4D97-AF65-F5344CB8AC3E}">
        <p14:creationId xmlns:p14="http://schemas.microsoft.com/office/powerpoint/2010/main" val="34389938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4" y="653143"/>
            <a:ext cx="3877621" cy="500743"/>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accent6"/>
                </a:solidFill>
              </a:rPr>
              <a:t>Câu hỏi củng cố SGK tr.29</a:t>
            </a:r>
            <a:endParaRPr lang="en-US" sz="2200" b="1">
              <a:solidFill>
                <a:schemeClr val="accent6"/>
              </a:solidFil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43666" y="1386244"/>
            <a:ext cx="4077401" cy="2499956"/>
          </a:xfrm>
          <a:prstGeom prst="rect">
            <a:avLst/>
          </a:prstGeom>
        </p:spPr>
      </p:pic>
      <p:pic>
        <p:nvPicPr>
          <p:cNvPr id="15" name="Google Shape;277;p5"/>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a:stretch/>
        </p:blipFill>
        <p:spPr>
          <a:xfrm>
            <a:off x="6415540" y="4277178"/>
            <a:ext cx="2287627" cy="467581"/>
          </a:xfrm>
          <a:prstGeom prst="rect">
            <a:avLst/>
          </a:prstGeom>
          <a:noFill/>
          <a:ln>
            <a:noFill/>
          </a:ln>
        </p:spPr>
      </p:pic>
      <p:grpSp>
        <p:nvGrpSpPr>
          <p:cNvPr id="13" name="Group 12"/>
          <p:cNvGrpSpPr/>
          <p:nvPr/>
        </p:nvGrpSpPr>
        <p:grpSpPr>
          <a:xfrm>
            <a:off x="1141363" y="1427761"/>
            <a:ext cx="2772859" cy="2849417"/>
            <a:chOff x="773138" y="1537594"/>
            <a:chExt cx="2772859" cy="2849417"/>
          </a:xfrm>
        </p:grpSpPr>
        <p:sp>
          <p:nvSpPr>
            <p:cNvPr id="14" name="Folded Corner 13"/>
            <p:cNvSpPr/>
            <p:nvPr/>
          </p:nvSpPr>
          <p:spPr>
            <a:xfrm>
              <a:off x="773138" y="1722473"/>
              <a:ext cx="2772859" cy="2664538"/>
            </a:xfrm>
            <a:prstGeom prst="foldedCorner">
              <a:avLst/>
            </a:prstGeom>
            <a:solidFill>
              <a:srgbClr val="FFF5E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9894" y="1931288"/>
              <a:ext cx="2646285" cy="2400657"/>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vi-VN" sz="2000" smtClean="0"/>
                <a:t>Hình </a:t>
              </a:r>
              <a:r>
                <a:rPr lang="vi-VN" sz="2000"/>
                <a:t>ảnh.</a:t>
              </a:r>
            </a:p>
            <a:p>
              <a:pPr marL="342900" indent="-342900">
                <a:lnSpc>
                  <a:spcPct val="150000"/>
                </a:lnSpc>
                <a:buFont typeface="Wingdings" panose="05000000000000000000" pitchFamily="2" charset="2"/>
                <a:buChar char="ü"/>
              </a:pPr>
              <a:r>
                <a:rPr lang="vi-VN" sz="2000" smtClean="0"/>
                <a:t>Đường </a:t>
              </a:r>
              <a:r>
                <a:rPr lang="vi-VN" sz="2000"/>
                <a:t>liên kết video trên internet.</a:t>
              </a:r>
            </a:p>
            <a:p>
              <a:pPr marL="342900" indent="-342900">
                <a:lnSpc>
                  <a:spcPct val="150000"/>
                </a:lnSpc>
                <a:buFont typeface="Wingdings" panose="05000000000000000000" pitchFamily="2" charset="2"/>
                <a:buChar char="ü"/>
              </a:pPr>
              <a:r>
                <a:rPr lang="vi-VN" sz="2000" smtClean="0"/>
                <a:t>Văn </a:t>
              </a:r>
              <a:r>
                <a:rPr lang="vi-VN" sz="2000"/>
                <a:t>bản.</a:t>
              </a:r>
            </a:p>
            <a:p>
              <a:pPr marL="342900" indent="-342900">
                <a:lnSpc>
                  <a:spcPct val="150000"/>
                </a:lnSpc>
                <a:buFont typeface="Wingdings" panose="05000000000000000000" pitchFamily="2" charset="2"/>
                <a:buChar char="ü"/>
              </a:pPr>
              <a:r>
                <a:rPr lang="vi-VN" sz="2000" smtClean="0"/>
                <a:t>Bảng </a:t>
              </a:r>
              <a:r>
                <a:rPr lang="vi-VN" sz="2000"/>
                <a:t>tính.</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620" y="1537594"/>
              <a:ext cx="375893" cy="386481"/>
            </a:xfrm>
            <a:prstGeom prst="rect">
              <a:avLst/>
            </a:prstGeom>
          </p:spPr>
        </p:pic>
      </p:grpSp>
    </p:spTree>
    <p:extLst>
      <p:ext uri="{BB962C8B-B14F-4D97-AF65-F5344CB8AC3E}">
        <p14:creationId xmlns:p14="http://schemas.microsoft.com/office/powerpoint/2010/main" val="3744776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73" name="Google Shape;873;p51"/>
          <p:cNvGrpSpPr/>
          <p:nvPr/>
        </p:nvGrpSpPr>
        <p:grpSpPr>
          <a:xfrm>
            <a:off x="1258127" y="996043"/>
            <a:ext cx="6459459" cy="3265714"/>
            <a:chOff x="1640088" y="726096"/>
            <a:chExt cx="5863814" cy="3691304"/>
          </a:xfrm>
        </p:grpSpPr>
        <p:sp>
          <p:nvSpPr>
            <p:cNvPr id="874"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F0AF"/>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51"/>
            <p:cNvGrpSpPr/>
            <p:nvPr/>
          </p:nvGrpSpPr>
          <p:grpSpPr>
            <a:xfrm>
              <a:off x="6805167" y="905609"/>
              <a:ext cx="528203" cy="113090"/>
              <a:chOff x="8284467" y="301559"/>
              <a:chExt cx="528203" cy="113090"/>
            </a:xfrm>
          </p:grpSpPr>
          <p:sp>
            <p:nvSpPr>
              <p:cNvPr id="876"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3" name="Google Shape;883;p51"/>
          <p:cNvSpPr/>
          <p:nvPr/>
        </p:nvSpPr>
        <p:spPr>
          <a:xfrm>
            <a:off x="601358" y="3859309"/>
            <a:ext cx="839339" cy="65760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51"/>
          <p:cNvGrpSpPr/>
          <p:nvPr/>
        </p:nvGrpSpPr>
        <p:grpSpPr>
          <a:xfrm>
            <a:off x="7467486" y="1573888"/>
            <a:ext cx="3254985" cy="789630"/>
            <a:chOff x="3489125" y="1365775"/>
            <a:chExt cx="820950" cy="199150"/>
          </a:xfrm>
        </p:grpSpPr>
        <p:sp>
          <p:nvSpPr>
            <p:cNvPr id="885"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51"/>
          <p:cNvSpPr/>
          <p:nvPr/>
        </p:nvSpPr>
        <p:spPr>
          <a:xfrm rot="2958084">
            <a:off x="978246" y="1340984"/>
            <a:ext cx="508281" cy="591476"/>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51"/>
          <p:cNvGrpSpPr/>
          <p:nvPr/>
        </p:nvGrpSpPr>
        <p:grpSpPr>
          <a:xfrm>
            <a:off x="7539055" y="3481557"/>
            <a:ext cx="820391" cy="1126867"/>
            <a:chOff x="2890500" y="1457768"/>
            <a:chExt cx="587582" cy="807032"/>
          </a:xfrm>
        </p:grpSpPr>
        <p:sp>
          <p:nvSpPr>
            <p:cNvPr id="893"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Rounded Rectangle 24"/>
          <p:cNvSpPr/>
          <p:nvPr/>
        </p:nvSpPr>
        <p:spPr>
          <a:xfrm>
            <a:off x="3547329" y="1340260"/>
            <a:ext cx="1916639" cy="592924"/>
          </a:xfrm>
          <a:prstGeom prst="roundRect">
            <a:avLst/>
          </a:prstGeom>
          <a:solidFill>
            <a:schemeClr val="tx2">
              <a:lumMod val="75000"/>
            </a:schemeClr>
          </a:solidFill>
          <a:ln w="12700">
            <a:solidFill>
              <a:srgbClr val="0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sz="2500" b="1" smtClean="0">
                <a:solidFill>
                  <a:schemeClr val="accent6"/>
                </a:solidFill>
                <a:cs typeface="Arial" panose="020B0604020202020204" pitchFamily="34" charset="0"/>
              </a:rPr>
              <a:t>GHI NHỚ</a:t>
            </a:r>
            <a:endParaRPr lang="en-US" sz="2500" b="1" dirty="0">
              <a:solidFill>
                <a:schemeClr val="accent6"/>
              </a:solidFill>
              <a:latin typeface="Arial" panose="020B0604020202020204" pitchFamily="34" charset="0"/>
              <a:cs typeface="Arial" panose="020B0604020202020204" pitchFamily="34" charset="0"/>
            </a:endParaRPr>
          </a:p>
        </p:txBody>
      </p:sp>
      <p:sp>
        <p:nvSpPr>
          <p:cNvPr id="26" name="TextBox 25"/>
          <p:cNvSpPr txBox="1"/>
          <p:nvPr/>
        </p:nvSpPr>
        <p:spPr>
          <a:xfrm>
            <a:off x="1757042" y="2106701"/>
            <a:ext cx="5497215" cy="1685077"/>
          </a:xfrm>
          <a:prstGeom prst="rect">
            <a:avLst/>
          </a:prstGeom>
          <a:noFill/>
        </p:spPr>
        <p:txBody>
          <a:bodyPr wrap="square" rtlCol="0">
            <a:spAutoFit/>
          </a:bodyPr>
          <a:lstStyle/>
          <a:p>
            <a:pPr algn="just">
              <a:lnSpc>
                <a:spcPct val="150000"/>
              </a:lnSpc>
            </a:pPr>
            <a:r>
              <a:rPr lang="vi-VN" sz="2300"/>
              <a:t>Có thể đính kèm tệp văn bản, hình ảnh, video, trang tính vào sơ đồ tư duy giúp trình bày thông tin đầy đủ và hiệu quả.</a:t>
            </a:r>
          </a:p>
        </p:txBody>
      </p:sp>
    </p:spTree>
    <p:extLst>
      <p:ext uri="{BB962C8B-B14F-4D97-AF65-F5344CB8AC3E}">
        <p14:creationId xmlns:p14="http://schemas.microsoft.com/office/powerpoint/2010/main" val="6760254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30" name="Google Shape;1530;p72"/>
          <p:cNvSpPr/>
          <p:nvPr/>
        </p:nvSpPr>
        <p:spPr>
          <a:xfrm rot="-2700000">
            <a:off x="7745051" y="3232164"/>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2"/>
          <p:cNvSpPr txBox="1"/>
          <p:nvPr/>
        </p:nvSpPr>
        <p:spPr>
          <a:xfrm>
            <a:off x="3900824" y="4234800"/>
            <a:ext cx="4530000" cy="369300"/>
          </a:xfrm>
          <a:prstGeom prst="rect">
            <a:avLst/>
          </a:prstGeom>
          <a:solidFill>
            <a:schemeClr val="lt2"/>
          </a:solidFill>
          <a:ln w="9525" cap="flat" cmpd="sng">
            <a:solidFill>
              <a:schemeClr val="dk1"/>
            </a:solidFill>
            <a:prstDash val="solid"/>
            <a:round/>
            <a:headEnd type="none" w="sm" len="sm"/>
            <a:tailEnd type="none" w="sm" len="sm"/>
          </a:ln>
          <a:effectLst>
            <a:outerShdw dist="95250" dir="2580000" algn="bl" rotWithShape="0">
              <a:srgbClr val="000000"/>
            </a:outerShdw>
          </a:effectLst>
        </p:spPr>
        <p:txBody>
          <a:bodyPr spcFirstLastPara="1" wrap="square" lIns="91425" tIns="91425" rIns="91425" bIns="91425" anchor="t" anchorCtr="0">
            <a:noAutofit/>
          </a:bodyPr>
          <a:lstStyle/>
          <a:p>
            <a:pPr marL="0" lvl="0" indent="0" algn="ctr" rtl="0">
              <a:spcBef>
                <a:spcPts val="300"/>
              </a:spcBef>
              <a:spcAft>
                <a:spcPts val="0"/>
              </a:spcAft>
              <a:buNone/>
            </a:pPr>
            <a:endParaRPr sz="1200">
              <a:solidFill>
                <a:schemeClr val="dk1"/>
              </a:solidFill>
              <a:latin typeface="Arial" panose="020B0604020202020204" pitchFamily="34" charset="0"/>
              <a:ea typeface="Ubuntu"/>
              <a:cs typeface="Arial" panose="020B0604020202020204" pitchFamily="34" charset="0"/>
              <a:sym typeface="Ubuntu"/>
            </a:endParaRPr>
          </a:p>
        </p:txBody>
      </p:sp>
      <p:sp>
        <p:nvSpPr>
          <p:cNvPr id="1532" name="Google Shape;1532;p72"/>
          <p:cNvSpPr/>
          <p:nvPr/>
        </p:nvSpPr>
        <p:spPr>
          <a:xfrm>
            <a:off x="1788505" y="1047975"/>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2"/>
          <p:cNvSpPr/>
          <p:nvPr/>
        </p:nvSpPr>
        <p:spPr>
          <a:xfrm>
            <a:off x="1788505" y="1961084"/>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2"/>
          <p:cNvSpPr/>
          <p:nvPr/>
        </p:nvSpPr>
        <p:spPr>
          <a:xfrm>
            <a:off x="600075" y="1047975"/>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2"/>
          <p:cNvSpPr/>
          <p:nvPr/>
        </p:nvSpPr>
        <p:spPr>
          <a:xfrm>
            <a:off x="600075" y="1961084"/>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2"/>
          <p:cNvSpPr/>
          <p:nvPr/>
        </p:nvSpPr>
        <p:spPr>
          <a:xfrm>
            <a:off x="7759227" y="1279406"/>
            <a:ext cx="870057" cy="68167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00075" y="3302000"/>
            <a:ext cx="2841625" cy="1168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28704" y="1388814"/>
            <a:ext cx="3622251" cy="1708160"/>
          </a:xfrm>
          <a:prstGeom prst="rect">
            <a:avLst/>
          </a:prstGeom>
          <a:noFill/>
        </p:spPr>
        <p:txBody>
          <a:bodyPr wrap="square" rtlCol="0">
            <a:spAutoFit/>
          </a:bodyPr>
          <a:lstStyle/>
          <a:p>
            <a:pPr algn="ctr">
              <a:lnSpc>
                <a:spcPct val="150000"/>
              </a:lnSpc>
            </a:pPr>
            <a:r>
              <a:rPr lang="en-US" sz="3500" b="1" smtClean="0"/>
              <a:t>BÀI TẬP </a:t>
            </a:r>
          </a:p>
          <a:p>
            <a:pPr algn="ctr">
              <a:lnSpc>
                <a:spcPct val="150000"/>
              </a:lnSpc>
            </a:pPr>
            <a:r>
              <a:rPr lang="en-US" sz="3500" b="1" smtClean="0"/>
              <a:t>TRẮC NGHIỆM</a:t>
            </a:r>
            <a:endParaRPr lang="en-US" sz="3500" b="1" i="1"/>
          </a:p>
        </p:txBody>
      </p:sp>
      <p:pic>
        <p:nvPicPr>
          <p:cNvPr id="19458" name="Picture 2" descr="https://img.freepik.com/premium-vector/hand-holding-yes-no-sign-vector-art-illustration_56104-86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809" y="3072531"/>
            <a:ext cx="2299191" cy="153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94394"/>
      </p:ext>
    </p:extLst>
  </p:cSld>
  <p:clrMapOvr>
    <a:masterClrMapping/>
  </p:clrMapOvr>
  <p:transition spd="med">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1: Em có thể tạo bài trình chiếu để trình bày thông tin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bằng</a:t>
            </a:r>
            <a:r>
              <a:rPr lang="en-US" sz="2000" b="1" noProof="1" smtClean="0">
                <a:solidFill>
                  <a:srgbClr val="C00000"/>
                </a:solidFill>
                <a:cs typeface="Arial" panose="020B0604020202020204" pitchFamily="34" charset="0"/>
              </a:rPr>
              <a:t> </a:t>
            </a:r>
            <a:r>
              <a:rPr lang="vi-VN" sz="2000" b="1" noProof="1" smtClean="0">
                <a:solidFill>
                  <a:srgbClr val="C00000"/>
                </a:solidFill>
                <a:cs typeface="Arial" panose="020B0604020202020204" pitchFamily="34" charset="0"/>
              </a:rPr>
              <a:t>phần </a:t>
            </a:r>
            <a:r>
              <a:rPr lang="vi-VN" sz="2000" b="1" noProof="1">
                <a:solidFill>
                  <a:srgbClr val="C00000"/>
                </a:solidFill>
                <a:cs typeface="Arial" panose="020B0604020202020204" pitchFamily="34" charset="0"/>
              </a:rPr>
              <a:t>mềm nào?</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Microsoft Word.</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Microsoft PowerPoint.</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Microsoft Outlook.</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Microsoft OneNote.</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40496" y="3495429"/>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Microsoft PowerPoint.</a:t>
            </a:r>
          </a:p>
        </p:txBody>
      </p:sp>
    </p:spTree>
    <p:extLst>
      <p:ext uri="{BB962C8B-B14F-4D97-AF65-F5344CB8AC3E}">
        <p14:creationId xmlns:p14="http://schemas.microsoft.com/office/powerpoint/2010/main" val="38911109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2: Em có thể chia sẻ thông tin bằng</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thuật toán.</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Sơ đồ khối.</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tư duy.</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Sơ đồ mạch điện.</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760429" y="2138041"/>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tư duy.</a:t>
            </a:r>
          </a:p>
        </p:txBody>
      </p:sp>
    </p:spTree>
    <p:extLst>
      <p:ext uri="{BB962C8B-B14F-4D97-AF65-F5344CB8AC3E}">
        <p14:creationId xmlns:p14="http://schemas.microsoft.com/office/powerpoint/2010/main" val="11276493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739845"/>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3: Cách dễ dàng nhất để hợp tác và trao đổi thông tin là</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1612900"/>
            <a:ext cx="3943074"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smtClean="0">
                <a:solidFill>
                  <a:srgbClr val="000000"/>
                </a:solidFill>
                <a:cs typeface="Arial" panose="020B0604020202020204" pitchFamily="34" charset="0"/>
              </a:rPr>
              <a:t>A. chia </a:t>
            </a:r>
            <a:r>
              <a:rPr lang="vi-VN" sz="2000" noProof="1">
                <a:solidFill>
                  <a:srgbClr val="000000"/>
                </a:solidFill>
                <a:cs typeface="Arial" panose="020B0604020202020204" pitchFamily="34" charset="0"/>
              </a:rPr>
              <a:t>sẻ sơ đồ tư duy hoặc bài trình chiếu để các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thành </a:t>
            </a:r>
            <a:r>
              <a:rPr lang="vi-VN" sz="2000" noProof="1">
                <a:solidFill>
                  <a:srgbClr val="000000"/>
                </a:solidFill>
                <a:cs typeface="Arial" panose="020B0604020202020204" pitchFamily="34" charset="0"/>
              </a:rPr>
              <a:t>viên khác xem.</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229683"/>
            <a:ext cx="3943074"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chia sẻ sơ đồ tư duy hoặc bài trình chiếu để các thành viên khác chủ động cập nhật.</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572000" y="1612900"/>
            <a:ext cx="4131503"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chia sẻ sơ đồ tư duy hoặc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bài </a:t>
            </a:r>
            <a:r>
              <a:rPr lang="vi-VN" sz="2000" noProof="1">
                <a:solidFill>
                  <a:srgbClr val="000000"/>
                </a:solidFill>
                <a:cs typeface="Arial" panose="020B0604020202020204" pitchFamily="34" charset="0"/>
              </a:rPr>
              <a:t>trình chiếu để cộng tác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theo </a:t>
            </a:r>
            <a:r>
              <a:rPr lang="vi-VN" sz="2000" noProof="1">
                <a:solidFill>
                  <a:srgbClr val="000000"/>
                </a:solidFill>
                <a:cs typeface="Arial" panose="020B0604020202020204" pitchFamily="34" charset="0"/>
              </a:rPr>
              <a:t>thời gian thực.</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572000" y="3229683"/>
            <a:ext cx="4131503" cy="1400883"/>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sử dụng sơ đồ tư duy hoặc bài trình chiếu để trình bày trực tiếp.</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572000" y="3229683"/>
            <a:ext cx="4131503" cy="1400883"/>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sử dụng sơ đồ tư duy hoặc bài trình chiếu để trình bày trực tiếp.</a:t>
            </a:r>
          </a:p>
        </p:txBody>
      </p:sp>
    </p:spTree>
    <p:extLst>
      <p:ext uri="{BB962C8B-B14F-4D97-AF65-F5344CB8AC3E}">
        <p14:creationId xmlns:p14="http://schemas.microsoft.com/office/powerpoint/2010/main" val="28621044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2275" y="218619"/>
            <a:ext cx="8468825" cy="4708981"/>
          </a:xfrm>
          <a:prstGeom prst="rect">
            <a:avLst/>
          </a:prstGeom>
          <a:noFill/>
        </p:spPr>
        <p:txBody>
          <a:bodyPr wrap="square" rtlCol="0">
            <a:spAutoFit/>
          </a:bodyPr>
          <a:lstStyle/>
          <a:p>
            <a:pPr algn="ctr">
              <a:lnSpc>
                <a:spcPct val="150000"/>
              </a:lnSpc>
            </a:pPr>
            <a:r>
              <a:rPr lang="vi-VN" sz="2000" b="1"/>
              <a:t>Câu 4: Khi làm việc theo nhóm, em có thể chia sẻ sơ đồ tư duy hoặc bài trình chiếu để cộng tác theo thời gian thực như thế nào?</a:t>
            </a:r>
          </a:p>
          <a:p>
            <a:pPr algn="just">
              <a:lnSpc>
                <a:spcPct val="150000"/>
              </a:lnSpc>
            </a:pPr>
            <a:r>
              <a:rPr lang="vi-VN" sz="2000"/>
              <a:t>A. Sử dụng phần mềm để tạo sơ đồ tư duy hoặc bài trình chiếu trực tuyến để các thành viên trong nhóm có thể chủ động chỉnh sửa theo thời gian phù hợp với mình.</a:t>
            </a:r>
          </a:p>
          <a:p>
            <a:pPr algn="just">
              <a:lnSpc>
                <a:spcPct val="150000"/>
              </a:lnSpc>
            </a:pPr>
            <a:r>
              <a:rPr lang="vi-VN" sz="2000"/>
              <a:t>B. Gửi sơ đồ tư duy hoặc bài trình chiếu cho từng thành viên để làm cùng nhau.</a:t>
            </a:r>
          </a:p>
          <a:p>
            <a:pPr algn="just">
              <a:lnSpc>
                <a:spcPct val="150000"/>
              </a:lnSpc>
            </a:pPr>
            <a:r>
              <a:rPr lang="vi-VN" sz="2000"/>
              <a:t>C. Sử dụng phần mềm tạo sơ đồ tư duy hoặc bài trình chiếu trực tuyến để tất cả các thành viên cùng chỉnh sửa sản phẩm trực tuyến.</a:t>
            </a:r>
          </a:p>
          <a:p>
            <a:pPr algn="just">
              <a:lnSpc>
                <a:spcPct val="150000"/>
              </a:lnSpc>
            </a:pPr>
            <a:r>
              <a:rPr lang="vi-VN" sz="2000"/>
              <a:t>D. Chia sẻ sơ đồ tư duy hoặc bài trình chiếu để các thành viên khác xem.</a:t>
            </a:r>
          </a:p>
        </p:txBody>
      </p:sp>
      <p:sp>
        <p:nvSpPr>
          <p:cNvPr id="11" name="Oval 10"/>
          <p:cNvSpPr/>
          <p:nvPr/>
        </p:nvSpPr>
        <p:spPr>
          <a:xfrm>
            <a:off x="301317" y="3498543"/>
            <a:ext cx="462269" cy="4622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8790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5: Em nên sử dụng loại biểu đồ nào khi muốn trực quan </a:t>
            </a:r>
            <a:r>
              <a:rPr lang="vi-VN" sz="2000" b="1" noProof="1" smtClean="0">
                <a:solidFill>
                  <a:srgbClr val="C00000"/>
                </a:solidFill>
                <a:cs typeface="Arial" panose="020B0604020202020204" pitchFamily="34" charset="0"/>
              </a:rPr>
              <a:t>hoá </a:t>
            </a:r>
            <a:r>
              <a:rPr lang="vi-VN" sz="2000" b="1" noProof="1">
                <a:solidFill>
                  <a:srgbClr val="C00000"/>
                </a:solidFill>
                <a:cs typeface="Arial" panose="020B0604020202020204" pitchFamily="34" charset="0"/>
              </a:rPr>
              <a:t>các xu hướng thay vì các giá trị chính xác?</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Biểu đồ cột.</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Biểu đồ tròn.</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Biểu đồ đường.</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Biểu đồ phân tán.</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760429" y="2138042"/>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Biểu đồ đường.</a:t>
            </a:r>
          </a:p>
        </p:txBody>
      </p:sp>
    </p:spTree>
    <p:extLst>
      <p:ext uri="{BB962C8B-B14F-4D97-AF65-F5344CB8AC3E}">
        <p14:creationId xmlns:p14="http://schemas.microsoft.com/office/powerpoint/2010/main" val="1918543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pic>
        <p:nvPicPr>
          <p:cNvPr id="1026" name="Picture 2" descr="https://www.udn.vn/Portals/0/image009.jpeg"/>
          <p:cNvPicPr>
            <a:picLocks noChangeAspect="1" noChangeArrowheads="1"/>
          </p:cNvPicPr>
          <p:nvPr/>
        </p:nvPicPr>
        <p:blipFill rotWithShape="1">
          <a:blip r:embed="rId2">
            <a:extLst>
              <a:ext uri="{28A0092B-C50C-407E-A947-70E740481C1C}">
                <a14:useLocalDpi xmlns:a14="http://schemas.microsoft.com/office/drawing/2010/main" val="0"/>
              </a:ext>
            </a:extLst>
          </a:blip>
          <a:srcRect b="13870"/>
          <a:stretch/>
        </p:blipFill>
        <p:spPr bwMode="auto">
          <a:xfrm>
            <a:off x="5672949" y="1581830"/>
            <a:ext cx="2587915" cy="1579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gdtxthuanthanh.bacninh.edu.vn/upload/45610/20231021/12345_4d0f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62" b="9726"/>
          <a:stretch/>
        </p:blipFill>
        <p:spPr bwMode="auto">
          <a:xfrm>
            <a:off x="5672949" y="3345057"/>
            <a:ext cx="2587916" cy="1281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10316" y="1684343"/>
            <a:ext cx="4679266" cy="1477328"/>
            <a:chOff x="605200" y="2456835"/>
            <a:chExt cx="4679266" cy="1477328"/>
          </a:xfrm>
        </p:grpSpPr>
        <p:sp>
          <p:nvSpPr>
            <p:cNvPr id="14" name="TextBox 13"/>
            <p:cNvSpPr txBox="1"/>
            <p:nvPr/>
          </p:nvSpPr>
          <p:spPr>
            <a:xfrm>
              <a:off x="696536" y="2456835"/>
              <a:ext cx="4587930" cy="1477328"/>
            </a:xfrm>
            <a:prstGeom prst="rect">
              <a:avLst/>
            </a:prstGeom>
            <a:noFill/>
          </p:spPr>
          <p:txBody>
            <a:bodyPr wrap="square" rtlCol="0">
              <a:spAutoFit/>
            </a:bodyPr>
            <a:lstStyle/>
            <a:p>
              <a:pPr lvl="1" algn="just">
                <a:lnSpc>
                  <a:spcPct val="150000"/>
                </a:lnSpc>
              </a:pPr>
              <a:r>
                <a:rPr lang="en-US" sz="2000" smtClean="0"/>
                <a:t>  </a:t>
              </a:r>
              <a:r>
                <a:rPr lang="vi-VN" sz="2000" smtClean="0"/>
                <a:t>Việc </a:t>
              </a:r>
              <a:r>
                <a:rPr lang="vi-VN" sz="2000"/>
                <a:t>tổ chức một hoạt động như Triển lãm tin học cần làm việc nhóm, cần sự cộng tác của nhiều người. </a:t>
              </a:r>
              <a:endParaRPr lang="en-US" sz="2000" smtClean="0"/>
            </a:p>
          </p:txBody>
        </p:sp>
        <p:pic>
          <p:nvPicPr>
            <p:cNvPr id="15"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10316" y="3104668"/>
            <a:ext cx="4679266" cy="1477328"/>
            <a:chOff x="605200" y="2456835"/>
            <a:chExt cx="4679266" cy="1477328"/>
          </a:xfrm>
        </p:grpSpPr>
        <p:sp>
          <p:nvSpPr>
            <p:cNvPr id="10" name="TextBox 9"/>
            <p:cNvSpPr txBox="1"/>
            <p:nvPr/>
          </p:nvSpPr>
          <p:spPr>
            <a:xfrm>
              <a:off x="696535" y="2456835"/>
              <a:ext cx="4587931" cy="1477328"/>
            </a:xfrm>
            <a:prstGeom prst="rect">
              <a:avLst/>
            </a:prstGeom>
            <a:noFill/>
          </p:spPr>
          <p:txBody>
            <a:bodyPr wrap="square" rtlCol="0">
              <a:spAutoFit/>
            </a:bodyPr>
            <a:lstStyle/>
            <a:p>
              <a:pPr lvl="1" algn="just">
                <a:lnSpc>
                  <a:spcPct val="150000"/>
                </a:lnSpc>
              </a:pPr>
              <a:r>
                <a:rPr lang="en-US" sz="2000" smtClean="0"/>
                <a:t>  </a:t>
              </a:r>
              <a:r>
                <a:rPr lang="vi-VN" sz="2000" smtClean="0"/>
                <a:t>Có </a:t>
              </a:r>
              <a:r>
                <a:rPr lang="vi-VN" sz="2000"/>
                <a:t>nhiều công cụ hỗ trợ thực hiện hoạt động cộng tác, trong đó có sơ đồ tư duy và bài trình chiếu. </a:t>
              </a:r>
              <a:endParaRPr lang="en-US" sz="2000"/>
            </a:p>
          </p:txBody>
        </p:sp>
        <p:pic>
          <p:nvPicPr>
            <p:cNvPr id="11"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8227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500"/>
                                        <p:tgtEl>
                                          <p:spTgt spid="1026"/>
                                        </p:tgtEl>
                                      </p:cBhvr>
                                    </p:animEffect>
                                  </p:childTnLst>
                                </p:cTn>
                              </p:par>
                              <p:par>
                                <p:cTn id="15" presetID="21" presetClass="entr" presetSubtype="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14872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6: Để biểu diễn hình ảnh, biểu đồ và video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một </a:t>
            </a:r>
            <a:r>
              <a:rPr lang="vi-VN" sz="2000" b="1" noProof="1">
                <a:solidFill>
                  <a:srgbClr val="C00000"/>
                </a:solidFill>
                <a:cs typeface="Arial" panose="020B0604020202020204" pitchFamily="34" charset="0"/>
              </a:rPr>
              <a:t>cách hợp lí trong trình bày thông tin, em cần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sử </a:t>
            </a:r>
            <a:r>
              <a:rPr lang="vi-VN" sz="2000" b="1" noProof="1">
                <a:solidFill>
                  <a:srgbClr val="C00000"/>
                </a:solidFill>
                <a:cs typeface="Arial" panose="020B0604020202020204" pitchFamily="34" charset="0"/>
              </a:rPr>
              <a:t>dụng công cụ trực quan theo nguyên tắc gì?</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2400300"/>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000" noProof="1">
                <a:solidFill>
                  <a:srgbClr val="000000"/>
                </a:solidFill>
                <a:cs typeface="Arial" panose="020B0604020202020204" pitchFamily="34" charset="0"/>
              </a:rPr>
              <a:t>A. Đơn giản và chi tiết.</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643387"/>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Đơn giản và rõ ràng.</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760429" y="2400300"/>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Phức tạp và rõ ràng.</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760429" y="3643387"/>
            <a:ext cx="3943074" cy="987179"/>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Chi tiết và tổng quát.</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40496" y="3643387"/>
            <a:ext cx="3943074" cy="987179"/>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Đơn giản và rõ ràng.</a:t>
            </a:r>
          </a:p>
        </p:txBody>
      </p:sp>
    </p:spTree>
    <p:extLst>
      <p:ext uri="{BB962C8B-B14F-4D97-AF65-F5344CB8AC3E}">
        <p14:creationId xmlns:p14="http://schemas.microsoft.com/office/powerpoint/2010/main" val="41157825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âu hỏi">
            <a:extLst>
              <a:ext uri="{FF2B5EF4-FFF2-40B4-BE49-F238E27FC236}">
                <a16:creationId xmlns:a16="http://schemas.microsoft.com/office/drawing/2014/main" xmlns="" id="{1AB69979-1D5C-6D4F-6590-E0650E70A5B4}"/>
              </a:ext>
            </a:extLst>
          </p:cNvPr>
          <p:cNvSpPr/>
          <p:nvPr/>
        </p:nvSpPr>
        <p:spPr>
          <a:xfrm>
            <a:off x="440496" y="657155"/>
            <a:ext cx="8263007" cy="12586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C00000"/>
                </a:solidFill>
                <a:cs typeface="Arial" panose="020B0604020202020204" pitchFamily="34" charset="0"/>
              </a:rPr>
              <a:t>Câu 7: Nếu trình bày tiến trình lịch sử thì </a:t>
            </a:r>
            <a:endParaRPr lang="en-US" sz="2000" b="1" noProof="1" smtClean="0">
              <a:solidFill>
                <a:srgbClr val="C00000"/>
              </a:solidFill>
              <a:cs typeface="Arial" panose="020B0604020202020204" pitchFamily="34" charset="0"/>
            </a:endParaRPr>
          </a:p>
          <a:p>
            <a:pPr algn="ctr">
              <a:lnSpc>
                <a:spcPct val="150000"/>
              </a:lnSpc>
            </a:pPr>
            <a:r>
              <a:rPr lang="vi-VN" sz="2000" b="1" noProof="1" smtClean="0">
                <a:solidFill>
                  <a:srgbClr val="C00000"/>
                </a:solidFill>
                <a:cs typeface="Arial" panose="020B0604020202020204" pitchFamily="34" charset="0"/>
              </a:rPr>
              <a:t>loại </a:t>
            </a:r>
            <a:r>
              <a:rPr lang="vi-VN" sz="2000" b="1" noProof="1">
                <a:solidFill>
                  <a:srgbClr val="C00000"/>
                </a:solidFill>
                <a:cs typeface="Arial" panose="020B0604020202020204" pitchFamily="34" charset="0"/>
              </a:rPr>
              <a:t>sơ đồ nào sẽ phát huy hiệu quả?</a:t>
            </a:r>
            <a:endParaRPr lang="vi-VN" sz="2000" noProof="1">
              <a:solidFill>
                <a:srgbClr val="C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xmlns="" id="{2FB644CA-CB55-3594-B5C2-C9F8A867CDF0}"/>
              </a:ext>
            </a:extLst>
          </p:cNvPr>
          <p:cNvSpPr/>
          <p:nvPr/>
        </p:nvSpPr>
        <p:spPr>
          <a:xfrm>
            <a:off x="440496"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dòng thời gian.</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1">
            <a:extLst>
              <a:ext uri="{FF2B5EF4-FFF2-40B4-BE49-F238E27FC236}">
                <a16:creationId xmlns:a16="http://schemas.microsoft.com/office/drawing/2014/main" xmlns="" id="{30828281-61AD-7A62-0775-C0E24C9C1DEB}"/>
              </a:ext>
            </a:extLst>
          </p:cNvPr>
          <p:cNvSpPr/>
          <p:nvPr/>
        </p:nvSpPr>
        <p:spPr>
          <a:xfrm>
            <a:off x="440497"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Sơ đồ vòng đời.</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2">
            <a:extLst>
              <a:ext uri="{FF2B5EF4-FFF2-40B4-BE49-F238E27FC236}">
                <a16:creationId xmlns:a16="http://schemas.microsoft.com/office/drawing/2014/main" xmlns="" id="{E6A889FC-D3A7-FA7C-0DE3-0EA076B22F62}"/>
              </a:ext>
            </a:extLst>
          </p:cNvPr>
          <p:cNvSpPr/>
          <p:nvPr/>
        </p:nvSpPr>
        <p:spPr>
          <a:xfrm>
            <a:off x="4760429" y="2138042"/>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Sơ đồ quy trình.</a:t>
            </a:r>
            <a:endParaRPr lang="vi-VN" sz="2000" noProof="1">
              <a:solidFill>
                <a:srgbClr val="000000"/>
              </a:solidFill>
              <a:latin typeface="Arial" panose="020B0604020202020204" pitchFamily="34" charset="0"/>
              <a:cs typeface="Arial" panose="020B0604020202020204" pitchFamily="34" charset="0"/>
            </a:endParaRPr>
          </a:p>
        </p:txBody>
      </p:sp>
      <p:sp>
        <p:nvSpPr>
          <p:cNvPr id="10" name="Đáp án sai 3">
            <a:extLst>
              <a:ext uri="{FF2B5EF4-FFF2-40B4-BE49-F238E27FC236}">
                <a16:creationId xmlns:a16="http://schemas.microsoft.com/office/drawing/2014/main" xmlns="" id="{39170EEF-8452-D761-9524-3629836006CB}"/>
              </a:ext>
            </a:extLst>
          </p:cNvPr>
          <p:cNvSpPr/>
          <p:nvPr/>
        </p:nvSpPr>
        <p:spPr>
          <a:xfrm>
            <a:off x="4760429" y="3495429"/>
            <a:ext cx="3943074" cy="1135137"/>
          </a:xfrm>
          <a:prstGeom prst="roundRect">
            <a:avLst/>
          </a:prstGeom>
          <a:solidFill>
            <a:srgbClr val="FFFFCC"/>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Sơ đồ luồng dữ liệu.</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73F5B725-A6FC-F5A2-F2A4-6047B0B0A3CC}"/>
              </a:ext>
            </a:extLst>
          </p:cNvPr>
          <p:cNvSpPr/>
          <p:nvPr/>
        </p:nvSpPr>
        <p:spPr>
          <a:xfrm>
            <a:off x="440496" y="2138042"/>
            <a:ext cx="3943074" cy="1135137"/>
          </a:xfrm>
          <a:prstGeom prst="roundRect">
            <a:avLst/>
          </a:prstGeom>
          <a:solidFill>
            <a:schemeClr val="tx2">
              <a:lumMod val="40000"/>
              <a:lumOff val="6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Sơ đồ dòng thời gian.</a:t>
            </a:r>
          </a:p>
        </p:txBody>
      </p:sp>
    </p:spTree>
    <p:extLst>
      <p:ext uri="{BB962C8B-B14F-4D97-AF65-F5344CB8AC3E}">
        <p14:creationId xmlns:p14="http://schemas.microsoft.com/office/powerpoint/2010/main" val="16934399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011700803"/>
      </p:ext>
    </p:extLst>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23546"/>
            <a:ext cx="9144000" cy="630942"/>
          </a:xfrm>
          <a:prstGeom prst="rect">
            <a:avLst/>
          </a:prstGeom>
          <a:noFill/>
        </p:spPr>
        <p:txBody>
          <a:bodyPr wrap="square" rtlCol="0">
            <a:spAutoFit/>
          </a:bodyPr>
          <a:lstStyle/>
          <a:p>
            <a:pPr algn="ctr"/>
            <a:r>
              <a:rPr lang="en-US" sz="3500" b="1" smtClean="0">
                <a:solidFill>
                  <a:srgbClr val="C00000"/>
                </a:solidFill>
              </a:rPr>
              <a:t>LUYỆN TẬP</a:t>
            </a:r>
            <a:endParaRPr lang="en-US" sz="3500" b="1">
              <a:solidFill>
                <a:srgbClr val="C00000"/>
              </a:solidFill>
            </a:endParaRPr>
          </a:p>
        </p:txBody>
      </p:sp>
      <p:sp>
        <p:nvSpPr>
          <p:cNvPr id="8" name="TextBox 7"/>
          <p:cNvSpPr txBox="1"/>
          <p:nvPr/>
        </p:nvSpPr>
        <p:spPr>
          <a:xfrm>
            <a:off x="1009650" y="1154488"/>
            <a:ext cx="7124700" cy="3323987"/>
          </a:xfrm>
          <a:prstGeom prst="rect">
            <a:avLst/>
          </a:prstGeom>
          <a:noFill/>
        </p:spPr>
        <p:txBody>
          <a:bodyPr wrap="square" rtlCol="0">
            <a:spAutoFit/>
          </a:bodyPr>
          <a:lstStyle/>
          <a:p>
            <a:pPr algn="just">
              <a:lnSpc>
                <a:spcPct val="150000"/>
              </a:lnSpc>
            </a:pPr>
            <a:r>
              <a:rPr lang="vi-VN" sz="2000" smtClean="0"/>
              <a:t>1. Hãy </a:t>
            </a:r>
            <a:r>
              <a:rPr lang="vi-VN" sz="2000"/>
              <a:t>nhận xét về tính hợp lí và lợi ích của những dữ liệu đính kèm trong sơ đồ tư duy </a:t>
            </a:r>
            <a:r>
              <a:rPr lang="en-US" sz="2000"/>
              <a:t>H</a:t>
            </a:r>
            <a:r>
              <a:rPr lang="vi-VN" sz="2000" smtClean="0"/>
              <a:t>ình </a:t>
            </a:r>
            <a:r>
              <a:rPr lang="vi-VN" sz="2000"/>
              <a:t>7.1 khi trình bày thông tin trong trao đổi và hợp tác</a:t>
            </a:r>
            <a:r>
              <a:rPr lang="vi-VN" sz="2000" smtClean="0"/>
              <a:t>.</a:t>
            </a:r>
            <a:endParaRPr lang="en-US" sz="2000" smtClean="0"/>
          </a:p>
          <a:p>
            <a:pPr algn="just">
              <a:lnSpc>
                <a:spcPct val="150000"/>
              </a:lnSpc>
            </a:pPr>
            <a:r>
              <a:rPr lang="vi-VN" sz="2000"/>
              <a:t>2. Em hãy nêu những cách mà các bạn nhóm An, Minh, Khoa sử dụng sơ đồ tư duy ở Hình 7.1 trong trao đổi và hợp tác để hoàn thành công việc chuẩn bị nội dung </a:t>
            </a:r>
            <a:r>
              <a:rPr lang="vi-VN" sz="2000">
                <a:solidFill>
                  <a:srgbClr val="990033"/>
                </a:solidFill>
              </a:rPr>
              <a:t>Lược sử công cụ tính toán</a:t>
            </a:r>
            <a:r>
              <a:rPr lang="vi-VN" sz="2000"/>
              <a:t> cho </a:t>
            </a:r>
            <a:r>
              <a:rPr lang="vi-VN" sz="2000" b="1"/>
              <a:t>Triển lãm tin học</a:t>
            </a:r>
            <a:r>
              <a:rPr lang="vi-VN" sz="2000"/>
              <a:t>.</a:t>
            </a:r>
            <a:endParaRPr lang="en-US" sz="2000"/>
          </a:p>
        </p:txBody>
      </p:sp>
      <p:pic>
        <p:nvPicPr>
          <p:cNvPr id="12" name="Picture 2"/>
          <p:cNvPicPr>
            <a:picLocks noChangeAspect="1"/>
          </p:cNvPicPr>
          <p:nvPr/>
        </p:nvPicPr>
        <p:blipFill>
          <a:blip r:embed="rId2"/>
          <a:srcRect/>
          <a:stretch>
            <a:fillRect/>
          </a:stretch>
        </p:blipFill>
        <p:spPr>
          <a:xfrm>
            <a:off x="320911" y="598534"/>
            <a:ext cx="581977" cy="848054"/>
          </a:xfrm>
          <a:prstGeom prst="rect">
            <a:avLst/>
          </a:prstGeom>
        </p:spPr>
      </p:pic>
      <p:pic>
        <p:nvPicPr>
          <p:cNvPr id="15" name="Picture 32"/>
          <p:cNvPicPr>
            <a:picLocks noChangeAspect="1"/>
          </p:cNvPicPr>
          <p:nvPr/>
        </p:nvPicPr>
        <p:blipFill>
          <a:blip r:embed="rId3"/>
          <a:srcRect/>
          <a:stretch>
            <a:fillRect/>
          </a:stretch>
        </p:blipFill>
        <p:spPr>
          <a:xfrm>
            <a:off x="7762876" y="4031889"/>
            <a:ext cx="1008462" cy="790382"/>
          </a:xfrm>
          <a:prstGeom prst="rect">
            <a:avLst/>
          </a:prstGeom>
        </p:spPr>
      </p:pic>
    </p:spTree>
    <p:extLst>
      <p:ext uri="{BB962C8B-B14F-4D97-AF65-F5344CB8AC3E}">
        <p14:creationId xmlns:p14="http://schemas.microsoft.com/office/powerpoint/2010/main" val="225414477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5" y="653143"/>
            <a:ext cx="1848795" cy="464457"/>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Hướng dẫn</a:t>
            </a:r>
            <a:endParaRPr lang="en-US" sz="2000" b="1">
              <a:solidFill>
                <a:schemeClr val="accent6"/>
              </a:solidFill>
            </a:endParaRPr>
          </a:p>
        </p:txBody>
      </p:sp>
      <p:grpSp>
        <p:nvGrpSpPr>
          <p:cNvPr id="3" name="Group 2"/>
          <p:cNvGrpSpPr/>
          <p:nvPr/>
        </p:nvGrpSpPr>
        <p:grpSpPr>
          <a:xfrm>
            <a:off x="631300" y="1464205"/>
            <a:ext cx="2004516" cy="814027"/>
            <a:chOff x="778986" y="1572564"/>
            <a:chExt cx="2004516" cy="814027"/>
          </a:xfrm>
        </p:grpSpPr>
        <p:sp>
          <p:nvSpPr>
            <p:cNvPr id="10" name="Freeform 7">
              <a:extLst>
                <a:ext uri="{FF2B5EF4-FFF2-40B4-BE49-F238E27FC236}">
                  <a16:creationId xmlns:a16="http://schemas.microsoft.com/office/drawing/2014/main" xmlns="" id="{D3577AEE-37D6-4158-B6A5-A3AAB8B07028}"/>
                </a:ext>
              </a:extLst>
            </p:cNvPr>
            <p:cNvSpPr/>
            <p:nvPr/>
          </p:nvSpPr>
          <p:spPr>
            <a:xfrm>
              <a:off x="778986" y="1572564"/>
              <a:ext cx="2004516" cy="814027"/>
            </a:xfrm>
            <a:custGeom>
              <a:avLst/>
              <a:gdLst/>
              <a:ahLst/>
              <a:cxnLst/>
              <a:rect l="l" t="t" r="r" b="b"/>
              <a:pathLst>
                <a:path w="3841230" h="2544815">
                  <a:moveTo>
                    <a:pt x="0" y="0"/>
                  </a:moveTo>
                  <a:lnTo>
                    <a:pt x="3841230" y="0"/>
                  </a:lnTo>
                  <a:lnTo>
                    <a:pt x="3841230" y="2544815"/>
                  </a:lnTo>
                  <a:lnTo>
                    <a:pt x="0" y="2544815"/>
                  </a:lnTo>
                  <a:lnTo>
                    <a:pt x="0" y="0"/>
                  </a:lnTo>
                  <a:close/>
                </a:path>
              </a:pathLst>
            </a:custGeom>
            <a:blipFill>
              <a:blip r:embed="rId3">
                <a:extLst>
                  <a:ext uri="{BEBA8EAE-BF5A-486C-A8C5-ECC9F3942E4B}">
                    <a14:imgProps xmlns:a14="http://schemas.microsoft.com/office/drawing/2010/main">
                      <a14:imgLayer r:embed="rId4">
                        <a14:imgEffect>
                          <a14:colorTemperature colorTemp="11200"/>
                        </a14:imgEffect>
                      </a14:imgLayer>
                    </a14:imgProps>
                  </a:ex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983365" y="1779522"/>
              <a:ext cx="1595758" cy="400110"/>
            </a:xfrm>
            <a:prstGeom prst="rect">
              <a:avLst/>
            </a:prstGeom>
            <a:noFill/>
          </p:spPr>
          <p:txBody>
            <a:bodyPr wrap="square" rtlCol="0">
              <a:spAutoFit/>
            </a:bodyPr>
            <a:lstStyle/>
            <a:p>
              <a:pPr algn="ctr"/>
              <a:r>
                <a:rPr lang="vi-VN" sz="2000" b="1">
                  <a:solidFill>
                    <a:srgbClr val="C00000"/>
                  </a:solidFill>
                </a:rPr>
                <a:t>Tính hợp lí</a:t>
              </a:r>
            </a:p>
          </p:txBody>
        </p:sp>
      </p:grpSp>
      <p:grpSp>
        <p:nvGrpSpPr>
          <p:cNvPr id="2" name="Group 1"/>
          <p:cNvGrpSpPr/>
          <p:nvPr/>
        </p:nvGrpSpPr>
        <p:grpSpPr>
          <a:xfrm>
            <a:off x="1441282" y="3631873"/>
            <a:ext cx="1610455" cy="814027"/>
            <a:chOff x="1892747" y="3286669"/>
            <a:chExt cx="1610455" cy="814027"/>
          </a:xfrm>
        </p:grpSpPr>
        <p:sp>
          <p:nvSpPr>
            <p:cNvPr id="12" name="Freeform 7">
              <a:extLst>
                <a:ext uri="{FF2B5EF4-FFF2-40B4-BE49-F238E27FC236}">
                  <a16:creationId xmlns:a16="http://schemas.microsoft.com/office/drawing/2014/main" xmlns="" id="{D3577AEE-37D6-4158-B6A5-A3AAB8B07028}"/>
                </a:ext>
              </a:extLst>
            </p:cNvPr>
            <p:cNvSpPr/>
            <p:nvPr/>
          </p:nvSpPr>
          <p:spPr>
            <a:xfrm>
              <a:off x="1892747" y="3286669"/>
              <a:ext cx="1610455" cy="814027"/>
            </a:xfrm>
            <a:custGeom>
              <a:avLst/>
              <a:gdLst/>
              <a:ahLst/>
              <a:cxnLst/>
              <a:rect l="l" t="t" r="r" b="b"/>
              <a:pathLst>
                <a:path w="3841230" h="2544815">
                  <a:moveTo>
                    <a:pt x="0" y="0"/>
                  </a:moveTo>
                  <a:lnTo>
                    <a:pt x="3841230" y="0"/>
                  </a:lnTo>
                  <a:lnTo>
                    <a:pt x="3841230" y="2544815"/>
                  </a:lnTo>
                  <a:lnTo>
                    <a:pt x="0" y="2544815"/>
                  </a:lnTo>
                  <a:lnTo>
                    <a:pt x="0" y="0"/>
                  </a:lnTo>
                  <a:close/>
                </a:path>
              </a:pathLst>
            </a:custGeom>
            <a:blipFill>
              <a:blip r:embed="rId6">
                <a:extLst>
                  <a:ext uri="{BEBA8EAE-BF5A-486C-A8C5-ECC9F3942E4B}">
                    <a14:imgProps xmlns:a14="http://schemas.microsoft.com/office/drawing/2010/main">
                      <a14:imgLayer r:embed="rId4">
                        <a14:imgEffect>
                          <a14:colorTemperature colorTemp="5900"/>
                        </a14:imgEffect>
                      </a14:imgLayer>
                    </a14:imgProps>
                  </a:ext>
                  <a:ext uri="{96DAC541-7B7A-43D3-8B79-37D633B846F1}">
                    <asvg:svgBlip xmlns:asvg="http://schemas.microsoft.com/office/drawing/2016/SVG/main" xmlns="" r:embed="rId5"/>
                  </a:ext>
                </a:extLst>
              </a:blip>
              <a:stretch>
                <a:fillRect/>
              </a:stretch>
            </a:blipFill>
          </p:spPr>
        </p:sp>
        <p:sp>
          <p:nvSpPr>
            <p:cNvPr id="15" name="TextBox 14"/>
            <p:cNvSpPr txBox="1"/>
            <p:nvPr/>
          </p:nvSpPr>
          <p:spPr>
            <a:xfrm>
              <a:off x="2043339" y="3493627"/>
              <a:ext cx="1309270" cy="400110"/>
            </a:xfrm>
            <a:prstGeom prst="rect">
              <a:avLst/>
            </a:prstGeom>
            <a:noFill/>
          </p:spPr>
          <p:txBody>
            <a:bodyPr wrap="square" rtlCol="0">
              <a:spAutoFit/>
            </a:bodyPr>
            <a:lstStyle/>
            <a:p>
              <a:pPr algn="ctr"/>
              <a:r>
                <a:rPr lang="en-US" sz="2000" b="1" smtClean="0">
                  <a:solidFill>
                    <a:srgbClr val="002060"/>
                  </a:solidFill>
                </a:rPr>
                <a:t>Lợi ích</a:t>
              </a:r>
              <a:endParaRPr lang="vi-VN" sz="2000" b="1">
                <a:solidFill>
                  <a:srgbClr val="002060"/>
                </a:solidFill>
              </a:endParaRPr>
            </a:p>
          </p:txBody>
        </p:sp>
      </p:grpSp>
      <p:grpSp>
        <p:nvGrpSpPr>
          <p:cNvPr id="16" name="Group 15"/>
          <p:cNvGrpSpPr/>
          <p:nvPr/>
        </p:nvGrpSpPr>
        <p:grpSpPr>
          <a:xfrm>
            <a:off x="2793758" y="1351209"/>
            <a:ext cx="5159664" cy="1938992"/>
            <a:chOff x="605200" y="2456835"/>
            <a:chExt cx="5159664" cy="1938992"/>
          </a:xfrm>
        </p:grpSpPr>
        <p:sp>
          <p:nvSpPr>
            <p:cNvPr id="17" name="TextBox 16"/>
            <p:cNvSpPr txBox="1"/>
            <p:nvPr/>
          </p:nvSpPr>
          <p:spPr>
            <a:xfrm>
              <a:off x="696535" y="2456835"/>
              <a:ext cx="5068329" cy="1938992"/>
            </a:xfrm>
            <a:prstGeom prst="rect">
              <a:avLst/>
            </a:prstGeom>
            <a:noFill/>
          </p:spPr>
          <p:txBody>
            <a:bodyPr wrap="square" rtlCol="0">
              <a:spAutoFit/>
            </a:bodyPr>
            <a:lstStyle/>
            <a:p>
              <a:pPr lvl="1" algn="just">
                <a:lnSpc>
                  <a:spcPct val="150000"/>
                </a:lnSpc>
              </a:pPr>
              <a:r>
                <a:rPr lang="en-US" sz="2000" smtClean="0"/>
                <a:t>   </a:t>
              </a:r>
              <a:r>
                <a:rPr lang="vi-VN" sz="2000" smtClean="0"/>
                <a:t>Sử </a:t>
              </a:r>
              <a:r>
                <a:rPr lang="vi-VN" sz="2000"/>
                <a:t>dụng đúng công cụ để minh hoạ trực quan. Dữ liệu hình ảnh, video, văn bản, bảng tính được đính kèm ở những nội dung cần được trình bày một cách hợp lí.</a:t>
              </a:r>
            </a:p>
          </p:txBody>
        </p:sp>
        <p:pic>
          <p:nvPicPr>
            <p:cNvPr id="18" name="Picture 4" descr="https://cdn-icons-png.flaticon.com/128/2377/237787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174604" y="3531054"/>
            <a:ext cx="5450149" cy="1015663"/>
            <a:chOff x="605200" y="2456835"/>
            <a:chExt cx="5450149" cy="1015663"/>
          </a:xfrm>
        </p:grpSpPr>
        <p:sp>
          <p:nvSpPr>
            <p:cNvPr id="20" name="TextBox 19"/>
            <p:cNvSpPr txBox="1"/>
            <p:nvPr/>
          </p:nvSpPr>
          <p:spPr>
            <a:xfrm>
              <a:off x="696535" y="2456835"/>
              <a:ext cx="5358814" cy="1015663"/>
            </a:xfrm>
            <a:prstGeom prst="rect">
              <a:avLst/>
            </a:prstGeom>
            <a:noFill/>
          </p:spPr>
          <p:txBody>
            <a:bodyPr wrap="square" rtlCol="0">
              <a:spAutoFit/>
            </a:bodyPr>
            <a:lstStyle/>
            <a:p>
              <a:pPr lvl="1" algn="just">
                <a:lnSpc>
                  <a:spcPct val="150000"/>
                </a:lnSpc>
              </a:pPr>
              <a:r>
                <a:rPr lang="en-US" sz="2000" smtClean="0"/>
                <a:t>   </a:t>
              </a:r>
              <a:r>
                <a:rPr lang="vi-VN" sz="2000" smtClean="0"/>
                <a:t>Sơ </a:t>
              </a:r>
              <a:r>
                <a:rPr lang="vi-VN" sz="2000"/>
                <a:t>đồ tư duy có thể trình bày chi tiết hơn nhưng vẫn đảm bảo tính tổng thể và cô đọng.</a:t>
              </a:r>
            </a:p>
          </p:txBody>
        </p:sp>
        <p:pic>
          <p:nvPicPr>
            <p:cNvPr id="21" name="Picture 4" descr="https://cdn-icons-png.flaticon.com/128/2377/237787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2246510" y="584436"/>
            <a:ext cx="2860115" cy="624424"/>
            <a:chOff x="1858777" y="378121"/>
            <a:chExt cx="2860115" cy="624424"/>
          </a:xfrm>
        </p:grpSpPr>
        <p:sp>
          <p:nvSpPr>
            <p:cNvPr id="23" name="Rectangle 22"/>
            <p:cNvSpPr/>
            <p:nvPr/>
          </p:nvSpPr>
          <p:spPr>
            <a:xfrm>
              <a:off x="1892113" y="406695"/>
              <a:ext cx="2826779"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smtClean="0"/>
                <a:t>       Câu 1 (SGK tr.29)</a:t>
              </a:r>
              <a:endParaRPr lang="en-US" sz="2000"/>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8777" y="378121"/>
              <a:ext cx="547248" cy="624424"/>
            </a:xfrm>
            <a:prstGeom prst="rect">
              <a:avLst/>
            </a:prstGeom>
          </p:spPr>
        </p:pic>
      </p:grpSp>
    </p:spTree>
    <p:extLst>
      <p:ext uri="{BB962C8B-B14F-4D97-AF65-F5344CB8AC3E}">
        <p14:creationId xmlns:p14="http://schemas.microsoft.com/office/powerpoint/2010/main" val="34545337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8" name="Google Shape;1108;p59"/>
          <p:cNvSpPr/>
          <p:nvPr/>
        </p:nvSpPr>
        <p:spPr>
          <a:xfrm>
            <a:off x="8483600" y="9596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431627" y="3693683"/>
            <a:ext cx="1210612" cy="94844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8;p59"/>
          <p:cNvSpPr/>
          <p:nvPr/>
        </p:nvSpPr>
        <p:spPr>
          <a:xfrm>
            <a:off x="8483600" y="1886733"/>
            <a:ext cx="869910" cy="681521"/>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Pentagon 6"/>
          <p:cNvSpPr/>
          <p:nvPr/>
        </p:nvSpPr>
        <p:spPr>
          <a:xfrm>
            <a:off x="221305" y="653143"/>
            <a:ext cx="1848795" cy="464457"/>
          </a:xfrm>
          <a:prstGeom prst="homePlate">
            <a:avLst>
              <a:gd name="adj" fmla="val 38100"/>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rPr>
              <a:t>Hướng dẫn</a:t>
            </a:r>
            <a:endParaRPr lang="en-US" sz="2000" b="1">
              <a:solidFill>
                <a:schemeClr val="accent6"/>
              </a:solidFill>
            </a:endParaRPr>
          </a:p>
        </p:txBody>
      </p:sp>
      <p:grpSp>
        <p:nvGrpSpPr>
          <p:cNvPr id="22" name="Group 21"/>
          <p:cNvGrpSpPr/>
          <p:nvPr/>
        </p:nvGrpSpPr>
        <p:grpSpPr>
          <a:xfrm>
            <a:off x="2246510" y="584436"/>
            <a:ext cx="2860115" cy="624424"/>
            <a:chOff x="1858777" y="378121"/>
            <a:chExt cx="2860115" cy="624424"/>
          </a:xfrm>
        </p:grpSpPr>
        <p:sp>
          <p:nvSpPr>
            <p:cNvPr id="23" name="Rectangle 22"/>
            <p:cNvSpPr/>
            <p:nvPr/>
          </p:nvSpPr>
          <p:spPr>
            <a:xfrm>
              <a:off x="1892113" y="406695"/>
              <a:ext cx="2826779"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smtClean="0"/>
                <a:t>       Câu 2 (SGK tr.29)</a:t>
              </a:r>
              <a:endParaRPr lang="en-US" sz="200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777" y="378121"/>
              <a:ext cx="547248" cy="624424"/>
            </a:xfrm>
            <a:prstGeom prst="rect">
              <a:avLst/>
            </a:prstGeom>
          </p:spPr>
        </p:pic>
      </p:grpSp>
      <p:grpSp>
        <p:nvGrpSpPr>
          <p:cNvPr id="25" name="Group 24"/>
          <p:cNvGrpSpPr/>
          <p:nvPr/>
        </p:nvGrpSpPr>
        <p:grpSpPr>
          <a:xfrm>
            <a:off x="890036" y="1195582"/>
            <a:ext cx="7203261" cy="1015663"/>
            <a:chOff x="605200" y="2456835"/>
            <a:chExt cx="7203261" cy="1015663"/>
          </a:xfrm>
        </p:grpSpPr>
        <p:sp>
          <p:nvSpPr>
            <p:cNvPr id="26" name="TextBox 25"/>
            <p:cNvSpPr txBox="1"/>
            <p:nvPr/>
          </p:nvSpPr>
          <p:spPr>
            <a:xfrm>
              <a:off x="696534" y="2456835"/>
              <a:ext cx="7111927" cy="1015663"/>
            </a:xfrm>
            <a:prstGeom prst="rect">
              <a:avLst/>
            </a:prstGeom>
            <a:noFill/>
          </p:spPr>
          <p:txBody>
            <a:bodyPr wrap="square" rtlCol="0">
              <a:spAutoFit/>
            </a:bodyPr>
            <a:lstStyle/>
            <a:p>
              <a:pPr lvl="1" algn="just">
                <a:lnSpc>
                  <a:spcPct val="150000"/>
                </a:lnSpc>
              </a:pPr>
              <a:r>
                <a:rPr lang="en-US" sz="2000" smtClean="0"/>
                <a:t>  </a:t>
              </a:r>
              <a:r>
                <a:rPr lang="en-US" sz="2000"/>
                <a:t> </a:t>
              </a:r>
              <a:r>
                <a:rPr lang="vi-VN" sz="2000" smtClean="0"/>
                <a:t>Những </a:t>
              </a:r>
              <a:r>
                <a:rPr lang="vi-VN" sz="2000"/>
                <a:t>cách </a:t>
              </a:r>
              <a:r>
                <a:rPr lang="en-US" sz="2000" smtClean="0"/>
                <a:t>mà </a:t>
              </a:r>
              <a:r>
                <a:rPr lang="vi-VN" sz="2000" smtClean="0"/>
                <a:t>nhóm </a:t>
              </a:r>
              <a:r>
                <a:rPr lang="vi-VN" sz="2000"/>
                <a:t>bạn An, Minh, </a:t>
              </a:r>
              <a:r>
                <a:rPr lang="vi-VN" sz="2000" smtClean="0"/>
                <a:t>Kho</a:t>
              </a:r>
              <a:r>
                <a:rPr lang="en-US" sz="2000" smtClean="0"/>
                <a:t>a </a:t>
              </a:r>
              <a:r>
                <a:rPr lang="vi-VN" sz="2000" smtClean="0"/>
                <a:t>sử </a:t>
              </a:r>
              <a:r>
                <a:rPr lang="vi-VN" sz="2000"/>
                <a:t>dụng sơ đồ tư duy Hình </a:t>
              </a:r>
              <a:r>
                <a:rPr lang="vi-VN" sz="2000" smtClean="0"/>
                <a:t>7.1</a:t>
              </a:r>
              <a:r>
                <a:rPr lang="en-US" sz="2000" smtClean="0"/>
                <a:t>:</a:t>
              </a:r>
            </a:p>
          </p:txBody>
        </p:sp>
        <p:pic>
          <p:nvPicPr>
            <p:cNvPr id="28" name="Picture 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50273" y="1886732"/>
            <a:ext cx="4237606" cy="2598181"/>
          </a:xfrm>
          <a:prstGeom prst="rect">
            <a:avLst/>
          </a:prstGeom>
        </p:spPr>
      </p:pic>
      <p:sp>
        <p:nvSpPr>
          <p:cNvPr id="33" name="TextBox 32"/>
          <p:cNvSpPr txBox="1"/>
          <p:nvPr/>
        </p:nvSpPr>
        <p:spPr>
          <a:xfrm>
            <a:off x="981371" y="2211245"/>
            <a:ext cx="2966516" cy="2400657"/>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vi-VN" sz="2000" smtClean="0"/>
              <a:t>Sử dụng</a:t>
            </a:r>
            <a:r>
              <a:rPr lang="en-US" sz="2000" smtClean="0"/>
              <a:t>:</a:t>
            </a:r>
            <a:r>
              <a:rPr lang="vi-VN" sz="2000" smtClean="0"/>
              <a:t> </a:t>
            </a:r>
            <a:r>
              <a:rPr lang="vi-VN" sz="2000"/>
              <a:t>trình bày trực tiếp.</a:t>
            </a:r>
          </a:p>
          <a:p>
            <a:pPr marL="342900" lvl="1" indent="-342900" algn="just">
              <a:lnSpc>
                <a:spcPct val="150000"/>
              </a:lnSpc>
              <a:buFont typeface="Arial" panose="020B0604020202020204" pitchFamily="34" charset="0"/>
              <a:buChar char="•"/>
            </a:pPr>
            <a:r>
              <a:rPr lang="vi-VN" sz="2000" smtClean="0"/>
              <a:t>Chia sẻ</a:t>
            </a:r>
            <a:r>
              <a:rPr lang="en-US" sz="2000" smtClean="0"/>
              <a:t>:</a:t>
            </a:r>
            <a:r>
              <a:rPr lang="vi-VN" sz="2000" smtClean="0"/>
              <a:t> </a:t>
            </a:r>
            <a:r>
              <a:rPr lang="vi-VN" sz="2000"/>
              <a:t>các </a:t>
            </a:r>
            <a:r>
              <a:rPr lang="vi-VN" sz="2000" smtClean="0"/>
              <a:t>th</a:t>
            </a:r>
            <a:r>
              <a:rPr lang="en-US" sz="2000"/>
              <a:t>à</a:t>
            </a:r>
            <a:r>
              <a:rPr lang="vi-VN" sz="2000" smtClean="0"/>
              <a:t>nh </a:t>
            </a:r>
            <a:r>
              <a:rPr lang="vi-VN" sz="2000"/>
              <a:t>viên cùng </a:t>
            </a:r>
            <a:r>
              <a:rPr lang="vi-VN" sz="2000" smtClean="0"/>
              <a:t>xem</a:t>
            </a:r>
            <a:r>
              <a:rPr lang="en-US" sz="2000" smtClean="0"/>
              <a:t>, </a:t>
            </a:r>
            <a:r>
              <a:rPr lang="vi-VN" sz="2000" smtClean="0"/>
              <a:t>cập </a:t>
            </a:r>
            <a:r>
              <a:rPr lang="vi-VN" sz="2000"/>
              <a:t>nhật, chỉnh </a:t>
            </a:r>
            <a:r>
              <a:rPr lang="vi-VN" sz="2000" smtClean="0"/>
              <a:t>sửa</a:t>
            </a:r>
            <a:r>
              <a:rPr lang="en-US" sz="2000" smtClean="0"/>
              <a:t>.</a:t>
            </a:r>
            <a:endParaRPr lang="en-US" sz="2000"/>
          </a:p>
        </p:txBody>
      </p:sp>
    </p:spTree>
    <p:extLst>
      <p:ext uri="{BB962C8B-B14F-4D97-AF65-F5344CB8AC3E}">
        <p14:creationId xmlns:p14="http://schemas.microsoft.com/office/powerpoint/2010/main" val="3952361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1" name="TextBox 10"/>
          <p:cNvSpPr txBox="1"/>
          <p:nvPr/>
        </p:nvSpPr>
        <p:spPr>
          <a:xfrm>
            <a:off x="0" y="534431"/>
            <a:ext cx="9144000" cy="630942"/>
          </a:xfrm>
          <a:prstGeom prst="rect">
            <a:avLst/>
          </a:prstGeom>
          <a:noFill/>
        </p:spPr>
        <p:txBody>
          <a:bodyPr wrap="square" rtlCol="0">
            <a:spAutoFit/>
          </a:bodyPr>
          <a:lstStyle/>
          <a:p>
            <a:pPr algn="ctr"/>
            <a:r>
              <a:rPr lang="en-US" sz="3500" b="1" smtClean="0">
                <a:solidFill>
                  <a:srgbClr val="C00000"/>
                </a:solidFill>
              </a:rPr>
              <a:t>VẬN DỤNG</a:t>
            </a:r>
            <a:endParaRPr lang="en-US" sz="3500" b="1">
              <a:solidFill>
                <a:srgbClr val="C00000"/>
              </a:solidFill>
            </a:endParaRPr>
          </a:p>
        </p:txBody>
      </p:sp>
      <p:sp>
        <p:nvSpPr>
          <p:cNvPr id="13" name="TextBox 12"/>
          <p:cNvSpPr txBox="1"/>
          <p:nvPr/>
        </p:nvSpPr>
        <p:spPr>
          <a:xfrm>
            <a:off x="996043" y="1165373"/>
            <a:ext cx="7151914" cy="2400657"/>
          </a:xfrm>
          <a:prstGeom prst="rect">
            <a:avLst/>
          </a:prstGeom>
          <a:noFill/>
        </p:spPr>
        <p:txBody>
          <a:bodyPr wrap="square" rtlCol="0">
            <a:spAutoFit/>
          </a:bodyPr>
          <a:lstStyle/>
          <a:p>
            <a:pPr algn="ctr">
              <a:lnSpc>
                <a:spcPct val="150000"/>
              </a:lnSpc>
            </a:pPr>
            <a:r>
              <a:rPr lang="vi-VN" sz="2000"/>
              <a:t>Em hãy tạo sơ đồ tư duy trình bày nội dung </a:t>
            </a:r>
            <a:endParaRPr lang="en-US" sz="2000" smtClean="0"/>
          </a:p>
          <a:p>
            <a:pPr algn="ctr">
              <a:lnSpc>
                <a:spcPct val="150000"/>
              </a:lnSpc>
            </a:pPr>
            <a:r>
              <a:rPr lang="vi-VN" sz="2000" smtClean="0"/>
              <a:t>mà </a:t>
            </a:r>
            <a:r>
              <a:rPr lang="vi-VN" sz="2000"/>
              <a:t>em muốn trưng bày trong </a:t>
            </a:r>
            <a:r>
              <a:rPr lang="vi-VN" sz="2000" b="1"/>
              <a:t>Triển lãm tin </a:t>
            </a:r>
            <a:r>
              <a:rPr lang="vi-VN" sz="2000" b="1" smtClean="0"/>
              <a:t>học</a:t>
            </a:r>
            <a:r>
              <a:rPr lang="en-US" sz="2000" smtClean="0"/>
              <a:t>:</a:t>
            </a:r>
          </a:p>
          <a:p>
            <a:pPr marL="342900" indent="-342900" algn="just">
              <a:lnSpc>
                <a:spcPct val="150000"/>
              </a:lnSpc>
              <a:buFont typeface="Wingdings" panose="05000000000000000000" pitchFamily="2" charset="2"/>
              <a:buChar char="Ø"/>
            </a:pPr>
            <a:r>
              <a:rPr lang="en-US" sz="2000" smtClean="0"/>
              <a:t>G</a:t>
            </a:r>
            <a:r>
              <a:rPr lang="vi-VN" sz="2000" smtClean="0"/>
              <a:t>hi </a:t>
            </a:r>
            <a:r>
              <a:rPr lang="vi-VN" sz="2000"/>
              <a:t>ra những thông tin dạng văn bản, hình ảnh, </a:t>
            </a:r>
            <a:r>
              <a:rPr lang="vi-VN" sz="2000" smtClean="0"/>
              <a:t>video</a:t>
            </a:r>
            <a:r>
              <a:rPr lang="en-US" sz="2000" smtClean="0"/>
              <a:t>,</a:t>
            </a:r>
            <a:r>
              <a:rPr lang="vi-VN" sz="2000" smtClean="0"/>
              <a:t> </a:t>
            </a:r>
            <a:r>
              <a:rPr lang="vi-VN" sz="2000"/>
              <a:t>trang tính cần đính kèm </a:t>
            </a:r>
            <a:r>
              <a:rPr lang="vi-VN" sz="2000" smtClean="0"/>
              <a:t>để </a:t>
            </a:r>
            <a:r>
              <a:rPr lang="vi-VN" sz="2000"/>
              <a:t>minh hoạ chi tiết cho nội </a:t>
            </a:r>
            <a:r>
              <a:rPr lang="vi-VN" sz="2000" smtClean="0"/>
              <a:t>dung. </a:t>
            </a:r>
            <a:endParaRPr lang="en-US" sz="2000" smtClean="0"/>
          </a:p>
          <a:p>
            <a:pPr marL="342900" indent="-342900" algn="just">
              <a:lnSpc>
                <a:spcPct val="150000"/>
              </a:lnSpc>
              <a:buFont typeface="Wingdings" panose="05000000000000000000" pitchFamily="2" charset="2"/>
              <a:buChar char="Ø"/>
            </a:pPr>
            <a:r>
              <a:rPr lang="en-US" sz="2000"/>
              <a:t>C</a:t>
            </a:r>
            <a:r>
              <a:rPr lang="vi-VN" sz="2000" smtClean="0"/>
              <a:t>hia </a:t>
            </a:r>
            <a:r>
              <a:rPr lang="vi-VN" sz="2000"/>
              <a:t>sẻ sơ đồ </a:t>
            </a:r>
            <a:r>
              <a:rPr lang="vi-VN" sz="2000" smtClean="0"/>
              <a:t>với </a:t>
            </a:r>
            <a:r>
              <a:rPr lang="vi-VN" sz="2000"/>
              <a:t>các bạn cùng nhóm theo cách phù </a:t>
            </a:r>
            <a:r>
              <a:rPr lang="vi-VN" sz="2000" smtClean="0"/>
              <a:t>hợp</a:t>
            </a:r>
            <a:r>
              <a:rPr lang="en-US" sz="2000" smtClean="0"/>
              <a:t>.</a:t>
            </a:r>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99" y="3283213"/>
            <a:ext cx="2420711" cy="1616720"/>
          </a:xfrm>
          <a:prstGeom prst="rect">
            <a:avLst/>
          </a:prstGeom>
        </p:spPr>
      </p:pic>
      <p:pic>
        <p:nvPicPr>
          <p:cNvPr id="14" name="Google Shape;253;p4"/>
          <p:cNvPicPr preferRelativeResize="0"/>
          <p:nvPr/>
        </p:nvPicPr>
        <p:blipFill rotWithShape="1">
          <a:blip r:embed="rId4">
            <a:alphaModFix/>
          </a:blip>
          <a:srcRect/>
          <a:stretch/>
        </p:blipFill>
        <p:spPr>
          <a:xfrm>
            <a:off x="439693" y="4329769"/>
            <a:ext cx="1944278" cy="420450"/>
          </a:xfrm>
          <a:prstGeom prst="rect">
            <a:avLst/>
          </a:prstGeom>
          <a:noFill/>
          <a:ln>
            <a:noFill/>
          </a:ln>
        </p:spPr>
      </p:pic>
    </p:spTree>
    <p:extLst>
      <p:ext uri="{BB962C8B-B14F-4D97-AF65-F5344CB8AC3E}">
        <p14:creationId xmlns:p14="http://schemas.microsoft.com/office/powerpoint/2010/main" val="42127256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75" name="Google Shape;1075;p57"/>
          <p:cNvSpPr/>
          <p:nvPr/>
        </p:nvSpPr>
        <p:spPr>
          <a:xfrm>
            <a:off x="-203739" y="3890893"/>
            <a:ext cx="796514" cy="62402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7"/>
          <p:cNvSpPr/>
          <p:nvPr/>
        </p:nvSpPr>
        <p:spPr>
          <a:xfrm>
            <a:off x="-203739" y="3121723"/>
            <a:ext cx="796514" cy="62402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TextBox 61"/>
          <p:cNvSpPr txBox="1"/>
          <p:nvPr/>
        </p:nvSpPr>
        <p:spPr>
          <a:xfrm>
            <a:off x="0" y="578379"/>
            <a:ext cx="9144000" cy="630942"/>
          </a:xfrm>
          <a:prstGeom prst="rect">
            <a:avLst/>
          </a:prstGeom>
          <a:noFill/>
        </p:spPr>
        <p:txBody>
          <a:bodyPr wrap="square" rtlCol="0">
            <a:spAutoFit/>
          </a:bodyPr>
          <a:lstStyle/>
          <a:p>
            <a:pPr algn="ctr"/>
            <a:r>
              <a:rPr lang="en-US" sz="3500" b="1" smtClean="0">
                <a:solidFill>
                  <a:srgbClr val="C00000"/>
                </a:solidFill>
              </a:rPr>
              <a:t>HƯỚNG DẪN VỀ NHÀ</a:t>
            </a:r>
            <a:endParaRPr lang="en-US" sz="3500" b="1">
              <a:solidFill>
                <a:srgbClr val="C00000"/>
              </a:solidFill>
            </a:endParaRPr>
          </a:p>
        </p:txBody>
      </p:sp>
      <p:grpSp>
        <p:nvGrpSpPr>
          <p:cNvPr id="8" name="Group 7"/>
          <p:cNvGrpSpPr/>
          <p:nvPr/>
        </p:nvGrpSpPr>
        <p:grpSpPr>
          <a:xfrm>
            <a:off x="1033689" y="1490447"/>
            <a:ext cx="2922542" cy="1497750"/>
            <a:chOff x="1033689" y="1490447"/>
            <a:chExt cx="2922542" cy="1497750"/>
          </a:xfrm>
        </p:grpSpPr>
        <p:grpSp>
          <p:nvGrpSpPr>
            <p:cNvPr id="1025" name="Google Shape;1025;p57"/>
            <p:cNvGrpSpPr/>
            <p:nvPr/>
          </p:nvGrpSpPr>
          <p:grpSpPr>
            <a:xfrm>
              <a:off x="1033689" y="1490447"/>
              <a:ext cx="2922542" cy="1497750"/>
              <a:chOff x="4215251" y="726098"/>
              <a:chExt cx="3288662" cy="2070220"/>
            </a:xfrm>
          </p:grpSpPr>
          <p:sp>
            <p:nvSpPr>
              <p:cNvPr id="1026" name="Google Shape;1026;p57"/>
              <p:cNvSpPr/>
              <p:nvPr/>
            </p:nvSpPr>
            <p:spPr>
              <a:xfrm>
                <a:off x="4215251" y="726098"/>
                <a:ext cx="3288662" cy="207022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57"/>
              <p:cNvGrpSpPr/>
              <p:nvPr/>
            </p:nvGrpSpPr>
            <p:grpSpPr>
              <a:xfrm>
                <a:off x="6805167" y="905609"/>
                <a:ext cx="528203" cy="113090"/>
                <a:chOff x="8284467" y="301559"/>
                <a:chExt cx="528203" cy="113090"/>
              </a:xfrm>
            </p:grpSpPr>
            <p:sp>
              <p:nvSpPr>
                <p:cNvPr id="1028" name="Google Shape;1028;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TextBox 62"/>
            <p:cNvSpPr txBox="1"/>
            <p:nvPr/>
          </p:nvSpPr>
          <p:spPr>
            <a:xfrm>
              <a:off x="1479867" y="1763728"/>
              <a:ext cx="2030186" cy="1015663"/>
            </a:xfrm>
            <a:prstGeom prst="rect">
              <a:avLst/>
            </a:prstGeom>
            <a:noFill/>
          </p:spPr>
          <p:txBody>
            <a:bodyPr wrap="square" rtlCol="0">
              <a:spAutoFit/>
            </a:bodyPr>
            <a:lstStyle/>
            <a:p>
              <a:pPr algn="ctr">
                <a:lnSpc>
                  <a:spcPct val="150000"/>
                </a:lnSpc>
              </a:pPr>
              <a:r>
                <a:rPr lang="vi-VN" sz="2000"/>
                <a:t>Ôn lại kiến thức đã học.</a:t>
              </a:r>
              <a:endParaRPr lang="en-US" sz="2000"/>
            </a:p>
          </p:txBody>
        </p:sp>
      </p:grpSp>
      <p:grpSp>
        <p:nvGrpSpPr>
          <p:cNvPr id="11" name="Group 10"/>
          <p:cNvGrpSpPr/>
          <p:nvPr/>
        </p:nvGrpSpPr>
        <p:grpSpPr>
          <a:xfrm>
            <a:off x="5300859" y="1490447"/>
            <a:ext cx="2922542" cy="1497750"/>
            <a:chOff x="5300859" y="1490447"/>
            <a:chExt cx="2922542" cy="1497750"/>
          </a:xfrm>
        </p:grpSpPr>
        <p:grpSp>
          <p:nvGrpSpPr>
            <p:cNvPr id="1031" name="Google Shape;1031;p57"/>
            <p:cNvGrpSpPr/>
            <p:nvPr/>
          </p:nvGrpSpPr>
          <p:grpSpPr>
            <a:xfrm>
              <a:off x="5300859" y="1490447"/>
              <a:ext cx="2922542" cy="1497750"/>
              <a:chOff x="4215251" y="726098"/>
              <a:chExt cx="3288662" cy="2070220"/>
            </a:xfrm>
          </p:grpSpPr>
          <p:sp>
            <p:nvSpPr>
              <p:cNvPr id="1032" name="Google Shape;1032;p57"/>
              <p:cNvSpPr/>
              <p:nvPr/>
            </p:nvSpPr>
            <p:spPr>
              <a:xfrm>
                <a:off x="4215251" y="726098"/>
                <a:ext cx="3288662" cy="207022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57"/>
              <p:cNvGrpSpPr/>
              <p:nvPr/>
            </p:nvGrpSpPr>
            <p:grpSpPr>
              <a:xfrm>
                <a:off x="6805167" y="905609"/>
                <a:ext cx="528203" cy="113090"/>
                <a:chOff x="8284467" y="301559"/>
                <a:chExt cx="528203" cy="113090"/>
              </a:xfrm>
            </p:grpSpPr>
            <p:sp>
              <p:nvSpPr>
                <p:cNvPr id="1034" name="Google Shape;1034;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TextBox 63"/>
            <p:cNvSpPr txBox="1"/>
            <p:nvPr/>
          </p:nvSpPr>
          <p:spPr>
            <a:xfrm>
              <a:off x="5763546" y="1731490"/>
              <a:ext cx="1997168" cy="1015663"/>
            </a:xfrm>
            <a:prstGeom prst="rect">
              <a:avLst/>
            </a:prstGeom>
            <a:noFill/>
          </p:spPr>
          <p:txBody>
            <a:bodyPr wrap="square" rtlCol="0">
              <a:spAutoFit/>
            </a:bodyPr>
            <a:lstStyle/>
            <a:p>
              <a:pPr algn="ctr">
                <a:lnSpc>
                  <a:spcPct val="150000"/>
                </a:lnSpc>
              </a:pPr>
              <a:r>
                <a:rPr lang="vi-VN" sz="2000"/>
                <a:t>Làm </a:t>
              </a:r>
              <a:r>
                <a:rPr lang="vi-VN" sz="2000" smtClean="0"/>
                <a:t>Bài </a:t>
              </a:r>
              <a:r>
                <a:rPr lang="vi-VN" sz="2000"/>
                <a:t>7 trong </a:t>
              </a:r>
              <a:r>
                <a:rPr lang="en-US" sz="2000" smtClean="0"/>
                <a:t>SBT </a:t>
              </a:r>
              <a:r>
                <a:rPr lang="vi-VN" sz="2000" smtClean="0"/>
                <a:t>Tin </a:t>
              </a:r>
              <a:r>
                <a:rPr lang="vi-VN" sz="2000"/>
                <a:t>học 9.</a:t>
              </a:r>
              <a:endParaRPr lang="en-US" sz="2000"/>
            </a:p>
          </p:txBody>
        </p:sp>
      </p:grpSp>
      <p:grpSp>
        <p:nvGrpSpPr>
          <p:cNvPr id="12" name="Group 11"/>
          <p:cNvGrpSpPr/>
          <p:nvPr/>
        </p:nvGrpSpPr>
        <p:grpSpPr>
          <a:xfrm>
            <a:off x="2832044" y="2810951"/>
            <a:ext cx="3593003" cy="1497750"/>
            <a:chOff x="2832044" y="2810951"/>
            <a:chExt cx="3593003" cy="1497750"/>
          </a:xfrm>
        </p:grpSpPr>
        <p:sp>
          <p:nvSpPr>
            <p:cNvPr id="1038" name="Google Shape;1038;p57"/>
            <p:cNvSpPr/>
            <p:nvPr/>
          </p:nvSpPr>
          <p:spPr>
            <a:xfrm>
              <a:off x="2832044" y="2810951"/>
              <a:ext cx="3593003" cy="1497750"/>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9" name="Google Shape;1039;p57"/>
            <p:cNvGrpSpPr/>
            <p:nvPr/>
          </p:nvGrpSpPr>
          <p:grpSpPr>
            <a:xfrm>
              <a:off x="5693475" y="2998928"/>
              <a:ext cx="469399" cy="81818"/>
              <a:chOff x="8284467" y="301559"/>
              <a:chExt cx="528203" cy="113090"/>
            </a:xfrm>
          </p:grpSpPr>
          <p:sp>
            <p:nvSpPr>
              <p:cNvPr id="1040" name="Google Shape;1040;p57"/>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7"/>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7"/>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p:cNvSpPr txBox="1"/>
            <p:nvPr/>
          </p:nvSpPr>
          <p:spPr>
            <a:xfrm>
              <a:off x="3287519" y="3049232"/>
              <a:ext cx="2682051" cy="1015663"/>
            </a:xfrm>
            <a:prstGeom prst="rect">
              <a:avLst/>
            </a:prstGeom>
            <a:noFill/>
          </p:spPr>
          <p:txBody>
            <a:bodyPr wrap="square" rtlCol="0">
              <a:spAutoFit/>
            </a:bodyPr>
            <a:lstStyle/>
            <a:p>
              <a:pPr algn="ctr">
                <a:lnSpc>
                  <a:spcPct val="150000"/>
                </a:lnSpc>
              </a:pPr>
              <a:r>
                <a:rPr lang="vi-VN" sz="2000"/>
                <a:t>Đọc và tìm hiểu trước </a:t>
              </a:r>
              <a:r>
                <a:rPr lang="vi-VN" sz="2000" i="1"/>
                <a:t>Bài 8: Thực </a:t>
              </a:r>
              <a:r>
                <a:rPr lang="vi-VN" sz="2000" i="1" smtClean="0"/>
                <a:t>hành</a:t>
              </a:r>
              <a:r>
                <a:rPr lang="vi-VN" sz="2000" smtClean="0"/>
                <a:t>.</a:t>
              </a:r>
              <a:endParaRPr lang="en-US" sz="2000"/>
            </a:p>
          </p:txBody>
        </p:sp>
      </p:grpSp>
      <p:grpSp>
        <p:nvGrpSpPr>
          <p:cNvPr id="66" name="Google Shape;1070;p57"/>
          <p:cNvGrpSpPr/>
          <p:nvPr/>
        </p:nvGrpSpPr>
        <p:grpSpPr>
          <a:xfrm>
            <a:off x="7836220" y="3714379"/>
            <a:ext cx="2075087" cy="701032"/>
            <a:chOff x="3528400" y="1952450"/>
            <a:chExt cx="776325" cy="262275"/>
          </a:xfrm>
        </p:grpSpPr>
        <p:sp>
          <p:nvSpPr>
            <p:cNvPr id="67" name="Google Shape;1071;p57"/>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1143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72;p57"/>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73;p57"/>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74;p57"/>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8161205"/>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grpSp>
        <p:nvGrpSpPr>
          <p:cNvPr id="997" name="Google Shape;997;p56"/>
          <p:cNvGrpSpPr/>
          <p:nvPr/>
        </p:nvGrpSpPr>
        <p:grpSpPr>
          <a:xfrm>
            <a:off x="1640088" y="726096"/>
            <a:ext cx="5863814" cy="3691304"/>
            <a:chOff x="1640088" y="726096"/>
            <a:chExt cx="5863814" cy="3691304"/>
          </a:xfrm>
        </p:grpSpPr>
        <p:sp>
          <p:nvSpPr>
            <p:cNvPr id="998" name="Google Shape;998;p56"/>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56"/>
            <p:cNvGrpSpPr/>
            <p:nvPr/>
          </p:nvGrpSpPr>
          <p:grpSpPr>
            <a:xfrm>
              <a:off x="6805167" y="905609"/>
              <a:ext cx="528203" cy="113090"/>
              <a:chOff x="8284467" y="301559"/>
              <a:chExt cx="528203" cy="113090"/>
            </a:xfrm>
          </p:grpSpPr>
          <p:sp>
            <p:nvSpPr>
              <p:cNvPr id="1000" name="Google Shape;1000;p56"/>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6"/>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6"/>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56"/>
          <p:cNvSpPr/>
          <p:nvPr/>
        </p:nvSpPr>
        <p:spPr>
          <a:xfrm>
            <a:off x="7333369" y="1268366"/>
            <a:ext cx="832621" cy="65234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6"/>
          <p:cNvSpPr/>
          <p:nvPr/>
        </p:nvSpPr>
        <p:spPr>
          <a:xfrm>
            <a:off x="7333369" y="2326066"/>
            <a:ext cx="832621" cy="652342"/>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56"/>
          <p:cNvGrpSpPr/>
          <p:nvPr/>
        </p:nvGrpSpPr>
        <p:grpSpPr>
          <a:xfrm>
            <a:off x="571226" y="4023722"/>
            <a:ext cx="2638455" cy="640065"/>
            <a:chOff x="3489125" y="1365775"/>
            <a:chExt cx="820950" cy="199150"/>
          </a:xfrm>
        </p:grpSpPr>
        <p:sp>
          <p:nvSpPr>
            <p:cNvPr id="1006" name="Google Shape;1006;p56"/>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6"/>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6"/>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56"/>
          <p:cNvSpPr/>
          <p:nvPr/>
        </p:nvSpPr>
        <p:spPr>
          <a:xfrm rot="-2700000">
            <a:off x="6786392" y="3717425"/>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56"/>
          <p:cNvGrpSpPr/>
          <p:nvPr/>
        </p:nvGrpSpPr>
        <p:grpSpPr>
          <a:xfrm>
            <a:off x="571226" y="2456958"/>
            <a:ext cx="706743" cy="970763"/>
            <a:chOff x="2890500" y="1457768"/>
            <a:chExt cx="587582" cy="807032"/>
          </a:xfrm>
        </p:grpSpPr>
        <p:sp>
          <p:nvSpPr>
            <p:cNvPr id="1011" name="Google Shape;1011;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56"/>
          <p:cNvGrpSpPr/>
          <p:nvPr/>
        </p:nvGrpSpPr>
        <p:grpSpPr>
          <a:xfrm flipH="1">
            <a:off x="7916499" y="3550799"/>
            <a:ext cx="740454" cy="1017067"/>
            <a:chOff x="2890500" y="1457768"/>
            <a:chExt cx="587582" cy="807032"/>
          </a:xfrm>
        </p:grpSpPr>
        <p:sp>
          <p:nvSpPr>
            <p:cNvPr id="1014" name="Google Shape;1014;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56"/>
          <p:cNvGrpSpPr/>
          <p:nvPr/>
        </p:nvGrpSpPr>
        <p:grpSpPr>
          <a:xfrm rot="-232">
            <a:off x="1110737" y="1239784"/>
            <a:ext cx="706743" cy="970763"/>
            <a:chOff x="2890500" y="1457768"/>
            <a:chExt cx="587582" cy="807032"/>
          </a:xfrm>
        </p:grpSpPr>
        <p:sp>
          <p:nvSpPr>
            <p:cNvPr id="1019" name="Google Shape;1019;p56"/>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6"/>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2112665" y="1594537"/>
            <a:ext cx="4899013" cy="1708160"/>
          </a:xfrm>
          <a:prstGeom prst="rect">
            <a:avLst/>
          </a:prstGeom>
          <a:noFill/>
        </p:spPr>
        <p:txBody>
          <a:bodyPr wrap="square" rtlCol="0">
            <a:spAutoFit/>
          </a:bodyPr>
          <a:lstStyle/>
          <a:p>
            <a:pPr algn="ctr">
              <a:lnSpc>
                <a:spcPct val="150000"/>
              </a:lnSpc>
            </a:pPr>
            <a:r>
              <a:rPr lang="en-US" sz="3500" b="1" smtClean="0"/>
              <a:t>CẢM ƠN CÁC EM ĐÃ CHÚ Ý LẮNG NGHE!</a:t>
            </a:r>
            <a:endParaRPr lang="vi-VN" sz="3500" b="1"/>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sp>
        <p:nvSpPr>
          <p:cNvPr id="12" name="TextBox 11"/>
          <p:cNvSpPr txBox="1"/>
          <p:nvPr/>
        </p:nvSpPr>
        <p:spPr>
          <a:xfrm>
            <a:off x="0" y="1754653"/>
            <a:ext cx="9144000" cy="958660"/>
          </a:xfrm>
          <a:prstGeom prst="rect">
            <a:avLst/>
          </a:prstGeom>
          <a:noFill/>
        </p:spPr>
        <p:txBody>
          <a:bodyPr wrap="square" rtlCol="0">
            <a:spAutoFit/>
          </a:bodyPr>
          <a:lstStyle/>
          <a:p>
            <a:pPr algn="ctr">
              <a:lnSpc>
                <a:spcPct val="150000"/>
              </a:lnSpc>
            </a:pPr>
            <a:r>
              <a:rPr lang="vi-VN" sz="2000"/>
              <a:t>Theo em, việc sử dụng sơ đồ tư duy khi trình bày thông tin </a:t>
            </a:r>
            <a:endParaRPr lang="en-US" sz="2000" smtClean="0"/>
          </a:p>
          <a:p>
            <a:pPr algn="ctr">
              <a:lnSpc>
                <a:spcPct val="150000"/>
              </a:lnSpc>
            </a:pPr>
            <a:r>
              <a:rPr lang="vi-VN" sz="2000" smtClean="0"/>
              <a:t>mang </a:t>
            </a:r>
            <a:r>
              <a:rPr lang="vi-VN" sz="2000"/>
              <a:t>lại những lợi ích gì</a:t>
            </a:r>
            <a:r>
              <a:rPr lang="vi-VN" sz="2000" smtClean="0"/>
              <a:t>?</a:t>
            </a:r>
            <a:endParaRPr lang="en-US" sz="2000" i="1"/>
          </a:p>
        </p:txBody>
      </p:sp>
      <p:grpSp>
        <p:nvGrpSpPr>
          <p:cNvPr id="16" name="Group 15"/>
          <p:cNvGrpSpPr/>
          <p:nvPr/>
        </p:nvGrpSpPr>
        <p:grpSpPr>
          <a:xfrm>
            <a:off x="3328511" y="1354543"/>
            <a:ext cx="2486978" cy="400110"/>
            <a:chOff x="3106629" y="2979290"/>
            <a:chExt cx="2486978" cy="400110"/>
          </a:xfrm>
        </p:grpSpPr>
        <p:sp>
          <p:nvSpPr>
            <p:cNvPr id="17" name="TextBox 16"/>
            <p:cNvSpPr txBox="1"/>
            <p:nvPr/>
          </p:nvSpPr>
          <p:spPr>
            <a:xfrm>
              <a:off x="3434359" y="2979290"/>
              <a:ext cx="2159248" cy="400110"/>
            </a:xfrm>
            <a:prstGeom prst="rect">
              <a:avLst/>
            </a:prstGeom>
            <a:noFill/>
          </p:spPr>
          <p:txBody>
            <a:bodyPr wrap="square" rtlCol="0">
              <a:spAutoFit/>
            </a:bodyPr>
            <a:lstStyle/>
            <a:p>
              <a:r>
                <a:rPr lang="en-US" sz="2000" b="1" smtClean="0">
                  <a:solidFill>
                    <a:srgbClr val="C00000"/>
                  </a:solidFill>
                  <a:latin typeface="Arial" panose="020B0604020202020204" pitchFamily="34" charset="0"/>
                  <a:cs typeface="Arial" panose="020B0604020202020204" pitchFamily="34" charset="0"/>
                </a:rPr>
                <a:t>Thảo luận nhóm</a:t>
              </a:r>
              <a:endParaRPr lang="en-US" sz="20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3106629" y="3002152"/>
              <a:ext cx="366712" cy="310431"/>
            </a:xfrm>
            <a:prstGeom prst="rect">
              <a:avLst/>
            </a:prstGeom>
          </p:spPr>
        </p:pic>
      </p:grpSp>
      <p:pic>
        <p:nvPicPr>
          <p:cNvPr id="3074" name="Picture 2" descr="https://blog.dktcdn.net/files/so-do-tu-duy-la-gi.png"/>
          <p:cNvPicPr>
            <a:picLocks noChangeAspect="1" noChangeArrowheads="1"/>
          </p:cNvPicPr>
          <p:nvPr/>
        </p:nvPicPr>
        <p:blipFill rotWithShape="1">
          <a:blip r:embed="rId3">
            <a:extLst>
              <a:ext uri="{28A0092B-C50C-407E-A947-70E740481C1C}">
                <a14:useLocalDpi xmlns:a14="http://schemas.microsoft.com/office/drawing/2010/main" val="0"/>
              </a:ext>
            </a:extLst>
          </a:blip>
          <a:srcRect l="926" t="2169" r="1641" b="1857"/>
          <a:stretch/>
        </p:blipFill>
        <p:spPr bwMode="auto">
          <a:xfrm>
            <a:off x="457114" y="2818230"/>
            <a:ext cx="2775454" cy="18299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q5.mediacdn.vn/pr/2022/photo1658370914540-16583709146121694425448-63794084404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511" y="2818230"/>
            <a:ext cx="2922496" cy="1825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log.dktcdn.net/files/so-do-tu-duy-la-gi-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951" y="2818230"/>
            <a:ext cx="2434628" cy="18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40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500"/>
                                        <p:tgtEl>
                                          <p:spTgt spid="3074"/>
                                        </p:tgtEl>
                                      </p:cBhvr>
                                    </p:animEffect>
                                  </p:childTnLst>
                                </p:cTn>
                              </p:par>
                              <p:par>
                                <p:cTn id="15" presetID="21" presetClass="entr" presetSubtype="1"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1)">
                                      <p:cBhvr>
                                        <p:cTn id="17" dur="500"/>
                                        <p:tgtEl>
                                          <p:spTgt spid="3076"/>
                                        </p:tgtEl>
                                      </p:cBhvr>
                                    </p:animEffect>
                                  </p:childTnLst>
                                </p:cTn>
                              </p:par>
                              <p:par>
                                <p:cTn id="18" presetID="21" presetClass="entr" presetSubtype="1" fill="hold" nodeType="with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wheel(1)">
                                      <p:cBhvr>
                                        <p:cTn id="2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17501"/>
            <a:ext cx="9144000" cy="630942"/>
          </a:xfrm>
          <a:prstGeom prst="rect">
            <a:avLst/>
          </a:prstGeom>
          <a:noFill/>
        </p:spPr>
        <p:txBody>
          <a:bodyPr wrap="square" rtlCol="0">
            <a:spAutoFit/>
          </a:bodyPr>
          <a:lstStyle/>
          <a:p>
            <a:pPr algn="ctr"/>
            <a:r>
              <a:rPr lang="en-US" sz="3500" b="1" smtClean="0">
                <a:solidFill>
                  <a:srgbClr val="C00000"/>
                </a:solidFill>
              </a:rPr>
              <a:t>KHỞI ĐỘNG</a:t>
            </a:r>
            <a:endParaRPr lang="en-US" sz="3500" b="1">
              <a:solidFill>
                <a:srgbClr val="C00000"/>
              </a:solidFill>
            </a:endParaRPr>
          </a:p>
        </p:txBody>
      </p:sp>
      <p:sp>
        <p:nvSpPr>
          <p:cNvPr id="10" name="Rounded Rectangle 9"/>
          <p:cNvSpPr/>
          <p:nvPr/>
        </p:nvSpPr>
        <p:spPr>
          <a:xfrm>
            <a:off x="863599" y="2063770"/>
            <a:ext cx="3568702" cy="1085815"/>
          </a:xfrm>
          <a:prstGeom prst="roundRect">
            <a:avLst/>
          </a:prstGeom>
          <a:solidFill>
            <a:srgbClr val="E5F7E5"/>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Có cái nhìn tổng quan về thông tin.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1" name="Rounded Rectangle 10"/>
          <p:cNvSpPr/>
          <p:nvPr/>
        </p:nvSpPr>
        <p:spPr>
          <a:xfrm>
            <a:off x="863599" y="3472303"/>
            <a:ext cx="3568702" cy="1085815"/>
          </a:xfrm>
          <a:prstGeom prst="roundRect">
            <a:avLst/>
          </a:prstGeom>
          <a:solidFill>
            <a:schemeClr val="accent1">
              <a:lumMod val="20000"/>
              <a:lumOff val="80000"/>
            </a:schemeClr>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Dễ dàng xử lí thông tin và ghi nhớ.</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3" name="Rounded Rectangle 12"/>
          <p:cNvSpPr/>
          <p:nvPr/>
        </p:nvSpPr>
        <p:spPr>
          <a:xfrm>
            <a:off x="5155106" y="2063771"/>
            <a:ext cx="3315794" cy="1085815"/>
          </a:xfrm>
          <a:prstGeom prst="roundRect">
            <a:avLst/>
          </a:prstGeom>
          <a:solidFill>
            <a:srgbClr val="FCEDEA"/>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Tăng sự sáng tạo và tư duy logic.</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4" name="Rounded Rectangle 13"/>
          <p:cNvSpPr/>
          <p:nvPr/>
        </p:nvSpPr>
        <p:spPr>
          <a:xfrm>
            <a:off x="5155106" y="3472303"/>
            <a:ext cx="3315794" cy="1085815"/>
          </a:xfrm>
          <a:prstGeom prst="roundRect">
            <a:avLst/>
          </a:prstGeom>
          <a:solidFill>
            <a:srgbClr val="EBE8FE"/>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just">
              <a:lnSpc>
                <a:spcPct val="150000"/>
              </a:lnSpc>
              <a:buClrTx/>
              <a:defRPr/>
            </a:pPr>
            <a:r>
              <a:rPr lang="vi-VN" sz="2000">
                <a:latin typeface="Arial" panose="020B0604020202020204" pitchFamily="34" charset="0"/>
                <a:cs typeface="Arial" panose="020B0604020202020204" pitchFamily="34" charset="0"/>
              </a:rPr>
              <a:t>Phác họa ý tưởng dễ hơn.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grpSp>
        <p:nvGrpSpPr>
          <p:cNvPr id="15" name="Group 14"/>
          <p:cNvGrpSpPr/>
          <p:nvPr/>
        </p:nvGrpSpPr>
        <p:grpSpPr>
          <a:xfrm>
            <a:off x="2639769" y="1294161"/>
            <a:ext cx="3864462" cy="553998"/>
            <a:chOff x="9220199" y="2324100"/>
            <a:chExt cx="3864462" cy="553998"/>
          </a:xfrm>
        </p:grpSpPr>
        <p:sp>
          <p:nvSpPr>
            <p:cNvPr id="19" name="TextBox 18"/>
            <p:cNvSpPr txBox="1"/>
            <p:nvPr/>
          </p:nvSpPr>
          <p:spPr>
            <a:xfrm>
              <a:off x="9220199" y="2324100"/>
              <a:ext cx="3864462" cy="553998"/>
            </a:xfrm>
            <a:prstGeom prst="rect">
              <a:avLst/>
            </a:prstGeom>
            <a:noFill/>
          </p:spPr>
          <p:txBody>
            <a:bodyPr wrap="square" rtlCol="0">
              <a:spAutoFit/>
            </a:bodyPr>
            <a:lstStyle/>
            <a:p>
              <a:pPr algn="just">
                <a:lnSpc>
                  <a:spcPct val="150000"/>
                </a:lnSpc>
              </a:pPr>
              <a:r>
                <a:rPr lang="en-US" sz="2000" b="1" smtClean="0">
                  <a:solidFill>
                    <a:srgbClr val="7030A0"/>
                  </a:solidFill>
                  <a:latin typeface="Arial" panose="020B0604020202020204" pitchFamily="34" charset="0"/>
                  <a:cs typeface="Arial" panose="020B0604020202020204" pitchFamily="34" charset="0"/>
                </a:rPr>
                <a:t>        </a:t>
              </a:r>
              <a:r>
                <a:rPr lang="vi-VN" sz="2000" b="1" smtClean="0">
                  <a:solidFill>
                    <a:srgbClr val="7030A0"/>
                  </a:solidFill>
                  <a:latin typeface="Arial" panose="020B0604020202020204" pitchFamily="34" charset="0"/>
                  <a:cs typeface="Arial" panose="020B0604020202020204" pitchFamily="34" charset="0"/>
                </a:rPr>
                <a:t>Lợi </a:t>
              </a:r>
              <a:r>
                <a:rPr lang="vi-VN" sz="2000" b="1">
                  <a:solidFill>
                    <a:srgbClr val="7030A0"/>
                  </a:solidFill>
                  <a:latin typeface="Arial" panose="020B0604020202020204" pitchFamily="34" charset="0"/>
                  <a:cs typeface="Arial" panose="020B0604020202020204" pitchFamily="34" charset="0"/>
                </a:rPr>
                <a:t>ích của sơ đồ tư duy:</a:t>
              </a:r>
              <a:endParaRPr lang="en-US" sz="2000" b="1">
                <a:solidFill>
                  <a:srgbClr val="7030A0"/>
                </a:solidFill>
                <a:latin typeface="Arial" panose="020B0604020202020204" pitchFamily="34" charset="0"/>
                <a:cs typeface="Arial" panose="020B0604020202020204" pitchFamily="34" charset="0"/>
              </a:endParaRPr>
            </a:p>
          </p:txBody>
        </p:sp>
        <p:pic>
          <p:nvPicPr>
            <p:cNvPr id="20" name="Picture 2" descr="https://cdn-icons-png.flaticon.com/128/4151/41514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60064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873;p51"/>
          <p:cNvGrpSpPr/>
          <p:nvPr/>
        </p:nvGrpSpPr>
        <p:grpSpPr>
          <a:xfrm>
            <a:off x="378126" y="768943"/>
            <a:ext cx="8396448" cy="3566103"/>
            <a:chOff x="1640088" y="726096"/>
            <a:chExt cx="5863814" cy="3691304"/>
          </a:xfrm>
        </p:grpSpPr>
        <p:sp>
          <p:nvSpPr>
            <p:cNvPr id="7" name="Google Shape;874;p51"/>
            <p:cNvSpPr/>
            <p:nvPr/>
          </p:nvSpPr>
          <p:spPr>
            <a:xfrm>
              <a:off x="1640088" y="726096"/>
              <a:ext cx="5863814" cy="3691304"/>
            </a:xfrm>
            <a:custGeom>
              <a:avLst/>
              <a:gdLst/>
              <a:ahLst/>
              <a:cxnLst/>
              <a:rect l="l" t="t" r="r" b="b"/>
              <a:pathLst>
                <a:path w="32839" h="3776" extrusionOk="0">
                  <a:moveTo>
                    <a:pt x="1" y="1"/>
                  </a:moveTo>
                  <a:lnTo>
                    <a:pt x="1" y="3775"/>
                  </a:lnTo>
                  <a:lnTo>
                    <a:pt x="32838" y="3775"/>
                  </a:lnTo>
                  <a:lnTo>
                    <a:pt x="32838" y="1"/>
                  </a:lnTo>
                  <a:close/>
                </a:path>
              </a:pathLst>
            </a:custGeom>
            <a:solidFill>
              <a:srgbClr val="FFCD01"/>
            </a:solidFill>
            <a:ln w="9525" cap="flat" cmpd="sng">
              <a:solidFill>
                <a:srgbClr val="010103"/>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875;p51"/>
            <p:cNvGrpSpPr/>
            <p:nvPr/>
          </p:nvGrpSpPr>
          <p:grpSpPr>
            <a:xfrm>
              <a:off x="6805167" y="905609"/>
              <a:ext cx="528203" cy="113090"/>
              <a:chOff x="8284467" y="301559"/>
              <a:chExt cx="528203" cy="113090"/>
            </a:xfrm>
          </p:grpSpPr>
          <p:sp>
            <p:nvSpPr>
              <p:cNvPr id="9" name="Google Shape;876;p51"/>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7;p51"/>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8;p51"/>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882;p51"/>
          <p:cNvSpPr/>
          <p:nvPr/>
        </p:nvSpPr>
        <p:spPr>
          <a:xfrm>
            <a:off x="2146998" y="4101131"/>
            <a:ext cx="786702" cy="616365"/>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884;p51"/>
          <p:cNvGrpSpPr/>
          <p:nvPr/>
        </p:nvGrpSpPr>
        <p:grpSpPr>
          <a:xfrm>
            <a:off x="7316046" y="3890178"/>
            <a:ext cx="2548701" cy="618292"/>
            <a:chOff x="3489125" y="1365775"/>
            <a:chExt cx="820950" cy="199150"/>
          </a:xfrm>
        </p:grpSpPr>
        <p:sp>
          <p:nvSpPr>
            <p:cNvPr id="14" name="Google Shape;885;p51"/>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dk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86;p51"/>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87;p51"/>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888;p51"/>
          <p:cNvSpPr/>
          <p:nvPr/>
        </p:nvSpPr>
        <p:spPr>
          <a:xfrm rot="2700000" flipH="1">
            <a:off x="754497" y="3639979"/>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92;p51"/>
          <p:cNvGrpSpPr/>
          <p:nvPr/>
        </p:nvGrpSpPr>
        <p:grpSpPr>
          <a:xfrm>
            <a:off x="660400" y="263056"/>
            <a:ext cx="736600" cy="1011773"/>
            <a:chOff x="2890500" y="1457768"/>
            <a:chExt cx="587582" cy="807032"/>
          </a:xfrm>
        </p:grpSpPr>
        <p:sp>
          <p:nvSpPr>
            <p:cNvPr id="19" name="Google Shape;893;p51"/>
            <p:cNvSpPr/>
            <p:nvPr/>
          </p:nvSpPr>
          <p:spPr>
            <a:xfrm>
              <a:off x="2890500" y="1460500"/>
              <a:ext cx="584700" cy="804300"/>
            </a:xfrm>
            <a:prstGeom prst="snip1Rect">
              <a:avLst>
                <a:gd name="adj" fmla="val 26176"/>
              </a:avLst>
            </a:prstGeom>
            <a:solidFill>
              <a:schemeClr val="lt1"/>
            </a:solidFill>
            <a:ln w="9525" cap="flat" cmpd="sng">
              <a:solidFill>
                <a:schemeClr val="dk1"/>
              </a:solidFill>
              <a:prstDash val="solid"/>
              <a:round/>
              <a:headEnd type="none" w="sm" len="sm"/>
              <a:tailEnd type="none" w="sm" len="sm"/>
            </a:ln>
            <a:effectLst>
              <a:outerShdw dist="66675"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94;p51"/>
            <p:cNvSpPr/>
            <p:nvPr/>
          </p:nvSpPr>
          <p:spPr>
            <a:xfrm>
              <a:off x="3316082" y="1457768"/>
              <a:ext cx="162000" cy="162000"/>
            </a:xfrm>
            <a:prstGeom prst="rtTriangl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5801" y="1541944"/>
            <a:ext cx="9141097" cy="1824923"/>
          </a:xfrm>
          <a:prstGeom prst="rect">
            <a:avLst/>
          </a:prstGeom>
          <a:noFill/>
        </p:spPr>
        <p:txBody>
          <a:bodyPr wrap="square" rtlCol="0">
            <a:spAutoFit/>
          </a:bodyPr>
          <a:lstStyle/>
          <a:p>
            <a:pPr algn="ctr">
              <a:lnSpc>
                <a:spcPct val="150000"/>
              </a:lnSpc>
            </a:pPr>
            <a:r>
              <a:rPr lang="vi-VN" sz="4000" b="1"/>
              <a:t>BÀI 7: TRÌNH BÀY THÔNG TIN TRONG TRAO ĐỔI VÀ HỢP TÁC</a:t>
            </a:r>
          </a:p>
        </p:txBody>
      </p:sp>
    </p:spTree>
    <p:extLst>
      <p:ext uri="{BB962C8B-B14F-4D97-AF65-F5344CB8AC3E}">
        <p14:creationId xmlns:p14="http://schemas.microsoft.com/office/powerpoint/2010/main" val="366769752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65"/>
          <p:cNvGrpSpPr/>
          <p:nvPr/>
        </p:nvGrpSpPr>
        <p:grpSpPr>
          <a:xfrm>
            <a:off x="8055142" y="3403600"/>
            <a:ext cx="1208808" cy="1971714"/>
            <a:chOff x="3846704" y="-39342"/>
            <a:chExt cx="718950" cy="1172694"/>
          </a:xfrm>
        </p:grpSpPr>
        <p:sp>
          <p:nvSpPr>
            <p:cNvPr id="1326" name="Google Shape;1326;p65"/>
            <p:cNvSpPr/>
            <p:nvPr/>
          </p:nvSpPr>
          <p:spPr>
            <a:xfrm>
              <a:off x="3847150" y="-39342"/>
              <a:ext cx="718504" cy="1172694"/>
            </a:xfrm>
            <a:custGeom>
              <a:avLst/>
              <a:gdLst/>
              <a:ahLst/>
              <a:cxnLst/>
              <a:rect l="l" t="t" r="r" b="b"/>
              <a:pathLst>
                <a:path w="19325" h="31541" extrusionOk="0">
                  <a:moveTo>
                    <a:pt x="1" y="0"/>
                  </a:moveTo>
                  <a:lnTo>
                    <a:pt x="1" y="31540"/>
                  </a:lnTo>
                  <a:lnTo>
                    <a:pt x="19325" y="31540"/>
                  </a:lnTo>
                  <a:lnTo>
                    <a:pt x="19325" y="0"/>
                  </a:lnTo>
                  <a:close/>
                </a:path>
              </a:pathLst>
            </a:custGeom>
            <a:solidFill>
              <a:schemeClr val="accent2"/>
            </a:solidFill>
            <a:ln w="9525" cap="flat" cmpd="sng">
              <a:solidFill>
                <a:schemeClr val="dk1"/>
              </a:solidFill>
              <a:prstDash val="solid"/>
              <a:round/>
              <a:headEnd type="none" w="sm" len="sm"/>
              <a:tailEnd type="none" w="sm" len="sm"/>
            </a:ln>
            <a:effectLst>
              <a:outerShdw dist="76200"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3846704" y="-39342"/>
              <a:ext cx="718057" cy="94772"/>
            </a:xfrm>
            <a:custGeom>
              <a:avLst/>
              <a:gdLst/>
              <a:ahLst/>
              <a:cxnLst/>
              <a:rect l="l" t="t" r="r" b="b"/>
              <a:pathLst>
                <a:path w="19313" h="2549" extrusionOk="0">
                  <a:moveTo>
                    <a:pt x="1" y="0"/>
                  </a:moveTo>
                  <a:lnTo>
                    <a:pt x="1" y="2548"/>
                  </a:lnTo>
                  <a:lnTo>
                    <a:pt x="19313" y="2548"/>
                  </a:lnTo>
                  <a:lnTo>
                    <a:pt x="193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494664" y="-8815"/>
              <a:ext cx="35144" cy="34761"/>
            </a:xfrm>
            <a:custGeom>
              <a:avLst/>
              <a:gdLst/>
              <a:ahLst/>
              <a:cxnLst/>
              <a:rect l="l" t="t" r="r" b="b"/>
              <a:pathLst>
                <a:path w="1109" h="1097" extrusionOk="0">
                  <a:moveTo>
                    <a:pt x="549" y="1"/>
                  </a:moveTo>
                  <a:cubicBezTo>
                    <a:pt x="251" y="1"/>
                    <a:pt x="1" y="239"/>
                    <a:pt x="1" y="549"/>
                  </a:cubicBezTo>
                  <a:cubicBezTo>
                    <a:pt x="1" y="858"/>
                    <a:pt x="251" y="1096"/>
                    <a:pt x="549" y="1096"/>
                  </a:cubicBezTo>
                  <a:cubicBezTo>
                    <a:pt x="858" y="1096"/>
                    <a:pt x="1108" y="858"/>
                    <a:pt x="1108" y="549"/>
                  </a:cubicBezTo>
                  <a:cubicBezTo>
                    <a:pt x="1108" y="239"/>
                    <a:pt x="858"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436195" y="-8815"/>
              <a:ext cx="34732" cy="34761"/>
            </a:xfrm>
            <a:custGeom>
              <a:avLst/>
              <a:gdLst/>
              <a:ahLst/>
              <a:cxnLst/>
              <a:rect l="l" t="t" r="r" b="b"/>
              <a:pathLst>
                <a:path w="1096" h="1097" extrusionOk="0">
                  <a:moveTo>
                    <a:pt x="548" y="1"/>
                  </a:moveTo>
                  <a:cubicBezTo>
                    <a:pt x="250" y="1"/>
                    <a:pt x="0" y="239"/>
                    <a:pt x="0" y="549"/>
                  </a:cubicBezTo>
                  <a:cubicBezTo>
                    <a:pt x="0" y="858"/>
                    <a:pt x="250" y="1096"/>
                    <a:pt x="548" y="1096"/>
                  </a:cubicBezTo>
                  <a:cubicBezTo>
                    <a:pt x="858" y="1096"/>
                    <a:pt x="1096" y="858"/>
                    <a:pt x="1096" y="549"/>
                  </a:cubicBezTo>
                  <a:cubicBezTo>
                    <a:pt x="1096" y="239"/>
                    <a:pt x="858"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377346" y="-8815"/>
              <a:ext cx="34732" cy="34761"/>
            </a:xfrm>
            <a:custGeom>
              <a:avLst/>
              <a:gdLst/>
              <a:ahLst/>
              <a:cxnLst/>
              <a:rect l="l" t="t" r="r" b="b"/>
              <a:pathLst>
                <a:path w="1096" h="1097" extrusionOk="0">
                  <a:moveTo>
                    <a:pt x="548" y="1"/>
                  </a:moveTo>
                  <a:cubicBezTo>
                    <a:pt x="250" y="1"/>
                    <a:pt x="0" y="239"/>
                    <a:pt x="0" y="549"/>
                  </a:cubicBezTo>
                  <a:cubicBezTo>
                    <a:pt x="0" y="846"/>
                    <a:pt x="238" y="1096"/>
                    <a:pt x="548" y="1096"/>
                  </a:cubicBezTo>
                  <a:cubicBezTo>
                    <a:pt x="845" y="1096"/>
                    <a:pt x="1095" y="858"/>
                    <a:pt x="1095" y="549"/>
                  </a:cubicBezTo>
                  <a:cubicBezTo>
                    <a:pt x="1095" y="251"/>
                    <a:pt x="857"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3948093" y="344018"/>
              <a:ext cx="515761" cy="499811"/>
            </a:xfrm>
            <a:custGeom>
              <a:avLst/>
              <a:gdLst/>
              <a:ahLst/>
              <a:cxnLst/>
              <a:rect l="l" t="t" r="r" b="b"/>
              <a:pathLst>
                <a:path w="13872" h="13443" extrusionOk="0">
                  <a:moveTo>
                    <a:pt x="0" y="0"/>
                  </a:moveTo>
                  <a:lnTo>
                    <a:pt x="0" y="13442"/>
                  </a:lnTo>
                  <a:lnTo>
                    <a:pt x="13871" y="13442"/>
                  </a:lnTo>
                  <a:lnTo>
                    <a:pt x="13871"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5"/>
            <p:cNvSpPr/>
            <p:nvPr/>
          </p:nvSpPr>
          <p:spPr>
            <a:xfrm>
              <a:off x="3951179" y="156744"/>
              <a:ext cx="509998" cy="16434"/>
            </a:xfrm>
            <a:custGeom>
              <a:avLst/>
              <a:gdLst/>
              <a:ahLst/>
              <a:cxnLst/>
              <a:rect l="l" t="t" r="r" b="b"/>
              <a:pathLst>
                <a:path w="13717" h="442" extrusionOk="0">
                  <a:moveTo>
                    <a:pt x="227" y="1"/>
                  </a:moveTo>
                  <a:cubicBezTo>
                    <a:pt x="108" y="1"/>
                    <a:pt x="1" y="96"/>
                    <a:pt x="1" y="215"/>
                  </a:cubicBezTo>
                  <a:cubicBezTo>
                    <a:pt x="1" y="334"/>
                    <a:pt x="108" y="441"/>
                    <a:pt x="227" y="441"/>
                  </a:cubicBezTo>
                  <a:lnTo>
                    <a:pt x="13490" y="441"/>
                  </a:lnTo>
                  <a:cubicBezTo>
                    <a:pt x="13610" y="441"/>
                    <a:pt x="13717" y="334"/>
                    <a:pt x="13717" y="215"/>
                  </a:cubicBezTo>
                  <a:cubicBezTo>
                    <a:pt x="13717" y="96"/>
                    <a:pt x="13610"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5"/>
            <p:cNvSpPr/>
            <p:nvPr/>
          </p:nvSpPr>
          <p:spPr>
            <a:xfrm>
              <a:off x="3951179" y="250623"/>
              <a:ext cx="509998" cy="16843"/>
            </a:xfrm>
            <a:custGeom>
              <a:avLst/>
              <a:gdLst/>
              <a:ahLst/>
              <a:cxnLst/>
              <a:rect l="l" t="t" r="r" b="b"/>
              <a:pathLst>
                <a:path w="13717" h="453" extrusionOk="0">
                  <a:moveTo>
                    <a:pt x="227" y="0"/>
                  </a:moveTo>
                  <a:cubicBezTo>
                    <a:pt x="108" y="0"/>
                    <a:pt x="1" y="107"/>
                    <a:pt x="1" y="226"/>
                  </a:cubicBezTo>
                  <a:cubicBezTo>
                    <a:pt x="1" y="345"/>
                    <a:pt x="108" y="452"/>
                    <a:pt x="227" y="452"/>
                  </a:cubicBezTo>
                  <a:lnTo>
                    <a:pt x="13490" y="452"/>
                  </a:lnTo>
                  <a:cubicBezTo>
                    <a:pt x="13610" y="452"/>
                    <a:pt x="13717" y="345"/>
                    <a:pt x="13717" y="226"/>
                  </a:cubicBezTo>
                  <a:cubicBezTo>
                    <a:pt x="13717" y="107"/>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3951179" y="920379"/>
              <a:ext cx="509998" cy="16396"/>
            </a:xfrm>
            <a:custGeom>
              <a:avLst/>
              <a:gdLst/>
              <a:ahLst/>
              <a:cxnLst/>
              <a:rect l="l" t="t" r="r" b="b"/>
              <a:pathLst>
                <a:path w="13717" h="441" extrusionOk="0">
                  <a:moveTo>
                    <a:pt x="227" y="0"/>
                  </a:moveTo>
                  <a:cubicBezTo>
                    <a:pt x="108" y="0"/>
                    <a:pt x="1" y="95"/>
                    <a:pt x="1" y="214"/>
                  </a:cubicBezTo>
                  <a:cubicBezTo>
                    <a:pt x="1" y="334"/>
                    <a:pt x="108" y="441"/>
                    <a:pt x="227" y="441"/>
                  </a:cubicBezTo>
                  <a:lnTo>
                    <a:pt x="13490" y="441"/>
                  </a:lnTo>
                  <a:cubicBezTo>
                    <a:pt x="13610" y="441"/>
                    <a:pt x="13717" y="334"/>
                    <a:pt x="13717" y="214"/>
                  </a:cubicBezTo>
                  <a:cubicBezTo>
                    <a:pt x="13717" y="95"/>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3951179" y="1013774"/>
              <a:ext cx="260781" cy="16396"/>
            </a:xfrm>
            <a:custGeom>
              <a:avLst/>
              <a:gdLst/>
              <a:ahLst/>
              <a:cxnLst/>
              <a:rect l="l" t="t" r="r" b="b"/>
              <a:pathLst>
                <a:path w="7014" h="441" extrusionOk="0">
                  <a:moveTo>
                    <a:pt x="227" y="0"/>
                  </a:moveTo>
                  <a:cubicBezTo>
                    <a:pt x="108" y="0"/>
                    <a:pt x="1" y="96"/>
                    <a:pt x="1" y="227"/>
                  </a:cubicBezTo>
                  <a:cubicBezTo>
                    <a:pt x="1" y="346"/>
                    <a:pt x="108" y="441"/>
                    <a:pt x="227" y="441"/>
                  </a:cubicBezTo>
                  <a:lnTo>
                    <a:pt x="6787" y="441"/>
                  </a:lnTo>
                  <a:cubicBezTo>
                    <a:pt x="6906" y="441"/>
                    <a:pt x="7013" y="358"/>
                    <a:pt x="7013" y="227"/>
                  </a:cubicBezTo>
                  <a:cubicBezTo>
                    <a:pt x="7013" y="96"/>
                    <a:pt x="6906" y="0"/>
                    <a:pt x="6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65"/>
          <p:cNvGrpSpPr/>
          <p:nvPr/>
        </p:nvGrpSpPr>
        <p:grpSpPr>
          <a:xfrm>
            <a:off x="-1386596" y="1275393"/>
            <a:ext cx="2327691" cy="1441613"/>
            <a:chOff x="3248717" y="3106324"/>
            <a:chExt cx="1348466" cy="835116"/>
          </a:xfrm>
        </p:grpSpPr>
        <p:sp>
          <p:nvSpPr>
            <p:cNvPr id="1337" name="Google Shape;1337;p65"/>
            <p:cNvSpPr/>
            <p:nvPr/>
          </p:nvSpPr>
          <p:spPr>
            <a:xfrm>
              <a:off x="3248717" y="3106326"/>
              <a:ext cx="1348407" cy="835114"/>
            </a:xfrm>
            <a:custGeom>
              <a:avLst/>
              <a:gdLst/>
              <a:ahLst/>
              <a:cxnLst/>
              <a:rect l="l" t="t" r="r" b="b"/>
              <a:pathLst>
                <a:path w="36267" h="20396" extrusionOk="0">
                  <a:moveTo>
                    <a:pt x="0" y="0"/>
                  </a:moveTo>
                  <a:lnTo>
                    <a:pt x="0" y="20396"/>
                  </a:lnTo>
                  <a:lnTo>
                    <a:pt x="36267" y="20396"/>
                  </a:lnTo>
                  <a:lnTo>
                    <a:pt x="36267" y="0"/>
                  </a:lnTo>
                  <a:close/>
                </a:path>
              </a:pathLst>
            </a:custGeom>
            <a:solidFill>
              <a:schemeClr val="lt1"/>
            </a:solidFill>
            <a:ln w="9525" cap="flat" cmpd="sng">
              <a:solidFill>
                <a:schemeClr val="dk1"/>
              </a:solidFill>
              <a:prstDash val="solid"/>
              <a:round/>
              <a:headEnd type="none" w="sm" len="sm"/>
              <a:tailEnd type="none" w="sm" len="sm"/>
            </a:ln>
            <a:effectLst>
              <a:outerShdw dist="7620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8" name="Google Shape;1338;p65"/>
            <p:cNvGrpSpPr/>
            <p:nvPr/>
          </p:nvGrpSpPr>
          <p:grpSpPr>
            <a:xfrm>
              <a:off x="3248739" y="3106324"/>
              <a:ext cx="1348444" cy="84585"/>
              <a:chOff x="4368925" y="3343000"/>
              <a:chExt cx="906700" cy="56875"/>
            </a:xfrm>
          </p:grpSpPr>
          <p:sp>
            <p:nvSpPr>
              <p:cNvPr id="1339" name="Google Shape;1339;p65"/>
              <p:cNvSpPr/>
              <p:nvPr/>
            </p:nvSpPr>
            <p:spPr>
              <a:xfrm>
                <a:off x="4368925" y="3343000"/>
                <a:ext cx="906700" cy="56875"/>
              </a:xfrm>
              <a:custGeom>
                <a:avLst/>
                <a:gdLst/>
                <a:ahLst/>
                <a:cxnLst/>
                <a:rect l="l" t="t" r="r" b="b"/>
                <a:pathLst>
                  <a:path w="36268" h="2275" extrusionOk="0">
                    <a:moveTo>
                      <a:pt x="1" y="0"/>
                    </a:moveTo>
                    <a:lnTo>
                      <a:pt x="1" y="2274"/>
                    </a:lnTo>
                    <a:lnTo>
                      <a:pt x="36267" y="2274"/>
                    </a:lnTo>
                    <a:lnTo>
                      <a:pt x="3626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5"/>
              <p:cNvSpPr/>
              <p:nvPr/>
            </p:nvSpPr>
            <p:spPr>
              <a:xfrm>
                <a:off x="5229750" y="3361450"/>
                <a:ext cx="24425" cy="24425"/>
              </a:xfrm>
              <a:custGeom>
                <a:avLst/>
                <a:gdLst/>
                <a:ahLst/>
                <a:cxnLst/>
                <a:rect l="l" t="t" r="r" b="b"/>
                <a:pathLst>
                  <a:path w="977" h="977" extrusionOk="0">
                    <a:moveTo>
                      <a:pt x="489" y="1"/>
                    </a:moveTo>
                    <a:cubicBezTo>
                      <a:pt x="215" y="1"/>
                      <a:pt x="0" y="203"/>
                      <a:pt x="0" y="489"/>
                    </a:cubicBezTo>
                    <a:cubicBezTo>
                      <a:pt x="0" y="763"/>
                      <a:pt x="215"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5188375" y="3361450"/>
                <a:ext cx="24425" cy="24425"/>
              </a:xfrm>
              <a:custGeom>
                <a:avLst/>
                <a:gdLst/>
                <a:ahLst/>
                <a:cxnLst/>
                <a:rect l="l" t="t" r="r" b="b"/>
                <a:pathLst>
                  <a:path w="977" h="977" extrusionOk="0">
                    <a:moveTo>
                      <a:pt x="489" y="1"/>
                    </a:moveTo>
                    <a:cubicBezTo>
                      <a:pt x="215" y="1"/>
                      <a:pt x="1" y="203"/>
                      <a:pt x="1" y="489"/>
                    </a:cubicBezTo>
                    <a:cubicBezTo>
                      <a:pt x="1" y="763"/>
                      <a:pt x="215"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5146700" y="3361450"/>
                <a:ext cx="24425" cy="24425"/>
              </a:xfrm>
              <a:custGeom>
                <a:avLst/>
                <a:gdLst/>
                <a:ahLst/>
                <a:cxnLst/>
                <a:rect l="l" t="t" r="r" b="b"/>
                <a:pathLst>
                  <a:path w="977" h="977" extrusionOk="0">
                    <a:moveTo>
                      <a:pt x="489" y="1"/>
                    </a:moveTo>
                    <a:cubicBezTo>
                      <a:pt x="227" y="1"/>
                      <a:pt x="1" y="203"/>
                      <a:pt x="1" y="489"/>
                    </a:cubicBezTo>
                    <a:cubicBezTo>
                      <a:pt x="1" y="763"/>
                      <a:pt x="227" y="977"/>
                      <a:pt x="489" y="977"/>
                    </a:cubicBezTo>
                    <a:cubicBezTo>
                      <a:pt x="751" y="977"/>
                      <a:pt x="977" y="763"/>
                      <a:pt x="977" y="489"/>
                    </a:cubicBezTo>
                    <a:cubicBezTo>
                      <a:pt x="977" y="215"/>
                      <a:pt x="751" y="1"/>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3" name="Google Shape;1343;p65"/>
            <p:cNvSpPr/>
            <p:nvPr/>
          </p:nvSpPr>
          <p:spPr>
            <a:xfrm>
              <a:off x="3400564" y="3429233"/>
              <a:ext cx="65102" cy="379831"/>
            </a:xfrm>
            <a:custGeom>
              <a:avLst/>
              <a:gdLst/>
              <a:ahLst/>
              <a:cxnLst/>
              <a:rect l="l" t="t" r="r" b="b"/>
              <a:pathLst>
                <a:path w="1751" h="10216" extrusionOk="0">
                  <a:moveTo>
                    <a:pt x="0" y="0"/>
                  </a:moveTo>
                  <a:lnTo>
                    <a:pt x="0" y="10216"/>
                  </a:lnTo>
                  <a:lnTo>
                    <a:pt x="1750" y="10216"/>
                  </a:lnTo>
                  <a:lnTo>
                    <a:pt x="175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3512549" y="3465520"/>
              <a:ext cx="65548" cy="343543"/>
            </a:xfrm>
            <a:custGeom>
              <a:avLst/>
              <a:gdLst/>
              <a:ahLst/>
              <a:cxnLst/>
              <a:rect l="l" t="t" r="r" b="b"/>
              <a:pathLst>
                <a:path w="1763" h="9240" extrusionOk="0">
                  <a:moveTo>
                    <a:pt x="0" y="1"/>
                  </a:moveTo>
                  <a:lnTo>
                    <a:pt x="0" y="9240"/>
                  </a:lnTo>
                  <a:lnTo>
                    <a:pt x="1763" y="9240"/>
                  </a:lnTo>
                  <a:lnTo>
                    <a:pt x="1763"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3736967" y="3621787"/>
              <a:ext cx="65139" cy="188168"/>
            </a:xfrm>
            <a:custGeom>
              <a:avLst/>
              <a:gdLst/>
              <a:ahLst/>
              <a:cxnLst/>
              <a:rect l="l" t="t" r="r" b="b"/>
              <a:pathLst>
                <a:path w="1752" h="5061" extrusionOk="0">
                  <a:moveTo>
                    <a:pt x="1" y="1"/>
                  </a:moveTo>
                  <a:lnTo>
                    <a:pt x="1" y="5061"/>
                  </a:lnTo>
                  <a:lnTo>
                    <a:pt x="1751" y="5061"/>
                  </a:lnTo>
                  <a:lnTo>
                    <a:pt x="1751"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5"/>
            <p:cNvSpPr/>
            <p:nvPr/>
          </p:nvSpPr>
          <p:spPr>
            <a:xfrm>
              <a:off x="3624535" y="3670492"/>
              <a:ext cx="65548" cy="139462"/>
            </a:xfrm>
            <a:custGeom>
              <a:avLst/>
              <a:gdLst/>
              <a:ahLst/>
              <a:cxnLst/>
              <a:rect l="l" t="t" r="r" b="b"/>
              <a:pathLst>
                <a:path w="1763" h="3751" extrusionOk="0">
                  <a:moveTo>
                    <a:pt x="1" y="0"/>
                  </a:moveTo>
                  <a:lnTo>
                    <a:pt x="1" y="3751"/>
                  </a:lnTo>
                  <a:lnTo>
                    <a:pt x="1763" y="3751"/>
                  </a:lnTo>
                  <a:lnTo>
                    <a:pt x="1763"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5"/>
            <p:cNvSpPr/>
            <p:nvPr/>
          </p:nvSpPr>
          <p:spPr>
            <a:xfrm>
              <a:off x="3848543" y="3376549"/>
              <a:ext cx="65548" cy="433407"/>
            </a:xfrm>
            <a:custGeom>
              <a:avLst/>
              <a:gdLst/>
              <a:ahLst/>
              <a:cxnLst/>
              <a:rect l="l" t="t" r="r" b="b"/>
              <a:pathLst>
                <a:path w="1763" h="11657" extrusionOk="0">
                  <a:moveTo>
                    <a:pt x="0" y="0"/>
                  </a:moveTo>
                  <a:lnTo>
                    <a:pt x="0" y="11657"/>
                  </a:lnTo>
                  <a:lnTo>
                    <a:pt x="1762" y="11657"/>
                  </a:lnTo>
                  <a:lnTo>
                    <a:pt x="176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5"/>
            <p:cNvSpPr/>
            <p:nvPr/>
          </p:nvSpPr>
          <p:spPr>
            <a:xfrm>
              <a:off x="3960975" y="3591671"/>
              <a:ext cx="65102" cy="218284"/>
            </a:xfrm>
            <a:custGeom>
              <a:avLst/>
              <a:gdLst/>
              <a:ahLst/>
              <a:cxnLst/>
              <a:rect l="l" t="t" r="r" b="b"/>
              <a:pathLst>
                <a:path w="1751" h="5871" extrusionOk="0">
                  <a:moveTo>
                    <a:pt x="0" y="1"/>
                  </a:moveTo>
                  <a:lnTo>
                    <a:pt x="0" y="5871"/>
                  </a:lnTo>
                  <a:lnTo>
                    <a:pt x="1751" y="5871"/>
                  </a:lnTo>
                  <a:lnTo>
                    <a:pt x="1751"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5"/>
            <p:cNvSpPr/>
            <p:nvPr/>
          </p:nvSpPr>
          <p:spPr>
            <a:xfrm>
              <a:off x="4073407" y="3612046"/>
              <a:ext cx="65102" cy="197017"/>
            </a:xfrm>
            <a:custGeom>
              <a:avLst/>
              <a:gdLst/>
              <a:ahLst/>
              <a:cxnLst/>
              <a:rect l="l" t="t" r="r" b="b"/>
              <a:pathLst>
                <a:path w="1751" h="5299" extrusionOk="0">
                  <a:moveTo>
                    <a:pt x="1" y="1"/>
                  </a:moveTo>
                  <a:lnTo>
                    <a:pt x="1" y="5299"/>
                  </a:lnTo>
                  <a:lnTo>
                    <a:pt x="1751" y="5299"/>
                  </a:lnTo>
                  <a:lnTo>
                    <a:pt x="1751"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5"/>
            <p:cNvSpPr/>
            <p:nvPr/>
          </p:nvSpPr>
          <p:spPr>
            <a:xfrm>
              <a:off x="4297415" y="3701909"/>
              <a:ext cx="65102" cy="108045"/>
            </a:xfrm>
            <a:custGeom>
              <a:avLst/>
              <a:gdLst/>
              <a:ahLst/>
              <a:cxnLst/>
              <a:rect l="l" t="t" r="r" b="b"/>
              <a:pathLst>
                <a:path w="1751" h="2906" extrusionOk="0">
                  <a:moveTo>
                    <a:pt x="0" y="1"/>
                  </a:moveTo>
                  <a:lnTo>
                    <a:pt x="0" y="2906"/>
                  </a:lnTo>
                  <a:lnTo>
                    <a:pt x="1750" y="2906"/>
                  </a:lnTo>
                  <a:lnTo>
                    <a:pt x="1750"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5"/>
            <p:cNvSpPr/>
            <p:nvPr/>
          </p:nvSpPr>
          <p:spPr>
            <a:xfrm>
              <a:off x="4184946" y="3729348"/>
              <a:ext cx="65586" cy="79714"/>
            </a:xfrm>
            <a:custGeom>
              <a:avLst/>
              <a:gdLst/>
              <a:ahLst/>
              <a:cxnLst/>
              <a:rect l="l" t="t" r="r" b="b"/>
              <a:pathLst>
                <a:path w="1764" h="2144" extrusionOk="0">
                  <a:moveTo>
                    <a:pt x="1" y="1"/>
                  </a:moveTo>
                  <a:lnTo>
                    <a:pt x="1" y="2144"/>
                  </a:lnTo>
                  <a:lnTo>
                    <a:pt x="1763" y="2144"/>
                  </a:lnTo>
                  <a:lnTo>
                    <a:pt x="1763"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5"/>
            <p:cNvSpPr/>
            <p:nvPr/>
          </p:nvSpPr>
          <p:spPr>
            <a:xfrm>
              <a:off x="4408954" y="3561593"/>
              <a:ext cx="65548" cy="248362"/>
            </a:xfrm>
            <a:custGeom>
              <a:avLst/>
              <a:gdLst/>
              <a:ahLst/>
              <a:cxnLst/>
              <a:rect l="l" t="t" r="r" b="b"/>
              <a:pathLst>
                <a:path w="1763" h="6680" extrusionOk="0">
                  <a:moveTo>
                    <a:pt x="1" y="0"/>
                  </a:moveTo>
                  <a:lnTo>
                    <a:pt x="1" y="6680"/>
                  </a:lnTo>
                  <a:lnTo>
                    <a:pt x="1763" y="6680"/>
                  </a:lnTo>
                  <a:lnTo>
                    <a:pt x="1763"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5" name="Google Shape;1375;p65"/>
          <p:cNvSpPr/>
          <p:nvPr/>
        </p:nvSpPr>
        <p:spPr>
          <a:xfrm>
            <a:off x="8430650" y="1666743"/>
            <a:ext cx="831799" cy="651698"/>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5"/>
          <p:cNvSpPr/>
          <p:nvPr/>
        </p:nvSpPr>
        <p:spPr>
          <a:xfrm>
            <a:off x="119760" y="4016220"/>
            <a:ext cx="720142" cy="564217"/>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lt2"/>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TextBox 58"/>
          <p:cNvSpPr txBox="1"/>
          <p:nvPr/>
        </p:nvSpPr>
        <p:spPr>
          <a:xfrm>
            <a:off x="0" y="617863"/>
            <a:ext cx="9144000" cy="630942"/>
          </a:xfrm>
          <a:prstGeom prst="rect">
            <a:avLst/>
          </a:prstGeom>
          <a:noFill/>
        </p:spPr>
        <p:txBody>
          <a:bodyPr wrap="square" rtlCol="0">
            <a:spAutoFit/>
          </a:bodyPr>
          <a:lstStyle/>
          <a:p>
            <a:pPr algn="ctr"/>
            <a:r>
              <a:rPr lang="en-US" sz="3500" b="1" smtClean="0">
                <a:solidFill>
                  <a:srgbClr val="002060"/>
                </a:solidFill>
              </a:rPr>
              <a:t>NỘI DUNG BÀI HỌC</a:t>
            </a:r>
            <a:endParaRPr lang="en-US" sz="3500" b="1">
              <a:solidFill>
                <a:srgbClr val="002060"/>
              </a:solidFill>
            </a:endParaRPr>
          </a:p>
        </p:txBody>
      </p:sp>
      <p:grpSp>
        <p:nvGrpSpPr>
          <p:cNvPr id="7" name="Group 6"/>
          <p:cNvGrpSpPr/>
          <p:nvPr/>
        </p:nvGrpSpPr>
        <p:grpSpPr>
          <a:xfrm>
            <a:off x="1566787" y="1611164"/>
            <a:ext cx="2151561" cy="2820393"/>
            <a:chOff x="1566787" y="1611164"/>
            <a:chExt cx="2151561" cy="2820393"/>
          </a:xfrm>
        </p:grpSpPr>
        <p:grpSp>
          <p:nvGrpSpPr>
            <p:cNvPr id="1353" name="Google Shape;1353;p65"/>
            <p:cNvGrpSpPr/>
            <p:nvPr/>
          </p:nvGrpSpPr>
          <p:grpSpPr>
            <a:xfrm>
              <a:off x="1566787" y="1611164"/>
              <a:ext cx="2151561" cy="2820393"/>
              <a:chOff x="2963494" y="430150"/>
              <a:chExt cx="2844514" cy="3315621"/>
            </a:xfrm>
          </p:grpSpPr>
          <p:sp>
            <p:nvSpPr>
              <p:cNvPr id="1354" name="Google Shape;1354;p65"/>
              <p:cNvSpPr/>
              <p:nvPr/>
            </p:nvSpPr>
            <p:spPr>
              <a:xfrm>
                <a:off x="2963501" y="430150"/>
                <a:ext cx="2844432" cy="331562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5" name="Google Shape;1355;p65"/>
              <p:cNvGrpSpPr/>
              <p:nvPr/>
            </p:nvGrpSpPr>
            <p:grpSpPr>
              <a:xfrm>
                <a:off x="2963494" y="430150"/>
                <a:ext cx="2844514" cy="278376"/>
                <a:chOff x="6093119" y="198317"/>
                <a:chExt cx="2844514" cy="278376"/>
              </a:xfrm>
            </p:grpSpPr>
            <p:sp>
              <p:nvSpPr>
                <p:cNvPr id="1356" name="Google Shape;1356;p65"/>
                <p:cNvSpPr/>
                <p:nvPr/>
              </p:nvSpPr>
              <p:spPr>
                <a:xfrm>
                  <a:off x="6093119" y="198317"/>
                  <a:ext cx="2844514" cy="278376"/>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5"/>
                <p:cNvSpPr/>
                <p:nvPr/>
              </p:nvSpPr>
              <p:spPr>
                <a:xfrm>
                  <a:off x="8699658" y="280960"/>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5"/>
                <p:cNvSpPr/>
                <p:nvPr/>
              </p:nvSpPr>
              <p:spPr>
                <a:xfrm>
                  <a:off x="8490978" y="280960"/>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5"/>
                <p:cNvSpPr/>
                <p:nvPr/>
              </p:nvSpPr>
              <p:spPr>
                <a:xfrm>
                  <a:off x="8284467" y="280960"/>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 name="TextBox 59"/>
            <p:cNvSpPr txBox="1"/>
            <p:nvPr/>
          </p:nvSpPr>
          <p:spPr>
            <a:xfrm>
              <a:off x="1743437" y="2081491"/>
              <a:ext cx="1798208" cy="1938992"/>
            </a:xfrm>
            <a:prstGeom prst="rect">
              <a:avLst/>
            </a:prstGeom>
            <a:noFill/>
          </p:spPr>
          <p:txBody>
            <a:bodyPr wrap="square" rtlCol="0">
              <a:spAutoFit/>
            </a:bodyPr>
            <a:lstStyle/>
            <a:p>
              <a:pPr algn="ctr">
                <a:lnSpc>
                  <a:spcPct val="150000"/>
                </a:lnSpc>
              </a:pPr>
              <a:r>
                <a:rPr lang="en-US" sz="2000"/>
                <a:t>1. Trình bày thông tin trong trao đổi và hợp tác</a:t>
              </a:r>
              <a:endParaRPr lang="en-US" sz="2000" i="1"/>
            </a:p>
          </p:txBody>
        </p:sp>
      </p:grpSp>
      <p:grpSp>
        <p:nvGrpSpPr>
          <p:cNvPr id="8" name="Group 7"/>
          <p:cNvGrpSpPr/>
          <p:nvPr/>
        </p:nvGrpSpPr>
        <p:grpSpPr>
          <a:xfrm>
            <a:off x="4268918" y="1611164"/>
            <a:ext cx="3176004" cy="3027009"/>
            <a:chOff x="4268918" y="1611164"/>
            <a:chExt cx="3176004" cy="3027009"/>
          </a:xfrm>
        </p:grpSpPr>
        <p:grpSp>
          <p:nvGrpSpPr>
            <p:cNvPr id="1360" name="Google Shape;1360;p65"/>
            <p:cNvGrpSpPr/>
            <p:nvPr/>
          </p:nvGrpSpPr>
          <p:grpSpPr>
            <a:xfrm>
              <a:off x="4268918" y="1611164"/>
              <a:ext cx="3176004" cy="2820393"/>
              <a:chOff x="2963494" y="430150"/>
              <a:chExt cx="2844514" cy="3315621"/>
            </a:xfrm>
          </p:grpSpPr>
          <p:sp>
            <p:nvSpPr>
              <p:cNvPr id="1361" name="Google Shape;1361;p65"/>
              <p:cNvSpPr/>
              <p:nvPr/>
            </p:nvSpPr>
            <p:spPr>
              <a:xfrm>
                <a:off x="2963501" y="430150"/>
                <a:ext cx="2844432" cy="331562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65"/>
              <p:cNvGrpSpPr/>
              <p:nvPr/>
            </p:nvGrpSpPr>
            <p:grpSpPr>
              <a:xfrm>
                <a:off x="2963494" y="430150"/>
                <a:ext cx="2844514" cy="278376"/>
                <a:chOff x="6093119" y="198317"/>
                <a:chExt cx="2844514" cy="278376"/>
              </a:xfrm>
            </p:grpSpPr>
            <p:sp>
              <p:nvSpPr>
                <p:cNvPr id="1363" name="Google Shape;1363;p65"/>
                <p:cNvSpPr/>
                <p:nvPr/>
              </p:nvSpPr>
              <p:spPr>
                <a:xfrm>
                  <a:off x="6093119" y="198317"/>
                  <a:ext cx="2844514" cy="278376"/>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5"/>
                <p:cNvSpPr/>
                <p:nvPr/>
              </p:nvSpPr>
              <p:spPr>
                <a:xfrm>
                  <a:off x="8699658" y="280960"/>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5"/>
                <p:cNvSpPr/>
                <p:nvPr/>
              </p:nvSpPr>
              <p:spPr>
                <a:xfrm>
                  <a:off x="8490978" y="280960"/>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5"/>
                <p:cNvSpPr/>
                <p:nvPr/>
              </p:nvSpPr>
              <p:spPr>
                <a:xfrm>
                  <a:off x="8284467" y="280960"/>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74" name="Google Shape;1374;p65"/>
            <p:cNvSpPr/>
            <p:nvPr/>
          </p:nvSpPr>
          <p:spPr>
            <a:xfrm rot="-2700000">
              <a:off x="6724025" y="4224940"/>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Box 60"/>
            <p:cNvSpPr txBox="1"/>
            <p:nvPr/>
          </p:nvSpPr>
          <p:spPr>
            <a:xfrm>
              <a:off x="4477075" y="2077228"/>
              <a:ext cx="2699740" cy="1938992"/>
            </a:xfrm>
            <a:prstGeom prst="rect">
              <a:avLst/>
            </a:prstGeom>
            <a:noFill/>
          </p:spPr>
          <p:txBody>
            <a:bodyPr wrap="square" rtlCol="0">
              <a:spAutoFit/>
            </a:bodyPr>
            <a:lstStyle/>
            <a:p>
              <a:pPr algn="ctr">
                <a:lnSpc>
                  <a:spcPct val="150000"/>
                </a:lnSpc>
              </a:pPr>
              <a:r>
                <a:rPr lang="vi-VN" sz="2000"/>
                <a:t>2. Khả năng đính kèm tệp văn bản, ảnh, video, trang tính vào sơ đồ tư duy</a:t>
              </a:r>
              <a:endParaRPr lang="en-US" sz="2000" i="1"/>
            </a:p>
          </p:txBody>
        </p:sp>
      </p:grpSp>
    </p:spTree>
    <p:extLst>
      <p:ext uri="{BB962C8B-B14F-4D97-AF65-F5344CB8AC3E}">
        <p14:creationId xmlns:p14="http://schemas.microsoft.com/office/powerpoint/2010/main" val="425857940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3"/>
          <p:cNvGrpSpPr/>
          <p:nvPr/>
        </p:nvGrpSpPr>
        <p:grpSpPr>
          <a:xfrm>
            <a:off x="7204417" y="2362200"/>
            <a:ext cx="4715803" cy="2968623"/>
            <a:chOff x="507099" y="430158"/>
            <a:chExt cx="5300872" cy="3336927"/>
          </a:xfrm>
        </p:grpSpPr>
        <p:sp>
          <p:nvSpPr>
            <p:cNvPr id="569" name="Google Shape;569;p43"/>
            <p:cNvSpPr/>
            <p:nvPr/>
          </p:nvSpPr>
          <p:spPr>
            <a:xfrm>
              <a:off x="507100" y="430158"/>
              <a:ext cx="5300871" cy="3336927"/>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43"/>
            <p:cNvGrpSpPr/>
            <p:nvPr/>
          </p:nvGrpSpPr>
          <p:grpSpPr>
            <a:xfrm>
              <a:off x="507099" y="430158"/>
              <a:ext cx="5300871" cy="341077"/>
              <a:chOff x="3636724" y="198325"/>
              <a:chExt cx="5300871" cy="341077"/>
            </a:xfrm>
          </p:grpSpPr>
          <p:sp>
            <p:nvSpPr>
              <p:cNvPr id="571" name="Google Shape;571;p43"/>
              <p:cNvSpPr/>
              <p:nvPr/>
            </p:nvSpPr>
            <p:spPr>
              <a:xfrm>
                <a:off x="3636724" y="198325"/>
                <a:ext cx="530087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5" name="Google Shape;575;p43"/>
          <p:cNvGrpSpPr/>
          <p:nvPr/>
        </p:nvGrpSpPr>
        <p:grpSpPr>
          <a:xfrm>
            <a:off x="705597" y="717688"/>
            <a:ext cx="7756063" cy="3871999"/>
            <a:chOff x="-454200" y="430163"/>
            <a:chExt cx="6262152" cy="3591099"/>
          </a:xfrm>
        </p:grpSpPr>
        <p:sp>
          <p:nvSpPr>
            <p:cNvPr id="576" name="Google Shape;576;p43"/>
            <p:cNvSpPr/>
            <p:nvPr/>
          </p:nvSpPr>
          <p:spPr>
            <a:xfrm>
              <a:off x="-454200" y="430163"/>
              <a:ext cx="6262151" cy="3591099"/>
            </a:xfrm>
            <a:custGeom>
              <a:avLst/>
              <a:gdLst/>
              <a:ahLst/>
              <a:cxnLst/>
              <a:rect l="l" t="t" r="r" b="b"/>
              <a:pathLst>
                <a:path w="32839" h="3776" extrusionOk="0">
                  <a:moveTo>
                    <a:pt x="1" y="1"/>
                  </a:moveTo>
                  <a:lnTo>
                    <a:pt x="1" y="3775"/>
                  </a:lnTo>
                  <a:lnTo>
                    <a:pt x="32838" y="3775"/>
                  </a:lnTo>
                  <a:lnTo>
                    <a:pt x="32838" y="1"/>
                  </a:lnTo>
                  <a:close/>
                </a:path>
              </a:pathLst>
            </a:custGeom>
            <a:solidFill>
              <a:schemeClr val="lt1"/>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43"/>
            <p:cNvGrpSpPr/>
            <p:nvPr/>
          </p:nvGrpSpPr>
          <p:grpSpPr>
            <a:xfrm>
              <a:off x="-454199" y="430163"/>
              <a:ext cx="6262151" cy="341077"/>
              <a:chOff x="2675426" y="198329"/>
              <a:chExt cx="6262151" cy="341077"/>
            </a:xfrm>
          </p:grpSpPr>
          <p:sp>
            <p:nvSpPr>
              <p:cNvPr id="578" name="Google Shape;578;p43"/>
              <p:cNvSpPr/>
              <p:nvPr/>
            </p:nvSpPr>
            <p:spPr>
              <a:xfrm>
                <a:off x="2675426" y="198329"/>
                <a:ext cx="6262151" cy="341077"/>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 name="Google Shape;583;p43"/>
          <p:cNvSpPr txBox="1">
            <a:spLocks noGrp="1"/>
          </p:cNvSpPr>
          <p:nvPr>
            <p:ph type="title" idx="2"/>
          </p:nvPr>
        </p:nvSpPr>
        <p:spPr>
          <a:xfrm>
            <a:off x="1404497" y="2021684"/>
            <a:ext cx="1320188" cy="13201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t>01</a:t>
            </a:r>
            <a:endParaRPr sz="4000" b="1"/>
          </a:p>
        </p:txBody>
      </p:sp>
      <p:grpSp>
        <p:nvGrpSpPr>
          <p:cNvPr id="585" name="Google Shape;585;p43"/>
          <p:cNvGrpSpPr/>
          <p:nvPr/>
        </p:nvGrpSpPr>
        <p:grpSpPr>
          <a:xfrm>
            <a:off x="2152733" y="2180350"/>
            <a:ext cx="381302" cy="81638"/>
            <a:chOff x="8284467" y="301559"/>
            <a:chExt cx="528203" cy="113090"/>
          </a:xfrm>
        </p:grpSpPr>
        <p:sp>
          <p:nvSpPr>
            <p:cNvPr id="586" name="Google Shape;586;p43"/>
            <p:cNvSpPr/>
            <p:nvPr/>
          </p:nvSpPr>
          <p:spPr>
            <a:xfrm>
              <a:off x="8699658"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8490978"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8284467"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43"/>
          <p:cNvGrpSpPr/>
          <p:nvPr/>
        </p:nvGrpSpPr>
        <p:grpSpPr>
          <a:xfrm>
            <a:off x="-389066" y="4294008"/>
            <a:ext cx="2799523" cy="945796"/>
            <a:chOff x="3528400" y="1952450"/>
            <a:chExt cx="776325" cy="262275"/>
          </a:xfrm>
        </p:grpSpPr>
        <p:sp>
          <p:nvSpPr>
            <p:cNvPr id="590" name="Google Shape;590;p43"/>
            <p:cNvSpPr/>
            <p:nvPr/>
          </p:nvSpPr>
          <p:spPr>
            <a:xfrm>
              <a:off x="3528400" y="1952450"/>
              <a:ext cx="776325" cy="262275"/>
            </a:xfrm>
            <a:custGeom>
              <a:avLst/>
              <a:gdLst/>
              <a:ahLst/>
              <a:cxnLst/>
              <a:rect l="l" t="t" r="r" b="b"/>
              <a:pathLst>
                <a:path w="31053" h="10491" extrusionOk="0">
                  <a:moveTo>
                    <a:pt x="1" y="1"/>
                  </a:moveTo>
                  <a:lnTo>
                    <a:pt x="1" y="10490"/>
                  </a:lnTo>
                  <a:lnTo>
                    <a:pt x="31052" y="10490"/>
                  </a:lnTo>
                  <a:lnTo>
                    <a:pt x="31052" y="1"/>
                  </a:lnTo>
                  <a:close/>
                </a:path>
              </a:pathLst>
            </a:custGeom>
            <a:solidFill>
              <a:schemeClr val="l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594175" y="2018225"/>
              <a:ext cx="130700" cy="130700"/>
            </a:xfrm>
            <a:custGeom>
              <a:avLst/>
              <a:gdLst/>
              <a:ahLst/>
              <a:cxnLst/>
              <a:rect l="l" t="t" r="r" b="b"/>
              <a:pathLst>
                <a:path w="5228" h="5228" extrusionOk="0">
                  <a:moveTo>
                    <a:pt x="1" y="1"/>
                  </a:moveTo>
                  <a:lnTo>
                    <a:pt x="1" y="5228"/>
                  </a:lnTo>
                  <a:lnTo>
                    <a:pt x="5228" y="5228"/>
                  </a:lnTo>
                  <a:lnTo>
                    <a:pt x="522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786175" y="2018225"/>
              <a:ext cx="452750" cy="130700"/>
            </a:xfrm>
            <a:custGeom>
              <a:avLst/>
              <a:gdLst/>
              <a:ahLst/>
              <a:cxnLst/>
              <a:rect l="l" t="t" r="r" b="b"/>
              <a:pathLst>
                <a:path w="18110" h="5228" extrusionOk="0">
                  <a:moveTo>
                    <a:pt x="1" y="1"/>
                  </a:moveTo>
                  <a:lnTo>
                    <a:pt x="1" y="5228"/>
                  </a:lnTo>
                  <a:lnTo>
                    <a:pt x="18110" y="5228"/>
                  </a:lnTo>
                  <a:lnTo>
                    <a:pt x="18110"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839450" y="2077900"/>
              <a:ext cx="342625" cy="11350"/>
            </a:xfrm>
            <a:custGeom>
              <a:avLst/>
              <a:gdLst/>
              <a:ahLst/>
              <a:cxnLst/>
              <a:rect l="l" t="t" r="r" b="b"/>
              <a:pathLst>
                <a:path w="13705" h="454" extrusionOk="0">
                  <a:moveTo>
                    <a:pt x="227" y="1"/>
                  </a:moveTo>
                  <a:cubicBezTo>
                    <a:pt x="108" y="1"/>
                    <a:pt x="1" y="108"/>
                    <a:pt x="1" y="227"/>
                  </a:cubicBezTo>
                  <a:cubicBezTo>
                    <a:pt x="1" y="346"/>
                    <a:pt x="108" y="453"/>
                    <a:pt x="227" y="453"/>
                  </a:cubicBezTo>
                  <a:lnTo>
                    <a:pt x="13479" y="453"/>
                  </a:lnTo>
                  <a:cubicBezTo>
                    <a:pt x="13598" y="453"/>
                    <a:pt x="13705" y="358"/>
                    <a:pt x="13705" y="227"/>
                  </a:cubicBezTo>
                  <a:cubicBezTo>
                    <a:pt x="13705" y="108"/>
                    <a:pt x="13598" y="1"/>
                    <a:pt x="13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43"/>
          <p:cNvSpPr/>
          <p:nvPr/>
        </p:nvSpPr>
        <p:spPr>
          <a:xfrm>
            <a:off x="8133303" y="2841793"/>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rot="-2700000">
            <a:off x="7256856" y="3774755"/>
            <a:ext cx="355109" cy="413233"/>
          </a:xfrm>
          <a:prstGeom prst="upArrow">
            <a:avLst>
              <a:gd name="adj1" fmla="val 22429"/>
              <a:gd name="adj2" fmla="val 79607"/>
            </a:avLst>
          </a:prstGeom>
          <a:solidFill>
            <a:schemeClr val="accent2"/>
          </a:solidFill>
          <a:ln w="9525" cap="flat" cmpd="sng">
            <a:solidFill>
              <a:schemeClr val="dk1"/>
            </a:solidFill>
            <a:prstDash val="solid"/>
            <a:round/>
            <a:headEnd type="none" w="sm" len="sm"/>
            <a:tailEnd type="none" w="sm" len="sm"/>
          </a:ln>
          <a:effectLst>
            <a:outerShdw dist="5715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243076" y="95092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8133303" y="3702229"/>
            <a:ext cx="755598" cy="591996"/>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p:cNvSpPr txBox="1"/>
          <p:nvPr/>
        </p:nvSpPr>
        <p:spPr>
          <a:xfrm>
            <a:off x="3245566" y="1639666"/>
            <a:ext cx="4509180" cy="2084225"/>
          </a:xfrm>
          <a:prstGeom prst="rect">
            <a:avLst/>
          </a:prstGeom>
          <a:noFill/>
        </p:spPr>
        <p:txBody>
          <a:bodyPr wrap="square" rtlCol="0">
            <a:spAutoFit/>
          </a:bodyPr>
          <a:lstStyle/>
          <a:p>
            <a:pPr algn="ctr">
              <a:lnSpc>
                <a:spcPct val="150000"/>
              </a:lnSpc>
            </a:pPr>
            <a:r>
              <a:rPr lang="en-US" sz="3000" b="1" smtClean="0"/>
              <a:t>TRÌNH BÀY THÔNG TIN TRONG TRAO ĐỔI VÀ HỢP TÁC</a:t>
            </a:r>
            <a:endParaRPr lang="en-US" sz="3000" b="1" i="1"/>
          </a:p>
        </p:txBody>
      </p:sp>
    </p:spTree>
    <p:extLst>
      <p:ext uri="{BB962C8B-B14F-4D97-AF65-F5344CB8AC3E}">
        <p14:creationId xmlns:p14="http://schemas.microsoft.com/office/powerpoint/2010/main" val="2698772570"/>
      </p:ext>
    </p:extLst>
  </p:cSld>
  <p:clrMapOvr>
    <a:masterClrMapping/>
  </p:clrMapOvr>
  <p:transition spd="med">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42"/>
          <p:cNvGrpSpPr/>
          <p:nvPr/>
        </p:nvGrpSpPr>
        <p:grpSpPr>
          <a:xfrm>
            <a:off x="304800" y="285341"/>
            <a:ext cx="6032500" cy="4206567"/>
            <a:chOff x="507100" y="430150"/>
            <a:chExt cx="5525408" cy="4029851"/>
          </a:xfrm>
        </p:grpSpPr>
        <p:sp>
          <p:nvSpPr>
            <p:cNvPr id="535" name="Google Shape;535;p42"/>
            <p:cNvSpPr/>
            <p:nvPr/>
          </p:nvSpPr>
          <p:spPr>
            <a:xfrm>
              <a:off x="507100" y="430150"/>
              <a:ext cx="5525408" cy="4029851"/>
            </a:xfrm>
            <a:custGeom>
              <a:avLst/>
              <a:gdLst/>
              <a:ahLst/>
              <a:cxnLst/>
              <a:rect l="l" t="t" r="r" b="b"/>
              <a:pathLst>
                <a:path w="32839" h="3776" extrusionOk="0">
                  <a:moveTo>
                    <a:pt x="1" y="1"/>
                  </a:moveTo>
                  <a:lnTo>
                    <a:pt x="1" y="3775"/>
                  </a:lnTo>
                  <a:lnTo>
                    <a:pt x="32838" y="3775"/>
                  </a:lnTo>
                  <a:lnTo>
                    <a:pt x="32838" y="1"/>
                  </a:lnTo>
                  <a:close/>
                </a:path>
              </a:pathLst>
            </a:custGeom>
            <a:solidFill>
              <a:schemeClr val="accent2"/>
            </a:solidFill>
            <a:ln w="9525" cap="flat" cmpd="sng">
              <a:solidFill>
                <a:schemeClr val="dk1"/>
              </a:solidFill>
              <a:prstDash val="solid"/>
              <a:round/>
              <a:headEnd type="none" w="sm" len="sm"/>
              <a:tailEnd type="none" w="sm" len="sm"/>
            </a:ln>
            <a:effectLst>
              <a:outerShdw dist="95250" dir="26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42"/>
            <p:cNvGrpSpPr/>
            <p:nvPr/>
          </p:nvGrpSpPr>
          <p:grpSpPr>
            <a:xfrm>
              <a:off x="507100" y="430150"/>
              <a:ext cx="5525408" cy="324802"/>
              <a:chOff x="3636725" y="198317"/>
              <a:chExt cx="5525408" cy="324802"/>
            </a:xfrm>
          </p:grpSpPr>
          <p:sp>
            <p:nvSpPr>
              <p:cNvPr id="537" name="Google Shape;537;p42"/>
              <p:cNvSpPr/>
              <p:nvPr/>
            </p:nvSpPr>
            <p:spPr>
              <a:xfrm>
                <a:off x="3636725" y="198317"/>
                <a:ext cx="5525408" cy="324802"/>
              </a:xfrm>
              <a:custGeom>
                <a:avLst/>
                <a:gdLst/>
                <a:ahLst/>
                <a:cxnLst/>
                <a:rect l="l" t="t" r="r" b="b"/>
                <a:pathLst>
                  <a:path w="32839" h="3776" extrusionOk="0">
                    <a:moveTo>
                      <a:pt x="1" y="1"/>
                    </a:moveTo>
                    <a:lnTo>
                      <a:pt x="1" y="3775"/>
                    </a:lnTo>
                    <a:lnTo>
                      <a:pt x="32838" y="3775"/>
                    </a:lnTo>
                    <a:lnTo>
                      <a:pt x="3283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2"/>
              <p:cNvSpPr/>
              <p:nvPr/>
            </p:nvSpPr>
            <p:spPr>
              <a:xfrm>
                <a:off x="8924183" y="301559"/>
                <a:ext cx="113012" cy="113090"/>
              </a:xfrm>
              <a:custGeom>
                <a:avLst/>
                <a:gdLst/>
                <a:ahLst/>
                <a:cxnLst/>
                <a:rect l="l" t="t" r="r" b="b"/>
                <a:pathLst>
                  <a:path w="1251" h="1252" extrusionOk="0">
                    <a:moveTo>
                      <a:pt x="620" y="1"/>
                    </a:moveTo>
                    <a:cubicBezTo>
                      <a:pt x="263" y="1"/>
                      <a:pt x="1" y="275"/>
                      <a:pt x="1" y="620"/>
                    </a:cubicBezTo>
                    <a:cubicBezTo>
                      <a:pt x="1" y="965"/>
                      <a:pt x="287" y="1251"/>
                      <a:pt x="620" y="1251"/>
                    </a:cubicBezTo>
                    <a:cubicBezTo>
                      <a:pt x="965" y="1251"/>
                      <a:pt x="1251" y="965"/>
                      <a:pt x="1251" y="620"/>
                    </a:cubicBezTo>
                    <a:cubicBezTo>
                      <a:pt x="1251"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a:off x="8715503" y="301559"/>
                <a:ext cx="113103" cy="113090"/>
              </a:xfrm>
              <a:custGeom>
                <a:avLst/>
                <a:gdLst/>
                <a:ahLst/>
                <a:cxnLst/>
                <a:rect l="l" t="t" r="r" b="b"/>
                <a:pathLst>
                  <a:path w="1252" h="1252" extrusionOk="0">
                    <a:moveTo>
                      <a:pt x="632" y="1"/>
                    </a:moveTo>
                    <a:cubicBezTo>
                      <a:pt x="287" y="1"/>
                      <a:pt x="1" y="275"/>
                      <a:pt x="1" y="620"/>
                    </a:cubicBezTo>
                    <a:cubicBezTo>
                      <a:pt x="1" y="965"/>
                      <a:pt x="287" y="1251"/>
                      <a:pt x="632" y="1251"/>
                    </a:cubicBezTo>
                    <a:cubicBezTo>
                      <a:pt x="965" y="1251"/>
                      <a:pt x="1251" y="965"/>
                      <a:pt x="1251" y="620"/>
                    </a:cubicBezTo>
                    <a:cubicBezTo>
                      <a:pt x="1251" y="275"/>
                      <a:pt x="965"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a:off x="8508992" y="301559"/>
                <a:ext cx="112018" cy="113090"/>
              </a:xfrm>
              <a:custGeom>
                <a:avLst/>
                <a:gdLst/>
                <a:ahLst/>
                <a:cxnLst/>
                <a:rect l="l" t="t" r="r" b="b"/>
                <a:pathLst>
                  <a:path w="1240" h="1252" extrusionOk="0">
                    <a:moveTo>
                      <a:pt x="620" y="1"/>
                    </a:moveTo>
                    <a:cubicBezTo>
                      <a:pt x="275" y="1"/>
                      <a:pt x="1" y="275"/>
                      <a:pt x="1" y="620"/>
                    </a:cubicBezTo>
                    <a:cubicBezTo>
                      <a:pt x="1" y="965"/>
                      <a:pt x="275" y="1251"/>
                      <a:pt x="620" y="1251"/>
                    </a:cubicBezTo>
                    <a:cubicBezTo>
                      <a:pt x="965" y="1251"/>
                      <a:pt x="1239" y="965"/>
                      <a:pt x="1239" y="620"/>
                    </a:cubicBezTo>
                    <a:cubicBezTo>
                      <a:pt x="1239" y="275"/>
                      <a:pt x="965" y="1"/>
                      <a:pt x="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 name="Google Shape;543;p42"/>
          <p:cNvGrpSpPr/>
          <p:nvPr/>
        </p:nvGrpSpPr>
        <p:grpSpPr>
          <a:xfrm>
            <a:off x="6584117" y="285341"/>
            <a:ext cx="2195031" cy="4206567"/>
            <a:chOff x="3846704" y="-39342"/>
            <a:chExt cx="718950" cy="1172694"/>
          </a:xfrm>
        </p:grpSpPr>
        <p:sp>
          <p:nvSpPr>
            <p:cNvPr id="544" name="Google Shape;544;p42"/>
            <p:cNvSpPr/>
            <p:nvPr/>
          </p:nvSpPr>
          <p:spPr>
            <a:xfrm>
              <a:off x="3847150" y="-39342"/>
              <a:ext cx="718504" cy="1172694"/>
            </a:xfrm>
            <a:custGeom>
              <a:avLst/>
              <a:gdLst/>
              <a:ahLst/>
              <a:cxnLst/>
              <a:rect l="l" t="t" r="r" b="b"/>
              <a:pathLst>
                <a:path w="19325" h="31541" extrusionOk="0">
                  <a:moveTo>
                    <a:pt x="1" y="0"/>
                  </a:moveTo>
                  <a:lnTo>
                    <a:pt x="1" y="31540"/>
                  </a:lnTo>
                  <a:lnTo>
                    <a:pt x="19325" y="31540"/>
                  </a:lnTo>
                  <a:lnTo>
                    <a:pt x="19325" y="0"/>
                  </a:lnTo>
                  <a:close/>
                </a:path>
              </a:pathLst>
            </a:custGeom>
            <a:solidFill>
              <a:schemeClr val="accent2"/>
            </a:solidFill>
            <a:ln w="9525" cap="flat" cmpd="sng">
              <a:solidFill>
                <a:schemeClr val="dk1"/>
              </a:solidFill>
              <a:prstDash val="solid"/>
              <a:round/>
              <a:headEnd type="none" w="sm" len="sm"/>
              <a:tailEnd type="none" w="sm" len="sm"/>
            </a:ln>
            <a:effectLst>
              <a:outerShdw dist="76200"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a:off x="3846704" y="-39342"/>
              <a:ext cx="718057" cy="94772"/>
            </a:xfrm>
            <a:custGeom>
              <a:avLst/>
              <a:gdLst/>
              <a:ahLst/>
              <a:cxnLst/>
              <a:rect l="l" t="t" r="r" b="b"/>
              <a:pathLst>
                <a:path w="19313" h="2549" extrusionOk="0">
                  <a:moveTo>
                    <a:pt x="1" y="0"/>
                  </a:moveTo>
                  <a:lnTo>
                    <a:pt x="1" y="2548"/>
                  </a:lnTo>
                  <a:lnTo>
                    <a:pt x="19313" y="2548"/>
                  </a:lnTo>
                  <a:lnTo>
                    <a:pt x="1931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2"/>
            <p:cNvSpPr/>
            <p:nvPr/>
          </p:nvSpPr>
          <p:spPr>
            <a:xfrm>
              <a:off x="4494664" y="-8815"/>
              <a:ext cx="35144" cy="34761"/>
            </a:xfrm>
            <a:custGeom>
              <a:avLst/>
              <a:gdLst/>
              <a:ahLst/>
              <a:cxnLst/>
              <a:rect l="l" t="t" r="r" b="b"/>
              <a:pathLst>
                <a:path w="1109" h="1097" extrusionOk="0">
                  <a:moveTo>
                    <a:pt x="549" y="1"/>
                  </a:moveTo>
                  <a:cubicBezTo>
                    <a:pt x="251" y="1"/>
                    <a:pt x="1" y="239"/>
                    <a:pt x="1" y="549"/>
                  </a:cubicBezTo>
                  <a:cubicBezTo>
                    <a:pt x="1" y="858"/>
                    <a:pt x="251" y="1096"/>
                    <a:pt x="549" y="1096"/>
                  </a:cubicBezTo>
                  <a:cubicBezTo>
                    <a:pt x="858" y="1096"/>
                    <a:pt x="1108" y="858"/>
                    <a:pt x="1108" y="549"/>
                  </a:cubicBezTo>
                  <a:cubicBezTo>
                    <a:pt x="1108" y="239"/>
                    <a:pt x="858"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2"/>
            <p:cNvSpPr/>
            <p:nvPr/>
          </p:nvSpPr>
          <p:spPr>
            <a:xfrm>
              <a:off x="4436195" y="-8815"/>
              <a:ext cx="34732" cy="34761"/>
            </a:xfrm>
            <a:custGeom>
              <a:avLst/>
              <a:gdLst/>
              <a:ahLst/>
              <a:cxnLst/>
              <a:rect l="l" t="t" r="r" b="b"/>
              <a:pathLst>
                <a:path w="1096" h="1097" extrusionOk="0">
                  <a:moveTo>
                    <a:pt x="548" y="1"/>
                  </a:moveTo>
                  <a:cubicBezTo>
                    <a:pt x="250" y="1"/>
                    <a:pt x="0" y="239"/>
                    <a:pt x="0" y="549"/>
                  </a:cubicBezTo>
                  <a:cubicBezTo>
                    <a:pt x="0" y="858"/>
                    <a:pt x="250" y="1096"/>
                    <a:pt x="548" y="1096"/>
                  </a:cubicBezTo>
                  <a:cubicBezTo>
                    <a:pt x="858" y="1096"/>
                    <a:pt x="1096" y="858"/>
                    <a:pt x="1096" y="549"/>
                  </a:cubicBezTo>
                  <a:cubicBezTo>
                    <a:pt x="1096" y="239"/>
                    <a:pt x="858"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a:off x="4377346" y="-8815"/>
              <a:ext cx="34732" cy="34761"/>
            </a:xfrm>
            <a:custGeom>
              <a:avLst/>
              <a:gdLst/>
              <a:ahLst/>
              <a:cxnLst/>
              <a:rect l="l" t="t" r="r" b="b"/>
              <a:pathLst>
                <a:path w="1096" h="1097" extrusionOk="0">
                  <a:moveTo>
                    <a:pt x="548" y="1"/>
                  </a:moveTo>
                  <a:cubicBezTo>
                    <a:pt x="250" y="1"/>
                    <a:pt x="0" y="239"/>
                    <a:pt x="0" y="549"/>
                  </a:cubicBezTo>
                  <a:cubicBezTo>
                    <a:pt x="0" y="846"/>
                    <a:pt x="238" y="1096"/>
                    <a:pt x="548" y="1096"/>
                  </a:cubicBezTo>
                  <a:cubicBezTo>
                    <a:pt x="845" y="1096"/>
                    <a:pt x="1095" y="858"/>
                    <a:pt x="1095" y="549"/>
                  </a:cubicBezTo>
                  <a:cubicBezTo>
                    <a:pt x="1095" y="251"/>
                    <a:pt x="857"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3951179" y="156744"/>
              <a:ext cx="509998" cy="16434"/>
            </a:xfrm>
            <a:custGeom>
              <a:avLst/>
              <a:gdLst/>
              <a:ahLst/>
              <a:cxnLst/>
              <a:rect l="l" t="t" r="r" b="b"/>
              <a:pathLst>
                <a:path w="13717" h="442" extrusionOk="0">
                  <a:moveTo>
                    <a:pt x="227" y="1"/>
                  </a:moveTo>
                  <a:cubicBezTo>
                    <a:pt x="108" y="1"/>
                    <a:pt x="1" y="96"/>
                    <a:pt x="1" y="215"/>
                  </a:cubicBezTo>
                  <a:cubicBezTo>
                    <a:pt x="1" y="334"/>
                    <a:pt x="108" y="441"/>
                    <a:pt x="227" y="441"/>
                  </a:cubicBezTo>
                  <a:lnTo>
                    <a:pt x="13490" y="441"/>
                  </a:lnTo>
                  <a:cubicBezTo>
                    <a:pt x="13610" y="441"/>
                    <a:pt x="13717" y="334"/>
                    <a:pt x="13717" y="215"/>
                  </a:cubicBezTo>
                  <a:cubicBezTo>
                    <a:pt x="13717" y="96"/>
                    <a:pt x="13610" y="1"/>
                    <a:pt x="13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3951179" y="1009076"/>
              <a:ext cx="509998" cy="16396"/>
            </a:xfrm>
            <a:custGeom>
              <a:avLst/>
              <a:gdLst/>
              <a:ahLst/>
              <a:cxnLst/>
              <a:rect l="l" t="t" r="r" b="b"/>
              <a:pathLst>
                <a:path w="13717" h="441" extrusionOk="0">
                  <a:moveTo>
                    <a:pt x="227" y="0"/>
                  </a:moveTo>
                  <a:cubicBezTo>
                    <a:pt x="108" y="0"/>
                    <a:pt x="1" y="95"/>
                    <a:pt x="1" y="214"/>
                  </a:cubicBezTo>
                  <a:cubicBezTo>
                    <a:pt x="1" y="334"/>
                    <a:pt x="108" y="441"/>
                    <a:pt x="227" y="441"/>
                  </a:cubicBezTo>
                  <a:lnTo>
                    <a:pt x="13490" y="441"/>
                  </a:lnTo>
                  <a:cubicBezTo>
                    <a:pt x="13610" y="441"/>
                    <a:pt x="13717" y="334"/>
                    <a:pt x="13717" y="214"/>
                  </a:cubicBezTo>
                  <a:cubicBezTo>
                    <a:pt x="13717" y="95"/>
                    <a:pt x="13610" y="0"/>
                    <a:pt x="13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42"/>
          <p:cNvGrpSpPr/>
          <p:nvPr/>
        </p:nvGrpSpPr>
        <p:grpSpPr>
          <a:xfrm>
            <a:off x="2035473" y="4347100"/>
            <a:ext cx="3808141" cy="923797"/>
            <a:chOff x="3489125" y="1365775"/>
            <a:chExt cx="820950" cy="199150"/>
          </a:xfrm>
        </p:grpSpPr>
        <p:sp>
          <p:nvSpPr>
            <p:cNvPr id="555" name="Google Shape;555;p42"/>
            <p:cNvSpPr/>
            <p:nvPr/>
          </p:nvSpPr>
          <p:spPr>
            <a:xfrm>
              <a:off x="3489125" y="1365775"/>
              <a:ext cx="820950" cy="199150"/>
            </a:xfrm>
            <a:custGeom>
              <a:avLst/>
              <a:gdLst/>
              <a:ahLst/>
              <a:cxnLst/>
              <a:rect l="l" t="t" r="r" b="b"/>
              <a:pathLst>
                <a:path w="32838" h="7966" extrusionOk="0">
                  <a:moveTo>
                    <a:pt x="0" y="0"/>
                  </a:moveTo>
                  <a:lnTo>
                    <a:pt x="0" y="7966"/>
                  </a:lnTo>
                  <a:lnTo>
                    <a:pt x="32838" y="7966"/>
                  </a:lnTo>
                  <a:lnTo>
                    <a:pt x="32838" y="0"/>
                  </a:lnTo>
                  <a:close/>
                </a:path>
              </a:pathLst>
            </a:custGeom>
            <a:solidFill>
              <a:schemeClr val="lt2"/>
            </a:solidFill>
            <a:ln w="9525" cap="flat" cmpd="sng">
              <a:solidFill>
                <a:schemeClr val="dk1"/>
              </a:solidFill>
              <a:prstDash val="solid"/>
              <a:round/>
              <a:headEnd type="none" w="sm" len="sm"/>
              <a:tailEnd type="none" w="sm" len="sm"/>
            </a:ln>
            <a:effectLst>
              <a:outerShdw dist="85725" dir="276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3577825" y="1428210"/>
              <a:ext cx="325350" cy="11025"/>
            </a:xfrm>
            <a:custGeom>
              <a:avLst/>
              <a:gdLst/>
              <a:ahLst/>
              <a:cxnLst/>
              <a:rect l="l" t="t" r="r" b="b"/>
              <a:pathLst>
                <a:path w="13014" h="441" extrusionOk="0">
                  <a:moveTo>
                    <a:pt x="226" y="0"/>
                  </a:moveTo>
                  <a:cubicBezTo>
                    <a:pt x="107" y="0"/>
                    <a:pt x="0" y="96"/>
                    <a:pt x="0" y="215"/>
                  </a:cubicBezTo>
                  <a:cubicBezTo>
                    <a:pt x="0" y="334"/>
                    <a:pt x="107" y="441"/>
                    <a:pt x="226" y="441"/>
                  </a:cubicBezTo>
                  <a:lnTo>
                    <a:pt x="12787" y="441"/>
                  </a:lnTo>
                  <a:cubicBezTo>
                    <a:pt x="12907" y="441"/>
                    <a:pt x="13014" y="357"/>
                    <a:pt x="13014" y="215"/>
                  </a:cubicBezTo>
                  <a:cubicBezTo>
                    <a:pt x="13014" y="96"/>
                    <a:pt x="12907" y="0"/>
                    <a:pt x="12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3578125" y="1488035"/>
              <a:ext cx="648900" cy="11025"/>
            </a:xfrm>
            <a:custGeom>
              <a:avLst/>
              <a:gdLst/>
              <a:ahLst/>
              <a:cxnLst/>
              <a:rect l="l" t="t" r="r" b="b"/>
              <a:pathLst>
                <a:path w="25956" h="441" extrusionOk="0">
                  <a:moveTo>
                    <a:pt x="226" y="0"/>
                  </a:moveTo>
                  <a:cubicBezTo>
                    <a:pt x="107" y="0"/>
                    <a:pt x="0" y="108"/>
                    <a:pt x="0" y="227"/>
                  </a:cubicBezTo>
                  <a:cubicBezTo>
                    <a:pt x="0" y="346"/>
                    <a:pt x="107" y="441"/>
                    <a:pt x="226" y="441"/>
                  </a:cubicBezTo>
                  <a:lnTo>
                    <a:pt x="25718" y="441"/>
                  </a:lnTo>
                  <a:cubicBezTo>
                    <a:pt x="25860" y="441"/>
                    <a:pt x="25956" y="346"/>
                    <a:pt x="25956" y="227"/>
                  </a:cubicBezTo>
                  <a:cubicBezTo>
                    <a:pt x="25956" y="108"/>
                    <a:pt x="25860" y="0"/>
                    <a:pt x="25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42"/>
          <p:cNvGrpSpPr/>
          <p:nvPr/>
        </p:nvGrpSpPr>
        <p:grpSpPr>
          <a:xfrm>
            <a:off x="737541" y="4263012"/>
            <a:ext cx="925037" cy="660132"/>
            <a:chOff x="1618650" y="3183250"/>
            <a:chExt cx="584025" cy="416750"/>
          </a:xfrm>
        </p:grpSpPr>
        <p:sp>
          <p:nvSpPr>
            <p:cNvPr id="559" name="Google Shape;559;p42"/>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42"/>
          <p:cNvGrpSpPr/>
          <p:nvPr/>
        </p:nvGrpSpPr>
        <p:grpSpPr>
          <a:xfrm>
            <a:off x="-524759" y="4263012"/>
            <a:ext cx="925037" cy="660132"/>
            <a:chOff x="1618650" y="3183250"/>
            <a:chExt cx="584025" cy="416750"/>
          </a:xfrm>
        </p:grpSpPr>
        <p:sp>
          <p:nvSpPr>
            <p:cNvPr id="562" name="Google Shape;562;p42"/>
            <p:cNvSpPr/>
            <p:nvPr/>
          </p:nvSpPr>
          <p:spPr>
            <a:xfrm>
              <a:off x="1618650" y="3265125"/>
              <a:ext cx="584025" cy="334875"/>
            </a:xfrm>
            <a:custGeom>
              <a:avLst/>
              <a:gdLst/>
              <a:ahLst/>
              <a:cxnLst/>
              <a:rect l="l" t="t" r="r" b="b"/>
              <a:pathLst>
                <a:path w="23361" h="13395" extrusionOk="0">
                  <a:moveTo>
                    <a:pt x="0" y="0"/>
                  </a:moveTo>
                  <a:lnTo>
                    <a:pt x="2084" y="13395"/>
                  </a:lnTo>
                  <a:lnTo>
                    <a:pt x="23360" y="13395"/>
                  </a:lnTo>
                  <a:lnTo>
                    <a:pt x="212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a:off x="1670725" y="3183250"/>
              <a:ext cx="531950" cy="416750"/>
            </a:xfrm>
            <a:custGeom>
              <a:avLst/>
              <a:gdLst/>
              <a:ahLst/>
              <a:cxnLst/>
              <a:rect l="l" t="t" r="r" b="b"/>
              <a:pathLst>
                <a:path w="21278" h="16670" extrusionOk="0">
                  <a:moveTo>
                    <a:pt x="14729" y="1"/>
                  </a:moveTo>
                  <a:lnTo>
                    <a:pt x="14729" y="1644"/>
                  </a:lnTo>
                  <a:lnTo>
                    <a:pt x="1" y="1644"/>
                  </a:lnTo>
                  <a:lnTo>
                    <a:pt x="1" y="16670"/>
                  </a:lnTo>
                  <a:lnTo>
                    <a:pt x="21277" y="16670"/>
                  </a:lnTo>
                  <a:lnTo>
                    <a:pt x="21277" y="1644"/>
                  </a:lnTo>
                  <a:lnTo>
                    <a:pt x="20241" y="1644"/>
                  </a:lnTo>
                  <a:lnTo>
                    <a:pt x="20241" y="1"/>
                  </a:lnTo>
                  <a:close/>
                </a:path>
              </a:pathLst>
            </a:custGeom>
            <a:solidFill>
              <a:schemeClr val="accent1"/>
            </a:solidFill>
            <a:ln w="9525" cap="flat" cmpd="sng">
              <a:solidFill>
                <a:schemeClr val="dk1"/>
              </a:solidFill>
              <a:prstDash val="solid"/>
              <a:round/>
              <a:headEnd type="none" w="sm" len="sm"/>
              <a:tailEnd type="none" w="sm" len="sm"/>
            </a:ln>
            <a:effectLst>
              <a:outerShdw dist="66675"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extBox 36"/>
          <p:cNvSpPr txBox="1"/>
          <p:nvPr/>
        </p:nvSpPr>
        <p:spPr>
          <a:xfrm>
            <a:off x="617007" y="794216"/>
            <a:ext cx="5408085" cy="3323987"/>
          </a:xfrm>
          <a:prstGeom prst="rect">
            <a:avLst/>
          </a:prstGeom>
          <a:noFill/>
        </p:spPr>
        <p:txBody>
          <a:bodyPr wrap="square" rtlCol="0">
            <a:spAutoFit/>
          </a:bodyPr>
          <a:lstStyle/>
          <a:p>
            <a:pPr algn="ctr">
              <a:lnSpc>
                <a:spcPct val="150000"/>
              </a:lnSpc>
            </a:pPr>
            <a:r>
              <a:rPr lang="en-US" sz="2000" b="1" smtClean="0">
                <a:solidFill>
                  <a:srgbClr val="C00000"/>
                </a:solidFill>
              </a:rPr>
              <a:t>Nhiệm vụ 1: </a:t>
            </a:r>
            <a:r>
              <a:rPr lang="en-US" sz="2000" b="1" smtClean="0">
                <a:solidFill>
                  <a:srgbClr val="7030A0"/>
                </a:solidFill>
              </a:rPr>
              <a:t>Thảo luận nhóm:</a:t>
            </a:r>
          </a:p>
          <a:p>
            <a:pPr algn="just">
              <a:lnSpc>
                <a:spcPct val="150000"/>
              </a:lnSpc>
            </a:pPr>
            <a:r>
              <a:rPr lang="vi-VN" sz="2000" smtClean="0"/>
              <a:t>1</a:t>
            </a:r>
            <a:r>
              <a:rPr lang="vi-VN" sz="2000"/>
              <a:t>. Em có thể sử dụng bài trình chiếu và sơ đồ tư duy trao đổi thông tin và hợp tác theo những cách nào?</a:t>
            </a:r>
          </a:p>
          <a:p>
            <a:pPr algn="just">
              <a:lnSpc>
                <a:spcPct val="150000"/>
              </a:lnSpc>
            </a:pPr>
            <a:r>
              <a:rPr lang="vi-VN" sz="2000"/>
              <a:t>2. Theo em, trong sơ đồ tư duy hoặc bài trình chiếu, cần sử dụng ảnh, biểu đồ, video thế nào để trình bày thông tin một cách hợp lí?</a:t>
            </a:r>
          </a:p>
        </p:txBody>
      </p:sp>
      <p:pic>
        <p:nvPicPr>
          <p:cNvPr id="4102" name="Picture 6" descr="https://i.pinimg.com/736x/a2/0e/b5/a20eb5d0b1e749548df9baa1d51d2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91" y="1493449"/>
            <a:ext cx="1877766" cy="2106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COMPLETE] Graphical Interface Style for Marketing by Slidesgo">
  <a:themeElements>
    <a:clrScheme name="Simple Light">
      <a:dk1>
        <a:srgbClr val="010103"/>
      </a:dk1>
      <a:lt1>
        <a:srgbClr val="F4ECE6"/>
      </a:lt1>
      <a:dk2>
        <a:srgbClr val="2434D0"/>
      </a:dk2>
      <a:lt2>
        <a:srgbClr val="FF6D0F"/>
      </a:lt2>
      <a:accent1>
        <a:srgbClr val="FFCD01"/>
      </a:accent1>
      <a:accent2>
        <a:srgbClr val="FFFFFF"/>
      </a:accent2>
      <a:accent3>
        <a:srgbClr val="FFFFFF"/>
      </a:accent3>
      <a:accent4>
        <a:srgbClr val="FFFFFF"/>
      </a:accent4>
      <a:accent5>
        <a:srgbClr val="FFFFFF"/>
      </a:accent5>
      <a:accent6>
        <a:srgbClr val="FFFFFF"/>
      </a:accent6>
      <a:hlink>
        <a:srgbClr val="0101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1863</Words>
  <Application>Microsoft Office PowerPoint</Application>
  <PresentationFormat>On-screen Show (16:9)</PresentationFormat>
  <Paragraphs>167</Paragraphs>
  <Slides>38</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Wingdings</vt:lpstr>
      <vt:lpstr>Arial</vt:lpstr>
      <vt:lpstr>Arial (Body)</vt:lpstr>
      <vt:lpstr>Aharoni</vt:lpstr>
      <vt:lpstr>PT Sans</vt:lpstr>
      <vt:lpstr>Ruda Black</vt:lpstr>
      <vt:lpstr>Ubuntu</vt:lpstr>
      <vt:lpstr>Calibri</vt:lpstr>
      <vt:lpstr>[COMPLETE] Graphical Interface Style for Marketing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Graphical Interface Style for Marketing</dc:title>
  <dc:creator>Acer</dc:creator>
  <cp:lastModifiedBy>Microsoft account</cp:lastModifiedBy>
  <cp:revision>30</cp:revision>
  <dcterms:modified xsi:type="dcterms:W3CDTF">2025-05-21T04:56:07Z</dcterms:modified>
</cp:coreProperties>
</file>