
<file path=[Content_Types].xml><?xml version="1.0" encoding="utf-8"?>
<Types xmlns="http://schemas.openxmlformats.org/package/2006/content-types">
  <Default Extension="xml" ContentType="application/xml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JPG" ContentType="image/.jp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media/image3.svg" ContentType="image/svg+xml"/>
  <Override PartName="/ppt/media/image5.svg" ContentType="image/svg+xml"/>
  <Override PartName="/ppt/media/image7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5"/>
  </p:notesMasterIdLst>
  <p:sldIdLst>
    <p:sldId id="256" r:id="rId3"/>
    <p:sldId id="257" r:id="rId4"/>
    <p:sldId id="258" r:id="rId6"/>
    <p:sldId id="284" r:id="rId7"/>
    <p:sldId id="310" r:id="rId8"/>
    <p:sldId id="311" r:id="rId9"/>
    <p:sldId id="312" r:id="rId10"/>
    <p:sldId id="264" r:id="rId11"/>
    <p:sldId id="313" r:id="rId12"/>
    <p:sldId id="286" r:id="rId13"/>
    <p:sldId id="288" r:id="rId14"/>
    <p:sldId id="314" r:id="rId15"/>
    <p:sldId id="315" r:id="rId16"/>
    <p:sldId id="27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zhenbo" initials="y" lastIdx="1" clrIdx="0"/>
  <p:cmAuthor id="2" name="Administrator" initials="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519F"/>
    <a:srgbClr val="E2891E"/>
    <a:srgbClr val="000000"/>
    <a:srgbClr val="B6954A"/>
    <a:srgbClr val="416529"/>
    <a:srgbClr val="4112EE"/>
    <a:srgbClr val="3CC453"/>
    <a:srgbClr val="16EA76"/>
    <a:srgbClr val="F7093C"/>
    <a:srgbClr val="270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7806" autoAdjust="0"/>
  </p:normalViewPr>
  <p:slideViewPr>
    <p:cSldViewPr snapToGrid="0" showGuides="1">
      <p:cViewPr varScale="1">
        <p:scale>
          <a:sx n="70" d="100"/>
          <a:sy n="70" d="100"/>
        </p:scale>
        <p:origin x="133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customXml" Target="../customXml/item3.xml"/><Relationship Id="rId23" Type="http://schemas.openxmlformats.org/officeDocument/2006/relationships/customXml" Target="../customXml/item2.xml"/><Relationship Id="rId22" Type="http://schemas.openxmlformats.org/officeDocument/2006/relationships/customXml" Target="../customXml/item1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3-07-20T09:52:41.051" idx="1">
    <p:pos x="10" y="10"/>
    <p:text/>
  </p:cm>
  <p:cm authorId="2" dt="2023-07-20T09:53:55.890" idx="2">
    <p:pos x="106" y="106"/>
    <p:text/>
  </p:cm>
</p:cmLst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4.wmf"/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11.wmf"/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11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11.wmf"/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GV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nội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dung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hS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GV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GV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thái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cặp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đôi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GV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vấn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mới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Giới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thiệu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tế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lượng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phụ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thuộc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lẫn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nhâu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vì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thế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ta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diễn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lượng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này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thông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qua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lượng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phiếu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5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phút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Sau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GV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đổi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chéo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GV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chiếu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đáp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điểm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hướng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dẫn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(3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Phút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phiếu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5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phút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Sau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GV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đổi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chéo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GV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chiếu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đáp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điểm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hướng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dẫn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(3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Phút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phiếu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5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phút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Sau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GV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đổi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chéo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GV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chiếu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đáp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điểm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hướng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dẫn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chấm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(3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Phút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GV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tìm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HĐ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1-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SGK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T12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HS: Hai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này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dấu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mẫu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nhau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GV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đọc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phiếu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vòng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phút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GV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chiếu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toán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hoạt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1: HS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phiếu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GV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chiếu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thảo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luận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chốt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GV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chiếu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chốt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GV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chiếu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nội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dung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dụ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 / SGK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45,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đọc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nghiên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cứu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giải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SGK.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GV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thảo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luận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cặp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đôi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hỏi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giải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GV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chiếu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nội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dung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ví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dụ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 / SGK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45,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đọc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nghiên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cứu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giải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SGK.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GV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thảo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luận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cặp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đôi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câu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hỏi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giải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dirty="0"/>
              <a:t>-HS </a:t>
            </a:r>
            <a:r>
              <a:rPr lang="en-US" dirty="0" err="1"/>
              <a:t>trả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,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bổ</a:t>
            </a:r>
            <a:r>
              <a:rPr lang="en-US" dirty="0"/>
              <a:t> sung</a:t>
            </a:r>
            <a:endParaRPr lang="en-US" dirty="0"/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GV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chốt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định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thức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thị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tổng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tiền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bác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Ánh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phải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trả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mua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4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chiếc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phải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viết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thức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biểu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thị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số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tiền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mua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chiếc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thứ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thông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qua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chiếc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đầu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GV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lần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nữa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chốt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lại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/SGK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45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GV 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chiếu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toán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yêu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cầu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đọc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vở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1 HS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</a:fld>
            <a:endParaRPr lang="en-US" dirty="0"/>
          </a:p>
        </p:txBody>
      </p:sp>
      <p:pic>
        <p:nvPicPr>
          <p:cNvPr id="7" name="Picture 6" descr="Logo, company name&#10;&#10;Description automatically generated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23.wmf"/><Relationship Id="rId8" Type="http://schemas.openxmlformats.org/officeDocument/2006/relationships/oleObject" Target="../embeddings/oleObject23.bin"/><Relationship Id="rId7" Type="http://schemas.openxmlformats.org/officeDocument/2006/relationships/oleObject" Target="../embeddings/oleObject22.bin"/><Relationship Id="rId6" Type="http://schemas.openxmlformats.org/officeDocument/2006/relationships/oleObject" Target="../embeddings/oleObject21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20.bin"/><Relationship Id="rId3" Type="http://schemas.openxmlformats.org/officeDocument/2006/relationships/image" Target="../media/image16.wmf"/><Relationship Id="rId2" Type="http://schemas.openxmlformats.org/officeDocument/2006/relationships/oleObject" Target="../embeddings/oleObject19.bin"/><Relationship Id="rId15" Type="http://schemas.openxmlformats.org/officeDocument/2006/relationships/notesSlide" Target="../notesSlides/notesSlide9.xml"/><Relationship Id="rId14" Type="http://schemas.openxmlformats.org/officeDocument/2006/relationships/vmlDrawing" Target="../drawings/vmlDrawing6.vml"/><Relationship Id="rId13" Type="http://schemas.openxmlformats.org/officeDocument/2006/relationships/slideLayout" Target="../slideLayouts/slideLayout2.xml"/><Relationship Id="rId12" Type="http://schemas.openxmlformats.org/officeDocument/2006/relationships/oleObject" Target="../embeddings/oleObject25.bin"/><Relationship Id="rId11" Type="http://schemas.openxmlformats.org/officeDocument/2006/relationships/image" Target="../media/image24.wmf"/><Relationship Id="rId10" Type="http://schemas.openxmlformats.org/officeDocument/2006/relationships/oleObject" Target="../embeddings/oleObject24.bin"/><Relationship Id="rId1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0.xml"/><Relationship Id="rId8" Type="http://schemas.openxmlformats.org/officeDocument/2006/relationships/vmlDrawing" Target="../drawings/vmlDrawing7.vml"/><Relationship Id="rId7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27.bin"/><Relationship Id="rId3" Type="http://schemas.openxmlformats.org/officeDocument/2006/relationships/image" Target="../media/image16.wmf"/><Relationship Id="rId2" Type="http://schemas.openxmlformats.org/officeDocument/2006/relationships/oleObject" Target="../embeddings/oleObject26.bin"/><Relationship Id="rId1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1.xml"/><Relationship Id="rId8" Type="http://schemas.openxmlformats.org/officeDocument/2006/relationships/vmlDrawing" Target="../drawings/vmlDrawing8.vml"/><Relationship Id="rId7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30.bin"/><Relationship Id="rId3" Type="http://schemas.openxmlformats.org/officeDocument/2006/relationships/image" Target="../media/image16.wmf"/><Relationship Id="rId2" Type="http://schemas.openxmlformats.org/officeDocument/2006/relationships/oleObject" Target="../embeddings/oleObject29.bin"/><Relationship Id="rId1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27.wmf"/><Relationship Id="rId8" Type="http://schemas.openxmlformats.org/officeDocument/2006/relationships/oleObject" Target="../embeddings/oleObject35.bin"/><Relationship Id="rId7" Type="http://schemas.openxmlformats.org/officeDocument/2006/relationships/image" Target="../media/image26.wmf"/><Relationship Id="rId6" Type="http://schemas.openxmlformats.org/officeDocument/2006/relationships/oleObject" Target="../embeddings/oleObject34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33.bin"/><Relationship Id="rId3" Type="http://schemas.openxmlformats.org/officeDocument/2006/relationships/image" Target="../media/image16.wmf"/><Relationship Id="rId2" Type="http://schemas.openxmlformats.org/officeDocument/2006/relationships/oleObject" Target="../embeddings/oleObject32.bin"/><Relationship Id="rId14" Type="http://schemas.openxmlformats.org/officeDocument/2006/relationships/notesSlide" Target="../notesSlides/notesSlide12.xml"/><Relationship Id="rId13" Type="http://schemas.openxmlformats.org/officeDocument/2006/relationships/vmlDrawing" Target="../drawings/vmlDrawing9.vml"/><Relationship Id="rId12" Type="http://schemas.openxmlformats.org/officeDocument/2006/relationships/slideLayout" Target="../slideLayouts/slideLayout2.xml"/><Relationship Id="rId11" Type="http://schemas.openxmlformats.org/officeDocument/2006/relationships/image" Target="../media/image11.wmf"/><Relationship Id="rId10" Type="http://schemas.openxmlformats.org/officeDocument/2006/relationships/oleObject" Target="../embeddings/oleObject36.bin"/><Relationship Id="rId1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comments" Target="../comments/comment1.xml"/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3.xml"/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10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.bin"/><Relationship Id="rId8" Type="http://schemas.openxmlformats.org/officeDocument/2006/relationships/image" Target="../media/image13.wmf"/><Relationship Id="rId7" Type="http://schemas.openxmlformats.org/officeDocument/2006/relationships/oleObject" Target="../embeddings/oleObject7.bin"/><Relationship Id="rId6" Type="http://schemas.openxmlformats.org/officeDocument/2006/relationships/image" Target="../media/image12.wmf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Relationship Id="rId3" Type="http://schemas.openxmlformats.org/officeDocument/2006/relationships/image" Target="../media/image11.wmf"/><Relationship Id="rId2" Type="http://schemas.openxmlformats.org/officeDocument/2006/relationships/oleObject" Target="../embeddings/oleObject4.bin"/><Relationship Id="rId13" Type="http://schemas.openxmlformats.org/officeDocument/2006/relationships/notesSlide" Target="../notesSlides/notesSlide5.xml"/><Relationship Id="rId12" Type="http://schemas.openxmlformats.org/officeDocument/2006/relationships/vmlDrawing" Target="../drawings/vmlDrawing2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14.wmf"/><Relationship Id="rId1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1.wmf"/><Relationship Id="rId1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19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7.jpeg"/><Relationship Id="rId3" Type="http://schemas.openxmlformats.org/officeDocument/2006/relationships/image" Target="../media/image16.wmf"/><Relationship Id="rId2" Type="http://schemas.openxmlformats.org/officeDocument/2006/relationships/oleObject" Target="../embeddings/oleObject10.bin"/><Relationship Id="rId14" Type="http://schemas.openxmlformats.org/officeDocument/2006/relationships/notesSlide" Target="../notesSlides/notesSlide7.xml"/><Relationship Id="rId13" Type="http://schemas.openxmlformats.org/officeDocument/2006/relationships/vmlDrawing" Target="../drawings/vmlDrawing4.vml"/><Relationship Id="rId12" Type="http://schemas.openxmlformats.org/officeDocument/2006/relationships/slideLayout" Target="../slideLayouts/slideLayout2.xml"/><Relationship Id="rId11" Type="http://schemas.openxmlformats.org/officeDocument/2006/relationships/oleObject" Target="../embeddings/oleObject14.bin"/><Relationship Id="rId10" Type="http://schemas.openxmlformats.org/officeDocument/2006/relationships/image" Target="../media/image11.wmf"/><Relationship Id="rId1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22.wmf"/><Relationship Id="rId8" Type="http://schemas.openxmlformats.org/officeDocument/2006/relationships/oleObject" Target="../embeddings/oleObject18.bin"/><Relationship Id="rId7" Type="http://schemas.openxmlformats.org/officeDocument/2006/relationships/image" Target="../media/image21.wmf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6.bin"/><Relationship Id="rId3" Type="http://schemas.openxmlformats.org/officeDocument/2006/relationships/image" Target="../media/image11.wmf"/><Relationship Id="rId2" Type="http://schemas.openxmlformats.org/officeDocument/2006/relationships/oleObject" Target="../embeddings/oleObject15.bin"/><Relationship Id="rId12" Type="http://schemas.openxmlformats.org/officeDocument/2006/relationships/notesSlide" Target="../notesSlides/notesSlide8.xml"/><Relationship Id="rId11" Type="http://schemas.openxmlformats.org/officeDocument/2006/relationships/vmlDrawing" Target="../drawings/vmlDrawing5.v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/>
          <p:cNvSpPr>
            <a:spLocks noGrp="1"/>
          </p:cNvSpPr>
          <p:nvPr>
            <p:ph type="ctrTitle"/>
          </p:nvPr>
        </p:nvSpPr>
        <p:spPr>
          <a:xfrm>
            <a:off x="262360" y="2876370"/>
            <a:ext cx="11952372" cy="1417123"/>
          </a:xfrm>
        </p:spPr>
        <p:txBody>
          <a:bodyPr>
            <a:noAutofit/>
          </a:bodyPr>
          <a:lstStyle/>
          <a:p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5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endParaRPr lang="en-US" sz="5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1" descr="Clipboar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/>
          <p:cNvSpPr txBox="1"/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 PHÒNG GD&amp;ĐT………..</a:t>
            </a:r>
            <a:endParaRPr lang="en-US" sz="280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4" name="!!1"/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Đ8-C7-Tiết 1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" name="Nhóm 15"/>
          <p:cNvGrpSpPr/>
          <p:nvPr/>
        </p:nvGrpSpPr>
        <p:grpSpPr>
          <a:xfrm>
            <a:off x="84989" y="122063"/>
            <a:ext cx="10319440" cy="2247161"/>
            <a:chOff x="84989" y="122063"/>
            <a:chExt cx="10319440" cy="2247161"/>
          </a:xfrm>
        </p:grpSpPr>
        <p:pic>
          <p:nvPicPr>
            <p:cNvPr id="2" name="!!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84989" y="122063"/>
              <a:ext cx="2496846" cy="2247161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2210098" y="165475"/>
              <a:ext cx="8194331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b="1" i="1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3) </a:t>
              </a:r>
              <a:r>
                <a:rPr lang="en-US" sz="2800" b="1" i="1" dirty="0" err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Bài</a:t>
              </a:r>
              <a:r>
                <a:rPr lang="en-US" sz="2800" b="1" i="1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b="1" i="1" dirty="0" err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luyện</a:t>
              </a:r>
              <a:r>
                <a:rPr lang="en-US" sz="2800" b="1" i="1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b="1" i="1" dirty="0" err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tập</a:t>
              </a:r>
              <a:r>
                <a:rPr lang="en-US" sz="2800" b="1" i="1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1</a:t>
              </a:r>
              <a:endParaRPr lang="en-US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algn="ctr"/>
              <a:endPara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Rectangle 3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4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530778" y="947687"/>
            <a:ext cx="8902356" cy="2677656"/>
            <a:chOff x="2530778" y="947687"/>
            <a:chExt cx="8902356" cy="2677656"/>
          </a:xfrm>
        </p:grpSpPr>
        <p:graphicFrame>
          <p:nvGraphicFramePr>
            <p:cNvPr id="13" name="Đối tượng 12"/>
            <p:cNvGraphicFramePr>
              <a:graphicFrameLocks noChangeAspect="1"/>
            </p:cNvGraphicFramePr>
            <p:nvPr/>
          </p:nvGraphicFramePr>
          <p:xfrm>
            <a:off x="4927600" y="2667000"/>
            <a:ext cx="914400" cy="198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83" name="Equation" r:id="rId2" imgW="2743200" imgH="4267200" progId="Equation.DSMT4">
                    <p:embed/>
                  </p:oleObj>
                </mc:Choice>
                <mc:Fallback>
                  <p:oleObj name="Equation" r:id="rId2" imgW="2743200" imgH="4267200" progId="Equation.DSMT4">
                    <p:embed/>
                    <p:pic>
                      <p:nvPicPr>
                        <p:cNvPr id="0" name="Đối tượng 12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4927600" y="2667000"/>
                          <a:ext cx="914400" cy="1984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2530778" y="947687"/>
              <a:ext cx="8902356" cy="267765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Bạn An dành mỗi ngày   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phút để chạy bộ. Viết biểu thức với biến  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 biểu thị:</a:t>
              </a:r>
              <a:endParaRPr lang="vi-VN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a) Quãng đường( đơn vị: m) bạn An chạy được trong   phút, nếu bạn An chạy với tốc độ là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 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  m/phút;</a:t>
              </a:r>
              <a:endParaRPr lang="vi-VN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b) Tốc độ của bạn An( đơn vị: m/phút), nếu trong   phút bạn An chạy được quãng đường là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 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m. </a:t>
              </a:r>
              <a:endParaRPr lang="vi-VN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23" name="Object 22"/>
            <p:cNvGraphicFramePr>
              <a:graphicFrameLocks noChangeAspect="1"/>
            </p:cNvGraphicFramePr>
            <p:nvPr/>
          </p:nvGraphicFramePr>
          <p:xfrm>
            <a:off x="6281994" y="1107869"/>
            <a:ext cx="211137" cy="233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84" name="Equation" r:id="rId4" imgW="5181600" imgH="5486400" progId="Equation.DSMT4">
                    <p:embed/>
                  </p:oleObj>
                </mc:Choice>
                <mc:Fallback>
                  <p:oleObj name="Equation" r:id="rId4" imgW="5181600" imgH="5486400" progId="Equation.DSMT4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81994" y="1107869"/>
                          <a:ext cx="211137" cy="233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Object 24"/>
            <p:cNvGraphicFramePr>
              <a:graphicFrameLocks noChangeAspect="1"/>
            </p:cNvGraphicFramePr>
            <p:nvPr/>
          </p:nvGraphicFramePr>
          <p:xfrm>
            <a:off x="4759465" y="1541819"/>
            <a:ext cx="211137" cy="233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85" name="Equation" r:id="rId6" imgW="5181600" imgH="5486400" progId="Equation.DSMT4">
                    <p:embed/>
                  </p:oleObj>
                </mc:Choice>
                <mc:Fallback>
                  <p:oleObj name="Equation" r:id="rId6" imgW="5181600" imgH="5486400" progId="Equation.DSMT4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59465" y="1541819"/>
                          <a:ext cx="211137" cy="233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Object 25"/>
            <p:cNvGraphicFramePr>
              <a:graphicFrameLocks noChangeAspect="1"/>
            </p:cNvGraphicFramePr>
            <p:nvPr/>
          </p:nvGraphicFramePr>
          <p:xfrm>
            <a:off x="11150948" y="1966068"/>
            <a:ext cx="211137" cy="233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86" name="Equation" r:id="rId7" imgW="5181600" imgH="5486400" progId="Equation.DSMT4">
                    <p:embed/>
                  </p:oleObj>
                </mc:Choice>
                <mc:Fallback>
                  <p:oleObj name="Equation" r:id="rId7" imgW="5181600" imgH="5486400" progId="Equation.DSMT4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50948" y="1966068"/>
                          <a:ext cx="211137" cy="233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11"/>
            <p:cNvGraphicFramePr>
              <a:graphicFrameLocks noChangeAspect="1"/>
            </p:cNvGraphicFramePr>
            <p:nvPr/>
          </p:nvGraphicFramePr>
          <p:xfrm>
            <a:off x="8338255" y="2324369"/>
            <a:ext cx="541337" cy="322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87" name="Equation" r:id="rId8" imgW="12801600" imgH="7620000" progId="Equation.DSMT4">
                    <p:embed/>
                  </p:oleObj>
                </mc:Choice>
                <mc:Fallback>
                  <p:oleObj name="Equation" r:id="rId8" imgW="12801600" imgH="7620000" progId="Equation.DSMT4">
                    <p:embed/>
                    <p:pic>
                      <p:nvPicPr>
                        <p:cNvPr id="0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38255" y="2324369"/>
                          <a:ext cx="541337" cy="3222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/>
            <p:cNvGraphicFramePr>
              <a:graphicFrameLocks noChangeAspect="1"/>
            </p:cNvGraphicFramePr>
            <p:nvPr/>
          </p:nvGraphicFramePr>
          <p:xfrm>
            <a:off x="8242719" y="3162679"/>
            <a:ext cx="717550" cy="322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88" name="Equation" r:id="rId10" imgW="17068800" imgH="7620000" progId="Equation.DSMT4">
                    <p:embed/>
                  </p:oleObj>
                </mc:Choice>
                <mc:Fallback>
                  <p:oleObj name="Equation" r:id="rId10" imgW="17068800" imgH="7620000" progId="Equation.DSMT4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42719" y="3162679"/>
                          <a:ext cx="717550" cy="3222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Object 31"/>
            <p:cNvGraphicFramePr>
              <a:graphicFrameLocks noChangeAspect="1"/>
            </p:cNvGraphicFramePr>
            <p:nvPr/>
          </p:nvGraphicFramePr>
          <p:xfrm>
            <a:off x="10323574" y="2860181"/>
            <a:ext cx="211137" cy="233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89" name="Equation" r:id="rId12" imgW="5181600" imgH="5486400" progId="Equation.DSMT4">
                    <p:embed/>
                  </p:oleObj>
                </mc:Choice>
                <mc:Fallback>
                  <p:oleObj name="Equation" r:id="rId12" imgW="5181600" imgH="5486400" progId="Equation.DSMT4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23574" y="2860181"/>
                          <a:ext cx="211137" cy="233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1128" y="296804"/>
            <a:ext cx="2423738" cy="2181364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445347" y="732585"/>
            <a:ext cx="8934241" cy="2284294"/>
            <a:chOff x="2445347" y="732585"/>
            <a:chExt cx="8934241" cy="2284294"/>
          </a:xfrm>
        </p:grpSpPr>
        <p:graphicFrame>
          <p:nvGraphicFramePr>
            <p:cNvPr id="13" name="Đối tượng 12"/>
            <p:cNvGraphicFramePr>
              <a:graphicFrameLocks noChangeAspect="1"/>
            </p:cNvGraphicFramePr>
            <p:nvPr/>
          </p:nvGraphicFramePr>
          <p:xfrm>
            <a:off x="4927600" y="2667000"/>
            <a:ext cx="914400" cy="198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09" name="Equation" r:id="rId2" imgW="2743200" imgH="4267200" progId="Equation.DSMT4">
                    <p:embed/>
                  </p:oleObj>
                </mc:Choice>
                <mc:Fallback>
                  <p:oleObj name="Equation" r:id="rId2" imgW="2743200" imgH="4267200" progId="Equation.DSMT4">
                    <p:embed/>
                    <p:pic>
                      <p:nvPicPr>
                        <p:cNvPr id="0" name="Đối tượng 12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4927600" y="2667000"/>
                          <a:ext cx="914400" cy="1984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4" name="TextBox 33"/>
            <p:cNvSpPr txBox="1"/>
            <p:nvPr/>
          </p:nvSpPr>
          <p:spPr>
            <a:xfrm>
              <a:off x="2445347" y="732585"/>
              <a:ext cx="8811658" cy="228429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  </a:t>
              </a:r>
              <a:r>
                <a:rPr lang="en-US" sz="2800" b="1" dirty="0" err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Bài</a:t>
              </a:r>
              <a:r>
                <a:rPr lang="en-US" sz="2800" b="1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b="1" dirty="0" err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tập</a:t>
              </a:r>
              <a:endParaRPr lang="en-US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toán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: “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anh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năm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nay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gấp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ba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lần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. Sau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sáu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năm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nữa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anh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chỉ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gấp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Gọi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anh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nay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.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Viết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biểu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thức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biến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biểu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thị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anh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sáu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năm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nữa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”.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20" name="Object 19"/>
            <p:cNvGraphicFramePr>
              <a:graphicFrameLocks noChangeAspect="1"/>
            </p:cNvGraphicFramePr>
            <p:nvPr/>
          </p:nvGraphicFramePr>
          <p:xfrm>
            <a:off x="7054244" y="2191013"/>
            <a:ext cx="211137" cy="233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10" name="Equation" r:id="rId4" imgW="5181600" imgH="5486400" progId="Equation.DSMT4">
                    <p:embed/>
                  </p:oleObj>
                </mc:Choice>
                <mc:Fallback>
                  <p:oleObj name="Equation" r:id="rId4" imgW="5181600" imgH="5486400" progId="Equation.DSMT4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54244" y="2191013"/>
                          <a:ext cx="211137" cy="23336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Object 20"/>
            <p:cNvGraphicFramePr>
              <a:graphicFrameLocks noChangeAspect="1"/>
            </p:cNvGraphicFramePr>
            <p:nvPr/>
          </p:nvGraphicFramePr>
          <p:xfrm>
            <a:off x="11168451" y="2191013"/>
            <a:ext cx="211137" cy="233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11" name="Equation" r:id="rId6" imgW="5181600" imgH="5486400" progId="Equation.DSMT4">
                    <p:embed/>
                  </p:oleObj>
                </mc:Choice>
                <mc:Fallback>
                  <p:oleObj name="Equation" r:id="rId6" imgW="5181600" imgH="5486400" progId="Equation.DSMT4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68451" y="2191013"/>
                          <a:ext cx="211137" cy="23336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1128" y="296804"/>
            <a:ext cx="2423738" cy="2181364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445346" y="732585"/>
            <a:ext cx="8987787" cy="5693866"/>
            <a:chOff x="2445346" y="732585"/>
            <a:chExt cx="8987787" cy="5693866"/>
          </a:xfrm>
        </p:grpSpPr>
        <p:graphicFrame>
          <p:nvGraphicFramePr>
            <p:cNvPr id="13" name="Đối tượng 12"/>
            <p:cNvGraphicFramePr>
              <a:graphicFrameLocks noChangeAspect="1"/>
            </p:cNvGraphicFramePr>
            <p:nvPr/>
          </p:nvGraphicFramePr>
          <p:xfrm>
            <a:off x="4927600" y="2667000"/>
            <a:ext cx="914400" cy="198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87" name="Equation" r:id="rId2" imgW="2743200" imgH="4267200" progId="Equation.DSMT4">
                    <p:embed/>
                  </p:oleObj>
                </mc:Choice>
                <mc:Fallback>
                  <p:oleObj name="Equation" r:id="rId2" imgW="2743200" imgH="4267200" progId="Equation.DSMT4">
                    <p:embed/>
                    <p:pic>
                      <p:nvPicPr>
                        <p:cNvPr id="0" name="Đối tượng 12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4927600" y="2667000"/>
                          <a:ext cx="914400" cy="1984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4" name="TextBox 33"/>
            <p:cNvSpPr txBox="1"/>
            <p:nvPr/>
          </p:nvSpPr>
          <p:spPr>
            <a:xfrm>
              <a:off x="2445346" y="732585"/>
              <a:ext cx="8987787" cy="569386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  </a:t>
              </a:r>
              <a:r>
                <a:rPr lang="en-US" sz="2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PHIẾU HỌC TẬP SỐ 2</a:t>
              </a:r>
              <a:endParaRPr lang="en-US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2800" dirty="0" err="1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Họ</a:t>
              </a:r>
              <a:r>
                <a:rPr lang="en-US" sz="28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và</a:t>
              </a:r>
              <a:r>
                <a:rPr lang="en-US" sz="28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tên</a:t>
              </a:r>
              <a:r>
                <a:rPr lang="en-US" sz="28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:……………………………………….</a:t>
              </a:r>
              <a:endPara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r>
                <a:rPr lang="en-US" sz="28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toán</a:t>
              </a: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“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anh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năm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nay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gấp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ba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lần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. Sau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sáu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năm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nữa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anh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chỉ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gấp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Gọi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anh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nay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.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Viết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biểu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thức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biến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biểu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thị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anh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sáu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năm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nữa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”.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28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giải</a:t>
              </a:r>
              <a:endParaRPr lang="en-US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...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20" name="Object 19"/>
            <p:cNvGraphicFramePr>
              <a:graphicFrameLocks noChangeAspect="1"/>
            </p:cNvGraphicFramePr>
            <p:nvPr/>
          </p:nvGraphicFramePr>
          <p:xfrm>
            <a:off x="6453155" y="2632076"/>
            <a:ext cx="211137" cy="233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88" name="Equation" r:id="rId4" imgW="5181600" imgH="5486400" progId="Equation.DSMT4">
                    <p:embed/>
                  </p:oleObj>
                </mc:Choice>
                <mc:Fallback>
                  <p:oleObj name="Equation" r:id="rId4" imgW="5181600" imgH="5486400" progId="Equation.DSMT4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53155" y="2632076"/>
                          <a:ext cx="211137" cy="23336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Object 20"/>
            <p:cNvGraphicFramePr>
              <a:graphicFrameLocks noChangeAspect="1"/>
            </p:cNvGraphicFramePr>
            <p:nvPr/>
          </p:nvGraphicFramePr>
          <p:xfrm>
            <a:off x="10703040" y="2632076"/>
            <a:ext cx="211137" cy="233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89" name="Equation" r:id="rId6" imgW="5181600" imgH="5486400" progId="Equation.DSMT4">
                    <p:embed/>
                  </p:oleObj>
                </mc:Choice>
                <mc:Fallback>
                  <p:oleObj name="Equation" r:id="rId6" imgW="5181600" imgH="5486400" progId="Equation.DSMT4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703040" y="2632076"/>
                          <a:ext cx="211137" cy="23336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1128" y="296804"/>
            <a:ext cx="2423738" cy="2181364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13" name="Đối tượng 12"/>
          <p:cNvGraphicFramePr>
            <a:graphicFrameLocks noChangeAspect="1"/>
          </p:cNvGraphicFramePr>
          <p:nvPr/>
        </p:nvGraphicFramePr>
        <p:xfrm>
          <a:off x="2048805" y="5941624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4" name="Equation" r:id="rId2" imgW="2743200" imgH="4267200" progId="Equation.DSMT4">
                  <p:embed/>
                </p:oleObj>
              </mc:Choice>
              <mc:Fallback>
                <p:oleObj name="Equation" r:id="rId2" imgW="2743200" imgH="4267200" progId="Equation.DSMT4">
                  <p:embed/>
                  <p:pic>
                    <p:nvPicPr>
                      <p:cNvPr id="0" name="Đối tượng 1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48805" y="5941624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3068595" y="201483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6850794" y="299807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067082" y="604708"/>
            <a:ext cx="10384691" cy="3970318"/>
            <a:chOff x="1003267" y="1124788"/>
            <a:chExt cx="10384691" cy="3970318"/>
          </a:xfrm>
        </p:grpSpPr>
        <p:sp>
          <p:nvSpPr>
            <p:cNvPr id="18" name="TextBox 17"/>
            <p:cNvSpPr txBox="1"/>
            <p:nvPr/>
          </p:nvSpPr>
          <p:spPr>
            <a:xfrm>
              <a:off x="1003267" y="1124788"/>
              <a:ext cx="10384691" cy="39703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ĐÁP ÁN VÀ BIỂU ĐIỂM</a:t>
              </a:r>
              <a:endParaRPr lang="en-US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           Ta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thấy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anh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nay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(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)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thì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:      </a:t>
              </a:r>
              <a:r>
                <a:rPr lang="en-US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(1điểm)</a:t>
              </a:r>
              <a:endPara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            -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nay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   (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)	</a:t>
              </a:r>
              <a:r>
                <a:rPr lang="en-US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 (3 </a:t>
              </a:r>
              <a:r>
                <a:rPr lang="en-US" sz="28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điểm</a:t>
              </a:r>
              <a:r>
                <a:rPr lang="en-US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- Sau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sáu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năm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nữa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anh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        (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)             </a:t>
              </a:r>
              <a:r>
                <a:rPr lang="en-US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(3 </a:t>
              </a:r>
              <a:r>
                <a:rPr lang="en-US" sz="28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điểm</a:t>
              </a:r>
              <a:r>
                <a:rPr lang="en-US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- Sau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sáu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năm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nữa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        (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tuổi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)	      </a:t>
              </a:r>
              <a:r>
                <a:rPr lang="en-US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(3 </a:t>
              </a:r>
              <a:r>
                <a:rPr lang="en-US" sz="28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điểm</a:t>
              </a:r>
              <a:r>
                <a:rPr lang="en-US" sz="28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endPara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/>
          </p:nvGraphicFramePr>
          <p:xfrm>
            <a:off x="6923819" y="2291377"/>
            <a:ext cx="279400" cy="831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35" name="Equation" r:id="rId4" imgW="6705600" imgH="20116800" progId="Equation.DSMT4">
                    <p:embed/>
                  </p:oleObj>
                </mc:Choice>
                <mc:Fallback>
                  <p:oleObj name="Equation" r:id="rId4" imgW="6705600" imgH="2011680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23819" y="2291377"/>
                          <a:ext cx="279400" cy="8318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/>
            <p:cNvGraphicFramePr>
              <a:graphicFrameLocks noChangeAspect="1"/>
            </p:cNvGraphicFramePr>
            <p:nvPr/>
          </p:nvGraphicFramePr>
          <p:xfrm>
            <a:off x="6843650" y="3421569"/>
            <a:ext cx="719138" cy="323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36" name="Equation" r:id="rId6" imgW="17068800" imgH="7620000" progId="Equation.DSMT4">
                    <p:embed/>
                  </p:oleObj>
                </mc:Choice>
                <mc:Fallback>
                  <p:oleObj name="Equation" r:id="rId6" imgW="17068800" imgH="762000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43650" y="3421569"/>
                          <a:ext cx="719138" cy="3238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6"/>
            <p:cNvGraphicFramePr>
              <a:graphicFrameLocks noChangeAspect="1"/>
            </p:cNvGraphicFramePr>
            <p:nvPr/>
          </p:nvGraphicFramePr>
          <p:xfrm>
            <a:off x="6680138" y="4044193"/>
            <a:ext cx="766762" cy="830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37" name="Equation" r:id="rId8" imgW="18592800" imgH="20116800" progId="Equation.DSMT4">
                    <p:embed/>
                  </p:oleObj>
                </mc:Choice>
                <mc:Fallback>
                  <p:oleObj name="Equation" r:id="rId8" imgW="18592800" imgH="20116800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80138" y="4044193"/>
                          <a:ext cx="766762" cy="8302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Object 25"/>
            <p:cNvGraphicFramePr>
              <a:graphicFrameLocks noChangeAspect="1"/>
            </p:cNvGraphicFramePr>
            <p:nvPr/>
          </p:nvGraphicFramePr>
          <p:xfrm>
            <a:off x="7700878" y="1734426"/>
            <a:ext cx="211137" cy="233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38" name="Equation" r:id="rId10" imgW="5181600" imgH="5486400" progId="Equation.DSMT4">
                    <p:embed/>
                  </p:oleObj>
                </mc:Choice>
                <mc:Fallback>
                  <p:oleObj name="Equation" r:id="rId10" imgW="5181600" imgH="5486400" progId="Equation.DSMT4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00878" y="1734426"/>
                          <a:ext cx="211137" cy="23336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!!4"/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HƯỚNG DẪN TỰ HỌC Ở NHÀ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070100" y="1690724"/>
            <a:ext cx="9601200" cy="2219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Học bài theo SGK và vở ghi.</a:t>
            </a:r>
            <a:endParaRPr lang="nl-NL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nl-NL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Xem lại </a:t>
            </a:r>
            <a:r>
              <a:rPr lang="vi-VN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ví dụ  và bài tập đã chữa</a:t>
            </a:r>
            <a:endParaRPr lang="vi-VN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nl-NL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về </a:t>
            </a:r>
            <a:r>
              <a:rPr lang="nl-NL" sz="32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 .</a:t>
            </a:r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/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5" name="!!1"/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800" b="1" dirty="0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b="1" dirty="0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2800" b="1" dirty="0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endParaRPr lang="en-US" sz="2800" dirty="0">
              <a:solidFill>
                <a:srgbClr val="C55A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1881700" y="5378381"/>
            <a:ext cx="357387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83519" y="773206"/>
            <a:ext cx="9554752" cy="288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kho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tàng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văn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hoá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dân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gian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Hy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Lạp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toán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cổ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như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sau</a:t>
            </a:r>
            <a:r>
              <a:rPr lang="en-US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người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hỏi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nhà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toán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Pythagore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rằng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ông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bao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nhiêu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trò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Ông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trả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lời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“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nửa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trò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tôi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Toán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phần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tư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Nhạc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phần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bảy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đăm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chiêu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ngoài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ra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còn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cô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gái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93960" y="3827991"/>
            <a:ext cx="1959207" cy="2243150"/>
          </a:xfrm>
          <a:prstGeom prst="rect">
            <a:avLst/>
          </a:prstGeom>
        </p:spPr>
      </p:pic>
      <p:sp>
        <p:nvSpPr>
          <p:cNvPr id="5" name="Thought Bubble: Cloud 4"/>
          <p:cNvSpPr/>
          <p:nvPr/>
        </p:nvSpPr>
        <p:spPr>
          <a:xfrm>
            <a:off x="395416" y="4226011"/>
            <a:ext cx="4930346" cy="2014151"/>
          </a:xfrm>
          <a:prstGeom prst="cloudCallout">
            <a:avLst>
              <a:gd name="adj1" fmla="val 72784"/>
              <a:gd name="adj2" fmla="val -1939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Pythagore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bao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" name="Hộp Văn bản 1"/>
          <p:cNvSpPr txBox="1"/>
          <p:nvPr/>
        </p:nvSpPr>
        <p:spPr>
          <a:xfrm>
            <a:off x="1172584" y="99749"/>
            <a:ext cx="92838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GB" sz="3600" b="1" dirty="0">
                <a:solidFill>
                  <a:srgbClr val="FF0000"/>
                </a:solidFill>
                <a:latin typeface="Arial" panose="020B0604020202020204" pitchFamily="34" charset="0"/>
                <a:ea typeface="思源黑体 Medium"/>
                <a:cs typeface="Arial" panose="020B0604020202020204" pitchFamily="34" charset="0"/>
                <a:sym typeface="Special Elite"/>
              </a:rPr>
              <a:t>§2</a:t>
            </a:r>
            <a:r>
              <a:rPr lang="en-US" altLang="en-GB" sz="3600" b="1" dirty="0">
                <a:solidFill>
                  <a:srgbClr val="3CC453"/>
                </a:solidFill>
                <a:latin typeface="Arial" panose="020B0604020202020204" pitchFamily="34" charset="0"/>
                <a:ea typeface="思源黑体 Medium"/>
                <a:cs typeface="Arial" panose="020B0604020202020204" pitchFamily="34" charset="0"/>
                <a:sym typeface="Special Elite"/>
              </a:rPr>
              <a:t>. ỨNG DỤNG CỦA PHƯƠNG TRÌNH BẬC NHẤT MỘT ẨN (</a:t>
            </a:r>
            <a:r>
              <a:rPr lang="en-US" altLang="en-GB" sz="3600" b="1" dirty="0" err="1">
                <a:solidFill>
                  <a:srgbClr val="3CC453"/>
                </a:solidFill>
                <a:latin typeface="Arial" panose="020B0604020202020204" pitchFamily="34" charset="0"/>
                <a:ea typeface="思源黑体 Medium"/>
                <a:cs typeface="Arial" panose="020B0604020202020204" pitchFamily="34" charset="0"/>
                <a:sym typeface="Special Elite"/>
              </a:rPr>
              <a:t>tiết</a:t>
            </a:r>
            <a:r>
              <a:rPr lang="en-US" altLang="en-GB" sz="3600" b="1" dirty="0">
                <a:solidFill>
                  <a:srgbClr val="3CC453"/>
                </a:solidFill>
                <a:latin typeface="Arial" panose="020B0604020202020204" pitchFamily="34" charset="0"/>
                <a:ea typeface="思源黑体 Medium"/>
                <a:cs typeface="Arial" panose="020B0604020202020204" pitchFamily="34" charset="0"/>
                <a:sym typeface="Special Elite"/>
              </a:rPr>
              <a:t> 1)</a:t>
            </a:r>
            <a:endParaRPr lang="en-US" sz="3600" dirty="0">
              <a:solidFill>
                <a:srgbClr val="3CC45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Hộp Văn bản 2"/>
          <p:cNvSpPr txBox="1"/>
          <p:nvPr/>
        </p:nvSpPr>
        <p:spPr>
          <a:xfrm>
            <a:off x="544118" y="1379332"/>
            <a:ext cx="10717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AF51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BIỂU DIỄN MỘT ĐẠI LƯỢNG BỞI BIỂU THỨC CHỨA ẨN</a:t>
            </a:r>
            <a:endParaRPr lang="en-US" sz="2800" b="1" dirty="0">
              <a:solidFill>
                <a:srgbClr val="AF51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Hộp Văn bản 17"/>
          <p:cNvSpPr txBox="1"/>
          <p:nvPr/>
        </p:nvSpPr>
        <p:spPr>
          <a:xfrm>
            <a:off x="472893" y="2029599"/>
            <a:ext cx="74120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4112E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b="1" dirty="0" err="1">
                <a:solidFill>
                  <a:srgbClr val="4112E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b="1" dirty="0">
                <a:solidFill>
                  <a:srgbClr val="4112E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4112E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sz="3200" b="1" dirty="0">
                <a:solidFill>
                  <a:srgbClr val="4112E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4112E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200" b="1" dirty="0">
                <a:solidFill>
                  <a:srgbClr val="4112E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4112E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 b="1" dirty="0">
                <a:solidFill>
                  <a:srgbClr val="4112E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endParaRPr lang="en-US" sz="3200" b="1" dirty="0">
              <a:solidFill>
                <a:srgbClr val="4112E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94410" y="107694"/>
            <a:ext cx="3728083" cy="720574"/>
            <a:chOff x="83518" y="49875"/>
            <a:chExt cx="3728083" cy="720574"/>
          </a:xfrm>
        </p:grpSpPr>
        <p:sp>
          <p:nvSpPr>
            <p:cNvPr id="20" name="Rectangle: Rounded Corners 19"/>
            <p:cNvSpPr/>
            <p:nvPr/>
          </p:nvSpPr>
          <p:spPr>
            <a:xfrm>
              <a:off x="83518" y="49875"/>
              <a:ext cx="2486639" cy="653685"/>
            </a:xfrm>
            <a:prstGeom prst="round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!!1"/>
            <p:cNvSpPr txBox="1"/>
            <p:nvPr/>
          </p:nvSpPr>
          <p:spPr>
            <a:xfrm>
              <a:off x="244204" y="107270"/>
              <a:ext cx="2486639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solidFill>
                    <a:srgbClr val="C55A1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</a:t>
              </a:r>
              <a:endParaRPr lang="en-US" sz="2800" dirty="0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624773" y="49875"/>
              <a:ext cx="1186828" cy="720574"/>
            </a:xfrm>
            <a:prstGeom prst="rect">
              <a:avLst/>
            </a:prstGeom>
          </p:spPr>
        </p:pic>
      </p:grpSp>
      <p:sp>
        <p:nvSpPr>
          <p:cNvPr id="43" name="Rectangle 63"/>
          <p:cNvSpPr>
            <a:spLocks noChangeArrowheads="1"/>
          </p:cNvSpPr>
          <p:nvPr/>
        </p:nvSpPr>
        <p:spPr bwMode="auto">
          <a:xfrm>
            <a:off x="0" y="-184666"/>
            <a:ext cx="12192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0" y="1131997"/>
            <a:ext cx="9530366" cy="2677656"/>
            <a:chOff x="0" y="1131997"/>
            <a:chExt cx="9530366" cy="2677656"/>
          </a:xfrm>
        </p:grpSpPr>
        <p:sp>
          <p:nvSpPr>
            <p:cNvPr id="41" name="TextBox 40"/>
            <p:cNvSpPr txBox="1"/>
            <p:nvPr/>
          </p:nvSpPr>
          <p:spPr>
            <a:xfrm>
              <a:off x="0" y="1131997"/>
              <a:ext cx="9530366" cy="267765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Trong bài toán cổ trên, gọi 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  là số học trò của nhà toán học Pythagore (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  là số nguyên dương). Viết biểu thức biến   biểu thị:</a:t>
              </a:r>
              <a:endParaRPr lang="vi-VN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a) Số học trò học Toán;</a:t>
              </a:r>
              <a:endParaRPr lang="vi-VN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b) Số học trò học Nhạc;</a:t>
              </a:r>
              <a:endParaRPr lang="vi-VN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c) Số học trò đăm chiêu.</a:t>
              </a:r>
              <a:endParaRPr lang="vi-VN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45" name="Object 44"/>
            <p:cNvGraphicFramePr>
              <a:graphicFrameLocks noChangeAspect="1"/>
            </p:cNvGraphicFramePr>
            <p:nvPr/>
          </p:nvGraphicFramePr>
          <p:xfrm>
            <a:off x="4306888" y="1296808"/>
            <a:ext cx="211137" cy="233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70" name="Equation" r:id="rId2" imgW="5181600" imgH="5486400" progId="Equation.DSMT4">
                    <p:embed/>
                  </p:oleObj>
                </mc:Choice>
                <mc:Fallback>
                  <p:oleObj name="Equation" r:id="rId2" imgW="5181600" imgH="5486400" progId="Equation.DSMT4">
                    <p:embed/>
                    <p:pic>
                      <p:nvPicPr>
                        <p:cNvPr id="0" name="Object 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06888" y="1296808"/>
                          <a:ext cx="211137" cy="233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" name="Object 51"/>
            <p:cNvGraphicFramePr>
              <a:graphicFrameLocks noChangeAspect="1"/>
            </p:cNvGraphicFramePr>
            <p:nvPr/>
          </p:nvGraphicFramePr>
          <p:xfrm>
            <a:off x="1913794" y="1733414"/>
            <a:ext cx="211137" cy="233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71" name="Equation" r:id="rId4" imgW="5181600" imgH="5486400" progId="Equation.DSMT4">
                    <p:embed/>
                  </p:oleObj>
                </mc:Choice>
                <mc:Fallback>
                  <p:oleObj name="Equation" r:id="rId4" imgW="5181600" imgH="5486400" progId="Equation.DSMT4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13794" y="1733414"/>
                          <a:ext cx="211137" cy="233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7"/>
            <p:cNvGraphicFramePr>
              <a:graphicFrameLocks noChangeAspect="1"/>
            </p:cNvGraphicFramePr>
            <p:nvPr/>
          </p:nvGraphicFramePr>
          <p:xfrm>
            <a:off x="8845230" y="1733414"/>
            <a:ext cx="211137" cy="233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72" name="Equation" r:id="rId6" imgW="5181600" imgH="5486400" progId="Equation.DSMT4">
                    <p:embed/>
                  </p:oleObj>
                </mc:Choice>
                <mc:Fallback>
                  <p:oleObj name="Equation" r:id="rId6" imgW="5181600" imgH="5486400" progId="Equation.DSMT4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45230" y="1733414"/>
                          <a:ext cx="211137" cy="233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1881700" y="5378381"/>
            <a:ext cx="357387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329235" y="196037"/>
            <a:ext cx="4228697" cy="740001"/>
            <a:chOff x="83518" y="49875"/>
            <a:chExt cx="2647325" cy="653685"/>
          </a:xfrm>
        </p:grpSpPr>
        <p:sp>
          <p:nvSpPr>
            <p:cNvPr id="20" name="Rectangle: Rounded Corners 19"/>
            <p:cNvSpPr/>
            <p:nvPr/>
          </p:nvSpPr>
          <p:spPr>
            <a:xfrm>
              <a:off x="83518" y="49875"/>
              <a:ext cx="2486639" cy="653685"/>
            </a:xfrm>
            <a:prstGeom prst="round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!!1"/>
            <p:cNvSpPr txBox="1"/>
            <p:nvPr/>
          </p:nvSpPr>
          <p:spPr>
            <a:xfrm>
              <a:off x="244204" y="107270"/>
              <a:ext cx="2486639" cy="4621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solidFill>
                    <a:srgbClr val="C55A1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PHIẾU HỌC TẬP 1</a:t>
              </a:r>
              <a:endParaRPr lang="en-US" sz="2800" dirty="0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3" name="Rectangle 63"/>
          <p:cNvSpPr>
            <a:spLocks noChangeArrowheads="1"/>
          </p:cNvSpPr>
          <p:nvPr/>
        </p:nvSpPr>
        <p:spPr bwMode="auto">
          <a:xfrm>
            <a:off x="0" y="-184666"/>
            <a:ext cx="12192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0" y="1131997"/>
            <a:ext cx="9530366" cy="4831080"/>
            <a:chOff x="0" y="1131997"/>
            <a:chExt cx="9530366" cy="4831080"/>
          </a:xfrm>
        </p:grpSpPr>
        <p:sp>
          <p:nvSpPr>
            <p:cNvPr id="41" name="TextBox 40"/>
            <p:cNvSpPr txBox="1"/>
            <p:nvPr/>
          </p:nvSpPr>
          <p:spPr>
            <a:xfrm>
              <a:off x="0" y="1131997"/>
              <a:ext cx="9530366" cy="48310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Họ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:……………………………….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2800" b="1" u="sng" dirty="0" err="1"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sz="2800" b="1" u="sng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b="1" u="sng" dirty="0" err="1">
                  <a:latin typeface="Arial" panose="020B0604020202020204" pitchFamily="34" charset="0"/>
                  <a:cs typeface="Arial" panose="020B0604020202020204" pitchFamily="34" charset="0"/>
                </a:rPr>
                <a:t>làm</a:t>
              </a:r>
              <a:endParaRPr lang="en-US" sz="2800" b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vi-VN" sz="2800" b="1" u="sng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87210" y="2269325"/>
              <a:ext cx="1186828" cy="720574"/>
            </a:xfrm>
            <a:prstGeom prst="rect">
              <a:avLst/>
            </a:prstGeom>
          </p:spPr>
        </p:pic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1881700" y="5378381"/>
            <a:ext cx="357387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329235" y="196037"/>
            <a:ext cx="4256833" cy="740001"/>
            <a:chOff x="83518" y="49875"/>
            <a:chExt cx="2647325" cy="653685"/>
          </a:xfrm>
        </p:grpSpPr>
        <p:sp>
          <p:nvSpPr>
            <p:cNvPr id="20" name="Rectangle: Rounded Corners 19"/>
            <p:cNvSpPr/>
            <p:nvPr/>
          </p:nvSpPr>
          <p:spPr>
            <a:xfrm>
              <a:off x="83518" y="49875"/>
              <a:ext cx="2486639" cy="653685"/>
            </a:xfrm>
            <a:prstGeom prst="round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!!1"/>
            <p:cNvSpPr txBox="1"/>
            <p:nvPr/>
          </p:nvSpPr>
          <p:spPr>
            <a:xfrm>
              <a:off x="244204" y="107270"/>
              <a:ext cx="2486639" cy="4621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solidFill>
                    <a:srgbClr val="C55A1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PHIẾU HỌC TẬP 1</a:t>
              </a:r>
              <a:endParaRPr lang="en-US" sz="2800" dirty="0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3" name="Rectangle 63"/>
          <p:cNvSpPr>
            <a:spLocks noChangeArrowheads="1"/>
          </p:cNvSpPr>
          <p:nvPr/>
        </p:nvSpPr>
        <p:spPr bwMode="auto">
          <a:xfrm>
            <a:off x="0" y="-184666"/>
            <a:ext cx="12192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87614" y="1139735"/>
            <a:ext cx="9203500" cy="5007653"/>
            <a:chOff x="587614" y="1139735"/>
            <a:chExt cx="8601928" cy="5007653"/>
          </a:xfrm>
        </p:grpSpPr>
        <p:grpSp>
          <p:nvGrpSpPr>
            <p:cNvPr id="2" name="Group 1"/>
            <p:cNvGrpSpPr/>
            <p:nvPr/>
          </p:nvGrpSpPr>
          <p:grpSpPr>
            <a:xfrm>
              <a:off x="587614" y="1139735"/>
              <a:ext cx="8601928" cy="4832092"/>
              <a:chOff x="0" y="1146065"/>
              <a:chExt cx="9530366" cy="4832092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0" y="1146065"/>
                <a:ext cx="9530366" cy="48320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b="1" u="sng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Bài</a:t>
                </a:r>
                <a:r>
                  <a:rPr lang="en-US" sz="2800" b="1" u="sng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u="sng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giải</a:t>
                </a:r>
                <a:endParaRPr lang="en-US" sz="2800" b="1" u="sng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2800" b="1" u="sng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2800" b="1" u="sng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2800" b="1" u="sng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Gọi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vi-V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là số học trò của nhà toán học Pythagore (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vi-V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là số nguyên dương) thì:</a:t>
                </a:r>
                <a:endParaRPr lang="vi-VN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vi-V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a) Số học trò học Toán là:   </a:t>
                </a:r>
                <a:endParaRPr lang="vi-VN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vi-V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b) Số học trò học Nhạc là:   </a:t>
                </a:r>
                <a:endParaRPr lang="vi-VN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vi-V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c) Số học trò đăm chiêu là: 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8" name="Picture 17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0" y="1799198"/>
                <a:ext cx="1186828" cy="720574"/>
              </a:xfrm>
              <a:prstGeom prst="rect">
                <a:avLst/>
              </a:prstGeom>
            </p:spPr>
          </p:pic>
        </p:grpSp>
        <p:grpSp>
          <p:nvGrpSpPr>
            <p:cNvPr id="13" name="Group 12"/>
            <p:cNvGrpSpPr/>
            <p:nvPr/>
          </p:nvGrpSpPr>
          <p:grpSpPr>
            <a:xfrm>
              <a:off x="1886529" y="3022012"/>
              <a:ext cx="6735388" cy="3125376"/>
              <a:chOff x="1886529" y="3022012"/>
              <a:chExt cx="6735388" cy="3125376"/>
            </a:xfrm>
          </p:grpSpPr>
          <p:graphicFrame>
            <p:nvGraphicFramePr>
              <p:cNvPr id="16" name="Object 15"/>
              <p:cNvGraphicFramePr>
                <a:graphicFrameLocks noChangeAspect="1"/>
              </p:cNvGraphicFramePr>
              <p:nvPr/>
            </p:nvGraphicFramePr>
            <p:xfrm>
              <a:off x="1886529" y="3022012"/>
              <a:ext cx="211137" cy="2333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596" name="Equation" r:id="rId2" imgW="5181600" imgH="5486400" progId="Equation.DSMT4">
                      <p:embed/>
                    </p:oleObj>
                  </mc:Choice>
                  <mc:Fallback>
                    <p:oleObj name="Equation" r:id="rId2" imgW="5181600" imgH="5486400" progId="Equation.DSMT4">
                      <p:embed/>
                      <p:pic>
                        <p:nvPicPr>
                          <p:cNvPr id="0" name="Object 5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886529" y="3022012"/>
                            <a:ext cx="211137" cy="23336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7" name="Object 16"/>
              <p:cNvGraphicFramePr>
                <a:graphicFrameLocks noChangeAspect="1"/>
              </p:cNvGraphicFramePr>
              <p:nvPr/>
            </p:nvGraphicFramePr>
            <p:xfrm>
              <a:off x="8410780" y="3022012"/>
              <a:ext cx="211137" cy="2333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597" name="Equation" r:id="rId4" imgW="5181600" imgH="5486400" progId="Equation.DSMT4">
                      <p:embed/>
                    </p:oleObj>
                  </mc:Choice>
                  <mc:Fallback>
                    <p:oleObj name="Equation" r:id="rId4" imgW="5181600" imgH="5486400" progId="Equation.DSMT4">
                      <p:embed/>
                      <p:pic>
                        <p:nvPicPr>
                          <p:cNvPr id="0" name="Object 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410780" y="3022012"/>
                            <a:ext cx="211137" cy="23336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" name="Object 4"/>
              <p:cNvGraphicFramePr>
                <a:graphicFrameLocks noChangeAspect="1"/>
              </p:cNvGraphicFramePr>
              <p:nvPr/>
            </p:nvGraphicFramePr>
            <p:xfrm>
              <a:off x="7484625" y="3591386"/>
              <a:ext cx="476250" cy="8191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598" name="Equation" r:id="rId5" imgW="11582400" imgH="19812000" progId="Equation.DSMT4">
                      <p:embed/>
                    </p:oleObj>
                  </mc:Choice>
                  <mc:Fallback>
                    <p:oleObj name="Equation" r:id="rId5" imgW="11582400" imgH="19812000" progId="Equation.DSMT4">
                      <p:embed/>
                      <p:pic>
                        <p:nvPicPr>
                          <p:cNvPr id="0" name="Object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484625" y="3591386"/>
                            <a:ext cx="476250" cy="81915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7" name="Object 6"/>
              <p:cNvGraphicFramePr>
                <a:graphicFrameLocks noChangeAspect="1"/>
              </p:cNvGraphicFramePr>
              <p:nvPr/>
            </p:nvGraphicFramePr>
            <p:xfrm>
              <a:off x="7484625" y="4454986"/>
              <a:ext cx="476250" cy="8175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599" name="Equation" r:id="rId7" imgW="11582400" imgH="19812000" progId="Equation.DSMT4">
                      <p:embed/>
                    </p:oleObj>
                  </mc:Choice>
                  <mc:Fallback>
                    <p:oleObj name="Equation" r:id="rId7" imgW="11582400" imgH="19812000" progId="Equation.DSMT4">
                      <p:embed/>
                      <p:pic>
                        <p:nvPicPr>
                          <p:cNvPr id="0" name="Object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484625" y="4454986"/>
                            <a:ext cx="476250" cy="81756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1" name="Object 10"/>
              <p:cNvGraphicFramePr>
                <a:graphicFrameLocks noChangeAspect="1"/>
              </p:cNvGraphicFramePr>
              <p:nvPr/>
            </p:nvGraphicFramePr>
            <p:xfrm>
              <a:off x="7683063" y="5315538"/>
              <a:ext cx="476250" cy="8318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600" name="Equation" r:id="rId9" imgW="11582400" imgH="20116800" progId="Equation.DSMT4">
                      <p:embed/>
                    </p:oleObj>
                  </mc:Choice>
                  <mc:Fallback>
                    <p:oleObj name="Equation" r:id="rId9" imgW="11582400" imgH="20116800" progId="Equation.DSMT4">
                      <p:embed/>
                      <p:pic>
                        <p:nvPicPr>
                          <p:cNvPr id="0" name="Object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683063" y="5315538"/>
                            <a:ext cx="476250" cy="83185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29236" y="196037"/>
            <a:ext cx="2698170" cy="740001"/>
            <a:chOff x="83518" y="49875"/>
            <a:chExt cx="2647325" cy="653685"/>
          </a:xfrm>
        </p:grpSpPr>
        <p:sp>
          <p:nvSpPr>
            <p:cNvPr id="20" name="Rectangle: Rounded Corners 19"/>
            <p:cNvSpPr/>
            <p:nvPr/>
          </p:nvSpPr>
          <p:spPr>
            <a:xfrm>
              <a:off x="83518" y="49875"/>
              <a:ext cx="2486639" cy="653685"/>
            </a:xfrm>
            <a:prstGeom prst="round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!!1"/>
            <p:cNvSpPr txBox="1"/>
            <p:nvPr/>
          </p:nvSpPr>
          <p:spPr>
            <a:xfrm>
              <a:off x="244204" y="107270"/>
              <a:ext cx="2486639" cy="4621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solidFill>
                    <a:srgbClr val="C55A1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NHẬN XÉT</a:t>
              </a:r>
              <a:endParaRPr lang="en-US" sz="2800" dirty="0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3" name="Rectangle 63"/>
          <p:cNvSpPr>
            <a:spLocks noChangeArrowheads="1"/>
          </p:cNvSpPr>
          <p:nvPr/>
        </p:nvSpPr>
        <p:spPr bwMode="auto">
          <a:xfrm>
            <a:off x="0" y="-184666"/>
            <a:ext cx="12192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69140" y="1177649"/>
            <a:ext cx="8550876" cy="1200329"/>
            <a:chOff x="269140" y="1177649"/>
            <a:chExt cx="8550876" cy="1200329"/>
          </a:xfrm>
        </p:grpSpPr>
        <p:sp>
          <p:nvSpPr>
            <p:cNvPr id="26" name="TextBox 25"/>
            <p:cNvSpPr txBox="1"/>
            <p:nvPr/>
          </p:nvSpPr>
          <p:spPr>
            <a:xfrm>
              <a:off x="269140" y="1177649"/>
              <a:ext cx="8550876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sz="2400" dirty="0">
                  <a:latin typeface="Arial" panose="020B0604020202020204" pitchFamily="34" charset="0"/>
                  <a:cs typeface="Arial" panose="020B0604020202020204" pitchFamily="34" charset="0"/>
                </a:rPr>
                <a:t>Trong thực tế nhiều đại lượng biến đổi phụ thuộc lẫn nhau. Nếu kí hiệu một trong các đại lượng đó là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vi-VN" sz="2400" dirty="0">
                  <a:latin typeface="Arial" panose="020B0604020202020204" pitchFamily="34" charset="0"/>
                  <a:cs typeface="Arial" panose="020B0604020202020204" pitchFamily="34" charset="0"/>
                </a:rPr>
                <a:t> thì các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400" dirty="0">
                  <a:latin typeface="Arial" panose="020B0604020202020204" pitchFamily="34" charset="0"/>
                  <a:cs typeface="Arial" panose="020B0604020202020204" pitchFamily="34" charset="0"/>
                </a:rPr>
                <a:t>đại lượng khác có thể biểu diễn dưới dạng một biểu thức của biến  .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32" name="Object 31"/>
            <p:cNvGraphicFramePr>
              <a:graphicFrameLocks noChangeAspect="1"/>
            </p:cNvGraphicFramePr>
            <p:nvPr/>
          </p:nvGraphicFramePr>
          <p:xfrm>
            <a:off x="6038275" y="1661132"/>
            <a:ext cx="211137" cy="233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29" name="Equation" r:id="rId1" imgW="5181600" imgH="5486400" progId="Equation.DSMT4">
                    <p:embed/>
                  </p:oleObj>
                </mc:Choice>
                <mc:Fallback>
                  <p:oleObj name="Equation" r:id="rId1" imgW="5181600" imgH="5486400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38275" y="1661132"/>
                          <a:ext cx="211137" cy="233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8917" y="114240"/>
            <a:ext cx="2065489" cy="185894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678693" y="259444"/>
            <a:ext cx="819433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</a:t>
            </a:r>
            <a:r>
              <a:rPr lang="en-US" sz="2800" b="1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Ví</a:t>
            </a:r>
            <a:r>
              <a:rPr lang="en-US" sz="2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</a:t>
            </a:r>
            <a:r>
              <a:rPr lang="en-US" sz="2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1/SGK </a:t>
            </a:r>
            <a:r>
              <a:rPr lang="en-US" sz="2800" b="1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trang</a:t>
            </a:r>
            <a:r>
              <a:rPr lang="en-US" sz="2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45</a:t>
            </a:r>
            <a:endParaRPr lang="en-US" sz="2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75"/>
          <p:cNvSpPr>
            <a:spLocks noChangeArrowheads="1"/>
          </p:cNvSpPr>
          <p:nvPr/>
        </p:nvSpPr>
        <p:spPr bwMode="auto">
          <a:xfrm>
            <a:off x="150804" y="-1061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7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" name="Đối tượng 12"/>
          <p:cNvGraphicFramePr>
            <a:graphicFrameLocks noChangeAspect="1"/>
          </p:cNvGraphicFramePr>
          <p:nvPr/>
        </p:nvGraphicFramePr>
        <p:xfrm>
          <a:off x="2652684" y="2963804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4" name="Equation" r:id="rId2" imgW="2743200" imgH="4267200" progId="Equation.DSMT4">
                  <p:embed/>
                </p:oleObj>
              </mc:Choice>
              <mc:Fallback>
                <p:oleObj name="Equation" r:id="rId2" imgW="2743200" imgH="4267200" progId="Equation.DSMT4">
                  <p:embed/>
                  <p:pic>
                    <p:nvPicPr>
                      <p:cNvPr id="0" name="Đối tượng 1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52684" y="2963804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5" name="Nhóm 23"/>
          <p:cNvGrpSpPr/>
          <p:nvPr/>
        </p:nvGrpSpPr>
        <p:grpSpPr>
          <a:xfrm>
            <a:off x="444561" y="1778613"/>
            <a:ext cx="6874136" cy="4823461"/>
            <a:chOff x="1333947" y="1520793"/>
            <a:chExt cx="7469930" cy="5447954"/>
          </a:xfrm>
        </p:grpSpPr>
        <p:pic>
          <p:nvPicPr>
            <p:cNvPr id="36" name="!!3" descr="Wondering | Grappige gezichten, Smiley, Grappige plaatjes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76546" y="4303059"/>
              <a:ext cx="2227331" cy="26656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Nổ: 8 Điểm 27"/>
            <p:cNvSpPr/>
            <p:nvPr/>
          </p:nvSpPr>
          <p:spPr>
            <a:xfrm>
              <a:off x="1333947" y="1520793"/>
              <a:ext cx="5981561" cy="4966068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2800" b="1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Người</a:t>
              </a:r>
              <a:r>
                <a:rPr lang="en-US" sz="28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 ta </a:t>
              </a:r>
              <a:r>
                <a:rPr lang="en-US" sz="2800" b="1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đã</a:t>
              </a:r>
              <a:r>
                <a:rPr lang="en-US" sz="28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b="1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giải</a:t>
              </a:r>
              <a:r>
                <a:rPr lang="en-US" sz="28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b="1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sz="28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b="1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toán</a:t>
              </a:r>
              <a:r>
                <a:rPr lang="en-US" sz="28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b="1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trên</a:t>
              </a:r>
              <a:r>
                <a:rPr lang="en-US" sz="28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b="1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như</a:t>
              </a:r>
              <a:r>
                <a:rPr lang="en-US" sz="28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b="1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thế</a:t>
              </a:r>
              <a:r>
                <a:rPr lang="en-US" sz="28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b="1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nào</a:t>
              </a:r>
              <a:r>
                <a:rPr lang="en-US" sz="2800" b="1" i="1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en-US" sz="2800" b="1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334363" y="853009"/>
            <a:ext cx="8853236" cy="3970318"/>
            <a:chOff x="2523031" y="979682"/>
            <a:chExt cx="8853236" cy="3970318"/>
          </a:xfrm>
        </p:grpSpPr>
        <p:sp>
          <p:nvSpPr>
            <p:cNvPr id="22" name="TextBox 21"/>
            <p:cNvSpPr txBox="1"/>
            <p:nvPr/>
          </p:nvSpPr>
          <p:spPr>
            <a:xfrm>
              <a:off x="2523031" y="979682"/>
              <a:ext cx="8853236" cy="39703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Bác Ánh đi siêu thị mua bốn chiếc quạt điện cùng loại. Do siêu thị thực hiện khuyến mãi nên giá bốn chiếc quạt đó như sau: Hai chiếc quạt đầu tiên không được giảm giá, chiếc quạt thứ ba có giá bán được giảm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nghìn đồng so với giá bán của chiếc quạt thứ hai, chiếc quạt thứ tư có giá bán được giảm   nghìn đồng so với chiếc quạt thứ ba. Gọi  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 ( nghìn đồng) là giá bán của chiếc quạt đầu tiên. Viết biểu thức với biến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   biểu thị tổng số tiền bác Ánh phải trả.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/>
          </p:nvGraphicFramePr>
          <p:xfrm>
            <a:off x="3490809" y="2803710"/>
            <a:ext cx="565150" cy="322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05" name="Equation" r:id="rId5" imgW="13716000" imgH="7620000" progId="Equation.DSMT4">
                    <p:embed/>
                  </p:oleObj>
                </mc:Choice>
                <mc:Fallback>
                  <p:oleObj name="Equation" r:id="rId5" imgW="13716000" imgH="7620000" progId="Equation.DSMT4">
                    <p:embed/>
                    <p:pic>
                      <p:nvPicPr>
                        <p:cNvPr id="0" name="Object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90809" y="2803710"/>
                          <a:ext cx="565150" cy="32226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19"/>
            <p:cNvGraphicFramePr>
              <a:graphicFrameLocks noChangeAspect="1"/>
            </p:cNvGraphicFramePr>
            <p:nvPr/>
          </p:nvGraphicFramePr>
          <p:xfrm>
            <a:off x="10261600" y="3184525"/>
            <a:ext cx="558800" cy="322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06" name="Equation" r:id="rId7" imgW="13411200" imgH="7620000" progId="Equation.DSMT4">
                    <p:embed/>
                  </p:oleObj>
                </mc:Choice>
                <mc:Fallback>
                  <p:oleObj name="Equation" r:id="rId7" imgW="13411200" imgH="7620000" progId="Equation.DSMT4">
                    <p:embed/>
                    <p:pic>
                      <p:nvPicPr>
                        <p:cNvPr id="0" name="Object 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61600" y="3184525"/>
                          <a:ext cx="558800" cy="32226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Object 27"/>
            <p:cNvGraphicFramePr>
              <a:graphicFrameLocks noChangeAspect="1"/>
            </p:cNvGraphicFramePr>
            <p:nvPr/>
          </p:nvGraphicFramePr>
          <p:xfrm>
            <a:off x="9166486" y="3703872"/>
            <a:ext cx="211137" cy="233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07" name="Equation" r:id="rId9" imgW="5181600" imgH="5486400" progId="Equation.DSMT4">
                    <p:embed/>
                  </p:oleObj>
                </mc:Choice>
                <mc:Fallback>
                  <p:oleObj name="Equation" r:id="rId9" imgW="5181600" imgH="5486400" progId="Equation.DSMT4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66486" y="3703872"/>
                          <a:ext cx="211137" cy="23336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Object 31"/>
            <p:cNvGraphicFramePr>
              <a:graphicFrameLocks noChangeAspect="1"/>
            </p:cNvGraphicFramePr>
            <p:nvPr/>
          </p:nvGraphicFramePr>
          <p:xfrm>
            <a:off x="4762927" y="4571516"/>
            <a:ext cx="211137" cy="233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08" name="Equation" r:id="rId11" imgW="5181600" imgH="5486400" progId="Equation.DSMT4">
                    <p:embed/>
                  </p:oleObj>
                </mc:Choice>
                <mc:Fallback>
                  <p:oleObj name="Equation" r:id="rId11" imgW="5181600" imgH="5486400" progId="Equation.DSMT4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2927" y="4571516"/>
                          <a:ext cx="211137" cy="23336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8917" y="114240"/>
            <a:ext cx="2065489" cy="185894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678693" y="259444"/>
            <a:ext cx="819433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</a:t>
            </a:r>
            <a:r>
              <a:rPr lang="en-US" sz="2800" b="1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Ví</a:t>
            </a:r>
            <a:r>
              <a:rPr lang="en-US" sz="2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</a:t>
            </a:r>
            <a:r>
              <a:rPr lang="en-US" sz="2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1/SGK </a:t>
            </a:r>
            <a:r>
              <a:rPr lang="en-US" sz="2800" b="1" i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trang</a:t>
            </a:r>
            <a:r>
              <a:rPr lang="en-US" sz="2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45</a:t>
            </a:r>
            <a:endParaRPr lang="en-US" sz="2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75"/>
          <p:cNvSpPr>
            <a:spLocks noChangeArrowheads="1"/>
          </p:cNvSpPr>
          <p:nvPr/>
        </p:nvSpPr>
        <p:spPr bwMode="auto">
          <a:xfrm>
            <a:off x="150804" y="-1061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7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219472" y="1564794"/>
            <a:ext cx="10050220" cy="3970318"/>
            <a:chOff x="1219472" y="1564794"/>
            <a:chExt cx="10050220" cy="3970318"/>
          </a:xfrm>
        </p:grpSpPr>
        <p:sp>
          <p:nvSpPr>
            <p:cNvPr id="25" name="TextBox 24"/>
            <p:cNvSpPr txBox="1"/>
            <p:nvPr/>
          </p:nvSpPr>
          <p:spPr>
            <a:xfrm>
              <a:off x="1219472" y="1564794"/>
              <a:ext cx="10050220" cy="39703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vi-VN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Bài giải</a:t>
              </a:r>
              <a:endParaRPr lang="vi-VN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Ta thấy:</a:t>
              </a:r>
              <a:endParaRPr lang="vi-VN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- Giá bán của hai chiếc quạt đầu tiên đều là 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  (nghìn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đồng);</a:t>
              </a:r>
              <a:endParaRPr lang="vi-VN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- Giá bán của chiếc quạt thứ ba là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 (nghìn đồng);</a:t>
              </a:r>
              <a:endParaRPr lang="vi-VN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- Giá bán của chiếc quạt thứ tư là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                                                                    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                       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(nghìn đồng).</a:t>
              </a:r>
              <a:endParaRPr lang="vi-VN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Tổng số tiền bác Ánh phải trả khi mua bốn chiếc quạt là:</a:t>
              </a:r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                                    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                                                                                              </a:t>
              </a:r>
              <a:r>
                <a:rPr lang="vi-VN" sz="2800" dirty="0">
                  <a:latin typeface="Arial" panose="020B0604020202020204" pitchFamily="34" charset="0"/>
                  <a:cs typeface="Arial" panose="020B0604020202020204" pitchFamily="34" charset="0"/>
                </a:rPr>
                <a:t>(nghìn đồng).</a:t>
              </a:r>
              <a:endParaRPr lang="vi-VN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26" name="Object 25"/>
            <p:cNvGraphicFramePr>
              <a:graphicFrameLocks noChangeAspect="1"/>
            </p:cNvGraphicFramePr>
            <p:nvPr/>
          </p:nvGraphicFramePr>
          <p:xfrm>
            <a:off x="8293793" y="2596178"/>
            <a:ext cx="211137" cy="233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611" name="Equation" r:id="rId2" imgW="5181600" imgH="5486400" progId="Equation.DSMT4">
                    <p:embed/>
                  </p:oleObj>
                </mc:Choice>
                <mc:Fallback>
                  <p:oleObj name="Equation" r:id="rId2" imgW="5181600" imgH="5486400" progId="Equation.DSMT4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93793" y="2596178"/>
                          <a:ext cx="211137" cy="23336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/>
            <p:cNvGraphicFramePr>
              <a:graphicFrameLocks noChangeAspect="1"/>
            </p:cNvGraphicFramePr>
            <p:nvPr/>
          </p:nvGraphicFramePr>
          <p:xfrm>
            <a:off x="6991231" y="2894332"/>
            <a:ext cx="1073150" cy="322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612" name="Equation" r:id="rId4" imgW="25603200" imgH="7620000" progId="Equation.DSMT4">
                    <p:embed/>
                  </p:oleObj>
                </mc:Choice>
                <mc:Fallback>
                  <p:oleObj name="Equation" r:id="rId4" imgW="25603200" imgH="762000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91231" y="2894332"/>
                          <a:ext cx="1073150" cy="3222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2"/>
            <p:cNvGraphicFramePr>
              <a:graphicFrameLocks noChangeAspect="1"/>
            </p:cNvGraphicFramePr>
            <p:nvPr/>
          </p:nvGraphicFramePr>
          <p:xfrm>
            <a:off x="6744687" y="3334509"/>
            <a:ext cx="3563938" cy="488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613" name="Equation" r:id="rId6" imgW="85344000" imgH="11582400" progId="Equation.DSMT4">
                    <p:embed/>
                  </p:oleObj>
                </mc:Choice>
                <mc:Fallback>
                  <p:oleObj name="Equation" r:id="rId6" imgW="85344000" imgH="1158240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44687" y="3334509"/>
                          <a:ext cx="3563938" cy="4889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/>
            <p:cNvGraphicFramePr>
              <a:graphicFrameLocks noChangeAspect="1"/>
            </p:cNvGraphicFramePr>
            <p:nvPr/>
          </p:nvGraphicFramePr>
          <p:xfrm>
            <a:off x="3286071" y="4641449"/>
            <a:ext cx="5543550" cy="488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614" name="Equation" r:id="rId8" imgW="132892800" imgH="11582400" progId="Equation.DSMT4">
                    <p:embed/>
                  </p:oleObj>
                </mc:Choice>
                <mc:Fallback>
                  <p:oleObj name="Equation" r:id="rId8" imgW="132892800" imgH="1158240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6071" y="4641449"/>
                          <a:ext cx="5543550" cy="4889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9E59094-1E6F-42D5-A62B-D0344AFFFACC}">
  <ds:schemaRefs/>
</ds:datastoreItem>
</file>

<file path=customXml/itemProps2.xml><?xml version="1.0" encoding="utf-8"?>
<ds:datastoreItem xmlns:ds="http://schemas.openxmlformats.org/officeDocument/2006/customXml" ds:itemID="{604BA817-A03C-4EA3-86C4-6E42BD37F523}">
  <ds:schemaRefs/>
</ds:datastoreItem>
</file>

<file path=customXml/itemProps3.xml><?xml version="1.0" encoding="utf-8"?>
<ds:datastoreItem xmlns:ds="http://schemas.openxmlformats.org/officeDocument/2006/customXml" ds:itemID="{D0096A91-93C8-4C7A-BF68-944591874A6D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0</TotalTime>
  <Words>4007</Words>
  <Application>WPS Presentation</Application>
  <PresentationFormat>Widescreen</PresentationFormat>
  <Paragraphs>115</Paragraphs>
  <Slides>14</Slides>
  <Notes>13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36</vt:i4>
      </vt:variant>
      <vt:variant>
        <vt:lpstr>幻灯片标题</vt:lpstr>
      </vt:variant>
      <vt:variant>
        <vt:i4>14</vt:i4>
      </vt:variant>
    </vt:vector>
  </HeadingPairs>
  <TitlesOfParts>
    <vt:vector size="64" baseType="lpstr">
      <vt:lpstr>Arial</vt:lpstr>
      <vt:lpstr>SimSun</vt:lpstr>
      <vt:lpstr>Wingdings</vt:lpstr>
      <vt:lpstr>Tahoma</vt:lpstr>
      <vt:lpstr>Calibri</vt:lpstr>
      <vt:lpstr>Times New Roman</vt:lpstr>
      <vt:lpstr>思源黑体 Medium</vt:lpstr>
      <vt:lpstr>Special Elite</vt:lpstr>
      <vt:lpstr>Rockwell</vt:lpstr>
      <vt:lpstr>Microsoft YaHei</vt:lpstr>
      <vt:lpstr>Arial Unicode MS</vt:lpstr>
      <vt:lpstr>Calibri Light</vt:lpstr>
      <vt:lpstr>Segoe Print</vt:lpstr>
      <vt:lpstr>Office Theme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 Ứng dụng của phương trình  bậc nhất một ẩn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My PC</cp:lastModifiedBy>
  <cp:revision>107</cp:revision>
  <dcterms:created xsi:type="dcterms:W3CDTF">2021-06-07T13:44:00Z</dcterms:created>
  <dcterms:modified xsi:type="dcterms:W3CDTF">2025-05-12T15:02:05Z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ICV">
    <vt:lpwstr>741B9B08756F4F779DA2B8BB019A2092_12</vt:lpwstr>
  </property>
  <property fmtid="{D5CDD505-2E9C-101B-9397-08002B2CF9AE}" pid="4" name="KSOProductBuildVer">
    <vt:lpwstr>1033-12.2.0.21172</vt:lpwstr>
  </property>
</Properties>
</file>