
<file path=[Content_Types].xml><?xml version="1.0" encoding="utf-8"?>
<Types xmlns="http://schemas.openxmlformats.org/package/2006/content-types"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emf" ContentType="image/x-emf"/>
  <Default Extension="jpeg" ContentType="image/jpeg"/>
  <Default Extension="JPG" ContentType="image/.jpg"/>
  <Default Extension="mp4" ContentType="video/mp4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.svg" ContentType="image/svg+xml"/>
  <Override PartName="/ppt/media/image5.svg" ContentType="image/svg+xml"/>
  <Override PartName="/ppt/media/image57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256" r:id="rId3"/>
    <p:sldId id="283" r:id="rId4"/>
    <p:sldId id="284" r:id="rId6"/>
    <p:sldId id="289" r:id="rId7"/>
    <p:sldId id="290" r:id="rId8"/>
    <p:sldId id="291" r:id="rId9"/>
    <p:sldId id="257" r:id="rId10"/>
    <p:sldId id="258" r:id="rId11"/>
    <p:sldId id="265" r:id="rId12"/>
    <p:sldId id="264" r:id="rId13"/>
    <p:sldId id="301" r:id="rId14"/>
    <p:sldId id="303" r:id="rId15"/>
    <p:sldId id="266" r:id="rId16"/>
    <p:sldId id="302" r:id="rId17"/>
    <p:sldId id="270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558335"/>
    <a:srgbClr val="A7FDFF"/>
    <a:srgbClr val="66A414"/>
    <a:srgbClr val="70AD47"/>
    <a:srgbClr val="15142A"/>
    <a:srgbClr val="FAED3B"/>
    <a:srgbClr val="3CDFE6"/>
    <a:srgbClr val="0C0D0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1" autoAdjust="0"/>
    <p:restoredTop sz="94196" autoAdjust="0"/>
  </p:normalViewPr>
  <p:slideViewPr>
    <p:cSldViewPr snapToGrid="0" showGuides="1">
      <p:cViewPr varScale="1">
        <p:scale>
          <a:sx n="85" d="100"/>
          <a:sy n="85" d="100"/>
        </p:scale>
        <p:origin x="5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ustomXml" Target="../customXml/item3.xml"/><Relationship Id="rId26" Type="http://schemas.openxmlformats.org/officeDocument/2006/relationships/customXml" Target="../customXml/item2.xml"/><Relationship Id="rId25" Type="http://schemas.openxmlformats.org/officeDocument/2006/relationships/customXml" Target="../customXml/item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1" dirty="0" err="1">
                <a:solidFill>
                  <a:srgbClr val="7030A0"/>
                </a:solidFill>
                <a:latin typeface="cabri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  <a:latin typeface="cabri"/>
              </a:rPr>
              <a:t>cặp</a:t>
            </a:r>
            <a:r>
              <a:rPr lang="en-US" b="1" i="1" baseline="0" dirty="0" smtClean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baseline="0" dirty="0" err="1" smtClean="0">
                <a:solidFill>
                  <a:srgbClr val="7030A0"/>
                </a:solidFill>
                <a:latin typeface="cabri"/>
              </a:rPr>
              <a:t>đôi</a:t>
            </a:r>
            <a:r>
              <a:rPr lang="en-US" b="1" i="1" baseline="0" dirty="0" smtClean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baseline="0" dirty="0" err="1" smtClean="0">
                <a:solidFill>
                  <a:srgbClr val="7030A0"/>
                </a:solidFill>
                <a:latin typeface="cabri"/>
              </a:rPr>
              <a:t>cùng</a:t>
            </a:r>
            <a:r>
              <a:rPr lang="en-US" b="1" i="1" baseline="0" dirty="0" smtClean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baseline="0" dirty="0" err="1" smtClean="0">
                <a:solidFill>
                  <a:srgbClr val="7030A0"/>
                </a:solidFill>
                <a:latin typeface="cabri"/>
              </a:rPr>
              <a:t>bàn</a:t>
            </a:r>
            <a:r>
              <a:rPr lang="en-US" b="1" i="1" baseline="0" dirty="0" smtClean="0">
                <a:solidFill>
                  <a:srgbClr val="7030A0"/>
                </a:solidFill>
                <a:latin typeface="cabri"/>
              </a:rPr>
              <a:t> </a:t>
            </a:r>
            <a:endParaRPr lang="en-US" b="1" i="1" dirty="0">
              <a:solidFill>
                <a:srgbClr val="7030A0"/>
              </a:solidFill>
              <a:latin typeface="ca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cabri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nhân</a:t>
            </a:r>
            <a:endParaRPr lang="en-US" b="1" i="1" dirty="0">
              <a:solidFill>
                <a:srgbClr val="7030A0"/>
              </a:solidFill>
              <a:latin typeface="cabri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cabri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.</a:t>
            </a:r>
            <a:endParaRPr lang="en-US" b="1" i="1" dirty="0">
              <a:solidFill>
                <a:srgbClr val="7030A0"/>
              </a:solidFill>
              <a:latin typeface="cabri"/>
            </a:endParaRPr>
          </a:p>
          <a:p>
            <a:endParaRPr lang="en-US" i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cabri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nhân</a:t>
            </a:r>
            <a:endParaRPr lang="en-US" b="1" i="1" dirty="0">
              <a:solidFill>
                <a:srgbClr val="7030A0"/>
              </a:solidFill>
              <a:latin typeface="cabri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cabri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cabri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cabri"/>
              </a:rPr>
              <a:t>.</a:t>
            </a:r>
            <a:endParaRPr lang="en-US" b="1" i="1" dirty="0">
              <a:solidFill>
                <a:srgbClr val="7030A0"/>
              </a:solidFill>
              <a:latin typeface="cabri"/>
            </a:endParaRPr>
          </a:p>
          <a:p>
            <a:endParaRPr lang="en-US" i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dirty="0" err="1" smtClean="0"/>
              <a:t>chứng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tam </a:t>
            </a:r>
            <a:r>
              <a:rPr lang="en-US" baseline="0" dirty="0" err="1" smtClean="0"/>
              <a:t>giác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HS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1000" b="1" kern="120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baseline="0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1000" b="1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báo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cáo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00" b="1" kern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quả</a:t>
            </a:r>
            <a:r>
              <a:rPr lang="en-US" sz="1000" b="1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.</a:t>
            </a:r>
            <a:endParaRPr lang="en-US" sz="1000" b="1" kern="12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chiếu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chiếu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chứng</a:t>
            </a:r>
            <a:r>
              <a:rPr lang="en-US" baseline="0" dirty="0" smtClean="0"/>
              <a:t> minh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</a:fld>
            <a:endParaRPr lang="en-US" dirty="0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wmf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0.bin"/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0.w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17.png"/><Relationship Id="rId13" Type="http://schemas.openxmlformats.org/officeDocument/2006/relationships/notesSlide" Target="../notesSlides/notesSlide8.xml"/><Relationship Id="rId12" Type="http://schemas.openxmlformats.org/officeDocument/2006/relationships/vmlDrawing" Target="../drawings/vmlDrawing5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Relationship Id="rId3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wmf"/><Relationship Id="rId3" Type="http://schemas.openxmlformats.org/officeDocument/2006/relationships/oleObject" Target="../embeddings/oleObject14.bin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slide" Target="slide5.xml"/><Relationship Id="rId7" Type="http://schemas.openxmlformats.org/officeDocument/2006/relationships/image" Target="../media/image11.png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slide" Target="slide6.xml"/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1.wav"/><Relationship Id="rId14" Type="http://schemas.openxmlformats.org/officeDocument/2006/relationships/image" Target="../media/image15.png"/><Relationship Id="rId13" Type="http://schemas.openxmlformats.org/officeDocument/2006/relationships/image" Target="../media/image1.png"/><Relationship Id="rId12" Type="http://schemas.openxmlformats.org/officeDocument/2006/relationships/slide" Target="slide7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wmf"/><Relationship Id="rId8" Type="http://schemas.openxmlformats.org/officeDocument/2006/relationships/oleObject" Target="../embeddings/oleObject2.bin"/><Relationship Id="rId7" Type="http://schemas.openxmlformats.org/officeDocument/2006/relationships/image" Target="../media/image18.wmf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3" Type="http://schemas.openxmlformats.org/officeDocument/2006/relationships/image" Target="../media/image16.png"/><Relationship Id="rId21" Type="http://schemas.openxmlformats.org/officeDocument/2006/relationships/notesSlide" Target="../notesSlides/notesSlide2.xml"/><Relationship Id="rId20" Type="http://schemas.openxmlformats.org/officeDocument/2006/relationships/vmlDrawing" Target="../drawings/vmlDrawing1.vml"/><Relationship Id="rId2" Type="http://schemas.openxmlformats.org/officeDocument/2006/relationships/slide" Target="slide7.xml"/><Relationship Id="rId19" Type="http://schemas.openxmlformats.org/officeDocument/2006/relationships/slideLayout" Target="../slideLayouts/slideLayout7.xml"/><Relationship Id="rId18" Type="http://schemas.openxmlformats.org/officeDocument/2006/relationships/audio" Target="../media/audio1.wav"/><Relationship Id="rId17" Type="http://schemas.openxmlformats.org/officeDocument/2006/relationships/image" Target="../media/image23.wmf"/><Relationship Id="rId16" Type="http://schemas.openxmlformats.org/officeDocument/2006/relationships/oleObject" Target="../embeddings/oleObject6.bin"/><Relationship Id="rId15" Type="http://schemas.openxmlformats.org/officeDocument/2006/relationships/image" Target="../media/image22.wmf"/><Relationship Id="rId14" Type="http://schemas.openxmlformats.org/officeDocument/2006/relationships/oleObject" Target="../embeddings/oleObject5.bin"/><Relationship Id="rId13" Type="http://schemas.openxmlformats.org/officeDocument/2006/relationships/image" Target="../media/image21.wmf"/><Relationship Id="rId12" Type="http://schemas.openxmlformats.org/officeDocument/2006/relationships/oleObject" Target="../embeddings/oleObject4.bin"/><Relationship Id="rId11" Type="http://schemas.openxmlformats.org/officeDocument/2006/relationships/image" Target="../media/image20.wmf"/><Relationship Id="rId10" Type="http://schemas.openxmlformats.org/officeDocument/2006/relationships/oleObject" Target="../embeddings/oleObject3.bin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emf"/><Relationship Id="rId8" Type="http://schemas.openxmlformats.org/officeDocument/2006/relationships/oleObject" Target="../embeddings/oleObject7.bin"/><Relationship Id="rId7" Type="http://schemas.openxmlformats.org/officeDocument/2006/relationships/image" Target="../media/image17.png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16.png"/><Relationship Id="rId3" Type="http://schemas.openxmlformats.org/officeDocument/2006/relationships/slide" Target="slide7.xml"/><Relationship Id="rId2" Type="http://schemas.openxmlformats.org/officeDocument/2006/relationships/slide" Target="slide2.xml"/><Relationship Id="rId13" Type="http://schemas.openxmlformats.org/officeDocument/2006/relationships/notesSlide" Target="../notesSlides/notesSlide3.xml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16.png"/><Relationship Id="rId3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wmf"/><Relationship Id="rId8" Type="http://schemas.openxmlformats.org/officeDocument/2006/relationships/oleObject" Target="../embeddings/oleObject8.bin"/><Relationship Id="rId7" Type="http://schemas.openxmlformats.org/officeDocument/2006/relationships/image" Target="../media/image29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4" Type="http://schemas.openxmlformats.org/officeDocument/2006/relationships/notesSlide" Target="../notesSlides/notesSlide6.xml"/><Relationship Id="rId13" Type="http://schemas.openxmlformats.org/officeDocument/2006/relationships/vmlDrawing" Target="../drawings/vmlDrawing3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5.wmf"/><Relationship Id="rId10" Type="http://schemas.openxmlformats.org/officeDocument/2006/relationships/oleObject" Target="../embeddings/oleObject9.bin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/>
          <p:cNvSpPr>
            <a:spLocks noGrp="1"/>
          </p:cNvSpPr>
          <p:nvPr>
            <p:ph type="ctrTitle"/>
          </p:nvPr>
        </p:nvSpPr>
        <p:spPr>
          <a:xfrm>
            <a:off x="239628" y="2947799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HỢP </a:t>
            </a: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DẠNG</a:t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 </a:t>
            </a: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GIÁC.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/>
          <p:cNvSpPr txBox="1"/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/>
          <p:cNvSpPr txBox="1"/>
          <p:nvPr/>
        </p:nvSpPr>
        <p:spPr>
          <a:xfrm>
            <a:off x="3961489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H8-C8-B6-Tiết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7470"/>
            <a:ext cx="2857500" cy="25717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8757556">
            <a:off x="-1132114" y="4914448"/>
            <a:ext cx="3136324" cy="6858000"/>
            <a:chOff x="9055676" y="0"/>
            <a:chExt cx="3136324" cy="6858000"/>
          </a:xfrm>
        </p:grpSpPr>
        <p:sp>
          <p:nvSpPr>
            <p:cNvPr id="4" name="Rectangle 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2572467" y="3346941"/>
                <a:ext cx="7575385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3200" i="1" smtClean="0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𝐴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𝐶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 : </a:t>
                </a:r>
                <a:endParaRPr lang="nl-NL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nl-NL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3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                          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467" y="3346941"/>
                <a:ext cx="7575385" cy="2062103"/>
              </a:xfrm>
              <a:prstGeom prst="rect">
                <a:avLst/>
              </a:prstGeom>
              <a:blipFill rotWithShape="1">
                <a:blip r:embed="rId2"/>
                <a:stretch>
                  <a:fillRect l="-1" t="-24" r="7" b="-208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211821" y="633930"/>
            <a:ext cx="5423498" cy="203756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303391" y="3955383"/>
          <a:ext cx="2840218" cy="825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Equation" r:id="rId4" imgW="1345565" imgH="393700" progId="Equation.DSMT4">
                  <p:embed/>
                </p:oleObj>
              </mc:Choice>
              <mc:Fallback>
                <p:oleObj name="Equation" r:id="rId4" imgW="1345565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391" y="3955383"/>
                        <a:ext cx="2840218" cy="8258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25838" y="4903788"/>
          <a:ext cx="24892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Equation" r:id="rId6" imgW="25908000" imgH="4267200" progId="Equation.DSMT4">
                  <p:embed/>
                </p:oleObj>
              </mc:Choice>
              <mc:Fallback>
                <p:oleObj name="Equation" r:id="rId6" imgW="25908000" imgH="4267200" progId="Equation.DSMT4">
                  <p:embed/>
                  <p:pic>
                    <p:nvPicPr>
                      <p:cNvPr id="0" name="Picture 518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25838" y="4903788"/>
                        <a:ext cx="2489200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8757556">
            <a:off x="-1132114" y="4914448"/>
            <a:ext cx="3136324" cy="6858000"/>
            <a:chOff x="9055676" y="0"/>
            <a:chExt cx="3136324" cy="6858000"/>
          </a:xfrm>
        </p:grpSpPr>
        <p:sp>
          <p:nvSpPr>
            <p:cNvPr id="4" name="Rectangle 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5291180" y="169472"/>
                <a:ext cx="525504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GT: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𝐴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𝐵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𝐶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/>
                        <a:sym typeface="Symbol" panose="05050102010706020507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 : </a:t>
                </a:r>
                <a:endParaRPr lang="nl-NL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nl-NL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KL:                            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180" y="169472"/>
                <a:ext cx="5255046" cy="1200329"/>
              </a:xfrm>
              <a:prstGeom prst="rect">
                <a:avLst/>
              </a:prstGeom>
              <a:blipFill rotWithShape="1">
                <a:blip r:embed="rId1"/>
                <a:stretch>
                  <a:fillRect l="-7" t="-47" r="3" b="-20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029996" y="298474"/>
            <a:ext cx="4135209" cy="15985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886433" y="99384"/>
          <a:ext cx="2332563" cy="67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Equation" r:id="rId3" imgW="1345565" imgH="393700" progId="Equation.DSMT4">
                  <p:embed/>
                </p:oleObj>
              </mc:Choice>
              <mc:Fallback>
                <p:oleObj name="Equation" r:id="rId3" imgW="1345565" imgH="393700" progId="Equation.DSMT4">
                  <p:embed/>
                  <p:pic>
                    <p:nvPicPr>
                      <p:cNvPr id="0" name="Picture 6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433" y="99384"/>
                        <a:ext cx="2332563" cy="678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986141" y="967374"/>
          <a:ext cx="2089510" cy="342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Equation" r:id="rId5" imgW="25908000" imgH="4267200" progId="Equation.DSMT4">
                  <p:embed/>
                </p:oleObj>
              </mc:Choice>
              <mc:Fallback>
                <p:oleObj name="Equation" r:id="rId5" imgW="25908000" imgH="4267200" progId="Equation.DSMT4">
                  <p:embed/>
                  <p:pic>
                    <p:nvPicPr>
                      <p:cNvPr id="0" name="Picture 62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86141" y="967374"/>
                        <a:ext cx="2089510" cy="342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43"/>
            <a:ext cx="1322024" cy="10889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48110" y="1344667"/>
            <a:ext cx="336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926180" y="2730779"/>
                <a:ext cx="4866692" cy="66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en-US" sz="2800" u="sng" dirty="0" err="1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800" u="sng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u="sng" dirty="0" err="1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u="sng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𝐴𝐵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box>
                  </m:oMath>
                </a14:m>
                <a:endPara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180" y="2730779"/>
                <a:ext cx="4866692" cy="660887"/>
              </a:xfrm>
              <a:prstGeom prst="rect">
                <a:avLst/>
              </a:prstGeom>
              <a:blipFill rotWithShape="1">
                <a:blip r:embed="rId8"/>
                <a:stretch>
                  <a:fillRect l="-2" t="-42" r="3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926180" y="3569948"/>
                <a:ext cx="7309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180" y="3569948"/>
                <a:ext cx="7309641" cy="523220"/>
              </a:xfrm>
              <a:prstGeom prst="rect">
                <a:avLst/>
              </a:prstGeom>
              <a:blipFill rotWithShape="1">
                <a:blip r:embed="rId9"/>
                <a:stretch>
                  <a:fillRect l="-1" t="-117" r="4" b="1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2942445" y="4217440"/>
                <a:ext cx="7049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∆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</m:d>
                  </m:oMath>
                </a14:m>
                <a:endParaRPr lang="en-US" sz="2800" b="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2800" i="1" dirty="0" err="1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28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∆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b="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  <a:endParaRPr lang="en-US" sz="2800" b="0" i="1" dirty="0" smtClean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445" y="4217440"/>
                <a:ext cx="7049506" cy="954107"/>
              </a:xfrm>
              <a:prstGeom prst="rect">
                <a:avLst/>
              </a:prstGeom>
              <a:blipFill rotWithShape="1">
                <a:blip r:embed="rId10"/>
                <a:stretch>
                  <a:fillRect l="-7" t="-42" r="3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8757556">
            <a:off x="-1132114" y="4914448"/>
            <a:ext cx="3136324" cy="6858000"/>
            <a:chOff x="9055676" y="0"/>
            <a:chExt cx="3136324" cy="6858000"/>
          </a:xfrm>
        </p:grpSpPr>
        <p:sp>
          <p:nvSpPr>
            <p:cNvPr id="4" name="Rectangle 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/>
          <p:cNvPicPr/>
          <p:nvPr/>
        </p:nvPicPr>
        <p:blipFill>
          <a:blip r:embed="rId1"/>
          <a:stretch>
            <a:fillRect/>
          </a:stretch>
        </p:blipFill>
        <p:spPr>
          <a:xfrm>
            <a:off x="1029996" y="298474"/>
            <a:ext cx="4135209" cy="1598515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43"/>
            <a:ext cx="1322024" cy="10889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3903916" y="1941538"/>
                <a:ext cx="5016366" cy="589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lang="en-US" sz="2800" u="sng" dirty="0" err="1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800" u="sng" dirty="0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u="sng" dirty="0" err="1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800" u="sng" dirty="0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2800" dirty="0" smtClean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80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𝐴𝐵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i="1" smtClean="0">
                                    <a:solidFill>
                                      <a:srgbClr val="4472C4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  <m:r>
                          <a:rPr lang="en-US" sz="2800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≠</m:t>
                        </m:r>
                        <m:r>
                          <a:rPr lang="en-US" sz="2800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box>
                  </m:oMath>
                </a14:m>
                <a:endParaRPr lang="en-US" sz="2800" dirty="0">
                  <a:solidFill>
                    <a:srgbClr val="4472C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16" y="1941538"/>
                <a:ext cx="5016366" cy="589649"/>
              </a:xfrm>
              <a:prstGeom prst="rect">
                <a:avLst/>
              </a:prstGeom>
              <a:blipFill rotWithShape="1">
                <a:blip r:embed="rId3"/>
                <a:stretch>
                  <a:fillRect l="-11" t="-58" r="9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50365" y="2683306"/>
            <a:ext cx="9271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A’B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 A’C’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A’M=AB,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A’N=AC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97600" y="1138613"/>
            <a:ext cx="106677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06285" y="879688"/>
            <a:ext cx="33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91623" y="879688"/>
            <a:ext cx="33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627660" y="3852848"/>
                <a:ext cx="9271718" cy="1564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uy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ra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𝐵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và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𝑀𝑁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Lamsymbol" panose="05010101010101010101" pitchFamily="2" charset="2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  <a:sym typeface="Lamsymbol" panose="05010101010101010101" pitchFamily="2" charset="2"/>
                </a:endParaRPr>
              </a:p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Mà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Nên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MN=BC</a:t>
                </a:r>
                <a:endPara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  <a:sym typeface="Lamsymbol" panose="05010101010101010101" pitchFamily="2" charset="2"/>
                </a:endParaRPr>
              </a:p>
              <a:p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Ta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có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A’M=AB; A’N=AC; MN=BC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suy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ra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𝑀𝑁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=∆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𝐴𝐵𝐶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 (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𝑐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.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𝑐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.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𝑐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Lamsymbol" panose="05010101010101010101" pitchFamily="2" charset="2"/>
                  </a:rPr>
                  <a:t> (2)</a:t>
                </a:r>
                <a:endParaRPr lang="en-US" sz="2400" dirty="0" smtClean="0">
                  <a:solidFill>
                    <a:srgbClr val="FF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  <a:sym typeface="Lamsymbol" panose="05010101010101010101" pitchFamily="2" charset="2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660" y="3852848"/>
                <a:ext cx="9271718" cy="1564852"/>
              </a:xfrm>
              <a:prstGeom prst="rect">
                <a:avLst/>
              </a:prstGeom>
              <a:blipFill rotWithShape="1">
                <a:blip r:embed="rId4"/>
                <a:stretch>
                  <a:fillRect l="-2" t="-19" r="3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645326" y="5531992"/>
                <a:ext cx="57383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ừ</m:t>
                    </m:r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d>
                      <m:d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𝑠𝑢𝑦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𝑟𝑎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∆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𝐵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′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  <a:sym typeface="Lamsymbol" panose="05010101010101010101" pitchFamily="2" charset="2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326" y="5531992"/>
                <a:ext cx="5738343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" t="-110" r="9" b="1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3271469" y="756347"/>
            <a:ext cx="99152" cy="155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74939" y="1242074"/>
            <a:ext cx="99152" cy="155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703339" y="753639"/>
            <a:ext cx="107821" cy="160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755175" y="792649"/>
            <a:ext cx="107821" cy="160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814945" y="1170631"/>
            <a:ext cx="107821" cy="160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871455" y="1209308"/>
            <a:ext cx="107821" cy="160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1627660" y="3197321"/>
                <a:ext cx="9250438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Suy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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𝐵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(đị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𝑛ℎ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𝑙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í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𝑇ℎ𝑎𝑙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è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𝑠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đả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𝑜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660" y="3197321"/>
                <a:ext cx="9250438" cy="668516"/>
              </a:xfrm>
              <a:prstGeom prst="rect">
                <a:avLst/>
              </a:prstGeom>
              <a:blipFill rotWithShape="1">
                <a:blip r:embed="rId6"/>
                <a:stretch>
                  <a:fillRect l="-2" t="-14" r="6" b="8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0" grpId="0"/>
      <p:bldP spid="32" grpId="0"/>
      <p:bldP spid="27" grpId="0"/>
      <p:bldP spid="28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115" y="99749"/>
            <a:ext cx="1592355" cy="142008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175646" y="99749"/>
            <a:ext cx="91959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yt1s.com - Countdown Timer 60 seconds  v 263 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9641" y="5794883"/>
            <a:ext cx="1752002" cy="94840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996961" y="1176967"/>
            <a:ext cx="8453325" cy="1791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3880" y="3087584"/>
            <a:ext cx="251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89571" y="3614676"/>
                <a:ext cx="5218770" cy="157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𝑀𝑁𝑃</m:t>
                    </m:r>
                    <m:r>
                      <a:rPr lang="en-US" sz="2400" i="1" dirty="0" smtClean="0">
                        <a:latin typeface="Cambria Math" panose="02040503050406030204"/>
                      </a:rPr>
                      <m:t> </m:t>
                    </m:r>
                  </m:oMath>
                </a14:m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 :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i="1" dirty="0" smtClean="0">
                              <a:latin typeface="Cambria Math" panose="02040503050406030204"/>
                            </a:rPr>
                            <m:t>𝐴𝐵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den>
                      </m:f>
                      <m:r>
                        <a:rPr lang="nl-NL" sz="2400" i="1" dirty="0" smtClean="0">
                          <a:latin typeface="Cambria Math" panose="02040503050406030204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𝑀𝑃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𝑁𝑃</m:t>
                          </m:r>
                        </m:den>
                      </m:f>
                      <m:r>
                        <a:rPr lang="nl-NL" sz="2400" i="1" dirty="0" smtClean="0">
                          <a:latin typeface="Cambria Math" panose="02040503050406030204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ì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nl-NL" sz="2400" i="1" dirty="0" smtClean="0">
                          <a:latin typeface="Cambria Math" panose="02040503050406030204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</a:t>
                </a:r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𝑀𝑁𝑃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71" y="3614676"/>
                <a:ext cx="5218770" cy="1571456"/>
              </a:xfrm>
              <a:prstGeom prst="rect">
                <a:avLst/>
              </a:prstGeom>
              <a:blipFill rotWithShape="1">
                <a:blip r:embed="rId6"/>
                <a:stretch>
                  <a:fillRect l="-7" t="-16" r="1" b="-617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5600362" y="3668002"/>
                <a:ext cx="5218770" cy="1579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𝐷𝐸𝐹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𝑆𝑄𝑅</m:t>
                    </m:r>
                    <m:r>
                      <a:rPr lang="en-US" sz="2400" i="1" dirty="0" smtClean="0">
                        <a:latin typeface="Cambria Math" panose="02040503050406030204"/>
                      </a:rPr>
                      <m:t> </m:t>
                    </m:r>
                  </m:oMath>
                </a14:m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 :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𝑆𝑄</m:t>
                          </m:r>
                        </m:den>
                      </m:f>
                      <m:r>
                        <a:rPr lang="nl-NL" sz="2400" i="1" dirty="0" smtClean="0">
                          <a:latin typeface="Cambria Math" panose="02040503050406030204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𝐷𝐹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𝐸𝐹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𝑄𝑅</m:t>
                          </m:r>
                        </m:den>
                      </m:f>
                      <m:r>
                        <a:rPr lang="nl-NL" sz="2400" i="1" dirty="0" smtClean="0">
                          <a:latin typeface="Cambria Math" panose="02040503050406030204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ì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nl-NL" sz="2400" i="1" dirty="0" smtClean="0">
                          <a:latin typeface="Cambria Math" panose="02040503050406030204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𝐷𝐸𝐹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</a:t>
                </a:r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𝑆𝑄𝑅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362" y="3668002"/>
                <a:ext cx="5218770" cy="1579856"/>
              </a:xfrm>
              <a:prstGeom prst="rect">
                <a:avLst/>
              </a:prstGeom>
              <a:blipFill rotWithShape="1">
                <a:blip r:embed="rId7"/>
                <a:stretch>
                  <a:fillRect l="-6" t="-15" b="-61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263376" y="3727936"/>
            <a:ext cx="11151" cy="1458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6585" y="254841"/>
            <a:ext cx="4260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(SGK/75)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441" y="-54248"/>
            <a:ext cx="1488402" cy="1488402"/>
          </a:xfrm>
          <a:prstGeom prst="rect">
            <a:avLst/>
          </a:prstGeom>
        </p:spPr>
      </p:pic>
      <p:sp>
        <p:nvSpPr>
          <p:cNvPr id="18" name="Flowchart: Alternate Process 17"/>
          <p:cNvSpPr/>
          <p:nvPr/>
        </p:nvSpPr>
        <p:spPr>
          <a:xfrm>
            <a:off x="4273461" y="2196507"/>
            <a:ext cx="6801713" cy="395047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572855" y="2284685"/>
                <a:ext cx="6386199" cy="4034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u="sng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làm</a:t>
                </a:r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nl-NL" sz="2400" dirty="0" smtClean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Tam giác ABG có A’, B’ lần lượt là trung điểm của AG, BG</a:t>
                </a:r>
                <a:endParaRPr lang="nl-NL" sz="2400" dirty="0" smtClean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 A’B’ là đường trung bình của ∆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𝐴𝐵𝐺</m:t>
                    </m:r>
                  </m:oMath>
                </a14:m>
                <a:endParaRPr lang="en-US" sz="2400" dirty="0" smtClean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nl-NL" sz="2400" dirty="0" smtClean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4472C4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 minh tương tự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i="1" dirty="0" smtClean="0">
                  <a:solidFill>
                    <a:srgbClr val="4472C4">
                      <a:lumMod val="50000"/>
                    </a:srgbClr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2400" dirty="0" err="1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Suy</a:t>
                </a:r>
                <a:r>
                  <a:rPr lang="en-US" sz="2400" dirty="0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ra</a:t>
                </a:r>
                <a:r>
                  <a:rPr lang="en-US" sz="2400" dirty="0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40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den>
                    </m:f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2400" i="1" dirty="0" smtClean="0">
                  <a:solidFill>
                    <a:srgbClr val="4472C4">
                      <a:lumMod val="50000"/>
                    </a:srgbClr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2400" dirty="0" err="1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Vậy</a:t>
                </a:r>
                <a:r>
                  <a:rPr lang="en-US" sz="2400" dirty="0" smtClean="0">
                    <a:solidFill>
                      <a:srgbClr val="4472C4">
                        <a:lumMod val="50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∆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i="1" smtClean="0">
                        <a:solidFill>
                          <a:srgbClr val="4472C4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lang="nl-NL" sz="2400" dirty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dirty="0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855" y="2284685"/>
                <a:ext cx="6386199" cy="4034502"/>
              </a:xfrm>
              <a:prstGeom prst="rect">
                <a:avLst/>
              </a:prstGeom>
              <a:blipFill rotWithShape="1">
                <a:blip r:embed="rId3"/>
                <a:stretch>
                  <a:fillRect l="-3" t="-15" r="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15"/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 latinLnBrk="1"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63654" y="778061"/>
                <a:ext cx="3925230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tam giác </a:t>
                </a:r>
                <a:r>
                  <a:rPr lang="nl-NL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ABC</a:t>
                </a: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trọng tâm </a:t>
                </a:r>
                <a:r>
                  <a:rPr lang="nl-NL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Gọi </a:t>
                </a:r>
                <a:r>
                  <a:rPr lang="nl-NL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A’, B’, C’</a:t>
                </a: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là trung điểm của </a:t>
                </a:r>
                <a:r>
                  <a:rPr lang="nl-NL" sz="2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AG, BG, CG</a:t>
                </a: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Chứng minh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 ∆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𝐴𝐵𝐶</m:t>
                    </m:r>
                  </m:oMath>
                </a14:m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654" y="778061"/>
                <a:ext cx="3925230" cy="1938992"/>
              </a:xfrm>
              <a:prstGeom prst="rect">
                <a:avLst/>
              </a:prstGeom>
              <a:blipFill rotWithShape="1">
                <a:blip r:embed="rId5"/>
                <a:stretch>
                  <a:fillRect l="-3" t="-10" r="11" b="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714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nl-NL" sz="1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6"/>
          <a:stretch>
            <a:fillRect/>
          </a:stretch>
        </p:blipFill>
        <p:spPr>
          <a:xfrm>
            <a:off x="446049" y="3183133"/>
            <a:ext cx="3414281" cy="2615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 animBg="1"/>
      <p:bldP spid="3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6586" y="254841"/>
            <a:ext cx="3799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SGK/75)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21441" y="-54248"/>
            <a:ext cx="1488402" cy="1488402"/>
          </a:xfrm>
          <a:prstGeom prst="rect">
            <a:avLst/>
          </a:prstGeom>
        </p:spPr>
      </p:pic>
      <p:sp>
        <p:nvSpPr>
          <p:cNvPr id="18" name="Flowchart: Alternate Process 17"/>
          <p:cNvSpPr/>
          <p:nvPr/>
        </p:nvSpPr>
        <p:spPr>
          <a:xfrm>
            <a:off x="4505093" y="1017312"/>
            <a:ext cx="6193169" cy="478132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973444" y="1017312"/>
                <a:ext cx="5724818" cy="492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u="sng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làm</a:t>
                </a:r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nl-NL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M, N lần lượt là trung điểm của BC, AC</a:t>
                </a:r>
                <a:endParaRPr lang="nl-NL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 MN là đường trung bình của ∆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endParaRPr lang="en-US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nl-NL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 minh tương tự 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IH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endParaRPr lang="en-US" sz="2400" i="1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i="1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 </a:t>
                </a:r>
                <a:r>
                  <a:rPr lang="en-US" sz="2400" i="1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𝑀𝑁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𝐴𝐵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4</m:t>
                        </m:r>
                      </m:den>
                    </m:f>
                  </m:oMath>
                </a14:m>
                <a:endParaRPr lang="en-US" sz="2400" b="0" i="1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Lamsymbol" panose="05010101010101010101" pitchFamily="2" charset="2"/>
                </a:endParaRPr>
              </a:p>
              <a:p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𝐼𝐾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</m:t>
                        </m:r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𝐶</m:t>
                        </m:r>
                      </m:den>
                    </m:f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4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;</m:t>
                    </m:r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𝐻𝐾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𝐵</m:t>
                        </m:r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𝐶</m:t>
                        </m:r>
                      </m:den>
                    </m:f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i="1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Suy</a:t>
                </a:r>
                <a:r>
                  <a:rPr lang="en-US" sz="2400" i="1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:r>
                  <a:rPr lang="en-US" sz="2400" i="1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ra</a:t>
                </a:r>
                <a:r>
                  <a:rPr lang="en-US" sz="2400" i="1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𝐴𝐵</m:t>
                        </m:r>
                      </m:den>
                    </m:f>
                    <m:r>
                      <a:rPr lang="en-US" sz="2400" i="1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𝐼𝐾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𝐴𝐶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𝐻𝐾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Lamsymbol" panose="05010101010101010101" pitchFamily="2" charset="2"/>
                          </a:rPr>
                          <m:t>𝐵𝐶</m:t>
                        </m:r>
                      </m:den>
                    </m:f>
                  </m:oMath>
                </a14:m>
                <a:endParaRPr lang="en-US" sz="2400" dirty="0" smtClean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 err="1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 smtClean="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 ∆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1F4E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lang="nl-NL" sz="24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dirty="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444" y="1017312"/>
                <a:ext cx="5724818" cy="4921347"/>
              </a:xfrm>
              <a:prstGeom prst="rect">
                <a:avLst/>
              </a:prstGeom>
              <a:blipFill rotWithShape="1">
                <a:blip r:embed="rId3"/>
                <a:stretch>
                  <a:fillRect l="-2" t="-1" r="7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15"/>
          <p:cNvSpPr/>
          <p:nvPr/>
        </p:nvSpPr>
        <p:spPr>
          <a:xfrm rot="5400000">
            <a:off x="9398005" y="3579804"/>
            <a:ext cx="4684200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97" y="-183568"/>
            <a:ext cx="1226087" cy="1634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87527" y="962727"/>
                <a:ext cx="3949935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nl-NL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tam giác </a:t>
                </a:r>
                <a:r>
                  <a:rPr kumimoji="0" lang="nl-NL" sz="2400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ABC</a:t>
                </a:r>
                <a:r>
                  <a:rPr kumimoji="0" lang="nl-NL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M, N,</a:t>
                </a:r>
                <a:r>
                  <a:rPr kumimoji="0" lang="nl-NL" sz="2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 </a:t>
                </a:r>
                <a:r>
                  <a:rPr kumimoji="0" lang="nl-NL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 lượt là trung điểm của</a:t>
                </a:r>
                <a:r>
                  <a:rPr kumimoji="0" lang="nl-NL" sz="2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BC, CA, AB và I, H, K lần lượt là trung điểm của các đoạn thẳng NP, PM, MN.</a:t>
                </a:r>
                <a:r>
                  <a:rPr kumimoji="0" lang="nl-NL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Chứng minh </a:t>
                </a:r>
                <a14:m>
                  <m:oMath xmlns:m="http://schemas.openxmlformats.org/officeDocument/2006/math">
                    <m:r>
                      <a:rPr kumimoji="0" lang="nl-NL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 ∆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𝐴𝐵𝐶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.</m:t>
                    </m:r>
                  </m:oMath>
                </a14:m>
                <a:endParaRPr kumimoji="0" lang="nl-NL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7" y="962727"/>
                <a:ext cx="3949935" cy="2308324"/>
              </a:xfrm>
              <a:prstGeom prst="rect">
                <a:avLst/>
              </a:prstGeom>
              <a:blipFill rotWithShape="1">
                <a:blip r:embed="rId5"/>
                <a:stretch>
                  <a:fillRect l="-13" t="-3" r="3" b="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714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nl-NL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6"/>
          <a:stretch>
            <a:fillRect/>
          </a:stretch>
        </p:blipFill>
        <p:spPr>
          <a:xfrm>
            <a:off x="479502" y="3646449"/>
            <a:ext cx="3200400" cy="23529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 animBg="1"/>
      <p:bldP spid="3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/>
          <p:cNvSpPr/>
          <p:nvPr/>
        </p:nvSpPr>
        <p:spPr>
          <a:xfrm>
            <a:off x="3262640" y="209285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bri"/>
                <a:cs typeface="Calibri" panose="020F0502020204030204" pitchFamily="34" charset="0"/>
              </a:rPr>
              <a:t>HOẠT ĐỘNG VẬN DỤNG</a:t>
            </a:r>
            <a:endParaRPr lang="en-US" sz="2800" b="1" dirty="0">
              <a:latin typeface="cabri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615544" y="812686"/>
                <a:ext cx="879969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2400" b="1" u="sng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 </m:t>
                    </m:r>
                  </m:oMath>
                </a14:m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544" y="812686"/>
                <a:ext cx="8799695" cy="1569660"/>
              </a:xfrm>
              <a:prstGeom prst="rect">
                <a:avLst/>
              </a:prstGeom>
              <a:blipFill rotWithShape="1">
                <a:blip r:embed="rId1"/>
                <a:stretch>
                  <a:fillRect l="-1" t="-33" r="7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598234" y="2510311"/>
                <a:ext cx="6579219" cy="1730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2400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làm:</a:t>
                </a:r>
                <a:endParaRPr lang="nl-NL" sz="2400" u="sng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𝑀𝑁𝑃</m:t>
                    </m:r>
                    <m:r>
                      <a:rPr lang="en-US" sz="2400" i="1" dirty="0" smtClean="0">
                        <a:latin typeface="Cambria Math" panose="02040503050406030204"/>
                      </a:rPr>
                      <m:t> </m:t>
                    </m:r>
                  </m:oMath>
                </a14:m>
                <a:r>
                  <a:rPr lang="nl-NL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 :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 dirty="0" smtClean="0">
                            <a:latin typeface="Cambria Math" panose="02040503050406030204"/>
                          </a:rPr>
                          <m:t>𝐴𝐵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𝑀𝑁</m:t>
                        </m:r>
                      </m:den>
                    </m:f>
                    <m:r>
                      <a:rPr lang="nl-NL" sz="2400" i="1" dirty="0" smtClean="0">
                        <a:latin typeface="Cambria Math" panose="02040503050406030204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𝑁𝑃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𝐶𝐴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𝑃𝑀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400" i="1" dirty="0">
                        <a:latin typeface="Cambria Math" panose="02040503050406030204"/>
                      </a:rPr>
                      <m:t>(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i="1">
                        <a:latin typeface="Cambria Math" panose="02040503050406030204"/>
                        <a:sym typeface="Symbol" panose="05050102010706020507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  <a:sym typeface="Lamsymbol" panose="05010101010101010101" pitchFamily="2" charset="2"/>
                  </a:rPr>
                  <a:t></a:t>
                </a:r>
                <a:r>
                  <a:rPr lang="nl-NL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/>
                        <a:sym typeface="Symbol" panose="05050102010706020507"/>
                      </a:rPr>
                      <m:t>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/>
                      </a:rPr>
                      <m:t>𝑀𝑁𝑃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234" y="2510311"/>
                <a:ext cx="6579219" cy="1730217"/>
              </a:xfrm>
              <a:prstGeom prst="rect">
                <a:avLst/>
              </a:prstGeom>
              <a:blipFill rotWithShape="1">
                <a:blip r:embed="rId2"/>
                <a:stretch>
                  <a:fillRect l="-7" t="-9" r="7" b="-60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51036" y="4249589"/>
          <a:ext cx="2264355" cy="45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3" imgW="30480000" imgH="6096000" progId="Equation.DSMT4">
                  <p:embed/>
                </p:oleObj>
              </mc:Choice>
              <mc:Fallback>
                <p:oleObj name="Equation" r:id="rId3" imgW="30480000" imgH="6096000" progId="Equation.DSMT4">
                  <p:embed/>
                  <p:pic>
                    <p:nvPicPr>
                      <p:cNvPr id="0" name="Picture 923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1036" y="4249589"/>
                        <a:ext cx="2264355" cy="452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598234" y="4240528"/>
            <a:ext cx="657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/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5133" y="1670808"/>
            <a:ext cx="1155875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28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sinh đọc phần </a:t>
            </a:r>
            <a:r>
              <a:rPr lang="nl-NL" sz="28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 minh hai định lí trang 74 và 77/ sgk.</a:t>
            </a:r>
            <a:endParaRPr lang="en-US" sz="28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Làm bài tập số </a:t>
            </a:r>
            <a:r>
              <a:rPr lang="nl-NL" sz="28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1; 3; 4 </a:t>
            </a:r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trang </a:t>
            </a:r>
            <a:r>
              <a:rPr lang="nl-NL" sz="28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cánh diều)</a:t>
            </a:r>
            <a:endParaRPr lang="en-US" sz="28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nl-NL" sz="28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2800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đọc phần II. Áp dụng trường hợp đồng dạng thứ nhất của tam giác vào tam giác vuông, ôn lại các kiến thức liên quan: định lí Pythagore, định lí Thalès</a:t>
            </a:r>
            <a:r>
              <a:rPr lang="nl-NL" sz="2800" dirty="0" smtClean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A414">
            <a:alpha val="8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ONG DUA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20" y="-1"/>
            <a:ext cx="10550267" cy="6826673"/>
          </a:xfrm>
          <a:prstGeom prst="rect">
            <a:avLst/>
          </a:prstGeom>
        </p:spPr>
      </p:pic>
      <p:pic>
        <p:nvPicPr>
          <p:cNvPr id="7" name="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9" y="3316135"/>
            <a:ext cx="1066203" cy="896388"/>
          </a:xfrm>
          <a:prstGeom prst="rect">
            <a:avLst/>
          </a:prstGeom>
        </p:spPr>
      </p:pic>
      <p:pic>
        <p:nvPicPr>
          <p:cNvPr id="9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74" y="1029271"/>
            <a:ext cx="1387689" cy="1378427"/>
          </a:xfrm>
          <a:prstGeom prst="rect">
            <a:avLst/>
          </a:prstGeom>
        </p:spPr>
      </p:pic>
      <p:pic>
        <p:nvPicPr>
          <p:cNvPr id="10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05" y="283061"/>
            <a:ext cx="1061316" cy="1136311"/>
          </a:xfrm>
          <a:prstGeom prst="rect">
            <a:avLst/>
          </a:prstGeom>
        </p:spPr>
      </p:pic>
      <p:pic>
        <p:nvPicPr>
          <p:cNvPr id="12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90" y="3764330"/>
            <a:ext cx="1181669" cy="1181669"/>
          </a:xfrm>
          <a:prstGeom prst="rect">
            <a:avLst/>
          </a:prstGeom>
        </p:spPr>
      </p:pic>
      <p:sp>
        <p:nvSpPr>
          <p:cNvPr id="13" name="luat choi">
            <a:hlinkClick r:id="" action="ppaction://noaction"/>
          </p:cNvPr>
          <p:cNvSpPr/>
          <p:nvPr/>
        </p:nvSpPr>
        <p:spPr>
          <a:xfrm>
            <a:off x="184631" y="1427949"/>
            <a:ext cx="905423" cy="3282665"/>
          </a:xfrm>
          <a:prstGeom prst="rect">
            <a:avLst/>
          </a:prstGeom>
          <a:solidFill>
            <a:srgbClr val="00B05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cabri"/>
                <a:cs typeface="Calibri" panose="020F0502020204030204" pitchFamily="34" charset="0"/>
              </a:rPr>
              <a:t>ĐI MỘT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b="1" dirty="0">
                <a:latin typeface="cabri"/>
                <a:cs typeface="Calibri" panose="020F0502020204030204" pitchFamily="34" charset="0"/>
              </a:rPr>
              <a:t> ĐÀNG HỌC MỘT SÀNG KHÔN</a:t>
            </a:r>
            <a:endParaRPr lang="en-US" sz="1600" b="1" dirty="0">
              <a:latin typeface="cabri"/>
              <a:cs typeface="Calibri" panose="020F0502020204030204" pitchFamily="34" charset="0"/>
            </a:endParaRPr>
          </a:p>
        </p:txBody>
      </p:sp>
      <p:pic>
        <p:nvPicPr>
          <p:cNvPr id="6" name="DUAX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50" y="5349922"/>
            <a:ext cx="1375471" cy="1263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56" y="440289"/>
            <a:ext cx="3052176" cy="1177965"/>
          </a:xfrm>
          <a:prstGeom prst="rect">
            <a:avLst/>
          </a:prstGeom>
        </p:spPr>
      </p:pic>
      <p:sp>
        <p:nvSpPr>
          <p:cNvPr id="11" name="!!1"/>
          <p:cNvSpPr txBox="1"/>
          <p:nvPr/>
        </p:nvSpPr>
        <p:spPr>
          <a:xfrm>
            <a:off x="571500" y="-31327"/>
            <a:ext cx="1162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ĐẦU: TRÒ CHƠI VƯỢT CHƯỚNG NGẠI VẬT </a:t>
            </a:r>
            <a:endParaRPr 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Right 1">
            <a:hlinkClick r:id="rId12" action="ppaction://hlinksldjump"/>
          </p:cNvPr>
          <p:cNvSpPr/>
          <p:nvPr/>
        </p:nvSpPr>
        <p:spPr>
          <a:xfrm>
            <a:off x="11379480" y="6331414"/>
            <a:ext cx="635000" cy="247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209013" y="1125801"/>
            <a:ext cx="490889" cy="58714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IC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03" y="4712064"/>
            <a:ext cx="1651380" cy="165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8164 -2.22222E-6 L 0.11406 -0.05185 L 0.14544 -0.13541 L 0.14427 -0.1810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27 -0.18102 L 0.22656 -0.19676 L 0.25755 -0.24398 L 0.26198 -0.31435 L 0.25898 -0.6254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98 -0.62546 L 0.19583 -0.71944 L 0.13554 -0.72986 L 0.08112 -0.69606 L 0.05612 -0.60972 L 0.05026 -0.51805 L 0.08112 -0.41875 L 0.12955 -0.37685 L 0.22968 -0.35069 L 0.35911 -0.35347 L 0.42226 -0.36921 L 0.46354 -0.36134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54 -0.36134 L 0.57539 -0.35879 L 0.64896 -0.35879 L 0.73567 -0.3537 L 0.75182 -0.27523 L 0.75338 -0.18889 L 0.6901 -0.14977 L 0.62383 -0.11041 L 0.59297 -0.13935 L 0.55911 -0.0581 L 0.54453 0.02801 L 0.51067 0.07523 L 0.42539 0.04908 L 0.4151 0.03588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0.03588 L 0.40625 -0.05578 L 0.39453 -0.2206 C 0.39544 -0.22824 0.39635 -0.23611 0.39739 -0.24398 C 0.39778 -0.24676 0.39883 -0.25185 0.39883 -0.25162 L 0.39739 -0.40879 L 0.39739 -0.56574 L 0.41211 -0.68588 L 0.46211 -0.75393 L 0.52982 -0.75903 L 0.56953 -0.69629 L 0.5931 -0.60741 L 0.60182 -0.52384 L 0.62252 -0.53171 " pathEditMode="relative" rAng="0" ptsTypes="AAAAAAAAAAAA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3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u hoi"/>
          <p:cNvSpPr txBox="1"/>
          <p:nvPr/>
        </p:nvSpPr>
        <p:spPr>
          <a:xfrm>
            <a:off x="-872230" y="2391885"/>
            <a:ext cx="1109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p an"/>
          <p:cNvSpPr txBox="1"/>
          <p:nvPr/>
        </p:nvSpPr>
        <p:spPr>
          <a:xfrm>
            <a:off x="5074853" y="4247174"/>
            <a:ext cx="1833033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4121627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 tiep">
            <a:hlinkClick r:id="rId1" action="ppaction://hlinksldjump"/>
          </p:cNvPr>
          <p:cNvSpPr/>
          <p:nvPr/>
        </p:nvSpPr>
        <p:spPr>
          <a:xfrm>
            <a:off x="5991371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2208628" cy="20292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19823548">
            <a:off x="11130964" y="-2562650"/>
            <a:ext cx="3136324" cy="8030311"/>
            <a:chOff x="9055676" y="0"/>
            <a:chExt cx="3136324" cy="6858000"/>
          </a:xfrm>
        </p:grpSpPr>
        <p:sp>
          <p:nvSpPr>
            <p:cNvPr id="14" name="Rectangle 1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657472" y="3180560"/>
            <a:ext cx="9694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B.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. 		</a:t>
            </a:r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D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3036841" y="47340"/>
            <a:ext cx="5768737" cy="232565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82669" y="2484039"/>
          <a:ext cx="2675923" cy="42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Equation" r:id="rId6" imgW="25603200" imgH="4267200" progId="Equation.DSMT4">
                  <p:embed/>
                </p:oleObj>
              </mc:Choice>
              <mc:Fallback>
                <p:oleObj name="Equation" r:id="rId6" imgW="25603200" imgH="4267200" progId="Equation.DSMT4">
                  <p:embed/>
                  <p:pic>
                    <p:nvPicPr>
                      <p:cNvPr id="0" name="Picture 126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2669" y="2484039"/>
                        <a:ext cx="2675923" cy="421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132749" y="2297732"/>
          <a:ext cx="1231118" cy="778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Equation" r:id="rId8" imgW="14935200" imgH="9448800" progId="Equation.DSMT4">
                  <p:embed/>
                </p:oleObj>
              </mc:Choice>
              <mc:Fallback>
                <p:oleObj name="Equation" r:id="rId8" imgW="14935200" imgH="9448800" progId="Equation.DSMT4">
                  <p:embed/>
                  <p:pic>
                    <p:nvPicPr>
                      <p:cNvPr id="0" name="Picture 127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32749" y="2297732"/>
                        <a:ext cx="1231118" cy="778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357437" y="3100737"/>
          <a:ext cx="690563" cy="825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2" name="Equation" r:id="rId10" imgW="7924800" imgH="9448800" progId="Equation.DSMT4">
                  <p:embed/>
                </p:oleObj>
              </mc:Choice>
              <mc:Fallback>
                <p:oleObj name="Equation" r:id="rId10" imgW="7924800" imgH="9448800" progId="Equation.DSMT4">
                  <p:embed/>
                  <p:pic>
                    <p:nvPicPr>
                      <p:cNvPr id="0" name="Picture 127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57437" y="3100737"/>
                        <a:ext cx="690563" cy="825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391487" y="3110110"/>
          <a:ext cx="683366" cy="784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Equation" r:id="rId12" imgW="8229600" imgH="9448800" progId="Equation.DSMT4">
                  <p:embed/>
                </p:oleObj>
              </mc:Choice>
              <mc:Fallback>
                <p:oleObj name="Equation" r:id="rId12" imgW="8229600" imgH="9448800" progId="Equation.DSMT4">
                  <p:embed/>
                  <p:pic>
                    <p:nvPicPr>
                      <p:cNvPr id="0" name="Picture 127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1487" y="3110110"/>
                        <a:ext cx="683366" cy="784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230701" y="3148012"/>
          <a:ext cx="677185" cy="77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Equation" r:id="rId14" imgW="8229600" imgH="9448800" progId="Equation.DSMT4">
                  <p:embed/>
                </p:oleObj>
              </mc:Choice>
              <mc:Fallback>
                <p:oleObj name="Equation" r:id="rId14" imgW="8229600" imgH="9448800" progId="Equation.DSMT4">
                  <p:embed/>
                  <p:pic>
                    <p:nvPicPr>
                      <p:cNvPr id="0" name="Picture 127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30701" y="3148012"/>
                        <a:ext cx="677185" cy="777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8276686" y="3115390"/>
          <a:ext cx="706824" cy="84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Equation" r:id="rId16" imgW="7924800" imgH="9448800" progId="Equation.DSMT4">
                  <p:embed/>
                </p:oleObj>
              </mc:Choice>
              <mc:Fallback>
                <p:oleObj name="Equation" r:id="rId16" imgW="7924800" imgH="9448800" progId="Equation.DSMT4">
                  <p:embed/>
                  <p:pic>
                    <p:nvPicPr>
                      <p:cNvPr id="0" name="Picture 127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76686" y="3115390"/>
                        <a:ext cx="706824" cy="842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u hoi"/>
              <p:cNvSpPr txBox="1"/>
              <p:nvPr/>
            </p:nvSpPr>
            <p:spPr>
              <a:xfrm>
                <a:off x="3" y="2354425"/>
                <a:ext cx="100393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Câu 2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/>
                      </a:rPr>
                      <m:t>=…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cau 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" y="2354425"/>
                <a:ext cx="10039347" cy="584775"/>
              </a:xfrm>
              <a:prstGeom prst="rect">
                <a:avLst/>
              </a:prstGeom>
              <a:blipFill rotWithShape="1">
                <a:blip r:embed="rId1"/>
                <a:stretch>
                  <a:fillRect t="-82" b="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p an"/>
          <p:cNvSpPr txBox="1"/>
          <p:nvPr/>
        </p:nvSpPr>
        <p:spPr>
          <a:xfrm>
            <a:off x="5074853" y="4247174"/>
            <a:ext cx="1833033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4121627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 tiep">
            <a:hlinkClick r:id="rId2" action="ppaction://hlinksldjump"/>
          </p:cNvPr>
          <p:cNvSpPr/>
          <p:nvPr/>
        </p:nvSpPr>
        <p:spPr>
          <a:xfrm>
            <a:off x="5991371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2208628" cy="20292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19823548">
            <a:off x="11130964" y="-2562650"/>
            <a:ext cx="3136324" cy="8030311"/>
            <a:chOff x="9055676" y="0"/>
            <a:chExt cx="3136324" cy="6858000"/>
          </a:xfrm>
        </p:grpSpPr>
        <p:sp>
          <p:nvSpPr>
            <p:cNvPr id="14" name="Rectangle 1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49148" y="3027142"/>
                <a:ext cx="1027873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nl-NL" sz="3200" i="1" dirty="0" smtClean="0">
                        <a:latin typeface="Cambria Math" panose="02040503050406030204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	B.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Góc B’</a:t>
                </a:r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	C.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Góc A’</a:t>
                </a:r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		D.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Góc C’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48" y="3027142"/>
                <a:ext cx="10278735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5" t="-17" r="5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/>
          <p:nvPr/>
        </p:nvPicPr>
        <p:blipFill>
          <a:blip r:embed="rId7"/>
          <a:stretch>
            <a:fillRect/>
          </a:stretch>
        </p:blipFill>
        <p:spPr>
          <a:xfrm>
            <a:off x="3200317" y="28766"/>
            <a:ext cx="5768737" cy="232565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581290" y="2453255"/>
          <a:ext cx="2885682" cy="452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8" imgW="2430780" imgH="382270" progId="Equation.DSMT4">
                  <p:embed/>
                </p:oleObj>
              </mc:Choice>
              <mc:Fallback>
                <p:oleObj name="Equation" r:id="rId8" imgW="2430780" imgH="382270" progId="Equation.DSMT4">
                  <p:embed/>
                  <p:pic>
                    <p:nvPicPr>
                      <p:cNvPr id="0" name="Picture 208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81290" y="2453255"/>
                        <a:ext cx="2885682" cy="452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u hoi"/>
              <p:cNvSpPr txBox="1"/>
              <p:nvPr/>
            </p:nvSpPr>
            <p:spPr>
              <a:xfrm>
                <a:off x="208720" y="2354425"/>
                <a:ext cx="11065163" cy="15696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2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 3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Lamsymbol" panose="05010101010101010101" pitchFamily="2" charset="2"/>
                      </a:rPr>
                      <m:t>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A’B’C’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dirty="0">
                        <a:latin typeface="Cambria Math" panose="02040503050406030204"/>
                      </a:rPr>
                      <m:t> </m:t>
                    </m:r>
                    <m:r>
                      <a:rPr lang="en-US" sz="3200" dirty="0">
                        <a:latin typeface="Cambria Math" panose="02040503050406030204"/>
                      </a:rPr>
                      <m:t>𝐴𝐵</m:t>
                    </m:r>
                    <m:r>
                      <a:rPr lang="nl-NL" sz="3200" dirty="0">
                        <a:latin typeface="Cambria Math" panose="02040503050406030204"/>
                      </a:rPr>
                      <m:t> = </m:t>
                    </m:r>
                    <m:r>
                      <a:rPr lang="nl-NL" sz="3200" dirty="0">
                        <a:latin typeface="Cambria Math" panose="02040503050406030204"/>
                      </a:rPr>
                      <m:t>2</m:t>
                    </m:r>
                    <m:r>
                      <a:rPr lang="nl-NL" sz="3200" dirty="0">
                        <a:latin typeface="Cambria Math" panose="02040503050406030204"/>
                      </a:rPr>
                      <m:t>𝑐𝑚</m:t>
                    </m:r>
                    <m:r>
                      <a:rPr lang="nl-NL" sz="3200" dirty="0">
                        <a:latin typeface="Cambria Math" panose="02040503050406030204"/>
                      </a:rPr>
                      <m:t>,  </m:t>
                    </m:r>
                    <m:r>
                      <m:rPr>
                        <m:sty m:val="p"/>
                      </m:rPr>
                      <a:rPr lang="en-US" sz="3200" b="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nl-NL" sz="3200" dirty="0">
                        <a:latin typeface="Cambria Math" panose="02040503050406030204"/>
                      </a:rPr>
                      <m:t>𝐶</m:t>
                    </m:r>
                    <m:r>
                      <a:rPr lang="nl-NL" sz="3200" dirty="0">
                        <a:latin typeface="Cambria Math" panose="02040503050406030204"/>
                      </a:rPr>
                      <m:t> = </m:t>
                    </m:r>
                    <m:r>
                      <a:rPr lang="nl-NL" sz="3200" dirty="0">
                        <a:latin typeface="Cambria Math" panose="02040503050406030204"/>
                      </a:rPr>
                      <m:t>3</m:t>
                    </m:r>
                    <m:r>
                      <a:rPr lang="nl-NL" sz="3200" dirty="0">
                        <a:latin typeface="Cambria Math" panose="02040503050406030204"/>
                      </a:rPr>
                      <m:t>𝑐𝑚</m:t>
                    </m:r>
                    <m:r>
                      <a:rPr lang="nl-NL" sz="3200" dirty="0">
                        <a:latin typeface="Cambria Math" panose="02040503050406030204"/>
                      </a:rPr>
                      <m:t>, </m:t>
                    </m:r>
                    <m:r>
                      <m:rPr>
                        <m:sty m:val="p"/>
                      </m:rPr>
                      <a:rPr lang="en-US" sz="3200" b="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nl-NL" sz="3200" dirty="0">
                        <a:latin typeface="Cambria Math" panose="02040503050406030204"/>
                      </a:rPr>
                      <m:t>𝐶</m:t>
                    </m:r>
                    <m:r>
                      <a:rPr lang="nl-NL" sz="3200" dirty="0">
                        <a:latin typeface="Cambria Math" panose="02040503050406030204"/>
                      </a:rPr>
                      <m:t> = </m:t>
                    </m:r>
                    <m:r>
                      <a:rPr lang="nl-NL" sz="3200" dirty="0">
                        <a:latin typeface="Cambria Math" panose="02040503050406030204"/>
                      </a:rPr>
                      <m:t>4</m:t>
                    </m:r>
                    <m:r>
                      <a:rPr lang="nl-NL" sz="3200" dirty="0">
                        <a:latin typeface="Cambria Math" panose="02040503050406030204"/>
                      </a:rPr>
                      <m:t>𝑐𝑚</m:t>
                    </m:r>
                  </m:oMath>
                </a14:m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Cạnh </a:t>
                </a:r>
                <a14:m>
                  <m:oMath xmlns:m="http://schemas.openxmlformats.org/officeDocument/2006/math">
                    <m:r>
                      <a:rPr lang="nl-NL" sz="3200" i="1" dirty="0" smtClean="0">
                        <a:latin typeface="Cambria Math" panose="02040503050406030204"/>
                      </a:rPr>
                      <m:t>𝐵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′ = ….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𝑐𝑚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𝑐𝑚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𝑐𝑚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nl-NL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𝑐𝑚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cau 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20" y="2354425"/>
                <a:ext cx="11065163" cy="1569660"/>
              </a:xfrm>
              <a:prstGeom prst="rect">
                <a:avLst/>
              </a:prstGeom>
              <a:blipFill rotWithShape="1">
                <a:blip r:embed="rId1"/>
                <a:stretch>
                  <a:fillRect l="-4" t="-31" r="1" b="27"/>
                </a:stretch>
              </a:blipFill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p an"/>
          <p:cNvSpPr txBox="1"/>
          <p:nvPr/>
        </p:nvSpPr>
        <p:spPr>
          <a:xfrm>
            <a:off x="5074853" y="4247174"/>
            <a:ext cx="1833033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4121627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 tiep">
            <a:hlinkClick r:id="rId2" action="ppaction://hlinksldjump"/>
          </p:cNvPr>
          <p:cNvSpPr/>
          <p:nvPr/>
        </p:nvSpPr>
        <p:spPr>
          <a:xfrm>
            <a:off x="5991371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cabri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cabri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2208628" cy="20292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19823548">
            <a:off x="11130964" y="-2562650"/>
            <a:ext cx="3136324" cy="8030311"/>
            <a:chOff x="9055676" y="0"/>
            <a:chExt cx="3136324" cy="6858000"/>
          </a:xfrm>
        </p:grpSpPr>
        <p:sp>
          <p:nvSpPr>
            <p:cNvPr id="14" name="Rectangle 1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3036841" y="47340"/>
            <a:ext cx="5768737" cy="2325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u hoi"/>
              <p:cNvSpPr txBox="1"/>
              <p:nvPr/>
            </p:nvSpPr>
            <p:spPr>
              <a:xfrm>
                <a:off x="2208632" y="159919"/>
                <a:ext cx="5900652" cy="30469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u="sng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giác ABC 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AB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=2cm,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=3cm,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BC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=4cm và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3200" i="1" dirty="0" smtClean="0">
                        <a:latin typeface="Cambria Math" panose="02040503050406030204"/>
                      </a:rPr>
                      <m:t>𝐴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’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𝐵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’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𝐶</m:t>
                    </m:r>
                    <m:r>
                      <a:rPr lang="nl-NL" sz="3200" i="1" dirty="0" smtClean="0">
                        <a:latin typeface="Cambria Math" panose="02040503050406030204"/>
                      </a:rPr>
                      <m:t>’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A’B’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=4cm,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A’C’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=6cm, </a:t>
                </a:r>
                <a:r>
                  <a:rPr lang="nl-NL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B’C’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=8cm. Hai 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giác trên có </a:t>
                </a:r>
                <a:r>
                  <a:rPr lang="nl-NL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đồng dạng hay không</a:t>
                </a:r>
                <a:r>
                  <a:rPr lang="nl-NL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cau hoi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632" y="159919"/>
                <a:ext cx="5900652" cy="3046988"/>
              </a:xfrm>
              <a:prstGeom prst="rect">
                <a:avLst/>
              </a:prstGeom>
              <a:blipFill rotWithShape="1">
                <a:blip r:embed="rId1"/>
                <a:stretch>
                  <a:fillRect l="-2" t="-18" r="6" b="5"/>
                </a:stretch>
              </a:blipFill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p an"/>
          <p:cNvSpPr txBox="1"/>
          <p:nvPr/>
        </p:nvSpPr>
        <p:spPr>
          <a:xfrm>
            <a:off x="5074853" y="4247174"/>
            <a:ext cx="1833033" cy="5847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 loi"/>
          <p:cNvSpPr/>
          <p:nvPr/>
        </p:nvSpPr>
        <p:spPr>
          <a:xfrm>
            <a:off x="4031746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i tiep">
            <a:hlinkClick r:id="rId2" action="ppaction://hlinksldjump"/>
          </p:cNvPr>
          <p:cNvSpPr/>
          <p:nvPr/>
        </p:nvSpPr>
        <p:spPr>
          <a:xfrm>
            <a:off x="5991371" y="5186151"/>
            <a:ext cx="1460311" cy="614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2208628" cy="20292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  <p:pic>
        <p:nvPicPr>
          <p:cNvPr id="48" name="Picture 47"/>
          <p:cNvPicPr/>
          <p:nvPr/>
        </p:nvPicPr>
        <p:blipFill>
          <a:blip r:embed="rId6"/>
          <a:stretch>
            <a:fillRect/>
          </a:stretch>
        </p:blipFill>
        <p:spPr>
          <a:xfrm>
            <a:off x="8325854" y="459954"/>
            <a:ext cx="3585409" cy="378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83517" y="49875"/>
            <a:ext cx="10544717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/>
              <p:cNvSpPr txBox="1"/>
              <p:nvPr/>
            </p:nvSpPr>
            <p:spPr>
              <a:xfrm>
                <a:off x="135018" y="839861"/>
                <a:ext cx="11301806" cy="1342118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6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Hoạt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1: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Quan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sát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Hình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56/sgk74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và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so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sánh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các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tỉ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số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:                           ; </a:t>
                </a:r>
                <a:r>
                  <a:rPr lang="en-US" sz="2400" dirty="0" err="1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sử</a:t>
                </a:r>
                <a:r>
                  <a:rPr lang="en-US" sz="2400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dụng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thước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đo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góc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kiểm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nghiệm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góc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/>
                      </a:rPr>
                      <m:t>=</m:t>
                    </m:r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/>
                          </a:rPr>
                          <m:t>′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/>
                      </a:rPr>
                      <m:t>,</m:t>
                    </m:r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/>
                      </a:rPr>
                      <m:t>=</m:t>
                    </m:r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/>
                          </a:rPr>
                          <m:t>𝐵</m:t>
                        </m:r>
                        <m:r>
                          <a:rPr lang="en-US" sz="2400" i="1">
                            <a:latin typeface="Cambria Math" panose="02040503050406030204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Tahoma" panose="020B0604030504040204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/>
                          </a:rPr>
                          <m:t>𝐶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/>
                      </a:rPr>
                      <m:t>=</m:t>
                    </m:r>
                    <m:acc>
                      <m:ac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/>
                          </a:rPr>
                          <m:t>𝐶</m:t>
                        </m:r>
                        <m:r>
                          <a:rPr lang="en-US" sz="2400" i="1">
                            <a:latin typeface="Cambria Math" panose="02040503050406030204"/>
                          </a:rPr>
                          <m:t>′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18" y="839861"/>
                <a:ext cx="11301806" cy="1342118"/>
              </a:xfrm>
              <a:prstGeom prst="rect">
                <a:avLst/>
              </a:prstGeom>
              <a:blipFill rotWithShape="1">
                <a:blip r:embed="rId1"/>
                <a:stretch>
                  <a:fillRect l="-4" t="-29" r="4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!!1"/>
          <p:cNvSpPr txBox="1"/>
          <p:nvPr/>
        </p:nvSpPr>
        <p:spPr>
          <a:xfrm>
            <a:off x="0" y="48478"/>
            <a:ext cx="10628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nl-NL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Trường hợp </a:t>
            </a:r>
            <a:r>
              <a:rPr lang="nl-NL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đồng dạng thứ nhất: cạnh </a:t>
            </a:r>
            <a:r>
              <a:rPr lang="nl-NL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– cạnh- cạnh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368695" y="4377350"/>
                <a:ext cx="2793015" cy="57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latin typeface="Cambria Math" panose="02040503050406030204"/>
                          </a:rPr>
                          <m:t>′</m:t>
                        </m:r>
                      </m:e>
                    </m:acc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latin typeface="Cambria Math" panose="02040503050406030204"/>
                      </a:rPr>
                      <m:t>10</m:t>
                    </m:r>
                  </m:oMath>
                </a14:m>
                <a:r>
                  <a:rPr lang="en-US" sz="2800" dirty="0"/>
                  <a:t>5</a:t>
                </a:r>
                <a:r>
                  <a:rPr lang="en-US" sz="2800" baseline="30000" dirty="0"/>
                  <a:t>0</a:t>
                </a:r>
                <a:endParaRPr lang="en-US" sz="28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695" y="4377350"/>
                <a:ext cx="2793015" cy="570413"/>
              </a:xfrm>
              <a:prstGeom prst="rect">
                <a:avLst/>
              </a:prstGeom>
              <a:blipFill rotWithShape="1">
                <a:blip r:embed="rId2"/>
                <a:stretch>
                  <a:fillRect l="-10" t="-7622" r="20" b="8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8"/>
              <p:cNvSpPr txBox="1"/>
              <p:nvPr/>
            </p:nvSpPr>
            <p:spPr>
              <a:xfrm>
                <a:off x="6368696" y="4914404"/>
                <a:ext cx="2793015" cy="57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i="1">
                            <a:latin typeface="Cambria Math" panose="02040503050406030204"/>
                          </a:rPr>
                          <m:t>′</m:t>
                        </m:r>
                      </m:e>
                    </m:acc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latin typeface="Cambria Math" panose="02040503050406030204"/>
                      </a:rPr>
                      <m:t>4</m:t>
                    </m:r>
                  </m:oMath>
                </a14:m>
                <a:r>
                  <a:rPr lang="en-US" sz="2800" dirty="0"/>
                  <a:t>5</a:t>
                </a:r>
                <a:r>
                  <a:rPr lang="en-US" sz="2800" baseline="30000" dirty="0"/>
                  <a:t>0</a:t>
                </a:r>
                <a:endParaRPr lang="en-US" sz="2800" dirty="0"/>
              </a:p>
            </p:txBody>
          </p:sp>
        </mc:Choice>
        <mc:Fallback>
          <p:sp>
            <p:nvSpPr>
              <p:cNvPr id="24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696" y="4914404"/>
                <a:ext cx="2793015" cy="570413"/>
              </a:xfrm>
              <a:prstGeom prst="rect">
                <a:avLst/>
              </a:prstGeom>
              <a:blipFill rotWithShape="1">
                <a:blip r:embed="rId3"/>
                <a:stretch>
                  <a:fillRect l="-10" t="-7594" r="20" b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8"/>
              <p:cNvSpPr txBox="1"/>
              <p:nvPr/>
            </p:nvSpPr>
            <p:spPr>
              <a:xfrm>
                <a:off x="6368697" y="5451458"/>
                <a:ext cx="2793015" cy="570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/>
                          </a:rPr>
                          <m:t>𝐶</m:t>
                        </m:r>
                        <m:r>
                          <a:rPr lang="en-US" sz="2800" i="1">
                            <a:latin typeface="Cambria Math" panose="02040503050406030204"/>
                          </a:rPr>
                          <m:t>′</m:t>
                        </m:r>
                      </m:e>
                    </m:acc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latin typeface="Cambria Math" panose="02040503050406030204"/>
                      </a:rPr>
                      <m:t>3</m:t>
                    </m:r>
                  </m:oMath>
                </a14:m>
                <a:r>
                  <a:rPr lang="en-US" sz="2800" dirty="0"/>
                  <a:t>0</a:t>
                </a:r>
                <a:r>
                  <a:rPr lang="en-US" sz="2800" baseline="30000" dirty="0"/>
                  <a:t>0</a:t>
                </a:r>
                <a:endParaRPr lang="en-US" sz="2800" dirty="0"/>
              </a:p>
            </p:txBody>
          </p:sp>
        </mc:Choice>
        <mc:Fallback>
          <p:sp>
            <p:nvSpPr>
              <p:cNvPr id="47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697" y="5451458"/>
                <a:ext cx="2793015" cy="570413"/>
              </a:xfrm>
              <a:prstGeom prst="rect">
                <a:avLst/>
              </a:prstGeom>
              <a:blipFill rotWithShape="1">
                <a:blip r:embed="rId4"/>
                <a:stretch>
                  <a:fillRect l="-10" t="-7678" r="20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yt1s.com - Countdown Timer 60 seconds  v 263  circle clock with sound effects 4k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0696263" y="73097"/>
            <a:ext cx="1711840" cy="948407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7"/>
          <a:stretch>
            <a:fillRect/>
          </a:stretch>
        </p:blipFill>
        <p:spPr>
          <a:xfrm>
            <a:off x="623346" y="2363968"/>
            <a:ext cx="3658722" cy="320061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335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467097" y="839861"/>
          <a:ext cx="1906391" cy="63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8" imgW="1180465" imgH="393700" progId="Equation.DSMT4">
                  <p:embed/>
                </p:oleObj>
              </mc:Choice>
              <mc:Fallback>
                <p:oleObj name="Equation" r:id="rId8" imgW="1180465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097" y="839861"/>
                        <a:ext cx="1906391" cy="6303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281684" y="2719033"/>
          <a:ext cx="5178845" cy="1593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10" imgW="64617600" imgH="19507200" progId="Equation.DSMT4">
                  <p:embed/>
                </p:oleObj>
              </mc:Choice>
              <mc:Fallback>
                <p:oleObj name="Equation" r:id="rId10" imgW="64617600" imgH="19507200" progId="Equation.DSMT4">
                  <p:embed/>
                  <p:pic>
                    <p:nvPicPr>
                      <p:cNvPr id="0" name="Picture 416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81684" y="2719033"/>
                        <a:ext cx="5178845" cy="1593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09481" y="2208381"/>
            <a:ext cx="165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19" grpId="0"/>
      <p:bldP spid="21" grpId="0"/>
      <p:bldP spid="24" grpId="0"/>
      <p:bldP spid="4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83" y="3219897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74253" y="963503"/>
            <a:ext cx="10148422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bri"/>
                  <a:cs typeface="Calibri" panose="020F050202020403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65324" y="2384702"/>
            <a:ext cx="83380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!!3" descr="Icon&#10;&#10;Description automatically generated with low confiden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8478" y="-454336"/>
            <a:ext cx="3268597" cy="32685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/>
</ds:datastoreItem>
</file>

<file path=customXml/itemProps2.xml><?xml version="1.0" encoding="utf-8"?>
<ds:datastoreItem xmlns:ds="http://schemas.openxmlformats.org/officeDocument/2006/customXml" ds:itemID="{D0096A91-93C8-4C7A-BF68-944591874A6D}">
  <ds:schemaRefs/>
</ds:datastoreItem>
</file>

<file path=customXml/itemProps3.xml><?xml version="1.0" encoding="utf-8"?>
<ds:datastoreItem xmlns:ds="http://schemas.openxmlformats.org/officeDocument/2006/customXml" ds:itemID="{19E59094-1E6F-42D5-A62B-D0344AFFFAC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4329</Words>
  <Application>WPS Presentation</Application>
  <PresentationFormat>Widescreen</PresentationFormat>
  <Paragraphs>178</Paragraphs>
  <Slides>17</Slides>
  <Notes>14</Notes>
  <HiddenSlides>0</HiddenSlides>
  <MMClips>2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14</vt:i4>
      </vt:variant>
      <vt:variant>
        <vt:lpstr>幻灯片标题</vt:lpstr>
      </vt:variant>
      <vt:variant>
        <vt:i4>17</vt:i4>
      </vt:variant>
    </vt:vector>
  </HeadingPairs>
  <TitlesOfParts>
    <vt:vector size="51" baseType="lpstr">
      <vt:lpstr>Arial</vt:lpstr>
      <vt:lpstr>SimSun</vt:lpstr>
      <vt:lpstr>Wingdings</vt:lpstr>
      <vt:lpstr>Tahoma</vt:lpstr>
      <vt:lpstr>cabri</vt:lpstr>
      <vt:lpstr>Segoe Print</vt:lpstr>
      <vt:lpstr>Calibri</vt:lpstr>
      <vt:lpstr>Cambria Math</vt:lpstr>
      <vt:lpstr>Cambria Math</vt:lpstr>
      <vt:lpstr>Lamsymbol</vt:lpstr>
      <vt:lpstr>Wingdings 3</vt:lpstr>
      <vt:lpstr>Tahoma</vt:lpstr>
      <vt:lpstr>Times New Roman</vt:lpstr>
      <vt:lpstr>Symbol</vt:lpstr>
      <vt:lpstr>Symbol</vt:lpstr>
      <vt:lpstr>Rockwell</vt:lpstr>
      <vt:lpstr>Microsoft YaHei</vt:lpstr>
      <vt:lpstr>Arial Unicode MS</vt:lpstr>
      <vt:lpstr>Calibri Light</vt:lpstr>
      <vt:lpstr>Office Theme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 TRƯỜNG HỢP ĐỒNG DẠNG THỨ NHẤT CỦA TAM GIÁC.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Thu Hương Dương</cp:lastModifiedBy>
  <cp:revision>115</cp:revision>
  <dcterms:created xsi:type="dcterms:W3CDTF">2021-06-07T13:44:00Z</dcterms:created>
  <dcterms:modified xsi:type="dcterms:W3CDTF">2025-05-12T14:08:48Z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F6BBFA301B7142CCBF8DFF6CB87FEA02_12</vt:lpwstr>
  </property>
  <property fmtid="{D5CDD505-2E9C-101B-9397-08002B2CF9AE}" pid="4" name="KSOProductBuildVer">
    <vt:lpwstr>1033-12.2.0.21172</vt:lpwstr>
  </property>
</Properties>
</file>