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notesSlides/notesSlide2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3.xml" ContentType="application/vnd.openxmlformats-officedocument.drawingml.chart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3" r:id="rId3"/>
    <p:sldMasterId id="2147483704" r:id="rId4"/>
    <p:sldMasterId id="2147483715" r:id="rId5"/>
    <p:sldMasterId id="2147483728" r:id="rId6"/>
    <p:sldMasterId id="2147483741" r:id="rId7"/>
    <p:sldMasterId id="2147483754" r:id="rId8"/>
    <p:sldMasterId id="2147483767" r:id="rId9"/>
    <p:sldMasterId id="2147483780" r:id="rId10"/>
    <p:sldMasterId id="2147483793" r:id="rId11"/>
    <p:sldMasterId id="2147483819" r:id="rId12"/>
    <p:sldMasterId id="2147483832" r:id="rId13"/>
    <p:sldMasterId id="2147483845" r:id="rId14"/>
    <p:sldMasterId id="2147483858" r:id="rId15"/>
  </p:sldMasterIdLst>
  <p:notesMasterIdLst>
    <p:notesMasterId r:id="rId46"/>
  </p:notesMasterIdLst>
  <p:sldIdLst>
    <p:sldId id="257" r:id="rId16"/>
    <p:sldId id="259" r:id="rId17"/>
    <p:sldId id="260" r:id="rId18"/>
    <p:sldId id="261" r:id="rId19"/>
    <p:sldId id="262" r:id="rId20"/>
    <p:sldId id="263" r:id="rId21"/>
    <p:sldId id="264" r:id="rId22"/>
    <p:sldId id="288" r:id="rId23"/>
    <p:sldId id="265" r:id="rId24"/>
    <p:sldId id="289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1" r:id="rId40"/>
    <p:sldId id="283" r:id="rId41"/>
    <p:sldId id="282" r:id="rId42"/>
    <p:sldId id="284" r:id="rId43"/>
    <p:sldId id="285" r:id="rId44"/>
    <p:sldId id="286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56" autoAdjust="0"/>
  </p:normalViewPr>
  <p:slideViewPr>
    <p:cSldViewPr>
      <p:cViewPr>
        <p:scale>
          <a:sx n="68" d="100"/>
          <a:sy n="68" d="100"/>
        </p:scale>
        <p:origin x="-1819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428766503150349E-2"/>
          <c:y val="9.7175824683639597E-2"/>
          <c:w val="0.88822149314668997"/>
          <c:h val="0.815193855666236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45.27</c:v>
                </c:pt>
                <c:pt idx="1">
                  <c:v>49</c:v>
                </c:pt>
                <c:pt idx="2">
                  <c:v>51.378999999999998</c:v>
                </c:pt>
                <c:pt idx="3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6783872"/>
        <c:axId val="277158528"/>
      </c:barChart>
      <c:catAx>
        <c:axId val="276783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2400" b="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84598031496062998"/>
              <c:y val="0.9125055807452510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77158528"/>
        <c:crosses val="autoZero"/>
        <c:auto val="1"/>
        <c:lblAlgn val="ctr"/>
        <c:lblOffset val="100"/>
        <c:noMultiLvlLbl val="0"/>
      </c:catAx>
      <c:valAx>
        <c:axId val="277158528"/>
        <c:scaling>
          <c:orientation val="minMax"/>
          <c:max val="70"/>
          <c:min val="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400" b="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endParaRPr lang="en-US" sz="2400" b="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2400" b="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2400" b="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</a:t>
                </a:r>
                <a:r>
                  <a:rPr lang="en-US" sz="2400" b="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la </a:t>
                </a: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sz="2400" b="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102924887198089"/>
              <c:y val="8.7728193588480895E-3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76783872"/>
        <c:crosses val="autoZero"/>
        <c:crossBetween val="between"/>
        <c:majorUnit val="10"/>
        <c:minorUnit val="10"/>
      </c:valAx>
    </c:plotArea>
    <c:plotVisOnly val="1"/>
    <c:dispBlanksAs val="gap"/>
    <c:showDLblsOverMax val="0"/>
  </c:chart>
  <c:spPr>
    <a:ln w="6350"/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Số cơn bão trên toàn cầu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9043961626170161"/>
          <c:y val="0.21879710017131274"/>
          <c:w val="0.77146303574687425"/>
          <c:h val="0.5727776760463081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chemeClr val="tx2"/>
              </a:solidFill>
              <a:ln>
                <a:solidFill>
                  <a:srgbClr val="FF0000"/>
                </a:solidFill>
              </a:ln>
            </c:spPr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99</c:v>
                </c:pt>
                <c:pt idx="1">
                  <c:v>121</c:v>
                </c:pt>
                <c:pt idx="2">
                  <c:v>86</c:v>
                </c:pt>
                <c:pt idx="3">
                  <c:v>130</c:v>
                </c:pt>
                <c:pt idx="4">
                  <c:v>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1233664"/>
        <c:axId val="301235584"/>
      </c:lineChart>
      <c:catAx>
        <c:axId val="301233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Năm</a:t>
                </a:r>
              </a:p>
            </c:rich>
          </c:tx>
          <c:layout>
            <c:manualLayout>
              <c:xMode val="edge"/>
              <c:yMode val="edge"/>
              <c:x val="0.52442809033698079"/>
              <c:y val="0.9042701784369977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/>
        </c:spPr>
        <c:crossAx val="301235584"/>
        <c:crosses val="autoZero"/>
        <c:auto val="1"/>
        <c:lblAlgn val="ctr"/>
        <c:lblOffset val="100"/>
        <c:noMultiLvlLbl val="0"/>
      </c:catAx>
      <c:valAx>
        <c:axId val="301235584"/>
        <c:scaling>
          <c:orientation val="minMax"/>
          <c:max val="140"/>
          <c:min val="7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Số lượng</a:t>
                </a:r>
              </a:p>
            </c:rich>
          </c:tx>
          <c:layout>
            <c:manualLayout>
              <c:xMode val="edge"/>
              <c:yMode val="edge"/>
              <c:x val="1.5082092004917712E-2"/>
              <c:y val="0.311146717125475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/>
        </c:spPr>
        <c:crossAx val="301233664"/>
        <c:crosses val="autoZero"/>
        <c:crossBetween val="between"/>
        <c:majorUnit val="10"/>
        <c:minorUnit val="10"/>
      </c:valAx>
    </c:plotArea>
    <c:plotVisOnly val="1"/>
    <c:dispBlanksAs val="gap"/>
    <c:showDLblsOverMax val="0"/>
  </c:chart>
  <c:txPr>
    <a:bodyPr/>
    <a:lstStyle/>
    <a:p>
      <a:pPr>
        <a:defRPr sz="19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Tỉ lệ mỗi loại quả bán được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5879517464163127E-2"/>
          <c:y val="0.2112539788909365"/>
          <c:w val="0.67123839087421766"/>
          <c:h val="0.742646730328921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dPt>
            <c:idx val="2"/>
            <c:bubble3D val="0"/>
            <c:spPr>
              <a:solidFill>
                <a:srgbClr val="808000"/>
              </a:solidFill>
            </c:spPr>
          </c:dPt>
          <c:dPt>
            <c:idx val="3"/>
            <c:bubble3D val="0"/>
            <c:spPr>
              <a:solidFill>
                <a:srgbClr val="FF9999"/>
              </a:solidFill>
            </c:spPr>
          </c:dPt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Lê</c:v>
                </c:pt>
                <c:pt idx="1">
                  <c:v>Táo </c:v>
                </c:pt>
                <c:pt idx="2">
                  <c:v>Nhãn</c:v>
                </c:pt>
                <c:pt idx="3">
                  <c:v>Nho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0.3</c:v>
                </c:pt>
                <c:pt idx="2">
                  <c:v>0.4</c:v>
                </c:pt>
                <c:pt idx="3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9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Số cơn bão trên toàn cầu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9043961626170161"/>
          <c:y val="0.21879710017131274"/>
          <c:w val="0.77146303574687425"/>
          <c:h val="0.5727776760463081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chemeClr val="tx2"/>
              </a:solidFill>
              <a:ln>
                <a:solidFill>
                  <a:srgbClr val="FF0000"/>
                </a:solidFill>
              </a:ln>
            </c:spPr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99</c:v>
                </c:pt>
                <c:pt idx="1">
                  <c:v>121</c:v>
                </c:pt>
                <c:pt idx="2">
                  <c:v>86</c:v>
                </c:pt>
                <c:pt idx="3">
                  <c:v>130</c:v>
                </c:pt>
                <c:pt idx="4">
                  <c:v>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1521152"/>
        <c:axId val="301523328"/>
      </c:lineChart>
      <c:catAx>
        <c:axId val="301521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Năm</a:t>
                </a:r>
              </a:p>
            </c:rich>
          </c:tx>
          <c:layout>
            <c:manualLayout>
              <c:xMode val="edge"/>
              <c:yMode val="edge"/>
              <c:x val="0.52442809033698079"/>
              <c:y val="0.9042701784369977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/>
        </c:spPr>
        <c:crossAx val="301523328"/>
        <c:crosses val="autoZero"/>
        <c:auto val="1"/>
        <c:lblAlgn val="ctr"/>
        <c:lblOffset val="100"/>
        <c:noMultiLvlLbl val="0"/>
      </c:catAx>
      <c:valAx>
        <c:axId val="301523328"/>
        <c:scaling>
          <c:orientation val="minMax"/>
          <c:max val="140"/>
          <c:min val="7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Số lượng</a:t>
                </a:r>
              </a:p>
            </c:rich>
          </c:tx>
          <c:layout>
            <c:manualLayout>
              <c:xMode val="edge"/>
              <c:yMode val="edge"/>
              <c:x val="1.5082092004917712E-2"/>
              <c:y val="0.311146717125475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/>
        </c:spPr>
        <c:crossAx val="301521152"/>
        <c:crosses val="autoZero"/>
        <c:crossBetween val="between"/>
        <c:majorUnit val="10"/>
        <c:minorUnit val="10"/>
      </c:valAx>
    </c:plotArea>
    <c:plotVisOnly val="1"/>
    <c:dispBlanksAs val="gap"/>
    <c:showDLblsOverMax val="0"/>
  </c:chart>
  <c:txPr>
    <a:bodyPr/>
    <a:lstStyle/>
    <a:p>
      <a:pPr>
        <a:defRPr sz="19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59083925484923"/>
          <c:y val="5.6745801968731913E-2"/>
          <c:w val="0.78140916074515077"/>
          <c:h val="0.675346748323126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Sheet1!$A$2:$A$10</c:f>
              <c:numCache>
                <c:formatCode>General</c:formatCode>
                <c:ptCount val="9"/>
                <c:pt idx="0">
                  <c:v>8</c:v>
                </c:pt>
                <c:pt idx="1">
                  <c:v>12</c:v>
                </c:pt>
                <c:pt idx="2">
                  <c:v>16</c:v>
                </c:pt>
                <c:pt idx="3">
                  <c:v>20</c:v>
                </c:pt>
                <c:pt idx="4">
                  <c:v>24</c:v>
                </c:pt>
                <c:pt idx="5">
                  <c:v>28</c:v>
                </c:pt>
                <c:pt idx="6">
                  <c:v>32</c:v>
                </c:pt>
                <c:pt idx="7">
                  <c:v>36</c:v>
                </c:pt>
                <c:pt idx="8">
                  <c:v>40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14</c:v>
                </c:pt>
                <c:pt idx="2">
                  <c:v>100</c:v>
                </c:pt>
                <c:pt idx="3">
                  <c:v>300</c:v>
                </c:pt>
                <c:pt idx="4">
                  <c:v>600</c:v>
                </c:pt>
                <c:pt idx="5">
                  <c:v>1000</c:v>
                </c:pt>
                <c:pt idx="6">
                  <c:v>1700</c:v>
                </c:pt>
                <c:pt idx="7">
                  <c:v>2600</c:v>
                </c:pt>
                <c:pt idx="8">
                  <c:v>3500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7144192"/>
        <c:axId val="267154560"/>
      </c:barChart>
      <c:catAx>
        <c:axId val="267144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Tuần tuổi</a:t>
                </a:r>
              </a:p>
            </c:rich>
          </c:tx>
          <c:layout>
            <c:manualLayout>
              <c:xMode val="edge"/>
              <c:yMode val="edge"/>
              <c:x val="0.43121290581920496"/>
              <c:y val="0.8891484080794248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67154560"/>
        <c:crosses val="autoZero"/>
        <c:auto val="1"/>
        <c:lblAlgn val="ctr"/>
        <c:lblOffset val="100"/>
        <c:noMultiLvlLbl val="0"/>
      </c:catAx>
      <c:valAx>
        <c:axId val="2671545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Cân nặng (gam)</a:t>
                </a:r>
              </a:p>
            </c:rich>
          </c:tx>
          <c:layout>
            <c:manualLayout>
              <c:xMode val="edge"/>
              <c:yMode val="edge"/>
              <c:x val="2.7687333002293632E-2"/>
              <c:y val="4.56345873432487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67144192"/>
        <c:crosses val="autoZero"/>
        <c:crossBetween val="between"/>
        <c:majorUnit val="500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99493052749174"/>
          <c:y val="0.21806320434876125"/>
          <c:w val="0.87180404311163229"/>
          <c:h val="0.627904913458041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Việt Nam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2.2392286051404225E-2"/>
                  <c:y val="1.3101164198335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392286051404225E-2"/>
                  <c:y val="6.55058209916762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49200471965918E-2"/>
                  <c:y val="6.004630891561808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34920047196591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205.3</c:v>
                </c:pt>
                <c:pt idx="1">
                  <c:v>223.7</c:v>
                </c:pt>
                <c:pt idx="2">
                  <c:v>245.2</c:v>
                </c:pt>
                <c:pt idx="3">
                  <c:v>261.89999999999998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Singapore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2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318.7</c:v>
                </c:pt>
                <c:pt idx="1">
                  <c:v>341.9</c:v>
                </c:pt>
                <c:pt idx="2">
                  <c:v>373.2</c:v>
                </c:pt>
                <c:pt idx="3">
                  <c:v>372.1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1"/>
        <c:axId val="276605568"/>
        <c:axId val="276611840"/>
      </c:barChart>
      <c:catAx>
        <c:axId val="2766055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 i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</a:p>
            </c:rich>
          </c:tx>
          <c:layout>
            <c:manualLayout>
              <c:xMode val="edge"/>
              <c:yMode val="edge"/>
              <c:x val="0.8656275940669963"/>
              <c:y val="0.8677381999375856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76611840"/>
        <c:crosses val="autoZero"/>
        <c:auto val="1"/>
        <c:lblAlgn val="ctr"/>
        <c:lblOffset val="100"/>
        <c:noMultiLvlLbl val="0"/>
      </c:catAx>
      <c:valAx>
        <c:axId val="276611840"/>
        <c:scaling>
          <c:orientation val="minMax"/>
          <c:max val="50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 i="1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Số tiền</a:t>
                </a:r>
                <a:endParaRPr lang="en-US" sz="240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 i="1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(tỉ đô la Mỹ)</a:t>
                </a:r>
                <a:endParaRPr lang="en-US" sz="240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aseline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13789984363656671"/>
              <c:y val="9.621223817611001E-4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766055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999337461458094"/>
          <c:y val="6.0514775472066157E-2"/>
          <c:w val="0.63907302283166845"/>
          <c:h val="0.1387480515714303"/>
        </c:manualLayout>
      </c:layout>
      <c:overlay val="0"/>
      <c:txPr>
        <a:bodyPr/>
        <a:lstStyle/>
        <a:p>
          <a:pPr>
            <a:defRPr sz="24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428766503150349E-2"/>
          <c:y val="9.7175824683639597E-2"/>
          <c:w val="0.88822149314668997"/>
          <c:h val="0.815193855666236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45.27</c:v>
                </c:pt>
                <c:pt idx="1">
                  <c:v>49</c:v>
                </c:pt>
                <c:pt idx="2">
                  <c:v>51.378999999999998</c:v>
                </c:pt>
                <c:pt idx="3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7476480"/>
        <c:axId val="277478400"/>
      </c:barChart>
      <c:catAx>
        <c:axId val="277476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endParaRPr lang="en-US" sz="2400" b="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84598031496062998"/>
              <c:y val="0.9125055807452510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77478400"/>
        <c:crosses val="autoZero"/>
        <c:auto val="1"/>
        <c:lblAlgn val="ctr"/>
        <c:lblOffset val="100"/>
        <c:noMultiLvlLbl val="0"/>
      </c:catAx>
      <c:valAx>
        <c:axId val="277478400"/>
        <c:scaling>
          <c:orientation val="minMax"/>
          <c:max val="70"/>
          <c:min val="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400" b="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endParaRPr lang="en-US" sz="2400" b="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2400" b="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en-US" sz="2400" b="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</a:t>
                </a:r>
                <a:r>
                  <a:rPr lang="en-US" sz="2400" b="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la </a:t>
                </a: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sz="2400" b="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102924887198089"/>
              <c:y val="8.7728193588480895E-3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77476480"/>
        <c:crosses val="autoZero"/>
        <c:crossBetween val="between"/>
        <c:majorUnit val="10"/>
        <c:minorUnit val="10"/>
      </c:valAx>
    </c:plotArea>
    <c:plotVisOnly val="1"/>
    <c:dispBlanksAs val="gap"/>
    <c:showDLblsOverMax val="0"/>
  </c:chart>
  <c:spPr>
    <a:ln w="6350"/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99493052749174"/>
          <c:y val="0.21806320434876125"/>
          <c:w val="0.87180404311163229"/>
          <c:h val="0.627904913458041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Việt Nam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2.2392286051404225E-2"/>
                  <c:y val="1.3101164198335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392286051404225E-2"/>
                  <c:y val="6.55058209916762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49200471965918E-2"/>
                  <c:y val="6.004630891561808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34920047196591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205.3</c:v>
                </c:pt>
                <c:pt idx="1">
                  <c:v>223.7</c:v>
                </c:pt>
                <c:pt idx="2">
                  <c:v>245.2</c:v>
                </c:pt>
                <c:pt idx="3">
                  <c:v>261.89999999999998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Singapore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2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318.7</c:v>
                </c:pt>
                <c:pt idx="1">
                  <c:v>341.9</c:v>
                </c:pt>
                <c:pt idx="2">
                  <c:v>373.2</c:v>
                </c:pt>
                <c:pt idx="3">
                  <c:v>372.1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1"/>
        <c:axId val="281101440"/>
        <c:axId val="281103360"/>
      </c:barChart>
      <c:catAx>
        <c:axId val="281101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 i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</a:p>
            </c:rich>
          </c:tx>
          <c:layout>
            <c:manualLayout>
              <c:xMode val="edge"/>
              <c:yMode val="edge"/>
              <c:x val="0.8656275940669963"/>
              <c:y val="0.8677381999375856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81103360"/>
        <c:crosses val="autoZero"/>
        <c:auto val="1"/>
        <c:lblAlgn val="ctr"/>
        <c:lblOffset val="100"/>
        <c:noMultiLvlLbl val="0"/>
      </c:catAx>
      <c:valAx>
        <c:axId val="281103360"/>
        <c:scaling>
          <c:orientation val="minMax"/>
          <c:max val="50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 i="1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Số tiền</a:t>
                </a:r>
                <a:endParaRPr lang="en-US" sz="240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 i="1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(tỉ đô la Mỹ)</a:t>
                </a:r>
                <a:endParaRPr lang="en-US" sz="240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aseline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13789984363656671"/>
              <c:y val="9.621223817611001E-4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811014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999337461458094"/>
          <c:y val="6.0514775472066157E-2"/>
          <c:w val="0.63907302283166845"/>
          <c:h val="0.1387480515714303"/>
        </c:manualLayout>
      </c:layout>
      <c:overlay val="0"/>
      <c:txPr>
        <a:bodyPr/>
        <a:lstStyle/>
        <a:p>
          <a:pPr>
            <a:defRPr sz="24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99493052749174"/>
          <c:y val="0.21806320434876125"/>
          <c:w val="0.87180404311163229"/>
          <c:h val="0.627904913458041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Việt Nam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2.2392286051404225E-2"/>
                  <c:y val="1.3101164198335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392286051404225E-2"/>
                  <c:y val="6.55058209916762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349200471965918E-2"/>
                  <c:y val="6.004630891561808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34920047196591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205.3</c:v>
                </c:pt>
                <c:pt idx="1">
                  <c:v>223.7</c:v>
                </c:pt>
                <c:pt idx="2">
                  <c:v>245.2</c:v>
                </c:pt>
                <c:pt idx="3">
                  <c:v>261.89999999999998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Singapore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2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318.7</c:v>
                </c:pt>
                <c:pt idx="1">
                  <c:v>341.9</c:v>
                </c:pt>
                <c:pt idx="2">
                  <c:v>373.2</c:v>
                </c:pt>
                <c:pt idx="3">
                  <c:v>372.1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1"/>
        <c:axId val="282502272"/>
        <c:axId val="282504192"/>
      </c:barChart>
      <c:catAx>
        <c:axId val="282502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 i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</a:p>
            </c:rich>
          </c:tx>
          <c:layout>
            <c:manualLayout>
              <c:xMode val="edge"/>
              <c:yMode val="edge"/>
              <c:x val="0.8656275940669963"/>
              <c:y val="0.8677381999375856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82504192"/>
        <c:crosses val="autoZero"/>
        <c:auto val="1"/>
        <c:lblAlgn val="ctr"/>
        <c:lblOffset val="100"/>
        <c:noMultiLvlLbl val="0"/>
      </c:catAx>
      <c:valAx>
        <c:axId val="282504192"/>
        <c:scaling>
          <c:orientation val="minMax"/>
          <c:max val="50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 i="1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Số tiền</a:t>
                </a:r>
                <a:endParaRPr lang="en-US" sz="240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 i="1" baseline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(tỉ đô la Mỹ)</a:t>
                </a:r>
                <a:endParaRPr lang="en-US" sz="240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aseline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13789984363656671"/>
              <c:y val="9.621223817611001E-4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82502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1999337461458094"/>
          <c:y val="6.0514775472066157E-2"/>
          <c:w val="0.63907302283166845"/>
          <c:h val="0.1387480515714303"/>
        </c:manualLayout>
      </c:layout>
      <c:overlay val="0"/>
      <c:txPr>
        <a:bodyPr/>
        <a:lstStyle/>
        <a:p>
          <a:pPr>
            <a:defRPr sz="24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4240312444137E-2"/>
          <c:y val="9.166408635059714E-2"/>
          <c:w val="0.75664634567407207"/>
          <c:h val="0.7700870516185477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 vi</c:v>
                </c:pt>
              </c:strCache>
            </c:strRef>
          </c:tx>
          <c:spPr>
            <a:ln w="28575"/>
          </c:spPr>
          <c:cat>
            <c:numRef>
              <c:f>Sheet1!$A$2:$A$8</c:f>
              <c:numCache>
                <c:formatCode>General</c:formatCode>
                <c:ptCount val="7"/>
                <c:pt idx="0">
                  <c:v>6</c:v>
                </c:pt>
                <c:pt idx="1">
                  <c:v>9</c:v>
                </c:pt>
                <c:pt idx="2">
                  <c:v>12</c:v>
                </c:pt>
                <c:pt idx="3">
                  <c:v>15</c:v>
                </c:pt>
                <c:pt idx="4">
                  <c:v>18</c:v>
                </c:pt>
                <c:pt idx="5">
                  <c:v>21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25</c:v>
                </c:pt>
                <c:pt idx="1">
                  <c:v>32</c:v>
                </c:pt>
                <c:pt idx="2">
                  <c:v>32</c:v>
                </c:pt>
                <c:pt idx="3">
                  <c:v>31</c:v>
                </c:pt>
                <c:pt idx="4">
                  <c:v>28</c:v>
                </c:pt>
                <c:pt idx="5">
                  <c:v>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>
              <a:prstDash val="dash"/>
            </a:ln>
          </c:spPr>
        </c:dropLines>
        <c:marker val="1"/>
        <c:smooth val="0"/>
        <c:axId val="276054784"/>
        <c:axId val="276056704"/>
      </c:lineChart>
      <c:catAx>
        <c:axId val="276054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 i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2400" b="0" i="1" baseline="0">
                    <a:latin typeface="Arial" panose="020B0604020202020204" pitchFamily="34" charset="0"/>
                    <a:cs typeface="Arial" panose="020B0604020202020204" pitchFamily="34" charset="0"/>
                  </a:rPr>
                  <a:t> điểm (h)</a:t>
                </a:r>
                <a:endParaRPr lang="en-US" sz="2400" b="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73450279799930673"/>
              <c:y val="0.8836329463054406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76056704"/>
        <c:crosses val="autoZero"/>
        <c:auto val="1"/>
        <c:lblAlgn val="ctr"/>
        <c:lblOffset val="100"/>
        <c:noMultiLvlLbl val="0"/>
      </c:catAx>
      <c:valAx>
        <c:axId val="276056704"/>
        <c:scaling>
          <c:orientation val="minMax"/>
          <c:min val="20"/>
        </c:scaling>
        <c:delete val="0"/>
        <c:axPos val="l"/>
        <c:minorGridlines>
          <c:spPr>
            <a:ln w="12700">
              <a:prstDash val="dash"/>
            </a:ln>
          </c:spPr>
        </c:minorGridlines>
        <c:title>
          <c:tx>
            <c:rich>
              <a:bodyPr rot="0" vert="horz"/>
              <a:lstStyle/>
              <a:p>
                <a:pPr>
                  <a:defRPr sz="24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2400" b="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2400" b="0" i="1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0" i="1" baseline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b="0" i="1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b="0" i="1" baseline="30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400" b="0" i="1" baseline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b="0" i="1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="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11261720961350419"/>
              <c:y val="1.6735619911917793E-3"/>
            </c:manualLayout>
          </c:layout>
          <c:overlay val="0"/>
        </c:title>
        <c:numFmt formatCode="General" sourceLinked="1"/>
        <c:majorTickMark val="cross"/>
        <c:minorTickMark val="cross"/>
        <c:tickLblPos val="nextTo"/>
        <c:spPr>
          <a:ln w="25400">
            <a:tailEnd type="arrow"/>
          </a:ln>
        </c:spPr>
        <c:txPr>
          <a:bodyPr/>
          <a:lstStyle/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76054784"/>
        <c:crosses val="autoZero"/>
        <c:crossBetween val="between"/>
        <c:majorUnit val="5"/>
      </c:valAx>
      <c:spPr>
        <a:ln w="9525" cap="rnd">
          <a:prstDash val="solid"/>
        </a:ln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spPr>
    <a:ln w="12700"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405438084284409"/>
          <c:y val="0.12328643080832156"/>
          <c:w val="0.55075157037954525"/>
          <c:h val="0.8519290554641936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FF99CC"/>
              </a:solidFill>
            </c:spPr>
          </c:dPt>
          <c:dPt>
            <c:idx val="1"/>
            <c:bubble3D val="0"/>
            <c:spPr>
              <a:solidFill>
                <a:srgbClr val="00B050"/>
              </a:solidFill>
            </c:spPr>
          </c:dPt>
          <c:dPt>
            <c:idx val="2"/>
            <c:bubble3D val="0"/>
            <c:spPr>
              <a:solidFill>
                <a:schemeClr val="accent2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0.1733989501312336"/>
                  <c:y val="0.2036213554365949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664012504054969"/>
                  <c:y val="-0.15179904522303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0782815771624052"/>
                  <c:y val="-0.1530498805958574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0263705800819839"/>
                  <c:y val="0.3860371281878168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2225481435607066"/>
                  <c:y val="0.2950411356964785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6101226812940517"/>
                  <c:y val="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Châu Á</c:v>
                </c:pt>
                <c:pt idx="1">
                  <c:v>Châu Mỹ</c:v>
                </c:pt>
                <c:pt idx="2">
                  <c:v>Châu Phi</c:v>
                </c:pt>
                <c:pt idx="3">
                  <c:v>Châu Âu</c:v>
                </c:pt>
                <c:pt idx="4">
                  <c:v>Châu Đại Dương</c:v>
                </c:pt>
                <c:pt idx="5">
                  <c:v>Châu Nam Cực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</c:v>
                </c:pt>
                <c:pt idx="1">
                  <c:v>0.28000000000000003</c:v>
                </c:pt>
                <c:pt idx="2">
                  <c:v>0.2</c:v>
                </c:pt>
                <c:pt idx="3">
                  <c:v>7.0000000000000007E-2</c:v>
                </c:pt>
                <c:pt idx="4">
                  <c:v>0.06</c:v>
                </c:pt>
                <c:pt idx="5">
                  <c:v>0.09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2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Cân nặng thai nhi chuẩn theo tuần tuổi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16</c:v>
                </c:pt>
                <c:pt idx="1">
                  <c:v>20</c:v>
                </c:pt>
                <c:pt idx="2">
                  <c:v>24</c:v>
                </c:pt>
                <c:pt idx="3">
                  <c:v>36</c:v>
                </c:pt>
                <c:pt idx="4">
                  <c:v>40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</c:v>
                </c:pt>
                <c:pt idx="1">
                  <c:v>300</c:v>
                </c:pt>
                <c:pt idx="2">
                  <c:v>600</c:v>
                </c:pt>
                <c:pt idx="3">
                  <c:v>2600</c:v>
                </c:pt>
                <c:pt idx="4">
                  <c:v>3500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0561536"/>
        <c:axId val="300563456"/>
      </c:barChart>
      <c:catAx>
        <c:axId val="300561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Tuần tuổi</a:t>
                </a:r>
              </a:p>
            </c:rich>
          </c:tx>
          <c:layout>
            <c:manualLayout>
              <c:xMode val="edge"/>
              <c:yMode val="edge"/>
              <c:x val="0.46904923522490721"/>
              <c:y val="0.8569307342679726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00563456"/>
        <c:crosses val="autoZero"/>
        <c:auto val="1"/>
        <c:lblAlgn val="ctr"/>
        <c:lblOffset val="100"/>
        <c:noMultiLvlLbl val="0"/>
      </c:catAx>
      <c:valAx>
        <c:axId val="3005634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Cân nặng (gam)</a:t>
                </a:r>
              </a:p>
            </c:rich>
          </c:tx>
          <c:layout>
            <c:manualLayout>
              <c:xMode val="edge"/>
              <c:yMode val="edge"/>
              <c:x val="1.9157088122605363E-2"/>
              <c:y val="0.131839510914794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00561536"/>
        <c:crosses val="autoZero"/>
        <c:crossBetween val="between"/>
        <c:majorUnit val="500"/>
      </c:valAx>
    </c:plotArea>
    <c:plotVisOnly val="1"/>
    <c:dispBlanksAs val="gap"/>
    <c:showDLblsOverMax val="0"/>
  </c:chart>
  <c:txPr>
    <a:bodyPr/>
    <a:lstStyle/>
    <a:p>
      <a:pPr>
        <a:defRPr sz="19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Cân nặng thai nhi chuẩn theo tuần tuổi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16</c:v>
                </c:pt>
                <c:pt idx="1">
                  <c:v>20</c:v>
                </c:pt>
                <c:pt idx="2">
                  <c:v>24</c:v>
                </c:pt>
                <c:pt idx="3">
                  <c:v>36</c:v>
                </c:pt>
                <c:pt idx="4">
                  <c:v>40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</c:v>
                </c:pt>
                <c:pt idx="1">
                  <c:v>300</c:v>
                </c:pt>
                <c:pt idx="2">
                  <c:v>600</c:v>
                </c:pt>
                <c:pt idx="3">
                  <c:v>2600</c:v>
                </c:pt>
                <c:pt idx="4">
                  <c:v>3500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0752896"/>
        <c:axId val="300754816"/>
      </c:barChart>
      <c:catAx>
        <c:axId val="300752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Tuần tuổi</a:t>
                </a:r>
              </a:p>
            </c:rich>
          </c:tx>
          <c:layout>
            <c:manualLayout>
              <c:xMode val="edge"/>
              <c:yMode val="edge"/>
              <c:x val="0.46904923522490721"/>
              <c:y val="0.8569307342679726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00754816"/>
        <c:crosses val="autoZero"/>
        <c:auto val="1"/>
        <c:lblAlgn val="ctr"/>
        <c:lblOffset val="100"/>
        <c:noMultiLvlLbl val="0"/>
      </c:catAx>
      <c:valAx>
        <c:axId val="3007548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Cân nặng (gam)</a:t>
                </a:r>
              </a:p>
            </c:rich>
          </c:tx>
          <c:layout>
            <c:manualLayout>
              <c:xMode val="edge"/>
              <c:yMode val="edge"/>
              <c:x val="1.9157088122605363E-2"/>
              <c:y val="0.131839510914794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00752896"/>
        <c:crosses val="autoZero"/>
        <c:crossBetween val="between"/>
        <c:majorUnit val="500"/>
      </c:valAx>
    </c:plotArea>
    <c:plotVisOnly val="1"/>
    <c:dispBlanksAs val="gap"/>
    <c:showDLblsOverMax val="0"/>
  </c:chart>
  <c:txPr>
    <a:bodyPr/>
    <a:lstStyle/>
    <a:p>
      <a:pPr>
        <a:defRPr sz="19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0285-08FA-428F-8E1C-B101B9F38325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B9A9F-E489-4517-807A-B4729DA99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6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7?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HS: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dữ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quạt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thống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vấn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lựa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6,7?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81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HS: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3, 4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3, 4.</a:t>
            </a:r>
          </a:p>
          <a:p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rtl="0" eaLnBrk="1" latinLnBrk="0" hangingPunct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trục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thị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sản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(GDP)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Singapore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0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(SGK/T10)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HS: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endParaRPr lang="en-US" sz="18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HS: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0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SGK/T10)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HS: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chính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xác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hóa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trả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lời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Đánh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giá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mức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độ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hoàn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12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  <a:cs typeface="Times New Roman"/>
              </a:rPr>
              <a:t>sinh</a:t>
            </a:r>
            <a:endParaRPr lang="en-US" sz="1400" dirty="0" smtClean="0">
              <a:effectLst/>
              <a:latin typeface=".VnTime"/>
              <a:ea typeface="Times New Roman"/>
              <a:cs typeface="Times New Roman"/>
            </a:endParaRPr>
          </a:p>
          <a:p>
            <a:r>
              <a:rPr lang="en-US" sz="1200" dirty="0" smtClean="0">
                <a:effectLst/>
                <a:latin typeface="Times New Roman"/>
                <a:ea typeface="Times New Roman"/>
              </a:rPr>
              <a:t>GV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nhấn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mạnh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cách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Calibri"/>
              </a:rPr>
              <a:t>xác</a:t>
            </a:r>
            <a:r>
              <a:rPr lang="en-US" sz="1200" dirty="0" smtClean="0"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Calibri"/>
              </a:rPr>
              <a:t>định</a:t>
            </a:r>
            <a:r>
              <a:rPr lang="en-US" sz="1200" dirty="0" smtClean="0"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Calibri"/>
              </a:rPr>
              <a:t>số</a:t>
            </a:r>
            <a:r>
              <a:rPr lang="en-US" sz="1200" dirty="0" smtClean="0"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Calibri"/>
              </a:rPr>
              <a:t>liệu</a:t>
            </a:r>
            <a:r>
              <a:rPr lang="en-US" sz="1200" dirty="0" smtClean="0"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Calibri"/>
              </a:rPr>
              <a:t>từ</a:t>
            </a:r>
            <a:r>
              <a:rPr lang="en-US" sz="1200" dirty="0" smtClean="0"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Calibri"/>
              </a:rPr>
              <a:t>biểu</a:t>
            </a:r>
            <a:r>
              <a:rPr lang="en-US" sz="1200" dirty="0" smtClean="0"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Calibri"/>
              </a:rPr>
              <a:t>đồ</a:t>
            </a:r>
            <a:r>
              <a:rPr lang="en-US" sz="1200" dirty="0" smtClean="0"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Calibri"/>
              </a:rPr>
              <a:t>đoạn</a:t>
            </a:r>
            <a:r>
              <a:rPr lang="en-US" sz="1200" dirty="0" smtClean="0">
                <a:effectLst/>
                <a:latin typeface="Times New Roman"/>
                <a:ea typeface="Calibri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Calibri"/>
              </a:rPr>
              <a:t>thẳng</a:t>
            </a:r>
            <a:r>
              <a:rPr lang="vi-VN" sz="1200" dirty="0" smtClean="0">
                <a:effectLst/>
                <a:latin typeface="Times New Roman"/>
                <a:ea typeface="Times New Roman"/>
              </a:rPr>
              <a:t>.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Học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sinh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chú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ý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đơn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vị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tính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ghi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trên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trục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vi-VN" sz="1200" dirty="0" smtClean="0">
                <a:effectLst/>
                <a:latin typeface="Times New Roman"/>
                <a:ea typeface="Times New Roman"/>
              </a:rPr>
              <a:t>thẳng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sz="1200" dirty="0" err="1" smtClean="0">
                <a:effectLst/>
                <a:latin typeface="Times New Roman"/>
                <a:ea typeface="Times New Roman"/>
              </a:rPr>
              <a:t>đứng</a:t>
            </a:r>
            <a:r>
              <a:rPr lang="en-US" sz="1200" dirty="0" smtClean="0">
                <a:effectLst/>
                <a:latin typeface="Times New Roman"/>
                <a:ea typeface="Times New Roman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0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1800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SGK/T11)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HS: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mạnh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 quạt tròn. Đơn vị tính là %</a:t>
            </a:r>
            <a:endParaRPr 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0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giải cứu được nhiều sinh vật biển hơn thì đội đó thắng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B9A9F-E489-4517-807A-B4729DA998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92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cứu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B9A9F-E489-4517-807A-B4729DA998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20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nặng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fr-FR" sz="120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lang="fr-FR" sz="120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nặng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endParaRPr lang="en-US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B9A9F-E489-4517-807A-B4729DA998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53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HĐ1/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SGK/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HS: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34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nặng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fr-FR" sz="120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lang="fr-FR" sz="120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nặng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40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B9A9F-E489-4517-807A-B4729DA998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13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GV: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bão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hằng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2014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2018.</a:t>
            </a:r>
            <a:endParaRPr lang="en-US" sz="120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i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  <a:endParaRPr lang="en-US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B9A9F-E489-4517-807A-B4729DA998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84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GV: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bão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hằng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2014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lang="fr-FR" sz="120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2018.</a:t>
            </a:r>
            <a:endParaRPr lang="en-US" sz="120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i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i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fr-FR" sz="1200" i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B9A9F-E489-4517-807A-B4729DA998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20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E28D0DE-DEE2-47CA-A29C-74F970AB1296}" type="slidenum">
              <a:rPr lang="en-US" altLang="en-US">
                <a:solidFill>
                  <a:prstClr val="black"/>
                </a:solidFill>
              </a:rPr>
              <a:pPr/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 sinh được yêu cầu hoàn thành bài tập sau: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 sinh làm bài tập sau.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cân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chuẩn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thai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fr-F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2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HS: 1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đứng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HĐ1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thống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18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9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1, 2 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SGK/T9, 10)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2  (SGK/T9, 10)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 chia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nghiệm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VD 1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VD 2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A588-90D2-411D-BDAD-7DAD66783F3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51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1, 2 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SGK/T9, 10)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HS: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1, 2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1, 2</a:t>
            </a:r>
          </a:p>
          <a:p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2125C-19E7-459C-B88A-92F49B278D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50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HS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nghiên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cứu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1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2  (SGK/T9, 10)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40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403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DFA3C-E77B-4D99-8DF0-10CAA00BB5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9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0907B-DECD-464C-B854-4892552661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09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6209-D24C-4783-9A6F-C94DEFD9C8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300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F125B-8D9B-4D6D-8236-E84CC18483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563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F2CBF-4B56-47A3-95D9-8423392B29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92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5184E-32CE-4E2E-9C84-58B0185AF2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385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ADF38-A40F-40C4-914C-4D209AF014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960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51743-7C8D-4B05-84AC-74D25E2BEF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773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BC059-81DD-4527-9624-9D9697B32C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039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C8B05-D481-4470-832E-01FEF80B52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1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57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BBCF3-C4A1-46F8-84E0-E0A2F302C1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438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EA42-4F1C-4076-85D1-33DD5D1E22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1131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DFA3C-E77B-4D99-8DF0-10CAA00BB5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73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0907B-DECD-464C-B854-4892552661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066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6209-D24C-4783-9A6F-C94DEFD9C8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31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F125B-8D9B-4D6D-8236-E84CC18483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907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F2CBF-4B56-47A3-95D9-8423392B29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672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5184E-32CE-4E2E-9C84-58B0185AF2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861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ADF38-A40F-40C4-914C-4D209AF014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813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51743-7C8D-4B05-84AC-74D25E2BEF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83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450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BC059-81DD-4527-9624-9D9697B32C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511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C8B05-D481-4470-832E-01FEF80B52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77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BBCF3-C4A1-46F8-84E0-E0A2F302C1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655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EA42-4F1C-4076-85D1-33DD5D1E22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680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DFA3C-E77B-4D99-8DF0-10CAA00BB5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739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0907B-DECD-464C-B854-4892552661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509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6209-D24C-4783-9A6F-C94DEFD9C8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360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F125B-8D9B-4D6D-8236-E84CC18483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352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F2CBF-4B56-47A3-95D9-8423392B29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169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5184E-32CE-4E2E-9C84-58B0185AF2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28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107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ADF38-A40F-40C4-914C-4D209AF014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633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51743-7C8D-4B05-84AC-74D25E2BEF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541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BC059-81DD-4527-9624-9D9697B32C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908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C8B05-D481-4470-832E-01FEF80B52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484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BBCF3-C4A1-46F8-84E0-E0A2F302C1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22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EA42-4F1C-4076-85D1-33DD5D1E22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654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DFA3C-E77B-4D99-8DF0-10CAA00BB5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549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0907B-DECD-464C-B854-4892552661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36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6209-D24C-4783-9A6F-C94DEFD9C8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774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F125B-8D9B-4D6D-8236-E84CC18483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97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941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F2CBF-4B56-47A3-95D9-8423392B29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940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5184E-32CE-4E2E-9C84-58B0185AF2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584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ADF38-A40F-40C4-914C-4D209AF014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302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51743-7C8D-4B05-84AC-74D25E2BEF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806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BC059-81DD-4527-9624-9D9697B32C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971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C8B05-D481-4470-832E-01FEF80B52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800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BBCF3-C4A1-46F8-84E0-E0A2F302C1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182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EA42-4F1C-4076-85D1-33DD5D1E22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125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DFA3C-E77B-4D99-8DF0-10CAA00BB5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410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3F54-5262-481F-8804-C0D6B41486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1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141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DAE3D-C472-485C-8010-16CACDF133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025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75EDC-931F-407B-A3E7-A0E0D65F8D9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912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1609A-A172-4828-88C3-0047B4A56B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6271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91512-2DFB-4E78-9874-A5DEA08A29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0039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8D1A9-A82C-4D11-AC5C-EF9170B1C0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712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9E212-7C40-450C-A2F9-E0D7B64207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221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CD5F6-95AC-4DC3-9A6C-80C1CEB217E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111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76087-7FF2-440C-B560-4D0C89908B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497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4193F-D99D-4BEF-A065-850B0FE530E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762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BF65-213E-4433-A68C-9A15344940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8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9698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ED38C-08BD-4B72-9C0E-D8E8001B6B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9239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459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146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796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651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299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728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9675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421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46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27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47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44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2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2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12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33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81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72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81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6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69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92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9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693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82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56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01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2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551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46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60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37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2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15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942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0907B-DECD-464C-B854-4892552661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31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6209-D24C-4783-9A6F-C94DEFD9C8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80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F125B-8D9B-4D6D-8236-E84CC18483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57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F2CBF-4B56-47A3-95D9-8423392B29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03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5184E-32CE-4E2E-9C84-58B0185AF2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7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ADF38-A40F-40C4-914C-4D209AF014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70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51743-7C8D-4B05-84AC-74D25E2BEF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373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BC059-81DD-4527-9624-9D9697B32C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02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C8B05-D481-4470-832E-01FEF80B52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6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044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BBCF3-C4A1-46F8-84E0-E0A2F302C1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655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EA42-4F1C-4076-85D1-33DD5D1E22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73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DFA3C-E77B-4D99-8DF0-10CAA00BB5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835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0907B-DECD-464C-B854-4892552661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6209-D24C-4783-9A6F-C94DEFD9C8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46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F125B-8D9B-4D6D-8236-E84CC18483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7776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F2CBF-4B56-47A3-95D9-8423392B29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04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5184E-32CE-4E2E-9C84-58B0185AF2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53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ADF38-A40F-40C4-914C-4D209AF014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330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51743-7C8D-4B05-84AC-74D25E2BEF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3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445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BC059-81DD-4527-9624-9D9697B32C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183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C8B05-D481-4470-832E-01FEF80B52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25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BBCF3-C4A1-46F8-84E0-E0A2F302C1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035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EA42-4F1C-4076-85D1-33DD5D1E22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49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DFA3C-E77B-4D99-8DF0-10CAA00BB5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17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0907B-DECD-464C-B854-4892552661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473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6209-D24C-4783-9A6F-C94DEFD9C8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463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F125B-8D9B-4D6D-8236-E84CC18483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07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F2CBF-4B56-47A3-95D9-8423392B29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34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5184E-32CE-4E2E-9C84-58B0185AF2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1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017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ADF38-A40F-40C4-914C-4D209AF014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527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51743-7C8D-4B05-84AC-74D25E2BEF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884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BC059-81DD-4527-9624-9D9697B32C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42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C8B05-D481-4470-832E-01FEF80B52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932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BBCF3-C4A1-46F8-84E0-E0A2F302C1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87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EA42-4F1C-4076-85D1-33DD5D1E22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421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DFA3C-E77B-4D99-8DF0-10CAA00BB5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622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0907B-DECD-464C-B854-4892552661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491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6209-D24C-4783-9A6F-C94DEFD9C8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322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F125B-8D9B-4D6D-8236-E84CC18483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3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922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F2CBF-4B56-47A3-95D9-8423392B29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580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5184E-32CE-4E2E-9C84-58B0185AF2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07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ADF38-A40F-40C4-914C-4D209AF014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51743-7C8D-4B05-84AC-74D25E2BEF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84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BC059-81DD-4527-9624-9D9697B32C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296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C8B05-D481-4470-832E-01FEF80B52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67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BBCF3-C4A1-46F8-84E0-E0A2F302C1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974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EA42-4F1C-4076-85D1-33DD5D1E22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600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DFA3C-E77B-4D99-8DF0-10CAA00BB5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501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0907B-DECD-464C-B854-4892552661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36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29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86209-D24C-4783-9A6F-C94DEFD9C8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525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F125B-8D9B-4D6D-8236-E84CC18483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064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F2CBF-4B56-47A3-95D9-8423392B29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684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5184E-32CE-4E2E-9C84-58B0185AF2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363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ADF38-A40F-40C4-914C-4D209AF014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982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51743-7C8D-4B05-84AC-74D25E2BEF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177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BC059-81DD-4527-9624-9D9697B32C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847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C8B05-D481-4470-832E-01FEF80B52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970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BBCF3-C4A1-46F8-84E0-E0A2F302C1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380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EA42-4F1C-4076-85D1-33DD5D1E22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7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058500" y="5438588"/>
            <a:ext cx="1564727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7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DB5B7-362E-46B4-98FD-0C0D9A83A4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8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DB5B7-362E-46B4-98FD-0C0D9A83A4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DB5B7-362E-46B4-98FD-0C0D9A83A4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1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DB5B7-362E-46B4-98FD-0C0D9A83A4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1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D791A8-2740-4267-BF81-286A26ECD6E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058481" y="5438588"/>
            <a:ext cx="1564727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9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058495" y="5438588"/>
            <a:ext cx="1564727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8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058491" y="5438588"/>
            <a:ext cx="1564727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6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058486" y="5438588"/>
            <a:ext cx="1564727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1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DB5B7-362E-46B4-98FD-0C0D9A83A4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1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DB5B7-362E-46B4-98FD-0C0D9A83A4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4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DB5B7-362E-46B4-98FD-0C0D9A83A4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4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DB5B7-362E-46B4-98FD-0C0D9A83A4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7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DB5B7-362E-46B4-98FD-0C0D9A83A41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7.gif"/><Relationship Id="rId3" Type="http://schemas.openxmlformats.org/officeDocument/2006/relationships/slide" Target="slide27.xml"/><Relationship Id="rId7" Type="http://schemas.openxmlformats.org/officeDocument/2006/relationships/image" Target="../media/image24.gif"/><Relationship Id="rId12" Type="http://schemas.openxmlformats.org/officeDocument/2006/relationships/slide" Target="slide2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7.xml"/><Relationship Id="rId6" Type="http://schemas.openxmlformats.org/officeDocument/2006/relationships/slide" Target="slide24.xml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0" Type="http://schemas.openxmlformats.org/officeDocument/2006/relationships/slide" Target="slide23.xml"/><Relationship Id="rId4" Type="http://schemas.openxmlformats.org/officeDocument/2006/relationships/slide" Target="slide22.xml"/><Relationship Id="rId9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0.xml"/><Relationship Id="rId6" Type="http://schemas.openxmlformats.org/officeDocument/2006/relationships/chart" Target="../charts/chart8.xml"/><Relationship Id="rId5" Type="http://schemas.openxmlformats.org/officeDocument/2006/relationships/slide" Target="slide21.xml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2.xml"/><Relationship Id="rId6" Type="http://schemas.openxmlformats.org/officeDocument/2006/relationships/chart" Target="../charts/chart9.xml"/><Relationship Id="rId5" Type="http://schemas.openxmlformats.org/officeDocument/2006/relationships/image" Target="../media/image26.gif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4.xml"/><Relationship Id="rId6" Type="http://schemas.openxmlformats.org/officeDocument/2006/relationships/chart" Target="../charts/chart10.xml"/><Relationship Id="rId5" Type="http://schemas.openxmlformats.org/officeDocument/2006/relationships/image" Target="../media/image24.gif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6.xml"/><Relationship Id="rId5" Type="http://schemas.openxmlformats.org/officeDocument/2006/relationships/chart" Target="../charts/chart11.xml"/><Relationship Id="rId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0.xml"/><Relationship Id="rId6" Type="http://schemas.openxmlformats.org/officeDocument/2006/relationships/chart" Target="../charts/chart12.xml"/><Relationship Id="rId5" Type="http://schemas.openxmlformats.org/officeDocument/2006/relationships/image" Target="../media/image25.gif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723" y="2743200"/>
            <a:ext cx="8964279" cy="1417123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2684759" y="4747910"/>
            <a:ext cx="36861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475745" y="3883034"/>
            <a:ext cx="2395598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7432009" y="342574"/>
            <a:ext cx="1574403" cy="1180802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8188258" y="783939"/>
            <a:ext cx="1116302" cy="1488402"/>
          </a:xfrm>
          <a:prstGeom prst="rect">
            <a:avLst/>
          </a:prstGeom>
        </p:spPr>
      </p:pic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2590801" y="1816675"/>
            <a:ext cx="40386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600" b="1" dirty="0" err="1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600" b="1" dirty="0" smtClean="0"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77</a:t>
            </a:r>
            <a:endParaRPr lang="en-US" sz="4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04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4821382"/>
            <a:ext cx="2352243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C9E68A9C-F5AD-3806-7C25-7DB9538FE6A3}"/>
              </a:ext>
            </a:extLst>
          </p:cNvPr>
          <p:cNvSpPr txBox="1"/>
          <p:nvPr/>
        </p:nvSpPr>
        <p:spPr>
          <a:xfrm>
            <a:off x="593192" y="790260"/>
            <a:ext cx="3445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</a:t>
            </a:r>
            <a:r>
              <a:rPr lang="fr-FR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T9): 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Hộp Văn bản 17">
            <a:extLst>
              <a:ext uri="{FF2B5EF4-FFF2-40B4-BE49-F238E27FC236}">
                <a16:creationId xmlns:a16="http://schemas.microsoft.com/office/drawing/2014/main" xmlns="" id="{225AE2A5-5738-3580-5C7C-161964F9AC15}"/>
              </a:ext>
            </a:extLst>
          </p:cNvPr>
          <p:cNvSpPr txBox="1"/>
          <p:nvPr/>
        </p:nvSpPr>
        <p:spPr>
          <a:xfrm>
            <a:off x="394092" y="203267"/>
            <a:ext cx="676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7188" y="1306555"/>
            <a:ext cx="7698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(GDP)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Singapore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2019.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773999444"/>
              </p:ext>
            </p:extLst>
          </p:nvPr>
        </p:nvGraphicFramePr>
        <p:xfrm>
          <a:off x="766440" y="2590800"/>
          <a:ext cx="7848600" cy="4152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1954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7" grpId="0"/>
      <p:bldGraphic spid="1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5" y="-183568"/>
            <a:ext cx="919565" cy="1634783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6F24C895-984E-E59E-A48D-64C1D6943FF4}"/>
              </a:ext>
            </a:extLst>
          </p:cNvPr>
          <p:cNvSpPr/>
          <p:nvPr/>
        </p:nvSpPr>
        <p:spPr>
          <a:xfrm>
            <a:off x="2416158" y="341578"/>
            <a:ext cx="3962400" cy="584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SGK-T 9, 10)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0071" y="1321136"/>
            <a:ext cx="827346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Nhìn vào cột (màu xanh) biểu thị GDP của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2019,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261,9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GDP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261,9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GDP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Singapore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372,1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37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38688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4821382"/>
            <a:ext cx="2352243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C9E68A9C-F5AD-3806-7C25-7DB9538FE6A3}"/>
              </a:ext>
            </a:extLst>
          </p:cNvPr>
          <p:cNvSpPr txBox="1"/>
          <p:nvPr/>
        </p:nvSpPr>
        <p:spPr>
          <a:xfrm>
            <a:off x="152400" y="76201"/>
            <a:ext cx="4893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fr-FR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2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fr-FR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SGK-T10):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6612" y="685802"/>
            <a:ext cx="7698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(GDP)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Singapore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2016, 2017,2018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700060575"/>
              </p:ext>
            </p:extLst>
          </p:nvPr>
        </p:nvGraphicFramePr>
        <p:xfrm>
          <a:off x="166824" y="2531229"/>
          <a:ext cx="8220948" cy="4152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249932DB-CD76-4630-9D2C-4ECAD7A72C8D}"/>
              </a:ext>
            </a:extLst>
          </p:cNvPr>
          <p:cNvSpPr/>
          <p:nvPr/>
        </p:nvSpPr>
        <p:spPr>
          <a:xfrm rot="5400000">
            <a:off x="5464380" y="3222423"/>
            <a:ext cx="6781798" cy="489357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TẬP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43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7" grpId="0"/>
      <p:bldGraphic spid="1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6F24C895-984E-E59E-A48D-64C1D6943FF4}"/>
              </a:ext>
            </a:extLst>
          </p:cNvPr>
          <p:cNvSpPr/>
          <p:nvPr/>
        </p:nvSpPr>
        <p:spPr>
          <a:xfrm>
            <a:off x="1447800" y="385832"/>
            <a:ext cx="4572000" cy="584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SGK-T 10)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5253" y="1480319"/>
            <a:ext cx="81368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GDP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205,3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GDP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Singapore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318,7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GDP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223,7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GDP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Singapore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2017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341,9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GDP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245,2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GDP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Singapore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373,2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37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A68E8D6-0AC9-6E89-F381-09A8687B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753"/>
            <a:ext cx="1736064" cy="143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13477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4821382"/>
            <a:ext cx="2352243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C9E68A9C-F5AD-3806-7C25-7DB9538FE6A3}"/>
              </a:ext>
            </a:extLst>
          </p:cNvPr>
          <p:cNvSpPr txBox="1"/>
          <p:nvPr/>
        </p:nvSpPr>
        <p:spPr>
          <a:xfrm>
            <a:off x="593192" y="790260"/>
            <a:ext cx="3445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</a:t>
            </a:r>
            <a:r>
              <a:rPr lang="fr-FR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T10): 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Hộp Văn bản 17">
            <a:extLst>
              <a:ext uri="{FF2B5EF4-FFF2-40B4-BE49-F238E27FC236}">
                <a16:creationId xmlns:a16="http://schemas.microsoft.com/office/drawing/2014/main" xmlns="" id="{225AE2A5-5738-3580-5C7C-161964F9AC15}"/>
              </a:ext>
            </a:extLst>
          </p:cNvPr>
          <p:cNvSpPr txBox="1"/>
          <p:nvPr/>
        </p:nvSpPr>
        <p:spPr>
          <a:xfrm>
            <a:off x="394092" y="203267"/>
            <a:ext cx="676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7188" y="1306555"/>
            <a:ext cx="5031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4231049401"/>
              </p:ext>
            </p:extLst>
          </p:nvPr>
        </p:nvGraphicFramePr>
        <p:xfrm>
          <a:off x="228600" y="1981200"/>
          <a:ext cx="7772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0081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7" grpId="0"/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32" y="-184666"/>
            <a:ext cx="919565" cy="1634783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6F24C895-984E-E59E-A48D-64C1D6943FF4}"/>
              </a:ext>
            </a:extLst>
          </p:cNvPr>
          <p:cNvSpPr/>
          <p:nvPr/>
        </p:nvSpPr>
        <p:spPr>
          <a:xfrm>
            <a:off x="2578362" y="341578"/>
            <a:ext cx="3547433" cy="584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SGK-T 10)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371603"/>
            <a:ext cx="80685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Để biết nhiệt độ ở Huế lúc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- Từ điểm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“9”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sz="28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37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93106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4821382"/>
            <a:ext cx="2352243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C9E68A9C-F5AD-3806-7C25-7DB9538FE6A3}"/>
              </a:ext>
            </a:extLst>
          </p:cNvPr>
          <p:cNvSpPr txBox="1"/>
          <p:nvPr/>
        </p:nvSpPr>
        <p:spPr>
          <a:xfrm>
            <a:off x="593192" y="790260"/>
            <a:ext cx="3445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28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</a:t>
            </a:r>
            <a:r>
              <a:rPr lang="fr-FR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T11): 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Hộp Văn bản 17">
            <a:extLst>
              <a:ext uri="{FF2B5EF4-FFF2-40B4-BE49-F238E27FC236}">
                <a16:creationId xmlns:a16="http://schemas.microsoft.com/office/drawing/2014/main" xmlns="" id="{225AE2A5-5738-3580-5C7C-161964F9AC15}"/>
              </a:ext>
            </a:extLst>
          </p:cNvPr>
          <p:cNvSpPr txBox="1"/>
          <p:nvPr/>
        </p:nvSpPr>
        <p:spPr>
          <a:xfrm>
            <a:off x="394092" y="203267"/>
            <a:ext cx="676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7188" y="1306555"/>
            <a:ext cx="7241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Hỏi châu Á chiếm bao nhiêu phần trăm tổng diện tích của cả sáu châu lục đó</a:t>
            </a:r>
            <a:r>
              <a:rPr lang="vi-VN" sz="2800" dirty="0" smtClean="0"/>
              <a:t>.</a:t>
            </a:r>
            <a:endParaRPr lang="en-US" sz="2800" dirty="0"/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899798945"/>
              </p:ext>
            </p:extLst>
          </p:nvPr>
        </p:nvGraphicFramePr>
        <p:xfrm>
          <a:off x="762000" y="2359024"/>
          <a:ext cx="6781800" cy="438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8432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7" grpId="0"/>
      <p:bldGraphic spid="1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6F24C895-984E-E59E-A48D-64C1D6943FF4}"/>
              </a:ext>
            </a:extLst>
          </p:cNvPr>
          <p:cNvSpPr/>
          <p:nvPr/>
        </p:nvSpPr>
        <p:spPr>
          <a:xfrm>
            <a:off x="1447800" y="385832"/>
            <a:ext cx="4572000" cy="584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SGK-T 11)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457" y="1219200"/>
            <a:ext cx="80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800" dirty="0"/>
              <a:t>Tỉ số phần trăm của diện tích châu Á so với tổng diện tích của cả sáu châu lục đó là </a:t>
            </a:r>
            <a:r>
              <a:rPr lang="en-US" sz="2800" dirty="0" smtClean="0"/>
              <a:t>30%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37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 descr="C:\Users\LENOVO\Pictures\Screenshots\Screenshot (47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7" t="24762" r="35842" b="32245"/>
          <a:stretch/>
        </p:blipFill>
        <p:spPr bwMode="auto">
          <a:xfrm>
            <a:off x="457200" y="3015982"/>
            <a:ext cx="7696200" cy="37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45082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1692280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412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684218" y="5373697"/>
            <a:ext cx="7920037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400" b="1" smtClean="0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00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62640" y="49886"/>
            <a:ext cx="409093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183154" y="107271"/>
            <a:ext cx="4388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3">
            <a:extLst>
              <a:ext uri="{FF2B5EF4-FFF2-40B4-BE49-F238E27FC236}">
                <a16:creationId xmlns:a16="http://schemas.microsoft.com/office/drawing/2014/main" xmlns="" id="{CA1A7F11-480E-3DB1-59DF-9744B01D4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391" y="65279"/>
            <a:ext cx="1585971" cy="1885852"/>
          </a:xfrm>
          <a:prstGeom prst="rect">
            <a:avLst/>
          </a:prstGeom>
        </p:spPr>
      </p:pic>
      <p:grpSp>
        <p:nvGrpSpPr>
          <p:cNvPr id="8" name="Nhóm 13">
            <a:extLst>
              <a:ext uri="{FF2B5EF4-FFF2-40B4-BE49-F238E27FC236}">
                <a16:creationId xmlns:a16="http://schemas.microsoft.com/office/drawing/2014/main" xmlns="" id="{E7CA48B1-09FA-8244-7648-8B5B891426DA}"/>
              </a:ext>
            </a:extLst>
          </p:cNvPr>
          <p:cNvGrpSpPr/>
          <p:nvPr/>
        </p:nvGrpSpPr>
        <p:grpSpPr>
          <a:xfrm>
            <a:off x="838208" y="931909"/>
            <a:ext cx="7941907" cy="5596500"/>
            <a:chOff x="1695832" y="1308923"/>
            <a:chExt cx="6801824" cy="4966068"/>
          </a:xfrm>
        </p:grpSpPr>
        <p:pic>
          <p:nvPicPr>
            <p:cNvPr id="9" name="!!3" descr="Wondering | Grappige gezichten, Smiley, Grappige plaatjes">
              <a:extLst>
                <a:ext uri="{FF2B5EF4-FFF2-40B4-BE49-F238E27FC236}">
                  <a16:creationId xmlns:a16="http://schemas.microsoft.com/office/drawing/2014/main" xmlns="" id="{679F008B-6D84-4B69-B54D-201981BB38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8923" y="4020536"/>
              <a:ext cx="1528733" cy="182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Nổ: 8 Điểm 10">
              <a:extLst>
                <a:ext uri="{FF2B5EF4-FFF2-40B4-BE49-F238E27FC236}">
                  <a16:creationId xmlns:a16="http://schemas.microsoft.com/office/drawing/2014/main" xmlns="" id="{224F6892-565C-4575-749B-561AD3DC22AA}"/>
                </a:ext>
              </a:extLst>
            </p:cNvPr>
            <p:cNvSpPr/>
            <p:nvPr/>
          </p:nvSpPr>
          <p:spPr>
            <a:xfrm>
              <a:off x="1695832" y="1308923"/>
              <a:ext cx="5981561" cy="4966068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044278" y="28956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8750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381005" y="4648205"/>
            <a:ext cx="3892777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 smtClean="0">
                <a:solidFill>
                  <a:srgbClr val="000000"/>
                </a:solidFill>
              </a:rPr>
              <a:t>Em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hãy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giúp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các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nàng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tiên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cá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giải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cứu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các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sinh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vật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biển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</a:rPr>
              <a:t>nhé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6728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ched Right Arrow 1">
            <a:hlinkClick r:id="rId3" action="ppaction://hlinksldjump"/>
            <a:extLst>
              <a:ext uri="{FF2B5EF4-FFF2-40B4-BE49-F238E27FC236}"/>
            </a:extLst>
          </p:cNvPr>
          <p:cNvSpPr/>
          <p:nvPr/>
        </p:nvSpPr>
        <p:spPr>
          <a:xfrm>
            <a:off x="7451730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</a:rPr>
              <a:t>VỀ NHÀ THÔI</a:t>
            </a:r>
          </a:p>
        </p:txBody>
      </p:sp>
      <p:pic>
        <p:nvPicPr>
          <p:cNvPr id="6149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5" y="2209800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652" y="4000506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202" y="167640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5" y="1366190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93" y="4316423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019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1908180" y="914404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 smtClean="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/>
            </a:extLst>
          </p:cNvPr>
          <p:cNvSpPr/>
          <p:nvPr/>
        </p:nvSpPr>
        <p:spPr>
          <a:xfrm>
            <a:off x="7161215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/>
            </a:extLst>
          </p:cNvPr>
          <p:cNvSpPr/>
          <p:nvPr/>
        </p:nvSpPr>
        <p:spPr>
          <a:xfrm>
            <a:off x="7091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3" y="4681158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/>
            </a:extLst>
          </p:cNvPr>
          <p:cNvSpPr/>
          <p:nvPr/>
        </p:nvSpPr>
        <p:spPr>
          <a:xfrm>
            <a:off x="24183" y="86122"/>
            <a:ext cx="7852992" cy="4933156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/>
            </a:extLst>
          </p:cNvPr>
          <p:cNvSpPr/>
          <p:nvPr/>
        </p:nvSpPr>
        <p:spPr>
          <a:xfrm>
            <a:off x="4625183" y="4748076"/>
            <a:ext cx="2994819" cy="2068059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 smtClean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chemeClr val="tx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chemeClr val="tx1"/>
                </a:solidFill>
              </a:rPr>
              <a:t>Đáp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án</a:t>
            </a:r>
            <a:r>
              <a:rPr lang="en-US" sz="3200" dirty="0" smtClean="0">
                <a:solidFill>
                  <a:schemeClr val="tx1"/>
                </a:solidFill>
              </a:rPr>
              <a:t>: 300 (gam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13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63473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617963230"/>
              </p:ext>
            </p:extLst>
          </p:nvPr>
        </p:nvGraphicFramePr>
        <p:xfrm>
          <a:off x="635979" y="461963"/>
          <a:ext cx="66294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50379" y="3716158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FF0000"/>
                </a:solidFill>
              </a:rPr>
              <a:t>Nêu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cân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nặng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của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thai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nhi</a:t>
            </a:r>
            <a:r>
              <a:rPr lang="fr-FR" sz="2800" dirty="0">
                <a:solidFill>
                  <a:srgbClr val="FF0000"/>
                </a:solidFill>
              </a:rPr>
              <a:t> ở </a:t>
            </a:r>
            <a:r>
              <a:rPr lang="fr-FR" sz="2800" dirty="0" err="1">
                <a:solidFill>
                  <a:srgbClr val="FF0000"/>
                </a:solidFill>
              </a:rPr>
              <a:t>tuần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thứ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20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44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Graphic spid="14" grpId="0">
        <p:bldAsOne/>
      </p:bldGraphic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pic>
        <p:nvPicPr>
          <p:cNvPr id="819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>
            <a:extLst>
              <a:ext uri="{FF2B5EF4-FFF2-40B4-BE49-F238E27FC236}"/>
            </a:extLst>
          </p:cNvPr>
          <p:cNvSpPr/>
          <p:nvPr/>
        </p:nvSpPr>
        <p:spPr>
          <a:xfrm>
            <a:off x="3352800" y="5016168"/>
            <a:ext cx="2887662" cy="1905000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chemeClr val="tx1"/>
                </a:solidFill>
              </a:rPr>
              <a:t>Đáp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án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solidFill>
                  <a:schemeClr val="tx1"/>
                </a:solidFill>
              </a:rPr>
              <a:t>3500 </a:t>
            </a:r>
            <a:r>
              <a:rPr lang="en-US" sz="2400" dirty="0">
                <a:solidFill>
                  <a:schemeClr val="tx1"/>
                </a:solidFill>
              </a:rPr>
              <a:t>(gam)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Oval Callout 7">
            <a:extLst>
              <a:ext uri="{FF2B5EF4-FFF2-40B4-BE49-F238E27FC236}"/>
            </a:extLst>
          </p:cNvPr>
          <p:cNvSpPr/>
          <p:nvPr/>
        </p:nvSpPr>
        <p:spPr>
          <a:xfrm>
            <a:off x="24183" y="86122"/>
            <a:ext cx="7852992" cy="4933156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193691214"/>
              </p:ext>
            </p:extLst>
          </p:nvPr>
        </p:nvGraphicFramePr>
        <p:xfrm>
          <a:off x="635979" y="591955"/>
          <a:ext cx="66294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00202" y="3718726"/>
            <a:ext cx="4926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FF0000"/>
                </a:solidFill>
              </a:rPr>
              <a:t>Nêu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cân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nặng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của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thai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nhi</a:t>
            </a:r>
            <a:r>
              <a:rPr lang="fr-FR" sz="2800" dirty="0">
                <a:solidFill>
                  <a:srgbClr val="FF0000"/>
                </a:solidFill>
              </a:rPr>
              <a:t> ở </a:t>
            </a:r>
            <a:r>
              <a:rPr lang="fr-FR" sz="2800" dirty="0" err="1">
                <a:solidFill>
                  <a:srgbClr val="FF0000"/>
                </a:solidFill>
              </a:rPr>
              <a:t>tuần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thứ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40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459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Graphic spid="9" grpId="0">
        <p:bldAsOne/>
      </p:bldGraphic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pic>
        <p:nvPicPr>
          <p:cNvPr id="921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199" y="4979194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/>
            </a:extLst>
          </p:cNvPr>
          <p:cNvSpPr/>
          <p:nvPr/>
        </p:nvSpPr>
        <p:spPr>
          <a:xfrm>
            <a:off x="533400" y="56730"/>
            <a:ext cx="7162800" cy="4922465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7" name="Oval Callout 6">
            <a:extLst>
              <a:ext uri="{FF2B5EF4-FFF2-40B4-BE49-F238E27FC236}"/>
            </a:extLst>
          </p:cNvPr>
          <p:cNvSpPr/>
          <p:nvPr/>
        </p:nvSpPr>
        <p:spPr>
          <a:xfrm>
            <a:off x="3115033" y="5118164"/>
            <a:ext cx="2811462" cy="16208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250122150"/>
              </p:ext>
            </p:extLst>
          </p:nvPr>
        </p:nvGraphicFramePr>
        <p:xfrm>
          <a:off x="1143000" y="381000"/>
          <a:ext cx="59436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66900" y="3881539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FF0000"/>
                </a:solidFill>
              </a:rPr>
              <a:t>Nêu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số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cơn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bão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toàn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cầu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năm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smtClean="0">
                <a:solidFill>
                  <a:srgbClr val="FF0000"/>
                </a:solidFill>
              </a:rPr>
              <a:t>2016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7007" y="5454650"/>
            <a:ext cx="2427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Đáp</a:t>
            </a:r>
            <a:r>
              <a:rPr lang="en-US" sz="2800" b="1" dirty="0"/>
              <a:t> </a:t>
            </a:r>
            <a:r>
              <a:rPr lang="en-US" sz="2800" b="1" dirty="0" err="1"/>
              <a:t>án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  <a:r>
              <a:rPr lang="en-US" sz="2800" dirty="0" smtClean="0"/>
              <a:t>86 </a:t>
            </a:r>
            <a:r>
              <a:rPr lang="en-US" sz="2800" dirty="0"/>
              <a:t>(</a:t>
            </a:r>
            <a:r>
              <a:rPr lang="en-US" sz="2800" dirty="0" err="1"/>
              <a:t>cơn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7191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Graphic spid="8" grpId="0">
        <p:bldAsOne/>
      </p:bldGraphic>
      <p:bldP spid="2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pic>
        <p:nvPicPr>
          <p:cNvPr id="1126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8478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/>
            </a:extLst>
          </p:cNvPr>
          <p:cNvSpPr/>
          <p:nvPr/>
        </p:nvSpPr>
        <p:spPr>
          <a:xfrm>
            <a:off x="612385" y="260350"/>
            <a:ext cx="7254876" cy="461645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6" name="Oval Callout 5">
            <a:extLst>
              <a:ext uri="{FF2B5EF4-FFF2-40B4-BE49-F238E27FC236}"/>
            </a:extLst>
          </p:cNvPr>
          <p:cNvSpPr/>
          <p:nvPr/>
        </p:nvSpPr>
        <p:spPr>
          <a:xfrm>
            <a:off x="3581400" y="4891120"/>
            <a:ext cx="3352800" cy="2012950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</a:rPr>
              <a:t>Đáp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án</a:t>
            </a:r>
            <a:r>
              <a:rPr lang="en-US" sz="2800" dirty="0" smtClean="0">
                <a:solidFill>
                  <a:schemeClr val="tx1"/>
                </a:solidFill>
              </a:rPr>
              <a:t>: 30%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23059966"/>
              </p:ext>
            </p:extLst>
          </p:nvPr>
        </p:nvGraphicFramePr>
        <p:xfrm>
          <a:off x="990600" y="609600"/>
          <a:ext cx="4495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62600" y="1014306"/>
            <a:ext cx="1600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FF0000"/>
                </a:solidFill>
              </a:rPr>
              <a:t>Tỉ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lệ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phần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trăm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số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táo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bán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được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của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cửa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hàng</a:t>
            </a:r>
            <a:r>
              <a:rPr lang="fr-FR" sz="2800" dirty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73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Graphic spid="7" grpId="0">
        <p:bldAsOne/>
      </p:bldGraphic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pic>
        <p:nvPicPr>
          <p:cNvPr id="7173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4764087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/>
            </a:extLst>
          </p:cNvPr>
          <p:cNvSpPr/>
          <p:nvPr/>
        </p:nvSpPr>
        <p:spPr>
          <a:xfrm>
            <a:off x="152400" y="198812"/>
            <a:ext cx="7162800" cy="4922465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7" name="Oval Callout 6">
            <a:extLst>
              <a:ext uri="{FF2B5EF4-FFF2-40B4-BE49-F238E27FC236}"/>
            </a:extLst>
          </p:cNvPr>
          <p:cNvSpPr/>
          <p:nvPr/>
        </p:nvSpPr>
        <p:spPr>
          <a:xfrm>
            <a:off x="3115033" y="5118164"/>
            <a:ext cx="2811462" cy="1620838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542249676"/>
              </p:ext>
            </p:extLst>
          </p:nvPr>
        </p:nvGraphicFramePr>
        <p:xfrm>
          <a:off x="762000" y="457200"/>
          <a:ext cx="59436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96787" y="3886203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solidFill>
                  <a:srgbClr val="FF0000"/>
                </a:solidFill>
              </a:rPr>
              <a:t>Nêu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số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cơn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bão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toàn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cầu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err="1">
                <a:solidFill>
                  <a:srgbClr val="FF0000"/>
                </a:solidFill>
              </a:rPr>
              <a:t>năm</a:t>
            </a:r>
            <a:r>
              <a:rPr lang="fr-FR" sz="2800" dirty="0">
                <a:solidFill>
                  <a:srgbClr val="FF0000"/>
                </a:solidFill>
              </a:rPr>
              <a:t> </a:t>
            </a:r>
            <a:r>
              <a:rPr lang="fr-FR" sz="2800" dirty="0" smtClean="0">
                <a:solidFill>
                  <a:srgbClr val="FF0000"/>
                </a:solidFill>
              </a:rPr>
              <a:t>2017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7007" y="5454650"/>
            <a:ext cx="2427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Đáp</a:t>
            </a:r>
            <a:r>
              <a:rPr lang="en-US" sz="2800" b="1" dirty="0"/>
              <a:t> </a:t>
            </a:r>
            <a:r>
              <a:rPr lang="en-US" sz="2800" b="1" dirty="0" err="1"/>
              <a:t>án</a:t>
            </a:r>
            <a:r>
              <a:rPr lang="en-US" sz="2800" b="1" dirty="0"/>
              <a:t>:</a:t>
            </a:r>
            <a:r>
              <a:rPr lang="en-US" sz="2800" dirty="0"/>
              <a:t> </a:t>
            </a:r>
            <a:r>
              <a:rPr lang="en-US" sz="2800" dirty="0" smtClean="0"/>
              <a:t>130 </a:t>
            </a:r>
            <a:r>
              <a:rPr lang="en-US" sz="2800" dirty="0"/>
              <a:t>(</a:t>
            </a:r>
            <a:r>
              <a:rPr lang="en-US" sz="2800" dirty="0" err="1"/>
              <a:t>cơn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6515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Graphic spid="8" grpId="0">
        <p:bldAsOne/>
      </p:bldGraphic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6"/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2291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/>
            </a:extLst>
          </p:cNvPr>
          <p:cNvSpPr/>
          <p:nvPr/>
        </p:nvSpPr>
        <p:spPr>
          <a:xfrm>
            <a:off x="2051050" y="762003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</a:rPr>
              <a:t>này</a:t>
            </a:r>
            <a:endParaRPr lang="en-US" sz="2400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95874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40111" y="99607"/>
            <a:ext cx="8901711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2428020" y="99608"/>
            <a:ext cx="4287971" cy="814792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" y="1219200"/>
            <a:ext cx="8305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pPr lvl="0"/>
            <a:endParaRPr lang="fr-FR" sz="2800" dirty="0" smtClean="0"/>
          </a:p>
          <a:p>
            <a:pPr lvl="0"/>
            <a:endParaRPr lang="fr-FR" sz="2800" dirty="0"/>
          </a:p>
          <a:p>
            <a:pPr lvl="0"/>
            <a:endParaRPr lang="fr-FR" sz="2800" dirty="0" smtClean="0"/>
          </a:p>
          <a:p>
            <a:pPr lvl="0"/>
            <a:r>
              <a:rPr lang="fr-FR" sz="2800" dirty="0" smtClean="0"/>
              <a:t>a) </a:t>
            </a:r>
            <a:r>
              <a:rPr lang="fr-FR" sz="2800" dirty="0" err="1" smtClean="0"/>
              <a:t>Nêu</a:t>
            </a:r>
            <a:r>
              <a:rPr lang="fr-FR" sz="2800" dirty="0" smtClean="0"/>
              <a:t> </a:t>
            </a:r>
            <a:r>
              <a:rPr lang="fr-FR" sz="2800" dirty="0" err="1"/>
              <a:t>cân</a:t>
            </a:r>
            <a:r>
              <a:rPr lang="fr-FR" sz="2800" dirty="0"/>
              <a:t> </a:t>
            </a:r>
            <a:r>
              <a:rPr lang="fr-FR" sz="2800" dirty="0" err="1"/>
              <a:t>nặng</a:t>
            </a:r>
            <a:r>
              <a:rPr lang="fr-FR" sz="2800" dirty="0"/>
              <a:t> </a:t>
            </a:r>
            <a:r>
              <a:rPr lang="fr-FR" sz="2800" dirty="0" err="1"/>
              <a:t>của</a:t>
            </a:r>
            <a:r>
              <a:rPr lang="fr-FR" sz="2800" dirty="0"/>
              <a:t> </a:t>
            </a:r>
            <a:r>
              <a:rPr lang="fr-FR" sz="2800" dirty="0" err="1"/>
              <a:t>thai</a:t>
            </a:r>
            <a:r>
              <a:rPr lang="fr-FR" sz="2800" dirty="0"/>
              <a:t> </a:t>
            </a:r>
            <a:r>
              <a:rPr lang="fr-FR" sz="2800" dirty="0" err="1"/>
              <a:t>nhi</a:t>
            </a:r>
            <a:r>
              <a:rPr lang="fr-FR" sz="2800" dirty="0"/>
              <a:t> ở </a:t>
            </a:r>
            <a:r>
              <a:rPr lang="fr-FR" sz="2800" dirty="0" err="1"/>
              <a:t>tuần</a:t>
            </a:r>
            <a:r>
              <a:rPr lang="fr-FR" sz="2800" dirty="0"/>
              <a:t> </a:t>
            </a:r>
            <a:r>
              <a:rPr lang="fr-FR" sz="2800" dirty="0" err="1"/>
              <a:t>thứ</a:t>
            </a:r>
            <a:r>
              <a:rPr lang="fr-FR" sz="2800" dirty="0"/>
              <a:t> </a:t>
            </a:r>
            <a:r>
              <a:rPr lang="fr-FR" sz="2800" dirty="0" smtClean="0"/>
              <a:t>8, 24, 36</a:t>
            </a:r>
            <a:r>
              <a:rPr lang="en-US" sz="2800" dirty="0" smtClean="0"/>
              <a:t>.</a:t>
            </a:r>
            <a:endParaRPr lang="en-US" sz="2800" dirty="0"/>
          </a:p>
          <a:p>
            <a:pPr lvl="0"/>
            <a:r>
              <a:rPr lang="en-US" sz="2800" dirty="0" smtClean="0"/>
              <a:t>b) </a:t>
            </a:r>
            <a:r>
              <a:rPr lang="en-US" sz="2800" dirty="0" err="1" smtClean="0"/>
              <a:t>Cân</a:t>
            </a:r>
            <a:r>
              <a:rPr lang="en-US" sz="2800" dirty="0" smtClean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thai</a:t>
            </a:r>
            <a:r>
              <a:rPr lang="en-US" sz="2800" dirty="0"/>
              <a:t> </a:t>
            </a:r>
            <a:r>
              <a:rPr lang="en-US" sz="2800" dirty="0" err="1"/>
              <a:t>nhi</a:t>
            </a:r>
            <a:r>
              <a:rPr lang="en-US" sz="2800" dirty="0"/>
              <a:t> ở </a:t>
            </a:r>
            <a:r>
              <a:rPr lang="en-US" sz="2800" dirty="0" err="1"/>
              <a:t>tuần</a:t>
            </a:r>
            <a:r>
              <a:rPr lang="en-US" sz="2800" dirty="0"/>
              <a:t> 40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ở </a:t>
            </a:r>
            <a:r>
              <a:rPr lang="en-US" sz="2800" dirty="0" err="1"/>
              <a:t>tuần</a:t>
            </a:r>
            <a:r>
              <a:rPr lang="en-US" sz="2800" dirty="0"/>
              <a:t> 32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gam.</a:t>
            </a:r>
          </a:p>
          <a:p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thai</a:t>
            </a:r>
            <a:r>
              <a:rPr lang="en-US" sz="2800" dirty="0"/>
              <a:t> </a:t>
            </a:r>
            <a:r>
              <a:rPr lang="en-US" sz="2800" dirty="0" err="1"/>
              <a:t>nhi</a:t>
            </a:r>
            <a:r>
              <a:rPr lang="en-US" sz="2800" dirty="0"/>
              <a:t> ở </a:t>
            </a:r>
            <a:r>
              <a:rPr lang="en-US" sz="2800" dirty="0" err="1"/>
              <a:t>tuần</a:t>
            </a:r>
            <a:r>
              <a:rPr lang="en-US" sz="2800" dirty="0"/>
              <a:t> 16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ở </a:t>
            </a:r>
            <a:r>
              <a:rPr lang="en-US" sz="2800" dirty="0" err="1"/>
              <a:t>tuần</a:t>
            </a:r>
            <a:r>
              <a:rPr lang="en-US" sz="2800" dirty="0"/>
              <a:t> 8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gam.</a:t>
            </a:r>
          </a:p>
          <a:p>
            <a:endParaRPr lang="en-US" sz="2800" dirty="0"/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186563481"/>
              </p:ext>
            </p:extLst>
          </p:nvPr>
        </p:nvGraphicFramePr>
        <p:xfrm>
          <a:off x="342905" y="1143000"/>
          <a:ext cx="84582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9142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1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84407" y="99607"/>
            <a:ext cx="8957414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2419133" y="328211"/>
            <a:ext cx="4287971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1552575" y="1690724"/>
            <a:ext cx="72009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3200" dirty="0">
                <a:solidFill>
                  <a:schemeClr val="accent2"/>
                </a:solidFill>
              </a:rPr>
              <a:t>- Đọc lại toàn bộ nội dung bài đã học.</a:t>
            </a:r>
            <a:endParaRPr lang="en-US" sz="3200" dirty="0">
              <a:solidFill>
                <a:schemeClr val="accent2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chemeClr val="accent2"/>
                </a:solidFill>
              </a:rPr>
              <a:t>- </a:t>
            </a:r>
            <a:r>
              <a:rPr lang="en-US" sz="3200" dirty="0" err="1">
                <a:solidFill>
                  <a:schemeClr val="accent2"/>
                </a:solidFill>
              </a:rPr>
              <a:t>Làm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bài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tập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đã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giao</a:t>
            </a:r>
            <a:r>
              <a:rPr lang="en-US" sz="3200" dirty="0">
                <a:solidFill>
                  <a:schemeClr val="accent2"/>
                </a:solidFill>
              </a:rPr>
              <a:t> ở </a:t>
            </a:r>
            <a:r>
              <a:rPr lang="en-US" sz="3200" dirty="0" err="1">
                <a:solidFill>
                  <a:schemeClr val="accent2"/>
                </a:solidFill>
              </a:rPr>
              <a:t>trên</a:t>
            </a:r>
            <a:r>
              <a:rPr lang="en-US" sz="3200" dirty="0">
                <a:solidFill>
                  <a:schemeClr val="accent2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vi-VN" sz="3200" dirty="0">
                <a:solidFill>
                  <a:schemeClr val="accent2"/>
                </a:solidFill>
              </a:rPr>
              <a:t>- </a:t>
            </a:r>
            <a:r>
              <a:rPr lang="nl-NL" sz="3200" dirty="0">
                <a:solidFill>
                  <a:schemeClr val="accent2"/>
                </a:solidFill>
              </a:rPr>
              <a:t>Đọc nội dung phần </a:t>
            </a:r>
            <a:r>
              <a:rPr lang="vi-VN" sz="3200" dirty="0">
                <a:solidFill>
                  <a:schemeClr val="accent2"/>
                </a:solidFill>
              </a:rPr>
              <a:t>còn lại của bài, tiết sau học tiếp</a:t>
            </a:r>
            <a:r>
              <a:rPr lang="en-US" sz="3200" dirty="0">
                <a:solidFill>
                  <a:schemeClr val="accent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2867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789451" y="4821382"/>
            <a:ext cx="2352243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F76D2BD-4504-80E5-7176-A5B6CF63480B}"/>
              </a:ext>
            </a:extLst>
          </p:cNvPr>
          <p:cNvSpPr txBox="1"/>
          <p:nvPr/>
        </p:nvSpPr>
        <p:spPr>
          <a:xfrm>
            <a:off x="8439" y="59543"/>
            <a:ext cx="9305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§</a:t>
            </a:r>
            <a:r>
              <a:rPr lang="en-US" altLang="en-GB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Medium"/>
                <a:cs typeface="Times New Roman" panose="02020603050405020304" pitchFamily="18" charset="0"/>
                <a:sym typeface="Special Elite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E250EC2E-D5E8-A11E-FE33-A8963256E84A}"/>
              </a:ext>
            </a:extLst>
          </p:cNvPr>
          <p:cNvSpPr txBox="1"/>
          <p:nvPr/>
        </p:nvSpPr>
        <p:spPr>
          <a:xfrm>
            <a:off x="214605" y="599107"/>
            <a:ext cx="8167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25AE2A5-5738-3580-5C7C-161964F9AC15}"/>
              </a:ext>
            </a:extLst>
          </p:cNvPr>
          <p:cNvSpPr txBox="1"/>
          <p:nvPr/>
        </p:nvSpPr>
        <p:spPr>
          <a:xfrm>
            <a:off x="394092" y="1553214"/>
            <a:ext cx="676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xmlns="" id="{0852734E-328C-26E1-1CC5-1C778EA45B3F}"/>
              </a:ext>
            </a:extLst>
          </p:cNvPr>
          <p:cNvGrpSpPr/>
          <p:nvPr/>
        </p:nvGrpSpPr>
        <p:grpSpPr>
          <a:xfrm>
            <a:off x="152400" y="1600200"/>
            <a:ext cx="8828542" cy="5562600"/>
            <a:chOff x="1697640" y="2133114"/>
            <a:chExt cx="7621636" cy="5590456"/>
          </a:xfrm>
        </p:grpSpPr>
        <p:pic>
          <p:nvPicPr>
            <p:cNvPr id="23" name="!!3" descr="Wondering | Grappige gezichten, Smiley, Grappige plaatjes">
              <a:extLst>
                <a:ext uri="{FF2B5EF4-FFF2-40B4-BE49-F238E27FC236}">
                  <a16:creationId xmlns:a16="http://schemas.microsoft.com/office/drawing/2014/main" xmlns="" id="{6B7F010F-B7C8-0D5A-2571-12D6B9EFD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602" y="4722067"/>
              <a:ext cx="1968674" cy="2356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Nổ: 8 Điểm 23">
              <a:extLst>
                <a:ext uri="{FF2B5EF4-FFF2-40B4-BE49-F238E27FC236}">
                  <a16:creationId xmlns:a16="http://schemas.microsoft.com/office/drawing/2014/main" xmlns="" id="{6B8B882F-80D4-C74B-79E9-3997B0BB9420}"/>
                </a:ext>
              </a:extLst>
            </p:cNvPr>
            <p:cNvSpPr/>
            <p:nvPr/>
          </p:nvSpPr>
          <p:spPr>
            <a:xfrm>
              <a:off x="1697640" y="2133114"/>
              <a:ext cx="6450955" cy="5590456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981200" y="2971800"/>
            <a:ext cx="41148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ta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mô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tả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diễn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dữ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dạng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bảng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thống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kê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52207"/>
            <a:ext cx="6858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2684759" y="3278339"/>
            <a:ext cx="36861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8845" y="3620366"/>
            <a:ext cx="6858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385938" y="4127150"/>
            <a:ext cx="2395598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7431990" y="342569"/>
            <a:ext cx="1574403" cy="1180802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8188258" y="783939"/>
            <a:ext cx="11163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31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=""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98" y="114241"/>
            <a:ext cx="2011441" cy="24137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4821382"/>
            <a:ext cx="2352243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8130" y="1313328"/>
            <a:ext cx="61457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3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(</a:t>
            </a:r>
            <a:r>
              <a:rPr lang="en-US" sz="3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</a:t>
            </a:r>
            <a:r>
              <a:rPr lang="en-US" sz="30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3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T9):</a:t>
            </a: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Đối tượng 12">
            <a:extLst>
              <a:ext uri="{FF2B5EF4-FFF2-40B4-BE49-F238E27FC236}">
                <a16:creationId xmlns=""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497223"/>
              </p:ext>
            </p:extLst>
          </p:nvPr>
        </p:nvGraphicFramePr>
        <p:xfrm>
          <a:off x="3695700" y="2667000"/>
          <a:ext cx="6858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5700" y="2667000"/>
                        <a:ext cx="6858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121025" y="2667001"/>
            <a:ext cx="68609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mô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tả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biểu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diễn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dữ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liệu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dạng</a:t>
            </a:r>
            <a:r>
              <a:rPr lang="en-US" sz="3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bảng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thông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kê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biểu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đồ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biểu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đồ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dạng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cột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/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cột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kép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;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biểu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đồ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tròn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;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biểu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đồ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đoạn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thẳng</a:t>
            </a:r>
            <a:r>
              <a:rPr lang="en-US" sz="3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142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4821382"/>
            <a:ext cx="2352243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C9E68A9C-F5AD-3806-7C25-7DB9538FE6A3}"/>
              </a:ext>
            </a:extLst>
          </p:cNvPr>
          <p:cNvSpPr txBox="1"/>
          <p:nvPr/>
        </p:nvSpPr>
        <p:spPr>
          <a:xfrm>
            <a:off x="593192" y="790260"/>
            <a:ext cx="3445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</a:t>
            </a:r>
            <a:r>
              <a:rPr lang="fr-FR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T9): 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Hộp Văn bản 17">
            <a:extLst>
              <a:ext uri="{FF2B5EF4-FFF2-40B4-BE49-F238E27FC236}">
                <a16:creationId xmlns:a16="http://schemas.microsoft.com/office/drawing/2014/main" xmlns="" id="{225AE2A5-5738-3580-5C7C-161964F9AC15}"/>
              </a:ext>
            </a:extLst>
          </p:cNvPr>
          <p:cNvSpPr txBox="1"/>
          <p:nvPr/>
        </p:nvSpPr>
        <p:spPr>
          <a:xfrm>
            <a:off x="394092" y="203267"/>
            <a:ext cx="676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7188" y="1306555"/>
            <a:ext cx="76986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val="3067411576"/>
              </p:ext>
            </p:extLst>
          </p:nvPr>
        </p:nvGraphicFramePr>
        <p:xfrm>
          <a:off x="914400" y="2286000"/>
          <a:ext cx="6781800" cy="4457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540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7" grpId="0"/>
      <p:bldGraphic spid="4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4821382"/>
            <a:ext cx="2352243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C9E68A9C-F5AD-3806-7C25-7DB9538FE6A3}"/>
              </a:ext>
            </a:extLst>
          </p:cNvPr>
          <p:cNvSpPr txBox="1"/>
          <p:nvPr/>
        </p:nvSpPr>
        <p:spPr>
          <a:xfrm>
            <a:off x="593192" y="790260"/>
            <a:ext cx="3445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</a:t>
            </a:r>
            <a:r>
              <a:rPr lang="fr-FR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T9): 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Hộp Văn bản 17">
            <a:extLst>
              <a:ext uri="{FF2B5EF4-FFF2-40B4-BE49-F238E27FC236}">
                <a16:creationId xmlns:a16="http://schemas.microsoft.com/office/drawing/2014/main" xmlns="" id="{225AE2A5-5738-3580-5C7C-161964F9AC15}"/>
              </a:ext>
            </a:extLst>
          </p:cNvPr>
          <p:cNvSpPr txBox="1"/>
          <p:nvPr/>
        </p:nvSpPr>
        <p:spPr>
          <a:xfrm>
            <a:off x="394092" y="203267"/>
            <a:ext cx="676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7188" y="1306555"/>
            <a:ext cx="7698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(GDP)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Singapore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2019.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4253790744"/>
              </p:ext>
            </p:extLst>
          </p:nvPr>
        </p:nvGraphicFramePr>
        <p:xfrm>
          <a:off x="766440" y="2590800"/>
          <a:ext cx="7848600" cy="4152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2829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7" grpId="0"/>
      <p:bldGraphic spid="1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77430" y="2807098"/>
            <a:ext cx="2544233" cy="25561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3479" y="2808952"/>
            <a:ext cx="2529785" cy="25872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4" name="组合 69"/>
          <p:cNvGrpSpPr/>
          <p:nvPr/>
        </p:nvGrpSpPr>
        <p:grpSpPr>
          <a:xfrm>
            <a:off x="3291469" y="2677744"/>
            <a:ext cx="1906220" cy="2721954"/>
            <a:chOff x="3366292" y="1931351"/>
            <a:chExt cx="2233616" cy="2245998"/>
          </a:xfrm>
          <a:solidFill>
            <a:srgbClr val="D20402"/>
          </a:solidFill>
        </p:grpSpPr>
        <p:sp>
          <p:nvSpPr>
            <p:cNvPr id="5" name="椭圆 8"/>
            <p:cNvSpPr/>
            <p:nvPr/>
          </p:nvSpPr>
          <p:spPr>
            <a:xfrm>
              <a:off x="3366292" y="195992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6" name="椭圆 8"/>
            <p:cNvSpPr/>
            <p:nvPr/>
          </p:nvSpPr>
          <p:spPr>
            <a:xfrm rot="5400000">
              <a:off x="4363242" y="1805939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7" name="椭圆 8"/>
            <p:cNvSpPr/>
            <p:nvPr/>
          </p:nvSpPr>
          <p:spPr>
            <a:xfrm flipH="1">
              <a:off x="4517233" y="2815271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8" name="椭圆 8"/>
            <p:cNvSpPr/>
            <p:nvPr/>
          </p:nvSpPr>
          <p:spPr>
            <a:xfrm rot="16200000" flipV="1">
              <a:off x="3510755" y="2969262"/>
              <a:ext cx="1082675" cy="1333500"/>
            </a:xfrm>
            <a:custGeom>
              <a:avLst/>
              <a:gdLst/>
              <a:ahLst/>
              <a:cxnLst/>
              <a:rect l="l" t="t" r="r" b="b"/>
              <a:pathLst>
                <a:path w="1082675" h="1333500">
                  <a:moveTo>
                    <a:pt x="666750" y="0"/>
                  </a:moveTo>
                  <a:cubicBezTo>
                    <a:pt x="824932" y="0"/>
                    <a:pt x="970249" y="55084"/>
                    <a:pt x="1082675" y="149463"/>
                  </a:cubicBezTo>
                  <a:cubicBezTo>
                    <a:pt x="928985" y="269330"/>
                    <a:pt x="831850" y="456696"/>
                    <a:pt x="831850" y="666750"/>
                  </a:cubicBezTo>
                  <a:cubicBezTo>
                    <a:pt x="831850" y="876804"/>
                    <a:pt x="928985" y="1064171"/>
                    <a:pt x="1082675" y="1184037"/>
                  </a:cubicBezTo>
                  <a:cubicBezTo>
                    <a:pt x="970249" y="1278416"/>
                    <a:pt x="824932" y="1333500"/>
                    <a:pt x="666750" y="1333500"/>
                  </a:cubicBezTo>
                  <a:cubicBezTo>
                    <a:pt x="298514" y="1333500"/>
                    <a:pt x="0" y="1034986"/>
                    <a:pt x="0" y="666750"/>
                  </a:cubicBezTo>
                  <a:cubicBezTo>
                    <a:pt x="0" y="298514"/>
                    <a:pt x="298514" y="0"/>
                    <a:pt x="6667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pic>
        <p:nvPicPr>
          <p:cNvPr id="9" name="Picture 3" descr="F:\PPT素材\3232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49" y="2808961"/>
            <a:ext cx="454712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PPT素材\3333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63" y="4475426"/>
            <a:ext cx="454712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F:\PPT素材\64433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25" y="4380599"/>
            <a:ext cx="454712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:\PPT素材\954334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34" y="2859483"/>
            <a:ext cx="454712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78"/>
          <p:cNvGrpSpPr/>
          <p:nvPr/>
        </p:nvGrpSpPr>
        <p:grpSpPr>
          <a:xfrm rot="10800000">
            <a:off x="2730288" y="3006907"/>
            <a:ext cx="525511" cy="494909"/>
            <a:chOff x="5758372" y="2313737"/>
            <a:chExt cx="525579" cy="371182"/>
          </a:xfrm>
          <a:solidFill>
            <a:schemeClr val="tx2"/>
          </a:solidFill>
        </p:grpSpPr>
        <p:sp>
          <p:nvSpPr>
            <p:cNvPr id="14" name="等腰三角形 79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15" name="等腰三角形 80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6" name="组合 81"/>
          <p:cNvGrpSpPr/>
          <p:nvPr/>
        </p:nvGrpSpPr>
        <p:grpSpPr>
          <a:xfrm rot="10800000">
            <a:off x="2765963" y="4481005"/>
            <a:ext cx="525511" cy="494909"/>
            <a:chOff x="5758372" y="2313737"/>
            <a:chExt cx="525579" cy="371182"/>
          </a:xfrm>
          <a:solidFill>
            <a:schemeClr val="accent2"/>
          </a:solidFill>
        </p:grpSpPr>
        <p:sp>
          <p:nvSpPr>
            <p:cNvPr id="17" name="等腰三角形 82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18" name="等腰三角形 83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19" name="组合 84"/>
          <p:cNvGrpSpPr/>
          <p:nvPr/>
        </p:nvGrpSpPr>
        <p:grpSpPr>
          <a:xfrm>
            <a:off x="5302172" y="3046954"/>
            <a:ext cx="525511" cy="494909"/>
            <a:chOff x="5758372" y="2313737"/>
            <a:chExt cx="525579" cy="371182"/>
          </a:xfrm>
          <a:solidFill>
            <a:schemeClr val="accent3"/>
          </a:solidFill>
        </p:grpSpPr>
        <p:sp>
          <p:nvSpPr>
            <p:cNvPr id="20" name="等腰三角形 85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1" name="等腰三角形 86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grpSp>
        <p:nvGrpSpPr>
          <p:cNvPr id="22" name="组合 87"/>
          <p:cNvGrpSpPr/>
          <p:nvPr/>
        </p:nvGrpSpPr>
        <p:grpSpPr>
          <a:xfrm>
            <a:off x="5361566" y="4436324"/>
            <a:ext cx="525511" cy="494909"/>
            <a:chOff x="5758372" y="2313737"/>
            <a:chExt cx="525579" cy="371182"/>
          </a:xfrm>
          <a:solidFill>
            <a:schemeClr val="accent1"/>
          </a:solidFill>
        </p:grpSpPr>
        <p:sp>
          <p:nvSpPr>
            <p:cNvPr id="23" name="等腰三角形 88"/>
            <p:cNvSpPr/>
            <p:nvPr/>
          </p:nvSpPr>
          <p:spPr>
            <a:xfrm rot="5400000">
              <a:off x="5732774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  <p:sp>
          <p:nvSpPr>
            <p:cNvPr id="24" name="等腰三角形 89"/>
            <p:cNvSpPr/>
            <p:nvPr/>
          </p:nvSpPr>
          <p:spPr>
            <a:xfrm rot="5400000">
              <a:off x="5938368" y="2339335"/>
              <a:ext cx="371182" cy="31998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D20402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9959" y="3511788"/>
            <a:ext cx="2551896" cy="984875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2: </a:t>
            </a: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82395" y="3610153"/>
            <a:ext cx="2544234" cy="984875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3, 4: </a:t>
            </a:r>
          </a:p>
          <a:p>
            <a:pPr algn="ctr"/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4978" y="762001"/>
            <a:ext cx="6175822" cy="1231496"/>
          </a:xfrm>
          <a:prstGeom prst="rect">
            <a:avLst/>
          </a:prstGeom>
          <a:solidFill>
            <a:srgbClr val="E85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34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</a:t>
            </a:r>
            <a:r>
              <a:rPr lang="en-US" sz="34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0690"/>
            <a:ext cx="1371600" cy="1828800"/>
          </a:xfrm>
          <a:prstGeom prst="rect">
            <a:avLst/>
          </a:prstGeom>
        </p:spPr>
      </p:pic>
      <p:sp>
        <p:nvSpPr>
          <p:cNvPr id="33" name="Rectangle: Rounded Corners 39">
            <a:extLst>
              <a:ext uri="{FF2B5EF4-FFF2-40B4-BE49-F238E27FC236}">
                <a16:creationId xmlns="" xmlns:a16="http://schemas.microsoft.com/office/drawing/2014/main" id="{E77C13A5-0834-400F-A56E-4C74E35B6AEF}"/>
              </a:ext>
            </a:extLst>
          </p:cNvPr>
          <p:cNvSpPr/>
          <p:nvPr/>
        </p:nvSpPr>
        <p:spPr>
          <a:xfrm rot="5400000">
            <a:off x="5549992" y="3176401"/>
            <a:ext cx="6643540" cy="49026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512712A-CFC7-4140-8BF0-0E597115E512}"/>
              </a:ext>
            </a:extLst>
          </p:cNvPr>
          <p:cNvSpPr txBox="1"/>
          <p:nvPr/>
        </p:nvSpPr>
        <p:spPr>
          <a:xfrm rot="5400000">
            <a:off x="5582812" y="3497112"/>
            <a:ext cx="6526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HÌNH THÀNH KIẾN THỨC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ộp Văn bản 17">
            <a:extLst>
              <a:ext uri="{FF2B5EF4-FFF2-40B4-BE49-F238E27FC236}">
                <a16:creationId xmlns:a16="http://schemas.microsoft.com/office/drawing/2014/main" xmlns="" id="{225AE2A5-5738-3580-5C7C-161964F9AC15}"/>
              </a:ext>
            </a:extLst>
          </p:cNvPr>
          <p:cNvSpPr txBox="1"/>
          <p:nvPr/>
        </p:nvSpPr>
        <p:spPr>
          <a:xfrm>
            <a:off x="93025" y="114401"/>
            <a:ext cx="676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Đếm ngược 2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5570" y="5460811"/>
            <a:ext cx="2471563" cy="13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26" grpId="0"/>
      <p:bldP spid="28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4821382"/>
            <a:ext cx="2352243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C9E68A9C-F5AD-3806-7C25-7DB9538FE6A3}"/>
              </a:ext>
            </a:extLst>
          </p:cNvPr>
          <p:cNvSpPr txBox="1"/>
          <p:nvPr/>
        </p:nvSpPr>
        <p:spPr>
          <a:xfrm>
            <a:off x="593192" y="790260"/>
            <a:ext cx="3445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fr-FR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</a:t>
            </a:r>
            <a:r>
              <a:rPr lang="fr-FR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T9): 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Hộp Văn bản 17">
            <a:extLst>
              <a:ext uri="{FF2B5EF4-FFF2-40B4-BE49-F238E27FC236}">
                <a16:creationId xmlns:a16="http://schemas.microsoft.com/office/drawing/2014/main" xmlns="" id="{225AE2A5-5738-3580-5C7C-161964F9AC15}"/>
              </a:ext>
            </a:extLst>
          </p:cNvPr>
          <p:cNvSpPr txBox="1"/>
          <p:nvPr/>
        </p:nvSpPr>
        <p:spPr>
          <a:xfrm>
            <a:off x="394092" y="203267"/>
            <a:ext cx="676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7188" y="1306555"/>
            <a:ext cx="76986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val="67461078"/>
              </p:ext>
            </p:extLst>
          </p:nvPr>
        </p:nvGraphicFramePr>
        <p:xfrm>
          <a:off x="914400" y="2286000"/>
          <a:ext cx="6781800" cy="4457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3910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7" grpId="0"/>
      <p:bldGraphic spid="4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5" y="-183568"/>
            <a:ext cx="919565" cy="1634783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="" xmlns:a16="http://schemas.microsoft.com/office/drawing/2014/main" id="{6F24C895-984E-E59E-A48D-64C1D6943FF4}"/>
              </a:ext>
            </a:extLst>
          </p:cNvPr>
          <p:cNvSpPr/>
          <p:nvPr/>
        </p:nvSpPr>
        <p:spPr>
          <a:xfrm>
            <a:off x="2607911" y="762001"/>
            <a:ext cx="3547433" cy="584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SGK-T 9)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99C86C0D-9856-99DB-EA8E-599ACF4EF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90F0E315-E428-43DB-0A76-5C3DB1650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3872" y="1752604"/>
            <a:ext cx="80685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2020,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5420345" y="3294446"/>
            <a:ext cx="6891242" cy="501856"/>
            <a:chOff x="4871257" y="83128"/>
            <a:chExt cx="7501717" cy="669140"/>
          </a:xfrm>
        </p:grpSpPr>
        <p:sp>
          <p:nvSpPr>
            <p:cNvPr id="37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28" y="136716"/>
              <a:ext cx="7104246" cy="61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79770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F33787325_Lab safety_AAS_v3" id="{898BC5E2-691B-4B41-A97D-F35AD4FFF20D}" vid="{295F60D3-032D-43CA-A300-E4752067AD50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2433</Words>
  <Application>Microsoft Office PowerPoint</Application>
  <PresentationFormat>On-screen Show (4:3)</PresentationFormat>
  <Paragraphs>243</Paragraphs>
  <Slides>30</Slides>
  <Notes>25</Notes>
  <HiddenSlides>0</HiddenSlides>
  <MMClips>1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1_Office Theme</vt:lpstr>
      <vt:lpstr>2_Office Theme</vt:lpstr>
      <vt:lpstr>3_Office Theme</vt:lpstr>
      <vt:lpstr>4_Office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8_Default Design</vt:lpstr>
      <vt:lpstr>9_Default Design</vt:lpstr>
      <vt:lpstr>10_Default Design</vt:lpstr>
      <vt:lpstr>5_Office Theme</vt:lpstr>
      <vt:lpstr>Equation</vt:lpstr>
      <vt:lpstr> Mô tả và biểu diễn dữ liệu trên các bảng, biểu đồ.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Mô tả và biểu diễn dữ liệu trên các bảng, biểu đồ.</dc:title>
  <dc:creator>LENOVO</dc:creator>
  <cp:lastModifiedBy>My PC</cp:lastModifiedBy>
  <cp:revision>44</cp:revision>
  <dcterms:created xsi:type="dcterms:W3CDTF">2023-07-28T14:36:24Z</dcterms:created>
  <dcterms:modified xsi:type="dcterms:W3CDTF">2025-02-03T04:49:01Z</dcterms:modified>
</cp:coreProperties>
</file>