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78dcea81845c4dfb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00" r:id="rId2"/>
    <p:sldId id="309" r:id="rId3"/>
    <p:sldId id="294" r:id="rId4"/>
    <p:sldId id="306" r:id="rId5"/>
    <p:sldId id="296" r:id="rId6"/>
    <p:sldId id="320" r:id="rId7"/>
    <p:sldId id="311" r:id="rId8"/>
    <p:sldId id="312" r:id="rId9"/>
    <p:sldId id="313" r:id="rId10"/>
    <p:sldId id="305" r:id="rId11"/>
    <p:sldId id="314" r:id="rId12"/>
    <p:sldId id="315" r:id="rId13"/>
    <p:sldId id="307" r:id="rId14"/>
    <p:sldId id="308" r:id="rId15"/>
    <p:sldId id="272" r:id="rId16"/>
    <p:sldId id="322" r:id="rId17"/>
    <p:sldId id="266" r:id="rId18"/>
    <p:sldId id="274" r:id="rId19"/>
    <p:sldId id="323" r:id="rId20"/>
    <p:sldId id="268" r:id="rId21"/>
    <p:sldId id="271" r:id="rId22"/>
    <p:sldId id="275" r:id="rId23"/>
    <p:sldId id="276" r:id="rId24"/>
    <p:sldId id="277" r:id="rId25"/>
    <p:sldId id="304" r:id="rId26"/>
    <p:sldId id="278" r:id="rId27"/>
    <p:sldId id="279" r:id="rId28"/>
    <p:sldId id="318" r:id="rId29"/>
    <p:sldId id="280" r:id="rId30"/>
    <p:sldId id="281" r:id="rId31"/>
    <p:sldId id="319" r:id="rId32"/>
    <p:sldId id="302" r:id="rId33"/>
    <p:sldId id="282" r:id="rId34"/>
    <p:sldId id="324" r:id="rId35"/>
    <p:sldId id="325" r:id="rId36"/>
    <p:sldId id="303" r:id="rId37"/>
    <p:sldId id="286" r:id="rId38"/>
    <p:sldId id="28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658" y="-72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10" Type="http://schemas.openxmlformats.org/officeDocument/2006/relationships/image" Target="../media/image106.wmf"/><Relationship Id="rId4" Type="http://schemas.openxmlformats.org/officeDocument/2006/relationships/image" Target="../media/image100.wmf"/><Relationship Id="rId9" Type="http://schemas.openxmlformats.org/officeDocument/2006/relationships/image" Target="../media/image10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08.wmf"/><Relationship Id="rId5" Type="http://schemas.openxmlformats.org/officeDocument/2006/relationships/image" Target="../media/image116.wmf"/><Relationship Id="rId4" Type="http://schemas.openxmlformats.org/officeDocument/2006/relationships/image" Target="../media/image115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13" Type="http://schemas.openxmlformats.org/officeDocument/2006/relationships/image" Target="../media/image129.wmf"/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12" Type="http://schemas.openxmlformats.org/officeDocument/2006/relationships/image" Target="../media/image128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22.wmf"/><Relationship Id="rId11" Type="http://schemas.openxmlformats.org/officeDocument/2006/relationships/image" Target="../media/image127.wmf"/><Relationship Id="rId5" Type="http://schemas.openxmlformats.org/officeDocument/2006/relationships/image" Target="../media/image121.wmf"/><Relationship Id="rId10" Type="http://schemas.openxmlformats.org/officeDocument/2006/relationships/image" Target="../media/image126.wmf"/><Relationship Id="rId4" Type="http://schemas.openxmlformats.org/officeDocument/2006/relationships/image" Target="../media/image120.wmf"/><Relationship Id="rId9" Type="http://schemas.openxmlformats.org/officeDocument/2006/relationships/image" Target="../media/image12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96982-65B7-4418-B5AE-96CD79037D7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F7DD4-12E9-475B-B959-C56C8B7D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1d5e6dd1b0_0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1d5e6dd1b0_0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Nhìn</a:t>
            </a:r>
            <a:r>
              <a:rPr lang="en-US" baseline="0"/>
              <a:t> va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99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29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88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5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11751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3B95EA-C1FB-41E6-8E2D-C36A53251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8.wmf"/><Relationship Id="rId18" Type="http://schemas.openxmlformats.org/officeDocument/2006/relationships/oleObject" Target="../embeddings/oleObject26.bin"/><Relationship Id="rId3" Type="http://schemas.openxmlformats.org/officeDocument/2006/relationships/video" Target="../media/media1.mp4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40.wmf"/><Relationship Id="rId2" Type="http://schemas.microsoft.com/office/2007/relationships/media" Target="../media/media1.mp4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7.wmf"/><Relationship Id="rId5" Type="http://schemas.openxmlformats.org/officeDocument/2006/relationships/image" Target="../media/image19.png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41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2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47.wmf"/><Relationship Id="rId3" Type="http://schemas.openxmlformats.org/officeDocument/2006/relationships/image" Target="../media/image19.png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32.bin"/><Relationship Id="rId2" Type="http://schemas.microsoft.com/office/2007/relationships/media" Target="../media/media1.mp4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image" Target="../media/image51.png"/><Relationship Id="rId10" Type="http://schemas.openxmlformats.org/officeDocument/2006/relationships/image" Target="../media/image4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5.png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61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42.bin"/><Relationship Id="rId2" Type="http://schemas.microsoft.com/office/2007/relationships/media" Target="../media/media1.mp4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57.wmf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5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68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65.wmf"/><Relationship Id="rId17" Type="http://schemas.openxmlformats.org/officeDocument/2006/relationships/oleObject" Target="../embeddings/oleObject49.bin"/><Relationship Id="rId2" Type="http://schemas.microsoft.com/office/2007/relationships/media" Target="../media/media1.mp4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64.wmf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6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51.bin"/><Relationship Id="rId2" Type="http://schemas.microsoft.com/office/2007/relationships/media" Target="../media/media1.mp4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5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7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77.wmf"/><Relationship Id="rId18" Type="http://schemas.openxmlformats.org/officeDocument/2006/relationships/oleObject" Target="../embeddings/oleObject61.bin"/><Relationship Id="rId3" Type="http://schemas.openxmlformats.org/officeDocument/2006/relationships/image" Target="../media/image81.png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0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57.bin"/><Relationship Id="rId19" Type="http://schemas.openxmlformats.org/officeDocument/2006/relationships/image" Target="../media/image80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75.wmf"/><Relationship Id="rId14" Type="http://schemas.openxmlformats.org/officeDocument/2006/relationships/oleObject" Target="../embeddings/oleObject5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6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89.wmf"/><Relationship Id="rId4" Type="http://schemas.openxmlformats.org/officeDocument/2006/relationships/image" Target="../media/image86.wmf"/><Relationship Id="rId9" Type="http://schemas.openxmlformats.org/officeDocument/2006/relationships/oleObject" Target="../embeddings/oleObject6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75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94.wmf"/><Relationship Id="rId2" Type="http://schemas.microsoft.com/office/2007/relationships/media" Target="../media/media2.mp4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image" Target="../media/image96.png"/><Relationship Id="rId10" Type="http://schemas.openxmlformats.org/officeDocument/2006/relationships/image" Target="../media/image9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9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80.bin"/><Relationship Id="rId18" Type="http://schemas.openxmlformats.org/officeDocument/2006/relationships/image" Target="../media/image103.wmf"/><Relationship Id="rId3" Type="http://schemas.openxmlformats.org/officeDocument/2006/relationships/video" Target="../media/media2.mp4"/><Relationship Id="rId21" Type="http://schemas.openxmlformats.org/officeDocument/2006/relationships/oleObject" Target="../embeddings/oleObject84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100.wmf"/><Relationship Id="rId17" Type="http://schemas.openxmlformats.org/officeDocument/2006/relationships/oleObject" Target="../embeddings/oleObject82.bin"/><Relationship Id="rId25" Type="http://schemas.openxmlformats.org/officeDocument/2006/relationships/image" Target="../media/image96.png"/><Relationship Id="rId2" Type="http://schemas.microsoft.com/office/2007/relationships/media" Target="../media/media2.mp4"/><Relationship Id="rId16" Type="http://schemas.openxmlformats.org/officeDocument/2006/relationships/image" Target="../media/image102.wmf"/><Relationship Id="rId20" Type="http://schemas.openxmlformats.org/officeDocument/2006/relationships/image" Target="../media/image104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79.bin"/><Relationship Id="rId24" Type="http://schemas.openxmlformats.org/officeDocument/2006/relationships/image" Target="../media/image106.wmf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1.bin"/><Relationship Id="rId23" Type="http://schemas.openxmlformats.org/officeDocument/2006/relationships/oleObject" Target="../embeddings/oleObject85.bin"/><Relationship Id="rId10" Type="http://schemas.openxmlformats.org/officeDocument/2006/relationships/image" Target="../media/image99.wmf"/><Relationship Id="rId19" Type="http://schemas.openxmlformats.org/officeDocument/2006/relationships/oleObject" Target="../embeddings/oleObject83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101.wmf"/><Relationship Id="rId22" Type="http://schemas.openxmlformats.org/officeDocument/2006/relationships/image" Target="../media/image10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video" Target="../media/media3.mp4"/><Relationship Id="rId7" Type="http://schemas.openxmlformats.org/officeDocument/2006/relationships/image" Target="../media/image108.wmf"/><Relationship Id="rId12" Type="http://schemas.openxmlformats.org/officeDocument/2006/relationships/image" Target="../media/image112.png"/><Relationship Id="rId2" Type="http://schemas.microsoft.com/office/2007/relationships/media" Target="../media/media3.mp4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10.wmf"/><Relationship Id="rId5" Type="http://schemas.openxmlformats.org/officeDocument/2006/relationships/image" Target="../media/image81.png"/><Relationship Id="rId10" Type="http://schemas.openxmlformats.org/officeDocument/2006/relationships/oleObject" Target="../embeddings/oleObject8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9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16.wmf"/><Relationship Id="rId3" Type="http://schemas.openxmlformats.org/officeDocument/2006/relationships/image" Target="../media/image81.png"/><Relationship Id="rId7" Type="http://schemas.openxmlformats.org/officeDocument/2006/relationships/image" Target="../media/image113.wmf"/><Relationship Id="rId12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15.wmf"/><Relationship Id="rId5" Type="http://schemas.openxmlformats.org/officeDocument/2006/relationships/image" Target="../media/image108.wmf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9.bin"/><Relationship Id="rId9" Type="http://schemas.openxmlformats.org/officeDocument/2006/relationships/image" Target="../media/image11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3" Type="http://schemas.openxmlformats.org/officeDocument/2006/relationships/oleObject" Target="../embeddings/oleObject99.bin"/><Relationship Id="rId18" Type="http://schemas.openxmlformats.org/officeDocument/2006/relationships/image" Target="../media/image124.wmf"/><Relationship Id="rId26" Type="http://schemas.openxmlformats.org/officeDocument/2006/relationships/image" Target="../media/image128.wmf"/><Relationship Id="rId3" Type="http://schemas.openxmlformats.org/officeDocument/2006/relationships/oleObject" Target="../embeddings/oleObject94.bin"/><Relationship Id="rId21" Type="http://schemas.openxmlformats.org/officeDocument/2006/relationships/oleObject" Target="../embeddings/oleObject103.bin"/><Relationship Id="rId7" Type="http://schemas.openxmlformats.org/officeDocument/2006/relationships/oleObject" Target="../embeddings/oleObject96.bin"/><Relationship Id="rId12" Type="http://schemas.openxmlformats.org/officeDocument/2006/relationships/image" Target="../media/image121.wmf"/><Relationship Id="rId17" Type="http://schemas.openxmlformats.org/officeDocument/2006/relationships/oleObject" Target="../embeddings/oleObject101.bin"/><Relationship Id="rId25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3.wmf"/><Relationship Id="rId20" Type="http://schemas.openxmlformats.org/officeDocument/2006/relationships/image" Target="../media/image125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98.bin"/><Relationship Id="rId24" Type="http://schemas.openxmlformats.org/officeDocument/2006/relationships/image" Target="../media/image127.wmf"/><Relationship Id="rId5" Type="http://schemas.openxmlformats.org/officeDocument/2006/relationships/oleObject" Target="../embeddings/oleObject95.bin"/><Relationship Id="rId15" Type="http://schemas.openxmlformats.org/officeDocument/2006/relationships/oleObject" Target="../embeddings/oleObject100.bin"/><Relationship Id="rId23" Type="http://schemas.openxmlformats.org/officeDocument/2006/relationships/oleObject" Target="../embeddings/oleObject104.bin"/><Relationship Id="rId28" Type="http://schemas.openxmlformats.org/officeDocument/2006/relationships/image" Target="../media/image129.wmf"/><Relationship Id="rId10" Type="http://schemas.openxmlformats.org/officeDocument/2006/relationships/image" Target="../media/image120.wmf"/><Relationship Id="rId19" Type="http://schemas.openxmlformats.org/officeDocument/2006/relationships/oleObject" Target="../embeddings/oleObject102.bin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97.bin"/><Relationship Id="rId14" Type="http://schemas.openxmlformats.org/officeDocument/2006/relationships/image" Target="../media/image122.wmf"/><Relationship Id="rId22" Type="http://schemas.openxmlformats.org/officeDocument/2006/relationships/image" Target="../media/image126.wmf"/><Relationship Id="rId27" Type="http://schemas.openxmlformats.org/officeDocument/2006/relationships/oleObject" Target="../embeddings/oleObject10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13" Type="http://schemas.openxmlformats.org/officeDocument/2006/relationships/oleObject" Target="../embeddings/oleObject111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33.wmf"/><Relationship Id="rId17" Type="http://schemas.openxmlformats.org/officeDocument/2006/relationships/image" Target="../media/image96.png"/><Relationship Id="rId2" Type="http://schemas.microsoft.com/office/2007/relationships/media" Target="../media/media2.mp4"/><Relationship Id="rId16" Type="http://schemas.openxmlformats.org/officeDocument/2006/relationships/image" Target="../media/image135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0.w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2.bin"/><Relationship Id="rId10" Type="http://schemas.openxmlformats.org/officeDocument/2006/relationships/image" Target="../media/image13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134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9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3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13" Type="http://schemas.openxmlformats.org/officeDocument/2006/relationships/image" Target="../media/image145.wmf"/><Relationship Id="rId3" Type="http://schemas.openxmlformats.org/officeDocument/2006/relationships/image" Target="../media/image149.png"/><Relationship Id="rId7" Type="http://schemas.openxmlformats.org/officeDocument/2006/relationships/image" Target="../media/image142.wmf"/><Relationship Id="rId12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144.wmf"/><Relationship Id="rId5" Type="http://schemas.openxmlformats.org/officeDocument/2006/relationships/image" Target="../media/image141.w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143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7.png"/><Relationship Id="rId7" Type="http://schemas.openxmlformats.org/officeDocument/2006/relationships/image" Target="../media/image15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9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5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7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2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19.png"/><Relationship Id="rId7" Type="http://schemas.openxmlformats.org/officeDocument/2006/relationships/image" Target="../media/image30.wmf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1.wmf"/><Relationship Id="rId1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89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E6B765C-E492-4D9D-B326-A1DF01AF5D4B}"/>
              </a:ext>
            </a:extLst>
          </p:cNvPr>
          <p:cNvSpPr/>
          <p:nvPr/>
        </p:nvSpPr>
        <p:spPr>
          <a:xfrm>
            <a:off x="302293" y="2952750"/>
            <a:ext cx="4224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 LỆ THỨC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C864D8-94FF-41B2-991B-05EF775C1920}"/>
              </a:ext>
            </a:extLst>
          </p:cNvPr>
          <p:cNvSpPr/>
          <p:nvPr/>
        </p:nvSpPr>
        <p:spPr>
          <a:xfrm>
            <a:off x="228600" y="1520114"/>
            <a:ext cx="3322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51, 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C6D747D-C415-4964-A59E-F785BB764022}"/>
              </a:ext>
            </a:extLst>
          </p:cNvPr>
          <p:cNvSpPr/>
          <p:nvPr/>
        </p:nvSpPr>
        <p:spPr>
          <a:xfrm>
            <a:off x="2893008" y="636342"/>
            <a:ext cx="249036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THỰC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2EA59C7-7EED-485B-A9ED-438A79DA8CB3}"/>
              </a:ext>
            </a:extLst>
          </p:cNvPr>
          <p:cNvSpPr/>
          <p:nvPr/>
        </p:nvSpPr>
        <p:spPr>
          <a:xfrm>
            <a:off x="80425" y="11116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II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B373F0C2-A895-4718-B076-FA6AE686B6F1}"/>
              </a:ext>
            </a:extLst>
          </p:cNvPr>
          <p:cNvSpPr/>
          <p:nvPr/>
        </p:nvSpPr>
        <p:spPr>
          <a:xfrm>
            <a:off x="1287518" y="3862247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381000" y="996042"/>
            <a:ext cx="3733800" cy="348070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84" y="2546567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44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49" y="11430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E55C50-50E8-413F-AEBC-044AC14ECDF0}"/>
              </a:ext>
            </a:extLst>
          </p:cNvPr>
          <p:cNvGrpSpPr/>
          <p:nvPr/>
        </p:nvGrpSpPr>
        <p:grpSpPr>
          <a:xfrm>
            <a:off x="1604814" y="574523"/>
            <a:ext cx="7465702" cy="813462"/>
            <a:chOff x="1636278" y="457186"/>
            <a:chExt cx="7465702" cy="813462"/>
          </a:xfrm>
        </p:grpSpPr>
        <p:sp>
          <p:nvSpPr>
            <p:cNvPr id="2" name="Rectangle 1"/>
            <p:cNvSpPr/>
            <p:nvPr/>
          </p:nvSpPr>
          <p:spPr>
            <a:xfrm>
              <a:off x="1636278" y="607802"/>
              <a:ext cx="1481816" cy="500137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en-CA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4159508"/>
                </p:ext>
              </p:extLst>
            </p:nvPr>
          </p:nvGraphicFramePr>
          <p:xfrm>
            <a:off x="3073345" y="457186"/>
            <a:ext cx="381000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39" name="Equation" r:id="rId6" imgW="507960" imgH="1066680" progId="Equation.DSMT4">
                    <p:embed/>
                  </p:oleObj>
                </mc:Choice>
                <mc:Fallback>
                  <p:oleObj name="Equation" r:id="rId6" imgW="50796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73345" y="457186"/>
                          <a:ext cx="381000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3485701" y="640981"/>
              <a:ext cx="550889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830182"/>
                </p:ext>
              </p:extLst>
            </p:nvPr>
          </p:nvGraphicFramePr>
          <p:xfrm>
            <a:off x="4006015" y="470548"/>
            <a:ext cx="600075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40" name="Equation" r:id="rId8" imgW="799920" imgH="1066680" progId="Equation.DSMT4">
                    <p:embed/>
                  </p:oleObj>
                </mc:Choice>
                <mc:Fallback>
                  <p:oleObj name="Equation" r:id="rId8" imgW="79992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006015" y="470548"/>
                          <a:ext cx="600075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4699377" y="649515"/>
              <a:ext cx="4402603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7-Point Star 10"/>
          <p:cNvSpPr/>
          <p:nvPr/>
        </p:nvSpPr>
        <p:spPr>
          <a:xfrm>
            <a:off x="609444" y="307330"/>
            <a:ext cx="992421" cy="9609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67262" y="383853"/>
            <a:ext cx="85982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35240" y="2894199"/>
            <a:ext cx="1108893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51932"/>
              </p:ext>
            </p:extLst>
          </p:nvPr>
        </p:nvGraphicFramePr>
        <p:xfrm>
          <a:off x="2072633" y="2736522"/>
          <a:ext cx="9239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41" name="Equation" r:id="rId10" imgW="1231560" imgH="1066680" progId="Equation.DSMT4">
                  <p:embed/>
                </p:oleObj>
              </mc:Choice>
              <mc:Fallback>
                <p:oleObj name="Equation" r:id="rId10" imgW="12315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72633" y="2736522"/>
                        <a:ext cx="92392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5642"/>
              </p:ext>
            </p:extLst>
          </p:nvPr>
        </p:nvGraphicFramePr>
        <p:xfrm>
          <a:off x="3228443" y="2736522"/>
          <a:ext cx="114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42" name="Equation" r:id="rId12" imgW="1523880" imgH="1066680" progId="Equation.DSMT4">
                  <p:embed/>
                </p:oleObj>
              </mc:Choice>
              <mc:Fallback>
                <p:oleObj name="Equation" r:id="rId12" imgW="1523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28443" y="2736522"/>
                        <a:ext cx="1143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3016732" y="2894199"/>
            <a:ext cx="32124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72000" y="2886783"/>
            <a:ext cx="115640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629929"/>
              </p:ext>
            </p:extLst>
          </p:nvPr>
        </p:nvGraphicFramePr>
        <p:xfrm>
          <a:off x="5647128" y="2736522"/>
          <a:ext cx="1295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43" name="Equation" r:id="rId14" imgW="1726920" imgH="1066680" progId="Equation.DSMT4">
                  <p:embed/>
                </p:oleObj>
              </mc:Choice>
              <mc:Fallback>
                <p:oleObj name="Equation" r:id="rId14" imgW="17269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47128" y="2736522"/>
                        <a:ext cx="12954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1035240" y="3940538"/>
            <a:ext cx="2089355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10066" y="3940294"/>
            <a:ext cx="476734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31769" y="3917809"/>
            <a:ext cx="333488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28900"/>
              </p:ext>
            </p:extLst>
          </p:nvPr>
        </p:nvGraphicFramePr>
        <p:xfrm>
          <a:off x="3147474" y="3814311"/>
          <a:ext cx="381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44" name="Equation" r:id="rId16" imgW="507960" imgH="1066680" progId="Equation.DSMT4">
                  <p:embed/>
                </p:oleObj>
              </mc:Choice>
              <mc:Fallback>
                <p:oleObj name="Equation" r:id="rId16" imgW="5079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147474" y="3814311"/>
                        <a:ext cx="381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243598"/>
              </p:ext>
            </p:extLst>
          </p:nvPr>
        </p:nvGraphicFramePr>
        <p:xfrm>
          <a:off x="4287095" y="3782861"/>
          <a:ext cx="600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45" name="Equation" r:id="rId18" imgW="800280" imgH="1066680" progId="Equation.DSMT4">
                  <p:embed/>
                </p:oleObj>
              </mc:Choice>
              <mc:Fallback>
                <p:oleObj name="Equation" r:id="rId18" imgW="8002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87095" y="3782861"/>
                        <a:ext cx="600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3375145" y="1794977"/>
            <a:ext cx="183768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BEE428A2-20AE-493C-9684-2B91AE4055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70710" y="140660"/>
            <a:ext cx="896357" cy="50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31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3" grpId="0"/>
      <p:bldP spid="37" grpId="0"/>
      <p:bldP spid="39" grpId="0"/>
      <p:bldP spid="42" grpId="0"/>
      <p:bldP spid="44" grpId="0"/>
      <p:bldP spid="46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7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2657" y="653578"/>
            <a:ext cx="197157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11907" y="290703"/>
            <a:ext cx="1371601" cy="110381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61611" y="307330"/>
            <a:ext cx="859821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616841"/>
              </p:ext>
            </p:extLst>
          </p:nvPr>
        </p:nvGraphicFramePr>
        <p:xfrm>
          <a:off x="4214230" y="790290"/>
          <a:ext cx="1008211" cy="36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1" name="Equation" r:id="rId4" imgW="1091880" imgH="393480" progId="Equation.DSMT4">
                  <p:embed/>
                </p:oleObj>
              </mc:Choice>
              <mc:Fallback>
                <p:oleObj name="Equation" r:id="rId4" imgW="1091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4230" y="790290"/>
                        <a:ext cx="1008211" cy="36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099578" y="653578"/>
            <a:ext cx="61834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495297"/>
              </p:ext>
            </p:extLst>
          </p:nvPr>
        </p:nvGraphicFramePr>
        <p:xfrm>
          <a:off x="5693679" y="833243"/>
          <a:ext cx="850975" cy="31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2" name="Equation" r:id="rId6" imgW="1066680" imgH="393480" progId="Equation.DSMT4">
                  <p:embed/>
                </p:oleObj>
              </mc:Choice>
              <mc:Fallback>
                <p:oleObj name="Equation" r:id="rId6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93679" y="833243"/>
                        <a:ext cx="850975" cy="31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50579"/>
              </p:ext>
            </p:extLst>
          </p:nvPr>
        </p:nvGraphicFramePr>
        <p:xfrm>
          <a:off x="3303978" y="3028951"/>
          <a:ext cx="207706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3" name="Equation" r:id="rId8" imgW="2145960" imgH="393480" progId="Equation.DSMT4">
                  <p:embed/>
                </p:oleObj>
              </mc:Choice>
              <mc:Fallback>
                <p:oleObj name="Equation" r:id="rId8" imgW="2145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03978" y="3028951"/>
                        <a:ext cx="2077064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390683" y="1427605"/>
            <a:ext cx="197157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513654"/>
              </p:ext>
            </p:extLst>
          </p:nvPr>
        </p:nvGraphicFramePr>
        <p:xfrm>
          <a:off x="3352799" y="2400102"/>
          <a:ext cx="2047343" cy="3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4" name="Equation" r:id="rId10" imgW="2171520" imgH="393480" progId="Equation.DSMT4">
                  <p:embed/>
                </p:oleObj>
              </mc:Choice>
              <mc:Fallback>
                <p:oleObj name="Equation" r:id="rId10" imgW="2171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52799" y="2400102"/>
                        <a:ext cx="2047343" cy="371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38069"/>
              </p:ext>
            </p:extLst>
          </p:nvPr>
        </p:nvGraphicFramePr>
        <p:xfrm>
          <a:off x="2746821" y="3720743"/>
          <a:ext cx="3670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5" name="Equation" r:id="rId12" imgW="3670200" imgH="393480" progId="Equation.DSMT4">
                  <p:embed/>
                </p:oleObj>
              </mc:Choice>
              <mc:Fallback>
                <p:oleObj name="Equation" r:id="rId12" imgW="3670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46821" y="3720743"/>
                        <a:ext cx="3670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775739" y="3619501"/>
            <a:ext cx="93383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8918" y="2340029"/>
            <a:ext cx="120952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1445" y="2857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Cho t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−9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  <m:r>
                          <a:rPr lang="vi-VN" sz="2800" i="1">
                            <a:latin typeface="Cambria Math"/>
                          </a:rPr>
                          <m:t>15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. </m:t>
                    </m:r>
                    <m:r>
                      <a:rPr lang="en-US" sz="2800" b="0" i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Hãy so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tích hai số hạng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6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15 với tích hai số hạng 10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9 ?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  <a:blipFill>
                <a:blip r:embed="rId5"/>
                <a:stretch>
                  <a:fillRect l="-725" r="-1139" b="-8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3197224" y="2733458"/>
            <a:ext cx="5184776" cy="11490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TL: Tỉ lệ 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76400" y="1472864"/>
            <a:ext cx="1066800" cy="85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ertical Scroll 21"/>
          <p:cNvSpPr/>
          <p:nvPr/>
        </p:nvSpPr>
        <p:spPr>
          <a:xfrm>
            <a:off x="1676400" y="1472864"/>
            <a:ext cx="2878282" cy="2018063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Hãy thực hiện HĐ 2 theo nhóm bàn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197225" y="3882520"/>
            <a:ext cx="5184776" cy="8228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325780"/>
              </p:ext>
            </p:extLst>
          </p:nvPr>
        </p:nvGraphicFramePr>
        <p:xfrm>
          <a:off x="5486400" y="2888889"/>
          <a:ext cx="1358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3" name="Equation" r:id="rId7" imgW="1358640" imgH="838080" progId="Equation.DSMT4">
                  <p:embed/>
                </p:oleObj>
              </mc:Choice>
              <mc:Fallback>
                <p:oleObj name="Equation" r:id="rId7" imgW="1358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6400" y="2888889"/>
                        <a:ext cx="1358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601541"/>
              </p:ext>
            </p:extLst>
          </p:nvPr>
        </p:nvGraphicFramePr>
        <p:xfrm>
          <a:off x="4191000" y="4146550"/>
          <a:ext cx="3378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4" name="Equation" r:id="rId9" imgW="3377880" imgH="393480" progId="Equation.DSMT4">
                  <p:embed/>
                </p:oleObj>
              </mc:Choice>
              <mc:Fallback>
                <p:oleObj name="Equation" r:id="rId9" imgW="3377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1000" y="4146550"/>
                        <a:ext cx="3378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1133FDBD-60DC-4F6C-A85C-20B65FCE65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8073" y="82838"/>
            <a:ext cx="1222493" cy="6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3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22" grpId="0" animBg="1"/>
      <p:bldP spid="22" grpId="1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09550"/>
            <a:ext cx="7177144" cy="10096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b) Cho tỉ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.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Nhân hai vế của tỉ lệ thức với tích </a:t>
                </a:r>
                <a:r>
                  <a:rPr lang="vi-VN" sz="2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bd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được tỉ lệ thức nào ?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  <a:blipFill>
                <a:blip r:embed="rId3"/>
                <a:stretch>
                  <a:fillRect l="-584" t="-3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1360842" y="1937620"/>
            <a:ext cx="763979" cy="264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Callout 20"/>
          <p:cNvSpPr/>
          <p:nvPr/>
        </p:nvSpPr>
        <p:spPr>
          <a:xfrm>
            <a:off x="5024007" y="1007552"/>
            <a:ext cx="3352800" cy="171450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Từ hoạt động 2 ta rút ra điều gì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630821"/>
              </p:ext>
            </p:extLst>
          </p:nvPr>
        </p:nvGraphicFramePr>
        <p:xfrm>
          <a:off x="4038600" y="3105150"/>
          <a:ext cx="185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9" name="Equation" r:id="rId5" imgW="1854000" imgH="838080" progId="Equation.DSMT4">
                  <p:embed/>
                </p:oleObj>
              </mc:Choice>
              <mc:Fallback>
                <p:oleObj name="Equation" r:id="rId5" imgW="1854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8600" y="3105150"/>
                        <a:ext cx="1854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47143"/>
              </p:ext>
            </p:extLst>
          </p:nvPr>
        </p:nvGraphicFramePr>
        <p:xfrm>
          <a:off x="5944422" y="3337719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50" name="Equation" r:id="rId7" imgW="1536480" imgH="317160" progId="Equation.DSMT4">
                  <p:embed/>
                </p:oleObj>
              </mc:Choice>
              <mc:Fallback>
                <p:oleObj name="Equation" r:id="rId7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4422" y="3337719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3124200" y="3273137"/>
            <a:ext cx="71771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TL:</a:t>
            </a:r>
            <a: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2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1752600" y="2343150"/>
                <a:ext cx="5715000" cy="97155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latin typeface="Times New Roman" pitchFamily="18" charset="0"/>
                    <a:cs typeface="Times New Roman" pitchFamily="18" charset="0"/>
                  </a:rPr>
                  <a:t>Tính chất 1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: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thì </a:t>
                </a:r>
                <a:r>
                  <a:rPr lang="vi-VN" sz="2800" i="1" dirty="0">
                    <a:latin typeface="Times New Roman" pitchFamily="18" charset="0"/>
                    <a:cs typeface="Times New Roman" pitchFamily="18" charset="0"/>
                  </a:rPr>
                  <a:t>a.d = </a:t>
                </a:r>
                <a:r>
                  <a:rPr lang="vi-VN" sz="2800" i="1" dirty="0" smtClean="0">
                    <a:latin typeface="Times New Roman" pitchFamily="18" charset="0"/>
                    <a:cs typeface="Times New Roman" pitchFamily="18" charset="0"/>
                  </a:rPr>
                  <a:t>c.</a:t>
                </a:r>
                <a:r>
                  <a:rPr lang="en-US" sz="2800" i="1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vi-VN" sz="2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343150"/>
                <a:ext cx="5715000" cy="971550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6150"/>
            <a:ext cx="30353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52600" y="571500"/>
            <a:ext cx="5715000" cy="628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TIẾT 2 : TỈ LỆ 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5" y="1157034"/>
            <a:ext cx="6874435" cy="68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64765" y="1309434"/>
            <a:ext cx="6373009" cy="5715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số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trong 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616200" y="1889160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637243"/>
              </p:ext>
            </p:extLst>
          </p:nvPr>
        </p:nvGraphicFramePr>
        <p:xfrm>
          <a:off x="5698565" y="1461834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65" name="Equation" r:id="rId5" imgW="1485720" imgH="317160" progId="Equation.DSMT4">
                  <p:embed/>
                </p:oleObj>
              </mc:Choice>
              <mc:Fallback>
                <p:oleObj name="Equation" r:id="rId5" imgW="1485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8565" y="1461834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062208"/>
              </p:ext>
            </p:extLst>
          </p:nvPr>
        </p:nvGraphicFramePr>
        <p:xfrm>
          <a:off x="1905000" y="2752616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66" name="Equation" r:id="rId7" imgW="1486080" imgH="317520" progId="Equation.DSMT4">
                  <p:embed/>
                </p:oleObj>
              </mc:Choice>
              <mc:Fallback>
                <p:oleObj name="Equation" r:id="rId7" imgW="148608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05000" y="2752616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21082"/>
              </p:ext>
            </p:extLst>
          </p:nvPr>
        </p:nvGraphicFramePr>
        <p:xfrm>
          <a:off x="4308764" y="2568466"/>
          <a:ext cx="863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67" name="Equation" r:id="rId9" imgW="863280" imgH="838080" progId="Equation.DSMT4">
                  <p:embed/>
                </p:oleObj>
              </mc:Choice>
              <mc:Fallback>
                <p:oleObj name="Equation" r:id="rId9" imgW="863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08764" y="2568466"/>
                        <a:ext cx="863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769465"/>
              </p:ext>
            </p:extLst>
          </p:nvPr>
        </p:nvGraphicFramePr>
        <p:xfrm>
          <a:off x="1447800" y="3368566"/>
          <a:ext cx="167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68" name="Equation" r:id="rId11" imgW="1676160" imgH="317160" progId="Equation.DSMT4">
                  <p:embed/>
                </p:oleObj>
              </mc:Choice>
              <mc:Fallback>
                <p:oleObj name="Equation" r:id="rId11" imgW="1676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47800" y="3368566"/>
                        <a:ext cx="167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113058"/>
              </p:ext>
            </p:extLst>
          </p:nvPr>
        </p:nvGraphicFramePr>
        <p:xfrm>
          <a:off x="1447800" y="3978166"/>
          <a:ext cx="1562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69" name="Equation" r:id="rId13" imgW="1562040" imgH="317160" progId="Equation.DSMT4">
                  <p:embed/>
                </p:oleObj>
              </mc:Choice>
              <mc:Fallback>
                <p:oleObj name="Equation" r:id="rId13" imgW="1562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7800" y="3978166"/>
                        <a:ext cx="1562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057370"/>
              </p:ext>
            </p:extLst>
          </p:nvPr>
        </p:nvGraphicFramePr>
        <p:xfrm>
          <a:off x="1473200" y="4435366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70" name="Equation" r:id="rId15" imgW="1168200" imgH="317160" progId="Equation.DSMT4">
                  <p:embed/>
                </p:oleObj>
              </mc:Choice>
              <mc:Fallback>
                <p:oleObj name="Equation" r:id="rId15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73200" y="4435366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1219200" y="2662850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05200" y="2661118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857500" y="4308147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359"/>
              </p:ext>
            </p:extLst>
          </p:nvPr>
        </p:nvGraphicFramePr>
        <p:xfrm>
          <a:off x="3695700" y="4397913"/>
          <a:ext cx="736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71" name="Equation" r:id="rId17" imgW="736560" imgH="317160" progId="Equation.DSMT4">
                  <p:embed/>
                </p:oleObj>
              </mc:Choice>
              <mc:Fallback>
                <p:oleObj name="Equation" r:id="rId17" imgW="736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95700" y="4397913"/>
                        <a:ext cx="736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ACD35654-9372-40DE-8BC6-8D595167BB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23098" y="306133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210832"/>
            <a:ext cx="2311400" cy="5715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27061" y="1287032"/>
            <a:ext cx="5715000" cy="571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tỉ lệ 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495550" y="1880419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109662"/>
              </p:ext>
            </p:extLst>
          </p:nvPr>
        </p:nvGraphicFramePr>
        <p:xfrm>
          <a:off x="6096000" y="1352550"/>
          <a:ext cx="2755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4" name="Equation" r:id="rId5" imgW="2755800" imgH="393480" progId="Equation.DSMT4">
                  <p:embed/>
                </p:oleObj>
              </mc:Choice>
              <mc:Fallback>
                <p:oleObj name="Equation" r:id="rId5" imgW="2755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1352550"/>
                        <a:ext cx="2755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473430"/>
              </p:ext>
            </p:extLst>
          </p:nvPr>
        </p:nvGraphicFramePr>
        <p:xfrm>
          <a:off x="1241136" y="2644788"/>
          <a:ext cx="2311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5" name="Equation" r:id="rId7" imgW="2311200" imgH="368280" progId="Equation.DSMT4">
                  <p:embed/>
                </p:oleObj>
              </mc:Choice>
              <mc:Fallback>
                <p:oleObj name="Equation" r:id="rId7" imgW="2311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1136" y="2644788"/>
                        <a:ext cx="2311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678215"/>
              </p:ext>
            </p:extLst>
          </p:nvPr>
        </p:nvGraphicFramePr>
        <p:xfrm>
          <a:off x="4362161" y="2474925"/>
          <a:ext cx="1422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" name="Equation" r:id="rId9" imgW="1422360" imgH="888840" progId="Equation.DSMT4">
                  <p:embed/>
                </p:oleObj>
              </mc:Choice>
              <mc:Fallback>
                <p:oleObj name="Equation" r:id="rId9" imgW="14223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62161" y="2474925"/>
                        <a:ext cx="1422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760523"/>
              </p:ext>
            </p:extLst>
          </p:nvPr>
        </p:nvGraphicFramePr>
        <p:xfrm>
          <a:off x="1470025" y="3319293"/>
          <a:ext cx="2501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7" name="Equation" r:id="rId11" imgW="2501640" imgH="368280" progId="Equation.DSMT4">
                  <p:embed/>
                </p:oleObj>
              </mc:Choice>
              <mc:Fallback>
                <p:oleObj name="Equation" r:id="rId11" imgW="25016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0025" y="3319293"/>
                        <a:ext cx="2501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805455"/>
              </p:ext>
            </p:extLst>
          </p:nvPr>
        </p:nvGraphicFramePr>
        <p:xfrm>
          <a:off x="1447800" y="3877730"/>
          <a:ext cx="2095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8" name="Equation" r:id="rId13" imgW="2095200" imgH="368280" progId="Equation.DSMT4">
                  <p:embed/>
                </p:oleObj>
              </mc:Choice>
              <mc:Fallback>
                <p:oleObj name="Equation" r:id="rId13" imgW="2095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7800" y="3877730"/>
                        <a:ext cx="2095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085674"/>
              </p:ext>
            </p:extLst>
          </p:nvPr>
        </p:nvGraphicFramePr>
        <p:xfrm>
          <a:off x="1562647" y="4432718"/>
          <a:ext cx="1397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9" name="Equation" r:id="rId15" imgW="1396800" imgH="368280" progId="Equation.DSMT4">
                  <p:embed/>
                </p:oleObj>
              </mc:Choice>
              <mc:Fallback>
                <p:oleObj name="Equation" r:id="rId15" imgW="1396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62647" y="4432718"/>
                        <a:ext cx="1397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631825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23961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124200" y="4303986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83413"/>
              </p:ext>
            </p:extLst>
          </p:nvPr>
        </p:nvGraphicFramePr>
        <p:xfrm>
          <a:off x="3975100" y="4388557"/>
          <a:ext cx="977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10" name="Equation" r:id="rId17" imgW="977760" imgH="368280" progId="Equation.DSMT4">
                  <p:embed/>
                </p:oleObj>
              </mc:Choice>
              <mc:Fallback>
                <p:oleObj name="Equation" r:id="rId17" imgW="977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75100" y="4388557"/>
                        <a:ext cx="977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3F67CCB4-983E-49DD-BD92-36EA4E259D1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97994" y="209550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381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Tính chất 2: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33400" y="2114550"/>
            <a:ext cx="1423555" cy="1085850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76400" y="3670082"/>
            <a:ext cx="6553199" cy="8364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Viết kết quả dưới dạng tỉ lệ thức khi chia hai vế của đẳng thức trên cho </a:t>
            </a:r>
          </a:p>
        </p:txBody>
      </p:sp>
      <p:sp>
        <p:nvSpPr>
          <p:cNvPr id="22" name="Vertical Scroll 21"/>
          <p:cNvSpPr/>
          <p:nvPr/>
        </p:nvSpPr>
        <p:spPr>
          <a:xfrm>
            <a:off x="3314700" y="387596"/>
            <a:ext cx="2514600" cy="2018063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thực hiện HĐ 3 theo nhóm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33600" y="2657476"/>
            <a:ext cx="3429000" cy="74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Đẳng thức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97847"/>
              </p:ext>
            </p:extLst>
          </p:nvPr>
        </p:nvGraphicFramePr>
        <p:xfrm>
          <a:off x="3848100" y="2870201"/>
          <a:ext cx="1447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8" name="Equation" r:id="rId5" imgW="1447560" imgH="317160" progId="Equation.DSMT4">
                  <p:embed/>
                </p:oleObj>
              </mc:Choice>
              <mc:Fallback>
                <p:oleObj name="Equation" r:id="rId5" imgW="1447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48100" y="2870201"/>
                        <a:ext cx="1447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711656"/>
              </p:ext>
            </p:extLst>
          </p:nvPr>
        </p:nvGraphicFramePr>
        <p:xfrm>
          <a:off x="6075218" y="4127282"/>
          <a:ext cx="457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9" name="Equation" r:id="rId7" imgW="457200" imgH="317160" progId="Equation.DSMT4">
                  <p:embed/>
                </p:oleObj>
              </mc:Choice>
              <mc:Fallback>
                <p:oleObj name="Equation" r:id="rId7" imgW="457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75218" y="4127282"/>
                        <a:ext cx="457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A02739E3-1838-4FC1-A666-C15C79D81C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678" y="714417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3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8" grpId="0" animBg="1"/>
      <p:bldP spid="9" grpId="0" animBg="1"/>
      <p:bldP spid="22" grpId="0" animBg="1"/>
      <p:bldP spid="22" grpId="1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/>
          <p:cNvSpPr/>
          <p:nvPr/>
        </p:nvSpPr>
        <p:spPr>
          <a:xfrm>
            <a:off x="557645" y="361950"/>
            <a:ext cx="1423555" cy="10858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400" y="1447800"/>
            <a:ext cx="7239000" cy="18097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 có chia hai vế của đẳng thức trên cho 9.3 ta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91030"/>
              </p:ext>
            </p:extLst>
          </p:nvPr>
        </p:nvGraphicFramePr>
        <p:xfrm>
          <a:off x="2133600" y="2266950"/>
          <a:ext cx="1562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8" name="Equation" r:id="rId3" imgW="1562040" imgH="838080" progId="Equation.DSMT4">
                  <p:embed/>
                </p:oleObj>
              </mc:Choice>
              <mc:Fallback>
                <p:oleObj name="Equation" r:id="rId3" imgW="15620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2266950"/>
                        <a:ext cx="1562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914400" y="3638550"/>
            <a:ext cx="7239000" cy="1066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Rút gọn tử với mẫu ta 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513145"/>
              </p:ext>
            </p:extLst>
          </p:nvPr>
        </p:nvGraphicFramePr>
        <p:xfrm>
          <a:off x="5257800" y="3752850"/>
          <a:ext cx="1003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9" name="Equation" r:id="rId5" imgW="1002960" imgH="838080" progId="Equation.DSMT4">
                  <p:embed/>
                </p:oleObj>
              </mc:Choice>
              <mc:Fallback>
                <p:oleObj name="Equation" r:id="rId5" imgW="1002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57800" y="3752850"/>
                        <a:ext cx="1003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3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225501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2329376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-775705"/>
            <a:ext cx="8658225" cy="566709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3198149" y="190579"/>
            <a:ext cx="6135700" cy="856486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思源黑体 Normal" panose="020B0400000000000000" pitchFamily="34" charset="-122"/>
                <a:cs typeface="Times New Roman" pitchFamily="18" charset="0"/>
              </a:rPr>
              <a:t>THIẾT BỊ DẠY HỌC VÀ HỌC LIỆU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26" y="1018895"/>
            <a:ext cx="63181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SBT.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1655826" y="2393540"/>
            <a:ext cx="6318123" cy="10602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SBT,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40" y="2855028"/>
            <a:ext cx="1911506" cy="22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01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971551"/>
            <a:ext cx="6777317" cy="34029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vi-VN" sz="5100" b="1" dirty="0">
                <a:latin typeface="Times New Roman" pitchFamily="18" charset="0"/>
                <a:cs typeface="Times New Roman" pitchFamily="18" charset="0"/>
              </a:rPr>
              <a:t>b) Tìm số thích hợp điền vào ô trống </a:t>
            </a:r>
          </a:p>
          <a:p>
            <a:pPr marL="68580" indent="0">
              <a:buNone/>
            </a:pPr>
            <a:endParaRPr lang="vi-VN" b="1" i="1" dirty="0">
              <a:latin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7436" y="3522287"/>
            <a:ext cx="401283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8177" y="3475010"/>
            <a:ext cx="430727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0297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68682" y="285751"/>
            <a:ext cx="1669719" cy="685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HĐ3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5392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457183"/>
              </p:ext>
            </p:extLst>
          </p:nvPr>
        </p:nvGraphicFramePr>
        <p:xfrm>
          <a:off x="2400297" y="1723636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7" name="Equation" r:id="rId4" imgW="355320" imgH="304560" progId="Equation.DSMT4">
                  <p:embed/>
                </p:oleObj>
              </mc:Choice>
              <mc:Fallback>
                <p:oleObj name="Equation" r:id="rId4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00297" y="1723636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721673"/>
              </p:ext>
            </p:extLst>
          </p:nvPr>
        </p:nvGraphicFramePr>
        <p:xfrm>
          <a:off x="3396573" y="3541802"/>
          <a:ext cx="337227" cy="320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8" name="Equation" r:id="rId6" imgW="355680" imgH="304920" progId="Equation.DSMT4">
                  <p:embed/>
                </p:oleObj>
              </mc:Choice>
              <mc:Fallback>
                <p:oleObj name="Equation" r:id="rId6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6573" y="3541802"/>
                        <a:ext cx="337227" cy="320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584855"/>
              </p:ext>
            </p:extLst>
          </p:nvPr>
        </p:nvGraphicFramePr>
        <p:xfrm>
          <a:off x="1425740" y="3518680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9" name="Equation" r:id="rId8" imgW="355680" imgH="304920" progId="Equation.DSMT4">
                  <p:embed/>
                </p:oleObj>
              </mc:Choice>
              <mc:Fallback>
                <p:oleObj name="Equation" r:id="rId8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740" y="3518680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046630"/>
              </p:ext>
            </p:extLst>
          </p:nvPr>
        </p:nvGraphicFramePr>
        <p:xfrm>
          <a:off x="1524000" y="1715726"/>
          <a:ext cx="1447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0" name="Equation" r:id="rId10" imgW="965160" imgH="838080" progId="Equation.DSMT4">
                  <p:embed/>
                </p:oleObj>
              </mc:Choice>
              <mc:Fallback>
                <p:oleObj name="Equation" r:id="rId10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4000" y="1715726"/>
                        <a:ext cx="1447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903883"/>
              </p:ext>
            </p:extLst>
          </p:nvPr>
        </p:nvGraphicFramePr>
        <p:xfrm>
          <a:off x="3387436" y="1733612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1" name="Equation" r:id="rId12" imgW="304920" imgH="317520" progId="Equation.DSMT4">
                  <p:embed/>
                </p:oleObj>
              </mc:Choice>
              <mc:Fallback>
                <p:oleObj name="Equation" r:id="rId12" imgW="30492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87436" y="1733612"/>
                        <a:ext cx="304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432057"/>
              </p:ext>
            </p:extLst>
          </p:nvPr>
        </p:nvGraphicFramePr>
        <p:xfrm>
          <a:off x="3429000" y="1715726"/>
          <a:ext cx="1092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2" name="Equation" r:id="rId14" imgW="1091880" imgH="838080" progId="Equation.DSMT4">
                  <p:embed/>
                </p:oleObj>
              </mc:Choice>
              <mc:Fallback>
                <p:oleObj name="Equation" r:id="rId14" imgW="1091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29000" y="1715726"/>
                        <a:ext cx="1092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76564"/>
              </p:ext>
            </p:extLst>
          </p:nvPr>
        </p:nvGraphicFramePr>
        <p:xfrm>
          <a:off x="1527175" y="2974975"/>
          <a:ext cx="965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3" name="Equation" r:id="rId16" imgW="965160" imgH="838080" progId="Equation.DSMT4">
                  <p:embed/>
                </p:oleObj>
              </mc:Choice>
              <mc:Fallback>
                <p:oleObj name="Equation" r:id="rId16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27175" y="2974975"/>
                        <a:ext cx="965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399996"/>
              </p:ext>
            </p:extLst>
          </p:nvPr>
        </p:nvGraphicFramePr>
        <p:xfrm>
          <a:off x="3525982" y="3041650"/>
          <a:ext cx="850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4" name="Equation" r:id="rId18" imgW="850680" imgH="825480" progId="Equation.DSMT4">
                  <p:embed/>
                </p:oleObj>
              </mc:Choice>
              <mc:Fallback>
                <p:oleObj name="Equation" r:id="rId18" imgW="8506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25982" y="3041650"/>
                        <a:ext cx="850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52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2989" y="914401"/>
            <a:ext cx="7186611" cy="30289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2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nếu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 = bd 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đều khác 0 thì ta có các tỉ lệ thức :</a:t>
            </a:r>
          </a:p>
          <a:p>
            <a:pPr algn="ctr"/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 algn="ctr">
              <a:buNone/>
            </a:pP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636565"/>
              </p:ext>
            </p:extLst>
          </p:nvPr>
        </p:nvGraphicFramePr>
        <p:xfrm>
          <a:off x="1752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" name="Equation" r:id="rId3" imgW="1015920" imgH="838080" progId="Equation.DSMT4">
                  <p:embed/>
                </p:oleObj>
              </mc:Choice>
              <mc:Fallback>
                <p:oleObj name="Equation" r:id="rId3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880112"/>
              </p:ext>
            </p:extLst>
          </p:nvPr>
        </p:nvGraphicFramePr>
        <p:xfrm>
          <a:off x="5334000" y="2343150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1" name="Equation" r:id="rId5" imgW="914400" imgH="838080" progId="Equation.DSMT4">
                  <p:embed/>
                </p:oleObj>
              </mc:Choice>
              <mc:Fallback>
                <p:oleObj name="Equation" r:id="rId5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0" y="2343150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6692"/>
              </p:ext>
            </p:extLst>
          </p:nvPr>
        </p:nvGraphicFramePr>
        <p:xfrm>
          <a:off x="41148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2" name="Equation" r:id="rId7" imgW="1015920" imgH="838080" progId="Equation.DSMT4">
                  <p:embed/>
                </p:oleObj>
              </mc:Choice>
              <mc:Fallback>
                <p:oleObj name="Equation" r:id="rId7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888657"/>
              </p:ext>
            </p:extLst>
          </p:nvPr>
        </p:nvGraphicFramePr>
        <p:xfrm>
          <a:off x="2895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3" name="Equation" r:id="rId9" imgW="1015920" imgH="838080" progId="Equation.DSMT4">
                  <p:embed/>
                </p:oleObj>
              </mc:Choice>
              <mc:Fallback>
                <p:oleObj name="Equation" r:id="rId9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5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1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90550"/>
            <a:ext cx="7024744" cy="495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 :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26" y="1290657"/>
            <a:ext cx="7314729" cy="3174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8580" indent="0">
              <a:buNone/>
            </a:pP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khác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thì từ một trong năm đẳng thức sau đây, ta có thể suy ra các đẳng thức còn lại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68580" indent="0" algn="ctr">
              <a:buNone/>
            </a:pPr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17423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06191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34096" y="36385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62200" y="2746814"/>
            <a:ext cx="1826770" cy="4731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15147" y="2746814"/>
            <a:ext cx="391044" cy="4731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082" y="2746814"/>
            <a:ext cx="408318" cy="5406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45174" y="2702606"/>
            <a:ext cx="1741426" cy="5848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52342"/>
              </p:ext>
            </p:extLst>
          </p:nvPr>
        </p:nvGraphicFramePr>
        <p:xfrm>
          <a:off x="4227575" y="2419350"/>
          <a:ext cx="1117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9" name="Equation" r:id="rId3" imgW="1117440" imgH="317160" progId="Equation.DSMT4">
                  <p:embed/>
                </p:oleObj>
              </mc:Choice>
              <mc:Fallback>
                <p:oleObj name="Equation" r:id="rId3" imgW="1117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7575" y="2419350"/>
                        <a:ext cx="1117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463760"/>
              </p:ext>
            </p:extLst>
          </p:nvPr>
        </p:nvGraphicFramePr>
        <p:xfrm>
          <a:off x="1552898" y="323903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0" name="Equation" r:id="rId5" imgW="914400" imgH="838080" progId="Equation.DSMT4">
                  <p:embed/>
                </p:oleObj>
              </mc:Choice>
              <mc:Fallback>
                <p:oleObj name="Equation" r:id="rId5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52898" y="323903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8444"/>
              </p:ext>
            </p:extLst>
          </p:nvPr>
        </p:nvGraphicFramePr>
        <p:xfrm>
          <a:off x="3391247" y="324069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1" name="Equation" r:id="rId7" imgW="914400" imgH="838080" progId="Equation.DSMT4">
                  <p:embed/>
                </p:oleObj>
              </mc:Choice>
              <mc:Fallback>
                <p:oleObj name="Equation" r:id="rId7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1247" y="324069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31396"/>
              </p:ext>
            </p:extLst>
          </p:nvPr>
        </p:nvGraphicFramePr>
        <p:xfrm>
          <a:off x="5237230" y="321998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2" name="Equation" r:id="rId9" imgW="914400" imgH="838080" progId="Equation.DSMT4">
                  <p:embed/>
                </p:oleObj>
              </mc:Choice>
              <mc:Fallback>
                <p:oleObj name="Equation" r:id="rId9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37230" y="321998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610617"/>
              </p:ext>
            </p:extLst>
          </p:nvPr>
        </p:nvGraphicFramePr>
        <p:xfrm>
          <a:off x="7162800" y="321825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3" name="Equation" r:id="rId11" imgW="914400" imgH="838080" progId="Equation.DSMT4">
                  <p:embed/>
                </p:oleObj>
              </mc:Choice>
              <mc:Fallback>
                <p:oleObj name="Equation" r:id="rId11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2800" y="321825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6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35" y="1497012"/>
            <a:ext cx="7024744" cy="102870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 Lập tất cả các tỉ lệ thức có thể có được từ đẳng thức:  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864206"/>
              </p:ext>
            </p:extLst>
          </p:nvPr>
        </p:nvGraphicFramePr>
        <p:xfrm>
          <a:off x="2645979" y="37401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5" name="Equation" r:id="rId5" imgW="1714320" imgH="888840" progId="Equation.DSMT4">
                  <p:embed/>
                </p:oleObj>
              </mc:Choice>
              <mc:Fallback>
                <p:oleObj name="Equation" r:id="rId5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5979" y="37401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16600"/>
              </p:ext>
            </p:extLst>
          </p:nvPr>
        </p:nvGraphicFramePr>
        <p:xfrm>
          <a:off x="6379779" y="3740150"/>
          <a:ext cx="1612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6" name="Equation" r:id="rId7" imgW="1612800" imgH="888840" progId="Equation.DSMT4">
                  <p:embed/>
                </p:oleObj>
              </mc:Choice>
              <mc:Fallback>
                <p:oleObj name="Equation" r:id="rId7" imgW="16128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9779" y="3740150"/>
                        <a:ext cx="1612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016277"/>
              </p:ext>
            </p:extLst>
          </p:nvPr>
        </p:nvGraphicFramePr>
        <p:xfrm>
          <a:off x="740979" y="3740150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7" name="Equation" r:id="rId9" imgW="1803240" imgH="888840" progId="Equation.DSMT4">
                  <p:embed/>
                </p:oleObj>
              </mc:Choice>
              <mc:Fallback>
                <p:oleObj name="Equation" r:id="rId9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0979" y="3740150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5936"/>
              </p:ext>
            </p:extLst>
          </p:nvPr>
        </p:nvGraphicFramePr>
        <p:xfrm>
          <a:off x="4474779" y="3740150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8" name="Equation" r:id="rId11" imgW="1803240" imgH="888840" progId="Equation.DSMT4">
                  <p:embed/>
                </p:oleObj>
              </mc:Choice>
              <mc:Fallback>
                <p:oleObj name="Equation" r:id="rId11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74779" y="3740150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90115"/>
              </p:ext>
            </p:extLst>
          </p:nvPr>
        </p:nvGraphicFramePr>
        <p:xfrm>
          <a:off x="2870307" y="2073275"/>
          <a:ext cx="2743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9" name="Equation" r:id="rId13" imgW="2743200" imgH="368280" progId="Equation.DSMT4">
                  <p:embed/>
                </p:oleObj>
              </mc:Choice>
              <mc:Fallback>
                <p:oleObj name="Equation" r:id="rId13" imgW="2743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70307" y="2073275"/>
                        <a:ext cx="2743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76600" y="2800350"/>
            <a:ext cx="1905000" cy="514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FFB46582-742E-46DB-9533-D030B9FFB6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9940" y="53062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085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7772400" cy="429402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3: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26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 hai số 21 và 27 vào ô trống cho thích hợp </a:t>
            </a:r>
          </a:p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          =          . 14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 ta có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lv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Lập tất cả các tỉ lệ thức có thể có được từ các số sau : </a:t>
            </a: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0950" y="1490159"/>
            <a:ext cx="4572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72516" y="1481570"/>
            <a:ext cx="457200" cy="41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776468"/>
              </p:ext>
            </p:extLst>
          </p:nvPr>
        </p:nvGraphicFramePr>
        <p:xfrm>
          <a:off x="1330708" y="1528040"/>
          <a:ext cx="368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7" name="Equation" r:id="rId5" imgW="368280" imgH="304560" progId="Equation.DSMT4">
                  <p:embed/>
                </p:oleObj>
              </mc:Choice>
              <mc:Fallback>
                <p:oleObj name="Equation" r:id="rId5" imgW="3682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0708" y="1528040"/>
                        <a:ext cx="3683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37874"/>
              </p:ext>
            </p:extLst>
          </p:nvPr>
        </p:nvGraphicFramePr>
        <p:xfrm>
          <a:off x="2621156" y="1528040"/>
          <a:ext cx="39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8" name="Equation" r:id="rId7" imgW="393480" imgH="317160" progId="Equation.DSMT4">
                  <p:embed/>
                </p:oleObj>
              </mc:Choice>
              <mc:Fallback>
                <p:oleObj name="Equation" r:id="rId7" imgW="393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1156" y="1528040"/>
                        <a:ext cx="39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87062"/>
              </p:ext>
            </p:extLst>
          </p:nvPr>
        </p:nvGraphicFramePr>
        <p:xfrm>
          <a:off x="1250950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9" name="Equation" r:id="rId9" imgW="1307880" imgH="838080" progId="Equation.DSMT4">
                  <p:embed/>
                </p:oleObj>
              </mc:Choice>
              <mc:Fallback>
                <p:oleObj name="Equation" r:id="rId9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0950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726715"/>
              </p:ext>
            </p:extLst>
          </p:nvPr>
        </p:nvGraphicFramePr>
        <p:xfrm>
          <a:off x="2940627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0" name="Equation" r:id="rId11" imgW="1307880" imgH="838080" progId="Equation.DSMT4">
                  <p:embed/>
                </p:oleObj>
              </mc:Choice>
              <mc:Fallback>
                <p:oleObj name="Equation" r:id="rId11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40627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067464"/>
              </p:ext>
            </p:extLst>
          </p:nvPr>
        </p:nvGraphicFramePr>
        <p:xfrm>
          <a:off x="4495800" y="4006850"/>
          <a:ext cx="1295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1" name="Equation" r:id="rId13" imgW="1295280" imgH="825480" progId="Equation.DSMT4">
                  <p:embed/>
                </p:oleObj>
              </mc:Choice>
              <mc:Fallback>
                <p:oleObj name="Equation" r:id="rId13" imgW="12952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95800" y="4006850"/>
                        <a:ext cx="12954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593794"/>
              </p:ext>
            </p:extLst>
          </p:nvPr>
        </p:nvGraphicFramePr>
        <p:xfrm>
          <a:off x="6172200" y="4006850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2" name="Equation" r:id="rId15" imgW="1180800" imgH="838080" progId="Equation.DSMT4">
                  <p:embed/>
                </p:oleObj>
              </mc:Choice>
              <mc:Fallback>
                <p:oleObj name="Equation" r:id="rId15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72200" y="4006850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63247"/>
              </p:ext>
            </p:extLst>
          </p:nvPr>
        </p:nvGraphicFramePr>
        <p:xfrm>
          <a:off x="819150" y="3566302"/>
          <a:ext cx="1778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3" name="Equation" r:id="rId17" imgW="1777680" imgH="368280" progId="Equation.DSMT4">
                  <p:embed/>
                </p:oleObj>
              </mc:Choice>
              <mc:Fallback>
                <p:oleObj name="Equation" r:id="rId17" imgW="1777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19150" y="3566302"/>
                        <a:ext cx="1778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863824"/>
              </p:ext>
            </p:extLst>
          </p:nvPr>
        </p:nvGraphicFramePr>
        <p:xfrm>
          <a:off x="3632200" y="2543952"/>
          <a:ext cx="1917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4" name="Equation" r:id="rId19" imgW="1917360" imgH="317160" progId="Equation.DSMT4">
                  <p:embed/>
                </p:oleObj>
              </mc:Choice>
              <mc:Fallback>
                <p:oleObj name="Equation" r:id="rId19" imgW="1917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632200" y="2543952"/>
                        <a:ext cx="1917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929881"/>
              </p:ext>
            </p:extLst>
          </p:nvPr>
        </p:nvGraphicFramePr>
        <p:xfrm>
          <a:off x="1867477" y="2139528"/>
          <a:ext cx="1727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5" name="Equation" r:id="rId21" imgW="1726920" imgH="368280" progId="Equation.DSMT4">
                  <p:embed/>
                </p:oleObj>
              </mc:Choice>
              <mc:Fallback>
                <p:oleObj name="Equation" r:id="rId21" imgW="1726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67477" y="2139528"/>
                        <a:ext cx="1727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52649"/>
              </p:ext>
            </p:extLst>
          </p:nvPr>
        </p:nvGraphicFramePr>
        <p:xfrm>
          <a:off x="3772477" y="2139528"/>
          <a:ext cx="170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6" name="Equation" r:id="rId23" imgW="1701720" imgH="317160" progId="Equation.DSMT4">
                  <p:embed/>
                </p:oleObj>
              </mc:Choice>
              <mc:Fallback>
                <p:oleObj name="Equation" r:id="rId23" imgW="1701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72477" y="2139528"/>
                        <a:ext cx="1701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DA66F29C-E80A-4E95-AB63-179F588148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26861" y="134055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2885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457200" y="781050"/>
            <a:ext cx="3886200" cy="3314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876800" y="1936499"/>
            <a:ext cx="396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36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8580" indent="0">
                  <a:buNone/>
                </a:pPr>
                <a:r>
                  <a:rPr lang="en-CA" sz="3200" b="1" dirty="0">
                    <a:latin typeface="Times New Roman" pitchFamily="18" charset="0"/>
                    <a:cs typeface="Times New Roman" pitchFamily="18" charset="0"/>
                  </a:rPr>
                  <a:t>Dạng 2: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Tìm số chưa biết trong tỉ lệ thức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fr-FR" sz="3200" dirty="0">
                    <a:latin typeface="Times New Roman" pitchFamily="18" charset="0"/>
                    <a:cs typeface="Times New Roman" pitchFamily="18" charset="0"/>
                    <a:sym typeface="Wingdings"/>
                  </a:rPr>
                  <a:t></a:t>
                </a:r>
                <a:r>
                  <a:rPr lang="fr-FR" sz="3200" dirty="0">
                    <a:latin typeface="Times New Roman" pitchFamily="18" charset="0"/>
                    <a:cs typeface="Times New Roman" pitchFamily="18" charset="0"/>
                  </a:rPr>
                  <a:t>Phương pháp giải: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Áp dụng tính chất 1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  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thì 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ad = b</a:t>
                </a:r>
                <a:r>
                  <a:rPr lang="en-US" sz="3200" i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  <a:blipFill>
                <a:blip r:embed="rId2"/>
                <a:stretch>
                  <a:fillRect t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454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97169"/>
            <a:ext cx="5181600" cy="102832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tr54/ SGK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302632"/>
              </p:ext>
            </p:extLst>
          </p:nvPr>
        </p:nvGraphicFramePr>
        <p:xfrm>
          <a:off x="1891145" y="2546858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1" name="Equation" r:id="rId6" imgW="1269720" imgH="888840" progId="Equation.DSMT4">
                  <p:embed/>
                </p:oleObj>
              </mc:Choice>
              <mc:Fallback>
                <p:oleObj name="Equation" r:id="rId6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1145" y="2546858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094559"/>
              </p:ext>
            </p:extLst>
          </p:nvPr>
        </p:nvGraphicFramePr>
        <p:xfrm>
          <a:off x="1828800" y="3452232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2" name="Equation" r:id="rId8" imgW="2222280" imgH="368280" progId="Equation.DSMT4">
                  <p:embed/>
                </p:oleObj>
              </mc:Choice>
              <mc:Fallback>
                <p:oleObj name="Equation" r:id="rId8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8800" y="3452232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825878"/>
              </p:ext>
            </p:extLst>
          </p:nvPr>
        </p:nvGraphicFramePr>
        <p:xfrm>
          <a:off x="1828800" y="4128053"/>
          <a:ext cx="3048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3" name="Equation" r:id="rId10" imgW="3047760" imgH="393480" progId="Equation.DSMT4">
                  <p:embed/>
                </p:oleObj>
              </mc:Choice>
              <mc:Fallback>
                <p:oleObj name="Equation" r:id="rId10" imgW="304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28800" y="4128053"/>
                        <a:ext cx="3048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281545" y="2544023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81545" y="3359307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b)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81545" y="400303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c)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pic>
        <p:nvPicPr>
          <p:cNvPr id="10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xmlns="" id="{8836341E-4681-4348-85F6-498645D3B0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841" y="669041"/>
            <a:ext cx="1675181" cy="9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6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9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66750"/>
            <a:ext cx="7024744" cy="533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40" y="3985419"/>
            <a:ext cx="2667000" cy="9144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97980"/>
              </p:ext>
            </p:extLst>
          </p:nvPr>
        </p:nvGraphicFramePr>
        <p:xfrm>
          <a:off x="1981200" y="1355963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2" name="Equation" r:id="rId4" imgW="1269720" imgH="888840" progId="Equation.DSMT4">
                  <p:embed/>
                </p:oleObj>
              </mc:Choice>
              <mc:Fallback>
                <p:oleObj name="Equation" r:id="rId4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1200" y="1355963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46466"/>
              </p:ext>
            </p:extLst>
          </p:nvPr>
        </p:nvGraphicFramePr>
        <p:xfrm>
          <a:off x="1600200" y="3417887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3" name="Equation" r:id="rId6" imgW="1358640" imgH="317160" progId="Equation.DSMT4">
                  <p:embed/>
                </p:oleObj>
              </mc:Choice>
              <mc:Fallback>
                <p:oleObj name="Equation" r:id="rId6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0200" y="3417887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1723"/>
              </p:ext>
            </p:extLst>
          </p:nvPr>
        </p:nvGraphicFramePr>
        <p:xfrm>
          <a:off x="1600200" y="2374106"/>
          <a:ext cx="254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4" name="Equation" r:id="rId8" imgW="2540160" imgH="393840" progId="Equation.DSMT4">
                  <p:embed/>
                </p:oleObj>
              </mc:Choice>
              <mc:Fallback>
                <p:oleObj name="Equation" r:id="rId8" imgW="254016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00200" y="2374106"/>
                        <a:ext cx="2540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167487"/>
              </p:ext>
            </p:extLst>
          </p:nvPr>
        </p:nvGraphicFramePr>
        <p:xfrm>
          <a:off x="1600200" y="2876550"/>
          <a:ext cx="220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5" name="Equation" r:id="rId10" imgW="2209680" imgH="368280" progId="Equation.DSMT4">
                  <p:embed/>
                </p:oleObj>
              </mc:Choice>
              <mc:Fallback>
                <p:oleObj name="Equation" r:id="rId10" imgW="2209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00200" y="2876550"/>
                        <a:ext cx="2209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371600" y="147859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095355"/>
              </p:ext>
            </p:extLst>
          </p:nvPr>
        </p:nvGraphicFramePr>
        <p:xfrm>
          <a:off x="2209800" y="4095750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6" name="Equation" r:id="rId12" imgW="939600" imgH="317160" progId="Equation.DSMT4">
                  <p:embed/>
                </p:oleObj>
              </mc:Choice>
              <mc:Fallback>
                <p:oleObj name="Equation" r:id="rId12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09800" y="4095750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2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28700"/>
            <a:ext cx="3657599" cy="37528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vi-VN" sz="2800" b="0" dirty="0">
              <a:solidFill>
                <a:schemeClr val="tx1"/>
              </a:solidFill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561198"/>
            <a:ext cx="7738946" cy="4865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: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1047750"/>
            <a:ext cx="3810000" cy="3733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202051"/>
              </p:ext>
            </p:extLst>
          </p:nvPr>
        </p:nvGraphicFramePr>
        <p:xfrm>
          <a:off x="1143000" y="1123950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2" name="Equation" r:id="rId3" imgW="2222280" imgH="368280" progId="Equation.DSMT4">
                  <p:embed/>
                </p:oleObj>
              </mc:Choice>
              <mc:Fallback>
                <p:oleObj name="Equation" r:id="rId3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123950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31578"/>
              </p:ext>
            </p:extLst>
          </p:nvPr>
        </p:nvGraphicFramePr>
        <p:xfrm>
          <a:off x="1066800" y="15811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3" name="Equation" r:id="rId5" imgW="1714320" imgH="888840" progId="Equation.DSMT4">
                  <p:embed/>
                </p:oleObj>
              </mc:Choice>
              <mc:Fallback>
                <p:oleObj name="Equation" r:id="rId5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800" y="15811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045299"/>
              </p:ext>
            </p:extLst>
          </p:nvPr>
        </p:nvGraphicFramePr>
        <p:xfrm>
          <a:off x="1066800" y="3257550"/>
          <a:ext cx="2171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4" name="Equation" r:id="rId7" imgW="2171520" imgH="368280" progId="Equation.DSMT4">
                  <p:embed/>
                </p:oleObj>
              </mc:Choice>
              <mc:Fallback>
                <p:oleObj name="Equation" r:id="rId7" imgW="21715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6800" y="3257550"/>
                        <a:ext cx="2171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393347"/>
              </p:ext>
            </p:extLst>
          </p:nvPr>
        </p:nvGraphicFramePr>
        <p:xfrm>
          <a:off x="1066800" y="2692400"/>
          <a:ext cx="2413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5" name="Equation" r:id="rId9" imgW="2413080" imgH="368280" progId="Equation.DSMT4">
                  <p:embed/>
                </p:oleObj>
              </mc:Choice>
              <mc:Fallback>
                <p:oleObj name="Equation" r:id="rId9" imgW="2413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800" y="2692400"/>
                        <a:ext cx="2413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078963"/>
              </p:ext>
            </p:extLst>
          </p:nvPr>
        </p:nvGraphicFramePr>
        <p:xfrm>
          <a:off x="1066800" y="3790950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" name="Equation" r:id="rId11" imgW="1358640" imgH="317160" progId="Equation.DSMT4">
                  <p:embed/>
                </p:oleObj>
              </mc:Choice>
              <mc:Fallback>
                <p:oleObj name="Equation" r:id="rId11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6800" y="3790950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658091" y="4348684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669482"/>
              </p:ext>
            </p:extLst>
          </p:nvPr>
        </p:nvGraphicFramePr>
        <p:xfrm>
          <a:off x="1524000" y="4348684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" name="Equation" r:id="rId13" imgW="939600" imgH="317160" progId="Equation.DSMT4">
                  <p:embed/>
                </p:oleObj>
              </mc:Choice>
              <mc:Fallback>
                <p:oleObj name="Equation" r:id="rId13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24000" y="4348684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03836"/>
              </p:ext>
            </p:extLst>
          </p:nvPr>
        </p:nvGraphicFramePr>
        <p:xfrm>
          <a:off x="4622800" y="1111250"/>
          <a:ext cx="3340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8" name="Equation" r:id="rId15" imgW="3340080" imgH="393480" progId="Equation.DSMT4">
                  <p:embed/>
                </p:oleObj>
              </mc:Choice>
              <mc:Fallback>
                <p:oleObj name="Equation" r:id="rId15" imgW="3340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22800" y="1111250"/>
                        <a:ext cx="3340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063927"/>
              </p:ext>
            </p:extLst>
          </p:nvPr>
        </p:nvGraphicFramePr>
        <p:xfrm>
          <a:off x="4806950" y="1581150"/>
          <a:ext cx="2006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9" name="Equation" r:id="rId17" imgW="2006280" imgH="888840" progId="Equation.DSMT4">
                  <p:embed/>
                </p:oleObj>
              </mc:Choice>
              <mc:Fallback>
                <p:oleObj name="Equation" r:id="rId17" imgW="2006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06950" y="1581150"/>
                        <a:ext cx="20066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3220"/>
              </p:ext>
            </p:extLst>
          </p:nvPr>
        </p:nvGraphicFramePr>
        <p:xfrm>
          <a:off x="4800600" y="2482850"/>
          <a:ext cx="3251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0" name="Equation" r:id="rId19" imgW="3251160" imgH="393480" progId="Equation.DSMT4">
                  <p:embed/>
                </p:oleObj>
              </mc:Choice>
              <mc:Fallback>
                <p:oleObj name="Equation" r:id="rId19" imgW="3251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00600" y="2482850"/>
                        <a:ext cx="3251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668514"/>
              </p:ext>
            </p:extLst>
          </p:nvPr>
        </p:nvGraphicFramePr>
        <p:xfrm>
          <a:off x="4800600" y="2952750"/>
          <a:ext cx="2705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1" name="Equation" r:id="rId21" imgW="2705040" imgH="393480" progId="Equation.DSMT4">
                  <p:embed/>
                </p:oleObj>
              </mc:Choice>
              <mc:Fallback>
                <p:oleObj name="Equation" r:id="rId21" imgW="2705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800600" y="2952750"/>
                        <a:ext cx="2705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328187"/>
              </p:ext>
            </p:extLst>
          </p:nvPr>
        </p:nvGraphicFramePr>
        <p:xfrm>
          <a:off x="4800600" y="3409950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2" name="Equation" r:id="rId23" imgW="1536480" imgH="317160" progId="Equation.DSMT4">
                  <p:embed/>
                </p:oleObj>
              </mc:Choice>
              <mc:Fallback>
                <p:oleObj name="Equation" r:id="rId23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800600" y="3409950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320796"/>
              </p:ext>
            </p:extLst>
          </p:nvPr>
        </p:nvGraphicFramePr>
        <p:xfrm>
          <a:off x="4800600" y="3867150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3" name="Equation" r:id="rId25" imgW="1168200" imgH="317160" progId="Equation.DSMT4">
                  <p:embed/>
                </p:oleObj>
              </mc:Choice>
              <mc:Fallback>
                <p:oleObj name="Equation" r:id="rId25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3867150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4724400" y="4353968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888017"/>
              </p:ext>
            </p:extLst>
          </p:nvPr>
        </p:nvGraphicFramePr>
        <p:xfrm>
          <a:off x="5474854" y="4353968"/>
          <a:ext cx="749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4" name="Equation" r:id="rId27" imgW="749160" imgH="317160" progId="Equation.DSMT4">
                  <p:embed/>
                </p:oleObj>
              </mc:Choice>
              <mc:Fallback>
                <p:oleObj name="Equation" r:id="rId27" imgW="749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74854" y="4353968"/>
                        <a:ext cx="749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0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2" grpId="0" animBg="1"/>
      <p:bldP spid="11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8" name="Google Shape;4728;p56"/>
          <p:cNvSpPr txBox="1">
            <a:spLocks noGrp="1"/>
          </p:cNvSpPr>
          <p:nvPr>
            <p:ph type="title"/>
          </p:nvPr>
        </p:nvSpPr>
        <p:spPr>
          <a:xfrm>
            <a:off x="428596" y="361950"/>
            <a:ext cx="4295803" cy="40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CƠ BẢN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7" name="Google Shape;4747;p56"/>
          <p:cNvSpPr/>
          <p:nvPr/>
        </p:nvSpPr>
        <p:spPr>
          <a:xfrm>
            <a:off x="538335" y="1352551"/>
            <a:ext cx="1383557" cy="18420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vi-VN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lệ thức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7" name="Google Shape;4746;p56">
            <a:extLst>
              <a:ext uri="{FF2B5EF4-FFF2-40B4-BE49-F238E27FC236}">
                <a16:creationId xmlns:a16="http://schemas.microsoft.com/office/drawing/2014/main" xmlns="" id="{0667C497-060D-473C-AF24-13032C98AA59}"/>
              </a:ext>
            </a:extLst>
          </p:cNvPr>
          <p:cNvSpPr/>
          <p:nvPr/>
        </p:nvSpPr>
        <p:spPr>
          <a:xfrm>
            <a:off x="2694117" y="941072"/>
            <a:ext cx="2285434" cy="54467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 nghĩa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" name="Google Shape;4748;p56">
            <a:extLst>
              <a:ext uri="{FF2B5EF4-FFF2-40B4-BE49-F238E27FC236}">
                <a16:creationId xmlns:a16="http://schemas.microsoft.com/office/drawing/2014/main" xmlns="" id="{D52C11BA-441A-465C-AC64-129043964F3F}"/>
              </a:ext>
            </a:extLst>
          </p:cNvPr>
          <p:cNvSpPr/>
          <p:nvPr/>
        </p:nvSpPr>
        <p:spPr>
          <a:xfrm>
            <a:off x="2850474" y="3070007"/>
            <a:ext cx="2165151" cy="626177"/>
          </a:xfrm>
          <a:prstGeom prst="roundRect">
            <a:avLst>
              <a:gd name="adj" fmla="val 16667"/>
            </a:avLst>
          </a:prstGeom>
          <a:solidFill>
            <a:srgbClr val="D0B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chất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88" name="Google Shape;4758;p56">
            <a:extLst>
              <a:ext uri="{FF2B5EF4-FFF2-40B4-BE49-F238E27FC236}">
                <a16:creationId xmlns:a16="http://schemas.microsoft.com/office/drawing/2014/main" xmlns="" id="{D9E048FF-710D-425D-AE01-7EDB715A9C27}"/>
              </a:ext>
            </a:extLst>
          </p:cNvPr>
          <p:cNvCxnSpPr>
            <a:cxnSpLocks/>
          </p:cNvCxnSpPr>
          <p:nvPr/>
        </p:nvCxnSpPr>
        <p:spPr>
          <a:xfrm>
            <a:off x="4800600" y="3486150"/>
            <a:ext cx="1448495" cy="78210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3" name="Google Shape;4756;p56">
            <a:extLst>
              <a:ext uri="{FF2B5EF4-FFF2-40B4-BE49-F238E27FC236}">
                <a16:creationId xmlns:a16="http://schemas.microsoft.com/office/drawing/2014/main" xmlns="" id="{02C16ADD-7AFC-4A12-8F69-19A870EFDE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40199" y="1122765"/>
            <a:ext cx="1135610" cy="77222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4" name="Google Shape;4756;p56">
            <a:extLst>
              <a:ext uri="{FF2B5EF4-FFF2-40B4-BE49-F238E27FC236}">
                <a16:creationId xmlns:a16="http://schemas.microsoft.com/office/drawing/2014/main" xmlns="" id="{C58B816F-91FE-4477-9D5B-934EB909E0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84564" y="2695464"/>
            <a:ext cx="1003239" cy="92858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Google Shape;4758;p56"/>
          <p:cNvCxnSpPr>
            <a:cxnSpLocks/>
          </p:cNvCxnSpPr>
          <p:nvPr/>
        </p:nvCxnSpPr>
        <p:spPr>
          <a:xfrm flipV="1">
            <a:off x="4779818" y="2704895"/>
            <a:ext cx="1381168" cy="49422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Google Shape;4741;p56"/>
          <p:cNvSpPr/>
          <p:nvPr/>
        </p:nvSpPr>
        <p:spPr>
          <a:xfrm>
            <a:off x="5943601" y="2124258"/>
            <a:ext cx="2618684" cy="716278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 chất 1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Google Shape;4741;p56">
            <a:extLst>
              <a:ext uri="{FF2B5EF4-FFF2-40B4-BE49-F238E27FC236}">
                <a16:creationId xmlns:a16="http://schemas.microsoft.com/office/drawing/2014/main" xmlns="" id="{760B1599-1CD1-4304-A418-376FEB2B99BD}"/>
              </a:ext>
            </a:extLst>
          </p:cNvPr>
          <p:cNvSpPr/>
          <p:nvPr/>
        </p:nvSpPr>
        <p:spPr>
          <a:xfrm>
            <a:off x="5943601" y="3696184"/>
            <a:ext cx="2618684" cy="70061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Tính chất </a:t>
            </a: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2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2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7" grpId="0" animBg="1"/>
      <p:bldP spid="167" grpId="0" animBg="1"/>
      <p:bldP spid="168" grpId="0" animBg="1"/>
      <p:bldP spid="78" grpId="0" animBg="1"/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276350"/>
            <a:ext cx="7239000" cy="1676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 3.</a:t>
            </a:r>
            <a:r>
              <a:rPr lang="en-C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Lập tỉ lệ thức từ đẳng 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 pháp giải:</a:t>
            </a:r>
            <a:r>
              <a:rPr lang="en-C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Áp dụng tính chất 2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12177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tr54/SGK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 tất cả các tỉ lệ thức có được từ 4 số: </a:t>
            </a: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531081"/>
              </p:ext>
            </p:extLst>
          </p:nvPr>
        </p:nvGraphicFramePr>
        <p:xfrm>
          <a:off x="6629400" y="1212850"/>
          <a:ext cx="1930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8" name="Equation" r:id="rId5" imgW="1930320" imgH="368280" progId="Equation.DSMT4">
                  <p:embed/>
                </p:oleObj>
              </mc:Choice>
              <mc:Fallback>
                <p:oleObj name="Equation" r:id="rId5" imgW="1930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9400" y="1212850"/>
                        <a:ext cx="1930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32218" y="1733549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vi-VN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 </a:t>
            </a:r>
            <a:endParaRPr lang="en-US" sz="3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 đẳng thức: </a:t>
            </a:r>
          </a:p>
          <a:p>
            <a:pPr marL="68580" indent="0">
              <a:buFont typeface="Wingdings 2" pitchFamily="18" charset="2"/>
              <a:buNone/>
            </a:pPr>
            <a:endParaRPr lang="vi-VN" sz="45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097139"/>
              </p:ext>
            </p:extLst>
          </p:nvPr>
        </p:nvGraphicFramePr>
        <p:xfrm>
          <a:off x="3410939" y="2443310"/>
          <a:ext cx="2057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9" name="Equation" r:id="rId7" imgW="2057400" imgH="368280" progId="Equation.DSMT4">
                  <p:embed/>
                </p:oleObj>
              </mc:Choice>
              <mc:Fallback>
                <p:oleObj name="Equation" r:id="rId7" imgW="2057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0939" y="2443310"/>
                        <a:ext cx="2057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98764" y="295275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các tỉ lệ thức </a:t>
            </a: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24203"/>
              </p:ext>
            </p:extLst>
          </p:nvPr>
        </p:nvGraphicFramePr>
        <p:xfrm>
          <a:off x="95348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0" name="Equation" r:id="rId9" imgW="1523880" imgH="888840" progId="Equation.DSMT4">
                  <p:embed/>
                </p:oleObj>
              </mc:Choice>
              <mc:Fallback>
                <p:oleObj name="Equation" r:id="rId9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348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776040"/>
              </p:ext>
            </p:extLst>
          </p:nvPr>
        </p:nvGraphicFramePr>
        <p:xfrm>
          <a:off x="291563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1" name="Equation" r:id="rId11" imgW="1523880" imgH="888840" progId="Equation.DSMT4">
                  <p:embed/>
                </p:oleObj>
              </mc:Choice>
              <mc:Fallback>
                <p:oleObj name="Equation" r:id="rId11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1563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15778"/>
              </p:ext>
            </p:extLst>
          </p:nvPr>
        </p:nvGraphicFramePr>
        <p:xfrm>
          <a:off x="47444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2" name="Equation" r:id="rId13" imgW="1511280" imgH="888840" progId="Equation.DSMT4">
                  <p:embed/>
                </p:oleObj>
              </mc:Choice>
              <mc:Fallback>
                <p:oleObj name="Equation" r:id="rId13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444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408551"/>
              </p:ext>
            </p:extLst>
          </p:nvPr>
        </p:nvGraphicFramePr>
        <p:xfrm>
          <a:off x="64208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3" name="Equation" r:id="rId15" imgW="1511280" imgH="888840" progId="Equation.DSMT4">
                  <p:embed/>
                </p:oleObj>
              </mc:Choice>
              <mc:Fallback>
                <p:oleObj name="Equation" r:id="rId15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208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7D2A3622-15DC-48FE-84E7-CA440AC6085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29400" y="22415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1935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build="p" animBg="1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0" y="996042"/>
            <a:ext cx="3540579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572000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191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– tr54/SGK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0,5 N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theo cách pha trộn nhiên liệu như trên không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xmlns="" id="{7E421A18-393D-4A57-B3E6-6E5DF64A9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249407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229600" cy="4343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4.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Ta có các tỉ lệ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tỉ số trên có lập thành tỉ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cách pha trộn nhiên liệu như trên.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4A5C002-EBC4-47CB-8452-CEF482E1707F}"/>
              </a:ext>
            </a:extLst>
          </p:cNvPr>
          <p:cNvGrpSpPr/>
          <p:nvPr/>
        </p:nvGrpSpPr>
        <p:grpSpPr>
          <a:xfrm>
            <a:off x="4470400" y="1327150"/>
            <a:ext cx="2476345" cy="889000"/>
            <a:chOff x="4470400" y="1327150"/>
            <a:chExt cx="2476345" cy="88900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94289"/>
                </p:ext>
              </p:extLst>
            </p:nvPr>
          </p:nvGraphicFramePr>
          <p:xfrm>
            <a:off x="4470400" y="1352550"/>
            <a:ext cx="12065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2" name="Equation" r:id="rId3" imgW="1206360" imgH="838080" progId="Equation.DSMT4">
                    <p:embed/>
                  </p:oleObj>
                </mc:Choice>
                <mc:Fallback>
                  <p:oleObj name="Equation" r:id="rId3" imgW="120636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470400" y="1352550"/>
                          <a:ext cx="12065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7705684"/>
                </p:ext>
              </p:extLst>
            </p:nvPr>
          </p:nvGraphicFramePr>
          <p:xfrm>
            <a:off x="5867245" y="1327150"/>
            <a:ext cx="10795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3" name="Equation" r:id="rId5" imgW="1079280" imgH="888840" progId="Equation.DSMT4">
                    <p:embed/>
                  </p:oleObj>
                </mc:Choice>
                <mc:Fallback>
                  <p:oleObj name="Equation" r:id="rId5" imgW="107928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67245" y="1327150"/>
                          <a:ext cx="10795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696064"/>
              </p:ext>
            </p:extLst>
          </p:nvPr>
        </p:nvGraphicFramePr>
        <p:xfrm>
          <a:off x="6198684" y="2838451"/>
          <a:ext cx="1447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4" name="Equation" r:id="rId7" imgW="1447560" imgH="888840" progId="Equation.DSMT4">
                  <p:embed/>
                </p:oleObj>
              </mc:Choice>
              <mc:Fallback>
                <p:oleObj name="Equation" r:id="rId7" imgW="14475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98684" y="2838451"/>
                        <a:ext cx="14478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550"/>
            <a:ext cx="8229600" cy="2438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– tr54/SGK.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xmlns="" id="{DED13838-8B46-446A-ADA1-D45AABED5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666750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091055" cy="121321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5.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 lệ xăng và dầu dùng để pha nhiên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34290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12471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325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60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517904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171907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121408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 lít xăng cần dùng là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vi-VN" sz="280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 tỉ lệ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2800" i="1" dirty="0">
                  <a:solidFill>
                    <a:schemeClr val="tx1"/>
                  </a:solidFill>
                  <a:latin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  <a:blipFill>
                <a:blip r:embed="rId3"/>
                <a:stretch>
                  <a:fillRect t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470969" y="3333751"/>
            <a:ext cx="8239991" cy="1078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xăng để trộn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dầu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048642"/>
              </p:ext>
            </p:extLst>
          </p:nvPr>
        </p:nvGraphicFramePr>
        <p:xfrm>
          <a:off x="7162800" y="1023865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3" name="Equation" r:id="rId4" imgW="1180800" imgH="838080" progId="Equation.DSMT4">
                  <p:embed/>
                </p:oleObj>
              </mc:Choice>
              <mc:Fallback>
                <p:oleObj name="Equation" r:id="rId4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2800" y="1023865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4DA6CE-EDDF-4015-B352-C2BDB7C47030}"/>
              </a:ext>
            </a:extLst>
          </p:cNvPr>
          <p:cNvGrpSpPr/>
          <p:nvPr/>
        </p:nvGrpSpPr>
        <p:grpSpPr>
          <a:xfrm>
            <a:off x="1371600" y="2428605"/>
            <a:ext cx="6070600" cy="838200"/>
            <a:chOff x="1066800" y="2873555"/>
            <a:chExt cx="6070600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0695053"/>
                </p:ext>
              </p:extLst>
            </p:nvPr>
          </p:nvGraphicFramePr>
          <p:xfrm>
            <a:off x="1066800" y="2873555"/>
            <a:ext cx="8636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34" name="Equation" r:id="rId6" imgW="863280" imgH="838080" progId="Equation.DSMT4">
                    <p:embed/>
                  </p:oleObj>
                </mc:Choice>
                <mc:Fallback>
                  <p:oleObj name="Equation" r:id="rId6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66800" y="2873555"/>
                          <a:ext cx="8636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8832159"/>
                </p:ext>
              </p:extLst>
            </p:nvPr>
          </p:nvGraphicFramePr>
          <p:xfrm>
            <a:off x="2081871" y="3095451"/>
            <a:ext cx="1689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35" name="Equation" r:id="rId8" imgW="1688760" imgH="317160" progId="Equation.DSMT4">
                    <p:embed/>
                  </p:oleObj>
                </mc:Choice>
                <mc:Fallback>
                  <p:oleObj name="Equation" r:id="rId8" imgW="1688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81871" y="3095451"/>
                          <a:ext cx="1689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4917770"/>
                </p:ext>
              </p:extLst>
            </p:nvPr>
          </p:nvGraphicFramePr>
          <p:xfrm>
            <a:off x="3937619" y="3105150"/>
            <a:ext cx="1600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36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937619" y="3105150"/>
                          <a:ext cx="1600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370871"/>
                </p:ext>
              </p:extLst>
            </p:nvPr>
          </p:nvGraphicFramePr>
          <p:xfrm>
            <a:off x="5791200" y="3105150"/>
            <a:ext cx="1346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37" name="Equation" r:id="rId12" imgW="1346040" imgH="317160" progId="Equation.DSMT4">
                    <p:embed/>
                  </p:oleObj>
                </mc:Choice>
                <mc:Fallback>
                  <p:oleObj name="Equation" r:id="rId12" imgW="13460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791200" y="3105150"/>
                          <a:ext cx="1346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460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" y="1285180"/>
            <a:ext cx="17732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5" y="1257300"/>
            <a:ext cx="164782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4" y="590550"/>
            <a:ext cx="2106613" cy="8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824">
            <a:off x="2400843" y="1479935"/>
            <a:ext cx="1473546" cy="6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99" y="3260385"/>
            <a:ext cx="3340100" cy="11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38" y="2343152"/>
            <a:ext cx="2917825" cy="91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56" y="2759606"/>
            <a:ext cx="201930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57300"/>
            <a:ext cx="2760662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9" y="1589485"/>
            <a:ext cx="2270125" cy="112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9" y="3447787"/>
            <a:ext cx="4579557" cy="154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evel 1"/>
          <p:cNvSpPr/>
          <p:nvPr/>
        </p:nvSpPr>
        <p:spPr>
          <a:xfrm>
            <a:off x="1993107" y="2496004"/>
            <a:ext cx="2043046" cy="68534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999322"/>
            <a:ext cx="8001000" cy="173355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BTVN: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1; 2; 3 (S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1981200" y="685800"/>
            <a:ext cx="4724400" cy="742950"/>
          </a:xfrm>
          <a:prstGeom prst="beve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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HƯỚNG DẪN VỀ NHÀ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609600" y="209549"/>
            <a:ext cx="3657600" cy="35052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276225" y="3073326"/>
            <a:ext cx="2305049" cy="2231484"/>
          </a:xfrm>
          <a:prstGeom prst="ellipse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1" y="3521525"/>
            <a:ext cx="20732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748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3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2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3D71070-71A1-45C8-9C26-C4959E46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" y="1"/>
            <a:ext cx="9144000" cy="5143499"/>
          </a:xfrm>
          <a:prstGeom prst="rect">
            <a:avLst/>
          </a:prstGeom>
        </p:spPr>
      </p:pic>
      <p:sp>
        <p:nvSpPr>
          <p:cNvPr id="20" name="Text 26">
            <a:extLst>
              <a:ext uri="{FF2B5EF4-FFF2-40B4-BE49-F238E27FC236}">
                <a16:creationId xmlns:a16="http://schemas.microsoft.com/office/drawing/2014/main" xmlns="" id="{B8DCFA29-5FD8-9448-94FE-494797748810}"/>
              </a:ext>
            </a:extLst>
          </p:cNvPr>
          <p:cNvSpPr txBox="1"/>
          <p:nvPr/>
        </p:nvSpPr>
        <p:spPr>
          <a:xfrm>
            <a:off x="1406859" y="999802"/>
            <a:ext cx="6602524" cy="30854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                      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Luật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: 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3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hỏi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mỗi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suy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nghĩ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10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giây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khi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hết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giờ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tín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hiệu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trước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Nếu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sai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quyền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dành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còn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chiến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thắng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nhiều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4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2400" dirty="0">
              <a:solidFill>
                <a:srgbClr val="FCDFF8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DEEAD232-507E-439F-9C11-EDC7B6289950}"/>
              </a:ext>
            </a:extLst>
          </p:cNvPr>
          <p:cNvSpPr/>
          <p:nvPr/>
        </p:nvSpPr>
        <p:spPr>
          <a:xfrm>
            <a:off x="1678251" y="1"/>
            <a:ext cx="5559389" cy="636815"/>
          </a:xfrm>
          <a:prstGeom prst="roundRect">
            <a:avLst/>
          </a:prstGeom>
          <a:solidFill>
            <a:srgbClr val="724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xmlns="" id="{B8DCFA29-5FD8-9448-94FE-494797748810}"/>
              </a:ext>
            </a:extLst>
          </p:cNvPr>
          <p:cNvSpPr txBox="1"/>
          <p:nvPr/>
        </p:nvSpPr>
        <p:spPr>
          <a:xfrm>
            <a:off x="3009260" y="21881"/>
            <a:ext cx="3355727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</a:sp3d>
          </a:bodyPr>
          <a:lstStyle/>
          <a:p>
            <a:pPr algn="r" defTabSz="685800">
              <a:defRPr/>
            </a:pPr>
            <a:r>
              <a:rPr kumimoji="1" lang="en-US" altLang="zh-CN" sz="3000" b="1" dirty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AI NHANH HƠN ?</a:t>
            </a:r>
            <a:endParaRPr kumimoji="1" lang="zh-CN" altLang="en-US" sz="3000" b="1" dirty="0">
              <a:ln/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F1D24AA7-51F6-4717-A5D5-A5E532C32693}"/>
              </a:ext>
            </a:extLst>
          </p:cNvPr>
          <p:cNvGrpSpPr/>
          <p:nvPr/>
        </p:nvGrpSpPr>
        <p:grpSpPr>
          <a:xfrm rot="17502153">
            <a:off x="-519979" y="272055"/>
            <a:ext cx="2391753" cy="1692771"/>
            <a:chOff x="-199320" y="-2805186"/>
            <a:chExt cx="3189003" cy="2257028"/>
          </a:xfrm>
        </p:grpSpPr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xmlns="" id="{A01C6333-0683-4BDA-8A86-0FEB0C34E264}"/>
                </a:ext>
              </a:extLst>
            </p:cNvPr>
            <p:cNvSpPr/>
            <p:nvPr/>
          </p:nvSpPr>
          <p:spPr>
            <a:xfrm>
              <a:off x="-199320" y="-2805186"/>
              <a:ext cx="1740220" cy="22570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10400" b="1">
                  <a:ln/>
                  <a:solidFill>
                    <a:srgbClr val="FF0000"/>
                  </a:solidFill>
                </a:rPr>
                <a:t>G</a:t>
              </a:r>
              <a:endParaRPr lang="vi-VN" sz="10400" b="1">
                <a:ln/>
                <a:solidFill>
                  <a:srgbClr val="FF0000"/>
                </a:solidFill>
              </a:endParaRPr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xmlns="" id="{33D1740E-1969-423C-9A87-D78B06B70D7D}"/>
                </a:ext>
              </a:extLst>
            </p:cNvPr>
            <p:cNvSpPr/>
            <p:nvPr/>
          </p:nvSpPr>
          <p:spPr>
            <a:xfrm>
              <a:off x="995538" y="-2292223"/>
              <a:ext cx="930169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4"/>
                  </a:solidFill>
                </a:rPr>
                <a:t>A</a:t>
              </a:r>
              <a:endParaRPr lang="vi-VN" sz="5400" b="1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F4599EA0-8789-4CA5-B87F-97C0D62E3916}"/>
                </a:ext>
              </a:extLst>
            </p:cNvPr>
            <p:cNvSpPr/>
            <p:nvPr/>
          </p:nvSpPr>
          <p:spPr>
            <a:xfrm>
              <a:off x="1521257" y="-1984482"/>
              <a:ext cx="1077647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1"/>
                  </a:solidFill>
                </a:rPr>
                <a:t>M</a:t>
              </a:r>
              <a:endParaRPr lang="vi-VN" sz="5400" b="1">
                <a:ln/>
                <a:solidFill>
                  <a:schemeClr val="accent1"/>
                </a:solidFill>
              </a:endParaRPr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FFCC302B-D390-45EC-8922-56F0A4C4C2F6}"/>
                </a:ext>
              </a:extLst>
            </p:cNvPr>
            <p:cNvSpPr/>
            <p:nvPr/>
          </p:nvSpPr>
          <p:spPr>
            <a:xfrm>
              <a:off x="2262560" y="-2164158"/>
              <a:ext cx="727123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vi-VN" sz="5400" b="1">
                <a:ln/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13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05" y="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369" y="433325"/>
            <a:ext cx="6840037" cy="14741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endParaRPr lang="en-US" sz="2800" b="1" u="sng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  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/>
              <a:t>         </a:t>
            </a:r>
            <a:endParaRPr lang="en-US" sz="2700" dirty="0">
              <a:solidFill>
                <a:schemeClr val="tx1"/>
              </a:solidFill>
            </a:endParaRPr>
          </a:p>
          <a:p>
            <a:endParaRPr lang="en-US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566" y="2253356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9565" y="3324953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95977" y="3344721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5980" y="2333219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2" name="Oval 1"/>
          <p:cNvSpPr/>
          <p:nvPr/>
        </p:nvSpPr>
        <p:spPr>
          <a:xfrm>
            <a:off x="5103740" y="2333219"/>
            <a:ext cx="653771" cy="651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xmlns="" id="{F875E3AA-6FA2-413F-8242-D8EB21029A8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xmlns="" id="{DC2B9A38-092E-490F-AFDA-1ED743B46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xmlns="" id="{7194D4A0-B121-4B40-A19E-7205C45E16C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xmlns="" id="{245A77E3-8E69-4B93-8C55-AC500E05F03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4" name="Oval 12">
            <a:extLst>
              <a:ext uri="{FF2B5EF4-FFF2-40B4-BE49-F238E27FC236}">
                <a16:creationId xmlns:a16="http://schemas.microsoft.com/office/drawing/2014/main" xmlns="" id="{2B8C777A-0D18-435A-87DA-31E70C25442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xmlns="" id="{075012BE-B10D-4F3B-8F9A-CD8C2CFE5A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6" name="Oval 14">
            <a:extLst>
              <a:ext uri="{FF2B5EF4-FFF2-40B4-BE49-F238E27FC236}">
                <a16:creationId xmlns:a16="http://schemas.microsoft.com/office/drawing/2014/main" xmlns="" id="{40861216-50CD-42B4-9D02-A06D975262D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xmlns="" id="{35ED32DD-2167-495C-94ED-F821197BD3A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8" name="Oval 16">
            <a:extLst>
              <a:ext uri="{FF2B5EF4-FFF2-40B4-BE49-F238E27FC236}">
                <a16:creationId xmlns:a16="http://schemas.microsoft.com/office/drawing/2014/main" xmlns="" id="{932E3A78-3D76-4A96-B593-71A2EA7CA9A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32" name="Oval 17">
            <a:extLst>
              <a:ext uri="{FF2B5EF4-FFF2-40B4-BE49-F238E27FC236}">
                <a16:creationId xmlns:a16="http://schemas.microsoft.com/office/drawing/2014/main" xmlns="" id="{AB2C06FA-FCBB-463D-B48B-F9AC28202D5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3" name="ĐỒNG HỒ">
            <a:extLst>
              <a:ext uri="{FF2B5EF4-FFF2-40B4-BE49-F238E27FC236}">
                <a16:creationId xmlns:a16="http://schemas.microsoft.com/office/drawing/2014/main" xmlns="" id="{E8BF5828-E585-4772-92C5-8177538FA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48032"/>
              </p:ext>
            </p:extLst>
          </p:nvPr>
        </p:nvGraphicFramePr>
        <p:xfrm>
          <a:off x="2548492" y="2226076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4" name="Equation" r:id="rId5" imgW="1002960" imgH="952200" progId="Equation.DSMT4">
                  <p:embed/>
                </p:oleObj>
              </mc:Choice>
              <mc:Fallback>
                <p:oleObj name="Equation" r:id="rId5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8492" y="2226076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907022"/>
              </p:ext>
            </p:extLst>
          </p:nvPr>
        </p:nvGraphicFramePr>
        <p:xfrm>
          <a:off x="5943600" y="2226076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5" name="Equation" r:id="rId7" imgW="1015920" imgH="952200" progId="Equation.DSMT4">
                  <p:embed/>
                </p:oleObj>
              </mc:Choice>
              <mc:Fallback>
                <p:oleObj name="Equation" r:id="rId7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3600" y="2226076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74316"/>
              </p:ext>
            </p:extLst>
          </p:nvPr>
        </p:nvGraphicFramePr>
        <p:xfrm>
          <a:off x="2622501" y="3217810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6" name="Equation" r:id="rId9" imgW="1002960" imgH="952200" progId="Equation.DSMT4">
                  <p:embed/>
                </p:oleObj>
              </mc:Choice>
              <mc:Fallback>
                <p:oleObj name="Equation" r:id="rId9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2501" y="3217810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238152"/>
              </p:ext>
            </p:extLst>
          </p:nvPr>
        </p:nvGraphicFramePr>
        <p:xfrm>
          <a:off x="5838916" y="3305175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7" name="Equation" r:id="rId11" imgW="1015920" imgH="952200" progId="Equation.DSMT4">
                  <p:embed/>
                </p:oleObj>
              </mc:Choice>
              <mc:Fallback>
                <p:oleObj name="Equation" r:id="rId11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38916" y="3305175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798981"/>
              </p:ext>
            </p:extLst>
          </p:nvPr>
        </p:nvGraphicFramePr>
        <p:xfrm>
          <a:off x="7292498" y="406948"/>
          <a:ext cx="2381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" name="Equation" r:id="rId13" imgW="317160" imgH="952200" progId="Equation.DSMT4">
                  <p:embed/>
                </p:oleObj>
              </mc:Choice>
              <mc:Fallback>
                <p:oleObj name="Equation" r:id="rId13" imgW="3171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92498" y="406948"/>
                        <a:ext cx="23812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941072"/>
              </p:ext>
            </p:extLst>
          </p:nvPr>
        </p:nvGraphicFramePr>
        <p:xfrm>
          <a:off x="1447800" y="1193075"/>
          <a:ext cx="2571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9" name="Equation" r:id="rId15" imgW="342720" imgH="952200" progId="Equation.DSMT4">
                  <p:embed/>
                </p:oleObj>
              </mc:Choice>
              <mc:Fallback>
                <p:oleObj name="Equation" r:id="rId15" imgW="3427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47800" y="1193075"/>
                        <a:ext cx="2571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862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05D141CC-8B7A-45DD-BDBE-0BE85E5B3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" y="1143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6740" y="118343"/>
            <a:ext cx="5930547" cy="128891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defTabSz="914378">
              <a:lnSpc>
                <a:spcPct val="150000"/>
              </a:lnSpc>
              <a:defRPr/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958402" y="2769385"/>
            <a:ext cx="682173" cy="6511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xmlns="" id="{3919F1AE-8006-4146-944F-B3EB8665401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xmlns="" id="{2566EDBD-51E6-4C64-95C2-126ACC50A82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xmlns="" id="{3504112A-F95A-4C98-ACE9-E0E96A14DF3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xmlns="" id="{D0ABA1D2-2DC8-4FE4-B8B0-B0DDFFC89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9571AC95-A14E-4107-8F0D-5DD7B254860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xmlns="" id="{76DBB076-6974-4EE6-B537-D1AC6D9FD5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xmlns="" id="{274B9C88-8366-49E7-8237-C3269F62E3BF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xmlns="" id="{9058BCD6-6052-4B94-B90B-FF3D5D525BEB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xmlns="" id="{B79D6781-6013-4C65-9F97-CCAFB362658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xmlns="" id="{F43598B2-BD76-409D-ABAD-B54123C5A29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4" name="ĐỒNG HỒ">
            <a:extLst>
              <a:ext uri="{FF2B5EF4-FFF2-40B4-BE49-F238E27FC236}">
                <a16:creationId xmlns:a16="http://schemas.microsoft.com/office/drawing/2014/main" xmlns="" id="{8723F036-143B-434B-AA40-2FA750DC6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sp>
        <p:nvSpPr>
          <p:cNvPr id="12" name="Rectangle 50"/>
          <p:cNvSpPr>
            <a:spLocks noChangeArrowheads="1"/>
          </p:cNvSpPr>
          <p:nvPr/>
        </p:nvSpPr>
        <p:spPr bwMode="auto">
          <a:xfrm>
            <a:off x="0" y="5665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29614"/>
              </p:ext>
            </p:extLst>
          </p:nvPr>
        </p:nvGraphicFramePr>
        <p:xfrm>
          <a:off x="1698799" y="1702200"/>
          <a:ext cx="60364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0" name="Equation" r:id="rId5" imgW="812520" imgH="1066680" progId="Equation.DSMT4">
                  <p:embed/>
                </p:oleObj>
              </mc:Choice>
              <mc:Fallback>
                <p:oleObj name="Equation" r:id="rId5" imgW="8125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799" y="1702200"/>
                        <a:ext cx="603647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25541"/>
              </p:ext>
            </p:extLst>
          </p:nvPr>
        </p:nvGraphicFramePr>
        <p:xfrm>
          <a:off x="2838754" y="1732449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1" name="Equation" r:id="rId7" imgW="787320" imgH="1066680" progId="Equation.DSMT4">
                  <p:embed/>
                </p:oleObj>
              </mc:Choice>
              <mc:Fallback>
                <p:oleObj name="Equation" r:id="rId7" imgW="7873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754" y="1732449"/>
                        <a:ext cx="573881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55"/>
          <p:cNvSpPr>
            <a:spLocks noChangeArrowheads="1"/>
          </p:cNvSpPr>
          <p:nvPr/>
        </p:nvSpPr>
        <p:spPr bwMode="auto">
          <a:xfrm>
            <a:off x="114300" y="6808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60"/>
          <p:cNvSpPr>
            <a:spLocks noChangeArrowheads="1"/>
          </p:cNvSpPr>
          <p:nvPr/>
        </p:nvSpPr>
        <p:spPr bwMode="auto">
          <a:xfrm>
            <a:off x="228600" y="7951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4270" y="185347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84682" y="1859877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14462" y="1877836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005856"/>
              </p:ext>
            </p:extLst>
          </p:nvPr>
        </p:nvGraphicFramePr>
        <p:xfrm>
          <a:off x="5219700" y="1989535"/>
          <a:ext cx="5429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2" name="Equation" r:id="rId9" imgW="723600" imgH="380880" progId="Equation.DSMT4">
                  <p:embed/>
                </p:oleObj>
              </mc:Choice>
              <mc:Fallback>
                <p:oleObj name="Equation" r:id="rId9" imgW="7236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19700" y="1989535"/>
                        <a:ext cx="542925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5963783" y="1878154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337311"/>
              </p:ext>
            </p:extLst>
          </p:nvPr>
        </p:nvGraphicFramePr>
        <p:xfrm>
          <a:off x="6572250" y="1989535"/>
          <a:ext cx="5334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3" name="Equation" r:id="rId11" imgW="711000" imgH="380880" progId="Equation.DSMT4">
                  <p:embed/>
                </p:oleObj>
              </mc:Choice>
              <mc:Fallback>
                <p:oleObj name="Equation" r:id="rId11" imgW="7110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72250" y="1989535"/>
                        <a:ext cx="5334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370038"/>
              </p:ext>
            </p:extLst>
          </p:nvPr>
        </p:nvGraphicFramePr>
        <p:xfrm>
          <a:off x="2958431" y="2749376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4" name="Equation" r:id="rId13" imgW="765000" imgH="1066680" progId="Equation.DSMT4">
                  <p:embed/>
                </p:oleObj>
              </mc:Choice>
              <mc:Fallback>
                <p:oleObj name="Equation" r:id="rId13" imgW="76500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58431" y="2749376"/>
                        <a:ext cx="57388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2364270" y="289373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43362" y="2783821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441218"/>
              </p:ext>
            </p:extLst>
          </p:nvPr>
        </p:nvGraphicFramePr>
        <p:xfrm>
          <a:off x="1657350" y="2730104"/>
          <a:ext cx="609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5" name="Equation" r:id="rId15" imgW="812520" imgH="1066680" progId="Equation.DSMT4">
                  <p:embed/>
                </p:oleObj>
              </mc:Choice>
              <mc:Fallback>
                <p:oleObj name="Equation" r:id="rId15" imgW="8125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57350" y="2730104"/>
                        <a:ext cx="6096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105737"/>
              </p:ext>
            </p:extLst>
          </p:nvPr>
        </p:nvGraphicFramePr>
        <p:xfrm>
          <a:off x="5155460" y="2736060"/>
          <a:ext cx="981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6" name="Equation" r:id="rId17" imgW="1307880" imgH="1066680" progId="Equation.DSMT4">
                  <p:embed/>
                </p:oleObj>
              </mc:Choice>
              <mc:Fallback>
                <p:oleObj name="Equation" r:id="rId17" imgW="1307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55460" y="2736060"/>
                        <a:ext cx="981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788945"/>
              </p:ext>
            </p:extLst>
          </p:nvPr>
        </p:nvGraphicFramePr>
        <p:xfrm>
          <a:off x="6775313" y="2925669"/>
          <a:ext cx="10382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7" name="Equation" r:id="rId19" imgW="1384200" imgH="457200" progId="Equation.DSMT4">
                  <p:embed/>
                </p:oleObj>
              </mc:Choice>
              <mc:Fallback>
                <p:oleObj name="Equation" r:id="rId19" imgW="1384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75313" y="2925669"/>
                        <a:ext cx="10382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>
            <a:off x="1184681" y="2893737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80330" y="2893738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3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" y="11430"/>
            <a:ext cx="9174265" cy="5132070"/>
          </a:xfrm>
          <a:prstGeom prst="rect">
            <a:avLst/>
          </a:prstGeom>
        </p:spPr>
      </p:pic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524190"/>
              </p:ext>
            </p:extLst>
          </p:nvPr>
        </p:nvGraphicFramePr>
        <p:xfrm>
          <a:off x="1219200" y="1574939"/>
          <a:ext cx="1981200" cy="3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6" name="Equation" r:id="rId4" imgW="1828800" imgH="317160" progId="Equation.DSMT4">
                  <p:embed/>
                </p:oleObj>
              </mc:Choice>
              <mc:Fallback>
                <p:oleObj name="Equation" r:id="rId4" imgW="1828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74939"/>
                        <a:ext cx="1981200" cy="321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785897"/>
              </p:ext>
            </p:extLst>
          </p:nvPr>
        </p:nvGraphicFramePr>
        <p:xfrm>
          <a:off x="4114800" y="1569328"/>
          <a:ext cx="2133600" cy="332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7" name="Equation" r:id="rId6" imgW="1815840" imgH="317160" progId="Equation.DSMT4">
                  <p:embed/>
                </p:oleObj>
              </mc:Choice>
              <mc:Fallback>
                <p:oleObj name="Equation" r:id="rId6" imgW="18158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69328"/>
                        <a:ext cx="2133600" cy="332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869488"/>
              </p:ext>
            </p:extLst>
          </p:nvPr>
        </p:nvGraphicFramePr>
        <p:xfrm>
          <a:off x="1143000" y="2495550"/>
          <a:ext cx="2100232" cy="48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8" name="Equation" r:id="rId8" imgW="888840" imgH="203040" progId="Equation.DSMT4">
                  <p:embed/>
                </p:oleObj>
              </mc:Choice>
              <mc:Fallback>
                <p:oleObj name="Equation" r:id="rId8" imgW="888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495550"/>
                        <a:ext cx="2100232" cy="48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188412"/>
              </p:ext>
            </p:extLst>
          </p:nvPr>
        </p:nvGraphicFramePr>
        <p:xfrm>
          <a:off x="4114800" y="2495550"/>
          <a:ext cx="2119118" cy="48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9" name="Equation" r:id="rId10" imgW="901440" imgH="203040" progId="Equation.DSMT4">
                  <p:embed/>
                </p:oleObj>
              </mc:Choice>
              <mc:Fallback>
                <p:oleObj name="Equation" r:id="rId10" imgW="901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495550"/>
                        <a:ext cx="2119118" cy="488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1019771" y="1396038"/>
            <a:ext cx="580429" cy="642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xmlns="" id="{EF6BD4AB-AF45-4351-96B3-7FEF295A430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xmlns="" id="{1205F4F2-0CEE-4452-A4A6-DC27018CCE6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xmlns="" id="{8333D478-6C80-42F1-A801-75399A537D9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xmlns="" id="{B717D9BD-5822-478F-BF33-581A5E55EBF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1245FFF3-B94E-4D32-AC6B-4E8004A15B0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xmlns="" id="{2B07C7BB-1559-4F4A-B381-628922BFF4F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xmlns="" id="{E17EA6BF-7866-435E-83DD-8B794D05F73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xmlns="" id="{90910911-805C-40CD-A5AB-0BED9F9D816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xmlns="" id="{F9C8C25E-A1C0-4600-B201-E0BCAFFB2A6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xmlns="" id="{F6DEABF9-EC8E-43AA-B97A-3838431D012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ĐỒNG HỒ">
            <a:extLst>
              <a:ext uri="{FF2B5EF4-FFF2-40B4-BE49-F238E27FC236}">
                <a16:creationId xmlns:a16="http://schemas.microsoft.com/office/drawing/2014/main" xmlns="" id="{95CAA103-60F0-4CFD-BD34-177F087AF6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B6CB58-E7C2-4607-86E8-CDD2A1F57C81}"/>
              </a:ext>
            </a:extLst>
          </p:cNvPr>
          <p:cNvGrpSpPr/>
          <p:nvPr/>
        </p:nvGrpSpPr>
        <p:grpSpPr>
          <a:xfrm>
            <a:off x="1014123" y="211598"/>
            <a:ext cx="6738320" cy="1005539"/>
            <a:chOff x="1014123" y="211598"/>
            <a:chExt cx="6738320" cy="1005539"/>
          </a:xfrm>
        </p:grpSpPr>
        <p:sp>
          <p:nvSpPr>
            <p:cNvPr id="23" name="Rectangle 22"/>
            <p:cNvSpPr/>
            <p:nvPr/>
          </p:nvSpPr>
          <p:spPr>
            <a:xfrm>
              <a:off x="1014123" y="211598"/>
              <a:ext cx="6738320" cy="1005539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defTabSz="914378">
                <a:defRPr/>
              </a:pPr>
              <a:r>
                <a:rPr lang="en-US" sz="3200" b="1" u="sng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u="sng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874461"/>
                </p:ext>
              </p:extLst>
            </p:nvPr>
          </p:nvGraphicFramePr>
          <p:xfrm>
            <a:off x="3704626" y="316225"/>
            <a:ext cx="820347" cy="79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60" name="Equation" r:id="rId13" imgW="863280" imgH="838080" progId="Equation.DSMT4">
                    <p:embed/>
                  </p:oleObj>
                </mc:Choice>
                <mc:Fallback>
                  <p:oleObj name="Equation" r:id="rId13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704626" y="316225"/>
                          <a:ext cx="820347" cy="79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227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1667</TotalTime>
  <Words>1122</Words>
  <Application>Microsoft Office PowerPoint</Application>
  <PresentationFormat>On-screen Show (16:9)</PresentationFormat>
  <Paragraphs>221</Paragraphs>
  <Slides>38</Slides>
  <Notes>3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Austin</vt:lpstr>
      <vt:lpstr>Equation</vt:lpstr>
      <vt:lpstr>MathType 7.0 Equation</vt:lpstr>
      <vt:lpstr>PowerPoint Presentation</vt:lpstr>
      <vt:lpstr>PowerPoint Presentation</vt:lpstr>
      <vt:lpstr>KIẾN THỨC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Tính chất : 1. Tính chất 1: </vt:lpstr>
      <vt:lpstr>II. Tính chất : 1. Tính chất 1: </vt:lpstr>
      <vt:lpstr>PowerPoint Presentation</vt:lpstr>
      <vt:lpstr>Ví dụ 2.</vt:lpstr>
      <vt:lpstr>Vận dụng 2.</vt:lpstr>
      <vt:lpstr>II. Tính chất : 2. Tính chất 2: </vt:lpstr>
      <vt:lpstr>PowerPoint Presentation</vt:lpstr>
      <vt:lpstr>PowerPoint Presentation</vt:lpstr>
      <vt:lpstr>PowerPoint Presentation</vt:lpstr>
      <vt:lpstr>*Nhận xét : </vt:lpstr>
      <vt:lpstr>Ví dụ 3: Lập tất cả các tỉ lệ thức có thể có được từ đẳng thức:  </vt:lpstr>
      <vt:lpstr>Vận dụng 3: </vt:lpstr>
      <vt:lpstr>PowerPoint Presentation</vt:lpstr>
      <vt:lpstr>PowerPoint Presentation</vt:lpstr>
      <vt:lpstr>  Bài 2 – tr54/ SGK  Tìm x trong mỗi hệ thức sau:</vt:lpstr>
      <vt:lpstr>Bài 2: Tìm x trong mỗi hệ thức sau</vt:lpstr>
      <vt:lpstr>Bài 2 : Tìm x trong mỗi hệ thức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My PC</cp:lastModifiedBy>
  <cp:revision>379</cp:revision>
  <dcterms:created xsi:type="dcterms:W3CDTF">2022-07-09T08:44:10Z</dcterms:created>
  <dcterms:modified xsi:type="dcterms:W3CDTF">2024-12-06T02:38:59Z</dcterms:modified>
</cp:coreProperties>
</file>