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7" r:id="rId3"/>
    <p:sldId id="278" r:id="rId4"/>
    <p:sldId id="274" r:id="rId5"/>
    <p:sldId id="273" r:id="rId6"/>
    <p:sldId id="275" r:id="rId7"/>
    <p:sldId id="279" r:id="rId8"/>
    <p:sldId id="280" r:id="rId9"/>
    <p:sldId id="283" r:id="rId10"/>
    <p:sldId id="282" r:id="rId11"/>
    <p:sldId id="286" r:id="rId12"/>
    <p:sldId id="288" r:id="rId13"/>
    <p:sldId id="285" r:id="rId14"/>
    <p:sldId id="287" r:id="rId15"/>
    <p:sldId id="291" r:id="rId16"/>
    <p:sldId id="290" r:id="rId17"/>
    <p:sldId id="292" r:id="rId18"/>
    <p:sldId id="297" r:id="rId19"/>
    <p:sldId id="298" r:id="rId20"/>
    <p:sldId id="293" r:id="rId21"/>
    <p:sldId id="299" r:id="rId22"/>
    <p:sldId id="301" r:id="rId23"/>
    <p:sldId id="302" r:id="rId24"/>
    <p:sldId id="303" r:id="rId25"/>
    <p:sldId id="304" r:id="rId26"/>
    <p:sldId id="305" r:id="rId27"/>
    <p:sldId id="306" r:id="rId28"/>
    <p:sldId id="307" r:id="rId29"/>
    <p:sldId id="300" r:id="rId30"/>
    <p:sldId id="308" r:id="rId31"/>
    <p:sldId id="309" r:id="rId32"/>
    <p:sldId id="310" r:id="rId33"/>
    <p:sldId id="294" r:id="rId34"/>
    <p:sldId id="311" r:id="rId35"/>
    <p:sldId id="312" r:id="rId36"/>
    <p:sldId id="313" r:id="rId37"/>
    <p:sldId id="314" r:id="rId38"/>
    <p:sldId id="316" r:id="rId39"/>
    <p:sldId id="315" r:id="rId40"/>
    <p:sldId id="317" r:id="rId41"/>
    <p:sldId id="318" r:id="rId42"/>
  </p:sldIdLst>
  <p:sldSz cx="18288000" cy="10287000"/>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E437F3-4900-4D81-9D2E-3ADA40D6932C}">
          <p14:sldIdLst>
            <p14:sldId id="256"/>
            <p14:sldId id="277"/>
            <p14:sldId id="278"/>
            <p14:sldId id="274"/>
            <p14:sldId id="273"/>
            <p14:sldId id="275"/>
            <p14:sldId id="279"/>
            <p14:sldId id="280"/>
            <p14:sldId id="283"/>
            <p14:sldId id="282"/>
            <p14:sldId id="286"/>
            <p14:sldId id="288"/>
            <p14:sldId id="285"/>
            <p14:sldId id="287"/>
            <p14:sldId id="291"/>
            <p14:sldId id="290"/>
            <p14:sldId id="292"/>
            <p14:sldId id="297"/>
            <p14:sldId id="298"/>
            <p14:sldId id="293"/>
            <p14:sldId id="299"/>
            <p14:sldId id="301"/>
            <p14:sldId id="302"/>
            <p14:sldId id="303"/>
            <p14:sldId id="304"/>
            <p14:sldId id="305"/>
            <p14:sldId id="306"/>
            <p14:sldId id="307"/>
            <p14:sldId id="300"/>
            <p14:sldId id="308"/>
            <p14:sldId id="309"/>
            <p14:sldId id="310"/>
            <p14:sldId id="294"/>
            <p14:sldId id="311"/>
            <p14:sldId id="312"/>
            <p14:sldId id="313"/>
            <p14:sldId id="314"/>
            <p14:sldId id="316"/>
            <p14:sldId id="315"/>
            <p14:sldId id="317"/>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544F"/>
    <a:srgbClr val="EEE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24.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24.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4.sv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2.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2.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2.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2.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2.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2.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0.sv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24.sv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1.svg"/></Relationships>
</file>

<file path=ppt/slides/_rels/slide3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svg"/><Relationship Id="rId4" Type="http://schemas.openxmlformats.org/officeDocument/2006/relationships/image" Target="../media/image11.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p:cNvGrpSpPr/>
        <p:nvPr/>
      </p:nvGrpSpPr>
      <p:grpSpPr>
        <a:xfrm>
          <a:off x="0" y="0"/>
          <a:ext cx="0" cy="0"/>
          <a:chOff x="0" y="0"/>
          <a:chExt cx="0" cy="0"/>
        </a:xfrm>
      </p:grpSpPr>
      <p:grpSp>
        <p:nvGrpSpPr>
          <p:cNvPr id="2" name="Group 2"/>
          <p:cNvGrpSpPr/>
          <p:nvPr/>
        </p:nvGrpSpPr>
        <p:grpSpPr>
          <a:xfrm>
            <a:off x="206300" y="8572500"/>
            <a:ext cx="17983428" cy="1874962"/>
            <a:chOff x="0" y="0"/>
            <a:chExt cx="5683651" cy="592581"/>
          </a:xfrm>
        </p:grpSpPr>
        <p:sp>
          <p:nvSpPr>
            <p:cNvPr id="3" name="Freeform 3"/>
            <p:cNvSpPr/>
            <p:nvPr/>
          </p:nvSpPr>
          <p:spPr>
            <a:xfrm>
              <a:off x="0" y="0"/>
              <a:ext cx="5683652" cy="592581"/>
            </a:xfrm>
            <a:custGeom>
              <a:avLst/>
              <a:gdLst/>
              <a:ahLst/>
              <a:cxnLst/>
              <a:rect l="l" t="t" r="r" b="b"/>
              <a:pathLst>
                <a:path w="5683652" h="592581">
                  <a:moveTo>
                    <a:pt x="0" y="0"/>
                  </a:moveTo>
                  <a:lnTo>
                    <a:pt x="5683652" y="0"/>
                  </a:lnTo>
                  <a:lnTo>
                    <a:pt x="5683652" y="592581"/>
                  </a:lnTo>
                  <a:lnTo>
                    <a:pt x="0" y="592581"/>
                  </a:lnTo>
                  <a:close/>
                </a:path>
              </a:pathLst>
            </a:custGeom>
            <a:solidFill>
              <a:srgbClr val="D3BD9D"/>
            </a:solidFill>
            <a:ln w="9525" cap="sq">
              <a:solidFill>
                <a:srgbClr val="483D43"/>
              </a:solidFill>
              <a:prstDash val="solid"/>
              <a:miter/>
            </a:ln>
          </p:spPr>
          <p:txBody>
            <a:bodyPr/>
            <a:lstStyle/>
            <a:p>
              <a:endParaRPr lang="vi-VN"/>
            </a:p>
          </p:txBody>
        </p:sp>
        <p:sp>
          <p:nvSpPr>
            <p:cNvPr id="4" name="TextBox 4"/>
            <p:cNvSpPr txBox="1"/>
            <p:nvPr/>
          </p:nvSpPr>
          <p:spPr>
            <a:xfrm>
              <a:off x="0" y="-104775"/>
              <a:ext cx="5683651" cy="697356"/>
            </a:xfrm>
            <a:prstGeom prst="rect">
              <a:avLst/>
            </a:prstGeom>
          </p:spPr>
          <p:txBody>
            <a:bodyPr lIns="13229" tIns="13229" rIns="13229" bIns="13229" rtlCol="0" anchor="ctr"/>
            <a:lstStyle/>
            <a:p>
              <a:pPr algn="ctr">
                <a:lnSpc>
                  <a:spcPts val="2260"/>
                </a:lnSpc>
                <a:spcBef>
                  <a:spcPct val="0"/>
                </a:spcBef>
              </a:pPr>
              <a:endParaRPr/>
            </a:p>
          </p:txBody>
        </p:sp>
      </p:grpSp>
      <p:sp>
        <p:nvSpPr>
          <p:cNvPr id="7" name="Freeform 7"/>
          <p:cNvSpPr/>
          <p:nvPr/>
        </p:nvSpPr>
        <p:spPr>
          <a:xfrm>
            <a:off x="8888730" y="840602"/>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Freeform 9"/>
          <p:cNvSpPr/>
          <p:nvPr/>
        </p:nvSpPr>
        <p:spPr>
          <a:xfrm>
            <a:off x="-529101" y="2629900"/>
            <a:ext cx="2940639" cy="6645512"/>
          </a:xfrm>
          <a:custGeom>
            <a:avLst/>
            <a:gdLst/>
            <a:ahLst/>
            <a:cxnLst/>
            <a:rect l="l" t="t" r="r" b="b"/>
            <a:pathLst>
              <a:path w="2940639" h="6645512">
                <a:moveTo>
                  <a:pt x="0" y="0"/>
                </a:moveTo>
                <a:lnTo>
                  <a:pt x="2940639" y="0"/>
                </a:lnTo>
                <a:lnTo>
                  <a:pt x="2940639" y="6645511"/>
                </a:lnTo>
                <a:lnTo>
                  <a:pt x="0" y="6645511"/>
                </a:lnTo>
                <a:lnTo>
                  <a:pt x="0" y="0"/>
                </a:lnTo>
                <a:close/>
              </a:path>
            </a:pathLst>
          </a:custGeom>
          <a:blipFill>
            <a:blip r:embed="rId4"/>
            <a:stretch>
              <a:fillRect/>
            </a:stretch>
          </a:blipFill>
        </p:spPr>
        <p:txBody>
          <a:bodyPr/>
          <a:lstStyle/>
          <a:p>
            <a:endParaRPr lang="vi-VN"/>
          </a:p>
        </p:txBody>
      </p:sp>
      <p:sp>
        <p:nvSpPr>
          <p:cNvPr id="10" name="Freeform 10"/>
          <p:cNvSpPr/>
          <p:nvPr/>
        </p:nvSpPr>
        <p:spPr>
          <a:xfrm>
            <a:off x="2201855" y="6293722"/>
            <a:ext cx="2613044" cy="2981689"/>
          </a:xfrm>
          <a:custGeom>
            <a:avLst/>
            <a:gdLst/>
            <a:ahLst/>
            <a:cxnLst/>
            <a:rect l="l" t="t" r="r" b="b"/>
            <a:pathLst>
              <a:path w="2613044" h="2981689">
                <a:moveTo>
                  <a:pt x="0" y="0"/>
                </a:moveTo>
                <a:lnTo>
                  <a:pt x="2613044" y="0"/>
                </a:lnTo>
                <a:lnTo>
                  <a:pt x="2613044" y="2981689"/>
                </a:lnTo>
                <a:lnTo>
                  <a:pt x="0" y="29816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1" name="Freeform 11"/>
          <p:cNvSpPr/>
          <p:nvPr/>
        </p:nvSpPr>
        <p:spPr>
          <a:xfrm>
            <a:off x="11030774" y="7522092"/>
            <a:ext cx="3056743" cy="2100816"/>
          </a:xfrm>
          <a:custGeom>
            <a:avLst/>
            <a:gdLst/>
            <a:ahLst/>
            <a:cxnLst/>
            <a:rect l="l" t="t" r="r" b="b"/>
            <a:pathLst>
              <a:path w="3056743" h="2100816">
                <a:moveTo>
                  <a:pt x="0" y="0"/>
                </a:moveTo>
                <a:lnTo>
                  <a:pt x="3056743" y="0"/>
                </a:lnTo>
                <a:lnTo>
                  <a:pt x="3056743" y="2100816"/>
                </a:lnTo>
                <a:lnTo>
                  <a:pt x="0" y="21008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12" name="TextBox 12"/>
          <p:cNvSpPr txBox="1"/>
          <p:nvPr/>
        </p:nvSpPr>
        <p:spPr>
          <a:xfrm>
            <a:off x="2449993" y="2320514"/>
            <a:ext cx="13718481" cy="3271217"/>
          </a:xfrm>
          <a:prstGeom prst="rect">
            <a:avLst/>
          </a:prstGeom>
        </p:spPr>
        <p:txBody>
          <a:bodyPr wrap="square" lIns="0" tIns="0" rIns="0" bIns="0" rtlCol="0" anchor="t">
            <a:spAutoFit/>
          </a:bodyPr>
          <a:lstStyle/>
          <a:p>
            <a:pPr algn="ctr">
              <a:lnSpc>
                <a:spcPct val="150000"/>
              </a:lnSpc>
            </a:pPr>
            <a:r>
              <a:rPr lang="en-US" sz="7552" b="1">
                <a:latin typeface="Arial" panose="020B0604020202020204" pitchFamily="34" charset="0"/>
                <a:cs typeface="Arial" panose="020B0604020202020204" pitchFamily="34" charset="0"/>
              </a:rPr>
              <a:t>CHÀO MỪNG CÁC EM </a:t>
            </a:r>
          </a:p>
          <a:p>
            <a:pPr algn="ctr">
              <a:lnSpc>
                <a:spcPct val="150000"/>
              </a:lnSpc>
            </a:pPr>
            <a:r>
              <a:rPr lang="en-US" sz="7552" b="1">
                <a:latin typeface="Arial" panose="020B0604020202020204" pitchFamily="34" charset="0"/>
                <a:cs typeface="Arial" panose="020B0604020202020204" pitchFamily="34" charset="0"/>
              </a:rPr>
              <a:t>ĐẾN VỚI BÀI HỌC MỚI!</a:t>
            </a:r>
          </a:p>
        </p:txBody>
      </p:sp>
      <p:sp>
        <p:nvSpPr>
          <p:cNvPr id="13" name="Freeform 13"/>
          <p:cNvSpPr/>
          <p:nvPr/>
        </p:nvSpPr>
        <p:spPr>
          <a:xfrm>
            <a:off x="15945702" y="5611055"/>
            <a:ext cx="2753120" cy="3975626"/>
          </a:xfrm>
          <a:custGeom>
            <a:avLst/>
            <a:gdLst/>
            <a:ahLst/>
            <a:cxnLst/>
            <a:rect l="l" t="t" r="r" b="b"/>
            <a:pathLst>
              <a:path w="2909630" h="4201632">
                <a:moveTo>
                  <a:pt x="0" y="0"/>
                </a:moveTo>
                <a:lnTo>
                  <a:pt x="2909630" y="0"/>
                </a:lnTo>
                <a:lnTo>
                  <a:pt x="2909630" y="4201632"/>
                </a:lnTo>
                <a:lnTo>
                  <a:pt x="0" y="42016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4" name="Freeform 14"/>
          <p:cNvSpPr/>
          <p:nvPr/>
        </p:nvSpPr>
        <p:spPr>
          <a:xfrm>
            <a:off x="14087517" y="8390165"/>
            <a:ext cx="2586395" cy="1908118"/>
          </a:xfrm>
          <a:custGeom>
            <a:avLst/>
            <a:gdLst/>
            <a:ahLst/>
            <a:cxnLst/>
            <a:rect l="l" t="t" r="r" b="b"/>
            <a:pathLst>
              <a:path w="2586395" h="1908118">
                <a:moveTo>
                  <a:pt x="0" y="0"/>
                </a:moveTo>
                <a:lnTo>
                  <a:pt x="2586395" y="0"/>
                </a:lnTo>
                <a:lnTo>
                  <a:pt x="2586395" y="1908119"/>
                </a:lnTo>
                <a:lnTo>
                  <a:pt x="0" y="19081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419D4A96-CAA5-B81F-C9BF-6FD7F480094F}"/>
            </a:ext>
          </a:extLst>
        </p:cNvPr>
        <p:cNvGrpSpPr/>
        <p:nvPr/>
      </p:nvGrpSpPr>
      <p:grpSpPr>
        <a:xfrm>
          <a:off x="0" y="0"/>
          <a:ext cx="0" cy="0"/>
          <a:chOff x="0" y="0"/>
          <a:chExt cx="0" cy="0"/>
        </a:xfrm>
      </p:grpSpPr>
      <p:sp>
        <p:nvSpPr>
          <p:cNvPr id="26" name="Freeform 5">
            <a:extLst>
              <a:ext uri="{FF2B5EF4-FFF2-40B4-BE49-F238E27FC236}">
                <a16:creationId xmlns:a16="http://schemas.microsoft.com/office/drawing/2014/main" id="{3A5DD39D-1887-3461-FF5C-C97A1FE13BD8}"/>
              </a:ext>
            </a:extLst>
          </p:cNvPr>
          <p:cNvSpPr/>
          <p:nvPr/>
        </p:nvSpPr>
        <p:spPr>
          <a:xfrm>
            <a:off x="15777024" y="149989"/>
            <a:ext cx="4061912" cy="9152489"/>
          </a:xfrm>
          <a:custGeom>
            <a:avLst/>
            <a:gdLst/>
            <a:ahLst/>
            <a:cxnLst/>
            <a:rect l="l" t="t" r="r" b="b"/>
            <a:pathLst>
              <a:path w="4061912" h="9152489">
                <a:moveTo>
                  <a:pt x="0" y="0"/>
                </a:moveTo>
                <a:lnTo>
                  <a:pt x="4061912" y="0"/>
                </a:lnTo>
                <a:lnTo>
                  <a:pt x="4061912" y="9152489"/>
                </a:lnTo>
                <a:lnTo>
                  <a:pt x="0" y="9152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10" name="Group 9">
            <a:extLst>
              <a:ext uri="{FF2B5EF4-FFF2-40B4-BE49-F238E27FC236}">
                <a16:creationId xmlns:a16="http://schemas.microsoft.com/office/drawing/2014/main" id="{17D0812F-6AB2-A349-C3C4-F90BC9812448}"/>
              </a:ext>
            </a:extLst>
          </p:cNvPr>
          <p:cNvGrpSpPr/>
          <p:nvPr/>
        </p:nvGrpSpPr>
        <p:grpSpPr>
          <a:xfrm>
            <a:off x="1143000" y="2400300"/>
            <a:ext cx="5849083" cy="8382000"/>
            <a:chOff x="1828800" y="2400300"/>
            <a:chExt cx="5849083" cy="8382000"/>
          </a:xfrm>
        </p:grpSpPr>
        <p:cxnSp>
          <p:nvCxnSpPr>
            <p:cNvPr id="6" name="Straight Connector 5">
              <a:extLst>
                <a:ext uri="{FF2B5EF4-FFF2-40B4-BE49-F238E27FC236}">
                  <a16:creationId xmlns:a16="http://schemas.microsoft.com/office/drawing/2014/main" id="{50D3025B-89F5-E3FD-64FF-8A4DDC2761DA}"/>
                </a:ext>
              </a:extLst>
            </p:cNvPr>
            <p:cNvCxnSpPr>
              <a:cxnSpLocks/>
            </p:cNvCxnSpPr>
            <p:nvPr/>
          </p:nvCxnSpPr>
          <p:spPr>
            <a:xfrm>
              <a:off x="4686299" y="6438900"/>
              <a:ext cx="0" cy="4343400"/>
            </a:xfrm>
            <a:prstGeom prst="line">
              <a:avLst/>
            </a:prstGeom>
            <a:ln w="38100">
              <a:solidFill>
                <a:srgbClr val="69544F"/>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ED70D1B9-B061-2947-2C3B-C56F2B844E37}"/>
                </a:ext>
              </a:extLst>
            </p:cNvPr>
            <p:cNvSpPr/>
            <p:nvPr/>
          </p:nvSpPr>
          <p:spPr>
            <a:xfrm>
              <a:off x="1962883" y="2400300"/>
              <a:ext cx="5715000" cy="5715000"/>
            </a:xfrm>
            <a:prstGeom prst="ellipse">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8CC6D3E-D96C-63B0-7DF5-A600376F4CD6}"/>
                </a:ext>
              </a:extLst>
            </p:cNvPr>
            <p:cNvSpPr/>
            <p:nvPr/>
          </p:nvSpPr>
          <p:spPr>
            <a:xfrm>
              <a:off x="1828800" y="2602706"/>
              <a:ext cx="5715000" cy="5715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7">
              <a:extLst>
                <a:ext uri="{FF2B5EF4-FFF2-40B4-BE49-F238E27FC236}">
                  <a16:creationId xmlns:a16="http://schemas.microsoft.com/office/drawing/2014/main" id="{FF9FAB27-BF5E-B952-6D3B-592AFF9C9158}"/>
                </a:ext>
              </a:extLst>
            </p:cNvPr>
            <p:cNvSpPr/>
            <p:nvPr/>
          </p:nvSpPr>
          <p:spPr>
            <a:xfrm>
              <a:off x="2667000" y="4914900"/>
              <a:ext cx="4038599" cy="3937634"/>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4"/>
              <a:stretch>
                <a:fillRect/>
              </a:stretch>
            </a:blipFill>
          </p:spPr>
          <p:txBody>
            <a:bodyPr/>
            <a:lstStyle/>
            <a:p>
              <a:endParaRPr lang="vi-VN"/>
            </a:p>
          </p:txBody>
        </p:sp>
        <p:sp>
          <p:nvSpPr>
            <p:cNvPr id="9" name="TextBox 8">
              <a:extLst>
                <a:ext uri="{FF2B5EF4-FFF2-40B4-BE49-F238E27FC236}">
                  <a16:creationId xmlns:a16="http://schemas.microsoft.com/office/drawing/2014/main" id="{095A2C91-7ACB-17EC-2564-06E98D58A938}"/>
                </a:ext>
              </a:extLst>
            </p:cNvPr>
            <p:cNvSpPr txBox="1"/>
            <p:nvPr/>
          </p:nvSpPr>
          <p:spPr>
            <a:xfrm>
              <a:off x="2324099" y="3619500"/>
              <a:ext cx="4724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THÔNG TIN 2 </a:t>
              </a:r>
            </a:p>
          </p:txBody>
        </p:sp>
      </p:grpSp>
      <p:grpSp>
        <p:nvGrpSpPr>
          <p:cNvPr id="17" name="Group 16">
            <a:extLst>
              <a:ext uri="{FF2B5EF4-FFF2-40B4-BE49-F238E27FC236}">
                <a16:creationId xmlns:a16="http://schemas.microsoft.com/office/drawing/2014/main" id="{A9B23A70-9874-6A7B-C92A-C38B861AE728}"/>
              </a:ext>
            </a:extLst>
          </p:cNvPr>
          <p:cNvGrpSpPr/>
          <p:nvPr/>
        </p:nvGrpSpPr>
        <p:grpSpPr>
          <a:xfrm>
            <a:off x="7848600" y="545306"/>
            <a:ext cx="9677400" cy="4114800"/>
            <a:chOff x="7848600" y="545306"/>
            <a:chExt cx="9677400" cy="4114800"/>
          </a:xfrm>
        </p:grpSpPr>
        <p:sp>
          <p:nvSpPr>
            <p:cNvPr id="13" name="Rectangle 12">
              <a:extLst>
                <a:ext uri="{FF2B5EF4-FFF2-40B4-BE49-F238E27FC236}">
                  <a16:creationId xmlns:a16="http://schemas.microsoft.com/office/drawing/2014/main" id="{632302AD-88EB-7237-2DE4-B779B6F02A43}"/>
                </a:ext>
              </a:extLst>
            </p:cNvPr>
            <p:cNvSpPr/>
            <p:nvPr/>
          </p:nvSpPr>
          <p:spPr>
            <a:xfrm>
              <a:off x="7848600" y="545306"/>
              <a:ext cx="9677400" cy="411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802244-7B20-2FBA-A75A-B4225E4232A8}"/>
                </a:ext>
              </a:extLst>
            </p:cNvPr>
            <p:cNvSpPr txBox="1"/>
            <p:nvPr/>
          </p:nvSpPr>
          <p:spPr>
            <a:xfrm>
              <a:off x="8382000" y="766914"/>
              <a:ext cx="8610600" cy="3671583"/>
            </a:xfrm>
            <a:prstGeom prst="rect">
              <a:avLst/>
            </a:prstGeom>
            <a:noFill/>
          </p:spPr>
          <p:txBody>
            <a:bodyPr wrap="square" rtlCol="0">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a. Mục đích sống: </a:t>
              </a:r>
              <a:r>
                <a:rPr lang="en-US" sz="4000">
                  <a:latin typeface="Arial" panose="020B0604020202020204" pitchFamily="34" charset="0"/>
                  <a:cs typeface="Arial" panose="020B0604020202020204" pitchFamily="34" charset="0"/>
                </a:rPr>
                <a:t>dành tình yêu bao la cho Tổ quốc. Hết lòng vì lí tưởng sống “Quyết tử cho Tổ quốc quyết sinh!”</a:t>
              </a:r>
            </a:p>
          </p:txBody>
        </p:sp>
      </p:grpSp>
      <p:grpSp>
        <p:nvGrpSpPr>
          <p:cNvPr id="21" name="Group 20">
            <a:extLst>
              <a:ext uri="{FF2B5EF4-FFF2-40B4-BE49-F238E27FC236}">
                <a16:creationId xmlns:a16="http://schemas.microsoft.com/office/drawing/2014/main" id="{48F1FA42-FE12-C28B-7FE0-5EC126E633D0}"/>
              </a:ext>
            </a:extLst>
          </p:cNvPr>
          <p:cNvGrpSpPr/>
          <p:nvPr/>
        </p:nvGrpSpPr>
        <p:grpSpPr>
          <a:xfrm>
            <a:off x="7848600" y="5460206"/>
            <a:ext cx="9677400" cy="4114800"/>
            <a:chOff x="7848600" y="545306"/>
            <a:chExt cx="9677400" cy="4114800"/>
          </a:xfrm>
        </p:grpSpPr>
        <p:sp>
          <p:nvSpPr>
            <p:cNvPr id="23" name="Rectangle 22">
              <a:extLst>
                <a:ext uri="{FF2B5EF4-FFF2-40B4-BE49-F238E27FC236}">
                  <a16:creationId xmlns:a16="http://schemas.microsoft.com/office/drawing/2014/main" id="{8AC7562A-9250-D71D-2337-3489651C4278}"/>
                </a:ext>
              </a:extLst>
            </p:cNvPr>
            <p:cNvSpPr/>
            <p:nvPr/>
          </p:nvSpPr>
          <p:spPr>
            <a:xfrm>
              <a:off x="7848600" y="545306"/>
              <a:ext cx="9677400" cy="411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8D28EB-4851-27DD-1AFF-186CEA768D2C}"/>
                </a:ext>
              </a:extLst>
            </p:cNvPr>
            <p:cNvSpPr txBox="1"/>
            <p:nvPr/>
          </p:nvSpPr>
          <p:spPr>
            <a:xfrm>
              <a:off x="8382000" y="766914"/>
              <a:ext cx="8610600" cy="3671583"/>
            </a:xfrm>
            <a:prstGeom prst="rect">
              <a:avLst/>
            </a:prstGeom>
            <a:noFill/>
          </p:spPr>
          <p:txBody>
            <a:bodyPr wrap="square" rtlCol="0">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b. Chi tiết thể hiện: </a:t>
              </a:r>
              <a:r>
                <a:rPr lang="vi-VN" sz="4000">
                  <a:latin typeface="Arial" panose="020B0604020202020204" pitchFamily="34" charset="0"/>
                  <a:cs typeface="Arial" panose="020B0604020202020204" pitchFamily="34" charset="0"/>
                </a:rPr>
                <a:t>đời sống qua giông tố nhưng k</a:t>
              </a:r>
              <a:r>
                <a:rPr lang="en-US" sz="4000">
                  <a:latin typeface="Arial" panose="020B0604020202020204" pitchFamily="34" charset="0"/>
                  <a:cs typeface="Arial" panose="020B0604020202020204" pitchFamily="34" charset="0"/>
                </a:rPr>
                <a:t>hông</a:t>
              </a:r>
              <a:r>
                <a:rPr lang="vi-VN" sz="4000">
                  <a:latin typeface="Arial" panose="020B0604020202020204" pitchFamily="34" charset="0"/>
                  <a:cs typeface="Arial" panose="020B0604020202020204" pitchFamily="34" charset="0"/>
                </a:rPr>
                <a:t> cúi đầu trước giông tố; ngẩng cao đầu mà sống, </a:t>
              </a:r>
              <a:r>
                <a:rPr lang="en-US" sz="4000">
                  <a:latin typeface="Arial" panose="020B0604020202020204" pitchFamily="34" charset="0"/>
                  <a:cs typeface="Arial" panose="020B0604020202020204" pitchFamily="34" charset="0"/>
                </a:rPr>
                <a:t>với lí tưởng cao đẹp của mình;…</a:t>
              </a:r>
            </a:p>
          </p:txBody>
        </p:sp>
      </p:grpSp>
    </p:spTree>
    <p:extLst>
      <p:ext uri="{BB962C8B-B14F-4D97-AF65-F5344CB8AC3E}">
        <p14:creationId xmlns:p14="http://schemas.microsoft.com/office/powerpoint/2010/main" val="295505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0EE06931-A17B-CE59-3A49-4DE8571461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01523B-6BD7-8F0A-F9AA-0ACF039459FC}"/>
              </a:ext>
            </a:extLst>
          </p:cNvPr>
          <p:cNvSpPr txBox="1"/>
          <p:nvPr/>
        </p:nvSpPr>
        <p:spPr>
          <a:xfrm>
            <a:off x="2095500" y="495300"/>
            <a:ext cx="14097000" cy="707886"/>
          </a:xfrm>
          <a:prstGeom prst="rect">
            <a:avLst/>
          </a:prstGeom>
          <a:noFill/>
        </p:spPr>
        <p:txBody>
          <a:bodyPr wrap="square" rtlCol="0">
            <a:spAutoFit/>
          </a:bodyPr>
          <a:lstStyle/>
          <a:p>
            <a:pPr algn="ctr"/>
            <a:r>
              <a:rPr lang="en-US" sz="4000" b="1" dirty="0">
                <a:solidFill>
                  <a:srgbClr val="69544F"/>
                </a:solidFill>
                <a:latin typeface="Arial" panose="020B0604020202020204" pitchFamily="34" charset="0"/>
                <a:cs typeface="Arial" panose="020B0604020202020204" pitchFamily="34" charset="0"/>
              </a:rPr>
              <a:t>Quan </a:t>
            </a:r>
            <a:r>
              <a:rPr lang="en-US" sz="4000" b="1" dirty="0" err="1">
                <a:solidFill>
                  <a:srgbClr val="69544F"/>
                </a:solidFill>
                <a:latin typeface="Arial" panose="020B0604020202020204" pitchFamily="34" charset="0"/>
                <a:cs typeface="Arial" panose="020B0604020202020204" pitchFamily="34" charset="0"/>
              </a:rPr>
              <a:t>sát</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một</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số</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hình</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ảnh</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về</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việc</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sống</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có</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lí</a:t>
            </a:r>
            <a:r>
              <a:rPr lang="en-US" sz="4000" b="1" dirty="0">
                <a:solidFill>
                  <a:srgbClr val="69544F"/>
                </a:solidFill>
                <a:latin typeface="Arial" panose="020B0604020202020204" pitchFamily="34" charset="0"/>
                <a:cs typeface="Arial" panose="020B0604020202020204" pitchFamily="34" charset="0"/>
              </a:rPr>
              <a:t> </a:t>
            </a:r>
            <a:r>
              <a:rPr lang="en-US" sz="4000" b="1" dirty="0" err="1">
                <a:solidFill>
                  <a:srgbClr val="69544F"/>
                </a:solidFill>
                <a:latin typeface="Arial" panose="020B0604020202020204" pitchFamily="34" charset="0"/>
                <a:cs typeface="Arial" panose="020B0604020202020204" pitchFamily="34" charset="0"/>
              </a:rPr>
              <a:t>tưởng</a:t>
            </a:r>
            <a:r>
              <a:rPr lang="en-US" sz="4000" b="1" dirty="0">
                <a:solidFill>
                  <a:srgbClr val="69544F"/>
                </a:solidFill>
                <a:latin typeface="Arial" panose="020B0604020202020204" pitchFamily="34" charset="0"/>
                <a:cs typeface="Arial" panose="020B0604020202020204" pitchFamily="34" charset="0"/>
              </a:rPr>
              <a:t> </a:t>
            </a:r>
          </a:p>
        </p:txBody>
      </p:sp>
      <p:grpSp>
        <p:nvGrpSpPr>
          <p:cNvPr id="6" name="Group 5">
            <a:extLst>
              <a:ext uri="{FF2B5EF4-FFF2-40B4-BE49-F238E27FC236}">
                <a16:creationId xmlns:a16="http://schemas.microsoft.com/office/drawing/2014/main" id="{C7FCDB6A-AB7D-C7C4-0B68-AA6821B428C0}"/>
              </a:ext>
            </a:extLst>
          </p:cNvPr>
          <p:cNvGrpSpPr/>
          <p:nvPr/>
        </p:nvGrpSpPr>
        <p:grpSpPr>
          <a:xfrm>
            <a:off x="457200" y="1933036"/>
            <a:ext cx="8305800" cy="6420928"/>
            <a:chOff x="381000" y="2247900"/>
            <a:chExt cx="8305800" cy="6420928"/>
          </a:xfrm>
        </p:grpSpPr>
        <p:pic>
          <p:nvPicPr>
            <p:cNvPr id="4098" name="Picture 2" descr="Thanh niên Thủ đô dọn dẹp vệ sinh môi trường">
              <a:extLst>
                <a:ext uri="{FF2B5EF4-FFF2-40B4-BE49-F238E27FC236}">
                  <a16:creationId xmlns:a16="http://schemas.microsoft.com/office/drawing/2014/main" id="{39E053DC-CAAB-7347-6637-D0411D2E8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47900"/>
              <a:ext cx="8305800" cy="4959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559FA2-B026-F8FD-BCF6-424451B913F8}"/>
                </a:ext>
              </a:extLst>
            </p:cNvPr>
            <p:cNvSpPr txBox="1"/>
            <p:nvPr/>
          </p:nvSpPr>
          <p:spPr>
            <a:xfrm>
              <a:off x="1447800" y="7277100"/>
              <a:ext cx="6172200" cy="1391728"/>
            </a:xfrm>
            <a:prstGeom prst="rect">
              <a:avLst/>
            </a:prstGeom>
            <a:noFill/>
          </p:spPr>
          <p:txBody>
            <a:bodyPr wrap="square" rtlCol="0">
              <a:spAutoFit/>
            </a:bodyPr>
            <a:lstStyle/>
            <a:p>
              <a:pPr algn="ctr">
                <a:lnSpc>
                  <a:spcPct val="150000"/>
                </a:lnSpc>
              </a:pPr>
              <a:r>
                <a:rPr lang="en-US" sz="3000" i="1" dirty="0">
                  <a:solidFill>
                    <a:srgbClr val="002060"/>
                  </a:solidFill>
                  <a:latin typeface="Arial" panose="020B0604020202020204" pitchFamily="34" charset="0"/>
                  <a:cs typeface="Arial" panose="020B0604020202020204" pitchFamily="34" charset="0"/>
                </a:rPr>
                <a:t>Thanh </a:t>
              </a:r>
              <a:r>
                <a:rPr lang="en-US" sz="3000" i="1" dirty="0" err="1">
                  <a:solidFill>
                    <a:srgbClr val="002060"/>
                  </a:solidFill>
                  <a:latin typeface="Arial" panose="020B0604020202020204" pitchFamily="34" charset="0"/>
                  <a:cs typeface="Arial" panose="020B0604020202020204" pitchFamily="34" charset="0"/>
                </a:rPr>
                <a:t>niên</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tham</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gia</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dọn</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dẹp</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đường</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làng</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ngõ</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xóm</a:t>
              </a:r>
              <a:r>
                <a:rPr lang="en-US" sz="3000" i="1" dirty="0">
                  <a:solidFill>
                    <a:srgbClr val="002060"/>
                  </a:solidFill>
                  <a:latin typeface="Arial" panose="020B0604020202020204"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E1365C96-DA72-AA31-F9BA-67D912F8F9D8}"/>
              </a:ext>
            </a:extLst>
          </p:cNvPr>
          <p:cNvGrpSpPr/>
          <p:nvPr/>
        </p:nvGrpSpPr>
        <p:grpSpPr>
          <a:xfrm>
            <a:off x="9296400" y="3009900"/>
            <a:ext cx="8474715" cy="6954328"/>
            <a:chOff x="9124950" y="3086100"/>
            <a:chExt cx="8474715" cy="6954328"/>
          </a:xfrm>
        </p:grpSpPr>
        <p:pic>
          <p:nvPicPr>
            <p:cNvPr id="4100" name="Picture 4" descr="Khám bệnh, cấp thuốc miễn phí cho gia đình chính sách, hộ đồng bào DTTS  nghèo xã miền núi Trường Xuân">
              <a:extLst>
                <a:ext uri="{FF2B5EF4-FFF2-40B4-BE49-F238E27FC236}">
                  <a16:creationId xmlns:a16="http://schemas.microsoft.com/office/drawing/2014/main" id="{DBF23F5F-8B51-959D-4E65-1E54EE1CD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0" y="3086100"/>
              <a:ext cx="8474715" cy="5572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2BCC12-5417-A8BA-DD7B-EB5DB0E522D8}"/>
                </a:ext>
              </a:extLst>
            </p:cNvPr>
            <p:cNvSpPr txBox="1"/>
            <p:nvPr/>
          </p:nvSpPr>
          <p:spPr>
            <a:xfrm>
              <a:off x="10276207" y="8648700"/>
              <a:ext cx="6172200" cy="1391728"/>
            </a:xfrm>
            <a:prstGeom prst="rect">
              <a:avLst/>
            </a:prstGeom>
            <a:noFill/>
          </p:spPr>
          <p:txBody>
            <a:bodyPr wrap="square" rtlCol="0">
              <a:spAutoFit/>
            </a:bodyPr>
            <a:lstStyle/>
            <a:p>
              <a:pPr algn="ctr">
                <a:lnSpc>
                  <a:spcPct val="150000"/>
                </a:lnSpc>
              </a:pPr>
              <a:r>
                <a:rPr lang="en-US" sz="3000" i="1" dirty="0" err="1">
                  <a:solidFill>
                    <a:srgbClr val="002060"/>
                  </a:solidFill>
                  <a:latin typeface="Arial" panose="020B0604020202020204" pitchFamily="34" charset="0"/>
                  <a:cs typeface="Arial" panose="020B0604020202020204" pitchFamily="34" charset="0"/>
                </a:rPr>
                <a:t>Khám</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chữa</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bệnh</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miễn</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phí</a:t>
              </a:r>
              <a:r>
                <a:rPr lang="en-US" sz="3000" i="1" dirty="0">
                  <a:solidFill>
                    <a:srgbClr val="002060"/>
                  </a:solidFill>
                  <a:latin typeface="Arial" panose="020B0604020202020204" pitchFamily="34" charset="0"/>
                  <a:cs typeface="Arial" panose="020B0604020202020204" pitchFamily="34" charset="0"/>
                </a:rPr>
                <a:t> </a:t>
              </a:r>
            </a:p>
            <a:p>
              <a:pPr algn="ctr">
                <a:lnSpc>
                  <a:spcPct val="150000"/>
                </a:lnSpc>
              </a:pPr>
              <a:r>
                <a:rPr lang="en-US" sz="3000" i="1" dirty="0" err="1">
                  <a:solidFill>
                    <a:srgbClr val="002060"/>
                  </a:solidFill>
                  <a:latin typeface="Arial" panose="020B0604020202020204" pitchFamily="34" charset="0"/>
                  <a:cs typeface="Arial" panose="020B0604020202020204" pitchFamily="34" charset="0"/>
                </a:rPr>
                <a:t>cho</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người</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cao</a:t>
              </a:r>
              <a:r>
                <a:rPr lang="en-US" sz="3000" i="1" dirty="0">
                  <a:solidFill>
                    <a:srgbClr val="002060"/>
                  </a:solidFill>
                  <a:latin typeface="Arial" panose="020B0604020202020204" pitchFamily="34" charset="0"/>
                  <a:cs typeface="Arial" panose="020B0604020202020204" pitchFamily="34" charset="0"/>
                </a:rPr>
                <a:t> </a:t>
              </a:r>
              <a:r>
                <a:rPr lang="en-US" sz="3000" i="1" dirty="0" err="1">
                  <a:solidFill>
                    <a:srgbClr val="002060"/>
                  </a:solidFill>
                  <a:latin typeface="Arial" panose="020B0604020202020204" pitchFamily="34" charset="0"/>
                  <a:cs typeface="Arial" panose="020B0604020202020204" pitchFamily="34" charset="0"/>
                </a:rPr>
                <a:t>tuổi</a:t>
              </a:r>
              <a:endParaRPr lang="en-US" sz="3000"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4659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04C059E3-7663-765E-74CB-34144F3AF88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89275E7-A6F0-B023-B406-B3F69EC2ACBC}"/>
              </a:ext>
            </a:extLst>
          </p:cNvPr>
          <p:cNvGrpSpPr/>
          <p:nvPr/>
        </p:nvGrpSpPr>
        <p:grpSpPr>
          <a:xfrm>
            <a:off x="10439400" y="1790700"/>
            <a:ext cx="7087944" cy="7087944"/>
            <a:chOff x="9812583" y="2095500"/>
            <a:chExt cx="7087944" cy="7087944"/>
          </a:xfrm>
        </p:grpSpPr>
        <p:sp>
          <p:nvSpPr>
            <p:cNvPr id="5" name="Oval 4">
              <a:extLst>
                <a:ext uri="{FF2B5EF4-FFF2-40B4-BE49-F238E27FC236}">
                  <a16:creationId xmlns:a16="http://schemas.microsoft.com/office/drawing/2014/main" id="{93115B34-EC5E-086E-19D8-32E5976D91CA}"/>
                </a:ext>
              </a:extLst>
            </p:cNvPr>
            <p:cNvSpPr/>
            <p:nvPr/>
          </p:nvSpPr>
          <p:spPr>
            <a:xfrm>
              <a:off x="9964983" y="2247900"/>
              <a:ext cx="6935544" cy="6935544"/>
            </a:xfrm>
            <a:prstGeom prst="ellipse">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9D1DA71-5BF8-CBD5-9D34-55E2AE27E3F8}"/>
                </a:ext>
              </a:extLst>
            </p:cNvPr>
            <p:cNvSpPr/>
            <p:nvPr/>
          </p:nvSpPr>
          <p:spPr>
            <a:xfrm>
              <a:off x="9812583" y="2095500"/>
              <a:ext cx="6935544" cy="6935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EABBCB74-43AB-2CE9-AD68-8241881095F9}"/>
                </a:ext>
              </a:extLst>
            </p:cNvPr>
            <p:cNvSpPr/>
            <p:nvPr/>
          </p:nvSpPr>
          <p:spPr>
            <a:xfrm>
              <a:off x="10134600" y="2705100"/>
              <a:ext cx="6291510" cy="6173544"/>
            </a:xfrm>
            <a:custGeom>
              <a:avLst/>
              <a:gdLst/>
              <a:ahLst/>
              <a:cxnLst/>
              <a:rect l="l" t="t" r="r" b="b"/>
              <a:pathLst>
                <a:path w="8386854" h="8229600">
                  <a:moveTo>
                    <a:pt x="0" y="0"/>
                  </a:moveTo>
                  <a:lnTo>
                    <a:pt x="8386854" y="0"/>
                  </a:lnTo>
                  <a:lnTo>
                    <a:pt x="8386854" y="8229600"/>
                  </a:lnTo>
                  <a:lnTo>
                    <a:pt x="0" y="8229600"/>
                  </a:lnTo>
                  <a:lnTo>
                    <a:pt x="0" y="0"/>
                  </a:lnTo>
                  <a:close/>
                </a:path>
              </a:pathLst>
            </a:custGeom>
            <a:blipFill>
              <a:blip r:embed="rId2"/>
              <a:stretch>
                <a:fillRect/>
              </a:stretch>
            </a:blipFill>
          </p:spPr>
          <p:txBody>
            <a:bodyPr/>
            <a:lstStyle/>
            <a:p>
              <a:endParaRPr lang="vi-VN"/>
            </a:p>
          </p:txBody>
        </p:sp>
      </p:grpSp>
      <p:sp>
        <p:nvSpPr>
          <p:cNvPr id="3" name="Freeform 3">
            <a:extLst>
              <a:ext uri="{FF2B5EF4-FFF2-40B4-BE49-F238E27FC236}">
                <a16:creationId xmlns:a16="http://schemas.microsoft.com/office/drawing/2014/main" id="{B9E701F6-5FDC-CE68-FC6D-1CBB6DD25AC1}"/>
              </a:ext>
            </a:extLst>
          </p:cNvPr>
          <p:cNvSpPr/>
          <p:nvPr/>
        </p:nvSpPr>
        <p:spPr>
          <a:xfrm rot="20210360">
            <a:off x="7067501" y="6641717"/>
            <a:ext cx="3634491" cy="2585032"/>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19" name="Group 18">
            <a:extLst>
              <a:ext uri="{FF2B5EF4-FFF2-40B4-BE49-F238E27FC236}">
                <a16:creationId xmlns:a16="http://schemas.microsoft.com/office/drawing/2014/main" id="{777D8D76-5E3C-3A12-07C1-E16488F13534}"/>
              </a:ext>
            </a:extLst>
          </p:cNvPr>
          <p:cNvGrpSpPr/>
          <p:nvPr/>
        </p:nvGrpSpPr>
        <p:grpSpPr>
          <a:xfrm>
            <a:off x="1512463" y="1409700"/>
            <a:ext cx="6986588" cy="6195967"/>
            <a:chOff x="1512463" y="1081133"/>
            <a:chExt cx="6986588" cy="6195967"/>
          </a:xfrm>
        </p:grpSpPr>
        <p:sp>
          <p:nvSpPr>
            <p:cNvPr id="9" name="Rectangle: Diagonal Corners Rounded 8">
              <a:extLst>
                <a:ext uri="{FF2B5EF4-FFF2-40B4-BE49-F238E27FC236}">
                  <a16:creationId xmlns:a16="http://schemas.microsoft.com/office/drawing/2014/main" id="{11A00364-6DF7-5EEE-314B-022B22399521}"/>
                </a:ext>
              </a:extLst>
            </p:cNvPr>
            <p:cNvSpPr/>
            <p:nvPr/>
          </p:nvSpPr>
          <p:spPr>
            <a:xfrm>
              <a:off x="1641051" y="1790700"/>
              <a:ext cx="6858000" cy="5486400"/>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7AABF7D-D97D-60BA-5370-55947CA8AA43}"/>
                </a:ext>
              </a:extLst>
            </p:cNvPr>
            <p:cNvGrpSpPr/>
            <p:nvPr/>
          </p:nvGrpSpPr>
          <p:grpSpPr>
            <a:xfrm>
              <a:off x="1512463" y="1081133"/>
              <a:ext cx="6858000" cy="6043567"/>
              <a:chOff x="1512463" y="1081133"/>
              <a:chExt cx="6858000" cy="6043567"/>
            </a:xfrm>
          </p:grpSpPr>
          <p:sp>
            <p:nvSpPr>
              <p:cNvPr id="8" name="Rectangle: Diagonal Corners Rounded 7">
                <a:extLst>
                  <a:ext uri="{FF2B5EF4-FFF2-40B4-BE49-F238E27FC236}">
                    <a16:creationId xmlns:a16="http://schemas.microsoft.com/office/drawing/2014/main" id="{9097201A-69FB-5B76-C9B7-25327414E7F9}"/>
                  </a:ext>
                </a:extLst>
              </p:cNvPr>
              <p:cNvSpPr/>
              <p:nvPr/>
            </p:nvSpPr>
            <p:spPr>
              <a:xfrm>
                <a:off x="1512463" y="1638300"/>
                <a:ext cx="6858000" cy="548640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1D2BD58-0D6F-0F0D-8AA8-82FAD8EA2C42}"/>
                  </a:ext>
                </a:extLst>
              </p:cNvPr>
              <p:cNvSpPr txBox="1"/>
              <p:nvPr/>
            </p:nvSpPr>
            <p:spPr>
              <a:xfrm>
                <a:off x="2253491" y="2600234"/>
                <a:ext cx="5633120" cy="3686266"/>
              </a:xfrm>
              <a:prstGeom prst="rect">
                <a:avLst/>
              </a:prstGeom>
              <a:noFill/>
            </p:spPr>
            <p:txBody>
              <a:bodyPr wrap="square">
                <a:spAutoFit/>
              </a:bodyPr>
              <a:lstStyle/>
              <a:p>
                <a:pPr algn="just">
                  <a:lnSpc>
                    <a:spcPct val="150000"/>
                  </a:lnSpc>
                </a:pPr>
                <a:r>
                  <a:rPr lang="vi-VN" sz="4000"/>
                  <a:t>Em hãy cho biết thế nào là sống có lí tưởng và ý nghĩa của sống có lí tưởng.</a:t>
                </a:r>
                <a:endParaRPr lang="en-US" sz="4000"/>
              </a:p>
            </p:txBody>
          </p:sp>
          <p:sp>
            <p:nvSpPr>
              <p:cNvPr id="17" name="Freeform 4">
                <a:extLst>
                  <a:ext uri="{FF2B5EF4-FFF2-40B4-BE49-F238E27FC236}">
                    <a16:creationId xmlns:a16="http://schemas.microsoft.com/office/drawing/2014/main" id="{3F4CB8C9-551E-2118-A75A-9794C9283803}"/>
                  </a:ext>
                </a:extLst>
              </p:cNvPr>
              <p:cNvSpPr/>
              <p:nvPr/>
            </p:nvSpPr>
            <p:spPr>
              <a:xfrm>
                <a:off x="4941463" y="1081133"/>
                <a:ext cx="1419134" cy="141913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grpSp>
      </p:grpSp>
      <p:sp>
        <p:nvSpPr>
          <p:cNvPr id="20" name="Freeform 17">
            <a:extLst>
              <a:ext uri="{FF2B5EF4-FFF2-40B4-BE49-F238E27FC236}">
                <a16:creationId xmlns:a16="http://schemas.microsoft.com/office/drawing/2014/main" id="{6745EA43-CA57-4AE0-C38E-90C37D51DAA9}"/>
              </a:ext>
            </a:extLst>
          </p:cNvPr>
          <p:cNvSpPr/>
          <p:nvPr/>
        </p:nvSpPr>
        <p:spPr>
          <a:xfrm>
            <a:off x="9010" y="0"/>
            <a:ext cx="1479641" cy="2996740"/>
          </a:xfrm>
          <a:custGeom>
            <a:avLst/>
            <a:gdLst/>
            <a:ahLst/>
            <a:cxnLst/>
            <a:rect l="l" t="t" r="r" b="b"/>
            <a:pathLst>
              <a:path w="1479641" h="2996740">
                <a:moveTo>
                  <a:pt x="0" y="0"/>
                </a:moveTo>
                <a:lnTo>
                  <a:pt x="1479640" y="0"/>
                </a:lnTo>
                <a:lnTo>
                  <a:pt x="1479640" y="2996740"/>
                </a:lnTo>
                <a:lnTo>
                  <a:pt x="0" y="29967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Tree>
    <p:extLst>
      <p:ext uri="{BB962C8B-B14F-4D97-AF65-F5344CB8AC3E}">
        <p14:creationId xmlns:p14="http://schemas.microsoft.com/office/powerpoint/2010/main" val="5770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24A8F84B-A6EE-D219-28F6-42F52FD73A18}"/>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D2D83907-6375-14AB-80B3-D9B6F29C297A}"/>
              </a:ext>
            </a:extLst>
          </p:cNvPr>
          <p:cNvGrpSpPr/>
          <p:nvPr/>
        </p:nvGrpSpPr>
        <p:grpSpPr>
          <a:xfrm>
            <a:off x="-256941" y="9054679"/>
            <a:ext cx="17983428" cy="1345158"/>
            <a:chOff x="0" y="0"/>
            <a:chExt cx="5683651" cy="425136"/>
          </a:xfrm>
        </p:grpSpPr>
        <p:sp>
          <p:nvSpPr>
            <p:cNvPr id="11" name="Freeform 11">
              <a:extLst>
                <a:ext uri="{FF2B5EF4-FFF2-40B4-BE49-F238E27FC236}">
                  <a16:creationId xmlns:a16="http://schemas.microsoft.com/office/drawing/2014/main" id="{F7020429-5982-381C-48B2-0D6EECA83E4D}"/>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2" name="TextBox 12">
              <a:extLst>
                <a:ext uri="{FF2B5EF4-FFF2-40B4-BE49-F238E27FC236}">
                  <a16:creationId xmlns:a16="http://schemas.microsoft.com/office/drawing/2014/main" id="{5321BC4C-F9F6-E740-321B-3EC237333BC9}"/>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F8A003DE-E4BF-73A5-F729-EB73673BBC08}"/>
              </a:ext>
            </a:extLst>
          </p:cNvPr>
          <p:cNvSpPr/>
          <p:nvPr/>
        </p:nvSpPr>
        <p:spPr>
          <a:xfrm>
            <a:off x="-692584" y="1451074"/>
            <a:ext cx="3951583" cy="8930130"/>
          </a:xfrm>
          <a:custGeom>
            <a:avLst/>
            <a:gdLst/>
            <a:ahLst/>
            <a:cxnLst/>
            <a:rect l="l" t="t" r="r" b="b"/>
            <a:pathLst>
              <a:path w="3951583" h="8930130">
                <a:moveTo>
                  <a:pt x="0" y="0"/>
                </a:moveTo>
                <a:lnTo>
                  <a:pt x="3951582" y="0"/>
                </a:lnTo>
                <a:lnTo>
                  <a:pt x="3951582" y="8930130"/>
                </a:lnTo>
                <a:lnTo>
                  <a:pt x="0" y="8930130"/>
                </a:lnTo>
                <a:lnTo>
                  <a:pt x="0" y="0"/>
                </a:lnTo>
                <a:close/>
              </a:path>
            </a:pathLst>
          </a:custGeom>
          <a:blipFill>
            <a:blip r:embed="rId2"/>
            <a:stretch>
              <a:fillRect/>
            </a:stretch>
          </a:blipFill>
        </p:spPr>
        <p:txBody>
          <a:bodyPr/>
          <a:lstStyle/>
          <a:p>
            <a:endParaRPr lang="vi-VN"/>
          </a:p>
        </p:txBody>
      </p:sp>
      <p:sp>
        <p:nvSpPr>
          <p:cNvPr id="14" name="Freeform 14">
            <a:extLst>
              <a:ext uri="{FF2B5EF4-FFF2-40B4-BE49-F238E27FC236}">
                <a16:creationId xmlns:a16="http://schemas.microsoft.com/office/drawing/2014/main" id="{EED41FE5-5899-60AC-4A77-35462D86B751}"/>
              </a:ext>
            </a:extLst>
          </p:cNvPr>
          <p:cNvSpPr/>
          <p:nvPr/>
        </p:nvSpPr>
        <p:spPr>
          <a:xfrm>
            <a:off x="3120105" y="6972300"/>
            <a:ext cx="3112650" cy="3551779"/>
          </a:xfrm>
          <a:custGeom>
            <a:avLst/>
            <a:gdLst/>
            <a:ahLst/>
            <a:cxnLst/>
            <a:rect l="l" t="t" r="r" b="b"/>
            <a:pathLst>
              <a:path w="3511366" h="4006745">
                <a:moveTo>
                  <a:pt x="0" y="0"/>
                </a:moveTo>
                <a:lnTo>
                  <a:pt x="3511366" y="0"/>
                </a:lnTo>
                <a:lnTo>
                  <a:pt x="3511366" y="4006745"/>
                </a:lnTo>
                <a:lnTo>
                  <a:pt x="0" y="40067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33" name="Group 32">
            <a:extLst>
              <a:ext uri="{FF2B5EF4-FFF2-40B4-BE49-F238E27FC236}">
                <a16:creationId xmlns:a16="http://schemas.microsoft.com/office/drawing/2014/main" id="{70F6AC47-E229-A020-CA68-42223A4A1148}"/>
              </a:ext>
            </a:extLst>
          </p:cNvPr>
          <p:cNvGrpSpPr/>
          <p:nvPr/>
        </p:nvGrpSpPr>
        <p:grpSpPr>
          <a:xfrm>
            <a:off x="4267200" y="983671"/>
            <a:ext cx="13030200" cy="5455229"/>
            <a:chOff x="4267200" y="983671"/>
            <a:chExt cx="13030200" cy="5455229"/>
          </a:xfrm>
        </p:grpSpPr>
        <p:sp>
          <p:nvSpPr>
            <p:cNvPr id="32" name="Rectangle 31">
              <a:extLst>
                <a:ext uri="{FF2B5EF4-FFF2-40B4-BE49-F238E27FC236}">
                  <a16:creationId xmlns:a16="http://schemas.microsoft.com/office/drawing/2014/main" id="{612BC46F-D436-5FD2-8212-0DD825CBE92E}"/>
                </a:ext>
              </a:extLst>
            </p:cNvPr>
            <p:cNvSpPr/>
            <p:nvPr/>
          </p:nvSpPr>
          <p:spPr>
            <a:xfrm>
              <a:off x="4267200" y="1451074"/>
              <a:ext cx="13030200" cy="4987826"/>
            </a:xfrm>
            <a:prstGeom prst="rect">
              <a:avLst/>
            </a:prstGeom>
            <a:no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BFA3B19-A539-475A-899F-D46D456EB5C8}"/>
                </a:ext>
              </a:extLst>
            </p:cNvPr>
            <p:cNvSpPr/>
            <p:nvPr/>
          </p:nvSpPr>
          <p:spPr>
            <a:xfrm>
              <a:off x="4595815" y="983671"/>
              <a:ext cx="4467570" cy="990600"/>
            </a:xfrm>
            <a:prstGeom prst="roundRect">
              <a:avLst>
                <a:gd name="adj" fmla="val 5000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rgbClr val="69544F"/>
                  </a:solidFill>
                  <a:latin typeface="Arial" panose="020B0604020202020204" pitchFamily="34" charset="0"/>
                  <a:cs typeface="Arial" panose="020B0604020202020204" pitchFamily="34" charset="0"/>
                </a:rPr>
                <a:t>Khái niệm </a:t>
              </a:r>
            </a:p>
          </p:txBody>
        </p:sp>
        <p:sp>
          <p:nvSpPr>
            <p:cNvPr id="20" name="TextBox 19">
              <a:extLst>
                <a:ext uri="{FF2B5EF4-FFF2-40B4-BE49-F238E27FC236}">
                  <a16:creationId xmlns:a16="http://schemas.microsoft.com/office/drawing/2014/main" id="{9EA5F4B7-EBA9-6FC2-0E0A-ABC620DDDE99}"/>
                </a:ext>
              </a:extLst>
            </p:cNvPr>
            <p:cNvSpPr txBox="1"/>
            <p:nvPr/>
          </p:nvSpPr>
          <p:spPr>
            <a:xfrm>
              <a:off x="4800600" y="2229873"/>
              <a:ext cx="11963400" cy="3686266"/>
            </a:xfrm>
            <a:prstGeom prst="rect">
              <a:avLst/>
            </a:prstGeom>
            <a:noFill/>
          </p:spPr>
          <p:txBody>
            <a:bodyPr wrap="square">
              <a:spAutoFit/>
            </a:bodyPr>
            <a:lstStyle/>
            <a:p>
              <a:pPr algn="just">
                <a:lnSpc>
                  <a:spcPct val="150000"/>
                </a:lnSpc>
              </a:pPr>
              <a:r>
                <a:rPr lang="vi-VN" sz="4000"/>
                <a:t>Sống có lí tưởng là xác định được mục đích cao đẹp và có kế hoạch, quyết tâm phấn đấu để đạt được mục đích nhằm đóng góp cho lợi ích của cộng đồng, quốc gia, nhân loại.</a:t>
              </a:r>
              <a:endParaRPr lang="en-US" sz="4000"/>
            </a:p>
          </p:txBody>
        </p:sp>
      </p:grpSp>
    </p:spTree>
    <p:extLst>
      <p:ext uri="{BB962C8B-B14F-4D97-AF65-F5344CB8AC3E}">
        <p14:creationId xmlns:p14="http://schemas.microsoft.com/office/powerpoint/2010/main" val="3969281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3"/>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DCB70B69-8F8C-1DBF-16D9-5FD24C6A281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4973BCD2-0242-6FC2-9A42-79042986084C}"/>
              </a:ext>
            </a:extLst>
          </p:cNvPr>
          <p:cNvGrpSpPr/>
          <p:nvPr/>
        </p:nvGrpSpPr>
        <p:grpSpPr>
          <a:xfrm>
            <a:off x="7093376" y="662181"/>
            <a:ext cx="4101247" cy="1295723"/>
            <a:chOff x="6504840" y="1942775"/>
            <a:chExt cx="4101247" cy="1295723"/>
          </a:xfrm>
        </p:grpSpPr>
        <p:sp>
          <p:nvSpPr>
            <p:cNvPr id="18" name="Rectangle: Diagonal Corners Rounded 17">
              <a:extLst>
                <a:ext uri="{FF2B5EF4-FFF2-40B4-BE49-F238E27FC236}">
                  <a16:creationId xmlns:a16="http://schemas.microsoft.com/office/drawing/2014/main" id="{5F556686-FB70-3E7E-0AD0-6A5D1C25B3BA}"/>
                </a:ext>
              </a:extLst>
            </p:cNvPr>
            <p:cNvSpPr/>
            <p:nvPr/>
          </p:nvSpPr>
          <p:spPr>
            <a:xfrm>
              <a:off x="6504840" y="1942775"/>
              <a:ext cx="4101247" cy="1295723"/>
            </a:xfrm>
            <a:prstGeom prst="round2Diag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7BFC7EAE-860E-4EB4-3422-9183F9265673}"/>
                </a:ext>
              </a:extLst>
            </p:cNvPr>
            <p:cNvSpPr txBox="1"/>
            <p:nvPr/>
          </p:nvSpPr>
          <p:spPr>
            <a:xfrm>
              <a:off x="6504840" y="2200272"/>
              <a:ext cx="3935294" cy="780727"/>
            </a:xfrm>
            <a:prstGeom prst="rect">
              <a:avLst/>
            </a:prstGeom>
          </p:spPr>
          <p:txBody>
            <a:bodyPr wrap="square" lIns="0" tIns="0" rIns="0" bIns="0" rtlCol="0" anchor="t">
              <a:spAutoFit/>
            </a:bodyPr>
            <a:lstStyle/>
            <a:p>
              <a:pPr marL="0" marR="0" lvl="0" indent="0" algn="ctr" defTabSz="914400" rtl="0" eaLnBrk="1" fontAlgn="auto" latinLnBrk="0" hangingPunct="1">
                <a:lnSpc>
                  <a:spcPts val="6562"/>
                </a:lnSpc>
                <a:spcBef>
                  <a:spcPts val="0"/>
                </a:spcBef>
                <a:spcAft>
                  <a:spcPts val="0"/>
                </a:spcAft>
                <a:buClrTx/>
                <a:buSzTx/>
                <a:buFontTx/>
                <a:buNone/>
                <a:tabLst/>
                <a:defRPr/>
              </a:pPr>
              <a:r>
                <a:rPr kumimoji="0" lang="en-US" sz="5000" b="1" i="0" u="none" strike="noStrike" kern="1200" cap="none" spc="173" normalizeH="0" baseline="0" noProof="0">
                  <a:ln>
                    <a:noFill/>
                  </a:ln>
                  <a:solidFill>
                    <a:schemeClr val="bg1"/>
                  </a:solidFill>
                  <a:effectLst/>
                  <a:uLnTx/>
                  <a:uFillTx/>
                  <a:latin typeface="Arial" panose="020B0604020202020204" pitchFamily="34" charset="0"/>
                  <a:cs typeface="Arial" panose="020B0604020202020204" pitchFamily="34" charset="0"/>
                </a:rPr>
                <a:t>Ý nghĩa </a:t>
              </a:r>
            </a:p>
          </p:txBody>
        </p:sp>
      </p:grpSp>
      <p:grpSp>
        <p:nvGrpSpPr>
          <p:cNvPr id="11" name="Group 11">
            <a:extLst>
              <a:ext uri="{FF2B5EF4-FFF2-40B4-BE49-F238E27FC236}">
                <a16:creationId xmlns:a16="http://schemas.microsoft.com/office/drawing/2014/main" id="{D303FD68-3A55-BAE6-DDA0-6AD98FF070FA}"/>
              </a:ext>
            </a:extLst>
          </p:cNvPr>
          <p:cNvGrpSpPr/>
          <p:nvPr/>
        </p:nvGrpSpPr>
        <p:grpSpPr>
          <a:xfrm>
            <a:off x="458252" y="9102304"/>
            <a:ext cx="17983428" cy="1345158"/>
            <a:chOff x="0" y="0"/>
            <a:chExt cx="5683651" cy="425136"/>
          </a:xfrm>
        </p:grpSpPr>
        <p:sp>
          <p:nvSpPr>
            <p:cNvPr id="12" name="Freeform 12">
              <a:extLst>
                <a:ext uri="{FF2B5EF4-FFF2-40B4-BE49-F238E27FC236}">
                  <a16:creationId xmlns:a16="http://schemas.microsoft.com/office/drawing/2014/main" id="{E647BA0B-C797-7FA7-9898-8CB96ED4D518}"/>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3" name="TextBox 13">
              <a:extLst>
                <a:ext uri="{FF2B5EF4-FFF2-40B4-BE49-F238E27FC236}">
                  <a16:creationId xmlns:a16="http://schemas.microsoft.com/office/drawing/2014/main" id="{3284834B-1496-70B5-ADD1-76495D93B63D}"/>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a:extLst>
              <a:ext uri="{FF2B5EF4-FFF2-40B4-BE49-F238E27FC236}">
                <a16:creationId xmlns:a16="http://schemas.microsoft.com/office/drawing/2014/main" id="{E85A307F-3A11-4A55-8BF5-3FB9EC93A7A9}"/>
              </a:ext>
            </a:extLst>
          </p:cNvPr>
          <p:cNvSpPr/>
          <p:nvPr/>
        </p:nvSpPr>
        <p:spPr>
          <a:xfrm>
            <a:off x="-688095" y="8026070"/>
            <a:ext cx="2883389" cy="1981674"/>
          </a:xfrm>
          <a:custGeom>
            <a:avLst/>
            <a:gdLst/>
            <a:ahLst/>
            <a:cxnLst/>
            <a:rect l="l" t="t" r="r" b="b"/>
            <a:pathLst>
              <a:path w="3469652" h="2384597">
                <a:moveTo>
                  <a:pt x="0" y="0"/>
                </a:moveTo>
                <a:lnTo>
                  <a:pt x="3469653" y="0"/>
                </a:lnTo>
                <a:lnTo>
                  <a:pt x="3469653" y="2384597"/>
                </a:lnTo>
                <a:lnTo>
                  <a:pt x="0" y="23845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5" name="Freeform 15">
            <a:extLst>
              <a:ext uri="{FF2B5EF4-FFF2-40B4-BE49-F238E27FC236}">
                <a16:creationId xmlns:a16="http://schemas.microsoft.com/office/drawing/2014/main" id="{CBC8240D-0635-BA19-82FB-0B1591602380}"/>
              </a:ext>
            </a:extLst>
          </p:cNvPr>
          <p:cNvSpPr/>
          <p:nvPr/>
        </p:nvSpPr>
        <p:spPr>
          <a:xfrm>
            <a:off x="15106060" y="7657719"/>
            <a:ext cx="3641890" cy="2686812"/>
          </a:xfrm>
          <a:custGeom>
            <a:avLst/>
            <a:gdLst/>
            <a:ahLst/>
            <a:cxnLst/>
            <a:rect l="l" t="t" r="r" b="b"/>
            <a:pathLst>
              <a:path w="3641890" h="2686812">
                <a:moveTo>
                  <a:pt x="0" y="0"/>
                </a:moveTo>
                <a:lnTo>
                  <a:pt x="3641890" y="0"/>
                </a:lnTo>
                <a:lnTo>
                  <a:pt x="3641890" y="2686812"/>
                </a:lnTo>
                <a:lnTo>
                  <a:pt x="0" y="26868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6" name="Freeform 16">
            <a:extLst>
              <a:ext uri="{FF2B5EF4-FFF2-40B4-BE49-F238E27FC236}">
                <a16:creationId xmlns:a16="http://schemas.microsoft.com/office/drawing/2014/main" id="{4A8B5357-57CD-564E-6411-88A5187D186A}"/>
              </a:ext>
            </a:extLst>
          </p:cNvPr>
          <p:cNvSpPr/>
          <p:nvPr/>
        </p:nvSpPr>
        <p:spPr>
          <a:xfrm>
            <a:off x="111996" y="223272"/>
            <a:ext cx="1593683" cy="2689760"/>
          </a:xfrm>
          <a:custGeom>
            <a:avLst/>
            <a:gdLst/>
            <a:ahLst/>
            <a:cxnLst/>
            <a:rect l="l" t="t" r="r" b="b"/>
            <a:pathLst>
              <a:path w="1593683" h="2689760">
                <a:moveTo>
                  <a:pt x="0" y="0"/>
                </a:moveTo>
                <a:lnTo>
                  <a:pt x="1593683" y="0"/>
                </a:lnTo>
                <a:lnTo>
                  <a:pt x="1593683" y="2689760"/>
                </a:lnTo>
                <a:lnTo>
                  <a:pt x="0" y="26897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7" name="Freeform 17">
            <a:extLst>
              <a:ext uri="{FF2B5EF4-FFF2-40B4-BE49-F238E27FC236}">
                <a16:creationId xmlns:a16="http://schemas.microsoft.com/office/drawing/2014/main" id="{6B7564AA-6902-0CCB-B040-727FAECBE03B}"/>
              </a:ext>
            </a:extLst>
          </p:cNvPr>
          <p:cNvSpPr/>
          <p:nvPr/>
        </p:nvSpPr>
        <p:spPr>
          <a:xfrm>
            <a:off x="16654046" y="-83708"/>
            <a:ext cx="1479641" cy="2996740"/>
          </a:xfrm>
          <a:custGeom>
            <a:avLst/>
            <a:gdLst/>
            <a:ahLst/>
            <a:cxnLst/>
            <a:rect l="l" t="t" r="r" b="b"/>
            <a:pathLst>
              <a:path w="1479641" h="2996740">
                <a:moveTo>
                  <a:pt x="0" y="0"/>
                </a:moveTo>
                <a:lnTo>
                  <a:pt x="1479640" y="0"/>
                </a:lnTo>
                <a:lnTo>
                  <a:pt x="1479640" y="2996740"/>
                </a:lnTo>
                <a:lnTo>
                  <a:pt x="0" y="29967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24" name="Group 23">
            <a:extLst>
              <a:ext uri="{FF2B5EF4-FFF2-40B4-BE49-F238E27FC236}">
                <a16:creationId xmlns:a16="http://schemas.microsoft.com/office/drawing/2014/main" id="{05F182BD-2E65-AA97-A047-1F9328A54735}"/>
              </a:ext>
            </a:extLst>
          </p:cNvPr>
          <p:cNvGrpSpPr/>
          <p:nvPr/>
        </p:nvGrpSpPr>
        <p:grpSpPr>
          <a:xfrm>
            <a:off x="1371600" y="3162300"/>
            <a:ext cx="4026389" cy="5518932"/>
            <a:chOff x="1828800" y="2681965"/>
            <a:chExt cx="4026389" cy="5518932"/>
          </a:xfrm>
        </p:grpSpPr>
        <p:sp>
          <p:nvSpPr>
            <p:cNvPr id="21" name="Rectangle: Diagonal Corners Rounded 20">
              <a:extLst>
                <a:ext uri="{FF2B5EF4-FFF2-40B4-BE49-F238E27FC236}">
                  <a16:creationId xmlns:a16="http://schemas.microsoft.com/office/drawing/2014/main" id="{AC6FE889-F574-6D7F-EA58-FDD6ADE03197}"/>
                </a:ext>
              </a:extLst>
            </p:cNvPr>
            <p:cNvSpPr/>
            <p:nvPr/>
          </p:nvSpPr>
          <p:spPr>
            <a:xfrm>
              <a:off x="1981200" y="2834365"/>
              <a:ext cx="3873989" cy="5366532"/>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728C94C2-FFCF-9134-FCCD-51E8349A0A83}"/>
                </a:ext>
              </a:extLst>
            </p:cNvPr>
            <p:cNvSpPr/>
            <p:nvPr/>
          </p:nvSpPr>
          <p:spPr>
            <a:xfrm>
              <a:off x="1828800" y="2681965"/>
              <a:ext cx="3873989" cy="536653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08C0D36-1474-1570-2915-1FBF17647644}"/>
                </a:ext>
              </a:extLst>
            </p:cNvPr>
            <p:cNvSpPr txBox="1"/>
            <p:nvPr/>
          </p:nvSpPr>
          <p:spPr>
            <a:xfrm>
              <a:off x="1943099" y="3224806"/>
              <a:ext cx="3645389" cy="4383701"/>
            </a:xfrm>
            <a:prstGeom prst="rect">
              <a:avLst/>
            </a:prstGeom>
            <a:noFill/>
          </p:spPr>
          <p:txBody>
            <a:bodyPr wrap="square">
              <a:spAutoFit/>
            </a:bodyPr>
            <a:lstStyle/>
            <a:p>
              <a:pPr algn="just">
                <a:lnSpc>
                  <a:spcPct val="150000"/>
                </a:lnSpc>
              </a:pPr>
              <a:r>
                <a:rPr lang="vi-VN" sz="3800"/>
                <a:t>Giúp mỗi người có động lực phấn đấu hoàn thành mục tiêu của bản thân</a:t>
              </a:r>
              <a:endParaRPr lang="en-US" sz="3800"/>
            </a:p>
          </p:txBody>
        </p:sp>
      </p:grpSp>
      <p:grpSp>
        <p:nvGrpSpPr>
          <p:cNvPr id="25" name="Group 24">
            <a:extLst>
              <a:ext uri="{FF2B5EF4-FFF2-40B4-BE49-F238E27FC236}">
                <a16:creationId xmlns:a16="http://schemas.microsoft.com/office/drawing/2014/main" id="{CE0FF8DB-27FC-7C32-827D-07400D1F6E3B}"/>
              </a:ext>
            </a:extLst>
          </p:cNvPr>
          <p:cNvGrpSpPr/>
          <p:nvPr/>
        </p:nvGrpSpPr>
        <p:grpSpPr>
          <a:xfrm>
            <a:off x="7191438" y="3162300"/>
            <a:ext cx="4026389" cy="5518932"/>
            <a:chOff x="1828800" y="2681965"/>
            <a:chExt cx="4026389" cy="5518932"/>
          </a:xfrm>
        </p:grpSpPr>
        <p:sp>
          <p:nvSpPr>
            <p:cNvPr id="26" name="Rectangle: Diagonal Corners Rounded 25">
              <a:extLst>
                <a:ext uri="{FF2B5EF4-FFF2-40B4-BE49-F238E27FC236}">
                  <a16:creationId xmlns:a16="http://schemas.microsoft.com/office/drawing/2014/main" id="{AEAAF60E-C176-566A-36DD-8DE91F31472C}"/>
                </a:ext>
              </a:extLst>
            </p:cNvPr>
            <p:cNvSpPr/>
            <p:nvPr/>
          </p:nvSpPr>
          <p:spPr>
            <a:xfrm>
              <a:off x="1981200" y="2834365"/>
              <a:ext cx="3873989" cy="5366532"/>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Diagonal Corners Rounded 26">
              <a:extLst>
                <a:ext uri="{FF2B5EF4-FFF2-40B4-BE49-F238E27FC236}">
                  <a16:creationId xmlns:a16="http://schemas.microsoft.com/office/drawing/2014/main" id="{FCB82A1D-DF56-08D1-3EB4-1BDEF7A54DFA}"/>
                </a:ext>
              </a:extLst>
            </p:cNvPr>
            <p:cNvSpPr/>
            <p:nvPr/>
          </p:nvSpPr>
          <p:spPr>
            <a:xfrm>
              <a:off x="1828800" y="2681965"/>
              <a:ext cx="3873989" cy="536653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26C7994-42F9-A5A7-FA5D-5CCA6367A0D3}"/>
                </a:ext>
              </a:extLst>
            </p:cNvPr>
            <p:cNvSpPr txBox="1"/>
            <p:nvPr/>
          </p:nvSpPr>
          <p:spPr>
            <a:xfrm>
              <a:off x="1943099" y="3224806"/>
              <a:ext cx="3645389" cy="3506537"/>
            </a:xfrm>
            <a:prstGeom prst="rect">
              <a:avLst/>
            </a:prstGeom>
            <a:noFill/>
          </p:spPr>
          <p:txBody>
            <a:bodyPr wrap="square">
              <a:spAutoFit/>
            </a:bodyPr>
            <a:lstStyle/>
            <a:p>
              <a:pPr algn="just">
                <a:lnSpc>
                  <a:spcPct val="150000"/>
                </a:lnSpc>
              </a:pPr>
              <a:r>
                <a:rPr lang="vi-VN" sz="3800"/>
                <a:t>Góp phần xây dựng đất nước </a:t>
              </a:r>
              <a:r>
                <a:rPr lang="en-US" sz="3800">
                  <a:latin typeface="Arial" panose="020B0604020202020204" pitchFamily="34" charset="0"/>
                  <a:cs typeface="Arial" panose="020B0604020202020204" pitchFamily="34" charset="0"/>
                </a:rPr>
                <a:t>thêm phần </a:t>
              </a:r>
              <a:r>
                <a:rPr lang="vi-VN" sz="3800"/>
                <a:t>giàu mạnh, văn minh</a:t>
              </a:r>
              <a:endParaRPr lang="en-US" sz="3800"/>
            </a:p>
          </p:txBody>
        </p:sp>
      </p:grpSp>
      <p:grpSp>
        <p:nvGrpSpPr>
          <p:cNvPr id="29" name="Group 28">
            <a:extLst>
              <a:ext uri="{FF2B5EF4-FFF2-40B4-BE49-F238E27FC236}">
                <a16:creationId xmlns:a16="http://schemas.microsoft.com/office/drawing/2014/main" id="{3900121B-6E74-6C74-D450-EF3B60FCE4ED}"/>
              </a:ext>
            </a:extLst>
          </p:cNvPr>
          <p:cNvGrpSpPr/>
          <p:nvPr/>
        </p:nvGrpSpPr>
        <p:grpSpPr>
          <a:xfrm>
            <a:off x="12585211" y="3162300"/>
            <a:ext cx="4026389" cy="5518932"/>
            <a:chOff x="1828800" y="2681965"/>
            <a:chExt cx="4026389" cy="5518932"/>
          </a:xfrm>
        </p:grpSpPr>
        <p:sp>
          <p:nvSpPr>
            <p:cNvPr id="30" name="Rectangle: Diagonal Corners Rounded 29">
              <a:extLst>
                <a:ext uri="{FF2B5EF4-FFF2-40B4-BE49-F238E27FC236}">
                  <a16:creationId xmlns:a16="http://schemas.microsoft.com/office/drawing/2014/main" id="{922D0B2F-8FC5-8BDB-88B8-92F1E21EA4CF}"/>
                </a:ext>
              </a:extLst>
            </p:cNvPr>
            <p:cNvSpPr/>
            <p:nvPr/>
          </p:nvSpPr>
          <p:spPr>
            <a:xfrm>
              <a:off x="1981200" y="2834365"/>
              <a:ext cx="3873989" cy="5366532"/>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156E5629-DDB1-280E-27F3-2FE0A90829EA}"/>
                </a:ext>
              </a:extLst>
            </p:cNvPr>
            <p:cNvSpPr/>
            <p:nvPr/>
          </p:nvSpPr>
          <p:spPr>
            <a:xfrm>
              <a:off x="1828800" y="2681965"/>
              <a:ext cx="3873989" cy="536653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4EBF848-94CF-86C3-A6E8-3AB317861D66}"/>
                </a:ext>
              </a:extLst>
            </p:cNvPr>
            <p:cNvSpPr txBox="1"/>
            <p:nvPr/>
          </p:nvSpPr>
          <p:spPr>
            <a:xfrm>
              <a:off x="1943099" y="3224806"/>
              <a:ext cx="3645389" cy="4383701"/>
            </a:xfrm>
            <a:prstGeom prst="rect">
              <a:avLst/>
            </a:prstGeom>
            <a:noFill/>
          </p:spPr>
          <p:txBody>
            <a:bodyPr wrap="square">
              <a:spAutoFit/>
            </a:bodyPr>
            <a:lstStyle/>
            <a:p>
              <a:pPr algn="just">
                <a:lnSpc>
                  <a:spcPct val="150000"/>
                </a:lnSpc>
              </a:pPr>
              <a:r>
                <a:rPr lang="vi-VN" sz="3800"/>
                <a:t>Người sống có lí tưởng được xã hội công nhận, tôn trọng và tin tưởng.</a:t>
              </a:r>
              <a:endParaRPr lang="en-US" sz="3800"/>
            </a:p>
          </p:txBody>
        </p:sp>
      </p:grpSp>
      <p:cxnSp>
        <p:nvCxnSpPr>
          <p:cNvPr id="34" name="Straight Connector 33">
            <a:extLst>
              <a:ext uri="{FF2B5EF4-FFF2-40B4-BE49-F238E27FC236}">
                <a16:creationId xmlns:a16="http://schemas.microsoft.com/office/drawing/2014/main" id="{C77FCD94-AA26-5D93-FBB2-C6D09E704CA3}"/>
              </a:ext>
            </a:extLst>
          </p:cNvPr>
          <p:cNvCxnSpPr>
            <a:stCxn id="18" idx="1"/>
            <a:endCxn id="20" idx="3"/>
          </p:cNvCxnSpPr>
          <p:nvPr/>
        </p:nvCxnSpPr>
        <p:spPr>
          <a:xfrm rot="5400000">
            <a:off x="5624100" y="-357600"/>
            <a:ext cx="1204396" cy="5835405"/>
          </a:xfrm>
          <a:prstGeom prst="bentConnector3">
            <a:avLst>
              <a:gd name="adj1" fmla="val 50000"/>
            </a:avLst>
          </a:prstGeom>
          <a:ln w="38100">
            <a:solidFill>
              <a:srgbClr val="69544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7353EE-8D64-9F3A-F467-2FF17AEF4581}"/>
              </a:ext>
            </a:extLst>
          </p:cNvPr>
          <p:cNvCxnSpPr>
            <a:cxnSpLocks/>
            <a:stCxn id="18" idx="1"/>
            <a:endCxn id="27" idx="3"/>
          </p:cNvCxnSpPr>
          <p:nvPr/>
        </p:nvCxnSpPr>
        <p:spPr>
          <a:xfrm flipH="1">
            <a:off x="9128433" y="1957904"/>
            <a:ext cx="15567" cy="1204396"/>
          </a:xfrm>
          <a:prstGeom prst="line">
            <a:avLst/>
          </a:prstGeom>
          <a:ln w="38100">
            <a:solidFill>
              <a:srgbClr val="69544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76D4B58-7951-639F-7F6D-8814F9074E34}"/>
              </a:ext>
            </a:extLst>
          </p:cNvPr>
          <p:cNvCxnSpPr>
            <a:cxnSpLocks/>
            <a:stCxn id="18" idx="1"/>
            <a:endCxn id="31" idx="3"/>
          </p:cNvCxnSpPr>
          <p:nvPr/>
        </p:nvCxnSpPr>
        <p:spPr>
          <a:xfrm rot="16200000" flipH="1">
            <a:off x="11230905" y="-129001"/>
            <a:ext cx="1204396" cy="5378206"/>
          </a:xfrm>
          <a:prstGeom prst="bentConnector3">
            <a:avLst>
              <a:gd name="adj1" fmla="val 50000"/>
            </a:avLst>
          </a:prstGeom>
          <a:ln w="38100">
            <a:solidFill>
              <a:srgbClr val="6954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1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par>
                                <p:cTn id="12" presetID="22" presetClass="entr" presetSubtype="1"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par>
                                <p:cTn id="15" presetID="2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22" presetClass="entr" presetSubtype="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76C81CF7-CC0D-8168-4489-AB9F890E3625}"/>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A63B9CAD-5CC7-B14F-7DA5-ACD973117E77}"/>
              </a:ext>
            </a:extLst>
          </p:cNvPr>
          <p:cNvSpPr/>
          <p:nvPr/>
        </p:nvSpPr>
        <p:spPr>
          <a:xfrm>
            <a:off x="10805703" y="2095500"/>
            <a:ext cx="7010400" cy="7010400"/>
          </a:xfrm>
          <a:prstGeom prst="ellipse">
            <a:avLst/>
          </a:prstGeom>
          <a:noFill/>
          <a:ln w="38100">
            <a:solidFill>
              <a:srgbClr val="69544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CEDEDC2-40D6-17B5-D38C-46C8DAF37B30}"/>
              </a:ext>
            </a:extLst>
          </p:cNvPr>
          <p:cNvGrpSpPr/>
          <p:nvPr/>
        </p:nvGrpSpPr>
        <p:grpSpPr>
          <a:xfrm>
            <a:off x="10591800" y="1638300"/>
            <a:ext cx="7224303" cy="7224303"/>
            <a:chOff x="0" y="0"/>
            <a:chExt cx="812800" cy="812800"/>
          </a:xfrm>
        </p:grpSpPr>
        <p:sp>
          <p:nvSpPr>
            <p:cNvPr id="5" name="Freeform 5">
              <a:extLst>
                <a:ext uri="{FF2B5EF4-FFF2-40B4-BE49-F238E27FC236}">
                  <a16:creationId xmlns:a16="http://schemas.microsoft.com/office/drawing/2014/main" id="{4D004F04-282B-CCB8-AF67-5A5ED9371C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25000" b="-25000"/>
              </a:stretch>
            </a:blipFill>
            <a:ln w="57150" cap="sq">
              <a:solidFill>
                <a:srgbClr val="5F643B"/>
              </a:solidFill>
              <a:prstDash val="solid"/>
              <a:miter/>
            </a:ln>
          </p:spPr>
          <p:txBody>
            <a:bodyPr/>
            <a:lstStyle/>
            <a:p>
              <a:endParaRPr lang="vi-VN"/>
            </a:p>
          </p:txBody>
        </p:sp>
      </p:grpSp>
      <p:sp>
        <p:nvSpPr>
          <p:cNvPr id="6" name="TextBox 6">
            <a:extLst>
              <a:ext uri="{FF2B5EF4-FFF2-40B4-BE49-F238E27FC236}">
                <a16:creationId xmlns:a16="http://schemas.microsoft.com/office/drawing/2014/main" id="{E8B92800-829F-205E-1447-FA3A5B13644C}"/>
              </a:ext>
            </a:extLst>
          </p:cNvPr>
          <p:cNvSpPr txBox="1"/>
          <p:nvPr/>
        </p:nvSpPr>
        <p:spPr>
          <a:xfrm>
            <a:off x="1219200" y="5339979"/>
            <a:ext cx="9144000" cy="331988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000" b="1" i="0" u="none" strike="noStrike" kern="1200" cap="none" spc="173" normalizeH="0" baseline="0" noProof="0">
                <a:ln>
                  <a:noFill/>
                </a:ln>
                <a:solidFill>
                  <a:srgbClr val="483D43"/>
                </a:solidFill>
                <a:effectLst/>
                <a:uLnTx/>
                <a:uFillTx/>
                <a:latin typeface="Arial" panose="020B0604020202020204" pitchFamily="34" charset="0"/>
                <a:ea typeface="+mn-ea"/>
                <a:cs typeface="+mn-cs"/>
              </a:rPr>
              <a:t>LÍ TƯỞNG SỐNG CỦA THANH NIÊN VIỆT NAM NGÀY NAY</a:t>
            </a:r>
          </a:p>
        </p:txBody>
      </p:sp>
      <p:sp>
        <p:nvSpPr>
          <p:cNvPr id="10" name="Freeform 10">
            <a:extLst>
              <a:ext uri="{FF2B5EF4-FFF2-40B4-BE49-F238E27FC236}">
                <a16:creationId xmlns:a16="http://schemas.microsoft.com/office/drawing/2014/main" id="{9B3BFF9A-D966-8387-6DEA-53672C0C59B1}"/>
              </a:ext>
            </a:extLst>
          </p:cNvPr>
          <p:cNvSpPr/>
          <p:nvPr/>
        </p:nvSpPr>
        <p:spPr>
          <a:xfrm>
            <a:off x="-1373489" y="4595245"/>
            <a:ext cx="2746977" cy="6207856"/>
          </a:xfrm>
          <a:custGeom>
            <a:avLst/>
            <a:gdLst/>
            <a:ahLst/>
            <a:cxnLst/>
            <a:rect l="l" t="t" r="r" b="b"/>
            <a:pathLst>
              <a:path w="3343190" h="7555231">
                <a:moveTo>
                  <a:pt x="0" y="0"/>
                </a:moveTo>
                <a:lnTo>
                  <a:pt x="3343189" y="0"/>
                </a:lnTo>
                <a:lnTo>
                  <a:pt x="3343189" y="7555231"/>
                </a:lnTo>
                <a:lnTo>
                  <a:pt x="0" y="7555231"/>
                </a:lnTo>
                <a:lnTo>
                  <a:pt x="0" y="0"/>
                </a:lnTo>
                <a:close/>
              </a:path>
            </a:pathLst>
          </a:custGeom>
          <a:blipFill>
            <a:blip r:embed="rId3"/>
            <a:stretch>
              <a:fillRect/>
            </a:stretch>
          </a:blipFill>
        </p:spPr>
        <p:txBody>
          <a:bodyPr/>
          <a:lstStyle/>
          <a:p>
            <a:endParaRPr lang="vi-VN"/>
          </a:p>
        </p:txBody>
      </p:sp>
      <p:sp>
        <p:nvSpPr>
          <p:cNvPr id="13" name="Rectangle: Rounded Corners 12">
            <a:extLst>
              <a:ext uri="{FF2B5EF4-FFF2-40B4-BE49-F238E27FC236}">
                <a16:creationId xmlns:a16="http://schemas.microsoft.com/office/drawing/2014/main" id="{4BC633E4-BA4E-030B-ED2B-72EEA7A7DE7F}"/>
              </a:ext>
            </a:extLst>
          </p:cNvPr>
          <p:cNvSpPr/>
          <p:nvPr/>
        </p:nvSpPr>
        <p:spPr>
          <a:xfrm>
            <a:off x="4702036" y="2840234"/>
            <a:ext cx="2178328" cy="1924770"/>
          </a:xfrm>
          <a:prstGeom prst="roundRect">
            <a:avLst>
              <a:gd name="adj" fmla="val 12917"/>
            </a:avLst>
          </a:prstGeom>
          <a:solidFill>
            <a:srgbClr val="6954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02</a:t>
            </a:r>
          </a:p>
        </p:txBody>
      </p:sp>
      <p:sp>
        <p:nvSpPr>
          <p:cNvPr id="14" name="Freeform 15">
            <a:extLst>
              <a:ext uri="{FF2B5EF4-FFF2-40B4-BE49-F238E27FC236}">
                <a16:creationId xmlns:a16="http://schemas.microsoft.com/office/drawing/2014/main" id="{8CA3DFBC-E77E-4E6A-74B0-8B891A679C7A}"/>
              </a:ext>
            </a:extLst>
          </p:cNvPr>
          <p:cNvSpPr/>
          <p:nvPr/>
        </p:nvSpPr>
        <p:spPr>
          <a:xfrm>
            <a:off x="633667" y="-240378"/>
            <a:ext cx="1479641" cy="2996740"/>
          </a:xfrm>
          <a:custGeom>
            <a:avLst/>
            <a:gdLst/>
            <a:ahLst/>
            <a:cxnLst/>
            <a:rect l="l" t="t" r="r" b="b"/>
            <a:pathLst>
              <a:path w="1479641" h="2996740">
                <a:moveTo>
                  <a:pt x="0" y="0"/>
                </a:moveTo>
                <a:lnTo>
                  <a:pt x="1479641" y="0"/>
                </a:lnTo>
                <a:lnTo>
                  <a:pt x="1479641" y="2996740"/>
                </a:lnTo>
                <a:lnTo>
                  <a:pt x="0" y="29967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5" name="Freeform 6">
            <a:extLst>
              <a:ext uri="{FF2B5EF4-FFF2-40B4-BE49-F238E27FC236}">
                <a16:creationId xmlns:a16="http://schemas.microsoft.com/office/drawing/2014/main" id="{DA2EB050-7C1E-5CA8-A9CE-EE35595784AB}"/>
              </a:ext>
            </a:extLst>
          </p:cNvPr>
          <p:cNvSpPr/>
          <p:nvPr/>
        </p:nvSpPr>
        <p:spPr>
          <a:xfrm>
            <a:off x="15621000" y="-86888"/>
            <a:ext cx="1593683" cy="2689760"/>
          </a:xfrm>
          <a:custGeom>
            <a:avLst/>
            <a:gdLst/>
            <a:ahLst/>
            <a:cxnLst/>
            <a:rect l="l" t="t" r="r" b="b"/>
            <a:pathLst>
              <a:path w="1593683" h="2689760">
                <a:moveTo>
                  <a:pt x="0" y="0"/>
                </a:moveTo>
                <a:lnTo>
                  <a:pt x="1593683" y="0"/>
                </a:lnTo>
                <a:lnTo>
                  <a:pt x="1593683" y="2689760"/>
                </a:lnTo>
                <a:lnTo>
                  <a:pt x="0" y="26897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extLst>
      <p:ext uri="{BB962C8B-B14F-4D97-AF65-F5344CB8AC3E}">
        <p14:creationId xmlns:p14="http://schemas.microsoft.com/office/powerpoint/2010/main" val="328241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24DBC945-F0BE-3769-238D-2C9B9E0D041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323A623-7E1D-A0C2-8DB0-9C53E90ADF1E}"/>
              </a:ext>
            </a:extLst>
          </p:cNvPr>
          <p:cNvGrpSpPr/>
          <p:nvPr/>
        </p:nvGrpSpPr>
        <p:grpSpPr>
          <a:xfrm>
            <a:off x="152400" y="1086622"/>
            <a:ext cx="7620000" cy="8113756"/>
            <a:chOff x="685800" y="908301"/>
            <a:chExt cx="7620000" cy="8113756"/>
          </a:xfrm>
        </p:grpSpPr>
        <p:sp>
          <p:nvSpPr>
            <p:cNvPr id="5" name="Rectangle 4">
              <a:extLst>
                <a:ext uri="{FF2B5EF4-FFF2-40B4-BE49-F238E27FC236}">
                  <a16:creationId xmlns:a16="http://schemas.microsoft.com/office/drawing/2014/main" id="{E28ABABC-643A-7D35-F30F-E5451032D441}"/>
                </a:ext>
              </a:extLst>
            </p:cNvPr>
            <p:cNvSpPr/>
            <p:nvPr/>
          </p:nvSpPr>
          <p:spPr>
            <a:xfrm>
              <a:off x="685800" y="1935457"/>
              <a:ext cx="7620000" cy="7086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BCC89D5A-74D3-E0DE-9051-828A2F0F6FFF}"/>
                </a:ext>
              </a:extLst>
            </p:cNvPr>
            <p:cNvSpPr/>
            <p:nvPr/>
          </p:nvSpPr>
          <p:spPr>
            <a:xfrm>
              <a:off x="685800" y="908301"/>
              <a:ext cx="1578562" cy="134967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68B2F7CB-E1AE-C238-E9BA-8654D42E2E78}"/>
                </a:ext>
              </a:extLst>
            </p:cNvPr>
            <p:cNvSpPr txBox="1"/>
            <p:nvPr/>
          </p:nvSpPr>
          <p:spPr>
            <a:xfrm>
              <a:off x="762000" y="2257971"/>
              <a:ext cx="7467600" cy="6441572"/>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Đọc thông tin trong SGK tr.7 và trả lời câu hỏi: </a:t>
              </a:r>
              <a:r>
                <a:rPr lang="en-US" sz="4000">
                  <a:latin typeface="Arial" panose="020B0604020202020204" pitchFamily="34" charset="0"/>
                  <a:cs typeface="Arial" panose="020B0604020202020204" pitchFamily="34" charset="0"/>
                </a:rPr>
                <a:t>Dựa vào các thông tin trên, em hãy xác định nhiệm vụ của thanh niên Việt Nam và những việc thanh niên cần phải làm để thực hiện nhiệm vụ đó.</a:t>
              </a:r>
            </a:p>
          </p:txBody>
        </p:sp>
      </p:grpSp>
      <p:pic>
        <p:nvPicPr>
          <p:cNvPr id="6146" name="Picture 2" descr="100 thanh niên Đà Nẵng dọn hàng tấn rác thải làm sạch bãi biển">
            <a:extLst>
              <a:ext uri="{FF2B5EF4-FFF2-40B4-BE49-F238E27FC236}">
                <a16:creationId xmlns:a16="http://schemas.microsoft.com/office/drawing/2014/main" id="{583471B4-7315-D294-BF33-65396DDE67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998"/>
          <a:stretch/>
        </p:blipFill>
        <p:spPr bwMode="auto">
          <a:xfrm>
            <a:off x="8091663" y="-495300"/>
            <a:ext cx="4824237" cy="868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00 thanh niên Đà Nẵng dọn hàng tấn rác thải làm sạch bãi biển">
            <a:extLst>
              <a:ext uri="{FF2B5EF4-FFF2-40B4-BE49-F238E27FC236}">
                <a16:creationId xmlns:a16="http://schemas.microsoft.com/office/drawing/2014/main" id="{0FC3BD4B-6E32-B4F7-9D93-F9AD3EB83B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53" t="741" r="28745" b="-741"/>
          <a:stretch/>
        </p:blipFill>
        <p:spPr bwMode="auto">
          <a:xfrm>
            <a:off x="13106400" y="1595437"/>
            <a:ext cx="4824237" cy="86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85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580D76F3-EEA7-7720-645D-F55DC3B85695}"/>
            </a:ext>
          </a:extLst>
        </p:cNvPr>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083C385-846A-530F-7DB8-30709D9D809A}"/>
              </a:ext>
            </a:extLst>
          </p:cNvPr>
          <p:cNvSpPr/>
          <p:nvPr/>
        </p:nvSpPr>
        <p:spPr>
          <a:xfrm>
            <a:off x="647700" y="492729"/>
            <a:ext cx="16992600" cy="9888235"/>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1F5F323B-CC92-C735-C3C9-CEBD6D4C67C3}"/>
              </a:ext>
            </a:extLst>
          </p:cNvPr>
          <p:cNvSpPr/>
          <p:nvPr/>
        </p:nvSpPr>
        <p:spPr>
          <a:xfrm>
            <a:off x="3514725" y="7021330"/>
            <a:ext cx="11258550" cy="3532370"/>
          </a:xfrm>
          <a:custGeom>
            <a:avLst/>
            <a:gdLst/>
            <a:ahLst/>
            <a:cxnLst/>
            <a:rect l="l" t="t" r="r" b="b"/>
            <a:pathLst>
              <a:path w="15087600" h="4733735">
                <a:moveTo>
                  <a:pt x="0" y="0"/>
                </a:moveTo>
                <a:lnTo>
                  <a:pt x="15087600" y="0"/>
                </a:lnTo>
                <a:lnTo>
                  <a:pt x="15087600" y="4733735"/>
                </a:lnTo>
                <a:lnTo>
                  <a:pt x="0" y="4733735"/>
                </a:lnTo>
                <a:lnTo>
                  <a:pt x="0" y="0"/>
                </a:lnTo>
                <a:close/>
              </a:path>
            </a:pathLst>
          </a:custGeom>
          <a:blipFill>
            <a:blip r:embed="rId2"/>
            <a:stretch>
              <a:fillRect/>
            </a:stretch>
          </a:blipFill>
        </p:spPr>
        <p:txBody>
          <a:bodyPr/>
          <a:lstStyle/>
          <a:p>
            <a:endParaRPr lang="vi-VN"/>
          </a:p>
        </p:txBody>
      </p:sp>
      <p:sp>
        <p:nvSpPr>
          <p:cNvPr id="6" name="TextBox 5">
            <a:extLst>
              <a:ext uri="{FF2B5EF4-FFF2-40B4-BE49-F238E27FC236}">
                <a16:creationId xmlns:a16="http://schemas.microsoft.com/office/drawing/2014/main" id="{4FD990DB-ABB4-85B6-83C7-E23E417CA260}"/>
              </a:ext>
            </a:extLst>
          </p:cNvPr>
          <p:cNvSpPr txBox="1"/>
          <p:nvPr/>
        </p:nvSpPr>
        <p:spPr>
          <a:xfrm>
            <a:off x="1752600" y="723900"/>
            <a:ext cx="14782800" cy="707886"/>
          </a:xfrm>
          <a:prstGeom prst="rect">
            <a:avLst/>
          </a:prstGeom>
          <a:noFill/>
        </p:spPr>
        <p:txBody>
          <a:bodyPr wrap="square" rtlCol="0">
            <a:spAutoFit/>
          </a:bodyPr>
          <a:lstStyle/>
          <a:p>
            <a:pPr algn="ctr"/>
            <a:r>
              <a:rPr lang="en-US" sz="4000" b="1">
                <a:solidFill>
                  <a:srgbClr val="69544F"/>
                </a:solidFill>
                <a:latin typeface="Arial" panose="020B0604020202020204" pitchFamily="34" charset="0"/>
                <a:cs typeface="Arial" panose="020B0604020202020204" pitchFamily="34" charset="0"/>
              </a:rPr>
              <a:t>Những nhiệm vụ thanh niên cần phải làm </a:t>
            </a:r>
          </a:p>
        </p:txBody>
      </p:sp>
      <p:sp>
        <p:nvSpPr>
          <p:cNvPr id="8" name="TextBox 7">
            <a:extLst>
              <a:ext uri="{FF2B5EF4-FFF2-40B4-BE49-F238E27FC236}">
                <a16:creationId xmlns:a16="http://schemas.microsoft.com/office/drawing/2014/main" id="{6557604A-D888-D5A0-3ACC-DA909A9D1AB2}"/>
              </a:ext>
            </a:extLst>
          </p:cNvPr>
          <p:cNvSpPr txBox="1"/>
          <p:nvPr/>
        </p:nvSpPr>
        <p:spPr>
          <a:xfrm>
            <a:off x="1676400" y="1699046"/>
            <a:ext cx="14859000"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Xung phong đến những nơi khó khăn gian khổ nhất</a:t>
            </a:r>
          </a:p>
          <a:p>
            <a:pPr marL="571500" indent="-571500" algn="just">
              <a:lnSpc>
                <a:spcPct val="150000"/>
              </a:lnSpc>
              <a:buFont typeface="Wingdings" panose="05000000000000000000" pitchFamily="2" charset="2"/>
              <a:buChar char="§"/>
            </a:pPr>
            <a:r>
              <a:rPr lang="vi-VN" sz="3600"/>
              <a:t>Luôn rèn luyện đạo đức cách mạng.</a:t>
            </a:r>
          </a:p>
          <a:p>
            <a:pPr marL="571500" indent="-571500" algn="just">
              <a:lnSpc>
                <a:spcPct val="150000"/>
              </a:lnSpc>
              <a:buFont typeface="Wingdings" panose="05000000000000000000" pitchFamily="2" charset="2"/>
              <a:buChar char="§"/>
            </a:pPr>
            <a:r>
              <a:rPr lang="vi-VN" sz="3600"/>
              <a:t>Trung thành với dân tộc, Tổ quốc.</a:t>
            </a:r>
          </a:p>
          <a:p>
            <a:pPr marL="571500" indent="-571500" algn="just">
              <a:lnSpc>
                <a:spcPct val="150000"/>
              </a:lnSpc>
              <a:buFont typeface="Wingdings" panose="05000000000000000000" pitchFamily="2" charset="2"/>
              <a:buChar char="§"/>
            </a:pPr>
            <a:r>
              <a:rPr lang="vi-VN" sz="3600"/>
              <a:t>Dũng cảm, không ngại khó.</a:t>
            </a:r>
          </a:p>
          <a:p>
            <a:pPr marL="571500" indent="-571500" algn="just">
              <a:lnSpc>
                <a:spcPct val="150000"/>
              </a:lnSpc>
              <a:buFont typeface="Wingdings" panose="05000000000000000000" pitchFamily="2" charset="2"/>
              <a:buChar char="§"/>
            </a:pPr>
            <a:r>
              <a:rPr lang="vi-VN" sz="3600"/>
              <a:t>Luôn phấn đấu vì lí tưởng của Đảng và Bác Hồ.</a:t>
            </a:r>
          </a:p>
          <a:p>
            <a:pPr marL="571500" indent="-571500" algn="just">
              <a:lnSpc>
                <a:spcPct val="150000"/>
              </a:lnSpc>
              <a:buFont typeface="Wingdings" panose="05000000000000000000" pitchFamily="2" charset="2"/>
              <a:buChar char="§"/>
            </a:pPr>
            <a:r>
              <a:rPr lang="vi-VN" sz="3600"/>
              <a:t>Gương mẫu chấp hành và vận động thanh thiếu nhi thực hiện đường lối, chính sách của Nhà nước</a:t>
            </a:r>
          </a:p>
        </p:txBody>
      </p:sp>
    </p:spTree>
    <p:extLst>
      <p:ext uri="{BB962C8B-B14F-4D97-AF65-F5344CB8AC3E}">
        <p14:creationId xmlns:p14="http://schemas.microsoft.com/office/powerpoint/2010/main" val="182514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CEBBD08C-ADBB-C849-256F-4220C394BAAC}"/>
            </a:ext>
          </a:extLst>
        </p:cNvPr>
        <p:cNvGrpSpPr/>
        <p:nvPr/>
      </p:nvGrpSpPr>
      <p:grpSpPr>
        <a:xfrm>
          <a:off x="0" y="0"/>
          <a:ext cx="0" cy="0"/>
          <a:chOff x="0" y="0"/>
          <a:chExt cx="0" cy="0"/>
        </a:xfrm>
      </p:grpSpPr>
      <p:sp>
        <p:nvSpPr>
          <p:cNvPr id="31" name="Freeform 7">
            <a:extLst>
              <a:ext uri="{FF2B5EF4-FFF2-40B4-BE49-F238E27FC236}">
                <a16:creationId xmlns:a16="http://schemas.microsoft.com/office/drawing/2014/main" id="{3A0D2A72-6079-85FC-30EA-595C50B1EC83}"/>
              </a:ext>
            </a:extLst>
          </p:cNvPr>
          <p:cNvSpPr/>
          <p:nvPr/>
        </p:nvSpPr>
        <p:spPr>
          <a:xfrm>
            <a:off x="15906263" y="-241751"/>
            <a:ext cx="1810237" cy="3055253"/>
          </a:xfrm>
          <a:custGeom>
            <a:avLst/>
            <a:gdLst/>
            <a:ahLst/>
            <a:cxnLst/>
            <a:rect l="l" t="t" r="r" b="b"/>
            <a:pathLst>
              <a:path w="1810237" h="3055253">
                <a:moveTo>
                  <a:pt x="0" y="0"/>
                </a:moveTo>
                <a:lnTo>
                  <a:pt x="1810237" y="0"/>
                </a:lnTo>
                <a:lnTo>
                  <a:pt x="1810237" y="3055252"/>
                </a:lnTo>
                <a:lnTo>
                  <a:pt x="0" y="30552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AF3A7F64-FF80-A6C9-E094-68E5D757DC38}"/>
              </a:ext>
            </a:extLst>
          </p:cNvPr>
          <p:cNvSpPr/>
          <p:nvPr/>
        </p:nvSpPr>
        <p:spPr>
          <a:xfrm>
            <a:off x="-762037" y="3247870"/>
            <a:ext cx="3343190" cy="7555231"/>
          </a:xfrm>
          <a:custGeom>
            <a:avLst/>
            <a:gdLst/>
            <a:ahLst/>
            <a:cxnLst/>
            <a:rect l="l" t="t" r="r" b="b"/>
            <a:pathLst>
              <a:path w="3343190" h="7555231">
                <a:moveTo>
                  <a:pt x="0" y="0"/>
                </a:moveTo>
                <a:lnTo>
                  <a:pt x="3343189" y="0"/>
                </a:lnTo>
                <a:lnTo>
                  <a:pt x="3343189" y="7555231"/>
                </a:lnTo>
                <a:lnTo>
                  <a:pt x="0" y="7555231"/>
                </a:lnTo>
                <a:lnTo>
                  <a:pt x="0" y="0"/>
                </a:lnTo>
                <a:close/>
              </a:path>
            </a:pathLst>
          </a:custGeom>
          <a:blipFill>
            <a:blip r:embed="rId4"/>
            <a:stretch>
              <a:fillRect/>
            </a:stretch>
          </a:blipFill>
        </p:spPr>
        <p:txBody>
          <a:bodyPr/>
          <a:lstStyle/>
          <a:p>
            <a:endParaRPr lang="vi-VN"/>
          </a:p>
        </p:txBody>
      </p:sp>
      <p:grpSp>
        <p:nvGrpSpPr>
          <p:cNvPr id="13" name="Group 12">
            <a:extLst>
              <a:ext uri="{FF2B5EF4-FFF2-40B4-BE49-F238E27FC236}">
                <a16:creationId xmlns:a16="http://schemas.microsoft.com/office/drawing/2014/main" id="{5C1D8C19-C923-C5AD-C650-FC486CDDB8BC}"/>
              </a:ext>
            </a:extLst>
          </p:cNvPr>
          <p:cNvGrpSpPr/>
          <p:nvPr/>
        </p:nvGrpSpPr>
        <p:grpSpPr>
          <a:xfrm>
            <a:off x="2572940" y="598322"/>
            <a:ext cx="13142119" cy="838200"/>
            <a:chOff x="2572940" y="495300"/>
            <a:chExt cx="13142119" cy="838200"/>
          </a:xfrm>
        </p:grpSpPr>
        <p:sp>
          <p:nvSpPr>
            <p:cNvPr id="9" name="TextBox 8">
              <a:extLst>
                <a:ext uri="{FF2B5EF4-FFF2-40B4-BE49-F238E27FC236}">
                  <a16:creationId xmlns:a16="http://schemas.microsoft.com/office/drawing/2014/main" id="{58368149-8121-8CCF-B503-F4E0E0FCC848}"/>
                </a:ext>
              </a:extLst>
            </p:cNvPr>
            <p:cNvSpPr txBox="1"/>
            <p:nvPr/>
          </p:nvSpPr>
          <p:spPr>
            <a:xfrm>
              <a:off x="2572940" y="495300"/>
              <a:ext cx="1314211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69544F"/>
                  </a:solidFill>
                  <a:effectLst/>
                  <a:uLnTx/>
                  <a:uFillTx/>
                  <a:latin typeface="Arial" panose="020B0604020202020204" pitchFamily="34" charset="0"/>
                  <a:ea typeface="+mn-ea"/>
                  <a:cs typeface="Arial" panose="020B0604020202020204" pitchFamily="34" charset="0"/>
                </a:rPr>
                <a:t>Lí tưởng sống của thanh niên ngày nay</a:t>
              </a:r>
            </a:p>
          </p:txBody>
        </p:sp>
        <p:cxnSp>
          <p:nvCxnSpPr>
            <p:cNvPr id="12" name="Straight Connector 11">
              <a:extLst>
                <a:ext uri="{FF2B5EF4-FFF2-40B4-BE49-F238E27FC236}">
                  <a16:creationId xmlns:a16="http://schemas.microsoft.com/office/drawing/2014/main" id="{02BB81D3-0F71-446B-2A7E-1D8E5D8A8F70}"/>
                </a:ext>
              </a:extLst>
            </p:cNvPr>
            <p:cNvCxnSpPr/>
            <p:nvPr/>
          </p:nvCxnSpPr>
          <p:spPr>
            <a:xfrm>
              <a:off x="3505200" y="1333500"/>
              <a:ext cx="11125200" cy="0"/>
            </a:xfrm>
            <a:prstGeom prst="line">
              <a:avLst/>
            </a:prstGeom>
            <a:ln>
              <a:solidFill>
                <a:srgbClr val="69544F"/>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24A754F-1400-3E81-2E15-BF68DE20AFD8}"/>
              </a:ext>
            </a:extLst>
          </p:cNvPr>
          <p:cNvGrpSpPr/>
          <p:nvPr/>
        </p:nvGrpSpPr>
        <p:grpSpPr>
          <a:xfrm>
            <a:off x="638053" y="2247900"/>
            <a:ext cx="3886200" cy="7324723"/>
            <a:chOff x="2895600" y="2619377"/>
            <a:chExt cx="3886200" cy="7324723"/>
          </a:xfrm>
        </p:grpSpPr>
        <p:sp>
          <p:nvSpPr>
            <p:cNvPr id="15" name="Rectangle: Diagonal Corners Rounded 14">
              <a:extLst>
                <a:ext uri="{FF2B5EF4-FFF2-40B4-BE49-F238E27FC236}">
                  <a16:creationId xmlns:a16="http://schemas.microsoft.com/office/drawing/2014/main" id="{59068AB7-ACF4-D271-83AE-F88FE76D6CCF}"/>
                </a:ext>
              </a:extLst>
            </p:cNvPr>
            <p:cNvSpPr/>
            <p:nvPr/>
          </p:nvSpPr>
          <p:spPr>
            <a:xfrm>
              <a:off x="3048000" y="2771777"/>
              <a:ext cx="3733800" cy="7172323"/>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B359C5C5-DFE6-C4BF-5D94-B385BDCEA672}"/>
                </a:ext>
              </a:extLst>
            </p:cNvPr>
            <p:cNvSpPr/>
            <p:nvPr/>
          </p:nvSpPr>
          <p:spPr>
            <a:xfrm>
              <a:off x="2895600" y="2619377"/>
              <a:ext cx="3733800" cy="717232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6850ED-FDCF-EB9E-BEC2-94AEA51BB898}"/>
                </a:ext>
              </a:extLst>
            </p:cNvPr>
            <p:cNvSpPr txBox="1"/>
            <p:nvPr/>
          </p:nvSpPr>
          <p:spPr>
            <a:xfrm>
              <a:off x="3214852" y="3266765"/>
              <a:ext cx="3095296" cy="3313664"/>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Phấn đấu vì độc lập dân tộc và chủ nghĩa xã hội</a:t>
              </a:r>
            </a:p>
          </p:txBody>
        </p:sp>
      </p:grpSp>
      <p:grpSp>
        <p:nvGrpSpPr>
          <p:cNvPr id="19" name="Group 18">
            <a:extLst>
              <a:ext uri="{FF2B5EF4-FFF2-40B4-BE49-F238E27FC236}">
                <a16:creationId xmlns:a16="http://schemas.microsoft.com/office/drawing/2014/main" id="{2E474FAF-2034-D958-F5AF-D7610208AA60}"/>
              </a:ext>
            </a:extLst>
          </p:cNvPr>
          <p:cNvGrpSpPr/>
          <p:nvPr/>
        </p:nvGrpSpPr>
        <p:grpSpPr>
          <a:xfrm>
            <a:off x="4967164" y="2247900"/>
            <a:ext cx="3886200" cy="7324723"/>
            <a:chOff x="2895600" y="2619377"/>
            <a:chExt cx="3886200" cy="7324723"/>
          </a:xfrm>
        </p:grpSpPr>
        <p:sp>
          <p:nvSpPr>
            <p:cNvPr id="20" name="Rectangle: Diagonal Corners Rounded 19">
              <a:extLst>
                <a:ext uri="{FF2B5EF4-FFF2-40B4-BE49-F238E27FC236}">
                  <a16:creationId xmlns:a16="http://schemas.microsoft.com/office/drawing/2014/main" id="{BA64AC1E-B657-778D-2771-1AE9AFC7447D}"/>
                </a:ext>
              </a:extLst>
            </p:cNvPr>
            <p:cNvSpPr/>
            <p:nvPr/>
          </p:nvSpPr>
          <p:spPr>
            <a:xfrm>
              <a:off x="3048000" y="2771777"/>
              <a:ext cx="3733800" cy="7172323"/>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20">
              <a:extLst>
                <a:ext uri="{FF2B5EF4-FFF2-40B4-BE49-F238E27FC236}">
                  <a16:creationId xmlns:a16="http://schemas.microsoft.com/office/drawing/2014/main" id="{56F817CA-D910-A442-4A57-70AF30CB146E}"/>
                </a:ext>
              </a:extLst>
            </p:cNvPr>
            <p:cNvSpPr/>
            <p:nvPr/>
          </p:nvSpPr>
          <p:spPr>
            <a:xfrm>
              <a:off x="2895600" y="2619377"/>
              <a:ext cx="3733800" cy="717232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C179B29-C036-DA3F-E133-743FF01E1806}"/>
                </a:ext>
              </a:extLst>
            </p:cNvPr>
            <p:cNvSpPr txBox="1"/>
            <p:nvPr/>
          </p:nvSpPr>
          <p:spPr>
            <a:xfrm>
              <a:off x="3214852" y="3266765"/>
              <a:ext cx="3095296" cy="5806654"/>
            </a:xfrm>
            <a:prstGeom prst="rect">
              <a:avLst/>
            </a:prstGeom>
            <a:noFill/>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Tích cực học tập và làm theo tư tưởng, đạo đức, phong cách Hồ Chí Minh</a:t>
              </a:r>
              <a:endParaRPr lang="en-US" sz="360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402B851A-55AF-109C-013C-9841E1986F31}"/>
              </a:ext>
            </a:extLst>
          </p:cNvPr>
          <p:cNvGrpSpPr/>
          <p:nvPr/>
        </p:nvGrpSpPr>
        <p:grpSpPr>
          <a:xfrm>
            <a:off x="9296276" y="2247900"/>
            <a:ext cx="3886200" cy="7324723"/>
            <a:chOff x="2895600" y="2619377"/>
            <a:chExt cx="3886200" cy="7324723"/>
          </a:xfrm>
        </p:grpSpPr>
        <p:sp>
          <p:nvSpPr>
            <p:cNvPr id="24" name="Rectangle: Diagonal Corners Rounded 23">
              <a:extLst>
                <a:ext uri="{FF2B5EF4-FFF2-40B4-BE49-F238E27FC236}">
                  <a16:creationId xmlns:a16="http://schemas.microsoft.com/office/drawing/2014/main" id="{EB0CFB2C-6052-2EF9-E3B4-4C6FF7F63F82}"/>
                </a:ext>
              </a:extLst>
            </p:cNvPr>
            <p:cNvSpPr/>
            <p:nvPr/>
          </p:nvSpPr>
          <p:spPr>
            <a:xfrm>
              <a:off x="3048000" y="2771777"/>
              <a:ext cx="3733800" cy="7172323"/>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C2D77820-97B0-7257-EDDD-362EEC13043B}"/>
                </a:ext>
              </a:extLst>
            </p:cNvPr>
            <p:cNvSpPr/>
            <p:nvPr/>
          </p:nvSpPr>
          <p:spPr>
            <a:xfrm>
              <a:off x="2895600" y="2619377"/>
              <a:ext cx="3733800" cy="717232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93A664C-EA1A-5DBD-A827-6FD5798A8FCA}"/>
                </a:ext>
              </a:extLst>
            </p:cNvPr>
            <p:cNvSpPr txBox="1"/>
            <p:nvPr/>
          </p:nvSpPr>
          <p:spPr>
            <a:xfrm>
              <a:off x="3214852" y="2933700"/>
              <a:ext cx="3095296" cy="6637651"/>
            </a:xfrm>
            <a:prstGeom prst="rect">
              <a:avLst/>
            </a:prstGeom>
            <a:noFill/>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Nỗ lực rèn luyện sức khỏe, học tập để trở thành người có năng lực, bản lĩnh</a:t>
              </a:r>
              <a:r>
                <a:rPr lang="en-US" sz="3600">
                  <a:latin typeface="Arial" panose="020B0604020202020204" pitchFamily="34" charset="0"/>
                  <a:cs typeface="Arial" panose="020B0604020202020204" pitchFamily="34" charset="0"/>
                </a:rPr>
                <a:t>, công dân tốt </a:t>
              </a:r>
            </a:p>
          </p:txBody>
        </p:sp>
      </p:grpSp>
      <p:grpSp>
        <p:nvGrpSpPr>
          <p:cNvPr id="27" name="Group 26">
            <a:extLst>
              <a:ext uri="{FF2B5EF4-FFF2-40B4-BE49-F238E27FC236}">
                <a16:creationId xmlns:a16="http://schemas.microsoft.com/office/drawing/2014/main" id="{809C6796-E527-7E33-6097-BBBFBDE41ECF}"/>
              </a:ext>
            </a:extLst>
          </p:cNvPr>
          <p:cNvGrpSpPr/>
          <p:nvPr/>
        </p:nvGrpSpPr>
        <p:grpSpPr>
          <a:xfrm>
            <a:off x="13539665" y="2247900"/>
            <a:ext cx="3886200" cy="7324723"/>
            <a:chOff x="2895600" y="2619377"/>
            <a:chExt cx="3886200" cy="7324723"/>
          </a:xfrm>
        </p:grpSpPr>
        <p:sp>
          <p:nvSpPr>
            <p:cNvPr id="28" name="Rectangle: Diagonal Corners Rounded 27">
              <a:extLst>
                <a:ext uri="{FF2B5EF4-FFF2-40B4-BE49-F238E27FC236}">
                  <a16:creationId xmlns:a16="http://schemas.microsoft.com/office/drawing/2014/main" id="{C6F9B117-7E23-E82B-D748-98F518555F08}"/>
                </a:ext>
              </a:extLst>
            </p:cNvPr>
            <p:cNvSpPr/>
            <p:nvPr/>
          </p:nvSpPr>
          <p:spPr>
            <a:xfrm>
              <a:off x="3048000" y="2771777"/>
              <a:ext cx="3733800" cy="7172323"/>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FAB5A9D-496B-0C9A-6060-1F6D7EFD881F}"/>
                </a:ext>
              </a:extLst>
            </p:cNvPr>
            <p:cNvSpPr/>
            <p:nvPr/>
          </p:nvSpPr>
          <p:spPr>
            <a:xfrm>
              <a:off x="2895600" y="2619377"/>
              <a:ext cx="3733800" cy="717232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E4C6CB5-BEB7-D0B3-AC67-784ED5EC7A8D}"/>
                </a:ext>
              </a:extLst>
            </p:cNvPr>
            <p:cNvSpPr txBox="1"/>
            <p:nvPr/>
          </p:nvSpPr>
          <p:spPr>
            <a:xfrm>
              <a:off x="3214852" y="3266765"/>
              <a:ext cx="3095296" cy="4144661"/>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Tích cực tham gia vào công cuộc xây dựng, đổi mới đất nước.</a:t>
              </a:r>
            </a:p>
          </p:txBody>
        </p:sp>
      </p:grpSp>
    </p:spTree>
    <p:extLst>
      <p:ext uri="{BB962C8B-B14F-4D97-AF65-F5344CB8AC3E}">
        <p14:creationId xmlns:p14="http://schemas.microsoft.com/office/powerpoint/2010/main" val="38671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3"/>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ppt_w+.3"/>
                                          </p:val>
                                        </p:tav>
                                        <p:tav tm="100000">
                                          <p:val>
                                            <p:strVal val="#ppt_w"/>
                                          </p:val>
                                        </p:tav>
                                      </p:tavLst>
                                    </p:anim>
                                    <p:anim calcmode="lin" valueType="num">
                                      <p:cBhvr>
                                        <p:cTn id="17" dur="1000" fill="hold"/>
                                        <p:tgtEl>
                                          <p:spTgt spid="19"/>
                                        </p:tgtEl>
                                        <p:attrNameLst>
                                          <p:attrName>ppt_h</p:attrName>
                                        </p:attrNameLst>
                                      </p:cBhvr>
                                      <p:tavLst>
                                        <p:tav tm="0">
                                          <p:val>
                                            <p:strVal val="#ppt_h"/>
                                          </p:val>
                                        </p:tav>
                                        <p:tav tm="100000">
                                          <p:val>
                                            <p:strVal val="#ppt_h"/>
                                          </p:val>
                                        </p:tav>
                                      </p:tavLst>
                                    </p:anim>
                                    <p:animEffect transition="in" filter="fade">
                                      <p:cBhvr>
                                        <p:cTn id="18" dur="1000"/>
                                        <p:tgtEl>
                                          <p:spTgt spid="19"/>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00" fill="hold"/>
                                        <p:tgtEl>
                                          <p:spTgt spid="27"/>
                                        </p:tgtEl>
                                        <p:attrNameLst>
                                          <p:attrName>ppt_w</p:attrName>
                                        </p:attrNameLst>
                                      </p:cBhvr>
                                      <p:tavLst>
                                        <p:tav tm="0">
                                          <p:val>
                                            <p:strVal val="#ppt_w+.3"/>
                                          </p:val>
                                        </p:tav>
                                        <p:tav tm="100000">
                                          <p:val>
                                            <p:strVal val="#ppt_w"/>
                                          </p:val>
                                        </p:tav>
                                      </p:tavLst>
                                    </p:anim>
                                    <p:anim calcmode="lin" valueType="num">
                                      <p:cBhvr>
                                        <p:cTn id="27" dur="1000" fill="hold"/>
                                        <p:tgtEl>
                                          <p:spTgt spid="27"/>
                                        </p:tgtEl>
                                        <p:attrNameLst>
                                          <p:attrName>ppt_h</p:attrName>
                                        </p:attrNameLst>
                                      </p:cBhvr>
                                      <p:tavLst>
                                        <p:tav tm="0">
                                          <p:val>
                                            <p:strVal val="#ppt_h"/>
                                          </p:val>
                                        </p:tav>
                                        <p:tav tm="100000">
                                          <p:val>
                                            <p:strVal val="#ppt_h"/>
                                          </p:val>
                                        </p:tav>
                                      </p:tavLst>
                                    </p:anim>
                                    <p:animEffect transition="in" filter="fade">
                                      <p:cBhvr>
                                        <p:cTn id="2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401F456F-E5E5-A060-80C1-1199A35C2D8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2A8AECF-0881-51AF-C5BF-E9A3D3587E26}"/>
              </a:ext>
            </a:extLst>
          </p:cNvPr>
          <p:cNvGrpSpPr/>
          <p:nvPr/>
        </p:nvGrpSpPr>
        <p:grpSpPr>
          <a:xfrm>
            <a:off x="10439400" y="1790700"/>
            <a:ext cx="7087944" cy="7087944"/>
            <a:chOff x="9812583" y="2095500"/>
            <a:chExt cx="7087944" cy="7087944"/>
          </a:xfrm>
        </p:grpSpPr>
        <p:sp>
          <p:nvSpPr>
            <p:cNvPr id="5" name="Oval 4">
              <a:extLst>
                <a:ext uri="{FF2B5EF4-FFF2-40B4-BE49-F238E27FC236}">
                  <a16:creationId xmlns:a16="http://schemas.microsoft.com/office/drawing/2014/main" id="{E0F8E535-E843-5FA2-FD3F-E8DFE4773788}"/>
                </a:ext>
              </a:extLst>
            </p:cNvPr>
            <p:cNvSpPr/>
            <p:nvPr/>
          </p:nvSpPr>
          <p:spPr>
            <a:xfrm>
              <a:off x="9964983" y="2247900"/>
              <a:ext cx="6935544" cy="6935544"/>
            </a:xfrm>
            <a:prstGeom prst="ellipse">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D6003791-68C1-895E-0C13-63E7FF6EC3E8}"/>
                </a:ext>
              </a:extLst>
            </p:cNvPr>
            <p:cNvSpPr/>
            <p:nvPr/>
          </p:nvSpPr>
          <p:spPr>
            <a:xfrm>
              <a:off x="9812583" y="2095500"/>
              <a:ext cx="6935544" cy="6935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a:extLst>
                <a:ext uri="{FF2B5EF4-FFF2-40B4-BE49-F238E27FC236}">
                  <a16:creationId xmlns:a16="http://schemas.microsoft.com/office/drawing/2014/main" id="{9E5332A9-FC00-2004-382C-211EB688B7CE}"/>
                </a:ext>
              </a:extLst>
            </p:cNvPr>
            <p:cNvSpPr/>
            <p:nvPr/>
          </p:nvSpPr>
          <p:spPr>
            <a:xfrm>
              <a:off x="10134600" y="2705100"/>
              <a:ext cx="6291510" cy="6173544"/>
            </a:xfrm>
            <a:custGeom>
              <a:avLst/>
              <a:gdLst/>
              <a:ahLst/>
              <a:cxnLst/>
              <a:rect l="l" t="t" r="r" b="b"/>
              <a:pathLst>
                <a:path w="8386854" h="8229600">
                  <a:moveTo>
                    <a:pt x="0" y="0"/>
                  </a:moveTo>
                  <a:lnTo>
                    <a:pt x="8386854" y="0"/>
                  </a:lnTo>
                  <a:lnTo>
                    <a:pt x="8386854" y="8229600"/>
                  </a:lnTo>
                  <a:lnTo>
                    <a:pt x="0" y="8229600"/>
                  </a:lnTo>
                  <a:lnTo>
                    <a:pt x="0" y="0"/>
                  </a:lnTo>
                  <a:close/>
                </a:path>
              </a:pathLst>
            </a:custGeom>
            <a:blipFill>
              <a:blip r:embed="rId2"/>
              <a:stretch>
                <a:fillRect/>
              </a:stretch>
            </a:blipFill>
          </p:spPr>
          <p:txBody>
            <a:bodyPr/>
            <a:lstStyle/>
            <a:p>
              <a:endParaRPr lang="vi-VN"/>
            </a:p>
          </p:txBody>
        </p:sp>
      </p:grpSp>
      <p:sp>
        <p:nvSpPr>
          <p:cNvPr id="3" name="Freeform 3">
            <a:extLst>
              <a:ext uri="{FF2B5EF4-FFF2-40B4-BE49-F238E27FC236}">
                <a16:creationId xmlns:a16="http://schemas.microsoft.com/office/drawing/2014/main" id="{F0612C74-3EF8-E4A1-46C7-A8E2DBB5DB4C}"/>
              </a:ext>
            </a:extLst>
          </p:cNvPr>
          <p:cNvSpPr/>
          <p:nvPr/>
        </p:nvSpPr>
        <p:spPr>
          <a:xfrm rot="20210360">
            <a:off x="7067501" y="6641717"/>
            <a:ext cx="3634491" cy="2585032"/>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19" name="Group 18">
            <a:extLst>
              <a:ext uri="{FF2B5EF4-FFF2-40B4-BE49-F238E27FC236}">
                <a16:creationId xmlns:a16="http://schemas.microsoft.com/office/drawing/2014/main" id="{9AA02E2E-5B10-4070-926F-63DFB6B4F3DA}"/>
              </a:ext>
            </a:extLst>
          </p:cNvPr>
          <p:cNvGrpSpPr/>
          <p:nvPr/>
        </p:nvGrpSpPr>
        <p:grpSpPr>
          <a:xfrm>
            <a:off x="1512463" y="1409700"/>
            <a:ext cx="6986588" cy="6195967"/>
            <a:chOff x="1512463" y="1081133"/>
            <a:chExt cx="6986588" cy="6195967"/>
          </a:xfrm>
        </p:grpSpPr>
        <p:sp>
          <p:nvSpPr>
            <p:cNvPr id="9" name="Rectangle: Diagonal Corners Rounded 8">
              <a:extLst>
                <a:ext uri="{FF2B5EF4-FFF2-40B4-BE49-F238E27FC236}">
                  <a16:creationId xmlns:a16="http://schemas.microsoft.com/office/drawing/2014/main" id="{8C3199E6-FB1B-F602-8216-521A793E6E49}"/>
                </a:ext>
              </a:extLst>
            </p:cNvPr>
            <p:cNvSpPr/>
            <p:nvPr/>
          </p:nvSpPr>
          <p:spPr>
            <a:xfrm>
              <a:off x="1641051" y="1790700"/>
              <a:ext cx="6858000" cy="5486400"/>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7E998ACC-2276-701D-90C9-D6DD828385E8}"/>
                </a:ext>
              </a:extLst>
            </p:cNvPr>
            <p:cNvGrpSpPr/>
            <p:nvPr/>
          </p:nvGrpSpPr>
          <p:grpSpPr>
            <a:xfrm>
              <a:off x="1512463" y="1081133"/>
              <a:ext cx="6858000" cy="6043567"/>
              <a:chOff x="1512463" y="1081133"/>
              <a:chExt cx="6858000" cy="6043567"/>
            </a:xfrm>
          </p:grpSpPr>
          <p:sp>
            <p:nvSpPr>
              <p:cNvPr id="8" name="Rectangle: Diagonal Corners Rounded 7">
                <a:extLst>
                  <a:ext uri="{FF2B5EF4-FFF2-40B4-BE49-F238E27FC236}">
                    <a16:creationId xmlns:a16="http://schemas.microsoft.com/office/drawing/2014/main" id="{FB6619D9-C0A4-A7CC-46E1-F9A82257F455}"/>
                  </a:ext>
                </a:extLst>
              </p:cNvPr>
              <p:cNvSpPr/>
              <p:nvPr/>
            </p:nvSpPr>
            <p:spPr>
              <a:xfrm>
                <a:off x="1512463" y="1638300"/>
                <a:ext cx="6858000" cy="548640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3C2D6BF-2794-DA0E-F179-D58882F4F217}"/>
                  </a:ext>
                </a:extLst>
              </p:cNvPr>
              <p:cNvSpPr txBox="1"/>
              <p:nvPr/>
            </p:nvSpPr>
            <p:spPr>
              <a:xfrm>
                <a:off x="1953408" y="2690767"/>
                <a:ext cx="5976109" cy="36862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em, học sinh cần làm gì để thực hiện nhiệm vụ của thanh niên Việt Nam ngày nay?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4">
                <a:extLst>
                  <a:ext uri="{FF2B5EF4-FFF2-40B4-BE49-F238E27FC236}">
                    <a16:creationId xmlns:a16="http://schemas.microsoft.com/office/drawing/2014/main" id="{326CC0CE-2A42-A3F8-378C-1AF74C16600A}"/>
                  </a:ext>
                </a:extLst>
              </p:cNvPr>
              <p:cNvSpPr/>
              <p:nvPr/>
            </p:nvSpPr>
            <p:spPr>
              <a:xfrm>
                <a:off x="4941463" y="1081133"/>
                <a:ext cx="1419134" cy="141913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grpSp>
      </p:grpSp>
      <p:sp>
        <p:nvSpPr>
          <p:cNvPr id="20" name="Freeform 17">
            <a:extLst>
              <a:ext uri="{FF2B5EF4-FFF2-40B4-BE49-F238E27FC236}">
                <a16:creationId xmlns:a16="http://schemas.microsoft.com/office/drawing/2014/main" id="{45378474-EA60-0039-122F-8DD6ABAEC75A}"/>
              </a:ext>
            </a:extLst>
          </p:cNvPr>
          <p:cNvSpPr/>
          <p:nvPr/>
        </p:nvSpPr>
        <p:spPr>
          <a:xfrm>
            <a:off x="9010" y="0"/>
            <a:ext cx="1479641" cy="2996740"/>
          </a:xfrm>
          <a:custGeom>
            <a:avLst/>
            <a:gdLst/>
            <a:ahLst/>
            <a:cxnLst/>
            <a:rect l="l" t="t" r="r" b="b"/>
            <a:pathLst>
              <a:path w="1479641" h="2996740">
                <a:moveTo>
                  <a:pt x="0" y="0"/>
                </a:moveTo>
                <a:lnTo>
                  <a:pt x="1479640" y="0"/>
                </a:lnTo>
                <a:lnTo>
                  <a:pt x="1479640" y="2996740"/>
                </a:lnTo>
                <a:lnTo>
                  <a:pt x="0" y="29967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Tree>
    <p:extLst>
      <p:ext uri="{BB962C8B-B14F-4D97-AF65-F5344CB8AC3E}">
        <p14:creationId xmlns:p14="http://schemas.microsoft.com/office/powerpoint/2010/main" val="345417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F8B8511-9FEA-0224-C745-D76637E08A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782AECC-08FE-D4F2-5C00-939BA3CD1286}"/>
              </a:ext>
            </a:extLst>
          </p:cNvPr>
          <p:cNvSpPr/>
          <p:nvPr/>
        </p:nvSpPr>
        <p:spPr>
          <a:xfrm>
            <a:off x="5295900" y="495300"/>
            <a:ext cx="7696200" cy="14478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solidFill>
                  <a:srgbClr val="69544F"/>
                </a:solidFill>
                <a:latin typeface="Arial" panose="020B0604020202020204" pitchFamily="34" charset="0"/>
                <a:cs typeface="Arial" panose="020B0604020202020204" pitchFamily="34" charset="0"/>
              </a:rPr>
              <a:t>KHỞI ĐỘNG </a:t>
            </a:r>
          </a:p>
        </p:txBody>
      </p:sp>
      <p:grpSp>
        <p:nvGrpSpPr>
          <p:cNvPr id="12" name="Group 11">
            <a:extLst>
              <a:ext uri="{FF2B5EF4-FFF2-40B4-BE49-F238E27FC236}">
                <a16:creationId xmlns:a16="http://schemas.microsoft.com/office/drawing/2014/main" id="{D96CF410-3171-0291-BEE5-DCAEAE1A2789}"/>
              </a:ext>
            </a:extLst>
          </p:cNvPr>
          <p:cNvGrpSpPr/>
          <p:nvPr/>
        </p:nvGrpSpPr>
        <p:grpSpPr>
          <a:xfrm>
            <a:off x="685800" y="2324100"/>
            <a:ext cx="16916400" cy="1839606"/>
            <a:chOff x="533400" y="3327706"/>
            <a:chExt cx="16916400" cy="1839606"/>
          </a:xfrm>
        </p:grpSpPr>
        <p:sp>
          <p:nvSpPr>
            <p:cNvPr id="9" name="TextBox 8">
              <a:extLst>
                <a:ext uri="{FF2B5EF4-FFF2-40B4-BE49-F238E27FC236}">
                  <a16:creationId xmlns:a16="http://schemas.microsoft.com/office/drawing/2014/main" id="{063DE96D-2C06-B455-5561-D916A695ABEC}"/>
                </a:ext>
              </a:extLst>
            </p:cNvPr>
            <p:cNvSpPr txBox="1"/>
            <p:nvPr/>
          </p:nvSpPr>
          <p:spPr>
            <a:xfrm>
              <a:off x="1981200" y="3327706"/>
              <a:ext cx="15468600" cy="1839606"/>
            </a:xfrm>
            <a:prstGeom prst="rect">
              <a:avLst/>
            </a:prstGeom>
            <a:noFill/>
          </p:spPr>
          <p:txBody>
            <a:bodyPr wrap="square">
              <a:spAutoFit/>
            </a:bodyPr>
            <a:lstStyle/>
            <a:p>
              <a:pPr algn="just">
                <a:lnSpc>
                  <a:spcPct val="150000"/>
                </a:lnSpc>
              </a:pPr>
              <a:r>
                <a:rPr lang="vi-VN" sz="4000"/>
                <a:t>Em hãy chỉ ra những ca từ thể hiện ước muốn của nhân vật trong lời bài hát sau và cho biết ý nghĩa của những ước muốn đó.</a:t>
              </a:r>
              <a:endParaRPr lang="en-US" sz="4000"/>
            </a:p>
          </p:txBody>
        </p:sp>
        <p:sp>
          <p:nvSpPr>
            <p:cNvPr id="11" name="Freeform 3">
              <a:extLst>
                <a:ext uri="{FF2B5EF4-FFF2-40B4-BE49-F238E27FC236}">
                  <a16:creationId xmlns:a16="http://schemas.microsoft.com/office/drawing/2014/main" id="{9F08EC32-04DC-BDEF-8C3C-29A700C86C6B}"/>
                </a:ext>
              </a:extLst>
            </p:cNvPr>
            <p:cNvSpPr/>
            <p:nvPr/>
          </p:nvSpPr>
          <p:spPr>
            <a:xfrm>
              <a:off x="533400" y="3661475"/>
              <a:ext cx="1143000" cy="1467737"/>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2"/>
              <a:stretch>
                <a:fillRect/>
              </a:stretch>
            </a:blipFill>
          </p:spPr>
          <p:txBody>
            <a:bodyPr/>
            <a:lstStyle/>
            <a:p>
              <a:endParaRPr lang="vi-VN"/>
            </a:p>
          </p:txBody>
        </p:sp>
      </p:grpSp>
      <p:grpSp>
        <p:nvGrpSpPr>
          <p:cNvPr id="19" name="Group 18">
            <a:extLst>
              <a:ext uri="{FF2B5EF4-FFF2-40B4-BE49-F238E27FC236}">
                <a16:creationId xmlns:a16="http://schemas.microsoft.com/office/drawing/2014/main" id="{932C1456-AF86-617A-261D-0E7737194862}"/>
              </a:ext>
            </a:extLst>
          </p:cNvPr>
          <p:cNvGrpSpPr/>
          <p:nvPr/>
        </p:nvGrpSpPr>
        <p:grpSpPr>
          <a:xfrm>
            <a:off x="3619500" y="4163706"/>
            <a:ext cx="11049000" cy="5315129"/>
            <a:chOff x="3619500" y="3943171"/>
            <a:chExt cx="11049000" cy="5315129"/>
          </a:xfrm>
        </p:grpSpPr>
        <p:sp>
          <p:nvSpPr>
            <p:cNvPr id="13" name="Rectangle 12">
              <a:extLst>
                <a:ext uri="{FF2B5EF4-FFF2-40B4-BE49-F238E27FC236}">
                  <a16:creationId xmlns:a16="http://schemas.microsoft.com/office/drawing/2014/main" id="{115C64EB-5E2E-BB48-E174-43D5BD0C0858}"/>
                </a:ext>
              </a:extLst>
            </p:cNvPr>
            <p:cNvSpPr/>
            <p:nvPr/>
          </p:nvSpPr>
          <p:spPr>
            <a:xfrm>
              <a:off x="3619500" y="4578043"/>
              <a:ext cx="11049000" cy="468025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CA7FAB-CD52-028F-9D65-C31843EA5D12}"/>
                </a:ext>
              </a:extLst>
            </p:cNvPr>
            <p:cNvSpPr txBox="1"/>
            <p:nvPr/>
          </p:nvSpPr>
          <p:spPr>
            <a:xfrm>
              <a:off x="3733800" y="3943171"/>
              <a:ext cx="1600200" cy="2400657"/>
            </a:xfrm>
            <a:prstGeom prst="rect">
              <a:avLst/>
            </a:prstGeom>
            <a:noFill/>
          </p:spPr>
          <p:txBody>
            <a:bodyPr wrap="square" rtlCol="0">
              <a:spAutoFit/>
            </a:bodyPr>
            <a:lstStyle/>
            <a:p>
              <a:r>
                <a:rPr lang="en-US" sz="15000" b="1">
                  <a:solidFill>
                    <a:schemeClr val="accent3">
                      <a:lumMod val="75000"/>
                    </a:schemeClr>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70E250BC-4BA0-3E05-D4B0-CC54FB643B45}"/>
                </a:ext>
              </a:extLst>
            </p:cNvPr>
            <p:cNvSpPr txBox="1"/>
            <p:nvPr/>
          </p:nvSpPr>
          <p:spPr>
            <a:xfrm>
              <a:off x="4572000" y="4991100"/>
              <a:ext cx="9144000" cy="3313664"/>
            </a:xfrm>
            <a:prstGeom prst="rect">
              <a:avLst/>
            </a:prstGeom>
            <a:noFill/>
          </p:spPr>
          <p:txBody>
            <a:bodyPr wrap="square">
              <a:spAutoFit/>
            </a:bodyPr>
            <a:lstStyle/>
            <a:p>
              <a:pPr algn="ctr">
                <a:lnSpc>
                  <a:spcPct val="150000"/>
                </a:lnSpc>
              </a:pPr>
              <a:r>
                <a:rPr lang="vi-VN" sz="3600"/>
                <a:t>Nếu là chim tôi sẽ là loài bồ câu trắng</a:t>
              </a:r>
            </a:p>
            <a:p>
              <a:pPr algn="ctr">
                <a:lnSpc>
                  <a:spcPct val="150000"/>
                </a:lnSpc>
              </a:pPr>
              <a:r>
                <a:rPr lang="vi-VN" sz="3600"/>
                <a:t>Nếu là hoa tôi sẽ là một đóa hướng dương</a:t>
              </a:r>
            </a:p>
            <a:p>
              <a:pPr algn="ctr">
                <a:lnSpc>
                  <a:spcPct val="150000"/>
                </a:lnSpc>
              </a:pPr>
              <a:r>
                <a:rPr lang="vi-VN" sz="3600"/>
                <a:t>Nếu là mây tôi sẽ là một vầng mây ấm</a:t>
              </a:r>
            </a:p>
            <a:p>
              <a:pPr algn="ctr">
                <a:lnSpc>
                  <a:spcPct val="150000"/>
                </a:lnSpc>
              </a:pPr>
              <a:r>
                <a:rPr lang="vi-VN" sz="3600"/>
                <a:t>Là người tôi sẽ chết cho quê hương…</a:t>
              </a:r>
            </a:p>
          </p:txBody>
        </p:sp>
        <p:sp>
          <p:nvSpPr>
            <p:cNvPr id="18" name="TextBox 17">
              <a:extLst>
                <a:ext uri="{FF2B5EF4-FFF2-40B4-BE49-F238E27FC236}">
                  <a16:creationId xmlns:a16="http://schemas.microsoft.com/office/drawing/2014/main" id="{E84844BE-5333-9A44-FB55-3F9DD42AB2AF}"/>
                </a:ext>
              </a:extLst>
            </p:cNvPr>
            <p:cNvSpPr txBox="1"/>
            <p:nvPr/>
          </p:nvSpPr>
          <p:spPr>
            <a:xfrm>
              <a:off x="5334000" y="8504533"/>
              <a:ext cx="9144000" cy="553998"/>
            </a:xfrm>
            <a:prstGeom prst="rect">
              <a:avLst/>
            </a:prstGeom>
            <a:noFill/>
          </p:spPr>
          <p:txBody>
            <a:bodyPr wrap="square">
              <a:spAutoFit/>
            </a:bodyPr>
            <a:lstStyle/>
            <a:p>
              <a:pPr algn="r"/>
              <a:r>
                <a:rPr lang="vi-VN" sz="3000" i="1"/>
                <a:t>("Tự nguyện”, nhạc và lời: Trương Quốc Khánh)</a:t>
              </a:r>
              <a:endParaRPr lang="en-US" sz="3000" i="1"/>
            </a:p>
          </p:txBody>
        </p:sp>
      </p:grpSp>
      <p:sp>
        <p:nvSpPr>
          <p:cNvPr id="20" name="Freeform 8">
            <a:extLst>
              <a:ext uri="{FF2B5EF4-FFF2-40B4-BE49-F238E27FC236}">
                <a16:creationId xmlns:a16="http://schemas.microsoft.com/office/drawing/2014/main" id="{27D0FEA4-FCA4-51B9-35F0-D5B4407AC732}"/>
              </a:ext>
            </a:extLst>
          </p:cNvPr>
          <p:cNvSpPr/>
          <p:nvPr/>
        </p:nvSpPr>
        <p:spPr>
          <a:xfrm>
            <a:off x="14986138" y="5873357"/>
            <a:ext cx="3149210" cy="4547596"/>
          </a:xfrm>
          <a:custGeom>
            <a:avLst/>
            <a:gdLst/>
            <a:ahLst/>
            <a:cxnLst/>
            <a:rect l="l" t="t" r="r" b="b"/>
            <a:pathLst>
              <a:path w="3149210" h="4547596">
                <a:moveTo>
                  <a:pt x="0" y="0"/>
                </a:moveTo>
                <a:lnTo>
                  <a:pt x="3149211" y="0"/>
                </a:lnTo>
                <a:lnTo>
                  <a:pt x="3149211" y="4547595"/>
                </a:lnTo>
                <a:lnTo>
                  <a:pt x="0" y="4547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21" name="Freeform 9">
            <a:extLst>
              <a:ext uri="{FF2B5EF4-FFF2-40B4-BE49-F238E27FC236}">
                <a16:creationId xmlns:a16="http://schemas.microsoft.com/office/drawing/2014/main" id="{6EB40E0B-3D8C-D2B7-8391-05E01601F6A3}"/>
              </a:ext>
            </a:extLst>
          </p:cNvPr>
          <p:cNvSpPr/>
          <p:nvPr/>
        </p:nvSpPr>
        <p:spPr>
          <a:xfrm>
            <a:off x="16268700" y="8877300"/>
            <a:ext cx="2799359" cy="2065233"/>
          </a:xfrm>
          <a:custGeom>
            <a:avLst/>
            <a:gdLst/>
            <a:ahLst/>
            <a:cxnLst/>
            <a:rect l="l" t="t" r="r" b="b"/>
            <a:pathLst>
              <a:path w="2799359" h="2065233">
                <a:moveTo>
                  <a:pt x="0" y="0"/>
                </a:moveTo>
                <a:lnTo>
                  <a:pt x="2799359" y="0"/>
                </a:lnTo>
                <a:lnTo>
                  <a:pt x="2799359" y="2065233"/>
                </a:lnTo>
                <a:lnTo>
                  <a:pt x="0" y="20652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Tree>
    <p:extLst>
      <p:ext uri="{BB962C8B-B14F-4D97-AF65-F5344CB8AC3E}">
        <p14:creationId xmlns:p14="http://schemas.microsoft.com/office/powerpoint/2010/main" val="383722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628C9F35-FDB6-9C8A-FE63-62A27228141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8ABE074-9D6B-12ED-44DF-2157560F2849}"/>
              </a:ext>
            </a:extLst>
          </p:cNvPr>
          <p:cNvGrpSpPr/>
          <p:nvPr/>
        </p:nvGrpSpPr>
        <p:grpSpPr>
          <a:xfrm>
            <a:off x="355200" y="9369000"/>
            <a:ext cx="20315045" cy="2484962"/>
            <a:chOff x="0" y="0"/>
            <a:chExt cx="5683651" cy="695231"/>
          </a:xfrm>
        </p:grpSpPr>
        <p:sp>
          <p:nvSpPr>
            <p:cNvPr id="5" name="Freeform 5">
              <a:extLst>
                <a:ext uri="{FF2B5EF4-FFF2-40B4-BE49-F238E27FC236}">
                  <a16:creationId xmlns:a16="http://schemas.microsoft.com/office/drawing/2014/main" id="{E94FC12D-A73B-9F2C-BDF4-41E7F899BBEF}"/>
                </a:ext>
              </a:extLst>
            </p:cNvPr>
            <p:cNvSpPr/>
            <p:nvPr/>
          </p:nvSpPr>
          <p:spPr>
            <a:xfrm>
              <a:off x="0" y="0"/>
              <a:ext cx="5683652" cy="695231"/>
            </a:xfrm>
            <a:custGeom>
              <a:avLst/>
              <a:gdLst/>
              <a:ahLst/>
              <a:cxnLst/>
              <a:rect l="l" t="t" r="r" b="b"/>
              <a:pathLst>
                <a:path w="5683652" h="695231">
                  <a:moveTo>
                    <a:pt x="0" y="0"/>
                  </a:moveTo>
                  <a:lnTo>
                    <a:pt x="5683652" y="0"/>
                  </a:lnTo>
                  <a:lnTo>
                    <a:pt x="5683652" y="695231"/>
                  </a:lnTo>
                  <a:lnTo>
                    <a:pt x="0" y="695231"/>
                  </a:lnTo>
                  <a:close/>
                </a:path>
              </a:pathLst>
            </a:custGeom>
            <a:solidFill>
              <a:srgbClr val="D3BD9D"/>
            </a:solidFill>
            <a:ln w="9525" cap="sq">
              <a:solidFill>
                <a:srgbClr val="483D43"/>
              </a:solidFill>
              <a:prstDash val="solid"/>
              <a:miter/>
            </a:ln>
          </p:spPr>
          <p:txBody>
            <a:bodyPr/>
            <a:lstStyle/>
            <a:p>
              <a:endParaRPr lang="vi-VN"/>
            </a:p>
          </p:txBody>
        </p:sp>
        <p:sp>
          <p:nvSpPr>
            <p:cNvPr id="6" name="TextBox 6">
              <a:extLst>
                <a:ext uri="{FF2B5EF4-FFF2-40B4-BE49-F238E27FC236}">
                  <a16:creationId xmlns:a16="http://schemas.microsoft.com/office/drawing/2014/main" id="{66245A08-2B5F-9170-9E57-B9E2674304A7}"/>
                </a:ext>
              </a:extLst>
            </p:cNvPr>
            <p:cNvSpPr txBox="1"/>
            <p:nvPr/>
          </p:nvSpPr>
          <p:spPr>
            <a:xfrm>
              <a:off x="0" y="-104775"/>
              <a:ext cx="5683651" cy="800006"/>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C884D25A-BCD4-85F2-D39B-5D651E63DB91}"/>
              </a:ext>
            </a:extLst>
          </p:cNvPr>
          <p:cNvSpPr/>
          <p:nvPr/>
        </p:nvSpPr>
        <p:spPr>
          <a:xfrm>
            <a:off x="16572769" y="-241751"/>
            <a:ext cx="1810237" cy="3055253"/>
          </a:xfrm>
          <a:custGeom>
            <a:avLst/>
            <a:gdLst/>
            <a:ahLst/>
            <a:cxnLst/>
            <a:rect l="l" t="t" r="r" b="b"/>
            <a:pathLst>
              <a:path w="1810237" h="3055253">
                <a:moveTo>
                  <a:pt x="0" y="0"/>
                </a:moveTo>
                <a:lnTo>
                  <a:pt x="1810237" y="0"/>
                </a:lnTo>
                <a:lnTo>
                  <a:pt x="1810237" y="3055252"/>
                </a:lnTo>
                <a:lnTo>
                  <a:pt x="0" y="30552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2F83050C-03BD-042F-6BB5-40566A98BE9A}"/>
              </a:ext>
            </a:extLst>
          </p:cNvPr>
          <p:cNvSpPr/>
          <p:nvPr/>
        </p:nvSpPr>
        <p:spPr>
          <a:xfrm>
            <a:off x="125282" y="-1950188"/>
            <a:ext cx="6574511" cy="5080304"/>
          </a:xfrm>
          <a:custGeom>
            <a:avLst/>
            <a:gdLst/>
            <a:ahLst/>
            <a:cxnLst/>
            <a:rect l="l" t="t" r="r" b="b"/>
            <a:pathLst>
              <a:path w="6574511" h="5080304">
                <a:moveTo>
                  <a:pt x="0" y="0"/>
                </a:moveTo>
                <a:lnTo>
                  <a:pt x="6574511" y="0"/>
                </a:lnTo>
                <a:lnTo>
                  <a:pt x="6574511" y="5080304"/>
                </a:lnTo>
                <a:lnTo>
                  <a:pt x="0" y="50803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4182680C-044E-71C3-B2A3-856CA378F2A8}"/>
              </a:ext>
            </a:extLst>
          </p:cNvPr>
          <p:cNvSpPr/>
          <p:nvPr/>
        </p:nvSpPr>
        <p:spPr>
          <a:xfrm>
            <a:off x="409278" y="620785"/>
            <a:ext cx="4372903" cy="9882266"/>
          </a:xfrm>
          <a:custGeom>
            <a:avLst/>
            <a:gdLst/>
            <a:ahLst/>
            <a:cxnLst/>
            <a:rect l="l" t="t" r="r" b="b"/>
            <a:pathLst>
              <a:path w="4372903" h="9882266">
                <a:moveTo>
                  <a:pt x="0" y="0"/>
                </a:moveTo>
                <a:lnTo>
                  <a:pt x="4372902" y="0"/>
                </a:lnTo>
                <a:lnTo>
                  <a:pt x="4372902" y="9882266"/>
                </a:lnTo>
                <a:lnTo>
                  <a:pt x="0" y="9882266"/>
                </a:lnTo>
                <a:lnTo>
                  <a:pt x="0" y="0"/>
                </a:lnTo>
                <a:close/>
              </a:path>
            </a:pathLst>
          </a:custGeom>
          <a:blipFill>
            <a:blip r:embed="rId6"/>
            <a:stretch>
              <a:fillRect/>
            </a:stretch>
          </a:blipFill>
        </p:spPr>
        <p:txBody>
          <a:bodyPr/>
          <a:lstStyle/>
          <a:p>
            <a:endParaRPr lang="vi-VN"/>
          </a:p>
        </p:txBody>
      </p:sp>
      <p:sp>
        <p:nvSpPr>
          <p:cNvPr id="10" name="Freeform 10">
            <a:extLst>
              <a:ext uri="{FF2B5EF4-FFF2-40B4-BE49-F238E27FC236}">
                <a16:creationId xmlns:a16="http://schemas.microsoft.com/office/drawing/2014/main" id="{52A199B8-D078-15D0-8685-0476B4BF7FC5}"/>
              </a:ext>
            </a:extLst>
          </p:cNvPr>
          <p:cNvSpPr/>
          <p:nvPr/>
        </p:nvSpPr>
        <p:spPr>
          <a:xfrm>
            <a:off x="3891912" y="6705891"/>
            <a:ext cx="3114980" cy="3554438"/>
          </a:xfrm>
          <a:custGeom>
            <a:avLst/>
            <a:gdLst/>
            <a:ahLst/>
            <a:cxnLst/>
            <a:rect l="l" t="t" r="r" b="b"/>
            <a:pathLst>
              <a:path w="3114980" h="3554438">
                <a:moveTo>
                  <a:pt x="0" y="0"/>
                </a:moveTo>
                <a:lnTo>
                  <a:pt x="3114980" y="0"/>
                </a:lnTo>
                <a:lnTo>
                  <a:pt x="3114980" y="3554438"/>
                </a:lnTo>
                <a:lnTo>
                  <a:pt x="0" y="35544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CBAD4E67-1175-9E8C-BB09-591EF5A187A4}"/>
              </a:ext>
            </a:extLst>
          </p:cNvPr>
          <p:cNvSpPr txBox="1"/>
          <p:nvPr/>
        </p:nvSpPr>
        <p:spPr>
          <a:xfrm>
            <a:off x="8257548" y="1790700"/>
            <a:ext cx="7467600" cy="784830"/>
          </a:xfrm>
          <a:prstGeom prst="rect">
            <a:avLst/>
          </a:prstGeom>
          <a:noFill/>
        </p:spPr>
        <p:txBody>
          <a:bodyPr wrap="square" rtlCol="0">
            <a:spAutoFit/>
          </a:bodyPr>
          <a:lstStyle/>
          <a:p>
            <a:pPr algn="ctr"/>
            <a:r>
              <a:rPr lang="en-US" sz="4500" b="1">
                <a:solidFill>
                  <a:srgbClr val="69544F"/>
                </a:solidFill>
                <a:latin typeface="Arial" panose="020B0604020202020204" pitchFamily="34" charset="0"/>
                <a:cs typeface="Arial" panose="020B0604020202020204" pitchFamily="34" charset="0"/>
              </a:rPr>
              <a:t>Trách nhiệm của học sinh </a:t>
            </a:r>
          </a:p>
        </p:txBody>
      </p:sp>
      <p:sp>
        <p:nvSpPr>
          <p:cNvPr id="13" name="TextBox 12">
            <a:extLst>
              <a:ext uri="{FF2B5EF4-FFF2-40B4-BE49-F238E27FC236}">
                <a16:creationId xmlns:a16="http://schemas.microsoft.com/office/drawing/2014/main" id="{06B1BD2D-8BB8-BA6F-3FBA-86C854694F96}"/>
              </a:ext>
            </a:extLst>
          </p:cNvPr>
          <p:cNvSpPr txBox="1"/>
          <p:nvPr/>
        </p:nvSpPr>
        <p:spPr>
          <a:xfrm>
            <a:off x="7162800" y="3009900"/>
            <a:ext cx="9657096" cy="4988866"/>
          </a:xfrm>
          <a:prstGeom prst="rect">
            <a:avLst/>
          </a:prstGeom>
          <a:noFill/>
        </p:spPr>
        <p:txBody>
          <a:bodyPr wrap="square">
            <a:spAutoFit/>
          </a:bodyPr>
          <a:lstStyle/>
          <a:p>
            <a:pPr algn="just">
              <a:lnSpc>
                <a:spcPct val="150000"/>
              </a:lnSpc>
            </a:pPr>
            <a:r>
              <a:rPr lang="vi-VN" sz="3600"/>
              <a:t>Xác định được lí tưởng sống của bản thân và từng bước hiện thực hoá lí tưởng đó qua việc tích cực học tập, lao động, rèn luyện sức khỏe, tham gia các hoạt động tập thể, đóng góp cho sự phát triển của cộng đồng, dân tộc và nhân loại.</a:t>
            </a:r>
            <a:endParaRPr lang="en-US" sz="3600"/>
          </a:p>
        </p:txBody>
      </p:sp>
    </p:spTree>
    <p:extLst>
      <p:ext uri="{BB962C8B-B14F-4D97-AF65-F5344CB8AC3E}">
        <p14:creationId xmlns:p14="http://schemas.microsoft.com/office/powerpoint/2010/main" val="380320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4CE63813-FFDF-B094-6D65-40E7A63A8DD1}"/>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31AB2490-9C84-B0B8-D8FB-DDEF641FDF57}"/>
              </a:ext>
            </a:extLst>
          </p:cNvPr>
          <p:cNvGrpSpPr/>
          <p:nvPr/>
        </p:nvGrpSpPr>
        <p:grpSpPr>
          <a:xfrm>
            <a:off x="-256941" y="9054679"/>
            <a:ext cx="17983428" cy="1345158"/>
            <a:chOff x="0" y="0"/>
            <a:chExt cx="5683651" cy="425136"/>
          </a:xfrm>
        </p:grpSpPr>
        <p:sp>
          <p:nvSpPr>
            <p:cNvPr id="11" name="Freeform 11">
              <a:extLst>
                <a:ext uri="{FF2B5EF4-FFF2-40B4-BE49-F238E27FC236}">
                  <a16:creationId xmlns:a16="http://schemas.microsoft.com/office/drawing/2014/main" id="{9CEF79EA-9465-F09C-508A-E1B683371500}"/>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2" name="TextBox 12">
              <a:extLst>
                <a:ext uri="{FF2B5EF4-FFF2-40B4-BE49-F238E27FC236}">
                  <a16:creationId xmlns:a16="http://schemas.microsoft.com/office/drawing/2014/main" id="{440A3CC0-3B87-83AF-391C-646D5D4EB3CE}"/>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5">
            <a:extLst>
              <a:ext uri="{FF2B5EF4-FFF2-40B4-BE49-F238E27FC236}">
                <a16:creationId xmlns:a16="http://schemas.microsoft.com/office/drawing/2014/main" id="{6A9ECD90-3765-C14C-6677-CD8111F96AFB}"/>
              </a:ext>
            </a:extLst>
          </p:cNvPr>
          <p:cNvSpPr/>
          <p:nvPr/>
        </p:nvSpPr>
        <p:spPr>
          <a:xfrm>
            <a:off x="15777024" y="149989"/>
            <a:ext cx="4061912" cy="9152489"/>
          </a:xfrm>
          <a:custGeom>
            <a:avLst/>
            <a:gdLst/>
            <a:ahLst/>
            <a:cxnLst/>
            <a:rect l="l" t="t" r="r" b="b"/>
            <a:pathLst>
              <a:path w="4061912" h="9152489">
                <a:moveTo>
                  <a:pt x="0" y="0"/>
                </a:moveTo>
                <a:lnTo>
                  <a:pt x="4061912" y="0"/>
                </a:lnTo>
                <a:lnTo>
                  <a:pt x="4061912" y="9152489"/>
                </a:lnTo>
                <a:lnTo>
                  <a:pt x="0" y="9152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4" name="Freeform 14">
            <a:extLst>
              <a:ext uri="{FF2B5EF4-FFF2-40B4-BE49-F238E27FC236}">
                <a16:creationId xmlns:a16="http://schemas.microsoft.com/office/drawing/2014/main" id="{A128B19B-06C8-CF9A-D6E6-928FBA4113D6}"/>
              </a:ext>
            </a:extLst>
          </p:cNvPr>
          <p:cNvSpPr/>
          <p:nvPr/>
        </p:nvSpPr>
        <p:spPr>
          <a:xfrm>
            <a:off x="9829800" y="6735221"/>
            <a:ext cx="3112650" cy="3551779"/>
          </a:xfrm>
          <a:custGeom>
            <a:avLst/>
            <a:gdLst/>
            <a:ahLst/>
            <a:cxnLst/>
            <a:rect l="l" t="t" r="r" b="b"/>
            <a:pathLst>
              <a:path w="3511366" h="4006745">
                <a:moveTo>
                  <a:pt x="0" y="0"/>
                </a:moveTo>
                <a:lnTo>
                  <a:pt x="3511366" y="0"/>
                </a:lnTo>
                <a:lnTo>
                  <a:pt x="3511366" y="4006745"/>
                </a:lnTo>
                <a:lnTo>
                  <a:pt x="0" y="40067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13">
            <a:extLst>
              <a:ext uri="{FF2B5EF4-FFF2-40B4-BE49-F238E27FC236}">
                <a16:creationId xmlns:a16="http://schemas.microsoft.com/office/drawing/2014/main" id="{C3B585E3-745B-7C7F-DC6F-68517783AC00}"/>
              </a:ext>
            </a:extLst>
          </p:cNvPr>
          <p:cNvSpPr/>
          <p:nvPr/>
        </p:nvSpPr>
        <p:spPr>
          <a:xfrm>
            <a:off x="12420600" y="4000500"/>
            <a:ext cx="4037416" cy="5830204"/>
          </a:xfrm>
          <a:custGeom>
            <a:avLst/>
            <a:gdLst/>
            <a:ahLst/>
            <a:cxnLst/>
            <a:rect l="l" t="t" r="r" b="b"/>
            <a:pathLst>
              <a:path w="2909630" h="4201632">
                <a:moveTo>
                  <a:pt x="0" y="0"/>
                </a:moveTo>
                <a:lnTo>
                  <a:pt x="2909630" y="0"/>
                </a:lnTo>
                <a:lnTo>
                  <a:pt x="2909630" y="4201632"/>
                </a:lnTo>
                <a:lnTo>
                  <a:pt x="0" y="42016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4" name="Freeform 14">
            <a:extLst>
              <a:ext uri="{FF2B5EF4-FFF2-40B4-BE49-F238E27FC236}">
                <a16:creationId xmlns:a16="http://schemas.microsoft.com/office/drawing/2014/main" id="{E3FF135B-75BE-16EA-74AE-2655512444CF}"/>
              </a:ext>
            </a:extLst>
          </p:cNvPr>
          <p:cNvSpPr/>
          <p:nvPr/>
        </p:nvSpPr>
        <p:spPr>
          <a:xfrm>
            <a:off x="14508612" y="8228893"/>
            <a:ext cx="2586395" cy="1908118"/>
          </a:xfrm>
          <a:custGeom>
            <a:avLst/>
            <a:gdLst/>
            <a:ahLst/>
            <a:cxnLst/>
            <a:rect l="l" t="t" r="r" b="b"/>
            <a:pathLst>
              <a:path w="2586395" h="1908118">
                <a:moveTo>
                  <a:pt x="0" y="0"/>
                </a:moveTo>
                <a:lnTo>
                  <a:pt x="2586395" y="0"/>
                </a:lnTo>
                <a:lnTo>
                  <a:pt x="2586395" y="1908119"/>
                </a:lnTo>
                <a:lnTo>
                  <a:pt x="0" y="19081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8" name="Group 7">
            <a:extLst>
              <a:ext uri="{FF2B5EF4-FFF2-40B4-BE49-F238E27FC236}">
                <a16:creationId xmlns:a16="http://schemas.microsoft.com/office/drawing/2014/main" id="{4A48EB50-E531-E4F8-A26A-258C74C7DCBE}"/>
              </a:ext>
            </a:extLst>
          </p:cNvPr>
          <p:cNvGrpSpPr/>
          <p:nvPr/>
        </p:nvGrpSpPr>
        <p:grpSpPr>
          <a:xfrm>
            <a:off x="-2162175" y="2509217"/>
            <a:ext cx="13287375" cy="3551779"/>
            <a:chOff x="-2162175" y="2509217"/>
            <a:chExt cx="13287375" cy="3551779"/>
          </a:xfrm>
        </p:grpSpPr>
        <p:sp>
          <p:nvSpPr>
            <p:cNvPr id="5" name="Rectangle: Rounded Corners 4">
              <a:extLst>
                <a:ext uri="{FF2B5EF4-FFF2-40B4-BE49-F238E27FC236}">
                  <a16:creationId xmlns:a16="http://schemas.microsoft.com/office/drawing/2014/main" id="{6653412A-62A1-1347-B553-30D8CB9556FC}"/>
                </a:ext>
              </a:extLst>
            </p:cNvPr>
            <p:cNvSpPr/>
            <p:nvPr/>
          </p:nvSpPr>
          <p:spPr>
            <a:xfrm>
              <a:off x="-2162175" y="2509217"/>
              <a:ext cx="13287375" cy="355177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E21560-32DC-21DC-ACED-BBD8D1DC9754}"/>
                </a:ext>
              </a:extLst>
            </p:cNvPr>
            <p:cNvSpPr txBox="1"/>
            <p:nvPr/>
          </p:nvSpPr>
          <p:spPr>
            <a:xfrm>
              <a:off x="1190973" y="3163148"/>
              <a:ext cx="7543800" cy="1169551"/>
            </a:xfrm>
            <a:prstGeom prst="rect">
              <a:avLst/>
            </a:prstGeom>
            <a:noFill/>
          </p:spPr>
          <p:txBody>
            <a:bodyPr wrap="square" rtlCol="0">
              <a:spAutoFit/>
            </a:bodyPr>
            <a:lstStyle/>
            <a:p>
              <a:pPr algn="ctr"/>
              <a:r>
                <a:rPr lang="en-US" sz="7000" b="1">
                  <a:solidFill>
                    <a:srgbClr val="69544F"/>
                  </a:solidFill>
                  <a:latin typeface="Arial" panose="020B0604020202020204" pitchFamily="34" charset="0"/>
                  <a:cs typeface="Arial" panose="020B0604020202020204" pitchFamily="34" charset="0"/>
                </a:rPr>
                <a:t>LUYỆN TẬP </a:t>
              </a:r>
            </a:p>
          </p:txBody>
        </p:sp>
        <p:sp>
          <p:nvSpPr>
            <p:cNvPr id="7" name="TextBox 6">
              <a:extLst>
                <a:ext uri="{FF2B5EF4-FFF2-40B4-BE49-F238E27FC236}">
                  <a16:creationId xmlns:a16="http://schemas.microsoft.com/office/drawing/2014/main" id="{03036510-39EC-D4B3-4BE8-A4E62611B112}"/>
                </a:ext>
              </a:extLst>
            </p:cNvPr>
            <p:cNvSpPr txBox="1"/>
            <p:nvPr/>
          </p:nvSpPr>
          <p:spPr>
            <a:xfrm>
              <a:off x="1774949" y="4664214"/>
              <a:ext cx="58674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(câu hỏi trắc nghiệm) </a:t>
              </a:r>
            </a:p>
          </p:txBody>
        </p:sp>
      </p:grpSp>
    </p:spTree>
    <p:extLst>
      <p:ext uri="{BB962C8B-B14F-4D97-AF65-F5344CB8AC3E}">
        <p14:creationId xmlns:p14="http://schemas.microsoft.com/office/powerpoint/2010/main" val="10054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AA32CB11-E205-2736-119D-5487CF010F07}"/>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F7EE2075-8CC5-4B6F-E500-9434AA3E189B}"/>
              </a:ext>
            </a:extLst>
          </p:cNvPr>
          <p:cNvSpPr/>
          <p:nvPr/>
        </p:nvSpPr>
        <p:spPr>
          <a:xfrm>
            <a:off x="8723496" y="190500"/>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D0EBBD77-835E-8387-889C-BE0303581530}"/>
              </a:ext>
            </a:extLst>
          </p:cNvPr>
          <p:cNvSpPr/>
          <p:nvPr/>
        </p:nvSpPr>
        <p:spPr>
          <a:xfrm>
            <a:off x="-31328" y="8330905"/>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270F6218-8477-BA7B-771D-A609A74A36CE}"/>
              </a:ext>
            </a:extLst>
          </p:cNvPr>
          <p:cNvSpPr/>
          <p:nvPr/>
        </p:nvSpPr>
        <p:spPr>
          <a:xfrm>
            <a:off x="16535400" y="223837"/>
            <a:ext cx="1550402" cy="1695270"/>
          </a:xfrm>
          <a:custGeom>
            <a:avLst/>
            <a:gdLst/>
            <a:ahLst/>
            <a:cxnLst/>
            <a:rect l="l" t="t" r="r" b="b"/>
            <a:pathLst>
              <a:path w="2561010" h="2800309">
                <a:moveTo>
                  <a:pt x="0" y="0"/>
                </a:moveTo>
                <a:lnTo>
                  <a:pt x="2561010" y="0"/>
                </a:lnTo>
                <a:lnTo>
                  <a:pt x="2561010" y="2800308"/>
                </a:lnTo>
                <a:lnTo>
                  <a:pt x="0" y="2800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93CC73CC-7056-66F3-5654-307762C31C02}"/>
              </a:ext>
            </a:extLst>
          </p:cNvPr>
          <p:cNvSpPr txBox="1"/>
          <p:nvPr/>
        </p:nvSpPr>
        <p:spPr>
          <a:xfrm>
            <a:off x="2861072" y="1134277"/>
            <a:ext cx="12565855" cy="784830"/>
          </a:xfrm>
          <a:prstGeom prst="rect">
            <a:avLst/>
          </a:prstGeom>
          <a:noFill/>
        </p:spPr>
        <p:txBody>
          <a:bodyPr wrap="square">
            <a:spAutoFit/>
          </a:bodyPr>
          <a:lstStyle/>
          <a:p>
            <a:pPr algn="ctr"/>
            <a:r>
              <a:rPr lang="vi-VN" sz="4500" b="1" i="1">
                <a:solidFill>
                  <a:srgbClr val="C00000"/>
                </a:solidFill>
              </a:rPr>
              <a:t>Câu 1. </a:t>
            </a:r>
            <a:r>
              <a:rPr lang="vi-VN" sz="4500"/>
              <a:t>Lí tưởng sống là gì?</a:t>
            </a:r>
            <a:endParaRPr lang="en-US" sz="4500"/>
          </a:p>
        </p:txBody>
      </p:sp>
      <p:sp>
        <p:nvSpPr>
          <p:cNvPr id="21" name="Rectangle: Rounded Corners 20">
            <a:extLst>
              <a:ext uri="{FF2B5EF4-FFF2-40B4-BE49-F238E27FC236}">
                <a16:creationId xmlns:a16="http://schemas.microsoft.com/office/drawing/2014/main" id="{735ABBB3-346C-8737-DB4F-290DB345ADB0}"/>
              </a:ext>
            </a:extLst>
          </p:cNvPr>
          <p:cNvSpPr/>
          <p:nvPr/>
        </p:nvSpPr>
        <p:spPr>
          <a:xfrm>
            <a:off x="685800" y="2705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A. cái đích của cuộc sống mà mỗi người khát khao muốn đạt được.</a:t>
            </a:r>
            <a:endParaRPr lang="en-US" sz="3800">
              <a:solidFill>
                <a:schemeClr val="tx1"/>
              </a:solidFill>
            </a:endParaRPr>
          </a:p>
        </p:txBody>
      </p:sp>
      <p:sp>
        <p:nvSpPr>
          <p:cNvPr id="22" name="Rectangle: Rounded Corners 21">
            <a:extLst>
              <a:ext uri="{FF2B5EF4-FFF2-40B4-BE49-F238E27FC236}">
                <a16:creationId xmlns:a16="http://schemas.microsoft.com/office/drawing/2014/main" id="{CC6D3D50-515E-D619-FBF2-D549BEA0A53F}"/>
              </a:ext>
            </a:extLst>
          </p:cNvPr>
          <p:cNvSpPr/>
          <p:nvPr/>
        </p:nvSpPr>
        <p:spPr>
          <a:xfrm>
            <a:off x="9753600" y="2705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B. Khát vọng làm giàu bằng chính tài năng, sức lực của bản thân.</a:t>
            </a:r>
            <a:endParaRPr lang="en-US" sz="3800">
              <a:solidFill>
                <a:schemeClr val="tx1"/>
              </a:solidFill>
            </a:endParaRPr>
          </a:p>
        </p:txBody>
      </p:sp>
      <p:sp>
        <p:nvSpPr>
          <p:cNvPr id="23" name="Rectangle: Rounded Corners 22">
            <a:extLst>
              <a:ext uri="{FF2B5EF4-FFF2-40B4-BE49-F238E27FC236}">
                <a16:creationId xmlns:a16="http://schemas.microsoft.com/office/drawing/2014/main" id="{7ABECEAB-3917-9E83-55EC-102732F19E08}"/>
              </a:ext>
            </a:extLst>
          </p:cNvPr>
          <p:cNvSpPr/>
          <p:nvPr/>
        </p:nvSpPr>
        <p:spPr>
          <a:xfrm>
            <a:off x="685800" y="6362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C. được đi khám phá những vùng đất mới.</a:t>
            </a:r>
            <a:endParaRPr lang="en-US" sz="3800">
              <a:solidFill>
                <a:schemeClr val="tx1"/>
              </a:solidFill>
            </a:endParaRPr>
          </a:p>
        </p:txBody>
      </p:sp>
      <p:sp>
        <p:nvSpPr>
          <p:cNvPr id="24" name="Rectangle: Rounded Corners 23">
            <a:extLst>
              <a:ext uri="{FF2B5EF4-FFF2-40B4-BE49-F238E27FC236}">
                <a16:creationId xmlns:a16="http://schemas.microsoft.com/office/drawing/2014/main" id="{75FE4E2E-8FDC-B345-7BE0-74CBA15A7010}"/>
              </a:ext>
            </a:extLst>
          </p:cNvPr>
          <p:cNvSpPr/>
          <p:nvPr/>
        </p:nvSpPr>
        <p:spPr>
          <a:xfrm>
            <a:off x="9753600" y="6362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D. khai hoang, làm giàu trên những vùng đất khô cằn, sỏi đá.</a:t>
            </a:r>
            <a:endParaRPr lang="en-US" sz="3800">
              <a:solidFill>
                <a:schemeClr val="tx1"/>
              </a:solidFill>
            </a:endParaRPr>
          </a:p>
        </p:txBody>
      </p:sp>
      <p:sp>
        <p:nvSpPr>
          <p:cNvPr id="25" name="Rectangle: Rounded Corners 24">
            <a:extLst>
              <a:ext uri="{FF2B5EF4-FFF2-40B4-BE49-F238E27FC236}">
                <a16:creationId xmlns:a16="http://schemas.microsoft.com/office/drawing/2014/main" id="{142BF3DA-F9B7-D92E-B84D-8F36529D5EA4}"/>
              </a:ext>
            </a:extLst>
          </p:cNvPr>
          <p:cNvSpPr/>
          <p:nvPr/>
        </p:nvSpPr>
        <p:spPr>
          <a:xfrm>
            <a:off x="689548" y="2705100"/>
            <a:ext cx="7848600" cy="31242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A. cái đích của cuộc sống mà mỗi người khát khao muốn đạt được.</a:t>
            </a:r>
            <a:endParaRPr lang="en-US" sz="3800">
              <a:solidFill>
                <a:schemeClr val="tx1"/>
              </a:solidFill>
            </a:endParaRPr>
          </a:p>
        </p:txBody>
      </p:sp>
    </p:spTree>
    <p:extLst>
      <p:ext uri="{BB962C8B-B14F-4D97-AF65-F5344CB8AC3E}">
        <p14:creationId xmlns:p14="http://schemas.microsoft.com/office/powerpoint/2010/main" val="2128229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D39A0060-AF78-EDF9-8D8F-ABB21CE6B44F}"/>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35CF69DD-0DED-2B4B-6901-99140DD45800}"/>
              </a:ext>
            </a:extLst>
          </p:cNvPr>
          <p:cNvSpPr/>
          <p:nvPr/>
        </p:nvSpPr>
        <p:spPr>
          <a:xfrm>
            <a:off x="8723496" y="190500"/>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9BB564F4-8A0A-FB2B-12A9-7F5155CE724A}"/>
              </a:ext>
            </a:extLst>
          </p:cNvPr>
          <p:cNvSpPr/>
          <p:nvPr/>
        </p:nvSpPr>
        <p:spPr>
          <a:xfrm>
            <a:off x="-31328" y="8330905"/>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318F5A6E-022D-DEB7-B4D3-AC737ACC5333}"/>
              </a:ext>
            </a:extLst>
          </p:cNvPr>
          <p:cNvSpPr/>
          <p:nvPr/>
        </p:nvSpPr>
        <p:spPr>
          <a:xfrm>
            <a:off x="16535400" y="223837"/>
            <a:ext cx="1550402" cy="1695270"/>
          </a:xfrm>
          <a:custGeom>
            <a:avLst/>
            <a:gdLst/>
            <a:ahLst/>
            <a:cxnLst/>
            <a:rect l="l" t="t" r="r" b="b"/>
            <a:pathLst>
              <a:path w="2561010" h="2800309">
                <a:moveTo>
                  <a:pt x="0" y="0"/>
                </a:moveTo>
                <a:lnTo>
                  <a:pt x="2561010" y="0"/>
                </a:lnTo>
                <a:lnTo>
                  <a:pt x="2561010" y="2800308"/>
                </a:lnTo>
                <a:lnTo>
                  <a:pt x="0" y="2800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48CAB5EA-585A-C567-E2E2-2EE7171FB206}"/>
              </a:ext>
            </a:extLst>
          </p:cNvPr>
          <p:cNvSpPr txBox="1"/>
          <p:nvPr/>
        </p:nvSpPr>
        <p:spPr>
          <a:xfrm>
            <a:off x="1485900" y="647700"/>
            <a:ext cx="15316200" cy="2057999"/>
          </a:xfrm>
          <a:prstGeom prst="rect">
            <a:avLst/>
          </a:prstGeom>
          <a:noFill/>
        </p:spPr>
        <p:txBody>
          <a:bodyPr wrap="square">
            <a:spAutoFit/>
          </a:bodyPr>
          <a:lstStyle/>
          <a:p>
            <a:pPr algn="ctr">
              <a:lnSpc>
                <a:spcPct val="150000"/>
              </a:lnSpc>
            </a:pPr>
            <a:r>
              <a:rPr lang="vi-VN" sz="4500" b="1" i="1">
                <a:solidFill>
                  <a:srgbClr val="C00000"/>
                </a:solidFill>
              </a:rPr>
              <a:t>Câu </a:t>
            </a:r>
            <a:r>
              <a:rPr lang="en-US" sz="4500" b="1" i="1">
                <a:solidFill>
                  <a:srgbClr val="C00000"/>
                </a:solidFill>
                <a:latin typeface="Arial" panose="020B0604020202020204" pitchFamily="34" charset="0"/>
                <a:cs typeface="Arial" panose="020B0604020202020204" pitchFamily="34" charset="0"/>
              </a:rPr>
              <a:t>2</a:t>
            </a:r>
            <a:r>
              <a:rPr lang="vi-VN" sz="4500" b="1" i="1">
                <a:solidFill>
                  <a:srgbClr val="C00000"/>
                </a:solidFill>
              </a:rPr>
              <a:t>. </a:t>
            </a:r>
            <a:r>
              <a:rPr lang="vi-VN" sz="4500"/>
              <a:t>Người có lí tưởng sống cao đẹp mong muốn cống hiến cái gì?</a:t>
            </a:r>
            <a:endParaRPr lang="en-US" sz="4500"/>
          </a:p>
        </p:txBody>
      </p:sp>
      <p:sp>
        <p:nvSpPr>
          <p:cNvPr id="21" name="Rectangle: Rounded Corners 20">
            <a:extLst>
              <a:ext uri="{FF2B5EF4-FFF2-40B4-BE49-F238E27FC236}">
                <a16:creationId xmlns:a16="http://schemas.microsoft.com/office/drawing/2014/main" id="{AB0A43B4-2ACD-8151-D49D-806829B0AFFD}"/>
              </a:ext>
            </a:extLst>
          </p:cNvPr>
          <p:cNvSpPr/>
          <p:nvPr/>
        </p:nvSpPr>
        <p:spPr>
          <a:xfrm>
            <a:off x="6858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tài năng trở thành người nổi tiếng được mọi người biết đến.</a:t>
            </a:r>
            <a:endParaRPr lang="en-US" sz="3800">
              <a:solidFill>
                <a:schemeClr val="tx1"/>
              </a:solidFill>
            </a:endParaRPr>
          </a:p>
        </p:txBody>
      </p:sp>
      <p:sp>
        <p:nvSpPr>
          <p:cNvPr id="22" name="Rectangle: Rounded Corners 21">
            <a:extLst>
              <a:ext uri="{FF2B5EF4-FFF2-40B4-BE49-F238E27FC236}">
                <a16:creationId xmlns:a16="http://schemas.microsoft.com/office/drawing/2014/main" id="{7D1E6C40-4C3B-0D56-FDC4-DD6B2F3A113A}"/>
              </a:ext>
            </a:extLst>
          </p:cNvPr>
          <p:cNvSpPr/>
          <p:nvPr/>
        </p:nvSpPr>
        <p:spPr>
          <a:xfrm>
            <a:off x="97536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trí tuệ và sức lực cho sự nghiệp chung.</a:t>
            </a:r>
            <a:endParaRPr lang="en-US" sz="3800">
              <a:solidFill>
                <a:schemeClr val="tx1"/>
              </a:solidFill>
            </a:endParaRPr>
          </a:p>
        </p:txBody>
      </p:sp>
      <p:sp>
        <p:nvSpPr>
          <p:cNvPr id="23" name="Rectangle: Rounded Corners 22">
            <a:extLst>
              <a:ext uri="{FF2B5EF4-FFF2-40B4-BE49-F238E27FC236}">
                <a16:creationId xmlns:a16="http://schemas.microsoft.com/office/drawing/2014/main" id="{10E75D54-8C93-D8E4-1C22-DC911B588851}"/>
              </a:ext>
            </a:extLst>
          </p:cNvPr>
          <p:cNvSpPr/>
          <p:nvPr/>
        </p:nvSpPr>
        <p:spPr>
          <a:xfrm>
            <a:off x="6858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tiền của làm từ thiện giúp người nghèo.</a:t>
            </a:r>
            <a:endParaRPr lang="en-US" sz="3800">
              <a:solidFill>
                <a:schemeClr val="tx1"/>
              </a:solidFill>
            </a:endParaRPr>
          </a:p>
        </p:txBody>
      </p:sp>
      <p:sp>
        <p:nvSpPr>
          <p:cNvPr id="24" name="Rectangle: Rounded Corners 23">
            <a:extLst>
              <a:ext uri="{FF2B5EF4-FFF2-40B4-BE49-F238E27FC236}">
                <a16:creationId xmlns:a16="http://schemas.microsoft.com/office/drawing/2014/main" id="{C2C68E62-7F94-7D5B-1F86-8E120D06CD80}"/>
              </a:ext>
            </a:extLst>
          </p:cNvPr>
          <p:cNvSpPr/>
          <p:nvPr/>
        </p:nvSpPr>
        <p:spPr>
          <a:xfrm>
            <a:off x="97536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của cải để xây dựng đường sá quê hương.</a:t>
            </a:r>
            <a:endParaRPr lang="en-US" sz="3800">
              <a:solidFill>
                <a:schemeClr val="tx1"/>
              </a:solidFill>
            </a:endParaRPr>
          </a:p>
        </p:txBody>
      </p:sp>
      <p:sp>
        <p:nvSpPr>
          <p:cNvPr id="25" name="Rectangle: Rounded Corners 24">
            <a:extLst>
              <a:ext uri="{FF2B5EF4-FFF2-40B4-BE49-F238E27FC236}">
                <a16:creationId xmlns:a16="http://schemas.microsoft.com/office/drawing/2014/main" id="{95B478C9-3295-8C3B-4A13-B93A9744FE5C}"/>
              </a:ext>
            </a:extLst>
          </p:cNvPr>
          <p:cNvSpPr/>
          <p:nvPr/>
        </p:nvSpPr>
        <p:spPr>
          <a:xfrm>
            <a:off x="679554" y="6734331"/>
            <a:ext cx="7848600" cy="31242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tiền của làm từ thiện giúp người nghèo.</a:t>
            </a:r>
          </a:p>
        </p:txBody>
      </p:sp>
    </p:spTree>
    <p:extLst>
      <p:ext uri="{BB962C8B-B14F-4D97-AF65-F5344CB8AC3E}">
        <p14:creationId xmlns:p14="http://schemas.microsoft.com/office/powerpoint/2010/main" val="165690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A49381C-EF5F-95ED-2FCC-7A0DDBBB3B37}"/>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1E1821E6-8877-36DC-063F-DD2EC5D0EA22}"/>
              </a:ext>
            </a:extLst>
          </p:cNvPr>
          <p:cNvSpPr/>
          <p:nvPr/>
        </p:nvSpPr>
        <p:spPr>
          <a:xfrm>
            <a:off x="8723496" y="190500"/>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D9C4AEFF-442D-B13F-BE9B-3C618345E05D}"/>
              </a:ext>
            </a:extLst>
          </p:cNvPr>
          <p:cNvSpPr/>
          <p:nvPr/>
        </p:nvSpPr>
        <p:spPr>
          <a:xfrm>
            <a:off x="-31328" y="8330905"/>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4E790D87-0853-2647-5CFA-214623ED1EFA}"/>
              </a:ext>
            </a:extLst>
          </p:cNvPr>
          <p:cNvSpPr/>
          <p:nvPr/>
        </p:nvSpPr>
        <p:spPr>
          <a:xfrm>
            <a:off x="16737598" y="244544"/>
            <a:ext cx="1550402" cy="1695270"/>
          </a:xfrm>
          <a:custGeom>
            <a:avLst/>
            <a:gdLst/>
            <a:ahLst/>
            <a:cxnLst/>
            <a:rect l="l" t="t" r="r" b="b"/>
            <a:pathLst>
              <a:path w="2561010" h="2800309">
                <a:moveTo>
                  <a:pt x="0" y="0"/>
                </a:moveTo>
                <a:lnTo>
                  <a:pt x="2561010" y="0"/>
                </a:lnTo>
                <a:lnTo>
                  <a:pt x="2561010" y="2800308"/>
                </a:lnTo>
                <a:lnTo>
                  <a:pt x="0" y="2800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FE825C98-E4A5-1C49-6782-C972721AF428}"/>
              </a:ext>
            </a:extLst>
          </p:cNvPr>
          <p:cNvSpPr txBox="1"/>
          <p:nvPr/>
        </p:nvSpPr>
        <p:spPr>
          <a:xfrm>
            <a:off x="1200150" y="1055424"/>
            <a:ext cx="15887700" cy="1019253"/>
          </a:xfrm>
          <a:prstGeom prst="rect">
            <a:avLst/>
          </a:prstGeom>
          <a:noFill/>
        </p:spPr>
        <p:txBody>
          <a:bodyPr wrap="square">
            <a:spAutoFit/>
          </a:bodyPr>
          <a:lstStyle/>
          <a:p>
            <a:pPr algn="ctr">
              <a:lnSpc>
                <a:spcPct val="150000"/>
              </a:lnSpc>
            </a:pPr>
            <a:r>
              <a:rPr lang="vi-VN" sz="4500" b="1" i="1">
                <a:solidFill>
                  <a:srgbClr val="C00000"/>
                </a:solidFill>
              </a:rPr>
              <a:t>Câu </a:t>
            </a:r>
            <a:r>
              <a:rPr lang="en-US" sz="4500" b="1" i="1">
                <a:solidFill>
                  <a:srgbClr val="C00000"/>
                </a:solidFill>
                <a:latin typeface="Arial" panose="020B0604020202020204" pitchFamily="34" charset="0"/>
                <a:cs typeface="Arial" panose="020B0604020202020204" pitchFamily="34" charset="0"/>
              </a:rPr>
              <a:t>3</a:t>
            </a:r>
            <a:r>
              <a:rPr lang="vi-VN" sz="4500" b="1" i="1">
                <a:solidFill>
                  <a:srgbClr val="C00000"/>
                </a:solidFill>
              </a:rPr>
              <a:t>. </a:t>
            </a:r>
            <a:r>
              <a:rPr lang="vi-VN" sz="4500"/>
              <a:t>Lí tưởng sống cao đẹp của thanh niên hiện nay là gì?</a:t>
            </a:r>
            <a:endParaRPr lang="en-US" sz="4500"/>
          </a:p>
        </p:txBody>
      </p:sp>
      <p:sp>
        <p:nvSpPr>
          <p:cNvPr id="21" name="Rectangle: Rounded Corners 20">
            <a:extLst>
              <a:ext uri="{FF2B5EF4-FFF2-40B4-BE49-F238E27FC236}">
                <a16:creationId xmlns:a16="http://schemas.microsoft.com/office/drawing/2014/main" id="{EB41112F-3A2C-7C12-D913-1505D6019489}"/>
              </a:ext>
            </a:extLst>
          </p:cNvPr>
          <p:cNvSpPr/>
          <p:nvPr/>
        </p:nvSpPr>
        <p:spPr>
          <a:xfrm>
            <a:off x="6858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A. phấn đấu thực hiện mục tiêu xây dựng nước Việt Nam dân giàu, nước mạnh, xã hội công bằng, dân chủ, văn minh.</a:t>
            </a:r>
            <a:endParaRPr lang="en-US" sz="3500">
              <a:solidFill>
                <a:schemeClr val="tx1"/>
              </a:solidFill>
            </a:endParaRPr>
          </a:p>
        </p:txBody>
      </p:sp>
      <p:sp>
        <p:nvSpPr>
          <p:cNvPr id="22" name="Rectangle: Rounded Corners 21">
            <a:extLst>
              <a:ext uri="{FF2B5EF4-FFF2-40B4-BE49-F238E27FC236}">
                <a16:creationId xmlns:a16="http://schemas.microsoft.com/office/drawing/2014/main" id="{15AE1B9C-1487-C0AE-661A-64F893AB33E0}"/>
              </a:ext>
            </a:extLst>
          </p:cNvPr>
          <p:cNvSpPr/>
          <p:nvPr/>
        </p:nvSpPr>
        <p:spPr>
          <a:xfrm>
            <a:off x="97536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B. phấn đấu vì độc lập dân tộc và chủ nghĩa xã hội.</a:t>
            </a:r>
            <a:endParaRPr lang="en-US" sz="3500">
              <a:solidFill>
                <a:schemeClr val="tx1"/>
              </a:solidFill>
            </a:endParaRPr>
          </a:p>
        </p:txBody>
      </p:sp>
      <p:sp>
        <p:nvSpPr>
          <p:cNvPr id="23" name="Rectangle: Rounded Corners 22">
            <a:extLst>
              <a:ext uri="{FF2B5EF4-FFF2-40B4-BE49-F238E27FC236}">
                <a16:creationId xmlns:a16="http://schemas.microsoft.com/office/drawing/2014/main" id="{4AD9068B-E24E-A274-DFE1-4B8EDCFB77CB}"/>
              </a:ext>
            </a:extLst>
          </p:cNvPr>
          <p:cNvSpPr/>
          <p:nvPr/>
        </p:nvSpPr>
        <p:spPr>
          <a:xfrm>
            <a:off x="6858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C. phấn đấu làm giàu từ đôi bàn tay của mình, không dựa dẫm, phụ thuộc vào người khác.</a:t>
            </a:r>
            <a:endParaRPr lang="en-US" sz="3500">
              <a:solidFill>
                <a:schemeClr val="tx1"/>
              </a:solidFill>
            </a:endParaRPr>
          </a:p>
        </p:txBody>
      </p:sp>
      <p:sp>
        <p:nvSpPr>
          <p:cNvPr id="24" name="Rectangle: Rounded Corners 23">
            <a:extLst>
              <a:ext uri="{FF2B5EF4-FFF2-40B4-BE49-F238E27FC236}">
                <a16:creationId xmlns:a16="http://schemas.microsoft.com/office/drawing/2014/main" id="{4143FF73-0A51-ECBC-58C0-C28349EC358A}"/>
              </a:ext>
            </a:extLst>
          </p:cNvPr>
          <p:cNvSpPr/>
          <p:nvPr/>
        </p:nvSpPr>
        <p:spPr>
          <a:xfrm>
            <a:off x="97536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D. phấn đấu có cuộc sống sung túc, giàu sang không bận tâm những toan tính nhỏ nhen, ích kỉ.</a:t>
            </a:r>
            <a:endParaRPr lang="en-US" sz="3500">
              <a:solidFill>
                <a:schemeClr val="tx1"/>
              </a:solidFill>
            </a:endParaRPr>
          </a:p>
        </p:txBody>
      </p:sp>
      <p:sp>
        <p:nvSpPr>
          <p:cNvPr id="25" name="Rectangle: Rounded Corners 24">
            <a:extLst>
              <a:ext uri="{FF2B5EF4-FFF2-40B4-BE49-F238E27FC236}">
                <a16:creationId xmlns:a16="http://schemas.microsoft.com/office/drawing/2014/main" id="{21F8AD5B-8986-3426-7C2D-38322EF74113}"/>
              </a:ext>
            </a:extLst>
          </p:cNvPr>
          <p:cNvSpPr/>
          <p:nvPr/>
        </p:nvSpPr>
        <p:spPr>
          <a:xfrm>
            <a:off x="685800" y="3086100"/>
            <a:ext cx="7848600" cy="31242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A. phấn đấu thực hiện mục tiêu xây dựng nước Việt Nam dân giàu, nước mạnh, xã hội công bằng, dân chủ, văn minh.</a:t>
            </a:r>
          </a:p>
        </p:txBody>
      </p:sp>
    </p:spTree>
    <p:extLst>
      <p:ext uri="{BB962C8B-B14F-4D97-AF65-F5344CB8AC3E}">
        <p14:creationId xmlns:p14="http://schemas.microsoft.com/office/powerpoint/2010/main" val="6683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1E0642B-BBAD-D978-9535-0EF1A96728F2}"/>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14C9DE43-B9A4-EE78-3D1A-FBC8B4634198}"/>
              </a:ext>
            </a:extLst>
          </p:cNvPr>
          <p:cNvSpPr/>
          <p:nvPr/>
        </p:nvSpPr>
        <p:spPr>
          <a:xfrm>
            <a:off x="8723496" y="190500"/>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58318255-E047-A400-9E5A-1CD26F19D1F9}"/>
              </a:ext>
            </a:extLst>
          </p:cNvPr>
          <p:cNvSpPr/>
          <p:nvPr/>
        </p:nvSpPr>
        <p:spPr>
          <a:xfrm>
            <a:off x="-31328" y="8330905"/>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631C00E0-8C75-6A34-46C7-5EE43E6FE12B}"/>
              </a:ext>
            </a:extLst>
          </p:cNvPr>
          <p:cNvSpPr/>
          <p:nvPr/>
        </p:nvSpPr>
        <p:spPr>
          <a:xfrm>
            <a:off x="16737598" y="244544"/>
            <a:ext cx="1550402" cy="1695270"/>
          </a:xfrm>
          <a:custGeom>
            <a:avLst/>
            <a:gdLst/>
            <a:ahLst/>
            <a:cxnLst/>
            <a:rect l="l" t="t" r="r" b="b"/>
            <a:pathLst>
              <a:path w="2561010" h="2800309">
                <a:moveTo>
                  <a:pt x="0" y="0"/>
                </a:moveTo>
                <a:lnTo>
                  <a:pt x="2561010" y="0"/>
                </a:lnTo>
                <a:lnTo>
                  <a:pt x="2561010" y="2800308"/>
                </a:lnTo>
                <a:lnTo>
                  <a:pt x="0" y="2800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7497539D-3DA3-0B01-7256-C45829295BE5}"/>
              </a:ext>
            </a:extLst>
          </p:cNvPr>
          <p:cNvSpPr txBox="1"/>
          <p:nvPr/>
        </p:nvSpPr>
        <p:spPr>
          <a:xfrm>
            <a:off x="1200150" y="853406"/>
            <a:ext cx="15887700" cy="2057999"/>
          </a:xfrm>
          <a:prstGeom prst="rect">
            <a:avLst/>
          </a:prstGeom>
          <a:noFill/>
        </p:spPr>
        <p:txBody>
          <a:bodyPr wrap="square">
            <a:spAutoFit/>
          </a:bodyPr>
          <a:lstStyle/>
          <a:p>
            <a:pPr algn="ctr">
              <a:lnSpc>
                <a:spcPct val="150000"/>
              </a:lnSpc>
            </a:pPr>
            <a:r>
              <a:rPr lang="vi-VN" sz="4500" b="1" i="1">
                <a:solidFill>
                  <a:srgbClr val="C00000"/>
                </a:solidFill>
              </a:rPr>
              <a:t>Câu </a:t>
            </a:r>
            <a:r>
              <a:rPr lang="en-US" sz="4500" b="1" i="1">
                <a:solidFill>
                  <a:srgbClr val="C00000"/>
                </a:solidFill>
                <a:latin typeface="Arial" panose="020B0604020202020204" pitchFamily="34" charset="0"/>
                <a:cs typeface="Arial" panose="020B0604020202020204" pitchFamily="34" charset="0"/>
              </a:rPr>
              <a:t>4</a:t>
            </a:r>
            <a:r>
              <a:rPr lang="vi-VN" sz="4500" b="1" i="1">
                <a:solidFill>
                  <a:srgbClr val="C00000"/>
                </a:solidFill>
              </a:rPr>
              <a:t>. </a:t>
            </a:r>
            <a:r>
              <a:rPr lang="vi-VN" sz="4500"/>
              <a:t>Biểu hiện sống thiếu lí tưởng của thanh niên trong thời đại hiện nay là ý nào?</a:t>
            </a:r>
            <a:endParaRPr lang="en-US" sz="4500"/>
          </a:p>
        </p:txBody>
      </p:sp>
      <p:sp>
        <p:nvSpPr>
          <p:cNvPr id="21" name="Rectangle: Rounded Corners 20">
            <a:extLst>
              <a:ext uri="{FF2B5EF4-FFF2-40B4-BE49-F238E27FC236}">
                <a16:creationId xmlns:a16="http://schemas.microsoft.com/office/drawing/2014/main" id="{00FD5852-FFD0-2FE6-DFBA-239E2822DBB6}"/>
              </a:ext>
            </a:extLst>
          </p:cNvPr>
          <p:cNvSpPr/>
          <p:nvPr/>
        </p:nvSpPr>
        <p:spPr>
          <a:xfrm>
            <a:off x="6858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năng động sáng tạo trong công việc.</a:t>
            </a:r>
            <a:endParaRPr lang="en-US" sz="3800">
              <a:solidFill>
                <a:schemeClr val="tx1"/>
              </a:solidFill>
            </a:endParaRPr>
          </a:p>
        </p:txBody>
      </p:sp>
      <p:sp>
        <p:nvSpPr>
          <p:cNvPr id="22" name="Rectangle: Rounded Corners 21">
            <a:extLst>
              <a:ext uri="{FF2B5EF4-FFF2-40B4-BE49-F238E27FC236}">
                <a16:creationId xmlns:a16="http://schemas.microsoft.com/office/drawing/2014/main" id="{A56A4AF9-2421-AAEA-ADC5-ADA871AFF391}"/>
              </a:ext>
            </a:extLst>
          </p:cNvPr>
          <p:cNvSpPr/>
          <p:nvPr/>
        </p:nvSpPr>
        <p:spPr>
          <a:xfrm>
            <a:off x="97536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vượt khó trong học tập.</a:t>
            </a:r>
            <a:endParaRPr lang="en-US" sz="3800">
              <a:solidFill>
                <a:schemeClr val="tx1"/>
              </a:solidFill>
            </a:endParaRPr>
          </a:p>
        </p:txBody>
      </p:sp>
      <p:sp>
        <p:nvSpPr>
          <p:cNvPr id="23" name="Rectangle: Rounded Corners 22">
            <a:extLst>
              <a:ext uri="{FF2B5EF4-FFF2-40B4-BE49-F238E27FC236}">
                <a16:creationId xmlns:a16="http://schemas.microsoft.com/office/drawing/2014/main" id="{974989D4-3F56-8AC8-0739-F7E1D2D127D6}"/>
              </a:ext>
            </a:extLst>
          </p:cNvPr>
          <p:cNvSpPr/>
          <p:nvPr/>
        </p:nvSpPr>
        <p:spPr>
          <a:xfrm>
            <a:off x="6858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đấu tranh chống các hiện tượng tiêu cực trong xã hội.</a:t>
            </a:r>
            <a:endParaRPr lang="en-US" sz="3800">
              <a:solidFill>
                <a:schemeClr val="tx1"/>
              </a:solidFill>
            </a:endParaRPr>
          </a:p>
        </p:txBody>
      </p:sp>
      <p:sp>
        <p:nvSpPr>
          <p:cNvPr id="24" name="Rectangle: Rounded Corners 23">
            <a:extLst>
              <a:ext uri="{FF2B5EF4-FFF2-40B4-BE49-F238E27FC236}">
                <a16:creationId xmlns:a16="http://schemas.microsoft.com/office/drawing/2014/main" id="{B7EF0706-107C-5BAD-00BD-1EF90DB352ED}"/>
              </a:ext>
            </a:extLst>
          </p:cNvPr>
          <p:cNvSpPr/>
          <p:nvPr/>
        </p:nvSpPr>
        <p:spPr>
          <a:xfrm>
            <a:off x="97536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sống ỷ lại, thực dụng.</a:t>
            </a:r>
            <a:endParaRPr lang="en-US" sz="3800">
              <a:solidFill>
                <a:schemeClr val="tx1"/>
              </a:solidFill>
            </a:endParaRPr>
          </a:p>
        </p:txBody>
      </p:sp>
      <p:sp>
        <p:nvSpPr>
          <p:cNvPr id="25" name="Rectangle: Rounded Corners 24">
            <a:extLst>
              <a:ext uri="{FF2B5EF4-FFF2-40B4-BE49-F238E27FC236}">
                <a16:creationId xmlns:a16="http://schemas.microsoft.com/office/drawing/2014/main" id="{A9292EB3-F527-AC59-6566-0DC0EB5BEF6C}"/>
              </a:ext>
            </a:extLst>
          </p:cNvPr>
          <p:cNvSpPr/>
          <p:nvPr/>
        </p:nvSpPr>
        <p:spPr>
          <a:xfrm>
            <a:off x="9753600" y="6720590"/>
            <a:ext cx="7848600" cy="31242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sống ỷ lại, thực dụng.</a:t>
            </a:r>
          </a:p>
        </p:txBody>
      </p:sp>
    </p:spTree>
    <p:extLst>
      <p:ext uri="{BB962C8B-B14F-4D97-AF65-F5344CB8AC3E}">
        <p14:creationId xmlns:p14="http://schemas.microsoft.com/office/powerpoint/2010/main" val="313826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BA2D1636-0B8E-36E9-E055-A80423450BDF}"/>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BCF1F0A0-90D8-DB38-C430-44431B53F358}"/>
              </a:ext>
            </a:extLst>
          </p:cNvPr>
          <p:cNvSpPr/>
          <p:nvPr/>
        </p:nvSpPr>
        <p:spPr>
          <a:xfrm>
            <a:off x="8723496" y="190500"/>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6F5491C0-F115-D78C-5B12-24FA07AF89C6}"/>
              </a:ext>
            </a:extLst>
          </p:cNvPr>
          <p:cNvSpPr/>
          <p:nvPr/>
        </p:nvSpPr>
        <p:spPr>
          <a:xfrm>
            <a:off x="-31328" y="8330905"/>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B2DC7DBD-DAB7-9E68-46B4-F64332BDF60C}"/>
              </a:ext>
            </a:extLst>
          </p:cNvPr>
          <p:cNvSpPr/>
          <p:nvPr/>
        </p:nvSpPr>
        <p:spPr>
          <a:xfrm>
            <a:off x="16737598" y="244544"/>
            <a:ext cx="1550402" cy="1695270"/>
          </a:xfrm>
          <a:custGeom>
            <a:avLst/>
            <a:gdLst/>
            <a:ahLst/>
            <a:cxnLst/>
            <a:rect l="l" t="t" r="r" b="b"/>
            <a:pathLst>
              <a:path w="2561010" h="2800309">
                <a:moveTo>
                  <a:pt x="0" y="0"/>
                </a:moveTo>
                <a:lnTo>
                  <a:pt x="2561010" y="0"/>
                </a:lnTo>
                <a:lnTo>
                  <a:pt x="2561010" y="2800308"/>
                </a:lnTo>
                <a:lnTo>
                  <a:pt x="0" y="2800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879347A7-516D-BD9F-F66D-27B422822ECC}"/>
              </a:ext>
            </a:extLst>
          </p:cNvPr>
          <p:cNvSpPr txBox="1"/>
          <p:nvPr/>
        </p:nvSpPr>
        <p:spPr>
          <a:xfrm>
            <a:off x="1200150" y="853406"/>
            <a:ext cx="15887700" cy="2057999"/>
          </a:xfrm>
          <a:prstGeom prst="rect">
            <a:avLst/>
          </a:prstGeom>
          <a:noFill/>
        </p:spPr>
        <p:txBody>
          <a:bodyPr wrap="square">
            <a:spAutoFit/>
          </a:bodyPr>
          <a:lstStyle/>
          <a:p>
            <a:pPr algn="ctr">
              <a:lnSpc>
                <a:spcPct val="150000"/>
              </a:lnSpc>
            </a:pPr>
            <a:r>
              <a:rPr lang="vi-VN" sz="4500" b="1" i="1">
                <a:solidFill>
                  <a:srgbClr val="C00000"/>
                </a:solidFill>
              </a:rPr>
              <a:t>Câu </a:t>
            </a:r>
            <a:r>
              <a:rPr lang="en-US" sz="4500" b="1" i="1">
                <a:solidFill>
                  <a:srgbClr val="C00000"/>
                </a:solidFill>
                <a:latin typeface="Arial" panose="020B0604020202020204" pitchFamily="34" charset="0"/>
                <a:cs typeface="Arial" panose="020B0604020202020204" pitchFamily="34" charset="0"/>
              </a:rPr>
              <a:t>5</a:t>
            </a:r>
            <a:r>
              <a:rPr lang="vi-VN" sz="4500" b="1" i="1">
                <a:solidFill>
                  <a:srgbClr val="C00000"/>
                </a:solidFill>
              </a:rPr>
              <a:t>. </a:t>
            </a:r>
            <a:r>
              <a:rPr lang="vi-VN" sz="4500"/>
              <a:t>Câu thành ngữ nào sau đây nói về phẩm chất của người có lí tưởng sống cao đẹp?</a:t>
            </a:r>
            <a:endParaRPr lang="en-US" sz="4500"/>
          </a:p>
        </p:txBody>
      </p:sp>
      <p:sp>
        <p:nvSpPr>
          <p:cNvPr id="21" name="Rectangle: Rounded Corners 20">
            <a:extLst>
              <a:ext uri="{FF2B5EF4-FFF2-40B4-BE49-F238E27FC236}">
                <a16:creationId xmlns:a16="http://schemas.microsoft.com/office/drawing/2014/main" id="{D61340D0-58B7-5ABA-453B-7D9A00927897}"/>
              </a:ext>
            </a:extLst>
          </p:cNvPr>
          <p:cNvSpPr/>
          <p:nvPr/>
        </p:nvSpPr>
        <p:spPr>
          <a:xfrm>
            <a:off x="6858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Dễ làm, khó bỏ.</a:t>
            </a:r>
            <a:endParaRPr lang="en-US" sz="3800">
              <a:solidFill>
                <a:schemeClr val="tx1"/>
              </a:solidFill>
            </a:endParaRPr>
          </a:p>
        </p:txBody>
      </p:sp>
      <p:sp>
        <p:nvSpPr>
          <p:cNvPr id="22" name="Rectangle: Rounded Corners 21">
            <a:extLst>
              <a:ext uri="{FF2B5EF4-FFF2-40B4-BE49-F238E27FC236}">
                <a16:creationId xmlns:a16="http://schemas.microsoft.com/office/drawing/2014/main" id="{2BB83E62-143C-5E76-55FB-526D2E83107F}"/>
              </a:ext>
            </a:extLst>
          </p:cNvPr>
          <p:cNvSpPr/>
          <p:nvPr/>
        </p:nvSpPr>
        <p:spPr>
          <a:xfrm>
            <a:off x="97536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3800">
                <a:solidFill>
                  <a:schemeClr val="tx1"/>
                </a:solidFill>
                <a:latin typeface="Arial" panose="020B0604020202020204" pitchFamily="34" charset="0"/>
                <a:cs typeface="Arial" panose="020B0604020202020204" pitchFamily="34" charset="0"/>
              </a:rPr>
              <a:t>B. Phận ai người ấy lo.</a:t>
            </a:r>
            <a:endParaRPr lang="en-US" sz="38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AB59505C-E8A1-025A-BBA2-0D74DF31406F}"/>
              </a:ext>
            </a:extLst>
          </p:cNvPr>
          <p:cNvSpPr/>
          <p:nvPr/>
        </p:nvSpPr>
        <p:spPr>
          <a:xfrm>
            <a:off x="6858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C.Thắng không kiêu, bại không nản.</a:t>
            </a:r>
            <a:endParaRPr lang="en-US" sz="3800">
              <a:solidFill>
                <a:schemeClr val="tx1"/>
              </a:solidFill>
            </a:endParaRPr>
          </a:p>
        </p:txBody>
      </p:sp>
      <p:sp>
        <p:nvSpPr>
          <p:cNvPr id="24" name="Rectangle: Rounded Corners 23">
            <a:extLst>
              <a:ext uri="{FF2B5EF4-FFF2-40B4-BE49-F238E27FC236}">
                <a16:creationId xmlns:a16="http://schemas.microsoft.com/office/drawing/2014/main" id="{C639292F-63F3-FCAC-E5F9-3043A8412FBB}"/>
              </a:ext>
            </a:extLst>
          </p:cNvPr>
          <p:cNvSpPr/>
          <p:nvPr/>
        </p:nvSpPr>
        <p:spPr>
          <a:xfrm>
            <a:off x="97536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Nước đến chân mới nhảy.</a:t>
            </a:r>
            <a:endParaRPr lang="en-US" sz="3800">
              <a:solidFill>
                <a:schemeClr val="tx1"/>
              </a:solidFill>
            </a:endParaRPr>
          </a:p>
        </p:txBody>
      </p:sp>
      <p:sp>
        <p:nvSpPr>
          <p:cNvPr id="25" name="Rectangle: Rounded Corners 24">
            <a:extLst>
              <a:ext uri="{FF2B5EF4-FFF2-40B4-BE49-F238E27FC236}">
                <a16:creationId xmlns:a16="http://schemas.microsoft.com/office/drawing/2014/main" id="{1B73C85C-1D68-9809-96BD-ACB12683EC42}"/>
              </a:ext>
            </a:extLst>
          </p:cNvPr>
          <p:cNvSpPr/>
          <p:nvPr/>
        </p:nvSpPr>
        <p:spPr>
          <a:xfrm>
            <a:off x="685800" y="6741826"/>
            <a:ext cx="7848600" cy="31242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C.Thắng không kiêu, bại không nản.</a:t>
            </a:r>
          </a:p>
        </p:txBody>
      </p:sp>
    </p:spTree>
    <p:extLst>
      <p:ext uri="{BB962C8B-B14F-4D97-AF65-F5344CB8AC3E}">
        <p14:creationId xmlns:p14="http://schemas.microsoft.com/office/powerpoint/2010/main" val="4237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8ACD4B4A-FEB9-9F1D-9791-9926A782F3E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76336EE8-FD53-D1E5-9C3D-969286E08A79}"/>
              </a:ext>
            </a:extLst>
          </p:cNvPr>
          <p:cNvSpPr/>
          <p:nvPr/>
        </p:nvSpPr>
        <p:spPr>
          <a:xfrm>
            <a:off x="8723496" y="190500"/>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EB00942C-A6A3-BDBD-F739-99EB20C30AE5}"/>
              </a:ext>
            </a:extLst>
          </p:cNvPr>
          <p:cNvSpPr/>
          <p:nvPr/>
        </p:nvSpPr>
        <p:spPr>
          <a:xfrm>
            <a:off x="-31328" y="8330905"/>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E9AB24B5-5388-BCC8-CD12-B3087C97B6AA}"/>
              </a:ext>
            </a:extLst>
          </p:cNvPr>
          <p:cNvSpPr/>
          <p:nvPr/>
        </p:nvSpPr>
        <p:spPr>
          <a:xfrm>
            <a:off x="16737598" y="244544"/>
            <a:ext cx="1550402" cy="1695270"/>
          </a:xfrm>
          <a:custGeom>
            <a:avLst/>
            <a:gdLst/>
            <a:ahLst/>
            <a:cxnLst/>
            <a:rect l="l" t="t" r="r" b="b"/>
            <a:pathLst>
              <a:path w="2561010" h="2800309">
                <a:moveTo>
                  <a:pt x="0" y="0"/>
                </a:moveTo>
                <a:lnTo>
                  <a:pt x="2561010" y="0"/>
                </a:lnTo>
                <a:lnTo>
                  <a:pt x="2561010" y="2800308"/>
                </a:lnTo>
                <a:lnTo>
                  <a:pt x="0" y="28003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4EDD2939-B155-6510-CBE5-4CAB61373C51}"/>
              </a:ext>
            </a:extLst>
          </p:cNvPr>
          <p:cNvSpPr txBox="1"/>
          <p:nvPr/>
        </p:nvSpPr>
        <p:spPr>
          <a:xfrm>
            <a:off x="1200150" y="853406"/>
            <a:ext cx="15887700" cy="2057999"/>
          </a:xfrm>
          <a:prstGeom prst="rect">
            <a:avLst/>
          </a:prstGeom>
          <a:noFill/>
        </p:spPr>
        <p:txBody>
          <a:bodyPr wrap="square">
            <a:spAutoFit/>
          </a:bodyPr>
          <a:lstStyle/>
          <a:p>
            <a:pPr algn="ctr">
              <a:lnSpc>
                <a:spcPct val="150000"/>
              </a:lnSpc>
            </a:pPr>
            <a:r>
              <a:rPr lang="vi-VN" sz="4500" b="1" i="1">
                <a:solidFill>
                  <a:srgbClr val="C00000"/>
                </a:solidFill>
              </a:rPr>
              <a:t>Câu </a:t>
            </a:r>
            <a:r>
              <a:rPr lang="en-US" sz="4500" b="1" i="1">
                <a:solidFill>
                  <a:srgbClr val="C00000"/>
                </a:solidFill>
                <a:latin typeface="Arial" panose="020B0604020202020204" pitchFamily="34" charset="0"/>
                <a:cs typeface="Arial" panose="020B0604020202020204" pitchFamily="34" charset="0"/>
              </a:rPr>
              <a:t>6</a:t>
            </a:r>
            <a:r>
              <a:rPr lang="vi-VN" sz="4500" b="1" i="1">
                <a:solidFill>
                  <a:srgbClr val="C00000"/>
                </a:solidFill>
              </a:rPr>
              <a:t>. </a:t>
            </a:r>
            <a:r>
              <a:rPr lang="vi-VN" sz="4500"/>
              <a:t>Để thực hiện lí tưởng sống cao đẹp thanh niên học sinh ngày nay cần phải làm gì?</a:t>
            </a:r>
            <a:endParaRPr lang="en-US" sz="4500"/>
          </a:p>
        </p:txBody>
      </p:sp>
      <p:sp>
        <p:nvSpPr>
          <p:cNvPr id="21" name="Rectangle: Rounded Corners 20">
            <a:extLst>
              <a:ext uri="{FF2B5EF4-FFF2-40B4-BE49-F238E27FC236}">
                <a16:creationId xmlns:a16="http://schemas.microsoft.com/office/drawing/2014/main" id="{2F8B76A0-6458-4C6D-D5EA-AD72925CD8E4}"/>
              </a:ext>
            </a:extLst>
          </p:cNvPr>
          <p:cNvSpPr/>
          <p:nvPr/>
        </p:nvSpPr>
        <p:spPr>
          <a:xfrm>
            <a:off x="6858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đóng góp thật nhiều của cải trong các cuộc vận động, ủng hộ người nghèo</a:t>
            </a:r>
            <a:endParaRPr lang="en-US" sz="3800">
              <a:solidFill>
                <a:schemeClr val="tx1"/>
              </a:solidFill>
            </a:endParaRPr>
          </a:p>
        </p:txBody>
      </p:sp>
      <p:sp>
        <p:nvSpPr>
          <p:cNvPr id="22" name="Rectangle: Rounded Corners 21">
            <a:extLst>
              <a:ext uri="{FF2B5EF4-FFF2-40B4-BE49-F238E27FC236}">
                <a16:creationId xmlns:a16="http://schemas.microsoft.com/office/drawing/2014/main" id="{60221F56-9770-7AC9-65B2-10C0C5C2BBA2}"/>
              </a:ext>
            </a:extLst>
          </p:cNvPr>
          <p:cNvSpPr/>
          <p:nvPr/>
        </p:nvSpPr>
        <p:spPr>
          <a:xfrm>
            <a:off x="9753600" y="30861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3800">
                <a:solidFill>
                  <a:schemeClr val="tx1"/>
                </a:solidFill>
                <a:latin typeface="Arial" panose="020B0604020202020204" pitchFamily="34" charset="0"/>
                <a:cs typeface="Arial" panose="020B0604020202020204" pitchFamily="34" charset="0"/>
              </a:rPr>
              <a:t>B. ra sức học tập, rèn luyện để có đủ tri thức, phẩm chất và năng lực cần thiết.</a:t>
            </a:r>
            <a:endParaRPr lang="en-US" sz="38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C3BE06D-2079-425B-B37F-C9C5172CD989}"/>
              </a:ext>
            </a:extLst>
          </p:cNvPr>
          <p:cNvSpPr/>
          <p:nvPr/>
        </p:nvSpPr>
        <p:spPr>
          <a:xfrm>
            <a:off x="6858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tích cực tham gia các hoạt động phong trào của địa phương.</a:t>
            </a:r>
            <a:endParaRPr lang="en-US" sz="3800">
              <a:solidFill>
                <a:schemeClr val="tx1"/>
              </a:solidFill>
            </a:endParaRPr>
          </a:p>
        </p:txBody>
      </p:sp>
      <p:sp>
        <p:nvSpPr>
          <p:cNvPr id="24" name="Rectangle: Rounded Corners 23">
            <a:extLst>
              <a:ext uri="{FF2B5EF4-FFF2-40B4-BE49-F238E27FC236}">
                <a16:creationId xmlns:a16="http://schemas.microsoft.com/office/drawing/2014/main" id="{BD601140-185F-2C85-46AA-2881BBD04A37}"/>
              </a:ext>
            </a:extLst>
          </p:cNvPr>
          <p:cNvSpPr/>
          <p:nvPr/>
        </p:nvSpPr>
        <p:spPr>
          <a:xfrm>
            <a:off x="9753600" y="6743700"/>
            <a:ext cx="7848600" cy="31242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làm giàu bằng chính tài năng của mình, không gò bó phụ thuộc vào cái đã có.</a:t>
            </a:r>
            <a:endParaRPr lang="en-US" sz="3800">
              <a:solidFill>
                <a:schemeClr val="tx1"/>
              </a:solidFill>
            </a:endParaRPr>
          </a:p>
        </p:txBody>
      </p:sp>
      <p:sp>
        <p:nvSpPr>
          <p:cNvPr id="25" name="Rectangle: Rounded Corners 24">
            <a:extLst>
              <a:ext uri="{FF2B5EF4-FFF2-40B4-BE49-F238E27FC236}">
                <a16:creationId xmlns:a16="http://schemas.microsoft.com/office/drawing/2014/main" id="{612C763A-A426-FFEB-9C7F-60978E597DCA}"/>
              </a:ext>
            </a:extLst>
          </p:cNvPr>
          <p:cNvSpPr/>
          <p:nvPr/>
        </p:nvSpPr>
        <p:spPr>
          <a:xfrm>
            <a:off x="9753600" y="3086100"/>
            <a:ext cx="7848600" cy="31242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ra sức học tập, rèn luyện để có đủ tri thức, phẩm chất và năng lực cần thiết.</a:t>
            </a:r>
          </a:p>
        </p:txBody>
      </p:sp>
    </p:spTree>
    <p:extLst>
      <p:ext uri="{BB962C8B-B14F-4D97-AF65-F5344CB8AC3E}">
        <p14:creationId xmlns:p14="http://schemas.microsoft.com/office/powerpoint/2010/main" val="126902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2B0F8D3-8616-259A-8C18-39C6B34BBD46}"/>
            </a:ext>
          </a:extLst>
        </p:cNvPr>
        <p:cNvGrpSpPr/>
        <p:nvPr/>
      </p:nvGrpSpPr>
      <p:grpSpPr>
        <a:xfrm>
          <a:off x="0" y="0"/>
          <a:ext cx="0" cy="0"/>
          <a:chOff x="0" y="0"/>
          <a:chExt cx="0" cy="0"/>
        </a:xfrm>
      </p:grpSpPr>
      <p:sp>
        <p:nvSpPr>
          <p:cNvPr id="17" name="Freeform 5">
            <a:extLst>
              <a:ext uri="{FF2B5EF4-FFF2-40B4-BE49-F238E27FC236}">
                <a16:creationId xmlns:a16="http://schemas.microsoft.com/office/drawing/2014/main" id="{F729093F-E8D0-B10A-C3DF-043FAE08C865}"/>
              </a:ext>
            </a:extLst>
          </p:cNvPr>
          <p:cNvSpPr/>
          <p:nvPr/>
        </p:nvSpPr>
        <p:spPr>
          <a:xfrm rot="20397981">
            <a:off x="2992831" y="8494528"/>
            <a:ext cx="2823421" cy="1956095"/>
          </a:xfrm>
          <a:custGeom>
            <a:avLst/>
            <a:gdLst/>
            <a:ahLst/>
            <a:cxnLst/>
            <a:rect l="l" t="t" r="r" b="b"/>
            <a:pathLst>
              <a:path w="4433360" h="3071478">
                <a:moveTo>
                  <a:pt x="0" y="0"/>
                </a:moveTo>
                <a:lnTo>
                  <a:pt x="4433360" y="0"/>
                </a:lnTo>
                <a:lnTo>
                  <a:pt x="4433360" y="3071478"/>
                </a:lnTo>
                <a:lnTo>
                  <a:pt x="0" y="30714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C2A56E7A-8BF5-B0A9-9821-42552C4C1191}"/>
              </a:ext>
            </a:extLst>
          </p:cNvPr>
          <p:cNvSpPr txBox="1"/>
          <p:nvPr/>
        </p:nvSpPr>
        <p:spPr>
          <a:xfrm>
            <a:off x="762000" y="814424"/>
            <a:ext cx="7848600" cy="7926144"/>
          </a:xfrm>
          <a:prstGeom prst="rect">
            <a:avLst/>
          </a:prstGeom>
          <a:noFill/>
        </p:spPr>
        <p:txBody>
          <a:bodyPr wrap="square">
            <a:spAutoFit/>
          </a:bodyPr>
          <a:lstStyle/>
          <a:p>
            <a:pPr algn="just">
              <a:lnSpc>
                <a:spcPct val="150000"/>
              </a:lnSpc>
            </a:pPr>
            <a:r>
              <a:rPr lang="vi-VN" sz="4300" b="1" i="1">
                <a:solidFill>
                  <a:srgbClr val="C00000"/>
                </a:solidFill>
              </a:rPr>
              <a:t>Câu </a:t>
            </a:r>
            <a:r>
              <a:rPr lang="en-US" sz="4300" b="1" i="1">
                <a:solidFill>
                  <a:srgbClr val="C00000"/>
                </a:solidFill>
                <a:latin typeface="Arial" panose="020B0604020202020204" pitchFamily="34" charset="0"/>
                <a:cs typeface="Arial" panose="020B0604020202020204" pitchFamily="34" charset="0"/>
              </a:rPr>
              <a:t>7</a:t>
            </a:r>
            <a:r>
              <a:rPr lang="vi-VN" sz="4300" b="1" i="1">
                <a:solidFill>
                  <a:srgbClr val="C00000"/>
                </a:solidFill>
              </a:rPr>
              <a:t>. </a:t>
            </a:r>
            <a:r>
              <a:rPr lang="vi-VN" sz="4300"/>
              <a:t>Có ý kiến cho rằng: Học sinh trung học cơ sở đang tuổi ăn, tuổi chơi thì nên biết tranh thủ ăn, chơi, hưởng thụ. Còn việc học hành, làm việc, cống hiến là việc làm suốt đời. Em sẽ lựa chọn phương án nào dưới đây?</a:t>
            </a:r>
            <a:endParaRPr lang="en-US" sz="4300"/>
          </a:p>
        </p:txBody>
      </p:sp>
      <p:sp>
        <p:nvSpPr>
          <p:cNvPr id="21" name="Rectangle: Rounded Corners 20">
            <a:extLst>
              <a:ext uri="{FF2B5EF4-FFF2-40B4-BE49-F238E27FC236}">
                <a16:creationId xmlns:a16="http://schemas.microsoft.com/office/drawing/2014/main" id="{B8A96658-B7E2-AA6C-C101-FD497B46D596}"/>
              </a:ext>
            </a:extLst>
          </p:cNvPr>
          <p:cNvSpPr/>
          <p:nvPr/>
        </p:nvSpPr>
        <p:spPr>
          <a:xfrm>
            <a:off x="9525000" y="5308835"/>
            <a:ext cx="7848600" cy="21336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rPr>
              <a:t>C. Em đồng ý vì tuổi xuân sẽ chẳng bao giờ thắm lại nếu chỉ học mà không chơi sẽ làm cho tuổi trẻ trôi</a:t>
            </a:r>
            <a:r>
              <a:rPr lang="en-US" sz="3400">
                <a:solidFill>
                  <a:schemeClr val="tx1"/>
                </a:solidFill>
              </a:rPr>
              <a:t> </a:t>
            </a:r>
            <a:r>
              <a:rPr lang="en-US" sz="3400">
                <a:solidFill>
                  <a:schemeClr val="tx1"/>
                </a:solidFill>
                <a:latin typeface="Arial" panose="020B0604020202020204" pitchFamily="34" charset="0"/>
                <a:cs typeface="Arial" panose="020B0604020202020204" pitchFamily="34" charset="0"/>
              </a:rPr>
              <a:t>vô ích</a:t>
            </a:r>
          </a:p>
        </p:txBody>
      </p:sp>
      <p:sp>
        <p:nvSpPr>
          <p:cNvPr id="22" name="Rectangle: Rounded Corners 21">
            <a:extLst>
              <a:ext uri="{FF2B5EF4-FFF2-40B4-BE49-F238E27FC236}">
                <a16:creationId xmlns:a16="http://schemas.microsoft.com/office/drawing/2014/main" id="{79531B6F-3864-393C-58B9-C55EF9FB76A6}"/>
              </a:ext>
            </a:extLst>
          </p:cNvPr>
          <p:cNvSpPr/>
          <p:nvPr/>
        </p:nvSpPr>
        <p:spPr>
          <a:xfrm>
            <a:off x="9525000" y="342900"/>
            <a:ext cx="7848600" cy="21336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cs typeface="Arial" panose="020B0604020202020204" pitchFamily="34" charset="0"/>
              </a:rPr>
              <a:t>A. Em đồng ý vì học không chơi là sống hoài, sống phí.</a:t>
            </a:r>
            <a:endParaRPr lang="en-US" sz="34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7A1E68D4-A6CB-D7C9-FFD3-98C8450F304F}"/>
              </a:ext>
            </a:extLst>
          </p:cNvPr>
          <p:cNvSpPr/>
          <p:nvPr/>
        </p:nvSpPr>
        <p:spPr>
          <a:xfrm>
            <a:off x="9525000" y="7765608"/>
            <a:ext cx="7848600" cy="21336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rPr>
              <a:t>D. Em không đồng ý vì học không chơi đánh rơi tuổi trẻ, chơi không học bán rẻ tương lai.</a:t>
            </a:r>
            <a:endParaRPr lang="en-US" sz="3400">
              <a:solidFill>
                <a:schemeClr val="tx1"/>
              </a:solidFill>
            </a:endParaRPr>
          </a:p>
        </p:txBody>
      </p:sp>
      <p:sp>
        <p:nvSpPr>
          <p:cNvPr id="24" name="Rectangle: Rounded Corners 23">
            <a:extLst>
              <a:ext uri="{FF2B5EF4-FFF2-40B4-BE49-F238E27FC236}">
                <a16:creationId xmlns:a16="http://schemas.microsoft.com/office/drawing/2014/main" id="{300DFA9A-CA5A-67F8-BF36-D5AF42E70D79}"/>
              </a:ext>
            </a:extLst>
          </p:cNvPr>
          <p:cNvSpPr/>
          <p:nvPr/>
        </p:nvSpPr>
        <p:spPr>
          <a:xfrm>
            <a:off x="9525000" y="2828249"/>
            <a:ext cx="7848600" cy="2133600"/>
          </a:xfrm>
          <a:prstGeom prst="roundRect">
            <a:avLst>
              <a:gd name="adj" fmla="val 8892"/>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rPr>
              <a:t>B. Em không đồng ý vì học sinh cần thể hiện lí tưởng sống từ khi còn nhỏ, phấn đấu học tập, rèn luyện phẩm chất</a:t>
            </a:r>
            <a:endParaRPr lang="en-US" sz="3400">
              <a:solidFill>
                <a:schemeClr val="tx1"/>
              </a:solidFill>
            </a:endParaRPr>
          </a:p>
        </p:txBody>
      </p:sp>
      <p:sp>
        <p:nvSpPr>
          <p:cNvPr id="25" name="Rectangle: Rounded Corners 24">
            <a:extLst>
              <a:ext uri="{FF2B5EF4-FFF2-40B4-BE49-F238E27FC236}">
                <a16:creationId xmlns:a16="http://schemas.microsoft.com/office/drawing/2014/main" id="{4109956E-922E-DFE0-1FD8-07E4E6B747F5}"/>
              </a:ext>
            </a:extLst>
          </p:cNvPr>
          <p:cNvSpPr/>
          <p:nvPr/>
        </p:nvSpPr>
        <p:spPr>
          <a:xfrm>
            <a:off x="9543738" y="2828249"/>
            <a:ext cx="7848600" cy="2133600"/>
          </a:xfrm>
          <a:prstGeom prst="roundRect">
            <a:avLst>
              <a:gd name="adj" fmla="val 8892"/>
            </a:avLst>
          </a:prstGeom>
          <a:solidFill>
            <a:schemeClr val="accent3">
              <a:lumMod val="40000"/>
              <a:lumOff val="60000"/>
            </a:schemeClr>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rPr>
              <a:t>B. Em không đồng ý vì học sinh cần thể hiện lí tưởng sống từ khi còn nhỏ, phấn đấu học tập, rèn luyện phẩm chất</a:t>
            </a:r>
          </a:p>
        </p:txBody>
      </p:sp>
    </p:spTree>
    <p:extLst>
      <p:ext uri="{BB962C8B-B14F-4D97-AF65-F5344CB8AC3E}">
        <p14:creationId xmlns:p14="http://schemas.microsoft.com/office/powerpoint/2010/main" val="169800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C098FE23-4548-DD00-78FD-E13DC32140FB}"/>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C4F5C84F-0B35-88F6-3389-2E46180B90C5}"/>
              </a:ext>
            </a:extLst>
          </p:cNvPr>
          <p:cNvGrpSpPr/>
          <p:nvPr/>
        </p:nvGrpSpPr>
        <p:grpSpPr>
          <a:xfrm>
            <a:off x="-256941" y="9054679"/>
            <a:ext cx="17983428" cy="1345158"/>
            <a:chOff x="0" y="0"/>
            <a:chExt cx="5683651" cy="425136"/>
          </a:xfrm>
        </p:grpSpPr>
        <p:sp>
          <p:nvSpPr>
            <p:cNvPr id="11" name="Freeform 11">
              <a:extLst>
                <a:ext uri="{FF2B5EF4-FFF2-40B4-BE49-F238E27FC236}">
                  <a16:creationId xmlns:a16="http://schemas.microsoft.com/office/drawing/2014/main" id="{061C8475-A495-8549-8C75-1BDA156B2184}"/>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2" name="TextBox 12">
              <a:extLst>
                <a:ext uri="{FF2B5EF4-FFF2-40B4-BE49-F238E27FC236}">
                  <a16:creationId xmlns:a16="http://schemas.microsoft.com/office/drawing/2014/main" id="{FB9E6484-F4A2-4D25-EDC4-E4BFB033CCC2}"/>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5">
            <a:extLst>
              <a:ext uri="{FF2B5EF4-FFF2-40B4-BE49-F238E27FC236}">
                <a16:creationId xmlns:a16="http://schemas.microsoft.com/office/drawing/2014/main" id="{E7E8111B-1D6E-620C-B654-097FEDC5EC4B}"/>
              </a:ext>
            </a:extLst>
          </p:cNvPr>
          <p:cNvSpPr/>
          <p:nvPr/>
        </p:nvSpPr>
        <p:spPr>
          <a:xfrm>
            <a:off x="15777024" y="149989"/>
            <a:ext cx="4061912" cy="9152489"/>
          </a:xfrm>
          <a:custGeom>
            <a:avLst/>
            <a:gdLst/>
            <a:ahLst/>
            <a:cxnLst/>
            <a:rect l="l" t="t" r="r" b="b"/>
            <a:pathLst>
              <a:path w="4061912" h="9152489">
                <a:moveTo>
                  <a:pt x="0" y="0"/>
                </a:moveTo>
                <a:lnTo>
                  <a:pt x="4061912" y="0"/>
                </a:lnTo>
                <a:lnTo>
                  <a:pt x="4061912" y="9152489"/>
                </a:lnTo>
                <a:lnTo>
                  <a:pt x="0" y="9152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4" name="Freeform 14">
            <a:extLst>
              <a:ext uri="{FF2B5EF4-FFF2-40B4-BE49-F238E27FC236}">
                <a16:creationId xmlns:a16="http://schemas.microsoft.com/office/drawing/2014/main" id="{286155EB-AD6D-8C9C-F5BA-56FAC0550D09}"/>
              </a:ext>
            </a:extLst>
          </p:cNvPr>
          <p:cNvSpPr/>
          <p:nvPr/>
        </p:nvSpPr>
        <p:spPr>
          <a:xfrm>
            <a:off x="9829800" y="6735221"/>
            <a:ext cx="3112650" cy="3551779"/>
          </a:xfrm>
          <a:custGeom>
            <a:avLst/>
            <a:gdLst/>
            <a:ahLst/>
            <a:cxnLst/>
            <a:rect l="l" t="t" r="r" b="b"/>
            <a:pathLst>
              <a:path w="3511366" h="4006745">
                <a:moveTo>
                  <a:pt x="0" y="0"/>
                </a:moveTo>
                <a:lnTo>
                  <a:pt x="3511366" y="0"/>
                </a:lnTo>
                <a:lnTo>
                  <a:pt x="3511366" y="4006745"/>
                </a:lnTo>
                <a:lnTo>
                  <a:pt x="0" y="40067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13">
            <a:extLst>
              <a:ext uri="{FF2B5EF4-FFF2-40B4-BE49-F238E27FC236}">
                <a16:creationId xmlns:a16="http://schemas.microsoft.com/office/drawing/2014/main" id="{5E0F216A-E013-AFB0-FF6B-6F72BB6AE057}"/>
              </a:ext>
            </a:extLst>
          </p:cNvPr>
          <p:cNvSpPr/>
          <p:nvPr/>
        </p:nvSpPr>
        <p:spPr>
          <a:xfrm>
            <a:off x="12420600" y="4000500"/>
            <a:ext cx="4037416" cy="5830204"/>
          </a:xfrm>
          <a:custGeom>
            <a:avLst/>
            <a:gdLst/>
            <a:ahLst/>
            <a:cxnLst/>
            <a:rect l="l" t="t" r="r" b="b"/>
            <a:pathLst>
              <a:path w="2909630" h="4201632">
                <a:moveTo>
                  <a:pt x="0" y="0"/>
                </a:moveTo>
                <a:lnTo>
                  <a:pt x="2909630" y="0"/>
                </a:lnTo>
                <a:lnTo>
                  <a:pt x="2909630" y="4201632"/>
                </a:lnTo>
                <a:lnTo>
                  <a:pt x="0" y="42016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4" name="Freeform 14">
            <a:extLst>
              <a:ext uri="{FF2B5EF4-FFF2-40B4-BE49-F238E27FC236}">
                <a16:creationId xmlns:a16="http://schemas.microsoft.com/office/drawing/2014/main" id="{2680323F-639D-26FB-8AB9-5D81CC6054FA}"/>
              </a:ext>
            </a:extLst>
          </p:cNvPr>
          <p:cNvSpPr/>
          <p:nvPr/>
        </p:nvSpPr>
        <p:spPr>
          <a:xfrm>
            <a:off x="14508612" y="8228893"/>
            <a:ext cx="2586395" cy="1908118"/>
          </a:xfrm>
          <a:custGeom>
            <a:avLst/>
            <a:gdLst/>
            <a:ahLst/>
            <a:cxnLst/>
            <a:rect l="l" t="t" r="r" b="b"/>
            <a:pathLst>
              <a:path w="2586395" h="1908118">
                <a:moveTo>
                  <a:pt x="0" y="0"/>
                </a:moveTo>
                <a:lnTo>
                  <a:pt x="2586395" y="0"/>
                </a:lnTo>
                <a:lnTo>
                  <a:pt x="2586395" y="1908119"/>
                </a:lnTo>
                <a:lnTo>
                  <a:pt x="0" y="19081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8" name="Group 7">
            <a:extLst>
              <a:ext uri="{FF2B5EF4-FFF2-40B4-BE49-F238E27FC236}">
                <a16:creationId xmlns:a16="http://schemas.microsoft.com/office/drawing/2014/main" id="{32AF3DFD-AAA8-D7C5-59FF-E60DA573A03A}"/>
              </a:ext>
            </a:extLst>
          </p:cNvPr>
          <p:cNvGrpSpPr/>
          <p:nvPr/>
        </p:nvGrpSpPr>
        <p:grpSpPr>
          <a:xfrm>
            <a:off x="-2162175" y="2509217"/>
            <a:ext cx="13287375" cy="3551779"/>
            <a:chOff x="-2162175" y="2509217"/>
            <a:chExt cx="13287375" cy="3551779"/>
          </a:xfrm>
        </p:grpSpPr>
        <p:sp>
          <p:nvSpPr>
            <p:cNvPr id="5" name="Rectangle: Rounded Corners 4">
              <a:extLst>
                <a:ext uri="{FF2B5EF4-FFF2-40B4-BE49-F238E27FC236}">
                  <a16:creationId xmlns:a16="http://schemas.microsoft.com/office/drawing/2014/main" id="{D4A839DC-B7F5-AC9C-D0C5-717636CD2094}"/>
                </a:ext>
              </a:extLst>
            </p:cNvPr>
            <p:cNvSpPr/>
            <p:nvPr/>
          </p:nvSpPr>
          <p:spPr>
            <a:xfrm>
              <a:off x="-2162175" y="2509217"/>
              <a:ext cx="13287375" cy="355177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77E565-62F4-33E8-0D4F-DA0865DA6F9F}"/>
                </a:ext>
              </a:extLst>
            </p:cNvPr>
            <p:cNvSpPr txBox="1"/>
            <p:nvPr/>
          </p:nvSpPr>
          <p:spPr>
            <a:xfrm>
              <a:off x="1190973" y="3163148"/>
              <a:ext cx="7543800" cy="1169551"/>
            </a:xfrm>
            <a:prstGeom prst="rect">
              <a:avLst/>
            </a:prstGeom>
            <a:noFill/>
          </p:spPr>
          <p:txBody>
            <a:bodyPr wrap="square" rtlCol="0">
              <a:spAutoFit/>
            </a:bodyPr>
            <a:lstStyle/>
            <a:p>
              <a:pPr algn="ctr"/>
              <a:r>
                <a:rPr lang="en-US" sz="7000" b="1">
                  <a:solidFill>
                    <a:srgbClr val="69544F"/>
                  </a:solidFill>
                  <a:latin typeface="Arial" panose="020B0604020202020204" pitchFamily="34" charset="0"/>
                  <a:cs typeface="Arial" panose="020B0604020202020204" pitchFamily="34" charset="0"/>
                </a:rPr>
                <a:t>LUYỆN TẬP </a:t>
              </a:r>
            </a:p>
          </p:txBody>
        </p:sp>
        <p:sp>
          <p:nvSpPr>
            <p:cNvPr id="7" name="TextBox 6">
              <a:extLst>
                <a:ext uri="{FF2B5EF4-FFF2-40B4-BE49-F238E27FC236}">
                  <a16:creationId xmlns:a16="http://schemas.microsoft.com/office/drawing/2014/main" id="{12A8BBBC-FF78-5889-9F11-B8B3D5BD06DC}"/>
                </a:ext>
              </a:extLst>
            </p:cNvPr>
            <p:cNvSpPr txBox="1"/>
            <p:nvPr/>
          </p:nvSpPr>
          <p:spPr>
            <a:xfrm>
              <a:off x="1774949" y="4664214"/>
              <a:ext cx="58674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(câu hỏi tự luận) </a:t>
              </a:r>
            </a:p>
          </p:txBody>
        </p:sp>
      </p:grpSp>
    </p:spTree>
    <p:extLst>
      <p:ext uri="{BB962C8B-B14F-4D97-AF65-F5344CB8AC3E}">
        <p14:creationId xmlns:p14="http://schemas.microsoft.com/office/powerpoint/2010/main" val="4250291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8488EFD6-5864-F42B-DDC8-F240256B0885}"/>
            </a:ext>
          </a:extLst>
        </p:cNvPr>
        <p:cNvGrpSpPr/>
        <p:nvPr/>
      </p:nvGrpSpPr>
      <p:grpSpPr>
        <a:xfrm>
          <a:off x="0" y="0"/>
          <a:ext cx="0" cy="0"/>
          <a:chOff x="0" y="0"/>
          <a:chExt cx="0" cy="0"/>
        </a:xfrm>
      </p:grpSpPr>
      <p:pic>
        <p:nvPicPr>
          <p:cNvPr id="2" name="Picture 2" descr="Hình nền bầu trời: Các hình ảnh độc đáo, chất lượng cao">
            <a:extLst>
              <a:ext uri="{FF2B5EF4-FFF2-40B4-BE49-F238E27FC236}">
                <a16:creationId xmlns:a16="http://schemas.microsoft.com/office/drawing/2014/main" id="{03288303-5A50-C746-F853-23CD59E4BD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24" r="53951"/>
          <a:stretch/>
        </p:blipFill>
        <p:spPr bwMode="auto">
          <a:xfrm>
            <a:off x="8915400" y="1485900"/>
            <a:ext cx="3886200" cy="979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nền bầu trời: Các hình ảnh độc đáo, chất lượng cao">
            <a:extLst>
              <a:ext uri="{FF2B5EF4-FFF2-40B4-BE49-F238E27FC236}">
                <a16:creationId xmlns:a16="http://schemas.microsoft.com/office/drawing/2014/main" id="{A6D77298-A39A-3D4D-1EED-6AC8A82B3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81" r="39609"/>
          <a:stretch/>
        </p:blipFill>
        <p:spPr bwMode="auto">
          <a:xfrm>
            <a:off x="13411200" y="-952500"/>
            <a:ext cx="4249139" cy="97917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504225B-E2FC-44C2-712E-E6DED72B378F}"/>
              </a:ext>
            </a:extLst>
          </p:cNvPr>
          <p:cNvGrpSpPr/>
          <p:nvPr/>
        </p:nvGrpSpPr>
        <p:grpSpPr>
          <a:xfrm>
            <a:off x="202923" y="800100"/>
            <a:ext cx="8331477" cy="3627989"/>
            <a:chOff x="355323" y="629686"/>
            <a:chExt cx="8331477" cy="3627989"/>
          </a:xfrm>
        </p:grpSpPr>
        <p:sp>
          <p:nvSpPr>
            <p:cNvPr id="4" name="Freeform 2">
              <a:extLst>
                <a:ext uri="{FF2B5EF4-FFF2-40B4-BE49-F238E27FC236}">
                  <a16:creationId xmlns:a16="http://schemas.microsoft.com/office/drawing/2014/main" id="{B759C54C-ABFF-638D-D42F-5396A1BDCA77}"/>
                </a:ext>
              </a:extLst>
            </p:cNvPr>
            <p:cNvSpPr/>
            <p:nvPr/>
          </p:nvSpPr>
          <p:spPr>
            <a:xfrm>
              <a:off x="355323" y="1714500"/>
              <a:ext cx="825777" cy="912003"/>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10" name="Group 9">
              <a:extLst>
                <a:ext uri="{FF2B5EF4-FFF2-40B4-BE49-F238E27FC236}">
                  <a16:creationId xmlns:a16="http://schemas.microsoft.com/office/drawing/2014/main" id="{E8510F3B-2BA2-C64D-5E46-11FA43D265B8}"/>
                </a:ext>
              </a:extLst>
            </p:cNvPr>
            <p:cNvGrpSpPr/>
            <p:nvPr/>
          </p:nvGrpSpPr>
          <p:grpSpPr>
            <a:xfrm>
              <a:off x="1295400" y="629686"/>
              <a:ext cx="7391400" cy="3627989"/>
              <a:chOff x="1295400" y="629686"/>
              <a:chExt cx="7391400" cy="3627989"/>
            </a:xfrm>
          </p:grpSpPr>
          <p:sp>
            <p:nvSpPr>
              <p:cNvPr id="8" name="Rectangle: Diagonal Corners Rounded 7">
                <a:extLst>
                  <a:ext uri="{FF2B5EF4-FFF2-40B4-BE49-F238E27FC236}">
                    <a16:creationId xmlns:a16="http://schemas.microsoft.com/office/drawing/2014/main" id="{C1694313-C03C-832B-83D3-07AF007D99EE}"/>
                  </a:ext>
                </a:extLst>
              </p:cNvPr>
              <p:cNvSpPr/>
              <p:nvPr/>
            </p:nvSpPr>
            <p:spPr>
              <a:xfrm>
                <a:off x="1447800" y="734461"/>
                <a:ext cx="7239000" cy="3523214"/>
              </a:xfrm>
              <a:prstGeom prst="round2Diag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A57944EE-654C-2B83-3A61-FB2CBED9E224}"/>
                  </a:ext>
                </a:extLst>
              </p:cNvPr>
              <p:cNvSpPr/>
              <p:nvPr/>
            </p:nvSpPr>
            <p:spPr>
              <a:xfrm>
                <a:off x="1295400" y="629686"/>
                <a:ext cx="7239000" cy="3523214"/>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4E1305-69DF-7C57-84B3-9BBFBAF81670}"/>
                  </a:ext>
                </a:extLst>
              </p:cNvPr>
              <p:cNvSpPr txBox="1"/>
              <p:nvPr/>
            </p:nvSpPr>
            <p:spPr>
              <a:xfrm>
                <a:off x="1600200" y="734461"/>
                <a:ext cx="6705600" cy="3313664"/>
              </a:xfrm>
              <a:prstGeom prst="rect">
                <a:avLst/>
              </a:prstGeom>
              <a:noFill/>
            </p:spPr>
            <p:txBody>
              <a:bodyPr wrap="square" rtlCol="0">
                <a:spAutoFit/>
              </a:bodyPr>
              <a:lstStyle/>
              <a:p>
                <a:pPr algn="just">
                  <a:lnSpc>
                    <a:spcPct val="150000"/>
                  </a:lnSpc>
                </a:pPr>
                <a:r>
                  <a:rPr lang="en-US" sz="3600" b="1" i="1">
                    <a:solidFill>
                      <a:srgbClr val="C00000"/>
                    </a:solidFill>
                    <a:latin typeface="Arial" panose="020B0604020202020204" pitchFamily="34" charset="0"/>
                    <a:cs typeface="Arial" panose="020B0604020202020204" pitchFamily="34" charset="0"/>
                  </a:rPr>
                  <a:t>Ý nghĩa bài hát: </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 về những khao khát sống đẹp , sống cho quê hương , sống không phí hoài của tác giả.</a:t>
                </a:r>
                <a:r>
                  <a:rPr lang="en-US" sz="3600">
                    <a:latin typeface="Arial" panose="020B0604020202020204" pitchFamily="34" charset="0"/>
                    <a:cs typeface="Arial" panose="020B0604020202020204" pitchFamily="34" charset="0"/>
                  </a:rPr>
                  <a:t> </a:t>
                </a:r>
              </a:p>
            </p:txBody>
          </p:sp>
        </p:grpSp>
      </p:grpSp>
      <p:sp>
        <p:nvSpPr>
          <p:cNvPr id="17" name="Arrow: Down 16">
            <a:extLst>
              <a:ext uri="{FF2B5EF4-FFF2-40B4-BE49-F238E27FC236}">
                <a16:creationId xmlns:a16="http://schemas.microsoft.com/office/drawing/2014/main" id="{F3DEF724-275F-455F-D5C1-DE635FD32D9C}"/>
              </a:ext>
            </a:extLst>
          </p:cNvPr>
          <p:cNvSpPr/>
          <p:nvPr/>
        </p:nvSpPr>
        <p:spPr>
          <a:xfrm>
            <a:off x="4381500" y="4891088"/>
            <a:ext cx="60960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1410D9F-BC87-517A-C2DE-0B853A2B5582}"/>
              </a:ext>
            </a:extLst>
          </p:cNvPr>
          <p:cNvGrpSpPr/>
          <p:nvPr/>
        </p:nvGrpSpPr>
        <p:grpSpPr>
          <a:xfrm>
            <a:off x="1028700" y="5963687"/>
            <a:ext cx="7391400" cy="3627989"/>
            <a:chOff x="1295400" y="629686"/>
            <a:chExt cx="7391400" cy="3627989"/>
          </a:xfrm>
        </p:grpSpPr>
        <p:sp>
          <p:nvSpPr>
            <p:cNvPr id="25" name="Rectangle: Diagonal Corners Rounded 24">
              <a:extLst>
                <a:ext uri="{FF2B5EF4-FFF2-40B4-BE49-F238E27FC236}">
                  <a16:creationId xmlns:a16="http://schemas.microsoft.com/office/drawing/2014/main" id="{DA288019-C8AA-BD7C-AE42-225F1BF1FB3A}"/>
                </a:ext>
              </a:extLst>
            </p:cNvPr>
            <p:cNvSpPr/>
            <p:nvPr/>
          </p:nvSpPr>
          <p:spPr>
            <a:xfrm>
              <a:off x="1447800" y="734461"/>
              <a:ext cx="7239000" cy="3523214"/>
            </a:xfrm>
            <a:prstGeom prst="round2Diag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F766713B-D16B-48A8-E510-3D43AC36D644}"/>
                </a:ext>
              </a:extLst>
            </p:cNvPr>
            <p:cNvSpPr/>
            <p:nvPr/>
          </p:nvSpPr>
          <p:spPr>
            <a:xfrm>
              <a:off x="1295400" y="629686"/>
              <a:ext cx="7239000" cy="3523214"/>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A9B5610-F8C3-5EEC-E6CB-AF4F862476AA}"/>
                </a:ext>
              </a:extLst>
            </p:cNvPr>
            <p:cNvSpPr txBox="1"/>
            <p:nvPr/>
          </p:nvSpPr>
          <p:spPr>
            <a:xfrm>
              <a:off x="1600200" y="734461"/>
              <a:ext cx="6705600" cy="3313664"/>
            </a:xfrm>
            <a:prstGeom prst="rect">
              <a:avLst/>
            </a:prstGeom>
            <a:noFill/>
          </p:spPr>
          <p:txBody>
            <a:bodyPr wrap="square" rtlCol="0">
              <a:spAutoFit/>
            </a:bodyPr>
            <a:lstStyle/>
            <a:p>
              <a:pPr algn="just">
                <a:lnSpc>
                  <a:spcPct val="150000"/>
                </a:lnSpc>
              </a:pPr>
              <a:r>
                <a:rPr lang="en-US" sz="3600" b="1" i="1">
                  <a:solidFill>
                    <a:srgbClr val="C00000"/>
                  </a:solidFill>
                  <a:latin typeface="Arial" panose="020B0604020202020204" pitchFamily="34" charset="0"/>
                  <a:cs typeface="Arial" panose="020B0604020202020204" pitchFamily="34" charset="0"/>
                </a:rPr>
                <a:t>Thông điệp: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 người chỉ sống có một lần, hãy sống sao cho không hối tiếc</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sống một cuộc đời đẹp và ý nghĩa. </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971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C9EE89BF-6BE8-9B56-897A-5BF833B3D72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3FCC05A-DAED-1DF1-41D3-1D42950F8B89}"/>
              </a:ext>
            </a:extLst>
          </p:cNvPr>
          <p:cNvGrpSpPr/>
          <p:nvPr/>
        </p:nvGrpSpPr>
        <p:grpSpPr>
          <a:xfrm>
            <a:off x="-304800" y="571500"/>
            <a:ext cx="13873162" cy="838200"/>
            <a:chOff x="-304800" y="571500"/>
            <a:chExt cx="13873162" cy="838200"/>
          </a:xfrm>
        </p:grpSpPr>
        <p:sp>
          <p:nvSpPr>
            <p:cNvPr id="2" name="Arrow: Pentagon 1">
              <a:extLst>
                <a:ext uri="{FF2B5EF4-FFF2-40B4-BE49-F238E27FC236}">
                  <a16:creationId xmlns:a16="http://schemas.microsoft.com/office/drawing/2014/main" id="{796DC70E-E96B-2AC2-692B-0090E11C2F85}"/>
                </a:ext>
              </a:extLst>
            </p:cNvPr>
            <p:cNvSpPr/>
            <p:nvPr/>
          </p:nvSpPr>
          <p:spPr>
            <a:xfrm>
              <a:off x="-304800" y="571500"/>
              <a:ext cx="4267200" cy="838200"/>
            </a:xfrm>
            <a:prstGeom prst="homePlate">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1 </a:t>
              </a:r>
            </a:p>
          </p:txBody>
        </p:sp>
        <p:sp>
          <p:nvSpPr>
            <p:cNvPr id="4" name="TextBox 3">
              <a:extLst>
                <a:ext uri="{FF2B5EF4-FFF2-40B4-BE49-F238E27FC236}">
                  <a16:creationId xmlns:a16="http://schemas.microsoft.com/office/drawing/2014/main" id="{4D56375A-58F6-898F-30FF-9AFF1F0F18F7}"/>
                </a:ext>
              </a:extLst>
            </p:cNvPr>
            <p:cNvSpPr txBox="1"/>
            <p:nvPr/>
          </p:nvSpPr>
          <p:spPr>
            <a:xfrm>
              <a:off x="4267200" y="636657"/>
              <a:ext cx="9301162" cy="707886"/>
            </a:xfrm>
            <a:prstGeom prst="rect">
              <a:avLst/>
            </a:prstGeom>
            <a:noFill/>
          </p:spPr>
          <p:txBody>
            <a:bodyPr wrap="square">
              <a:spAutoFit/>
            </a:bodyPr>
            <a:lstStyle/>
            <a:p>
              <a:r>
                <a:rPr lang="en-US" sz="4000" i="1" dirty="0" err="1">
                  <a:latin typeface="Arial" panose="020B0604020202020204" pitchFamily="34" charset="0"/>
                  <a:cs typeface="Arial" panose="020B0604020202020204" pitchFamily="34" charset="0"/>
                </a:rPr>
                <a:t>Bày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tỏ</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điểm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ý </a:t>
              </a:r>
              <a:r>
                <a:rPr lang="en-US" sz="4000" i="1" dirty="0" err="1">
                  <a:latin typeface="Arial" panose="020B0604020202020204" pitchFamily="34" charset="0"/>
                  <a:cs typeface="Arial" panose="020B0604020202020204" pitchFamily="34" charset="0"/>
                </a:rPr>
                <a:t>kiến</a:t>
              </a:r>
              <a:endParaRPr lang="en-US" sz="4000" i="1" dirty="0">
                <a:latin typeface="Arial" panose="020B0604020202020204" pitchFamily="34" charset="0"/>
                <a:cs typeface="Arial" panose="020B0604020202020204" pitchFamily="34" charset="0"/>
              </a:endParaRPr>
            </a:p>
          </p:txBody>
        </p:sp>
      </p:grpSp>
      <p:graphicFrame>
        <p:nvGraphicFramePr>
          <p:cNvPr id="5" name="Table 4">
            <a:extLst>
              <a:ext uri="{FF2B5EF4-FFF2-40B4-BE49-F238E27FC236}">
                <a16:creationId xmlns:a16="http://schemas.microsoft.com/office/drawing/2014/main" id="{0CD2F70F-F6F1-AA52-9175-AB42785914CE}"/>
              </a:ext>
            </a:extLst>
          </p:cNvPr>
          <p:cNvGraphicFramePr>
            <a:graphicFrameLocks noGrp="1"/>
          </p:cNvGraphicFramePr>
          <p:nvPr>
            <p:extLst>
              <p:ext uri="{D42A27DB-BD31-4B8C-83A1-F6EECF244321}">
                <p14:modId xmlns:p14="http://schemas.microsoft.com/office/powerpoint/2010/main" val="1667626445"/>
              </p:ext>
            </p:extLst>
          </p:nvPr>
        </p:nvGraphicFramePr>
        <p:xfrm>
          <a:off x="-34871" y="1638300"/>
          <a:ext cx="17754599" cy="24729801"/>
        </p:xfrm>
        <a:graphic>
          <a:graphicData uri="http://schemas.openxmlformats.org/drawingml/2006/table">
            <a:tbl>
              <a:tblPr bandRow="1"/>
              <a:tblGrid>
                <a:gridCol w="4760729">
                  <a:extLst>
                    <a:ext uri="{9D8B030D-6E8A-4147-A177-3AD203B41FA5}">
                      <a16:colId xmlns:a16="http://schemas.microsoft.com/office/drawing/2014/main" val="295500480"/>
                    </a:ext>
                  </a:extLst>
                </a:gridCol>
                <a:gridCol w="2625908">
                  <a:extLst>
                    <a:ext uri="{9D8B030D-6E8A-4147-A177-3AD203B41FA5}">
                      <a16:colId xmlns:a16="http://schemas.microsoft.com/office/drawing/2014/main" val="4278667639"/>
                    </a:ext>
                  </a:extLst>
                </a:gridCol>
                <a:gridCol w="2662756">
                  <a:extLst>
                    <a:ext uri="{9D8B030D-6E8A-4147-A177-3AD203B41FA5}">
                      <a16:colId xmlns:a16="http://schemas.microsoft.com/office/drawing/2014/main" val="982831001"/>
                    </a:ext>
                  </a:extLst>
                </a:gridCol>
                <a:gridCol w="7705206">
                  <a:extLst>
                    <a:ext uri="{9D8B030D-6E8A-4147-A177-3AD203B41FA5}">
                      <a16:colId xmlns:a16="http://schemas.microsoft.com/office/drawing/2014/main" val="988970521"/>
                    </a:ext>
                  </a:extLst>
                </a:gridCol>
              </a:tblGrid>
              <a:tr h="1484894">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Không </a:t>
                      </a:r>
                    </a:p>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035680094"/>
                  </a:ext>
                </a:extLst>
              </a:tr>
              <a:tr h="3067494">
                <a:tc>
                  <a:txBody>
                    <a:bodyPr/>
                    <a:lstStyle/>
                    <a:p>
                      <a:pPr marL="0" marR="0" algn="just">
                        <a:lnSpc>
                          <a:spcPct val="150000"/>
                        </a:lnSpc>
                        <a:spcBef>
                          <a:spcPts val="100"/>
                        </a:spcBef>
                        <a:spcAft>
                          <a:spcPts val="100"/>
                        </a:spcAft>
                      </a:pPr>
                      <a:r>
                        <a:rPr lang="en-US" sz="3300" dirty="0">
                          <a:effectLst/>
                          <a:latin typeface="Arial" panose="020B0604020202020204" pitchFamily="34" charset="0"/>
                          <a:ea typeface="Times New Roman" panose="02020603050405020304" pitchFamily="18" charset="0"/>
                          <a:cs typeface="Arial" panose="020B0604020202020204" pitchFamily="34" charset="0"/>
                        </a:rPr>
                        <a:t>a) </a:t>
                      </a:r>
                      <a:r>
                        <a:rPr lang="en-US" sz="3300" dirty="0" err="1">
                          <a:effectLst/>
                          <a:latin typeface="Arial" panose="020B0604020202020204" pitchFamily="34" charset="0"/>
                          <a:ea typeface="Times New Roman" panose="02020603050405020304" pitchFamily="18" charset="0"/>
                          <a:cs typeface="Arial" panose="020B0604020202020204" pitchFamily="34" charset="0"/>
                        </a:rPr>
                        <a:t>Tất</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cả</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có</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mục</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đích</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đều</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là</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có</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lí</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tưởng</a:t>
                      </a:r>
                      <a:r>
                        <a:rPr lang="en-US" sz="3300" dirty="0">
                          <a:effectLst/>
                          <a:latin typeface="Arial" panose="020B0604020202020204" pitchFamily="34" charset="0"/>
                          <a:ea typeface="Times New Roman" panose="02020603050405020304" pitchFamily="18" charset="0"/>
                          <a:cs typeface="Arial" panose="020B0604020202020204" pitchFamily="34" charset="0"/>
                        </a:rPr>
                        <a:t>.</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82447145"/>
                  </a:ext>
                </a:extLst>
              </a:tr>
              <a:tr h="3657600">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b) Người sống có lí tưởng là người luôn suy nghĩ và hành động để thực hiện mục tiêu chung của dân tộc.</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445423832"/>
                  </a:ext>
                </a:extLst>
              </a:tr>
              <a:tr h="3349008">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c) Những ai tích cực làm giàu đều là người sống có lí tưởng.</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4114332752"/>
                  </a:ext>
                </a:extLst>
              </a:tr>
              <a:tr h="3825665">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d) Ở mỗi thời đại khác nhau, con người có lí tưởng sống khác nhau.</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384856820"/>
                  </a:ext>
                </a:extLst>
              </a:tr>
              <a:tr h="3689791">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e) Người sống có lí tưởng là người có nhiều ước mơ, hoài bão.</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225158636"/>
                  </a:ext>
                </a:extLst>
              </a:tr>
              <a:tr h="5614591">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g) Đối với học sinh, tích cực học tập để mai sau lập nghiệp, góp phần xây dựng quê hương, đất nước chính là sống có lí tưởng.</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dirty="0">
                          <a:effectLst/>
                          <a:latin typeface="Arial" panose="020B0604020202020204" pitchFamily="34" charset="0"/>
                          <a:ea typeface="Times New Roman" panose="02020603050405020304" pitchFamily="18" charset="0"/>
                          <a:cs typeface="Arial" panose="020B0604020202020204" pitchFamily="34" charset="0"/>
                        </a:rPr>
                        <a:t> </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347577032"/>
                  </a:ext>
                </a:extLst>
              </a:tr>
            </a:tbl>
          </a:graphicData>
        </a:graphic>
      </p:graphicFrame>
      <p:sp>
        <p:nvSpPr>
          <p:cNvPr id="6" name="Freeform 2">
            <a:extLst>
              <a:ext uri="{FF2B5EF4-FFF2-40B4-BE49-F238E27FC236}">
                <a16:creationId xmlns:a16="http://schemas.microsoft.com/office/drawing/2014/main" id="{3F986192-9259-DCD6-0BA0-BADD3CE58A5A}"/>
              </a:ext>
            </a:extLst>
          </p:cNvPr>
          <p:cNvSpPr/>
          <p:nvPr/>
        </p:nvSpPr>
        <p:spPr>
          <a:xfrm>
            <a:off x="8458200" y="4639701"/>
            <a:ext cx="993743" cy="1007598"/>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119D848A-EFD7-7093-9DF3-4AAE4334F08A}"/>
              </a:ext>
            </a:extLst>
          </p:cNvPr>
          <p:cNvSpPr txBox="1"/>
          <p:nvPr/>
        </p:nvSpPr>
        <p:spPr>
          <a:xfrm>
            <a:off x="10556843" y="3619500"/>
            <a:ext cx="7086600" cy="2295565"/>
          </a:xfrm>
          <a:prstGeom prst="rect">
            <a:avLst/>
          </a:prstGeom>
          <a:noFill/>
        </p:spPr>
        <p:txBody>
          <a:bodyPr wrap="square" rtlCol="0">
            <a:spAutoFit/>
          </a:bodyPr>
          <a:lstStyle/>
          <a:p>
            <a:pPr algn="just">
              <a:lnSpc>
                <a:spcPct val="150000"/>
              </a:lnSpc>
            </a:pPr>
            <a:r>
              <a:rPr lang="vi-VN" sz="3300">
                <a:solidFill>
                  <a:srgbClr val="C00000"/>
                </a:solidFill>
              </a:rPr>
              <a:t>Vì người sống có mục đích cao đẹp, có quyết tâm thực hiện kế hoạch mới là người sống có lí tưởng.</a:t>
            </a:r>
            <a:endParaRPr lang="en-US" sz="3300">
              <a:solidFill>
                <a:srgbClr val="C00000"/>
              </a:solidFill>
            </a:endParaRPr>
          </a:p>
        </p:txBody>
      </p:sp>
      <p:sp>
        <p:nvSpPr>
          <p:cNvPr id="9" name="Freeform 2">
            <a:extLst>
              <a:ext uri="{FF2B5EF4-FFF2-40B4-BE49-F238E27FC236}">
                <a16:creationId xmlns:a16="http://schemas.microsoft.com/office/drawing/2014/main" id="{13974F70-BD90-44CD-F171-7E57EB626A6A}"/>
              </a:ext>
            </a:extLst>
          </p:cNvPr>
          <p:cNvSpPr/>
          <p:nvPr/>
        </p:nvSpPr>
        <p:spPr>
          <a:xfrm>
            <a:off x="5867400" y="7810500"/>
            <a:ext cx="993743" cy="1007598"/>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TextBox 9">
            <a:extLst>
              <a:ext uri="{FF2B5EF4-FFF2-40B4-BE49-F238E27FC236}">
                <a16:creationId xmlns:a16="http://schemas.microsoft.com/office/drawing/2014/main" id="{183753E3-CDFD-C22F-E4C3-275858E0AEFA}"/>
              </a:ext>
            </a:extLst>
          </p:cNvPr>
          <p:cNvSpPr txBox="1"/>
          <p:nvPr/>
        </p:nvSpPr>
        <p:spPr>
          <a:xfrm>
            <a:off x="10580655" y="6578743"/>
            <a:ext cx="7086600" cy="3057312"/>
          </a:xfrm>
          <a:prstGeom prst="rect">
            <a:avLst/>
          </a:prstGeom>
          <a:noFill/>
        </p:spPr>
        <p:txBody>
          <a:bodyPr wrap="square" rtlCol="0">
            <a:spAutoFit/>
          </a:bodyPr>
          <a:lstStyle/>
          <a:p>
            <a:pPr algn="just">
              <a:lnSpc>
                <a:spcPct val="150000"/>
              </a:lnSpc>
            </a:pPr>
            <a:r>
              <a:rPr lang="vi-VN" sz="3300">
                <a:solidFill>
                  <a:srgbClr val="C00000"/>
                </a:solidFill>
              </a:rPr>
              <a:t>Vì người sống có lí tưởng luôn muốn phấn đấu hoàn thành mục tiêu của bản thân, góp phần xây dựng đất nước giàu mạnh.</a:t>
            </a:r>
            <a:endParaRPr lang="en-US" sz="3300">
              <a:solidFill>
                <a:srgbClr val="C00000"/>
              </a:solidFill>
            </a:endParaRPr>
          </a:p>
        </p:txBody>
      </p:sp>
    </p:spTree>
    <p:extLst>
      <p:ext uri="{BB962C8B-B14F-4D97-AF65-F5344CB8AC3E}">
        <p14:creationId xmlns:p14="http://schemas.microsoft.com/office/powerpoint/2010/main" val="1686095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1C8B2572-8A23-1AD8-311F-850F60E2A845}"/>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C8C90DA-8764-2C64-109C-22C09DB1E137}"/>
              </a:ext>
            </a:extLst>
          </p:cNvPr>
          <p:cNvGraphicFramePr>
            <a:graphicFrameLocks noGrp="1"/>
          </p:cNvGraphicFramePr>
          <p:nvPr>
            <p:extLst>
              <p:ext uri="{D42A27DB-BD31-4B8C-83A1-F6EECF244321}">
                <p14:modId xmlns:p14="http://schemas.microsoft.com/office/powerpoint/2010/main" val="334761601"/>
              </p:ext>
            </p:extLst>
          </p:nvPr>
        </p:nvGraphicFramePr>
        <p:xfrm>
          <a:off x="266700" y="190500"/>
          <a:ext cx="17754599" cy="15520591"/>
        </p:xfrm>
        <a:graphic>
          <a:graphicData uri="http://schemas.openxmlformats.org/drawingml/2006/table">
            <a:tbl>
              <a:tblPr bandRow="1"/>
              <a:tblGrid>
                <a:gridCol w="4760729">
                  <a:extLst>
                    <a:ext uri="{9D8B030D-6E8A-4147-A177-3AD203B41FA5}">
                      <a16:colId xmlns:a16="http://schemas.microsoft.com/office/drawing/2014/main" val="295500480"/>
                    </a:ext>
                  </a:extLst>
                </a:gridCol>
                <a:gridCol w="2625908">
                  <a:extLst>
                    <a:ext uri="{9D8B030D-6E8A-4147-A177-3AD203B41FA5}">
                      <a16:colId xmlns:a16="http://schemas.microsoft.com/office/drawing/2014/main" val="4278667639"/>
                    </a:ext>
                  </a:extLst>
                </a:gridCol>
                <a:gridCol w="2662756">
                  <a:extLst>
                    <a:ext uri="{9D8B030D-6E8A-4147-A177-3AD203B41FA5}">
                      <a16:colId xmlns:a16="http://schemas.microsoft.com/office/drawing/2014/main" val="982831001"/>
                    </a:ext>
                  </a:extLst>
                </a:gridCol>
                <a:gridCol w="7705206">
                  <a:extLst>
                    <a:ext uri="{9D8B030D-6E8A-4147-A177-3AD203B41FA5}">
                      <a16:colId xmlns:a16="http://schemas.microsoft.com/office/drawing/2014/main" val="988970521"/>
                    </a:ext>
                  </a:extLst>
                </a:gridCol>
              </a:tblGrid>
              <a:tr h="1484894">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3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lnSpc>
                          <a:spcPct val="150000"/>
                        </a:lnSpc>
                        <a:spcBef>
                          <a:spcPts val="600"/>
                        </a:spcBef>
                        <a:spcAft>
                          <a:spcPts val="100"/>
                        </a:spcAft>
                      </a:pPr>
                      <a:r>
                        <a:rPr lang="en-US" sz="3300" b="1"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3300" b="1" dirty="0">
                          <a:effectLst/>
                          <a:latin typeface="Arial" panose="020B0604020202020204" pitchFamily="34" charset="0"/>
                          <a:ea typeface="Times New Roman" panose="02020603050405020304" pitchFamily="18" charset="0"/>
                          <a:cs typeface="Arial" panose="020B0604020202020204" pitchFamily="34" charset="0"/>
                        </a:rPr>
                        <a:t> </a:t>
                      </a:r>
                      <a:r>
                        <a:rPr lang="en-US" sz="3300" b="1" dirty="0" err="1">
                          <a:effectLst/>
                          <a:latin typeface="Arial" panose="020B0604020202020204" pitchFamily="34" charset="0"/>
                          <a:ea typeface="Times New Roman" panose="02020603050405020304" pitchFamily="18" charset="0"/>
                          <a:cs typeface="Arial" panose="020B0604020202020204" pitchFamily="34" charset="0"/>
                        </a:rPr>
                        <a:t>tình</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035680094"/>
                  </a:ext>
                </a:extLst>
              </a:tr>
              <a:tr h="2686494">
                <a:tc>
                  <a:txBody>
                    <a:bodyPr/>
                    <a:lstStyle/>
                    <a:p>
                      <a:pPr marL="0" marR="0" algn="just">
                        <a:lnSpc>
                          <a:spcPct val="150000"/>
                        </a:lnSpc>
                        <a:spcBef>
                          <a:spcPts val="100"/>
                        </a:spcBef>
                        <a:spcAft>
                          <a:spcPts val="100"/>
                        </a:spcAft>
                      </a:pPr>
                      <a:r>
                        <a:rPr lang="en-US" sz="3300" dirty="0">
                          <a:effectLst/>
                          <a:latin typeface="Arial" panose="020B0604020202020204" pitchFamily="34" charset="0"/>
                          <a:ea typeface="Times New Roman" panose="02020603050405020304" pitchFamily="18" charset="0"/>
                          <a:cs typeface="Arial" panose="020B0604020202020204" pitchFamily="34" charset="0"/>
                        </a:rPr>
                        <a:t>c) </a:t>
                      </a:r>
                      <a:r>
                        <a:rPr lang="en-US" sz="33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3300" dirty="0">
                          <a:effectLst/>
                          <a:latin typeface="Arial" panose="020B0604020202020204" pitchFamily="34" charset="0"/>
                          <a:ea typeface="Times New Roman" panose="02020603050405020304" pitchFamily="18" charset="0"/>
                          <a:cs typeface="Arial" panose="020B0604020202020204" pitchFamily="34" charset="0"/>
                        </a:rPr>
                        <a:t> ai </a:t>
                      </a:r>
                      <a:r>
                        <a:rPr lang="en-US" sz="33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cực</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làm</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giàu</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đều</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là</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có</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lí</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tưởng</a:t>
                      </a:r>
                      <a:r>
                        <a:rPr lang="en-US" sz="3300" dirty="0">
                          <a:effectLst/>
                          <a:latin typeface="Arial" panose="020B0604020202020204" pitchFamily="34" charset="0"/>
                          <a:ea typeface="Times New Roman" panose="02020603050405020304" pitchFamily="18" charset="0"/>
                          <a:cs typeface="Arial" panose="020B0604020202020204" pitchFamily="34" charset="0"/>
                        </a:rPr>
                        <a:t>.</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4114332752"/>
                  </a:ext>
                </a:extLst>
              </a:tr>
              <a:tr h="2438400">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d) Ở mỗi thời đại khác nhau, con người có lí tưởng sống khác nhau.</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384856820"/>
                  </a:ext>
                </a:extLst>
              </a:tr>
              <a:tr h="3276600">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e) Người sống có lí tưởng là người có nhiều ước mơ, hoài bão.</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225158636"/>
                  </a:ext>
                </a:extLst>
              </a:tr>
              <a:tr h="5614591">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g) Đối với học sinh, tích cực học tập để mai sau lập nghiệp, góp phần xây dựng quê hương, đất nước chính là sống có lí tưởng.</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dirty="0">
                          <a:effectLst/>
                          <a:latin typeface="Arial" panose="020B0604020202020204" pitchFamily="34" charset="0"/>
                          <a:ea typeface="Times New Roman" panose="02020603050405020304" pitchFamily="18" charset="0"/>
                          <a:cs typeface="Arial" panose="020B0604020202020204" pitchFamily="34" charset="0"/>
                        </a:rPr>
                        <a:t> </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347577032"/>
                  </a:ext>
                </a:extLst>
              </a:tr>
            </a:tbl>
          </a:graphicData>
        </a:graphic>
      </p:graphicFrame>
      <p:sp>
        <p:nvSpPr>
          <p:cNvPr id="6" name="Freeform 2">
            <a:extLst>
              <a:ext uri="{FF2B5EF4-FFF2-40B4-BE49-F238E27FC236}">
                <a16:creationId xmlns:a16="http://schemas.microsoft.com/office/drawing/2014/main" id="{9AC19687-822C-7875-3DE9-61CDE68EFA68}"/>
              </a:ext>
            </a:extLst>
          </p:cNvPr>
          <p:cNvSpPr/>
          <p:nvPr/>
        </p:nvSpPr>
        <p:spPr>
          <a:xfrm>
            <a:off x="8458200" y="2535701"/>
            <a:ext cx="993743" cy="1007598"/>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D9A5997C-6F8D-7140-836B-2AC9670972B0}"/>
              </a:ext>
            </a:extLst>
          </p:cNvPr>
          <p:cNvSpPr txBox="1"/>
          <p:nvPr/>
        </p:nvSpPr>
        <p:spPr>
          <a:xfrm>
            <a:off x="10556843" y="1891718"/>
            <a:ext cx="7086600" cy="2295565"/>
          </a:xfrm>
          <a:prstGeom prst="rect">
            <a:avLst/>
          </a:prstGeom>
          <a:noFill/>
        </p:spPr>
        <p:txBody>
          <a:bodyPr wrap="square" rtlCol="0">
            <a:spAutoFit/>
          </a:bodyPr>
          <a:lstStyle/>
          <a:p>
            <a:pPr algn="just">
              <a:lnSpc>
                <a:spcPct val="150000"/>
              </a:lnSpc>
            </a:pPr>
            <a:r>
              <a:rPr lang="vi-VN" sz="3300" dirty="0">
                <a:solidFill>
                  <a:srgbClr val="C00000"/>
                </a:solidFill>
              </a:rPr>
              <a:t>Vì những người tích cực làm giàu chưa hẳn đã có mục đích sống cao đẹp, phù hợp với lợi ích cộng đồng.</a:t>
            </a:r>
            <a:endParaRPr lang="en-US" sz="3300" dirty="0">
              <a:solidFill>
                <a:srgbClr val="C00000"/>
              </a:solidFill>
            </a:endParaRPr>
          </a:p>
        </p:txBody>
      </p:sp>
      <p:sp>
        <p:nvSpPr>
          <p:cNvPr id="9" name="Freeform 2">
            <a:extLst>
              <a:ext uri="{FF2B5EF4-FFF2-40B4-BE49-F238E27FC236}">
                <a16:creationId xmlns:a16="http://schemas.microsoft.com/office/drawing/2014/main" id="{C6BE32A3-041E-864D-9843-0EEB869DD32C}"/>
              </a:ext>
            </a:extLst>
          </p:cNvPr>
          <p:cNvSpPr/>
          <p:nvPr/>
        </p:nvSpPr>
        <p:spPr>
          <a:xfrm>
            <a:off x="5867400" y="5161524"/>
            <a:ext cx="993743" cy="1007598"/>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TextBox 9">
            <a:extLst>
              <a:ext uri="{FF2B5EF4-FFF2-40B4-BE49-F238E27FC236}">
                <a16:creationId xmlns:a16="http://schemas.microsoft.com/office/drawing/2014/main" id="{BACE5B7B-C0C0-469B-1419-D6C96B4AC108}"/>
              </a:ext>
            </a:extLst>
          </p:cNvPr>
          <p:cNvSpPr txBox="1"/>
          <p:nvPr/>
        </p:nvSpPr>
        <p:spPr>
          <a:xfrm>
            <a:off x="10580655" y="4437584"/>
            <a:ext cx="7086600" cy="2295565"/>
          </a:xfrm>
          <a:prstGeom prst="rect">
            <a:avLst/>
          </a:prstGeom>
          <a:noFill/>
        </p:spPr>
        <p:txBody>
          <a:bodyPr wrap="square" rtlCol="0">
            <a:spAutoFit/>
          </a:bodyPr>
          <a:lstStyle/>
          <a:p>
            <a:pPr algn="just">
              <a:lnSpc>
                <a:spcPct val="150000"/>
              </a:lnSpc>
            </a:pPr>
            <a:r>
              <a:rPr lang="vi-VN" sz="3300">
                <a:solidFill>
                  <a:srgbClr val="C00000"/>
                </a:solidFill>
              </a:rPr>
              <a:t>Vì xã hội thay đổi, con người sẽ đặt ra những mục tiêu, kế hoạch phấn đấu khác nhau.</a:t>
            </a:r>
            <a:endParaRPr lang="en-US" sz="3300">
              <a:solidFill>
                <a:srgbClr val="C00000"/>
              </a:solidFill>
            </a:endParaRPr>
          </a:p>
        </p:txBody>
      </p:sp>
      <p:sp>
        <p:nvSpPr>
          <p:cNvPr id="3" name="Freeform 2">
            <a:extLst>
              <a:ext uri="{FF2B5EF4-FFF2-40B4-BE49-F238E27FC236}">
                <a16:creationId xmlns:a16="http://schemas.microsoft.com/office/drawing/2014/main" id="{3B21AFA6-28EC-0B7D-31DD-D0E5E1BA4337}"/>
              </a:ext>
            </a:extLst>
          </p:cNvPr>
          <p:cNvSpPr/>
          <p:nvPr/>
        </p:nvSpPr>
        <p:spPr>
          <a:xfrm>
            <a:off x="8647127" y="7922220"/>
            <a:ext cx="993743" cy="1007598"/>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CF1E2190-A946-2D4D-E6EE-908C1E939FAC}"/>
              </a:ext>
            </a:extLst>
          </p:cNvPr>
          <p:cNvSpPr txBox="1"/>
          <p:nvPr/>
        </p:nvSpPr>
        <p:spPr>
          <a:xfrm>
            <a:off x="10433827" y="6905711"/>
            <a:ext cx="7380255" cy="3057312"/>
          </a:xfrm>
          <a:prstGeom prst="rect">
            <a:avLst/>
          </a:prstGeom>
          <a:noFill/>
        </p:spPr>
        <p:txBody>
          <a:bodyPr wrap="square" rtlCol="0">
            <a:spAutoFit/>
          </a:bodyPr>
          <a:lstStyle/>
          <a:p>
            <a:pPr algn="just">
              <a:lnSpc>
                <a:spcPct val="150000"/>
              </a:lnSpc>
            </a:pPr>
            <a:r>
              <a:rPr lang="vi-VN" sz="3300">
                <a:solidFill>
                  <a:srgbClr val="C00000"/>
                </a:solidFill>
              </a:rPr>
              <a:t>Vì những ước mơ, hoài bão đó có phù hợp với bản thân, có kế hoạch phấn đấu rõ ràng hay không, và có mang lại giá trị cho cộng đồng không.</a:t>
            </a:r>
            <a:endParaRPr lang="en-US" sz="3300">
              <a:solidFill>
                <a:srgbClr val="C00000"/>
              </a:solidFill>
            </a:endParaRPr>
          </a:p>
        </p:txBody>
      </p:sp>
    </p:spTree>
    <p:extLst>
      <p:ext uri="{BB962C8B-B14F-4D97-AF65-F5344CB8AC3E}">
        <p14:creationId xmlns:p14="http://schemas.microsoft.com/office/powerpoint/2010/main" val="6640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D186385-53D2-1C74-890A-3345F01771CC}"/>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3DE8600-165A-48E7-E54B-FF818F76957F}"/>
              </a:ext>
            </a:extLst>
          </p:cNvPr>
          <p:cNvGraphicFramePr>
            <a:graphicFrameLocks noGrp="1"/>
          </p:cNvGraphicFramePr>
          <p:nvPr>
            <p:extLst>
              <p:ext uri="{D42A27DB-BD31-4B8C-83A1-F6EECF244321}">
                <p14:modId xmlns:p14="http://schemas.microsoft.com/office/powerpoint/2010/main" val="1514061612"/>
              </p:ext>
            </p:extLst>
          </p:nvPr>
        </p:nvGraphicFramePr>
        <p:xfrm>
          <a:off x="266700" y="190500"/>
          <a:ext cx="17754599" cy="7119097"/>
        </p:xfrm>
        <a:graphic>
          <a:graphicData uri="http://schemas.openxmlformats.org/drawingml/2006/table">
            <a:tbl>
              <a:tblPr bandRow="1"/>
              <a:tblGrid>
                <a:gridCol w="4760729">
                  <a:extLst>
                    <a:ext uri="{9D8B030D-6E8A-4147-A177-3AD203B41FA5}">
                      <a16:colId xmlns:a16="http://schemas.microsoft.com/office/drawing/2014/main" val="295500480"/>
                    </a:ext>
                  </a:extLst>
                </a:gridCol>
                <a:gridCol w="2625908">
                  <a:extLst>
                    <a:ext uri="{9D8B030D-6E8A-4147-A177-3AD203B41FA5}">
                      <a16:colId xmlns:a16="http://schemas.microsoft.com/office/drawing/2014/main" val="4278667639"/>
                    </a:ext>
                  </a:extLst>
                </a:gridCol>
                <a:gridCol w="2662756">
                  <a:extLst>
                    <a:ext uri="{9D8B030D-6E8A-4147-A177-3AD203B41FA5}">
                      <a16:colId xmlns:a16="http://schemas.microsoft.com/office/drawing/2014/main" val="982831001"/>
                    </a:ext>
                  </a:extLst>
                </a:gridCol>
                <a:gridCol w="7705206">
                  <a:extLst>
                    <a:ext uri="{9D8B030D-6E8A-4147-A177-3AD203B41FA5}">
                      <a16:colId xmlns:a16="http://schemas.microsoft.com/office/drawing/2014/main" val="988970521"/>
                    </a:ext>
                  </a:extLst>
                </a:gridCol>
              </a:tblGrid>
              <a:tr h="1484894">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Không </a:t>
                      </a:r>
                    </a:p>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en-US" sz="33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035680094"/>
                  </a:ext>
                </a:extLst>
              </a:tr>
              <a:tr h="5614591">
                <a:tc>
                  <a:txBody>
                    <a:bodyPr/>
                    <a:lstStyle/>
                    <a:p>
                      <a:pPr marL="0" marR="0" algn="just">
                        <a:lnSpc>
                          <a:spcPct val="150000"/>
                        </a:lnSpc>
                        <a:spcBef>
                          <a:spcPts val="100"/>
                        </a:spcBef>
                        <a:spcAft>
                          <a:spcPts val="100"/>
                        </a:spcAft>
                      </a:pPr>
                      <a:r>
                        <a:rPr lang="en-US" sz="3300" dirty="0">
                          <a:effectLst/>
                          <a:latin typeface="Arial" panose="020B0604020202020204" pitchFamily="34" charset="0"/>
                          <a:ea typeface="Times New Roman" panose="02020603050405020304" pitchFamily="18" charset="0"/>
                          <a:cs typeface="Arial" panose="020B0604020202020204" pitchFamily="34" charset="0"/>
                        </a:rPr>
                        <a:t>g) </a:t>
                      </a:r>
                      <a:r>
                        <a:rPr lang="en-US" sz="33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sinh</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cực</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tập</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mai</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sau</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lập</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góp</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xây</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dựng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quê</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hương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chính</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là</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có</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lí</a:t>
                      </a:r>
                      <a:r>
                        <a:rPr lang="en-US" sz="3300" dirty="0">
                          <a:effectLst/>
                          <a:latin typeface="Arial" panose="020B0604020202020204" pitchFamily="34" charset="0"/>
                          <a:ea typeface="Times New Roman" panose="02020603050405020304" pitchFamily="18" charset="0"/>
                          <a:cs typeface="Arial" panose="020B0604020202020204" pitchFamily="34" charset="0"/>
                        </a:rPr>
                        <a:t> </a:t>
                      </a:r>
                      <a:r>
                        <a:rPr lang="en-US" sz="3300" dirty="0" err="1">
                          <a:effectLst/>
                          <a:latin typeface="Arial" panose="020B0604020202020204" pitchFamily="34" charset="0"/>
                          <a:ea typeface="Times New Roman" panose="02020603050405020304" pitchFamily="18" charset="0"/>
                          <a:cs typeface="Arial" panose="020B0604020202020204" pitchFamily="34" charset="0"/>
                        </a:rPr>
                        <a:t>tưởng</a:t>
                      </a:r>
                      <a:r>
                        <a:rPr lang="en-US" sz="3300" dirty="0">
                          <a:effectLst/>
                          <a:latin typeface="Arial" panose="020B0604020202020204" pitchFamily="34" charset="0"/>
                          <a:ea typeface="Times New Roman" panose="02020603050405020304" pitchFamily="18" charset="0"/>
                          <a:cs typeface="Arial" panose="020B0604020202020204" pitchFamily="34" charset="0"/>
                        </a:rPr>
                        <a:t>.</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a:effectLst/>
                          <a:latin typeface="Arial" panose="020B0604020202020204" pitchFamily="34" charset="0"/>
                          <a:ea typeface="Times New Roman" panose="02020603050405020304" pitchFamily="18" charset="0"/>
                          <a:cs typeface="Arial" panose="020B0604020202020204" pitchFamily="34" charset="0"/>
                        </a:rPr>
                        <a:t> </a:t>
                      </a:r>
                      <a:endParaRPr lang="en-US" sz="330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300" dirty="0">
                          <a:effectLst/>
                          <a:latin typeface="Arial" panose="020B0604020202020204" pitchFamily="34" charset="0"/>
                          <a:ea typeface="Times New Roman" panose="02020603050405020304" pitchFamily="18" charset="0"/>
                          <a:cs typeface="Arial" panose="020B0604020202020204" pitchFamily="34" charset="0"/>
                        </a:rPr>
                        <a:t> </a:t>
                      </a:r>
                      <a:endParaRPr lang="en-US" sz="3300" dirty="0">
                        <a:effectLst/>
                        <a:latin typeface="Arial" panose="020B0604020202020204" pitchFamily="34" charset="0"/>
                        <a:ea typeface="Calibri" panose="020F0502020204030204" pitchFamily="34" charset="0"/>
                        <a:cs typeface="Arial" panose="020B0604020202020204" pitchFamily="34" charset="0"/>
                      </a:endParaRPr>
                    </a:p>
                  </a:txBody>
                  <a:tcPr marL="20844" marR="20844" marT="0" marB="0" anchor="ctr">
                    <a:lnL w="28575" cap="flat" cmpd="sng" algn="ctr">
                      <a:solidFill>
                        <a:srgbClr val="69544F"/>
                      </a:solidFill>
                      <a:prstDash val="sysDash"/>
                      <a:round/>
                      <a:headEnd type="none" w="med" len="med"/>
                      <a:tailEnd type="none" w="med" len="med"/>
                    </a:lnL>
                    <a:lnR w="28575" cap="flat" cmpd="sng" algn="ctr">
                      <a:solidFill>
                        <a:srgbClr val="69544F"/>
                      </a:solidFill>
                      <a:prstDash val="sysDash"/>
                      <a:round/>
                      <a:headEnd type="none" w="med" len="med"/>
                      <a:tailEnd type="none" w="med" len="med"/>
                    </a:lnR>
                    <a:lnT w="28575" cap="flat" cmpd="sng" algn="ctr">
                      <a:solidFill>
                        <a:srgbClr val="69544F"/>
                      </a:solidFill>
                      <a:prstDash val="sysDash"/>
                      <a:round/>
                      <a:headEnd type="none" w="med" len="med"/>
                      <a:tailEnd type="none" w="med" len="med"/>
                    </a:lnT>
                    <a:lnB w="28575" cap="flat" cmpd="sng" algn="ctr">
                      <a:solidFill>
                        <a:srgbClr val="69544F"/>
                      </a:solidFill>
                      <a:prstDash val="sysDash"/>
                      <a:round/>
                      <a:headEnd type="none" w="med" len="med"/>
                      <a:tailEnd type="none" w="med" len="med"/>
                    </a:lnB>
                    <a:solidFill>
                      <a:schemeClr val="bg1"/>
                    </a:solidFill>
                  </a:tcPr>
                </a:tc>
                <a:extLst>
                  <a:ext uri="{0D108BD9-81ED-4DB2-BD59-A6C34878D82A}">
                    <a16:rowId xmlns:a16="http://schemas.microsoft.com/office/drawing/2014/main" val="1347577032"/>
                  </a:ext>
                </a:extLst>
              </a:tr>
            </a:tbl>
          </a:graphicData>
        </a:graphic>
      </p:graphicFrame>
      <p:sp>
        <p:nvSpPr>
          <p:cNvPr id="6" name="Freeform 2">
            <a:extLst>
              <a:ext uri="{FF2B5EF4-FFF2-40B4-BE49-F238E27FC236}">
                <a16:creationId xmlns:a16="http://schemas.microsoft.com/office/drawing/2014/main" id="{108C92F8-9390-D669-3935-15C2ED9C95FE}"/>
              </a:ext>
            </a:extLst>
          </p:cNvPr>
          <p:cNvSpPr/>
          <p:nvPr/>
        </p:nvSpPr>
        <p:spPr>
          <a:xfrm>
            <a:off x="5943600" y="3683484"/>
            <a:ext cx="993743" cy="1007598"/>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AA2A1CAB-01E7-94D6-7D30-3840681C49A6}"/>
              </a:ext>
            </a:extLst>
          </p:cNvPr>
          <p:cNvSpPr txBox="1"/>
          <p:nvPr/>
        </p:nvSpPr>
        <p:spPr>
          <a:xfrm>
            <a:off x="10556843" y="3039500"/>
            <a:ext cx="7086600" cy="2295565"/>
          </a:xfrm>
          <a:prstGeom prst="rect">
            <a:avLst/>
          </a:prstGeom>
          <a:noFill/>
        </p:spPr>
        <p:txBody>
          <a:bodyPr wrap="square" rtlCol="0">
            <a:spAutoFit/>
          </a:bodyPr>
          <a:lstStyle/>
          <a:p>
            <a:pPr algn="just">
              <a:lnSpc>
                <a:spcPct val="150000"/>
              </a:lnSpc>
            </a:pPr>
            <a:r>
              <a:rPr lang="vi-VN" sz="3300" dirty="0">
                <a:solidFill>
                  <a:srgbClr val="C00000"/>
                </a:solidFill>
              </a:rPr>
              <a:t>Vì đây là trách nhiệm của học sinh trong việc xác định lí tưởng sống của bản thân và phát triển bản thân.</a:t>
            </a:r>
            <a:endParaRPr lang="en-US" sz="3300" dirty="0">
              <a:solidFill>
                <a:srgbClr val="C00000"/>
              </a:solidFill>
            </a:endParaRPr>
          </a:p>
        </p:txBody>
      </p:sp>
    </p:spTree>
    <p:extLst>
      <p:ext uri="{BB962C8B-B14F-4D97-AF65-F5344CB8AC3E}">
        <p14:creationId xmlns:p14="http://schemas.microsoft.com/office/powerpoint/2010/main" val="1357053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ADB2CEF7-A43E-F805-9696-31694B7EE5E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9C917D6-4945-9110-4F13-73596B489621}"/>
              </a:ext>
            </a:extLst>
          </p:cNvPr>
          <p:cNvGrpSpPr/>
          <p:nvPr/>
        </p:nvGrpSpPr>
        <p:grpSpPr>
          <a:xfrm>
            <a:off x="-2971800" y="3609577"/>
            <a:ext cx="12959766" cy="8772923"/>
            <a:chOff x="-2971800" y="3609577"/>
            <a:chExt cx="12959766" cy="8772923"/>
          </a:xfrm>
        </p:grpSpPr>
        <p:sp>
          <p:nvSpPr>
            <p:cNvPr id="3" name="Freeform 2">
              <a:extLst>
                <a:ext uri="{FF2B5EF4-FFF2-40B4-BE49-F238E27FC236}">
                  <a16:creationId xmlns:a16="http://schemas.microsoft.com/office/drawing/2014/main" id="{0CFBBD16-3A0F-1050-46D6-C380D22B5A6C}"/>
                </a:ext>
              </a:extLst>
            </p:cNvPr>
            <p:cNvSpPr/>
            <p:nvPr/>
          </p:nvSpPr>
          <p:spPr>
            <a:xfrm rot="765327">
              <a:off x="-2303683" y="3609577"/>
              <a:ext cx="10503684" cy="7010400"/>
            </a:xfrm>
            <a:custGeom>
              <a:avLst/>
              <a:gdLst/>
              <a:ahLst/>
              <a:cxnLst/>
              <a:rect l="l" t="t" r="r" b="b"/>
              <a:pathLst>
                <a:path w="6773333" h="4114800">
                  <a:moveTo>
                    <a:pt x="0" y="0"/>
                  </a:moveTo>
                  <a:lnTo>
                    <a:pt x="6773333" y="0"/>
                  </a:lnTo>
                  <a:lnTo>
                    <a:pt x="677333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D14B3687-416B-8A68-E930-F7C6BB9A7CCD}"/>
                </a:ext>
              </a:extLst>
            </p:cNvPr>
            <p:cNvSpPr/>
            <p:nvPr/>
          </p:nvSpPr>
          <p:spPr>
            <a:xfrm rot="1228101">
              <a:off x="-46601" y="5943560"/>
              <a:ext cx="10034567" cy="6096000"/>
            </a:xfrm>
            <a:custGeom>
              <a:avLst/>
              <a:gdLst/>
              <a:ahLst/>
              <a:cxnLst/>
              <a:rect l="l" t="t" r="r" b="b"/>
              <a:pathLst>
                <a:path w="6773333" h="4114800">
                  <a:moveTo>
                    <a:pt x="0" y="0"/>
                  </a:moveTo>
                  <a:lnTo>
                    <a:pt x="6773333" y="0"/>
                  </a:lnTo>
                  <a:lnTo>
                    <a:pt x="677333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2">
              <a:extLst>
                <a:ext uri="{FF2B5EF4-FFF2-40B4-BE49-F238E27FC236}">
                  <a16:creationId xmlns:a16="http://schemas.microsoft.com/office/drawing/2014/main" id="{DC695947-1972-FF8A-2803-B6FBF67EBE92}"/>
                </a:ext>
              </a:extLst>
            </p:cNvPr>
            <p:cNvSpPr/>
            <p:nvPr/>
          </p:nvSpPr>
          <p:spPr>
            <a:xfrm>
              <a:off x="-2971800" y="6286500"/>
              <a:ext cx="10034567" cy="6096000"/>
            </a:xfrm>
            <a:custGeom>
              <a:avLst/>
              <a:gdLst/>
              <a:ahLst/>
              <a:cxnLst/>
              <a:rect l="l" t="t" r="r" b="b"/>
              <a:pathLst>
                <a:path w="6773333" h="4114800">
                  <a:moveTo>
                    <a:pt x="0" y="0"/>
                  </a:moveTo>
                  <a:lnTo>
                    <a:pt x="6773333" y="0"/>
                  </a:lnTo>
                  <a:lnTo>
                    <a:pt x="677333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DA091FB0-0980-358B-F9D7-E4B890BF0F52}"/>
                </a:ext>
              </a:extLst>
            </p:cNvPr>
            <p:cNvSpPr/>
            <p:nvPr/>
          </p:nvSpPr>
          <p:spPr>
            <a:xfrm>
              <a:off x="-152400" y="3975890"/>
              <a:ext cx="7315200" cy="6277772"/>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effectLst>
              <a:outerShdw blurRad="50800" dist="38100" dir="8100000" algn="tr" rotWithShape="0">
                <a:prstClr val="black">
                  <a:alpha val="40000"/>
                </a:prstClr>
              </a:outerShdw>
            </a:effectLst>
          </p:spPr>
          <p:txBody>
            <a:bodyPr/>
            <a:lstStyle/>
            <a:p>
              <a:endParaRPr lang="vi-VN"/>
            </a:p>
          </p:txBody>
        </p:sp>
      </p:grpSp>
      <p:grpSp>
        <p:nvGrpSpPr>
          <p:cNvPr id="7" name="Group 6">
            <a:extLst>
              <a:ext uri="{FF2B5EF4-FFF2-40B4-BE49-F238E27FC236}">
                <a16:creationId xmlns:a16="http://schemas.microsoft.com/office/drawing/2014/main" id="{78D66B2F-88AF-001B-08B8-075D0E974E2C}"/>
              </a:ext>
            </a:extLst>
          </p:cNvPr>
          <p:cNvGrpSpPr/>
          <p:nvPr/>
        </p:nvGrpSpPr>
        <p:grpSpPr>
          <a:xfrm>
            <a:off x="-304800" y="571500"/>
            <a:ext cx="13873162" cy="838200"/>
            <a:chOff x="-304800" y="571500"/>
            <a:chExt cx="13873162" cy="838200"/>
          </a:xfrm>
        </p:grpSpPr>
        <p:sp>
          <p:nvSpPr>
            <p:cNvPr id="8" name="Arrow: Pentagon 7">
              <a:extLst>
                <a:ext uri="{FF2B5EF4-FFF2-40B4-BE49-F238E27FC236}">
                  <a16:creationId xmlns:a16="http://schemas.microsoft.com/office/drawing/2014/main" id="{E47CC643-7482-59EB-8525-2C97902479C8}"/>
                </a:ext>
              </a:extLst>
            </p:cNvPr>
            <p:cNvSpPr/>
            <p:nvPr/>
          </p:nvSpPr>
          <p:spPr>
            <a:xfrm>
              <a:off x="-304800" y="571500"/>
              <a:ext cx="4267200" cy="838200"/>
            </a:xfrm>
            <a:prstGeom prst="homePlate">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2 </a:t>
              </a:r>
            </a:p>
          </p:txBody>
        </p:sp>
        <p:sp>
          <p:nvSpPr>
            <p:cNvPr id="9" name="TextBox 8">
              <a:extLst>
                <a:ext uri="{FF2B5EF4-FFF2-40B4-BE49-F238E27FC236}">
                  <a16:creationId xmlns:a16="http://schemas.microsoft.com/office/drawing/2014/main" id="{F060D81A-092E-3B81-3BF4-37D9713E98E8}"/>
                </a:ext>
              </a:extLst>
            </p:cNvPr>
            <p:cNvSpPr txBox="1"/>
            <p:nvPr/>
          </p:nvSpPr>
          <p:spPr>
            <a:xfrm>
              <a:off x="4267200" y="636657"/>
              <a:ext cx="9301162" cy="707886"/>
            </a:xfrm>
            <a:prstGeom prst="rect">
              <a:avLst/>
            </a:prstGeom>
            <a:noFill/>
          </p:spPr>
          <p:txBody>
            <a:bodyPr wrap="square">
              <a:spAutoFit/>
            </a:bodyPr>
            <a:lstStyle/>
            <a:p>
              <a:r>
                <a:rPr lang="en-US" sz="4000" i="1">
                  <a:latin typeface="Arial" panose="020B0604020202020204" pitchFamily="34" charset="0"/>
                  <a:cs typeface="Arial" panose="020B0604020202020204" pitchFamily="34" charset="0"/>
                </a:rPr>
                <a:t>Bày tỏ quan điểm với các ý kiến</a:t>
              </a:r>
            </a:p>
          </p:txBody>
        </p:sp>
      </p:grpSp>
      <p:sp>
        <p:nvSpPr>
          <p:cNvPr id="16" name="TextBox 15">
            <a:extLst>
              <a:ext uri="{FF2B5EF4-FFF2-40B4-BE49-F238E27FC236}">
                <a16:creationId xmlns:a16="http://schemas.microsoft.com/office/drawing/2014/main" id="{896A1939-D074-2B53-E0E4-B1DE562BFC1B}"/>
              </a:ext>
            </a:extLst>
          </p:cNvPr>
          <p:cNvSpPr txBox="1"/>
          <p:nvPr/>
        </p:nvSpPr>
        <p:spPr>
          <a:xfrm>
            <a:off x="781049" y="1736999"/>
            <a:ext cx="16725901" cy="1664879"/>
          </a:xfrm>
          <a:prstGeom prst="rect">
            <a:avLst/>
          </a:prstGeom>
          <a:noFill/>
        </p:spPr>
        <p:txBody>
          <a:bodyPr wrap="square">
            <a:spAutoFit/>
          </a:bodyPr>
          <a:lstStyle/>
          <a:p>
            <a:pPr algn="just">
              <a:lnSpc>
                <a:spcPct val="150000"/>
              </a:lnSpc>
            </a:pPr>
            <a:r>
              <a:rPr lang="en-US" sz="3600" b="1">
                <a:latin typeface="Arial" panose="020B0604020202020204" pitchFamily="34" charset="0"/>
                <a:cs typeface="Arial" panose="020B0604020202020204" pitchFamily="34" charset="0"/>
              </a:rPr>
              <a:t>Nhiệm vụ: </a:t>
            </a:r>
            <a:r>
              <a:rPr lang="vi-VN" sz="3600"/>
              <a:t>Từ quan điểm dưới đây, em hãy viết bài thuyết trình về ý nghĩa của việc sống có lí tưởng:</a:t>
            </a:r>
            <a:endParaRPr lang="en-US" sz="3600"/>
          </a:p>
        </p:txBody>
      </p:sp>
      <p:grpSp>
        <p:nvGrpSpPr>
          <p:cNvPr id="22" name="Group 21">
            <a:extLst>
              <a:ext uri="{FF2B5EF4-FFF2-40B4-BE49-F238E27FC236}">
                <a16:creationId xmlns:a16="http://schemas.microsoft.com/office/drawing/2014/main" id="{D5751915-F880-FE75-B5A8-B8847930891C}"/>
              </a:ext>
            </a:extLst>
          </p:cNvPr>
          <p:cNvGrpSpPr/>
          <p:nvPr/>
        </p:nvGrpSpPr>
        <p:grpSpPr>
          <a:xfrm>
            <a:off x="7946320" y="3206981"/>
            <a:ext cx="9933689" cy="4333628"/>
            <a:chOff x="7806093" y="3543300"/>
            <a:chExt cx="9933689" cy="4333628"/>
          </a:xfrm>
        </p:grpSpPr>
        <p:sp>
          <p:nvSpPr>
            <p:cNvPr id="21" name="Rectangle: Diagonal Corners Rounded 20">
              <a:extLst>
                <a:ext uri="{FF2B5EF4-FFF2-40B4-BE49-F238E27FC236}">
                  <a16:creationId xmlns:a16="http://schemas.microsoft.com/office/drawing/2014/main" id="{15F0D057-F654-782F-ADEE-47E0957825B9}"/>
                </a:ext>
              </a:extLst>
            </p:cNvPr>
            <p:cNvSpPr/>
            <p:nvPr/>
          </p:nvSpPr>
          <p:spPr>
            <a:xfrm>
              <a:off x="8038925" y="3676814"/>
              <a:ext cx="9700857" cy="4200114"/>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EFD087B2-A8BA-0B62-168A-B53A27041BEC}"/>
                </a:ext>
              </a:extLst>
            </p:cNvPr>
            <p:cNvSpPr/>
            <p:nvPr/>
          </p:nvSpPr>
          <p:spPr>
            <a:xfrm>
              <a:off x="7806093" y="3543300"/>
              <a:ext cx="9700857" cy="4200114"/>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9C8719-EA9D-5207-4099-BEA3B940212E}"/>
                </a:ext>
              </a:extLst>
            </p:cNvPr>
            <p:cNvSpPr txBox="1"/>
            <p:nvPr/>
          </p:nvSpPr>
          <p:spPr>
            <a:xfrm>
              <a:off x="7873114" y="3605814"/>
              <a:ext cx="9430268" cy="4144661"/>
            </a:xfrm>
            <a:prstGeom prst="rect">
              <a:avLst/>
            </a:prstGeom>
            <a:noFill/>
          </p:spPr>
          <p:txBody>
            <a:bodyPr wrap="square">
              <a:spAutoFit/>
            </a:bodyPr>
            <a:lstStyle/>
            <a:p>
              <a:pPr algn="just">
                <a:lnSpc>
                  <a:spcPct val="150000"/>
                </a:lnSpc>
              </a:pPr>
              <a:r>
                <a:rPr lang="vi-VN" sz="3600"/>
                <a:t>Lí tưởng là ngọn đèn chỉ đường. Không có lí tưởng thì không có phương hướng kiên định, mà không có phương hướng thì không có cuộc sống.</a:t>
              </a:r>
            </a:p>
            <a:p>
              <a:pPr algn="r">
                <a:lnSpc>
                  <a:spcPct val="150000"/>
                </a:lnSpc>
              </a:pPr>
              <a:r>
                <a:rPr lang="vi-VN" sz="3000" i="1"/>
                <a:t>(Lev Nikolayevich Tolsoy)</a:t>
              </a:r>
            </a:p>
          </p:txBody>
        </p:sp>
      </p:grpSp>
      <p:sp>
        <p:nvSpPr>
          <p:cNvPr id="19" name="Freeform 8">
            <a:extLst>
              <a:ext uri="{FF2B5EF4-FFF2-40B4-BE49-F238E27FC236}">
                <a16:creationId xmlns:a16="http://schemas.microsoft.com/office/drawing/2014/main" id="{9E0B98D6-E4BA-4C51-1776-BB737AE4D79B}"/>
              </a:ext>
            </a:extLst>
          </p:cNvPr>
          <p:cNvSpPr/>
          <p:nvPr/>
        </p:nvSpPr>
        <p:spPr>
          <a:xfrm>
            <a:off x="7448476" y="7743414"/>
            <a:ext cx="1812883" cy="2543586"/>
          </a:xfrm>
          <a:custGeom>
            <a:avLst/>
            <a:gdLst/>
            <a:ahLst/>
            <a:cxnLst/>
            <a:rect l="l" t="t" r="r" b="b"/>
            <a:pathLst>
              <a:path w="2932730" h="4114800">
                <a:moveTo>
                  <a:pt x="0" y="0"/>
                </a:moveTo>
                <a:lnTo>
                  <a:pt x="2932730" y="0"/>
                </a:lnTo>
                <a:lnTo>
                  <a:pt x="29327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extLst>
      <p:ext uri="{BB962C8B-B14F-4D97-AF65-F5344CB8AC3E}">
        <p14:creationId xmlns:p14="http://schemas.microsoft.com/office/powerpoint/2010/main" val="177788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01EE930-A93E-348D-1E10-3D688CC04B5B}"/>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498DF471-5F47-0DEF-96EA-E5A2501C8A5F}"/>
              </a:ext>
            </a:extLst>
          </p:cNvPr>
          <p:cNvGrpSpPr/>
          <p:nvPr/>
        </p:nvGrpSpPr>
        <p:grpSpPr>
          <a:xfrm>
            <a:off x="-256941" y="9054679"/>
            <a:ext cx="17983428" cy="1345158"/>
            <a:chOff x="0" y="0"/>
            <a:chExt cx="5683651" cy="425136"/>
          </a:xfrm>
        </p:grpSpPr>
        <p:sp>
          <p:nvSpPr>
            <p:cNvPr id="11" name="Freeform 11">
              <a:extLst>
                <a:ext uri="{FF2B5EF4-FFF2-40B4-BE49-F238E27FC236}">
                  <a16:creationId xmlns:a16="http://schemas.microsoft.com/office/drawing/2014/main" id="{424BF39D-CDA3-F19C-B2C5-CF1BFBD56160}"/>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2" name="TextBox 12">
              <a:extLst>
                <a:ext uri="{FF2B5EF4-FFF2-40B4-BE49-F238E27FC236}">
                  <a16:creationId xmlns:a16="http://schemas.microsoft.com/office/drawing/2014/main" id="{EE0D5717-0286-62B6-FA1B-4E28FAFA47FF}"/>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38C090B8-C4E9-F782-80C9-A882F1FB8AFA}"/>
              </a:ext>
            </a:extLst>
          </p:cNvPr>
          <p:cNvSpPr/>
          <p:nvPr/>
        </p:nvSpPr>
        <p:spPr>
          <a:xfrm>
            <a:off x="-692584" y="1451074"/>
            <a:ext cx="3951583" cy="8930130"/>
          </a:xfrm>
          <a:custGeom>
            <a:avLst/>
            <a:gdLst/>
            <a:ahLst/>
            <a:cxnLst/>
            <a:rect l="l" t="t" r="r" b="b"/>
            <a:pathLst>
              <a:path w="3951583" h="8930130">
                <a:moveTo>
                  <a:pt x="0" y="0"/>
                </a:moveTo>
                <a:lnTo>
                  <a:pt x="3951582" y="0"/>
                </a:lnTo>
                <a:lnTo>
                  <a:pt x="3951582" y="8930130"/>
                </a:lnTo>
                <a:lnTo>
                  <a:pt x="0" y="8930130"/>
                </a:lnTo>
                <a:lnTo>
                  <a:pt x="0" y="0"/>
                </a:lnTo>
                <a:close/>
              </a:path>
            </a:pathLst>
          </a:custGeom>
          <a:blipFill>
            <a:blip r:embed="rId2"/>
            <a:stretch>
              <a:fillRect/>
            </a:stretch>
          </a:blipFill>
        </p:spPr>
        <p:txBody>
          <a:bodyPr/>
          <a:lstStyle/>
          <a:p>
            <a:endParaRPr lang="vi-VN"/>
          </a:p>
        </p:txBody>
      </p:sp>
      <p:sp>
        <p:nvSpPr>
          <p:cNvPr id="14" name="Freeform 14">
            <a:extLst>
              <a:ext uri="{FF2B5EF4-FFF2-40B4-BE49-F238E27FC236}">
                <a16:creationId xmlns:a16="http://schemas.microsoft.com/office/drawing/2014/main" id="{015B4805-8AB5-C394-43AC-EE6FAD0E7FE0}"/>
              </a:ext>
            </a:extLst>
          </p:cNvPr>
          <p:cNvSpPr/>
          <p:nvPr/>
        </p:nvSpPr>
        <p:spPr>
          <a:xfrm>
            <a:off x="2768956" y="8043175"/>
            <a:ext cx="2174174" cy="2480904"/>
          </a:xfrm>
          <a:custGeom>
            <a:avLst/>
            <a:gdLst/>
            <a:ahLst/>
            <a:cxnLst/>
            <a:rect l="l" t="t" r="r" b="b"/>
            <a:pathLst>
              <a:path w="3511366" h="4006745">
                <a:moveTo>
                  <a:pt x="0" y="0"/>
                </a:moveTo>
                <a:lnTo>
                  <a:pt x="3511366" y="0"/>
                </a:lnTo>
                <a:lnTo>
                  <a:pt x="3511366" y="4006745"/>
                </a:lnTo>
                <a:lnTo>
                  <a:pt x="0" y="40067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2" name="TextBox 1">
            <a:extLst>
              <a:ext uri="{FF2B5EF4-FFF2-40B4-BE49-F238E27FC236}">
                <a16:creationId xmlns:a16="http://schemas.microsoft.com/office/drawing/2014/main" id="{3AB84E33-5639-507E-BED8-BB184C51B4C5}"/>
              </a:ext>
            </a:extLst>
          </p:cNvPr>
          <p:cNvSpPr txBox="1"/>
          <p:nvPr/>
        </p:nvSpPr>
        <p:spPr>
          <a:xfrm>
            <a:off x="6248400" y="458332"/>
            <a:ext cx="9677400" cy="1002710"/>
          </a:xfrm>
          <a:prstGeom prst="rect">
            <a:avLst/>
          </a:prstGeom>
          <a:noFill/>
        </p:spPr>
        <p:txBody>
          <a:bodyPr wrap="square" rtlCol="0">
            <a:spAutoFit/>
          </a:bodyPr>
          <a:lstStyle/>
          <a:p>
            <a:pPr algn="just">
              <a:lnSpc>
                <a:spcPct val="150000"/>
              </a:lnSpc>
            </a:pPr>
            <a:r>
              <a:rPr lang="en-US" sz="4500" b="1">
                <a:solidFill>
                  <a:srgbClr val="69544F"/>
                </a:solidFill>
                <a:latin typeface="Arial" panose="020B0604020202020204" pitchFamily="34" charset="0"/>
                <a:cs typeface="Arial" panose="020B0604020202020204" pitchFamily="34" charset="0"/>
              </a:rPr>
              <a:t>Nội dung có trong bài thuyết trình </a:t>
            </a:r>
          </a:p>
        </p:txBody>
      </p:sp>
      <p:grpSp>
        <p:nvGrpSpPr>
          <p:cNvPr id="7" name="Group 6">
            <a:extLst>
              <a:ext uri="{FF2B5EF4-FFF2-40B4-BE49-F238E27FC236}">
                <a16:creationId xmlns:a16="http://schemas.microsoft.com/office/drawing/2014/main" id="{057F679A-1DCF-B7C2-68F2-4616D3C2841B}"/>
              </a:ext>
            </a:extLst>
          </p:cNvPr>
          <p:cNvGrpSpPr/>
          <p:nvPr/>
        </p:nvGrpSpPr>
        <p:grpSpPr>
          <a:xfrm>
            <a:off x="4648200" y="1824463"/>
            <a:ext cx="12111070" cy="1295400"/>
            <a:chOff x="4953000" y="2353201"/>
            <a:chExt cx="12111070" cy="1295400"/>
          </a:xfrm>
        </p:grpSpPr>
        <p:sp>
          <p:nvSpPr>
            <p:cNvPr id="3" name="Rectangle: Rounded Corners 2">
              <a:extLst>
                <a:ext uri="{FF2B5EF4-FFF2-40B4-BE49-F238E27FC236}">
                  <a16:creationId xmlns:a16="http://schemas.microsoft.com/office/drawing/2014/main" id="{454BB9B6-C468-DDED-5FC9-1E872C1E8313}"/>
                </a:ext>
              </a:extLst>
            </p:cNvPr>
            <p:cNvSpPr/>
            <p:nvPr/>
          </p:nvSpPr>
          <p:spPr>
            <a:xfrm>
              <a:off x="5410200" y="2353201"/>
              <a:ext cx="11653870" cy="1295400"/>
            </a:xfrm>
            <a:prstGeom prst="roundRect">
              <a:avLst>
                <a:gd name="adj" fmla="val 84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DABA2EE-D3B2-72B5-0B8B-F14632EF5382}"/>
                </a:ext>
              </a:extLst>
            </p:cNvPr>
            <p:cNvSpPr/>
            <p:nvPr/>
          </p:nvSpPr>
          <p:spPr>
            <a:xfrm>
              <a:off x="4953000" y="2571750"/>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69544F"/>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E9A4E2F8-7405-B94C-F977-A75A46D7E8F2}"/>
                </a:ext>
              </a:extLst>
            </p:cNvPr>
            <p:cNvSpPr txBox="1"/>
            <p:nvPr/>
          </p:nvSpPr>
          <p:spPr>
            <a:xfrm>
              <a:off x="6096000" y="2689924"/>
              <a:ext cx="9486900" cy="646331"/>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Giải thích và bàn luận về ý nghĩa câu nói</a:t>
              </a:r>
            </a:p>
          </p:txBody>
        </p:sp>
      </p:grpSp>
      <p:grpSp>
        <p:nvGrpSpPr>
          <p:cNvPr id="8" name="Group 7">
            <a:extLst>
              <a:ext uri="{FF2B5EF4-FFF2-40B4-BE49-F238E27FC236}">
                <a16:creationId xmlns:a16="http://schemas.microsoft.com/office/drawing/2014/main" id="{C762F21A-2C55-4604-3A7C-AD34F25ED730}"/>
              </a:ext>
            </a:extLst>
          </p:cNvPr>
          <p:cNvGrpSpPr/>
          <p:nvPr/>
        </p:nvGrpSpPr>
        <p:grpSpPr>
          <a:xfrm>
            <a:off x="4648200" y="3631708"/>
            <a:ext cx="12125670" cy="1295400"/>
            <a:chOff x="4953000" y="2353201"/>
            <a:chExt cx="11750445" cy="1295400"/>
          </a:xfrm>
        </p:grpSpPr>
        <p:sp>
          <p:nvSpPr>
            <p:cNvPr id="9" name="Rectangle: Rounded Corners 8">
              <a:extLst>
                <a:ext uri="{FF2B5EF4-FFF2-40B4-BE49-F238E27FC236}">
                  <a16:creationId xmlns:a16="http://schemas.microsoft.com/office/drawing/2014/main" id="{57D05321-0159-6C7A-E7FA-161EDB65CCE8}"/>
                </a:ext>
              </a:extLst>
            </p:cNvPr>
            <p:cNvSpPr/>
            <p:nvPr/>
          </p:nvSpPr>
          <p:spPr>
            <a:xfrm>
              <a:off x="5410200" y="2353201"/>
              <a:ext cx="11293245" cy="1295400"/>
            </a:xfrm>
            <a:prstGeom prst="roundRect">
              <a:avLst>
                <a:gd name="adj" fmla="val 84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9EACB5-0429-9953-0D3F-5481AF4CF056}"/>
                </a:ext>
              </a:extLst>
            </p:cNvPr>
            <p:cNvSpPr/>
            <p:nvPr/>
          </p:nvSpPr>
          <p:spPr>
            <a:xfrm>
              <a:off x="4953000" y="2571750"/>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69544F"/>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CEA44288-3D74-A525-46D7-3A2C4EF72806}"/>
                </a:ext>
              </a:extLst>
            </p:cNvPr>
            <p:cNvSpPr txBox="1"/>
            <p:nvPr/>
          </p:nvSpPr>
          <p:spPr>
            <a:xfrm>
              <a:off x="6096000" y="2689924"/>
              <a:ext cx="9486900" cy="646331"/>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Phân tích, chứng minh</a:t>
              </a:r>
            </a:p>
          </p:txBody>
        </p:sp>
      </p:grpSp>
      <p:grpSp>
        <p:nvGrpSpPr>
          <p:cNvPr id="17" name="Group 16">
            <a:extLst>
              <a:ext uri="{FF2B5EF4-FFF2-40B4-BE49-F238E27FC236}">
                <a16:creationId xmlns:a16="http://schemas.microsoft.com/office/drawing/2014/main" id="{A960A235-AC77-8D39-B830-FB9827FBC2B7}"/>
              </a:ext>
            </a:extLst>
          </p:cNvPr>
          <p:cNvGrpSpPr/>
          <p:nvPr/>
        </p:nvGrpSpPr>
        <p:grpSpPr>
          <a:xfrm>
            <a:off x="4648200" y="5294750"/>
            <a:ext cx="12125670" cy="1295400"/>
            <a:chOff x="4953000" y="2353201"/>
            <a:chExt cx="12125670" cy="1295400"/>
          </a:xfrm>
        </p:grpSpPr>
        <p:sp>
          <p:nvSpPr>
            <p:cNvPr id="18" name="Rectangle: Rounded Corners 17">
              <a:extLst>
                <a:ext uri="{FF2B5EF4-FFF2-40B4-BE49-F238E27FC236}">
                  <a16:creationId xmlns:a16="http://schemas.microsoft.com/office/drawing/2014/main" id="{6D68C67F-F968-9608-F03F-94DF6C39198B}"/>
                </a:ext>
              </a:extLst>
            </p:cNvPr>
            <p:cNvSpPr/>
            <p:nvPr/>
          </p:nvSpPr>
          <p:spPr>
            <a:xfrm>
              <a:off x="5410200" y="2353201"/>
              <a:ext cx="11668470" cy="1295400"/>
            </a:xfrm>
            <a:prstGeom prst="roundRect">
              <a:avLst>
                <a:gd name="adj" fmla="val 84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9922471-0925-B4B8-3A24-018FEFF739B0}"/>
                </a:ext>
              </a:extLst>
            </p:cNvPr>
            <p:cNvSpPr/>
            <p:nvPr/>
          </p:nvSpPr>
          <p:spPr>
            <a:xfrm>
              <a:off x="4953000" y="2571750"/>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69544F"/>
                  </a:solidFill>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2B6CB3C7-1894-27D7-E068-EBB6EE4ADD23}"/>
                </a:ext>
              </a:extLst>
            </p:cNvPr>
            <p:cNvSpPr txBox="1"/>
            <p:nvPr/>
          </p:nvSpPr>
          <p:spPr>
            <a:xfrm>
              <a:off x="6096000" y="2689924"/>
              <a:ext cx="10754070" cy="646331"/>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Đánh giá, mở rộng: Suy nghĩ của bản thân về ý kiến</a:t>
              </a:r>
            </a:p>
          </p:txBody>
        </p:sp>
      </p:grpSp>
      <p:grpSp>
        <p:nvGrpSpPr>
          <p:cNvPr id="25" name="Group 24">
            <a:extLst>
              <a:ext uri="{FF2B5EF4-FFF2-40B4-BE49-F238E27FC236}">
                <a16:creationId xmlns:a16="http://schemas.microsoft.com/office/drawing/2014/main" id="{24E7BC90-2DAF-C394-106E-1A7C0C4E4D2B}"/>
              </a:ext>
            </a:extLst>
          </p:cNvPr>
          <p:cNvGrpSpPr/>
          <p:nvPr/>
        </p:nvGrpSpPr>
        <p:grpSpPr>
          <a:xfrm>
            <a:off x="4648200" y="7101995"/>
            <a:ext cx="12125670" cy="1295400"/>
            <a:chOff x="4714530" y="7060121"/>
            <a:chExt cx="12125670" cy="1295400"/>
          </a:xfrm>
        </p:grpSpPr>
        <p:sp>
          <p:nvSpPr>
            <p:cNvPr id="22" name="Rectangle: Rounded Corners 21">
              <a:extLst>
                <a:ext uri="{FF2B5EF4-FFF2-40B4-BE49-F238E27FC236}">
                  <a16:creationId xmlns:a16="http://schemas.microsoft.com/office/drawing/2014/main" id="{723615C8-AD31-A2D0-82EE-9F6726610E2A}"/>
                </a:ext>
              </a:extLst>
            </p:cNvPr>
            <p:cNvSpPr/>
            <p:nvPr/>
          </p:nvSpPr>
          <p:spPr>
            <a:xfrm>
              <a:off x="5171730" y="7060121"/>
              <a:ext cx="11668470" cy="1295400"/>
            </a:xfrm>
            <a:prstGeom prst="roundRect">
              <a:avLst>
                <a:gd name="adj" fmla="val 84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6616F3-2EE3-8BC5-1AB3-927B03B3BEF6}"/>
                </a:ext>
              </a:extLst>
            </p:cNvPr>
            <p:cNvSpPr/>
            <p:nvPr/>
          </p:nvSpPr>
          <p:spPr>
            <a:xfrm>
              <a:off x="4714530" y="7278670"/>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69544F"/>
                  </a:solidFill>
                  <a:latin typeface="Arial" panose="020B0604020202020204" pitchFamily="34" charset="0"/>
                  <a:cs typeface="Arial" panose="020B0604020202020204" pitchFamily="34" charset="0"/>
                </a:rPr>
                <a:t>4</a:t>
              </a:r>
            </a:p>
          </p:txBody>
        </p:sp>
        <p:sp>
          <p:nvSpPr>
            <p:cNvPr id="24" name="TextBox 23">
              <a:extLst>
                <a:ext uri="{FF2B5EF4-FFF2-40B4-BE49-F238E27FC236}">
                  <a16:creationId xmlns:a16="http://schemas.microsoft.com/office/drawing/2014/main" id="{8A690C98-ADC9-F002-AB41-686BDD3CDB47}"/>
                </a:ext>
              </a:extLst>
            </p:cNvPr>
            <p:cNvSpPr txBox="1"/>
            <p:nvPr/>
          </p:nvSpPr>
          <p:spPr>
            <a:xfrm>
              <a:off x="5857530" y="7396844"/>
              <a:ext cx="9486900" cy="646331"/>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Bài học rút ra cho bản thân</a:t>
              </a:r>
            </a:p>
          </p:txBody>
        </p:sp>
      </p:grpSp>
    </p:spTree>
    <p:extLst>
      <p:ext uri="{BB962C8B-B14F-4D97-AF65-F5344CB8AC3E}">
        <p14:creationId xmlns:p14="http://schemas.microsoft.com/office/powerpoint/2010/main" val="1913104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F56398C9-3FEB-596A-D3B4-C753E3C700D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73AB966-91F6-9C29-4FA2-21C6D00DDD25}"/>
              </a:ext>
            </a:extLst>
          </p:cNvPr>
          <p:cNvGrpSpPr/>
          <p:nvPr/>
        </p:nvGrpSpPr>
        <p:grpSpPr>
          <a:xfrm>
            <a:off x="-304800" y="571500"/>
            <a:ext cx="13873162" cy="838200"/>
            <a:chOff x="-304800" y="571500"/>
            <a:chExt cx="13873162" cy="838200"/>
          </a:xfrm>
        </p:grpSpPr>
        <p:sp>
          <p:nvSpPr>
            <p:cNvPr id="8" name="Arrow: Pentagon 7">
              <a:extLst>
                <a:ext uri="{FF2B5EF4-FFF2-40B4-BE49-F238E27FC236}">
                  <a16:creationId xmlns:a16="http://schemas.microsoft.com/office/drawing/2014/main" id="{8E4CE797-6381-CAE4-240B-CAF60797FD36}"/>
                </a:ext>
              </a:extLst>
            </p:cNvPr>
            <p:cNvSpPr/>
            <p:nvPr/>
          </p:nvSpPr>
          <p:spPr>
            <a:xfrm>
              <a:off x="-304800" y="571500"/>
              <a:ext cx="4267200" cy="838200"/>
            </a:xfrm>
            <a:prstGeom prst="homePlate">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3 </a:t>
              </a:r>
            </a:p>
          </p:txBody>
        </p:sp>
        <p:sp>
          <p:nvSpPr>
            <p:cNvPr id="9" name="TextBox 8">
              <a:extLst>
                <a:ext uri="{FF2B5EF4-FFF2-40B4-BE49-F238E27FC236}">
                  <a16:creationId xmlns:a16="http://schemas.microsoft.com/office/drawing/2014/main" id="{16A3F6F7-7E2C-18F5-56A7-94259A58F698}"/>
                </a:ext>
              </a:extLst>
            </p:cNvPr>
            <p:cNvSpPr txBox="1"/>
            <p:nvPr/>
          </p:nvSpPr>
          <p:spPr>
            <a:xfrm>
              <a:off x="4267200" y="636657"/>
              <a:ext cx="9301162" cy="707886"/>
            </a:xfrm>
            <a:prstGeom prst="rect">
              <a:avLst/>
            </a:prstGeom>
            <a:noFill/>
          </p:spPr>
          <p:txBody>
            <a:bodyPr wrap="square">
              <a:spAutoFit/>
            </a:bodyPr>
            <a:lstStyle/>
            <a:p>
              <a:r>
                <a:rPr lang="en-US" sz="4000" i="1">
                  <a:latin typeface="Arial" panose="020B0604020202020204" pitchFamily="34" charset="0"/>
                  <a:cs typeface="Arial" panose="020B0604020202020204" pitchFamily="34" charset="0"/>
                </a:rPr>
                <a:t>Nhận xét việc làm trong các bức ảnh</a:t>
              </a:r>
            </a:p>
          </p:txBody>
        </p:sp>
      </p:grpSp>
      <p:grpSp>
        <p:nvGrpSpPr>
          <p:cNvPr id="13" name="Group 12">
            <a:extLst>
              <a:ext uri="{FF2B5EF4-FFF2-40B4-BE49-F238E27FC236}">
                <a16:creationId xmlns:a16="http://schemas.microsoft.com/office/drawing/2014/main" id="{E14AB5BC-1FE9-77A5-736A-BF4ED9B73E8D}"/>
              </a:ext>
            </a:extLst>
          </p:cNvPr>
          <p:cNvGrpSpPr/>
          <p:nvPr/>
        </p:nvGrpSpPr>
        <p:grpSpPr>
          <a:xfrm>
            <a:off x="743248" y="1606834"/>
            <a:ext cx="16801504" cy="1664879"/>
            <a:chOff x="457200" y="1888175"/>
            <a:chExt cx="16801504" cy="1664879"/>
          </a:xfrm>
        </p:grpSpPr>
        <p:sp>
          <p:nvSpPr>
            <p:cNvPr id="11" name="TextBox 10">
              <a:extLst>
                <a:ext uri="{FF2B5EF4-FFF2-40B4-BE49-F238E27FC236}">
                  <a16:creationId xmlns:a16="http://schemas.microsoft.com/office/drawing/2014/main" id="{E380A0BC-1758-9060-745F-3D8AFDA952E0}"/>
                </a:ext>
              </a:extLst>
            </p:cNvPr>
            <p:cNvSpPr txBox="1"/>
            <p:nvPr/>
          </p:nvSpPr>
          <p:spPr>
            <a:xfrm>
              <a:off x="1857375" y="1888175"/>
              <a:ext cx="15401329" cy="1664879"/>
            </a:xfrm>
            <a:prstGeom prst="rect">
              <a:avLst/>
            </a:prstGeom>
            <a:noFill/>
          </p:spPr>
          <p:txBody>
            <a:bodyPr wrap="square">
              <a:spAutoFit/>
            </a:bodyPr>
            <a:lstStyle/>
            <a:p>
              <a:pPr algn="just">
                <a:lnSpc>
                  <a:spcPct val="150000"/>
                </a:lnSpc>
              </a:pPr>
              <a:r>
                <a:rPr lang="vi-VN" sz="3600"/>
                <a:t>Em hãy nhận xét về những việc làm của thanh niên trong bức ảnh dưới đây và nêu ý nghĩa của những việc làm đó.</a:t>
              </a:r>
              <a:endParaRPr lang="en-US" sz="3600"/>
            </a:p>
          </p:txBody>
        </p:sp>
        <p:sp>
          <p:nvSpPr>
            <p:cNvPr id="12" name="Freeform 3">
              <a:extLst>
                <a:ext uri="{FF2B5EF4-FFF2-40B4-BE49-F238E27FC236}">
                  <a16:creationId xmlns:a16="http://schemas.microsoft.com/office/drawing/2014/main" id="{D1F70209-D288-CD15-E8BB-CF1A77CA22DB}"/>
                </a:ext>
              </a:extLst>
            </p:cNvPr>
            <p:cNvSpPr/>
            <p:nvPr/>
          </p:nvSpPr>
          <p:spPr>
            <a:xfrm>
              <a:off x="457200" y="2116775"/>
              <a:ext cx="1075729" cy="1381354"/>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2"/>
              <a:stretch>
                <a:fillRect/>
              </a:stretch>
            </a:blipFill>
          </p:spPr>
          <p:txBody>
            <a:bodyPr/>
            <a:lstStyle/>
            <a:p>
              <a:endParaRPr lang="vi-VN"/>
            </a:p>
          </p:txBody>
        </p:sp>
      </p:grpSp>
      <p:pic>
        <p:nvPicPr>
          <p:cNvPr id="17" name="Picture 16">
            <a:extLst>
              <a:ext uri="{FF2B5EF4-FFF2-40B4-BE49-F238E27FC236}">
                <a16:creationId xmlns:a16="http://schemas.microsoft.com/office/drawing/2014/main" id="{1C9C2A1B-71F9-1AAE-77AD-0444104BD03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33" t="1589" r="1250" b="49521"/>
          <a:stretch/>
        </p:blipFill>
        <p:spPr>
          <a:xfrm>
            <a:off x="457200" y="3238500"/>
            <a:ext cx="10167938" cy="3441456"/>
          </a:xfrm>
          <a:prstGeom prst="rect">
            <a:avLst/>
          </a:prstGeom>
        </p:spPr>
      </p:pic>
      <p:pic>
        <p:nvPicPr>
          <p:cNvPr id="23" name="Picture 22">
            <a:extLst>
              <a:ext uri="{FF2B5EF4-FFF2-40B4-BE49-F238E27FC236}">
                <a16:creationId xmlns:a16="http://schemas.microsoft.com/office/drawing/2014/main" id="{C362599C-149B-4791-CBF9-CFE58AB41F5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33" t="49198" r="1250" b="1912"/>
          <a:stretch/>
        </p:blipFill>
        <p:spPr>
          <a:xfrm>
            <a:off x="7924800" y="6679956"/>
            <a:ext cx="10167938" cy="3441456"/>
          </a:xfrm>
          <a:prstGeom prst="rect">
            <a:avLst/>
          </a:prstGeom>
        </p:spPr>
      </p:pic>
      <p:sp>
        <p:nvSpPr>
          <p:cNvPr id="24" name="Freeform 9">
            <a:extLst>
              <a:ext uri="{FF2B5EF4-FFF2-40B4-BE49-F238E27FC236}">
                <a16:creationId xmlns:a16="http://schemas.microsoft.com/office/drawing/2014/main" id="{F5E91B31-CE17-4788-03C8-B8AA05511CAF}"/>
              </a:ext>
            </a:extLst>
          </p:cNvPr>
          <p:cNvSpPr/>
          <p:nvPr/>
        </p:nvSpPr>
        <p:spPr>
          <a:xfrm>
            <a:off x="1828800" y="6320742"/>
            <a:ext cx="3321741" cy="3966258"/>
          </a:xfrm>
          <a:custGeom>
            <a:avLst/>
            <a:gdLst/>
            <a:ahLst/>
            <a:cxnLst/>
            <a:rect l="l" t="t" r="r" b="b"/>
            <a:pathLst>
              <a:path w="6892290" h="8229600">
                <a:moveTo>
                  <a:pt x="0" y="0"/>
                </a:moveTo>
                <a:lnTo>
                  <a:pt x="6892290" y="0"/>
                </a:lnTo>
                <a:lnTo>
                  <a:pt x="6892290" y="8229600"/>
                </a:lnTo>
                <a:lnTo>
                  <a:pt x="0" y="8229600"/>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47732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4BA304B9-368F-722F-1242-EB1D1C56A7A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3989051-9404-1FF8-1B88-C183625A3EAB}"/>
              </a:ext>
            </a:extLst>
          </p:cNvPr>
          <p:cNvGrpSpPr/>
          <p:nvPr/>
        </p:nvGrpSpPr>
        <p:grpSpPr>
          <a:xfrm>
            <a:off x="1143000" y="2400300"/>
            <a:ext cx="5849083" cy="8382000"/>
            <a:chOff x="1828800" y="2400300"/>
            <a:chExt cx="5849083" cy="8382000"/>
          </a:xfrm>
        </p:grpSpPr>
        <p:cxnSp>
          <p:nvCxnSpPr>
            <p:cNvPr id="4" name="Straight Connector 3">
              <a:extLst>
                <a:ext uri="{FF2B5EF4-FFF2-40B4-BE49-F238E27FC236}">
                  <a16:creationId xmlns:a16="http://schemas.microsoft.com/office/drawing/2014/main" id="{0CBF338F-D2CF-DB3D-BFD2-873845C6B59A}"/>
                </a:ext>
              </a:extLst>
            </p:cNvPr>
            <p:cNvCxnSpPr>
              <a:cxnSpLocks/>
            </p:cNvCxnSpPr>
            <p:nvPr/>
          </p:nvCxnSpPr>
          <p:spPr>
            <a:xfrm>
              <a:off x="4686299" y="6438900"/>
              <a:ext cx="0" cy="4343400"/>
            </a:xfrm>
            <a:prstGeom prst="line">
              <a:avLst/>
            </a:prstGeom>
            <a:ln w="38100">
              <a:solidFill>
                <a:srgbClr val="69544F"/>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91A2134-B297-65AA-E610-C1F782C74C0B}"/>
                </a:ext>
              </a:extLst>
            </p:cNvPr>
            <p:cNvSpPr/>
            <p:nvPr/>
          </p:nvSpPr>
          <p:spPr>
            <a:xfrm>
              <a:off x="1962883" y="2400300"/>
              <a:ext cx="5715000" cy="5715000"/>
            </a:xfrm>
            <a:prstGeom prst="ellipse">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1D0F1B8-DC92-093A-F954-38A914F785D0}"/>
                </a:ext>
              </a:extLst>
            </p:cNvPr>
            <p:cNvSpPr/>
            <p:nvPr/>
          </p:nvSpPr>
          <p:spPr>
            <a:xfrm>
              <a:off x="1828800" y="2602706"/>
              <a:ext cx="5715000" cy="5715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
              <a:extLst>
                <a:ext uri="{FF2B5EF4-FFF2-40B4-BE49-F238E27FC236}">
                  <a16:creationId xmlns:a16="http://schemas.microsoft.com/office/drawing/2014/main" id="{BB537FC5-300A-CFAA-7AB8-0705333ECE95}"/>
                </a:ext>
              </a:extLst>
            </p:cNvPr>
            <p:cNvSpPr/>
            <p:nvPr/>
          </p:nvSpPr>
          <p:spPr>
            <a:xfrm>
              <a:off x="2667000" y="4914900"/>
              <a:ext cx="4038599" cy="3937634"/>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2"/>
              <a:stretch>
                <a:fillRect/>
              </a:stretch>
            </a:blipFill>
          </p:spPr>
          <p:txBody>
            <a:bodyPr/>
            <a:lstStyle/>
            <a:p>
              <a:endParaRPr lang="vi-VN"/>
            </a:p>
          </p:txBody>
        </p:sp>
        <p:sp>
          <p:nvSpPr>
            <p:cNvPr id="14" name="TextBox 13">
              <a:extLst>
                <a:ext uri="{FF2B5EF4-FFF2-40B4-BE49-F238E27FC236}">
                  <a16:creationId xmlns:a16="http://schemas.microsoft.com/office/drawing/2014/main" id="{8D86BAC5-386A-37AF-4514-9D21E667A81C}"/>
                </a:ext>
              </a:extLst>
            </p:cNvPr>
            <p:cNvSpPr txBox="1"/>
            <p:nvPr/>
          </p:nvSpPr>
          <p:spPr>
            <a:xfrm>
              <a:off x="2324099" y="3619500"/>
              <a:ext cx="4724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Hướng dẫn </a:t>
              </a:r>
            </a:p>
          </p:txBody>
        </p:sp>
      </p:grpSp>
      <p:sp>
        <p:nvSpPr>
          <p:cNvPr id="16" name="TextBox 15">
            <a:extLst>
              <a:ext uri="{FF2B5EF4-FFF2-40B4-BE49-F238E27FC236}">
                <a16:creationId xmlns:a16="http://schemas.microsoft.com/office/drawing/2014/main" id="{7FE2BAF5-816B-9700-8C85-ABC18600D2F6}"/>
              </a:ext>
            </a:extLst>
          </p:cNvPr>
          <p:cNvSpPr txBox="1"/>
          <p:nvPr/>
        </p:nvSpPr>
        <p:spPr>
          <a:xfrm>
            <a:off x="7562117" y="1922714"/>
            <a:ext cx="10248901"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b="1" i="1">
                <a:solidFill>
                  <a:srgbClr val="C00000"/>
                </a:solidFill>
              </a:rPr>
              <a:t>Nhận xét: </a:t>
            </a:r>
            <a:r>
              <a:rPr lang="vi-VN" sz="4000"/>
              <a:t>Những việc làm của thanh niên trong bức ảnh dưới đây thể hiện sự sáng tạo, quyết tâm, phấn đấu để đóng góp cho lợi ích cộng đồng, quốc gia.</a:t>
            </a:r>
          </a:p>
          <a:p>
            <a:pPr marL="571500" indent="-571500" algn="just">
              <a:lnSpc>
                <a:spcPct val="150000"/>
              </a:lnSpc>
              <a:buFont typeface="Wingdings" panose="05000000000000000000" pitchFamily="2" charset="2"/>
              <a:buChar char="§"/>
            </a:pPr>
            <a:r>
              <a:rPr lang="vi-VN" sz="4000" b="1" i="1">
                <a:solidFill>
                  <a:srgbClr val="C00000"/>
                </a:solidFill>
              </a:rPr>
              <a:t>Ý nghĩa: </a:t>
            </a:r>
            <a:r>
              <a:rPr lang="vi-VN" sz="4000"/>
              <a:t>tạo động lực phấn đấu để hoàn thành mục tiêu của bản thân, góp phần xây dựng đất nước giàu mạnh, văn minh.</a:t>
            </a:r>
          </a:p>
        </p:txBody>
      </p:sp>
      <p:sp>
        <p:nvSpPr>
          <p:cNvPr id="18" name="Freeform 6">
            <a:extLst>
              <a:ext uri="{FF2B5EF4-FFF2-40B4-BE49-F238E27FC236}">
                <a16:creationId xmlns:a16="http://schemas.microsoft.com/office/drawing/2014/main" id="{1FE461B8-0A59-3BD9-7C3D-BC842C8F61CF}"/>
              </a:ext>
            </a:extLst>
          </p:cNvPr>
          <p:cNvSpPr/>
          <p:nvPr/>
        </p:nvSpPr>
        <p:spPr>
          <a:xfrm>
            <a:off x="455021" y="89586"/>
            <a:ext cx="1593683" cy="2689760"/>
          </a:xfrm>
          <a:custGeom>
            <a:avLst/>
            <a:gdLst/>
            <a:ahLst/>
            <a:cxnLst/>
            <a:rect l="l" t="t" r="r" b="b"/>
            <a:pathLst>
              <a:path w="1593683" h="2689760">
                <a:moveTo>
                  <a:pt x="0" y="0"/>
                </a:moveTo>
                <a:lnTo>
                  <a:pt x="1593683" y="0"/>
                </a:lnTo>
                <a:lnTo>
                  <a:pt x="1593683" y="2689760"/>
                </a:lnTo>
                <a:lnTo>
                  <a:pt x="0" y="26897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20" name="Freeform 14">
            <a:extLst>
              <a:ext uri="{FF2B5EF4-FFF2-40B4-BE49-F238E27FC236}">
                <a16:creationId xmlns:a16="http://schemas.microsoft.com/office/drawing/2014/main" id="{A95FFF23-05F4-354B-CFBA-04B825CBB81B}"/>
              </a:ext>
            </a:extLst>
          </p:cNvPr>
          <p:cNvSpPr/>
          <p:nvPr/>
        </p:nvSpPr>
        <p:spPr>
          <a:xfrm>
            <a:off x="15601022" y="8437345"/>
            <a:ext cx="2586395" cy="1908118"/>
          </a:xfrm>
          <a:custGeom>
            <a:avLst/>
            <a:gdLst/>
            <a:ahLst/>
            <a:cxnLst/>
            <a:rect l="l" t="t" r="r" b="b"/>
            <a:pathLst>
              <a:path w="2586395" h="1908118">
                <a:moveTo>
                  <a:pt x="0" y="0"/>
                </a:moveTo>
                <a:lnTo>
                  <a:pt x="2586395" y="0"/>
                </a:lnTo>
                <a:lnTo>
                  <a:pt x="2586395" y="1908119"/>
                </a:lnTo>
                <a:lnTo>
                  <a:pt x="0" y="1908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1" name="Freeform 15">
            <a:extLst>
              <a:ext uri="{FF2B5EF4-FFF2-40B4-BE49-F238E27FC236}">
                <a16:creationId xmlns:a16="http://schemas.microsoft.com/office/drawing/2014/main" id="{008DEBA6-2BC5-5EB5-1803-2181CD889ECA}"/>
              </a:ext>
            </a:extLst>
          </p:cNvPr>
          <p:cNvSpPr/>
          <p:nvPr/>
        </p:nvSpPr>
        <p:spPr>
          <a:xfrm>
            <a:off x="16154400" y="-1019332"/>
            <a:ext cx="1479641" cy="2996740"/>
          </a:xfrm>
          <a:custGeom>
            <a:avLst/>
            <a:gdLst/>
            <a:ahLst/>
            <a:cxnLst/>
            <a:rect l="l" t="t" r="r" b="b"/>
            <a:pathLst>
              <a:path w="1479641" h="2996740">
                <a:moveTo>
                  <a:pt x="0" y="0"/>
                </a:moveTo>
                <a:lnTo>
                  <a:pt x="1479641" y="0"/>
                </a:lnTo>
                <a:lnTo>
                  <a:pt x="1479641" y="2996740"/>
                </a:lnTo>
                <a:lnTo>
                  <a:pt x="0" y="29967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Tree>
    <p:extLst>
      <p:ext uri="{BB962C8B-B14F-4D97-AF65-F5344CB8AC3E}">
        <p14:creationId xmlns:p14="http://schemas.microsoft.com/office/powerpoint/2010/main" val="139482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A09A42E-7671-1B3C-3E06-524671F2A35F}"/>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D8643C7F-8D33-5A3B-8265-6B17E44998A8}"/>
              </a:ext>
            </a:extLst>
          </p:cNvPr>
          <p:cNvGrpSpPr/>
          <p:nvPr/>
        </p:nvGrpSpPr>
        <p:grpSpPr>
          <a:xfrm>
            <a:off x="-256941" y="9054679"/>
            <a:ext cx="17983428" cy="1345158"/>
            <a:chOff x="0" y="0"/>
            <a:chExt cx="5683651" cy="425136"/>
          </a:xfrm>
        </p:grpSpPr>
        <p:sp>
          <p:nvSpPr>
            <p:cNvPr id="11" name="Freeform 11">
              <a:extLst>
                <a:ext uri="{FF2B5EF4-FFF2-40B4-BE49-F238E27FC236}">
                  <a16:creationId xmlns:a16="http://schemas.microsoft.com/office/drawing/2014/main" id="{FEFEC21A-42B2-2D5F-E2F2-697ABE36F696}"/>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2" name="TextBox 12">
              <a:extLst>
                <a:ext uri="{FF2B5EF4-FFF2-40B4-BE49-F238E27FC236}">
                  <a16:creationId xmlns:a16="http://schemas.microsoft.com/office/drawing/2014/main" id="{6CD6ADE8-312F-7589-9F3D-97AA2702812A}"/>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5">
            <a:extLst>
              <a:ext uri="{FF2B5EF4-FFF2-40B4-BE49-F238E27FC236}">
                <a16:creationId xmlns:a16="http://schemas.microsoft.com/office/drawing/2014/main" id="{6659EF42-75DD-6838-BCF5-DF0A88486AF6}"/>
              </a:ext>
            </a:extLst>
          </p:cNvPr>
          <p:cNvSpPr/>
          <p:nvPr/>
        </p:nvSpPr>
        <p:spPr>
          <a:xfrm>
            <a:off x="15777024" y="149989"/>
            <a:ext cx="4061912" cy="9152489"/>
          </a:xfrm>
          <a:custGeom>
            <a:avLst/>
            <a:gdLst/>
            <a:ahLst/>
            <a:cxnLst/>
            <a:rect l="l" t="t" r="r" b="b"/>
            <a:pathLst>
              <a:path w="4061912" h="9152489">
                <a:moveTo>
                  <a:pt x="0" y="0"/>
                </a:moveTo>
                <a:lnTo>
                  <a:pt x="4061912" y="0"/>
                </a:lnTo>
                <a:lnTo>
                  <a:pt x="4061912" y="9152489"/>
                </a:lnTo>
                <a:lnTo>
                  <a:pt x="0" y="9152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4" name="Freeform 14">
            <a:extLst>
              <a:ext uri="{FF2B5EF4-FFF2-40B4-BE49-F238E27FC236}">
                <a16:creationId xmlns:a16="http://schemas.microsoft.com/office/drawing/2014/main" id="{EE143CF8-74BB-63B9-E9BE-B0F90962192E}"/>
              </a:ext>
            </a:extLst>
          </p:cNvPr>
          <p:cNvSpPr/>
          <p:nvPr/>
        </p:nvSpPr>
        <p:spPr>
          <a:xfrm>
            <a:off x="9829800" y="6735221"/>
            <a:ext cx="3112650" cy="3551779"/>
          </a:xfrm>
          <a:custGeom>
            <a:avLst/>
            <a:gdLst/>
            <a:ahLst/>
            <a:cxnLst/>
            <a:rect l="l" t="t" r="r" b="b"/>
            <a:pathLst>
              <a:path w="3511366" h="4006745">
                <a:moveTo>
                  <a:pt x="0" y="0"/>
                </a:moveTo>
                <a:lnTo>
                  <a:pt x="3511366" y="0"/>
                </a:lnTo>
                <a:lnTo>
                  <a:pt x="3511366" y="4006745"/>
                </a:lnTo>
                <a:lnTo>
                  <a:pt x="0" y="40067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13">
            <a:extLst>
              <a:ext uri="{FF2B5EF4-FFF2-40B4-BE49-F238E27FC236}">
                <a16:creationId xmlns:a16="http://schemas.microsoft.com/office/drawing/2014/main" id="{60254F81-838D-198E-5407-32CC1DFD71FB}"/>
              </a:ext>
            </a:extLst>
          </p:cNvPr>
          <p:cNvSpPr/>
          <p:nvPr/>
        </p:nvSpPr>
        <p:spPr>
          <a:xfrm>
            <a:off x="12420600" y="4000500"/>
            <a:ext cx="4037416" cy="5830204"/>
          </a:xfrm>
          <a:custGeom>
            <a:avLst/>
            <a:gdLst/>
            <a:ahLst/>
            <a:cxnLst/>
            <a:rect l="l" t="t" r="r" b="b"/>
            <a:pathLst>
              <a:path w="2909630" h="4201632">
                <a:moveTo>
                  <a:pt x="0" y="0"/>
                </a:moveTo>
                <a:lnTo>
                  <a:pt x="2909630" y="0"/>
                </a:lnTo>
                <a:lnTo>
                  <a:pt x="2909630" y="4201632"/>
                </a:lnTo>
                <a:lnTo>
                  <a:pt x="0" y="42016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4" name="Freeform 14">
            <a:extLst>
              <a:ext uri="{FF2B5EF4-FFF2-40B4-BE49-F238E27FC236}">
                <a16:creationId xmlns:a16="http://schemas.microsoft.com/office/drawing/2014/main" id="{B8BB67A4-36B5-EB34-0B9E-E1562428C78C}"/>
              </a:ext>
            </a:extLst>
          </p:cNvPr>
          <p:cNvSpPr/>
          <p:nvPr/>
        </p:nvSpPr>
        <p:spPr>
          <a:xfrm>
            <a:off x="14508612" y="8228893"/>
            <a:ext cx="2586395" cy="1908118"/>
          </a:xfrm>
          <a:custGeom>
            <a:avLst/>
            <a:gdLst/>
            <a:ahLst/>
            <a:cxnLst/>
            <a:rect l="l" t="t" r="r" b="b"/>
            <a:pathLst>
              <a:path w="2586395" h="1908118">
                <a:moveTo>
                  <a:pt x="0" y="0"/>
                </a:moveTo>
                <a:lnTo>
                  <a:pt x="2586395" y="0"/>
                </a:lnTo>
                <a:lnTo>
                  <a:pt x="2586395" y="1908119"/>
                </a:lnTo>
                <a:lnTo>
                  <a:pt x="0" y="19081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8" name="Group 7">
            <a:extLst>
              <a:ext uri="{FF2B5EF4-FFF2-40B4-BE49-F238E27FC236}">
                <a16:creationId xmlns:a16="http://schemas.microsoft.com/office/drawing/2014/main" id="{D7B15BB9-DF3A-5752-1C8C-492AEFD3B812}"/>
              </a:ext>
            </a:extLst>
          </p:cNvPr>
          <p:cNvGrpSpPr/>
          <p:nvPr/>
        </p:nvGrpSpPr>
        <p:grpSpPr>
          <a:xfrm>
            <a:off x="-2162175" y="2509217"/>
            <a:ext cx="13287375" cy="3551779"/>
            <a:chOff x="-2162175" y="2509217"/>
            <a:chExt cx="13287375" cy="3551779"/>
          </a:xfrm>
        </p:grpSpPr>
        <p:sp>
          <p:nvSpPr>
            <p:cNvPr id="5" name="Rectangle: Rounded Corners 4">
              <a:extLst>
                <a:ext uri="{FF2B5EF4-FFF2-40B4-BE49-F238E27FC236}">
                  <a16:creationId xmlns:a16="http://schemas.microsoft.com/office/drawing/2014/main" id="{34727BE9-6E16-3986-486D-479CFD398A1D}"/>
                </a:ext>
              </a:extLst>
            </p:cNvPr>
            <p:cNvSpPr/>
            <p:nvPr/>
          </p:nvSpPr>
          <p:spPr>
            <a:xfrm>
              <a:off x="-2162175" y="2509217"/>
              <a:ext cx="13287375" cy="355177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80F1E69-01A4-DB18-B8DB-E0C161ED533D}"/>
                </a:ext>
              </a:extLst>
            </p:cNvPr>
            <p:cNvSpPr txBox="1"/>
            <p:nvPr/>
          </p:nvSpPr>
          <p:spPr>
            <a:xfrm>
              <a:off x="1190973" y="3543300"/>
              <a:ext cx="75438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69544F"/>
                  </a:solidFill>
                  <a:effectLst/>
                  <a:uLnTx/>
                  <a:uFillTx/>
                  <a:latin typeface="Arial" panose="020B0604020202020204" pitchFamily="34" charset="0"/>
                  <a:ea typeface="+mn-ea"/>
                  <a:cs typeface="Arial" panose="020B0604020202020204" pitchFamily="34" charset="0"/>
                </a:rPr>
                <a:t>VẬN DỤNG </a:t>
              </a:r>
            </a:p>
          </p:txBody>
        </p:sp>
      </p:grpSp>
    </p:spTree>
    <p:extLst>
      <p:ext uri="{BB962C8B-B14F-4D97-AF65-F5344CB8AC3E}">
        <p14:creationId xmlns:p14="http://schemas.microsoft.com/office/powerpoint/2010/main" val="283419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88ED0908-9FC6-8A74-3425-3A80BA4413F6}"/>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0E7CCB19-F324-37D2-07EE-1E259E022119}"/>
              </a:ext>
            </a:extLst>
          </p:cNvPr>
          <p:cNvGrpSpPr/>
          <p:nvPr/>
        </p:nvGrpSpPr>
        <p:grpSpPr>
          <a:xfrm>
            <a:off x="-256941" y="9054679"/>
            <a:ext cx="17983428" cy="1345158"/>
            <a:chOff x="0" y="0"/>
            <a:chExt cx="5683651" cy="425136"/>
          </a:xfrm>
        </p:grpSpPr>
        <p:sp>
          <p:nvSpPr>
            <p:cNvPr id="11" name="Freeform 11">
              <a:extLst>
                <a:ext uri="{FF2B5EF4-FFF2-40B4-BE49-F238E27FC236}">
                  <a16:creationId xmlns:a16="http://schemas.microsoft.com/office/drawing/2014/main" id="{6ADFCB3A-1C78-B40E-0AAF-71B96DAF071C}"/>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12" name="TextBox 12">
              <a:extLst>
                <a:ext uri="{FF2B5EF4-FFF2-40B4-BE49-F238E27FC236}">
                  <a16:creationId xmlns:a16="http://schemas.microsoft.com/office/drawing/2014/main" id="{D697643E-18F7-1D65-427D-7B2384EAF10E}"/>
                </a:ext>
              </a:extLst>
            </p:cNvPr>
            <p:cNvSpPr txBox="1"/>
            <p:nvPr/>
          </p:nvSpPr>
          <p:spPr>
            <a:xfrm>
              <a:off x="0" y="-104775"/>
              <a:ext cx="5683651" cy="529911"/>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EB9DAD31-5B09-C164-C506-47BA47594F07}"/>
              </a:ext>
            </a:extLst>
          </p:cNvPr>
          <p:cNvSpPr/>
          <p:nvPr/>
        </p:nvSpPr>
        <p:spPr>
          <a:xfrm>
            <a:off x="-692584" y="1451074"/>
            <a:ext cx="3951583" cy="8930130"/>
          </a:xfrm>
          <a:custGeom>
            <a:avLst/>
            <a:gdLst/>
            <a:ahLst/>
            <a:cxnLst/>
            <a:rect l="l" t="t" r="r" b="b"/>
            <a:pathLst>
              <a:path w="3951583" h="8930130">
                <a:moveTo>
                  <a:pt x="0" y="0"/>
                </a:moveTo>
                <a:lnTo>
                  <a:pt x="3951582" y="0"/>
                </a:lnTo>
                <a:lnTo>
                  <a:pt x="3951582" y="8930130"/>
                </a:lnTo>
                <a:lnTo>
                  <a:pt x="0" y="8930130"/>
                </a:lnTo>
                <a:lnTo>
                  <a:pt x="0" y="0"/>
                </a:lnTo>
                <a:close/>
              </a:path>
            </a:pathLst>
          </a:custGeom>
          <a:blipFill>
            <a:blip r:embed="rId2"/>
            <a:stretch>
              <a:fillRect/>
            </a:stretch>
          </a:blipFill>
        </p:spPr>
        <p:txBody>
          <a:bodyPr/>
          <a:lstStyle/>
          <a:p>
            <a:endParaRPr lang="vi-VN"/>
          </a:p>
        </p:txBody>
      </p:sp>
      <p:sp>
        <p:nvSpPr>
          <p:cNvPr id="14" name="Freeform 14">
            <a:extLst>
              <a:ext uri="{FF2B5EF4-FFF2-40B4-BE49-F238E27FC236}">
                <a16:creationId xmlns:a16="http://schemas.microsoft.com/office/drawing/2014/main" id="{997D04CF-5B99-9C3A-25F3-A97E71D2E635}"/>
              </a:ext>
            </a:extLst>
          </p:cNvPr>
          <p:cNvSpPr/>
          <p:nvPr/>
        </p:nvSpPr>
        <p:spPr>
          <a:xfrm>
            <a:off x="3120105" y="6517334"/>
            <a:ext cx="3511366" cy="4006745"/>
          </a:xfrm>
          <a:custGeom>
            <a:avLst/>
            <a:gdLst/>
            <a:ahLst/>
            <a:cxnLst/>
            <a:rect l="l" t="t" r="r" b="b"/>
            <a:pathLst>
              <a:path w="3511366" h="4006745">
                <a:moveTo>
                  <a:pt x="0" y="0"/>
                </a:moveTo>
                <a:lnTo>
                  <a:pt x="3511366" y="0"/>
                </a:lnTo>
                <a:lnTo>
                  <a:pt x="3511366" y="4006745"/>
                </a:lnTo>
                <a:lnTo>
                  <a:pt x="0" y="40067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6" name="Freeform 16">
            <a:extLst>
              <a:ext uri="{FF2B5EF4-FFF2-40B4-BE49-F238E27FC236}">
                <a16:creationId xmlns:a16="http://schemas.microsoft.com/office/drawing/2014/main" id="{91796BA2-6DAC-4BFD-D28C-5B8DDE6FCBCB}"/>
              </a:ext>
            </a:extLst>
          </p:cNvPr>
          <p:cNvSpPr/>
          <p:nvPr/>
        </p:nvSpPr>
        <p:spPr>
          <a:xfrm>
            <a:off x="14443733" y="6593328"/>
            <a:ext cx="4906645" cy="3372203"/>
          </a:xfrm>
          <a:custGeom>
            <a:avLst/>
            <a:gdLst/>
            <a:ahLst/>
            <a:cxnLst/>
            <a:rect l="l" t="t" r="r" b="b"/>
            <a:pathLst>
              <a:path w="4906645" h="3372203">
                <a:moveTo>
                  <a:pt x="0" y="0"/>
                </a:moveTo>
                <a:lnTo>
                  <a:pt x="4906646" y="0"/>
                </a:lnTo>
                <a:lnTo>
                  <a:pt x="4906646" y="3372203"/>
                </a:lnTo>
                <a:lnTo>
                  <a:pt x="0" y="33722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7" name="Freeform 17">
            <a:extLst>
              <a:ext uri="{FF2B5EF4-FFF2-40B4-BE49-F238E27FC236}">
                <a16:creationId xmlns:a16="http://schemas.microsoft.com/office/drawing/2014/main" id="{12B0FB76-954E-6994-23DD-12F0B531BC83}"/>
              </a:ext>
            </a:extLst>
          </p:cNvPr>
          <p:cNvSpPr/>
          <p:nvPr/>
        </p:nvSpPr>
        <p:spPr>
          <a:xfrm>
            <a:off x="11581226" y="7495226"/>
            <a:ext cx="4592875" cy="3479451"/>
          </a:xfrm>
          <a:custGeom>
            <a:avLst/>
            <a:gdLst/>
            <a:ahLst/>
            <a:cxnLst/>
            <a:rect l="l" t="t" r="r" b="b"/>
            <a:pathLst>
              <a:path w="4592875" h="3479451">
                <a:moveTo>
                  <a:pt x="0" y="0"/>
                </a:moveTo>
                <a:lnTo>
                  <a:pt x="4592875" y="0"/>
                </a:lnTo>
                <a:lnTo>
                  <a:pt x="4592875" y="3479451"/>
                </a:lnTo>
                <a:lnTo>
                  <a:pt x="0" y="34794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grpSp>
        <p:nvGrpSpPr>
          <p:cNvPr id="22" name="Group 21">
            <a:extLst>
              <a:ext uri="{FF2B5EF4-FFF2-40B4-BE49-F238E27FC236}">
                <a16:creationId xmlns:a16="http://schemas.microsoft.com/office/drawing/2014/main" id="{2F975F90-E2CC-3C49-5FCB-B7BA20166817}"/>
              </a:ext>
            </a:extLst>
          </p:cNvPr>
          <p:cNvGrpSpPr/>
          <p:nvPr/>
        </p:nvGrpSpPr>
        <p:grpSpPr>
          <a:xfrm>
            <a:off x="5257800" y="1734580"/>
            <a:ext cx="11125200" cy="4786969"/>
            <a:chOff x="4343401" y="1451074"/>
            <a:chExt cx="11125200" cy="4786969"/>
          </a:xfrm>
        </p:grpSpPr>
        <p:sp>
          <p:nvSpPr>
            <p:cNvPr id="19" name="Rectangle: Diagonal Corners Rounded 18">
              <a:extLst>
                <a:ext uri="{FF2B5EF4-FFF2-40B4-BE49-F238E27FC236}">
                  <a16:creationId xmlns:a16="http://schemas.microsoft.com/office/drawing/2014/main" id="{F1DBB1C9-5750-7902-85B9-06824F10B989}"/>
                </a:ext>
              </a:extLst>
            </p:cNvPr>
            <p:cNvSpPr/>
            <p:nvPr/>
          </p:nvSpPr>
          <p:spPr>
            <a:xfrm>
              <a:off x="4495801" y="1603474"/>
              <a:ext cx="10972800" cy="4634569"/>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84B506CC-59A2-525C-3D93-21C38FA78E84}"/>
                </a:ext>
              </a:extLst>
            </p:cNvPr>
            <p:cNvSpPr/>
            <p:nvPr/>
          </p:nvSpPr>
          <p:spPr>
            <a:xfrm>
              <a:off x="4343401" y="1451074"/>
              <a:ext cx="10972800" cy="4634569"/>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D37073F-D8D1-F3CD-7AEA-42F862EDD81B}"/>
                </a:ext>
              </a:extLst>
            </p:cNvPr>
            <p:cNvSpPr txBox="1"/>
            <p:nvPr/>
          </p:nvSpPr>
          <p:spPr>
            <a:xfrm>
              <a:off x="4780377" y="1917726"/>
              <a:ext cx="10098847" cy="3801682"/>
            </a:xfrm>
            <a:prstGeom prst="rect">
              <a:avLst/>
            </a:prstGeom>
            <a:noFill/>
          </p:spPr>
          <p:txBody>
            <a:bodyPr wrap="square">
              <a:spAutoFit/>
            </a:bodyPr>
            <a:lstStyle/>
            <a:p>
              <a:pPr algn="ctr">
                <a:lnSpc>
                  <a:spcPct val="150000"/>
                </a:lnSpc>
              </a:pPr>
              <a:r>
                <a:rPr lang="vi-VN" sz="4500" b="1"/>
                <a:t>NHIỆM VỤ</a:t>
              </a:r>
              <a:endParaRPr lang="en-US" sz="4500" b="1"/>
            </a:p>
            <a:p>
              <a:pPr algn="just">
                <a:lnSpc>
                  <a:spcPct val="150000"/>
                </a:lnSpc>
              </a:pPr>
              <a:r>
                <a:rPr lang="vi-VN" sz="4000"/>
                <a:t>Hãy thiết kế một thông điệp về lí tưởng sống và trang trí ở góc học tập làm mục tiêu phấn đấu của em.</a:t>
              </a:r>
              <a:endParaRPr lang="en-US" sz="4000"/>
            </a:p>
          </p:txBody>
        </p:sp>
      </p:grpSp>
      <p:grpSp>
        <p:nvGrpSpPr>
          <p:cNvPr id="23" name="Group 22">
            <a:extLst>
              <a:ext uri="{FF2B5EF4-FFF2-40B4-BE49-F238E27FC236}">
                <a16:creationId xmlns:a16="http://schemas.microsoft.com/office/drawing/2014/main" id="{8DBEC2E8-EDFC-29FE-82B7-2EB4D8D4213D}"/>
              </a:ext>
            </a:extLst>
          </p:cNvPr>
          <p:cNvGrpSpPr/>
          <p:nvPr/>
        </p:nvGrpSpPr>
        <p:grpSpPr>
          <a:xfrm>
            <a:off x="-304800" y="571500"/>
            <a:ext cx="13873162" cy="838200"/>
            <a:chOff x="-304800" y="571500"/>
            <a:chExt cx="13873162" cy="838200"/>
          </a:xfrm>
        </p:grpSpPr>
        <p:sp>
          <p:nvSpPr>
            <p:cNvPr id="24" name="Arrow: Pentagon 23">
              <a:extLst>
                <a:ext uri="{FF2B5EF4-FFF2-40B4-BE49-F238E27FC236}">
                  <a16:creationId xmlns:a16="http://schemas.microsoft.com/office/drawing/2014/main" id="{5D2A4671-2E27-9C84-ECD4-4153B56B17E8}"/>
                </a:ext>
              </a:extLst>
            </p:cNvPr>
            <p:cNvSpPr/>
            <p:nvPr/>
          </p:nvSpPr>
          <p:spPr>
            <a:xfrm>
              <a:off x="-304800" y="571500"/>
              <a:ext cx="4267200" cy="838200"/>
            </a:xfrm>
            <a:prstGeom prst="homePlate">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1</a:t>
              </a:r>
            </a:p>
          </p:txBody>
        </p:sp>
        <p:sp>
          <p:nvSpPr>
            <p:cNvPr id="25" name="TextBox 24">
              <a:extLst>
                <a:ext uri="{FF2B5EF4-FFF2-40B4-BE49-F238E27FC236}">
                  <a16:creationId xmlns:a16="http://schemas.microsoft.com/office/drawing/2014/main" id="{A58B0408-71AC-62FA-BB5D-FFD0D0C0750B}"/>
                </a:ext>
              </a:extLst>
            </p:cNvPr>
            <p:cNvSpPr txBox="1"/>
            <p:nvPr/>
          </p:nvSpPr>
          <p:spPr>
            <a:xfrm>
              <a:off x="4267200" y="636657"/>
              <a:ext cx="9301162" cy="707886"/>
            </a:xfrm>
            <a:prstGeom prst="rect">
              <a:avLst/>
            </a:prstGeom>
            <a:noFill/>
          </p:spPr>
          <p:txBody>
            <a:bodyPr wrap="square">
              <a:spAutoFit/>
            </a:bodyPr>
            <a:lstStyle/>
            <a:p>
              <a:r>
                <a:rPr lang="vi-VN" sz="4000" i="1">
                  <a:latin typeface="Arial" panose="020B0604020202020204" pitchFamily="34" charset="0"/>
                  <a:cs typeface="Arial" panose="020B0604020202020204" pitchFamily="34" charset="0"/>
                </a:rPr>
                <a:t>Thiết kế thông điệp về lí tưởng sống</a:t>
              </a:r>
              <a:endParaRPr lang="en-US" sz="40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4479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E52E190F-B589-4B41-7A5A-4DB806A00C1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E5CD45B-4050-7916-5D0A-D3730E43A5D1}"/>
              </a:ext>
            </a:extLst>
          </p:cNvPr>
          <p:cNvGrpSpPr/>
          <p:nvPr/>
        </p:nvGrpSpPr>
        <p:grpSpPr>
          <a:xfrm>
            <a:off x="-304800" y="571500"/>
            <a:ext cx="18440400" cy="838200"/>
            <a:chOff x="-304800" y="571500"/>
            <a:chExt cx="18440400" cy="838200"/>
          </a:xfrm>
        </p:grpSpPr>
        <p:sp>
          <p:nvSpPr>
            <p:cNvPr id="7" name="Arrow: Pentagon 6">
              <a:extLst>
                <a:ext uri="{FF2B5EF4-FFF2-40B4-BE49-F238E27FC236}">
                  <a16:creationId xmlns:a16="http://schemas.microsoft.com/office/drawing/2014/main" id="{F1AC180D-8855-EB1F-7FCB-A2990EFA6306}"/>
                </a:ext>
              </a:extLst>
            </p:cNvPr>
            <p:cNvSpPr/>
            <p:nvPr/>
          </p:nvSpPr>
          <p:spPr>
            <a:xfrm>
              <a:off x="-304800" y="571500"/>
              <a:ext cx="4267200" cy="838200"/>
            </a:xfrm>
            <a:prstGeom prst="homePlate">
              <a:avLst/>
            </a:prstGeom>
            <a:solidFill>
              <a:schemeClr val="bg1"/>
            </a:solidFill>
            <a:ln w="38100">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2</a:t>
              </a:r>
            </a:p>
          </p:txBody>
        </p:sp>
        <p:sp>
          <p:nvSpPr>
            <p:cNvPr id="8" name="TextBox 7">
              <a:extLst>
                <a:ext uri="{FF2B5EF4-FFF2-40B4-BE49-F238E27FC236}">
                  <a16:creationId xmlns:a16="http://schemas.microsoft.com/office/drawing/2014/main" id="{A5570EF1-A3D4-88A6-73A1-E1CAFCF213D6}"/>
                </a:ext>
              </a:extLst>
            </p:cNvPr>
            <p:cNvSpPr txBox="1"/>
            <p:nvPr/>
          </p:nvSpPr>
          <p:spPr>
            <a:xfrm>
              <a:off x="4267200" y="636657"/>
              <a:ext cx="13868400" cy="707886"/>
            </a:xfrm>
            <a:prstGeom prst="rect">
              <a:avLst/>
            </a:prstGeom>
            <a:noFill/>
          </p:spPr>
          <p:txBody>
            <a:bodyPr wrap="square">
              <a:spAutoFit/>
            </a:bodyPr>
            <a:lstStyle/>
            <a:p>
              <a:r>
                <a:rPr lang="vi-VN" sz="4000" i="1">
                  <a:latin typeface="Arial" panose="020B0604020202020204" pitchFamily="34" charset="0"/>
                  <a:cs typeface="Arial" panose="020B0604020202020204" pitchFamily="34" charset="0"/>
                </a:rPr>
                <a:t>Thực hiện kế hoạch rèn luyện theo lí tưởng và chia sẻ</a:t>
              </a:r>
              <a:endParaRPr lang="en-US" sz="4000" i="1">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026C12CC-3145-A68D-61DE-49B47342DB87}"/>
              </a:ext>
            </a:extLst>
          </p:cNvPr>
          <p:cNvGrpSpPr/>
          <p:nvPr/>
        </p:nvGrpSpPr>
        <p:grpSpPr>
          <a:xfrm>
            <a:off x="457200" y="1866900"/>
            <a:ext cx="8686800" cy="8420100"/>
            <a:chOff x="685800" y="1866900"/>
            <a:chExt cx="8686800" cy="8420100"/>
          </a:xfrm>
        </p:grpSpPr>
        <p:sp>
          <p:nvSpPr>
            <p:cNvPr id="9" name="Rectangle: Rounded Corners 8">
              <a:extLst>
                <a:ext uri="{FF2B5EF4-FFF2-40B4-BE49-F238E27FC236}">
                  <a16:creationId xmlns:a16="http://schemas.microsoft.com/office/drawing/2014/main" id="{42ADC57A-AC72-8708-8348-7B868A72E405}"/>
                </a:ext>
              </a:extLst>
            </p:cNvPr>
            <p:cNvSpPr/>
            <p:nvPr/>
          </p:nvSpPr>
          <p:spPr>
            <a:xfrm>
              <a:off x="685800" y="1866900"/>
              <a:ext cx="8686800" cy="8001000"/>
            </a:xfrm>
            <a:prstGeom prst="roundRect">
              <a:avLst>
                <a:gd name="adj" fmla="val 607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
              <a:extLst>
                <a:ext uri="{FF2B5EF4-FFF2-40B4-BE49-F238E27FC236}">
                  <a16:creationId xmlns:a16="http://schemas.microsoft.com/office/drawing/2014/main" id="{3C2C9E98-F349-BB79-FEC0-1C36C02BA91D}"/>
                </a:ext>
              </a:extLst>
            </p:cNvPr>
            <p:cNvSpPr/>
            <p:nvPr/>
          </p:nvSpPr>
          <p:spPr>
            <a:xfrm>
              <a:off x="2076450" y="6906101"/>
              <a:ext cx="5905500" cy="3380899"/>
            </a:xfrm>
            <a:custGeom>
              <a:avLst/>
              <a:gdLst/>
              <a:ahLst/>
              <a:cxnLst/>
              <a:rect l="l" t="t" r="r" b="b"/>
              <a:pathLst>
                <a:path w="6858000" h="3926205">
                  <a:moveTo>
                    <a:pt x="0" y="0"/>
                  </a:moveTo>
                  <a:lnTo>
                    <a:pt x="6858000" y="0"/>
                  </a:lnTo>
                  <a:lnTo>
                    <a:pt x="6858000" y="3926205"/>
                  </a:lnTo>
                  <a:lnTo>
                    <a:pt x="0" y="39262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TextBox 12">
              <a:extLst>
                <a:ext uri="{FF2B5EF4-FFF2-40B4-BE49-F238E27FC236}">
                  <a16:creationId xmlns:a16="http://schemas.microsoft.com/office/drawing/2014/main" id="{2F4D1114-E568-5643-2991-8A0D0D6E96A4}"/>
                </a:ext>
              </a:extLst>
            </p:cNvPr>
            <p:cNvSpPr txBox="1"/>
            <p:nvPr/>
          </p:nvSpPr>
          <p:spPr>
            <a:xfrm>
              <a:off x="800100" y="1942580"/>
              <a:ext cx="8458200" cy="4968283"/>
            </a:xfrm>
            <a:prstGeom prst="rect">
              <a:avLst/>
            </a:prstGeom>
            <a:noFill/>
          </p:spPr>
          <p:txBody>
            <a:bodyPr wrap="square">
              <a:spAutoFit/>
            </a:bodyPr>
            <a:lstStyle/>
            <a:p>
              <a:pPr algn="ctr">
                <a:lnSpc>
                  <a:spcPct val="150000"/>
                </a:lnSpc>
              </a:pPr>
              <a:r>
                <a:rPr lang="en-US" sz="4000" b="1">
                  <a:solidFill>
                    <a:srgbClr val="69544F"/>
                  </a:solidFill>
                  <a:latin typeface="Arial" panose="020B0604020202020204" pitchFamily="34" charset="0"/>
                  <a:cs typeface="Arial" panose="020B0604020202020204" pitchFamily="34" charset="0"/>
                </a:rPr>
                <a:t>NHIỆM VỤ</a:t>
              </a:r>
            </a:p>
            <a:p>
              <a:pPr algn="just">
                <a:lnSpc>
                  <a:spcPct val="150000"/>
                </a:lnSpc>
              </a:pPr>
              <a:r>
                <a:rPr lang="vi-VN" sz="3500"/>
                <a:t>Em hãy thực hiện kế hoạch rèn luyện theo lí tưởng và chia sẻ với các bạn về những kết quả mà em đã đạt được, những điều chưa đạt được theo kế hoạch và phương hướng phấn đấu của em.</a:t>
              </a:r>
              <a:endParaRPr lang="en-US" sz="3500"/>
            </a:p>
          </p:txBody>
        </p:sp>
      </p:grpSp>
      <p:grpSp>
        <p:nvGrpSpPr>
          <p:cNvPr id="25" name="Group 24">
            <a:extLst>
              <a:ext uri="{FF2B5EF4-FFF2-40B4-BE49-F238E27FC236}">
                <a16:creationId xmlns:a16="http://schemas.microsoft.com/office/drawing/2014/main" id="{BF8B5F86-662E-42A5-159F-0A692416252B}"/>
              </a:ext>
            </a:extLst>
          </p:cNvPr>
          <p:cNvGrpSpPr/>
          <p:nvPr/>
        </p:nvGrpSpPr>
        <p:grpSpPr>
          <a:xfrm>
            <a:off x="9810750" y="2247900"/>
            <a:ext cx="7924800" cy="7620000"/>
            <a:chOff x="9791700" y="2247900"/>
            <a:chExt cx="7924800" cy="7620000"/>
          </a:xfrm>
        </p:grpSpPr>
        <p:sp>
          <p:nvSpPr>
            <p:cNvPr id="23" name="TextBox 22">
              <a:extLst>
                <a:ext uri="{FF2B5EF4-FFF2-40B4-BE49-F238E27FC236}">
                  <a16:creationId xmlns:a16="http://schemas.microsoft.com/office/drawing/2014/main" id="{BE5DF40B-768B-BECB-BF3D-BF4F8285C6A2}"/>
                </a:ext>
              </a:extLst>
            </p:cNvPr>
            <p:cNvSpPr txBox="1"/>
            <p:nvPr/>
          </p:nvSpPr>
          <p:spPr>
            <a:xfrm>
              <a:off x="9791700" y="3412094"/>
              <a:ext cx="7924800" cy="6455806"/>
            </a:xfrm>
            <a:prstGeom prst="rect">
              <a:avLst/>
            </a:prstGeom>
            <a:noFill/>
          </p:spPr>
          <p:txBody>
            <a:bodyPr wrap="square">
              <a:spAutoFit/>
            </a:bodyPr>
            <a:lstStyle/>
            <a:p>
              <a:pPr marL="457200" indent="-457200" algn="just">
                <a:lnSpc>
                  <a:spcPct val="150000"/>
                </a:lnSpc>
                <a:buFont typeface="Wingdings" panose="05000000000000000000" pitchFamily="2" charset="2"/>
                <a:buChar char="ü"/>
              </a:pPr>
              <a:r>
                <a:rPr lang="vi-VN" sz="3500"/>
                <a:t>Xác định được những lí tưởng</a:t>
              </a:r>
              <a:r>
                <a:rPr lang="en-US" sz="3500">
                  <a:latin typeface="Arial" panose="020B0604020202020204" pitchFamily="34" charset="0"/>
                  <a:cs typeface="Arial" panose="020B0604020202020204" pitchFamily="34" charset="0"/>
                </a:rPr>
                <a:t>.</a:t>
              </a:r>
              <a:endParaRPr lang="vi-VN" sz="35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ü"/>
              </a:pPr>
              <a:r>
                <a:rPr lang="vi-VN" sz="3500"/>
                <a:t>Liệt kê những việc cần làm để thực hiện lí tưởng của</a:t>
              </a:r>
            </a:p>
            <a:p>
              <a:pPr marL="457200" indent="-457200" algn="just">
                <a:lnSpc>
                  <a:spcPct val="150000"/>
                </a:lnSpc>
                <a:buFont typeface="Wingdings" panose="05000000000000000000" pitchFamily="2" charset="2"/>
                <a:buChar char="ü"/>
              </a:pPr>
              <a:r>
                <a:rPr lang="vi-VN" sz="3500"/>
                <a:t>Lên kế hoạch thực hiện chi tiết, rèn luyện theo lí tưởng đó.</a:t>
              </a:r>
            </a:p>
            <a:p>
              <a:pPr marL="457200" indent="-457200" algn="just">
                <a:lnSpc>
                  <a:spcPct val="150000"/>
                </a:lnSpc>
                <a:buFont typeface="Wingdings" panose="05000000000000000000" pitchFamily="2" charset="2"/>
                <a:buChar char="ü"/>
              </a:pPr>
              <a:r>
                <a:rPr lang="vi-VN" sz="3500"/>
                <a:t>Chia sẻ kết quả mà em đạt được/ chưa đạt được theo kế hoạch.</a:t>
              </a:r>
            </a:p>
            <a:p>
              <a:pPr marL="457200" indent="-457200" algn="just">
                <a:lnSpc>
                  <a:spcPct val="150000"/>
                </a:lnSpc>
                <a:buFont typeface="Wingdings" panose="05000000000000000000" pitchFamily="2" charset="2"/>
                <a:buChar char="ü"/>
              </a:pPr>
              <a:r>
                <a:rPr lang="vi-VN" sz="3500"/>
                <a:t>Rút ra kinh nghiệm, bài học.</a:t>
              </a:r>
            </a:p>
          </p:txBody>
        </p:sp>
        <p:sp>
          <p:nvSpPr>
            <p:cNvPr id="24" name="Plaque 23">
              <a:extLst>
                <a:ext uri="{FF2B5EF4-FFF2-40B4-BE49-F238E27FC236}">
                  <a16:creationId xmlns:a16="http://schemas.microsoft.com/office/drawing/2014/main" id="{F8A3B0E8-366B-F1FE-EC66-5DD26412F1AE}"/>
                </a:ext>
              </a:extLst>
            </p:cNvPr>
            <p:cNvSpPr/>
            <p:nvPr/>
          </p:nvSpPr>
          <p:spPr>
            <a:xfrm>
              <a:off x="11991975" y="2247900"/>
              <a:ext cx="3524250" cy="991120"/>
            </a:xfrm>
            <a:prstGeom prst="plaque">
              <a:avLst/>
            </a:prstGeom>
            <a:solidFill>
              <a:schemeClr val="bg1"/>
            </a:solidFill>
            <a:ln w="28575">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69544F"/>
                  </a:solidFill>
                  <a:latin typeface="Arial" panose="020B0604020202020204" pitchFamily="34" charset="0"/>
                  <a:cs typeface="Arial" panose="020B0604020202020204" pitchFamily="34" charset="0"/>
                </a:rPr>
                <a:t>GỢI Ý </a:t>
              </a:r>
            </a:p>
          </p:txBody>
        </p:sp>
      </p:grpSp>
    </p:spTree>
    <p:extLst>
      <p:ext uri="{BB962C8B-B14F-4D97-AF65-F5344CB8AC3E}">
        <p14:creationId xmlns:p14="http://schemas.microsoft.com/office/powerpoint/2010/main" val="328492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D38C5986-A14E-A281-0EAA-6766B3F4B20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55FCA3-B2CE-3A8E-C13E-BDB29EDBA730}"/>
              </a:ext>
            </a:extLst>
          </p:cNvPr>
          <p:cNvGrpSpPr/>
          <p:nvPr/>
        </p:nvGrpSpPr>
        <p:grpSpPr>
          <a:xfrm>
            <a:off x="41066" y="8572500"/>
            <a:ext cx="17983428" cy="1921856"/>
            <a:chOff x="0" y="0"/>
            <a:chExt cx="5683651" cy="607401"/>
          </a:xfrm>
        </p:grpSpPr>
        <p:sp>
          <p:nvSpPr>
            <p:cNvPr id="3" name="Freeform 3">
              <a:extLst>
                <a:ext uri="{FF2B5EF4-FFF2-40B4-BE49-F238E27FC236}">
                  <a16:creationId xmlns:a16="http://schemas.microsoft.com/office/drawing/2014/main" id="{1CE32BCA-5154-F0D0-75E2-55689A81D532}"/>
                </a:ext>
              </a:extLst>
            </p:cNvPr>
            <p:cNvSpPr/>
            <p:nvPr/>
          </p:nvSpPr>
          <p:spPr>
            <a:xfrm>
              <a:off x="0" y="0"/>
              <a:ext cx="5683652" cy="607401"/>
            </a:xfrm>
            <a:custGeom>
              <a:avLst/>
              <a:gdLst/>
              <a:ahLst/>
              <a:cxnLst/>
              <a:rect l="l" t="t" r="r" b="b"/>
              <a:pathLst>
                <a:path w="5683652" h="607401">
                  <a:moveTo>
                    <a:pt x="0" y="0"/>
                  </a:moveTo>
                  <a:lnTo>
                    <a:pt x="5683652" y="0"/>
                  </a:lnTo>
                  <a:lnTo>
                    <a:pt x="5683652" y="607401"/>
                  </a:lnTo>
                  <a:lnTo>
                    <a:pt x="0" y="607401"/>
                  </a:lnTo>
                  <a:close/>
                </a:path>
              </a:pathLst>
            </a:custGeom>
            <a:solidFill>
              <a:srgbClr val="D3BD9D"/>
            </a:solidFill>
            <a:ln w="9525" cap="sq">
              <a:solidFill>
                <a:srgbClr val="483D43"/>
              </a:solidFill>
              <a:prstDash val="solid"/>
              <a:miter/>
            </a:ln>
          </p:spPr>
          <p:txBody>
            <a:bodyPr/>
            <a:lstStyle/>
            <a:p>
              <a:endParaRPr lang="vi-VN"/>
            </a:p>
          </p:txBody>
        </p:sp>
        <p:sp>
          <p:nvSpPr>
            <p:cNvPr id="4" name="TextBox 4">
              <a:extLst>
                <a:ext uri="{FF2B5EF4-FFF2-40B4-BE49-F238E27FC236}">
                  <a16:creationId xmlns:a16="http://schemas.microsoft.com/office/drawing/2014/main" id="{30EE4946-B257-6502-334A-31C9DD93A772}"/>
                </a:ext>
              </a:extLst>
            </p:cNvPr>
            <p:cNvSpPr txBox="1"/>
            <p:nvPr/>
          </p:nvSpPr>
          <p:spPr>
            <a:xfrm>
              <a:off x="0" y="-104775"/>
              <a:ext cx="5683651" cy="712176"/>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09408A61-97AC-C632-019F-9F213CE31D2A}"/>
              </a:ext>
            </a:extLst>
          </p:cNvPr>
          <p:cNvSpPr/>
          <p:nvPr/>
        </p:nvSpPr>
        <p:spPr>
          <a:xfrm>
            <a:off x="14666802" y="-960226"/>
            <a:ext cx="4598751" cy="10362121"/>
          </a:xfrm>
          <a:custGeom>
            <a:avLst/>
            <a:gdLst/>
            <a:ahLst/>
            <a:cxnLst/>
            <a:rect l="l" t="t" r="r" b="b"/>
            <a:pathLst>
              <a:path w="4598751" h="10362121">
                <a:moveTo>
                  <a:pt x="0" y="0"/>
                </a:moveTo>
                <a:lnTo>
                  <a:pt x="4598751" y="0"/>
                </a:lnTo>
                <a:lnTo>
                  <a:pt x="4598751" y="10362121"/>
                </a:lnTo>
                <a:lnTo>
                  <a:pt x="0" y="103621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D2196C52-DE02-DC9B-2667-8A3DD431F7FF}"/>
              </a:ext>
            </a:extLst>
          </p:cNvPr>
          <p:cNvSpPr/>
          <p:nvPr/>
        </p:nvSpPr>
        <p:spPr>
          <a:xfrm>
            <a:off x="-2506824" y="-1835912"/>
            <a:ext cx="5853495" cy="4523155"/>
          </a:xfrm>
          <a:custGeom>
            <a:avLst/>
            <a:gdLst/>
            <a:ahLst/>
            <a:cxnLst/>
            <a:rect l="l" t="t" r="r" b="b"/>
            <a:pathLst>
              <a:path w="5853495" h="4523155">
                <a:moveTo>
                  <a:pt x="0" y="0"/>
                </a:moveTo>
                <a:lnTo>
                  <a:pt x="5853495" y="0"/>
                </a:lnTo>
                <a:lnTo>
                  <a:pt x="5853495" y="4523155"/>
                </a:lnTo>
                <a:lnTo>
                  <a:pt x="0" y="4523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2" name="Freeform 12">
            <a:extLst>
              <a:ext uri="{FF2B5EF4-FFF2-40B4-BE49-F238E27FC236}">
                <a16:creationId xmlns:a16="http://schemas.microsoft.com/office/drawing/2014/main" id="{A14DB81C-C253-BA31-1223-C6BA58D19D85}"/>
              </a:ext>
            </a:extLst>
          </p:cNvPr>
          <p:cNvSpPr/>
          <p:nvPr/>
        </p:nvSpPr>
        <p:spPr>
          <a:xfrm>
            <a:off x="12580674" y="4330469"/>
            <a:ext cx="3294180" cy="4756938"/>
          </a:xfrm>
          <a:custGeom>
            <a:avLst/>
            <a:gdLst/>
            <a:ahLst/>
            <a:cxnLst/>
            <a:rect l="l" t="t" r="r" b="b"/>
            <a:pathLst>
              <a:path w="3294180" h="4756938">
                <a:moveTo>
                  <a:pt x="0" y="0"/>
                </a:moveTo>
                <a:lnTo>
                  <a:pt x="3294180" y="0"/>
                </a:lnTo>
                <a:lnTo>
                  <a:pt x="3294180" y="4756938"/>
                </a:lnTo>
                <a:lnTo>
                  <a:pt x="0" y="47569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3" name="Freeform 13">
            <a:extLst>
              <a:ext uri="{FF2B5EF4-FFF2-40B4-BE49-F238E27FC236}">
                <a16:creationId xmlns:a16="http://schemas.microsoft.com/office/drawing/2014/main" id="{8E12DA4A-C852-825B-A816-6E4EDDE32410}"/>
              </a:ext>
            </a:extLst>
          </p:cNvPr>
          <p:cNvSpPr/>
          <p:nvPr/>
        </p:nvSpPr>
        <p:spPr>
          <a:xfrm>
            <a:off x="14410742" y="7805228"/>
            <a:ext cx="2928223" cy="2160303"/>
          </a:xfrm>
          <a:custGeom>
            <a:avLst/>
            <a:gdLst/>
            <a:ahLst/>
            <a:cxnLst/>
            <a:rect l="l" t="t" r="r" b="b"/>
            <a:pathLst>
              <a:path w="2928223" h="2160303">
                <a:moveTo>
                  <a:pt x="0" y="0"/>
                </a:moveTo>
                <a:lnTo>
                  <a:pt x="2928224" y="0"/>
                </a:lnTo>
                <a:lnTo>
                  <a:pt x="2928224" y="2160303"/>
                </a:lnTo>
                <a:lnTo>
                  <a:pt x="0" y="21603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36B10F06-509E-F002-6448-456623B94EFF}"/>
              </a:ext>
            </a:extLst>
          </p:cNvPr>
          <p:cNvSpPr txBox="1"/>
          <p:nvPr/>
        </p:nvSpPr>
        <p:spPr>
          <a:xfrm>
            <a:off x="533400" y="2718294"/>
            <a:ext cx="12303334" cy="3990644"/>
          </a:xfrm>
          <a:prstGeom prst="rect">
            <a:avLst/>
          </a:prstGeom>
          <a:noFill/>
        </p:spPr>
        <p:txBody>
          <a:bodyPr wrap="square" rtlCol="0">
            <a:spAutoFit/>
          </a:bodyPr>
          <a:lstStyle/>
          <a:p>
            <a:pPr algn="ctr">
              <a:lnSpc>
                <a:spcPct val="150000"/>
              </a:lnSpc>
            </a:pPr>
            <a:r>
              <a:rPr lang="en-US" sz="9000" b="1">
                <a:solidFill>
                  <a:srgbClr val="C00000"/>
                </a:solidFill>
                <a:latin typeface="Arial" panose="020B0604020202020204" pitchFamily="34" charset="0"/>
                <a:cs typeface="Arial" panose="020B0604020202020204" pitchFamily="34" charset="0"/>
              </a:rPr>
              <a:t>BÀI 1. </a:t>
            </a:r>
          </a:p>
          <a:p>
            <a:pPr algn="ctr">
              <a:lnSpc>
                <a:spcPct val="150000"/>
              </a:lnSpc>
            </a:pPr>
            <a:r>
              <a:rPr lang="en-US" sz="9000" b="1">
                <a:latin typeface="Arial" panose="020B0604020202020204" pitchFamily="34" charset="0"/>
                <a:cs typeface="Arial" panose="020B0604020202020204" pitchFamily="34" charset="0"/>
              </a:rPr>
              <a:t>SỐNG CÓ LÍ TƯỞNG </a:t>
            </a:r>
          </a:p>
        </p:txBody>
      </p:sp>
    </p:spTree>
    <p:extLst>
      <p:ext uri="{BB962C8B-B14F-4D97-AF65-F5344CB8AC3E}">
        <p14:creationId xmlns:p14="http://schemas.microsoft.com/office/powerpoint/2010/main" val="177484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D44D90B4-C677-49E3-40B3-AFB5D8555C4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4207D55-2944-921A-D82C-004F6B7F7BB6}"/>
              </a:ext>
            </a:extLst>
          </p:cNvPr>
          <p:cNvSpPr txBox="1"/>
          <p:nvPr/>
        </p:nvSpPr>
        <p:spPr>
          <a:xfrm>
            <a:off x="7462063" y="1847849"/>
            <a:ext cx="9918907"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62"/>
              </a:lnSpc>
              <a:spcBef>
                <a:spcPts val="0"/>
              </a:spcBef>
              <a:spcAft>
                <a:spcPts val="0"/>
              </a:spcAft>
              <a:buClrTx/>
              <a:buSzTx/>
              <a:buFontTx/>
              <a:buNone/>
              <a:tabLst/>
              <a:defRPr/>
            </a:pPr>
            <a:r>
              <a:rPr kumimoji="0" lang="en-US" sz="7000" b="1" i="0" u="none" strike="noStrike" kern="1200" cap="none" spc="173" normalizeH="0" baseline="0" noProof="0">
                <a:ln>
                  <a:noFill/>
                </a:ln>
                <a:solidFill>
                  <a:srgbClr val="483D43"/>
                </a:solidFill>
                <a:effectLst/>
                <a:uLnTx/>
                <a:uFillTx/>
                <a:latin typeface="Arial" panose="020B0604020202020204" pitchFamily="34" charset="0"/>
                <a:cs typeface="Arial" panose="020B0604020202020204" pitchFamily="34" charset="0"/>
              </a:rPr>
              <a:t>HƯỚNG DẪN VỀ NHÀ </a:t>
            </a:r>
          </a:p>
        </p:txBody>
      </p:sp>
      <p:grpSp>
        <p:nvGrpSpPr>
          <p:cNvPr id="4" name="Group 4">
            <a:extLst>
              <a:ext uri="{FF2B5EF4-FFF2-40B4-BE49-F238E27FC236}">
                <a16:creationId xmlns:a16="http://schemas.microsoft.com/office/drawing/2014/main" id="{72DBF04B-4AD9-079F-9B75-26C970FD6637}"/>
              </a:ext>
            </a:extLst>
          </p:cNvPr>
          <p:cNvGrpSpPr/>
          <p:nvPr/>
        </p:nvGrpSpPr>
        <p:grpSpPr>
          <a:xfrm>
            <a:off x="355200" y="9369000"/>
            <a:ext cx="20315045" cy="2484962"/>
            <a:chOff x="0" y="0"/>
            <a:chExt cx="5683651" cy="695231"/>
          </a:xfrm>
        </p:grpSpPr>
        <p:sp>
          <p:nvSpPr>
            <p:cNvPr id="5" name="Freeform 5">
              <a:extLst>
                <a:ext uri="{FF2B5EF4-FFF2-40B4-BE49-F238E27FC236}">
                  <a16:creationId xmlns:a16="http://schemas.microsoft.com/office/drawing/2014/main" id="{82ACDBF1-7ECB-C6E5-515A-5CAF99FE8F4F}"/>
                </a:ext>
              </a:extLst>
            </p:cNvPr>
            <p:cNvSpPr/>
            <p:nvPr/>
          </p:nvSpPr>
          <p:spPr>
            <a:xfrm>
              <a:off x="0" y="0"/>
              <a:ext cx="5683652" cy="695231"/>
            </a:xfrm>
            <a:custGeom>
              <a:avLst/>
              <a:gdLst/>
              <a:ahLst/>
              <a:cxnLst/>
              <a:rect l="l" t="t" r="r" b="b"/>
              <a:pathLst>
                <a:path w="5683652" h="695231">
                  <a:moveTo>
                    <a:pt x="0" y="0"/>
                  </a:moveTo>
                  <a:lnTo>
                    <a:pt x="5683652" y="0"/>
                  </a:lnTo>
                  <a:lnTo>
                    <a:pt x="5683652" y="695231"/>
                  </a:lnTo>
                  <a:lnTo>
                    <a:pt x="0" y="695231"/>
                  </a:lnTo>
                  <a:close/>
                </a:path>
              </a:pathLst>
            </a:custGeom>
            <a:solidFill>
              <a:srgbClr val="D3BD9D"/>
            </a:solidFill>
            <a:ln w="9525" cap="sq">
              <a:solidFill>
                <a:srgbClr val="483D43"/>
              </a:solidFill>
              <a:prstDash val="solid"/>
              <a:miter/>
            </a:ln>
          </p:spPr>
          <p:txBody>
            <a:bodyPr/>
            <a:lstStyle/>
            <a:p>
              <a:endParaRPr lang="vi-VN"/>
            </a:p>
          </p:txBody>
        </p:sp>
        <p:sp>
          <p:nvSpPr>
            <p:cNvPr id="6" name="TextBox 6">
              <a:extLst>
                <a:ext uri="{FF2B5EF4-FFF2-40B4-BE49-F238E27FC236}">
                  <a16:creationId xmlns:a16="http://schemas.microsoft.com/office/drawing/2014/main" id="{5EDA3C37-D78C-21AA-C003-49EB54619273}"/>
                </a:ext>
              </a:extLst>
            </p:cNvPr>
            <p:cNvSpPr txBox="1"/>
            <p:nvPr/>
          </p:nvSpPr>
          <p:spPr>
            <a:xfrm>
              <a:off x="0" y="-104775"/>
              <a:ext cx="5683651" cy="800006"/>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2CFD735C-A1A6-8E4E-B03A-F0FD091E8461}"/>
              </a:ext>
            </a:extLst>
          </p:cNvPr>
          <p:cNvSpPr/>
          <p:nvPr/>
        </p:nvSpPr>
        <p:spPr>
          <a:xfrm>
            <a:off x="125282" y="-1950188"/>
            <a:ext cx="6574511" cy="5080304"/>
          </a:xfrm>
          <a:custGeom>
            <a:avLst/>
            <a:gdLst/>
            <a:ahLst/>
            <a:cxnLst/>
            <a:rect l="l" t="t" r="r" b="b"/>
            <a:pathLst>
              <a:path w="6574511" h="5080304">
                <a:moveTo>
                  <a:pt x="0" y="0"/>
                </a:moveTo>
                <a:lnTo>
                  <a:pt x="6574511" y="0"/>
                </a:lnTo>
                <a:lnTo>
                  <a:pt x="6574511" y="5080304"/>
                </a:lnTo>
                <a:lnTo>
                  <a:pt x="0" y="50803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76369863-3A5D-7DEC-7C73-54BCBDB43697}"/>
              </a:ext>
            </a:extLst>
          </p:cNvPr>
          <p:cNvSpPr/>
          <p:nvPr/>
        </p:nvSpPr>
        <p:spPr>
          <a:xfrm>
            <a:off x="409278" y="620785"/>
            <a:ext cx="4372903" cy="9882266"/>
          </a:xfrm>
          <a:custGeom>
            <a:avLst/>
            <a:gdLst/>
            <a:ahLst/>
            <a:cxnLst/>
            <a:rect l="l" t="t" r="r" b="b"/>
            <a:pathLst>
              <a:path w="4372903" h="9882266">
                <a:moveTo>
                  <a:pt x="0" y="0"/>
                </a:moveTo>
                <a:lnTo>
                  <a:pt x="4372902" y="0"/>
                </a:lnTo>
                <a:lnTo>
                  <a:pt x="4372902" y="9882266"/>
                </a:lnTo>
                <a:lnTo>
                  <a:pt x="0" y="9882266"/>
                </a:lnTo>
                <a:lnTo>
                  <a:pt x="0" y="0"/>
                </a:lnTo>
                <a:close/>
              </a:path>
            </a:pathLst>
          </a:custGeom>
          <a:blipFill>
            <a:blip r:embed="rId4"/>
            <a:stretch>
              <a:fillRect/>
            </a:stretch>
          </a:blipFill>
        </p:spPr>
        <p:txBody>
          <a:bodyPr/>
          <a:lstStyle/>
          <a:p>
            <a:endParaRPr lang="vi-VN"/>
          </a:p>
        </p:txBody>
      </p:sp>
      <p:sp>
        <p:nvSpPr>
          <p:cNvPr id="10" name="Freeform 10">
            <a:extLst>
              <a:ext uri="{FF2B5EF4-FFF2-40B4-BE49-F238E27FC236}">
                <a16:creationId xmlns:a16="http://schemas.microsoft.com/office/drawing/2014/main" id="{6C0D0079-79E5-7859-A854-09F504E579D0}"/>
              </a:ext>
            </a:extLst>
          </p:cNvPr>
          <p:cNvSpPr/>
          <p:nvPr/>
        </p:nvSpPr>
        <p:spPr>
          <a:xfrm>
            <a:off x="3891912" y="6705891"/>
            <a:ext cx="3114980" cy="3554438"/>
          </a:xfrm>
          <a:custGeom>
            <a:avLst/>
            <a:gdLst/>
            <a:ahLst/>
            <a:cxnLst/>
            <a:rect l="l" t="t" r="r" b="b"/>
            <a:pathLst>
              <a:path w="3114980" h="3554438">
                <a:moveTo>
                  <a:pt x="0" y="0"/>
                </a:moveTo>
                <a:lnTo>
                  <a:pt x="3114980" y="0"/>
                </a:lnTo>
                <a:lnTo>
                  <a:pt x="3114980" y="3554438"/>
                </a:lnTo>
                <a:lnTo>
                  <a:pt x="0" y="35544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CC5A6624-6991-47B3-DF34-B258335EAEA6}"/>
              </a:ext>
            </a:extLst>
          </p:cNvPr>
          <p:cNvSpPr txBox="1"/>
          <p:nvPr/>
        </p:nvSpPr>
        <p:spPr>
          <a:xfrm>
            <a:off x="7243142" y="3264462"/>
            <a:ext cx="10356747"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4000">
                <a:latin typeface="Arial" panose="020B0604020202020204" pitchFamily="34" charset="0"/>
                <a:cs typeface="Arial" panose="020B0604020202020204" pitchFamily="34" charset="0"/>
              </a:rPr>
              <a:t>Ôn lại kiến thức đã được học trong bài ngày hôm nay. </a:t>
            </a:r>
          </a:p>
          <a:p>
            <a:pPr marL="571500" indent="-571500" algn="just">
              <a:lnSpc>
                <a:spcPct val="150000"/>
              </a:lnSpc>
              <a:buFont typeface="Wingdings" panose="05000000000000000000" pitchFamily="2" charset="2"/>
              <a:buChar char="ü"/>
            </a:pPr>
            <a:r>
              <a:rPr lang="en-US" sz="4000">
                <a:latin typeface="Arial" panose="020B0604020202020204" pitchFamily="34" charset="0"/>
                <a:cs typeface="Arial" panose="020B0604020202020204" pitchFamily="34" charset="0"/>
              </a:rPr>
              <a:t>Hoàn thành các nhiệm vụ phần vận dụng. </a:t>
            </a:r>
          </a:p>
          <a:p>
            <a:pPr marL="571500" indent="-571500" algn="just">
              <a:lnSpc>
                <a:spcPct val="150000"/>
              </a:lnSpc>
              <a:buFont typeface="Wingdings" panose="05000000000000000000" pitchFamily="2" charset="2"/>
              <a:buChar char="ü"/>
            </a:pPr>
            <a:r>
              <a:rPr lang="en-US" sz="4000">
                <a:latin typeface="Arial" panose="020B0604020202020204" pitchFamily="34" charset="0"/>
                <a:cs typeface="Arial" panose="020B0604020202020204" pitchFamily="34" charset="0"/>
              </a:rPr>
              <a:t>Đọc trước, chuẩn bị bài mới, </a:t>
            </a:r>
            <a:r>
              <a:rPr lang="en-US" sz="4000" b="1" i="1">
                <a:latin typeface="Arial" panose="020B0604020202020204" pitchFamily="34" charset="0"/>
                <a:cs typeface="Arial" panose="020B0604020202020204" pitchFamily="34" charset="0"/>
              </a:rPr>
              <a:t>Bài 2. Khoan dung </a:t>
            </a:r>
          </a:p>
        </p:txBody>
      </p:sp>
    </p:spTree>
    <p:extLst>
      <p:ext uri="{BB962C8B-B14F-4D97-AF65-F5344CB8AC3E}">
        <p14:creationId xmlns:p14="http://schemas.microsoft.com/office/powerpoint/2010/main" val="1663168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97F89BD5-5FA3-B2BD-F8EE-F9A9C8C3891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ABED196-ACBC-E0B4-E161-4E7CE63A1F08}"/>
              </a:ext>
            </a:extLst>
          </p:cNvPr>
          <p:cNvGrpSpPr/>
          <p:nvPr/>
        </p:nvGrpSpPr>
        <p:grpSpPr>
          <a:xfrm>
            <a:off x="206300" y="8572500"/>
            <a:ext cx="17983428" cy="1874962"/>
            <a:chOff x="0" y="0"/>
            <a:chExt cx="5683651" cy="592581"/>
          </a:xfrm>
        </p:grpSpPr>
        <p:sp>
          <p:nvSpPr>
            <p:cNvPr id="3" name="Freeform 3">
              <a:extLst>
                <a:ext uri="{FF2B5EF4-FFF2-40B4-BE49-F238E27FC236}">
                  <a16:creationId xmlns:a16="http://schemas.microsoft.com/office/drawing/2014/main" id="{510FB817-3D54-FB56-F723-73600561E729}"/>
                </a:ext>
              </a:extLst>
            </p:cNvPr>
            <p:cNvSpPr/>
            <p:nvPr/>
          </p:nvSpPr>
          <p:spPr>
            <a:xfrm>
              <a:off x="0" y="0"/>
              <a:ext cx="5683652" cy="592581"/>
            </a:xfrm>
            <a:custGeom>
              <a:avLst/>
              <a:gdLst/>
              <a:ahLst/>
              <a:cxnLst/>
              <a:rect l="l" t="t" r="r" b="b"/>
              <a:pathLst>
                <a:path w="5683652" h="592581">
                  <a:moveTo>
                    <a:pt x="0" y="0"/>
                  </a:moveTo>
                  <a:lnTo>
                    <a:pt x="5683652" y="0"/>
                  </a:lnTo>
                  <a:lnTo>
                    <a:pt x="5683652" y="592581"/>
                  </a:lnTo>
                  <a:lnTo>
                    <a:pt x="0" y="592581"/>
                  </a:lnTo>
                  <a:close/>
                </a:path>
              </a:pathLst>
            </a:custGeom>
            <a:solidFill>
              <a:srgbClr val="D3BD9D"/>
            </a:solidFill>
            <a:ln w="9525" cap="sq">
              <a:solidFill>
                <a:srgbClr val="483D43"/>
              </a:solidFill>
              <a:prstDash val="solid"/>
              <a:miter/>
            </a:ln>
          </p:spPr>
          <p:txBody>
            <a:bodyPr/>
            <a:lstStyle/>
            <a:p>
              <a:endParaRPr lang="vi-VN"/>
            </a:p>
          </p:txBody>
        </p:sp>
        <p:sp>
          <p:nvSpPr>
            <p:cNvPr id="4" name="TextBox 4">
              <a:extLst>
                <a:ext uri="{FF2B5EF4-FFF2-40B4-BE49-F238E27FC236}">
                  <a16:creationId xmlns:a16="http://schemas.microsoft.com/office/drawing/2014/main" id="{50914DA5-BE76-F594-7670-682DF9C491F2}"/>
                </a:ext>
              </a:extLst>
            </p:cNvPr>
            <p:cNvSpPr txBox="1"/>
            <p:nvPr/>
          </p:nvSpPr>
          <p:spPr>
            <a:xfrm>
              <a:off x="0" y="-104775"/>
              <a:ext cx="5683651" cy="697356"/>
            </a:xfrm>
            <a:prstGeom prst="rect">
              <a:avLst/>
            </a:prstGeom>
          </p:spPr>
          <p:txBody>
            <a:bodyPr lIns="13229" tIns="13229" rIns="13229" bIns="13229" rtlCol="0" anchor="ctr"/>
            <a:lstStyle/>
            <a:p>
              <a:pPr marL="0" marR="0" lvl="0" indent="0" algn="ctr" defTabSz="914400" rtl="0" eaLnBrk="1" fontAlgn="auto" latinLnBrk="0" hangingPunct="1">
                <a:lnSpc>
                  <a:spcPts val="22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10ED4751-019C-3803-1264-9FBC38D99C68}"/>
              </a:ext>
            </a:extLst>
          </p:cNvPr>
          <p:cNvSpPr/>
          <p:nvPr/>
        </p:nvSpPr>
        <p:spPr>
          <a:xfrm>
            <a:off x="8888730" y="840602"/>
            <a:ext cx="841008" cy="545620"/>
          </a:xfrm>
          <a:custGeom>
            <a:avLst/>
            <a:gdLst/>
            <a:ahLst/>
            <a:cxnLst/>
            <a:rect l="l" t="t" r="r" b="b"/>
            <a:pathLst>
              <a:path w="841008" h="545620">
                <a:moveTo>
                  <a:pt x="0" y="0"/>
                </a:moveTo>
                <a:lnTo>
                  <a:pt x="841008" y="0"/>
                </a:lnTo>
                <a:lnTo>
                  <a:pt x="841008" y="545621"/>
                </a:lnTo>
                <a:lnTo>
                  <a:pt x="0" y="545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1124BEFE-BCB5-93A5-F986-BCF93B4DAE03}"/>
              </a:ext>
            </a:extLst>
          </p:cNvPr>
          <p:cNvSpPr/>
          <p:nvPr/>
        </p:nvSpPr>
        <p:spPr>
          <a:xfrm>
            <a:off x="-529101" y="2629900"/>
            <a:ext cx="2940639" cy="6645512"/>
          </a:xfrm>
          <a:custGeom>
            <a:avLst/>
            <a:gdLst/>
            <a:ahLst/>
            <a:cxnLst/>
            <a:rect l="l" t="t" r="r" b="b"/>
            <a:pathLst>
              <a:path w="2940639" h="6645512">
                <a:moveTo>
                  <a:pt x="0" y="0"/>
                </a:moveTo>
                <a:lnTo>
                  <a:pt x="2940639" y="0"/>
                </a:lnTo>
                <a:lnTo>
                  <a:pt x="2940639" y="6645511"/>
                </a:lnTo>
                <a:lnTo>
                  <a:pt x="0" y="6645511"/>
                </a:lnTo>
                <a:lnTo>
                  <a:pt x="0" y="0"/>
                </a:lnTo>
                <a:close/>
              </a:path>
            </a:pathLst>
          </a:custGeom>
          <a:blipFill>
            <a:blip r:embed="rId4"/>
            <a:stretch>
              <a:fillRect/>
            </a:stretch>
          </a:blipFill>
        </p:spPr>
        <p:txBody>
          <a:bodyPr/>
          <a:lstStyle/>
          <a:p>
            <a:endParaRPr lang="vi-VN"/>
          </a:p>
        </p:txBody>
      </p:sp>
      <p:sp>
        <p:nvSpPr>
          <p:cNvPr id="10" name="Freeform 10">
            <a:extLst>
              <a:ext uri="{FF2B5EF4-FFF2-40B4-BE49-F238E27FC236}">
                <a16:creationId xmlns:a16="http://schemas.microsoft.com/office/drawing/2014/main" id="{5BE47F94-3478-D430-D2B5-47CB804597D7}"/>
              </a:ext>
            </a:extLst>
          </p:cNvPr>
          <p:cNvSpPr/>
          <p:nvPr/>
        </p:nvSpPr>
        <p:spPr>
          <a:xfrm>
            <a:off x="2201855" y="6293722"/>
            <a:ext cx="2613044" cy="2981689"/>
          </a:xfrm>
          <a:custGeom>
            <a:avLst/>
            <a:gdLst/>
            <a:ahLst/>
            <a:cxnLst/>
            <a:rect l="l" t="t" r="r" b="b"/>
            <a:pathLst>
              <a:path w="2613044" h="2981689">
                <a:moveTo>
                  <a:pt x="0" y="0"/>
                </a:moveTo>
                <a:lnTo>
                  <a:pt x="2613044" y="0"/>
                </a:lnTo>
                <a:lnTo>
                  <a:pt x="2613044" y="2981689"/>
                </a:lnTo>
                <a:lnTo>
                  <a:pt x="0" y="29816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C5969840-15F6-D420-E3D8-ACE4C0A00FEB}"/>
              </a:ext>
            </a:extLst>
          </p:cNvPr>
          <p:cNvSpPr/>
          <p:nvPr/>
        </p:nvSpPr>
        <p:spPr>
          <a:xfrm>
            <a:off x="11030774" y="7522092"/>
            <a:ext cx="3056743" cy="2100816"/>
          </a:xfrm>
          <a:custGeom>
            <a:avLst/>
            <a:gdLst/>
            <a:ahLst/>
            <a:cxnLst/>
            <a:rect l="l" t="t" r="r" b="b"/>
            <a:pathLst>
              <a:path w="3056743" h="2100816">
                <a:moveTo>
                  <a:pt x="0" y="0"/>
                </a:moveTo>
                <a:lnTo>
                  <a:pt x="3056743" y="0"/>
                </a:lnTo>
                <a:lnTo>
                  <a:pt x="3056743" y="2100816"/>
                </a:lnTo>
                <a:lnTo>
                  <a:pt x="0" y="21008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12" name="TextBox 12">
            <a:extLst>
              <a:ext uri="{FF2B5EF4-FFF2-40B4-BE49-F238E27FC236}">
                <a16:creationId xmlns:a16="http://schemas.microsoft.com/office/drawing/2014/main" id="{E35B3599-ED47-302D-84C2-080E74329861}"/>
              </a:ext>
            </a:extLst>
          </p:cNvPr>
          <p:cNvSpPr txBox="1"/>
          <p:nvPr/>
        </p:nvSpPr>
        <p:spPr>
          <a:xfrm>
            <a:off x="2449993" y="2320514"/>
            <a:ext cx="13718481" cy="327121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52"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CẢM ƠN CÁC EM ĐÃ CHÚ Ý LẮNG NGHE BÀI GIẢNG!</a:t>
            </a:r>
          </a:p>
        </p:txBody>
      </p:sp>
      <p:sp>
        <p:nvSpPr>
          <p:cNvPr id="13" name="Freeform 13">
            <a:extLst>
              <a:ext uri="{FF2B5EF4-FFF2-40B4-BE49-F238E27FC236}">
                <a16:creationId xmlns:a16="http://schemas.microsoft.com/office/drawing/2014/main" id="{9298D80B-8DE8-FB84-6AB9-3C1D8E0C6FE6}"/>
              </a:ext>
            </a:extLst>
          </p:cNvPr>
          <p:cNvSpPr/>
          <p:nvPr/>
        </p:nvSpPr>
        <p:spPr>
          <a:xfrm>
            <a:off x="15945702" y="5611055"/>
            <a:ext cx="2753120" cy="3975626"/>
          </a:xfrm>
          <a:custGeom>
            <a:avLst/>
            <a:gdLst/>
            <a:ahLst/>
            <a:cxnLst/>
            <a:rect l="l" t="t" r="r" b="b"/>
            <a:pathLst>
              <a:path w="2909630" h="4201632">
                <a:moveTo>
                  <a:pt x="0" y="0"/>
                </a:moveTo>
                <a:lnTo>
                  <a:pt x="2909630" y="0"/>
                </a:lnTo>
                <a:lnTo>
                  <a:pt x="2909630" y="4201632"/>
                </a:lnTo>
                <a:lnTo>
                  <a:pt x="0" y="42016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4" name="Freeform 14">
            <a:extLst>
              <a:ext uri="{FF2B5EF4-FFF2-40B4-BE49-F238E27FC236}">
                <a16:creationId xmlns:a16="http://schemas.microsoft.com/office/drawing/2014/main" id="{877DE6C9-3074-53FD-1E38-BB8D43507496}"/>
              </a:ext>
            </a:extLst>
          </p:cNvPr>
          <p:cNvSpPr/>
          <p:nvPr/>
        </p:nvSpPr>
        <p:spPr>
          <a:xfrm>
            <a:off x="14087517" y="8390165"/>
            <a:ext cx="2586395" cy="1908118"/>
          </a:xfrm>
          <a:custGeom>
            <a:avLst/>
            <a:gdLst/>
            <a:ahLst/>
            <a:cxnLst/>
            <a:rect l="l" t="t" r="r" b="b"/>
            <a:pathLst>
              <a:path w="2586395" h="1908118">
                <a:moveTo>
                  <a:pt x="0" y="0"/>
                </a:moveTo>
                <a:lnTo>
                  <a:pt x="2586395" y="0"/>
                </a:lnTo>
                <a:lnTo>
                  <a:pt x="2586395" y="1908119"/>
                </a:lnTo>
                <a:lnTo>
                  <a:pt x="0" y="19081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Tree>
    <p:extLst>
      <p:ext uri="{BB962C8B-B14F-4D97-AF65-F5344CB8AC3E}">
        <p14:creationId xmlns:p14="http://schemas.microsoft.com/office/powerpoint/2010/main" val="96563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F5AE7D30-C517-260A-4846-A6E4904D0ED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2677B8F-7FBF-E9E2-03A8-CC593B5E4DBD}"/>
              </a:ext>
            </a:extLst>
          </p:cNvPr>
          <p:cNvSpPr txBox="1"/>
          <p:nvPr/>
        </p:nvSpPr>
        <p:spPr>
          <a:xfrm>
            <a:off x="1751356" y="876300"/>
            <a:ext cx="10781650" cy="872034"/>
          </a:xfrm>
          <a:prstGeom prst="rect">
            <a:avLst/>
          </a:prstGeom>
        </p:spPr>
        <p:txBody>
          <a:bodyPr lIns="0" tIns="0" rIns="0" bIns="0" rtlCol="0" anchor="t">
            <a:spAutoFit/>
          </a:bodyPr>
          <a:lstStyle/>
          <a:p>
            <a:pPr marL="0" marR="0" lvl="0" indent="0" algn="ctr" defTabSz="914400" rtl="0" eaLnBrk="1" fontAlgn="auto" latinLnBrk="0" hangingPunct="1">
              <a:lnSpc>
                <a:spcPts val="6795"/>
              </a:lnSpc>
              <a:spcBef>
                <a:spcPts val="0"/>
              </a:spcBef>
              <a:spcAft>
                <a:spcPts val="0"/>
              </a:spcAft>
              <a:buClrTx/>
              <a:buSzTx/>
              <a:buFontTx/>
              <a:buNone/>
              <a:tabLst/>
              <a:defRPr/>
            </a:pPr>
            <a:r>
              <a:rPr kumimoji="0" lang="en-US" sz="7000" b="1" i="0" u="none" strike="noStrike" kern="1200" cap="none" spc="179" normalizeH="0" baseline="0" noProof="0">
                <a:ln>
                  <a:noFill/>
                </a:ln>
                <a:solidFill>
                  <a:srgbClr val="483D43"/>
                </a:solidFill>
                <a:effectLst/>
                <a:uLnTx/>
                <a:uFillTx/>
                <a:latin typeface="Arial" panose="020B0604020202020204" pitchFamily="34" charset="0"/>
                <a:cs typeface="Arial" panose="020B0604020202020204" pitchFamily="34" charset="0"/>
              </a:rPr>
              <a:t>NỘI DUNG BÀI HỌC </a:t>
            </a:r>
          </a:p>
        </p:txBody>
      </p:sp>
      <p:grpSp>
        <p:nvGrpSpPr>
          <p:cNvPr id="4" name="Group 4">
            <a:extLst>
              <a:ext uri="{FF2B5EF4-FFF2-40B4-BE49-F238E27FC236}">
                <a16:creationId xmlns:a16="http://schemas.microsoft.com/office/drawing/2014/main" id="{17876D99-A5F9-B91C-7F9F-C8FAA9053775}"/>
              </a:ext>
            </a:extLst>
          </p:cNvPr>
          <p:cNvGrpSpPr/>
          <p:nvPr/>
        </p:nvGrpSpPr>
        <p:grpSpPr>
          <a:xfrm>
            <a:off x="-407334" y="9007019"/>
            <a:ext cx="18621057" cy="1392853"/>
            <a:chOff x="0" y="0"/>
            <a:chExt cx="5683651" cy="425136"/>
          </a:xfrm>
        </p:grpSpPr>
        <p:sp>
          <p:nvSpPr>
            <p:cNvPr id="5" name="Freeform 5">
              <a:extLst>
                <a:ext uri="{FF2B5EF4-FFF2-40B4-BE49-F238E27FC236}">
                  <a16:creationId xmlns:a16="http://schemas.microsoft.com/office/drawing/2014/main" id="{17A415CD-BA1C-5564-2459-F16C295DA3DF}"/>
                </a:ext>
              </a:extLst>
            </p:cNvPr>
            <p:cNvSpPr/>
            <p:nvPr/>
          </p:nvSpPr>
          <p:spPr>
            <a:xfrm>
              <a:off x="0" y="0"/>
              <a:ext cx="5683652" cy="425136"/>
            </a:xfrm>
            <a:custGeom>
              <a:avLst/>
              <a:gdLst/>
              <a:ahLst/>
              <a:cxnLst/>
              <a:rect l="l" t="t" r="r" b="b"/>
              <a:pathLst>
                <a:path w="5683652" h="425136">
                  <a:moveTo>
                    <a:pt x="0" y="0"/>
                  </a:moveTo>
                  <a:lnTo>
                    <a:pt x="5683652" y="0"/>
                  </a:lnTo>
                  <a:lnTo>
                    <a:pt x="5683652" y="425136"/>
                  </a:lnTo>
                  <a:lnTo>
                    <a:pt x="0" y="425136"/>
                  </a:lnTo>
                  <a:close/>
                </a:path>
              </a:pathLst>
            </a:custGeom>
            <a:solidFill>
              <a:srgbClr val="D3BD9D"/>
            </a:solidFill>
            <a:ln w="9525" cap="sq">
              <a:solidFill>
                <a:srgbClr val="483D43"/>
              </a:solidFill>
              <a:prstDash val="solid"/>
              <a:miter/>
            </a:ln>
          </p:spPr>
          <p:txBody>
            <a:bodyPr/>
            <a:lstStyle/>
            <a:p>
              <a:endParaRPr lang="vi-VN"/>
            </a:p>
          </p:txBody>
        </p:sp>
        <p:sp>
          <p:nvSpPr>
            <p:cNvPr id="6" name="TextBox 6">
              <a:extLst>
                <a:ext uri="{FF2B5EF4-FFF2-40B4-BE49-F238E27FC236}">
                  <a16:creationId xmlns:a16="http://schemas.microsoft.com/office/drawing/2014/main" id="{E27FFC91-F90A-A89E-9E33-5439106D7343}"/>
                </a:ext>
              </a:extLst>
            </p:cNvPr>
            <p:cNvSpPr txBox="1"/>
            <p:nvPr/>
          </p:nvSpPr>
          <p:spPr>
            <a:xfrm>
              <a:off x="0" y="-104775"/>
              <a:ext cx="5683651" cy="529911"/>
            </a:xfrm>
            <a:prstGeom prst="rect">
              <a:avLst/>
            </a:prstGeom>
          </p:spPr>
          <p:txBody>
            <a:bodyPr lIns="13698" tIns="13698" rIns="13698" bIns="13698" rtlCol="0" anchor="ctr"/>
            <a:lstStyle/>
            <a:p>
              <a:pPr marL="0" marR="0" lvl="0" indent="0" algn="ctr" defTabSz="914400" rtl="0" eaLnBrk="1" fontAlgn="auto" latinLnBrk="0" hangingPunct="1">
                <a:lnSpc>
                  <a:spcPts val="234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D063A62C-0345-19C5-0D46-2385B513BE92}"/>
              </a:ext>
            </a:extLst>
          </p:cNvPr>
          <p:cNvSpPr/>
          <p:nvPr/>
        </p:nvSpPr>
        <p:spPr>
          <a:xfrm>
            <a:off x="15312849" y="-82030"/>
            <a:ext cx="4396370" cy="9906107"/>
          </a:xfrm>
          <a:custGeom>
            <a:avLst/>
            <a:gdLst/>
            <a:ahLst/>
            <a:cxnLst/>
            <a:rect l="l" t="t" r="r" b="b"/>
            <a:pathLst>
              <a:path w="4396370" h="9906107">
                <a:moveTo>
                  <a:pt x="0" y="0"/>
                </a:moveTo>
                <a:lnTo>
                  <a:pt x="4396371" y="0"/>
                </a:lnTo>
                <a:lnTo>
                  <a:pt x="4396371" y="9906108"/>
                </a:lnTo>
                <a:lnTo>
                  <a:pt x="0" y="99061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496585A5-6A90-346B-4388-FC325823990E}"/>
              </a:ext>
            </a:extLst>
          </p:cNvPr>
          <p:cNvSpPr/>
          <p:nvPr/>
        </p:nvSpPr>
        <p:spPr>
          <a:xfrm>
            <a:off x="13402067" y="5030385"/>
            <a:ext cx="3149210" cy="4547596"/>
          </a:xfrm>
          <a:custGeom>
            <a:avLst/>
            <a:gdLst/>
            <a:ahLst/>
            <a:cxnLst/>
            <a:rect l="l" t="t" r="r" b="b"/>
            <a:pathLst>
              <a:path w="3149210" h="4547596">
                <a:moveTo>
                  <a:pt x="0" y="0"/>
                </a:moveTo>
                <a:lnTo>
                  <a:pt x="3149211" y="0"/>
                </a:lnTo>
                <a:lnTo>
                  <a:pt x="3149211" y="4547595"/>
                </a:lnTo>
                <a:lnTo>
                  <a:pt x="0" y="45475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9281ABBC-1B5C-EE7D-9F3D-CDE615FE50E6}"/>
              </a:ext>
            </a:extLst>
          </p:cNvPr>
          <p:cNvSpPr/>
          <p:nvPr/>
        </p:nvSpPr>
        <p:spPr>
          <a:xfrm>
            <a:off x="14684629" y="8034328"/>
            <a:ext cx="2799359" cy="2065233"/>
          </a:xfrm>
          <a:custGeom>
            <a:avLst/>
            <a:gdLst/>
            <a:ahLst/>
            <a:cxnLst/>
            <a:rect l="l" t="t" r="r" b="b"/>
            <a:pathLst>
              <a:path w="2799359" h="2065233">
                <a:moveTo>
                  <a:pt x="0" y="0"/>
                </a:moveTo>
                <a:lnTo>
                  <a:pt x="2799359" y="0"/>
                </a:lnTo>
                <a:lnTo>
                  <a:pt x="2799359" y="2065233"/>
                </a:lnTo>
                <a:lnTo>
                  <a:pt x="0" y="20652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grpSp>
        <p:nvGrpSpPr>
          <p:cNvPr id="13" name="Group 12">
            <a:extLst>
              <a:ext uri="{FF2B5EF4-FFF2-40B4-BE49-F238E27FC236}">
                <a16:creationId xmlns:a16="http://schemas.microsoft.com/office/drawing/2014/main" id="{B80E32CE-4BFD-E754-198A-96932D6EA2CB}"/>
              </a:ext>
            </a:extLst>
          </p:cNvPr>
          <p:cNvGrpSpPr/>
          <p:nvPr/>
        </p:nvGrpSpPr>
        <p:grpSpPr>
          <a:xfrm>
            <a:off x="989655" y="2813377"/>
            <a:ext cx="11222686" cy="1949123"/>
            <a:chOff x="989655" y="2766520"/>
            <a:chExt cx="11222686" cy="1949123"/>
          </a:xfrm>
        </p:grpSpPr>
        <p:sp>
          <p:nvSpPr>
            <p:cNvPr id="3" name="TextBox 3">
              <a:extLst>
                <a:ext uri="{FF2B5EF4-FFF2-40B4-BE49-F238E27FC236}">
                  <a16:creationId xmlns:a16="http://schemas.microsoft.com/office/drawing/2014/main" id="{67A58C97-96FF-7709-79E3-BF4052A9D671}"/>
                </a:ext>
              </a:extLst>
            </p:cNvPr>
            <p:cNvSpPr txBox="1"/>
            <p:nvPr/>
          </p:nvSpPr>
          <p:spPr>
            <a:xfrm>
              <a:off x="3229875" y="2766520"/>
              <a:ext cx="8982466" cy="194912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58" normalizeH="0" baseline="0" noProof="0">
                  <a:ln>
                    <a:noFill/>
                  </a:ln>
                  <a:solidFill>
                    <a:srgbClr val="483D43"/>
                  </a:solidFill>
                  <a:effectLst/>
                  <a:uLnTx/>
                  <a:uFillTx/>
                  <a:latin typeface="Arial" panose="020B0604020202020204" pitchFamily="34" charset="0"/>
                  <a:cs typeface="Arial" panose="020B0604020202020204" pitchFamily="34" charset="0"/>
                </a:rPr>
                <a:t>Khái niệm, ý nghĩa của việc sống có lí tưởng </a:t>
              </a:r>
            </a:p>
          </p:txBody>
        </p:sp>
        <p:sp>
          <p:nvSpPr>
            <p:cNvPr id="12" name="Oval 11">
              <a:extLst>
                <a:ext uri="{FF2B5EF4-FFF2-40B4-BE49-F238E27FC236}">
                  <a16:creationId xmlns:a16="http://schemas.microsoft.com/office/drawing/2014/main" id="{E02967B6-B222-8645-FD9A-872EC371B2EF}"/>
                </a:ext>
              </a:extLst>
            </p:cNvPr>
            <p:cNvSpPr/>
            <p:nvPr/>
          </p:nvSpPr>
          <p:spPr>
            <a:xfrm>
              <a:off x="989655" y="2935081"/>
              <a:ext cx="1612000" cy="1612000"/>
            </a:xfrm>
            <a:prstGeom prst="ellipse">
              <a:avLst/>
            </a:prstGeom>
            <a:solidFill>
              <a:schemeClr val="bg1"/>
            </a:solidFill>
            <a:ln>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solidFill>
                    <a:srgbClr val="002060"/>
                  </a:solidFill>
                  <a:latin typeface="Arial" panose="020B0604020202020204" pitchFamily="34" charset="0"/>
                  <a:cs typeface="Arial" panose="020B0604020202020204" pitchFamily="34" charset="0"/>
                </a:rPr>
                <a:t>1</a:t>
              </a:r>
            </a:p>
          </p:txBody>
        </p:sp>
      </p:grpSp>
      <p:grpSp>
        <p:nvGrpSpPr>
          <p:cNvPr id="14" name="Group 13">
            <a:extLst>
              <a:ext uri="{FF2B5EF4-FFF2-40B4-BE49-F238E27FC236}">
                <a16:creationId xmlns:a16="http://schemas.microsoft.com/office/drawing/2014/main" id="{69A32DDF-E8AC-FE2B-A2E5-B5862D0F7480}"/>
              </a:ext>
            </a:extLst>
          </p:cNvPr>
          <p:cNvGrpSpPr/>
          <p:nvPr/>
        </p:nvGrpSpPr>
        <p:grpSpPr>
          <a:xfrm>
            <a:off x="989655" y="5785177"/>
            <a:ext cx="11222686" cy="1949123"/>
            <a:chOff x="989655" y="2766520"/>
            <a:chExt cx="11222686" cy="1949123"/>
          </a:xfrm>
        </p:grpSpPr>
        <p:sp>
          <p:nvSpPr>
            <p:cNvPr id="15" name="TextBox 3">
              <a:extLst>
                <a:ext uri="{FF2B5EF4-FFF2-40B4-BE49-F238E27FC236}">
                  <a16:creationId xmlns:a16="http://schemas.microsoft.com/office/drawing/2014/main" id="{3286C446-6B35-C91F-075F-303E8D1CEF11}"/>
                </a:ext>
              </a:extLst>
            </p:cNvPr>
            <p:cNvSpPr txBox="1"/>
            <p:nvPr/>
          </p:nvSpPr>
          <p:spPr>
            <a:xfrm>
              <a:off x="3229875" y="2766520"/>
              <a:ext cx="8982466" cy="194912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58" normalizeH="0" baseline="0" noProof="0">
                  <a:ln>
                    <a:noFill/>
                  </a:ln>
                  <a:solidFill>
                    <a:srgbClr val="483D43"/>
                  </a:solidFill>
                  <a:effectLst/>
                  <a:uLnTx/>
                  <a:uFillTx/>
                  <a:latin typeface="Arial" panose="020B0604020202020204" pitchFamily="34" charset="0"/>
                  <a:cs typeface="Arial" panose="020B0604020202020204" pitchFamily="34" charset="0"/>
                </a:rPr>
                <a:t>Lí tưởng sống của thanh niên Việt Nam ngày nay</a:t>
              </a:r>
            </a:p>
          </p:txBody>
        </p:sp>
        <p:sp>
          <p:nvSpPr>
            <p:cNvPr id="16" name="Oval 15">
              <a:extLst>
                <a:ext uri="{FF2B5EF4-FFF2-40B4-BE49-F238E27FC236}">
                  <a16:creationId xmlns:a16="http://schemas.microsoft.com/office/drawing/2014/main" id="{78734FD6-F8A8-F09A-BBBD-4C7A44530E23}"/>
                </a:ext>
              </a:extLst>
            </p:cNvPr>
            <p:cNvSpPr/>
            <p:nvPr/>
          </p:nvSpPr>
          <p:spPr>
            <a:xfrm>
              <a:off x="989655" y="2935081"/>
              <a:ext cx="1612000" cy="1612000"/>
            </a:xfrm>
            <a:prstGeom prst="ellipse">
              <a:avLst/>
            </a:prstGeom>
            <a:solidFill>
              <a:schemeClr val="bg1"/>
            </a:solidFill>
            <a:ln>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solidFill>
                    <a:srgbClr val="002060"/>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44580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D09C13ED-3F1D-5CCD-E6B2-3512F5D79215}"/>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2FBF7C40-88CA-A5E6-6DB9-33556EA5AA0D}"/>
              </a:ext>
            </a:extLst>
          </p:cNvPr>
          <p:cNvSpPr/>
          <p:nvPr/>
        </p:nvSpPr>
        <p:spPr>
          <a:xfrm>
            <a:off x="10805703" y="2095500"/>
            <a:ext cx="7010400" cy="7010400"/>
          </a:xfrm>
          <a:prstGeom prst="ellipse">
            <a:avLst/>
          </a:prstGeom>
          <a:noFill/>
          <a:ln w="38100">
            <a:solidFill>
              <a:srgbClr val="69544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8406F5D8-C7CC-23FD-6983-2A3FB7D47ADD}"/>
              </a:ext>
            </a:extLst>
          </p:cNvPr>
          <p:cNvGrpSpPr/>
          <p:nvPr/>
        </p:nvGrpSpPr>
        <p:grpSpPr>
          <a:xfrm>
            <a:off x="10591800" y="1638300"/>
            <a:ext cx="7224303" cy="7224303"/>
            <a:chOff x="0" y="0"/>
            <a:chExt cx="812800" cy="812800"/>
          </a:xfrm>
        </p:grpSpPr>
        <p:sp>
          <p:nvSpPr>
            <p:cNvPr id="5" name="Freeform 5">
              <a:extLst>
                <a:ext uri="{FF2B5EF4-FFF2-40B4-BE49-F238E27FC236}">
                  <a16:creationId xmlns:a16="http://schemas.microsoft.com/office/drawing/2014/main" id="{BCD76EF2-9C26-FD80-F229-3CC895524B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25000" b="-25000"/>
              </a:stretch>
            </a:blipFill>
            <a:ln w="57150" cap="sq">
              <a:solidFill>
                <a:srgbClr val="5F643B"/>
              </a:solidFill>
              <a:prstDash val="solid"/>
              <a:miter/>
            </a:ln>
          </p:spPr>
          <p:txBody>
            <a:bodyPr/>
            <a:lstStyle/>
            <a:p>
              <a:endParaRPr lang="vi-VN"/>
            </a:p>
          </p:txBody>
        </p:sp>
      </p:grpSp>
      <p:sp>
        <p:nvSpPr>
          <p:cNvPr id="6" name="TextBox 6">
            <a:extLst>
              <a:ext uri="{FF2B5EF4-FFF2-40B4-BE49-F238E27FC236}">
                <a16:creationId xmlns:a16="http://schemas.microsoft.com/office/drawing/2014/main" id="{EDE3CEE5-5A1E-07F9-46BB-D33DE525A3AF}"/>
              </a:ext>
            </a:extLst>
          </p:cNvPr>
          <p:cNvSpPr txBox="1"/>
          <p:nvPr/>
        </p:nvSpPr>
        <p:spPr>
          <a:xfrm>
            <a:off x="1219200" y="5339979"/>
            <a:ext cx="9144000" cy="2165721"/>
          </a:xfrm>
          <a:prstGeom prst="rect">
            <a:avLst/>
          </a:prstGeom>
        </p:spPr>
        <p:txBody>
          <a:bodyPr wrap="square" lIns="0" tIns="0" rIns="0" bIns="0" rtlCol="0" anchor="t">
            <a:spAutoFit/>
          </a:bodyPr>
          <a:lstStyle/>
          <a:p>
            <a:pPr algn="ctr">
              <a:lnSpc>
                <a:spcPct val="150000"/>
              </a:lnSpc>
            </a:pPr>
            <a:r>
              <a:rPr lang="vi-VN" sz="5000" b="1" spc="173">
                <a:solidFill>
                  <a:srgbClr val="483D43"/>
                </a:solidFill>
              </a:rPr>
              <a:t>KHÁI NIỆM, Ý NGHĨA CỦA VIỆC SỐNG CÓ LÍ TƯỞNG </a:t>
            </a:r>
          </a:p>
        </p:txBody>
      </p:sp>
      <p:sp>
        <p:nvSpPr>
          <p:cNvPr id="10" name="Freeform 10">
            <a:extLst>
              <a:ext uri="{FF2B5EF4-FFF2-40B4-BE49-F238E27FC236}">
                <a16:creationId xmlns:a16="http://schemas.microsoft.com/office/drawing/2014/main" id="{E5B82D46-50B9-277A-2AAD-9B58CAB55392}"/>
              </a:ext>
            </a:extLst>
          </p:cNvPr>
          <p:cNvSpPr/>
          <p:nvPr/>
        </p:nvSpPr>
        <p:spPr>
          <a:xfrm>
            <a:off x="-1373489" y="4595245"/>
            <a:ext cx="2746977" cy="6207856"/>
          </a:xfrm>
          <a:custGeom>
            <a:avLst/>
            <a:gdLst/>
            <a:ahLst/>
            <a:cxnLst/>
            <a:rect l="l" t="t" r="r" b="b"/>
            <a:pathLst>
              <a:path w="3343190" h="7555231">
                <a:moveTo>
                  <a:pt x="0" y="0"/>
                </a:moveTo>
                <a:lnTo>
                  <a:pt x="3343189" y="0"/>
                </a:lnTo>
                <a:lnTo>
                  <a:pt x="3343189" y="7555231"/>
                </a:lnTo>
                <a:lnTo>
                  <a:pt x="0" y="7555231"/>
                </a:lnTo>
                <a:lnTo>
                  <a:pt x="0" y="0"/>
                </a:lnTo>
                <a:close/>
              </a:path>
            </a:pathLst>
          </a:custGeom>
          <a:blipFill>
            <a:blip r:embed="rId3"/>
            <a:stretch>
              <a:fillRect/>
            </a:stretch>
          </a:blipFill>
        </p:spPr>
        <p:txBody>
          <a:bodyPr/>
          <a:lstStyle/>
          <a:p>
            <a:endParaRPr lang="vi-VN"/>
          </a:p>
        </p:txBody>
      </p:sp>
      <p:sp>
        <p:nvSpPr>
          <p:cNvPr id="13" name="Rectangle: Rounded Corners 12">
            <a:extLst>
              <a:ext uri="{FF2B5EF4-FFF2-40B4-BE49-F238E27FC236}">
                <a16:creationId xmlns:a16="http://schemas.microsoft.com/office/drawing/2014/main" id="{01720F8A-A761-C9CA-125F-FD2C6DE998AC}"/>
              </a:ext>
            </a:extLst>
          </p:cNvPr>
          <p:cNvSpPr/>
          <p:nvPr/>
        </p:nvSpPr>
        <p:spPr>
          <a:xfrm>
            <a:off x="4702036" y="2840234"/>
            <a:ext cx="2178328" cy="1924770"/>
          </a:xfrm>
          <a:prstGeom prst="roundRect">
            <a:avLst>
              <a:gd name="adj" fmla="val 12917"/>
            </a:avLst>
          </a:prstGeom>
          <a:solidFill>
            <a:srgbClr val="6954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bg1"/>
                </a:solidFill>
                <a:latin typeface="Arial" panose="020B0604020202020204" pitchFamily="34" charset="0"/>
                <a:cs typeface="Arial" panose="020B0604020202020204" pitchFamily="34" charset="0"/>
              </a:rPr>
              <a:t>01</a:t>
            </a:r>
          </a:p>
        </p:txBody>
      </p:sp>
      <p:sp>
        <p:nvSpPr>
          <p:cNvPr id="14" name="Freeform 15">
            <a:extLst>
              <a:ext uri="{FF2B5EF4-FFF2-40B4-BE49-F238E27FC236}">
                <a16:creationId xmlns:a16="http://schemas.microsoft.com/office/drawing/2014/main" id="{DA49E003-E3D2-6553-62C1-47BEED909C72}"/>
              </a:ext>
            </a:extLst>
          </p:cNvPr>
          <p:cNvSpPr/>
          <p:nvPr/>
        </p:nvSpPr>
        <p:spPr>
          <a:xfrm>
            <a:off x="633667" y="-240378"/>
            <a:ext cx="1479641" cy="2996740"/>
          </a:xfrm>
          <a:custGeom>
            <a:avLst/>
            <a:gdLst/>
            <a:ahLst/>
            <a:cxnLst/>
            <a:rect l="l" t="t" r="r" b="b"/>
            <a:pathLst>
              <a:path w="1479641" h="2996740">
                <a:moveTo>
                  <a:pt x="0" y="0"/>
                </a:moveTo>
                <a:lnTo>
                  <a:pt x="1479641" y="0"/>
                </a:lnTo>
                <a:lnTo>
                  <a:pt x="1479641" y="2996740"/>
                </a:lnTo>
                <a:lnTo>
                  <a:pt x="0" y="29967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5" name="Freeform 6">
            <a:extLst>
              <a:ext uri="{FF2B5EF4-FFF2-40B4-BE49-F238E27FC236}">
                <a16:creationId xmlns:a16="http://schemas.microsoft.com/office/drawing/2014/main" id="{47E58FA7-0DDF-9589-B556-3BECAC0C5FDD}"/>
              </a:ext>
            </a:extLst>
          </p:cNvPr>
          <p:cNvSpPr/>
          <p:nvPr/>
        </p:nvSpPr>
        <p:spPr>
          <a:xfrm>
            <a:off x="15621000" y="-86888"/>
            <a:ext cx="1593683" cy="2689760"/>
          </a:xfrm>
          <a:custGeom>
            <a:avLst/>
            <a:gdLst/>
            <a:ahLst/>
            <a:cxnLst/>
            <a:rect l="l" t="t" r="r" b="b"/>
            <a:pathLst>
              <a:path w="1593683" h="2689760">
                <a:moveTo>
                  <a:pt x="0" y="0"/>
                </a:moveTo>
                <a:lnTo>
                  <a:pt x="1593683" y="0"/>
                </a:lnTo>
                <a:lnTo>
                  <a:pt x="1593683" y="2689760"/>
                </a:lnTo>
                <a:lnTo>
                  <a:pt x="0" y="26897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extLst>
      <p:ext uri="{BB962C8B-B14F-4D97-AF65-F5344CB8AC3E}">
        <p14:creationId xmlns:p14="http://schemas.microsoft.com/office/powerpoint/2010/main" val="375651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0870DF48-4FD8-5522-51B6-FBDACBCD3184}"/>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D40863DE-8349-D18B-29DA-3A8BF018B844}"/>
              </a:ext>
            </a:extLst>
          </p:cNvPr>
          <p:cNvGrpSpPr/>
          <p:nvPr/>
        </p:nvGrpSpPr>
        <p:grpSpPr>
          <a:xfrm>
            <a:off x="381000" y="419100"/>
            <a:ext cx="15316200" cy="1114084"/>
            <a:chOff x="381000" y="419100"/>
            <a:chExt cx="15316200" cy="1114084"/>
          </a:xfrm>
        </p:grpSpPr>
        <p:sp>
          <p:nvSpPr>
            <p:cNvPr id="7" name="Freeform 4">
              <a:extLst>
                <a:ext uri="{FF2B5EF4-FFF2-40B4-BE49-F238E27FC236}">
                  <a16:creationId xmlns:a16="http://schemas.microsoft.com/office/drawing/2014/main" id="{407390DA-EE65-DA1D-C39E-152F1CFADCC7}"/>
                </a:ext>
              </a:extLst>
            </p:cNvPr>
            <p:cNvSpPr/>
            <p:nvPr/>
          </p:nvSpPr>
          <p:spPr>
            <a:xfrm>
              <a:off x="381000" y="419100"/>
              <a:ext cx="1150022" cy="1114084"/>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CDC43038-46C3-9F58-E08A-F4D8E522DB97}"/>
                </a:ext>
              </a:extLst>
            </p:cNvPr>
            <p:cNvSpPr txBox="1"/>
            <p:nvPr/>
          </p:nvSpPr>
          <p:spPr>
            <a:xfrm>
              <a:off x="1828800" y="647700"/>
              <a:ext cx="13868400" cy="707886"/>
            </a:xfrm>
            <a:prstGeom prst="rect">
              <a:avLst/>
            </a:prstGeom>
            <a:noFill/>
          </p:spPr>
          <p:txBody>
            <a:bodyPr wrap="square">
              <a:spAutoFit/>
            </a:bodyPr>
            <a:lstStyle/>
            <a:p>
              <a:r>
                <a:rPr lang="en-US" sz="4000" i="1">
                  <a:latin typeface="Arial" panose="020B0604020202020204" pitchFamily="34" charset="0"/>
                  <a:cs typeface="Arial" panose="020B0604020202020204" pitchFamily="34" charset="0"/>
                </a:rPr>
                <a:t>Đọc thông tin trong SGK tr.5-6 và thực hiện nhiệm vụ:</a:t>
              </a:r>
            </a:p>
          </p:txBody>
        </p:sp>
      </p:grpSp>
      <p:grpSp>
        <p:nvGrpSpPr>
          <p:cNvPr id="19" name="Group 18">
            <a:extLst>
              <a:ext uri="{FF2B5EF4-FFF2-40B4-BE49-F238E27FC236}">
                <a16:creationId xmlns:a16="http://schemas.microsoft.com/office/drawing/2014/main" id="{96E27788-D697-14A8-B95A-EC2CC0C2F1AA}"/>
              </a:ext>
            </a:extLst>
          </p:cNvPr>
          <p:cNvGrpSpPr/>
          <p:nvPr/>
        </p:nvGrpSpPr>
        <p:grpSpPr>
          <a:xfrm>
            <a:off x="11887200" y="1638300"/>
            <a:ext cx="6172200" cy="8267700"/>
            <a:chOff x="11620500" y="1714500"/>
            <a:chExt cx="6172200" cy="8267700"/>
          </a:xfrm>
        </p:grpSpPr>
        <p:sp>
          <p:nvSpPr>
            <p:cNvPr id="16" name="Rectangle 15">
              <a:extLst>
                <a:ext uri="{FF2B5EF4-FFF2-40B4-BE49-F238E27FC236}">
                  <a16:creationId xmlns:a16="http://schemas.microsoft.com/office/drawing/2014/main" id="{F65D24CD-93D7-A018-39C7-6AD1EDDC2C17}"/>
                </a:ext>
              </a:extLst>
            </p:cNvPr>
            <p:cNvSpPr/>
            <p:nvPr/>
          </p:nvSpPr>
          <p:spPr>
            <a:xfrm>
              <a:off x="11734800" y="1714500"/>
              <a:ext cx="5943600" cy="82677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D3EED9-A509-67DB-654E-8DA0B2DD84FA}"/>
                </a:ext>
              </a:extLst>
            </p:cNvPr>
            <p:cNvPicPr>
              <a:picLocks noChangeAspect="1"/>
            </p:cNvPicPr>
            <p:nvPr/>
          </p:nvPicPr>
          <p:blipFill>
            <a:blip r:embed="rId4"/>
            <a:stretch>
              <a:fillRect/>
            </a:stretch>
          </p:blipFill>
          <p:spPr>
            <a:xfrm>
              <a:off x="12049125" y="1943100"/>
              <a:ext cx="5314950" cy="7086600"/>
            </a:xfrm>
            <a:prstGeom prst="rect">
              <a:avLst/>
            </a:prstGeom>
          </p:spPr>
        </p:pic>
        <p:sp>
          <p:nvSpPr>
            <p:cNvPr id="18" name="TextBox 17">
              <a:extLst>
                <a:ext uri="{FF2B5EF4-FFF2-40B4-BE49-F238E27FC236}">
                  <a16:creationId xmlns:a16="http://schemas.microsoft.com/office/drawing/2014/main" id="{18317A07-9FB6-C11D-DE45-F12889DDD5D2}"/>
                </a:ext>
              </a:extLst>
            </p:cNvPr>
            <p:cNvSpPr txBox="1"/>
            <p:nvPr/>
          </p:nvSpPr>
          <p:spPr>
            <a:xfrm>
              <a:off x="11620500" y="9228951"/>
              <a:ext cx="61722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Chủ tịch Hồ Chí Minh </a:t>
              </a:r>
            </a:p>
          </p:txBody>
        </p:sp>
      </p:grpSp>
      <p:grpSp>
        <p:nvGrpSpPr>
          <p:cNvPr id="33" name="Group 32">
            <a:extLst>
              <a:ext uri="{FF2B5EF4-FFF2-40B4-BE49-F238E27FC236}">
                <a16:creationId xmlns:a16="http://schemas.microsoft.com/office/drawing/2014/main" id="{9345E86A-178C-FF43-5ACA-E99A112C7C03}"/>
              </a:ext>
            </a:extLst>
          </p:cNvPr>
          <p:cNvGrpSpPr/>
          <p:nvPr/>
        </p:nvGrpSpPr>
        <p:grpSpPr>
          <a:xfrm>
            <a:off x="-381000" y="2324100"/>
            <a:ext cx="12272962" cy="990600"/>
            <a:chOff x="-381000" y="2324100"/>
            <a:chExt cx="12272962" cy="990600"/>
          </a:xfrm>
        </p:grpSpPr>
        <p:sp>
          <p:nvSpPr>
            <p:cNvPr id="20" name="Arrow: Pentagon 19">
              <a:extLst>
                <a:ext uri="{FF2B5EF4-FFF2-40B4-BE49-F238E27FC236}">
                  <a16:creationId xmlns:a16="http://schemas.microsoft.com/office/drawing/2014/main" id="{4240A272-C4AF-AC5F-7483-BB086FFAAF64}"/>
                </a:ext>
              </a:extLst>
            </p:cNvPr>
            <p:cNvSpPr/>
            <p:nvPr/>
          </p:nvSpPr>
          <p:spPr>
            <a:xfrm>
              <a:off x="-381000" y="2324100"/>
              <a:ext cx="4114800" cy="990600"/>
            </a:xfrm>
            <a:prstGeom prst="homePlate">
              <a:avLst/>
            </a:prstGeom>
            <a:solidFill>
              <a:schemeClr val="bg1"/>
            </a:solidFill>
            <a:ln w="28575">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69544F"/>
                  </a:solidFill>
                  <a:latin typeface="Arial" panose="020B0604020202020204" pitchFamily="34" charset="0"/>
                  <a:cs typeface="Arial" panose="020B0604020202020204" pitchFamily="34" charset="0"/>
                </a:rPr>
                <a:t>Nhóm 1, 2</a:t>
              </a:r>
            </a:p>
          </p:txBody>
        </p:sp>
        <p:sp>
          <p:nvSpPr>
            <p:cNvPr id="22" name="TextBox 21">
              <a:extLst>
                <a:ext uri="{FF2B5EF4-FFF2-40B4-BE49-F238E27FC236}">
                  <a16:creationId xmlns:a16="http://schemas.microsoft.com/office/drawing/2014/main" id="{5EC113D7-97DC-12D7-FA7A-4161D99B5C92}"/>
                </a:ext>
              </a:extLst>
            </p:cNvPr>
            <p:cNvSpPr txBox="1"/>
            <p:nvPr/>
          </p:nvSpPr>
          <p:spPr>
            <a:xfrm>
              <a:off x="3924299" y="2496234"/>
              <a:ext cx="7967663" cy="646331"/>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Đọc thông tin 1 và trả lời câu hỏi:</a:t>
              </a:r>
            </a:p>
          </p:txBody>
        </p:sp>
      </p:grpSp>
      <p:grpSp>
        <p:nvGrpSpPr>
          <p:cNvPr id="32" name="Group 31">
            <a:extLst>
              <a:ext uri="{FF2B5EF4-FFF2-40B4-BE49-F238E27FC236}">
                <a16:creationId xmlns:a16="http://schemas.microsoft.com/office/drawing/2014/main" id="{D0851A71-3905-CED7-1F20-83C3B0A0E5A6}"/>
              </a:ext>
            </a:extLst>
          </p:cNvPr>
          <p:cNvGrpSpPr/>
          <p:nvPr/>
        </p:nvGrpSpPr>
        <p:grpSpPr>
          <a:xfrm>
            <a:off x="990600" y="3340687"/>
            <a:ext cx="10606458" cy="6451015"/>
            <a:chOff x="1222823" y="3340687"/>
            <a:chExt cx="10606458" cy="6451015"/>
          </a:xfrm>
        </p:grpSpPr>
        <p:sp>
          <p:nvSpPr>
            <p:cNvPr id="30" name="Rectangle: Diagonal Corners Rounded 29">
              <a:extLst>
                <a:ext uri="{FF2B5EF4-FFF2-40B4-BE49-F238E27FC236}">
                  <a16:creationId xmlns:a16="http://schemas.microsoft.com/office/drawing/2014/main" id="{0376F988-480B-89E4-AFC6-758B23998CB2}"/>
                </a:ext>
              </a:extLst>
            </p:cNvPr>
            <p:cNvSpPr/>
            <p:nvPr/>
          </p:nvSpPr>
          <p:spPr>
            <a:xfrm>
              <a:off x="1375223" y="4258018"/>
              <a:ext cx="9372600" cy="5533684"/>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C4D56699-83B0-31D3-2ABB-CE2FB22D85A6}"/>
                </a:ext>
              </a:extLst>
            </p:cNvPr>
            <p:cNvSpPr/>
            <p:nvPr/>
          </p:nvSpPr>
          <p:spPr>
            <a:xfrm>
              <a:off x="1222823" y="4105618"/>
              <a:ext cx="9372600" cy="5533684"/>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31B957B-3E2E-C0F7-288D-70CE7F94EF1F}"/>
                </a:ext>
              </a:extLst>
            </p:cNvPr>
            <p:cNvSpPr txBox="1"/>
            <p:nvPr/>
          </p:nvSpPr>
          <p:spPr>
            <a:xfrm>
              <a:off x="1489523" y="4384631"/>
              <a:ext cx="8686800" cy="4975657"/>
            </a:xfrm>
            <a:prstGeom prst="rect">
              <a:avLst/>
            </a:prstGeom>
            <a:noFill/>
          </p:spPr>
          <p:txBody>
            <a:bodyPr wrap="square">
              <a:spAutoFit/>
            </a:bodyPr>
            <a:lstStyle/>
            <a:p>
              <a:pPr marL="742950" indent="-742950" algn="just">
                <a:lnSpc>
                  <a:spcPct val="150000"/>
                </a:lnSpc>
                <a:buFont typeface="+mj-lt"/>
                <a:buAutoNum type="alphaLcPeriod"/>
              </a:pPr>
              <a:r>
                <a:rPr lang="vi-VN" sz="3600"/>
                <a:t>Em hãy nêu mong muốn của Chủ tịch Hồ Chí Minh trong thông tin trên.</a:t>
              </a:r>
            </a:p>
            <a:p>
              <a:pPr marL="742950" indent="-742950" algn="just">
                <a:lnSpc>
                  <a:spcPct val="150000"/>
                </a:lnSpc>
                <a:buFont typeface="+mj-lt"/>
                <a:buAutoNum type="alphaLcPeriod"/>
              </a:pPr>
              <a:r>
                <a:rPr lang="vi-VN" sz="3600"/>
                <a:t>Chủ tịch Hồ Chí Minh đã thực hiện mong muốn trên như thế nào? Ý nghĩa của mong muốn đó với dân tộc Việt Nam?</a:t>
              </a:r>
            </a:p>
          </p:txBody>
        </p:sp>
        <p:sp>
          <p:nvSpPr>
            <p:cNvPr id="31" name="Freeform 5">
              <a:extLst>
                <a:ext uri="{FF2B5EF4-FFF2-40B4-BE49-F238E27FC236}">
                  <a16:creationId xmlns:a16="http://schemas.microsoft.com/office/drawing/2014/main" id="{5ED9BDE9-8F19-7664-D1A0-2ADD8F03D674}"/>
                </a:ext>
              </a:extLst>
            </p:cNvPr>
            <p:cNvSpPr/>
            <p:nvPr/>
          </p:nvSpPr>
          <p:spPr>
            <a:xfrm rot="1139851">
              <a:off x="9783149" y="3340687"/>
              <a:ext cx="2046132" cy="2087889"/>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grpSp>
    </p:spTree>
    <p:extLst>
      <p:ext uri="{BB962C8B-B14F-4D97-AF65-F5344CB8AC3E}">
        <p14:creationId xmlns:p14="http://schemas.microsoft.com/office/powerpoint/2010/main" val="152607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E6A0595A-AA46-6022-F2F0-9BDF33A23E3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400BEE6-A3D1-E794-866E-77F855CB9708}"/>
              </a:ext>
            </a:extLst>
          </p:cNvPr>
          <p:cNvGrpSpPr/>
          <p:nvPr/>
        </p:nvGrpSpPr>
        <p:grpSpPr>
          <a:xfrm>
            <a:off x="381000" y="419100"/>
            <a:ext cx="15316200" cy="1114084"/>
            <a:chOff x="381000" y="419100"/>
            <a:chExt cx="15316200" cy="1114084"/>
          </a:xfrm>
        </p:grpSpPr>
        <p:sp>
          <p:nvSpPr>
            <p:cNvPr id="7" name="Freeform 4">
              <a:extLst>
                <a:ext uri="{FF2B5EF4-FFF2-40B4-BE49-F238E27FC236}">
                  <a16:creationId xmlns:a16="http://schemas.microsoft.com/office/drawing/2014/main" id="{989762F8-0F98-E742-8107-DB95C85A349F}"/>
                </a:ext>
              </a:extLst>
            </p:cNvPr>
            <p:cNvSpPr/>
            <p:nvPr/>
          </p:nvSpPr>
          <p:spPr>
            <a:xfrm>
              <a:off x="381000" y="419100"/>
              <a:ext cx="1150022" cy="1114084"/>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DDDA76ED-BE16-12E0-F0EA-22D48F05EBAC}"/>
                </a:ext>
              </a:extLst>
            </p:cNvPr>
            <p:cNvSpPr txBox="1"/>
            <p:nvPr/>
          </p:nvSpPr>
          <p:spPr>
            <a:xfrm>
              <a:off x="1828800" y="647700"/>
              <a:ext cx="13868400" cy="707886"/>
            </a:xfrm>
            <a:prstGeom prst="rect">
              <a:avLst/>
            </a:prstGeom>
            <a:noFill/>
          </p:spPr>
          <p:txBody>
            <a:bodyPr wrap="square">
              <a:spAutoFit/>
            </a:bodyPr>
            <a:lstStyle/>
            <a:p>
              <a:r>
                <a:rPr lang="en-US" sz="4000" i="1">
                  <a:latin typeface="Arial" panose="020B0604020202020204" pitchFamily="34" charset="0"/>
                  <a:cs typeface="Arial" panose="020B0604020202020204" pitchFamily="34" charset="0"/>
                </a:rPr>
                <a:t>Đọc thông tin trong SGK tr.5-6 và thực hiện nhiệm vụ:</a:t>
              </a:r>
            </a:p>
          </p:txBody>
        </p:sp>
      </p:grpSp>
      <p:grpSp>
        <p:nvGrpSpPr>
          <p:cNvPr id="19" name="Group 18">
            <a:extLst>
              <a:ext uri="{FF2B5EF4-FFF2-40B4-BE49-F238E27FC236}">
                <a16:creationId xmlns:a16="http://schemas.microsoft.com/office/drawing/2014/main" id="{DA2EDE6E-E9DF-2520-483F-54D55DC4DA0F}"/>
              </a:ext>
            </a:extLst>
          </p:cNvPr>
          <p:cNvGrpSpPr/>
          <p:nvPr/>
        </p:nvGrpSpPr>
        <p:grpSpPr>
          <a:xfrm>
            <a:off x="11887200" y="1485900"/>
            <a:ext cx="6172200" cy="8530114"/>
            <a:chOff x="11620500" y="1714500"/>
            <a:chExt cx="6172200" cy="8530114"/>
          </a:xfrm>
        </p:grpSpPr>
        <p:sp>
          <p:nvSpPr>
            <p:cNvPr id="16" name="Rectangle 15">
              <a:extLst>
                <a:ext uri="{FF2B5EF4-FFF2-40B4-BE49-F238E27FC236}">
                  <a16:creationId xmlns:a16="http://schemas.microsoft.com/office/drawing/2014/main" id="{AEDA7D05-5D47-E34D-56F1-4E6D7A76C7DA}"/>
                </a:ext>
              </a:extLst>
            </p:cNvPr>
            <p:cNvSpPr/>
            <p:nvPr/>
          </p:nvSpPr>
          <p:spPr>
            <a:xfrm>
              <a:off x="11734800" y="1714500"/>
              <a:ext cx="5943600" cy="8530114"/>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56710A1-260A-29EA-F514-6C098ACD99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26290" y="1943100"/>
              <a:ext cx="4960620" cy="7086600"/>
            </a:xfrm>
            <a:prstGeom prst="rect">
              <a:avLst/>
            </a:prstGeom>
          </p:spPr>
        </p:pic>
        <p:sp>
          <p:nvSpPr>
            <p:cNvPr id="18" name="TextBox 17">
              <a:extLst>
                <a:ext uri="{FF2B5EF4-FFF2-40B4-BE49-F238E27FC236}">
                  <a16:creationId xmlns:a16="http://schemas.microsoft.com/office/drawing/2014/main" id="{CCDDA589-478F-362F-FA4D-948BA7F30102}"/>
                </a:ext>
              </a:extLst>
            </p:cNvPr>
            <p:cNvSpPr txBox="1"/>
            <p:nvPr/>
          </p:nvSpPr>
          <p:spPr>
            <a:xfrm>
              <a:off x="11620500" y="9228951"/>
              <a:ext cx="6172200" cy="1015663"/>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Đặng Thùy Trâm</a:t>
              </a:r>
            </a:p>
            <a:p>
              <a:pPr algn="ctr"/>
              <a:r>
                <a:rPr lang="en-US" sz="3000" i="1">
                  <a:solidFill>
                    <a:srgbClr val="002060"/>
                  </a:solidFill>
                  <a:latin typeface="Arial" panose="020B0604020202020204" pitchFamily="34" charset="0"/>
                  <a:cs typeface="Arial" panose="020B0604020202020204" pitchFamily="34" charset="0"/>
                </a:rPr>
                <a:t>(1942 – 1970)</a:t>
              </a:r>
            </a:p>
          </p:txBody>
        </p:sp>
      </p:grpSp>
      <p:grpSp>
        <p:nvGrpSpPr>
          <p:cNvPr id="4" name="Group 3">
            <a:extLst>
              <a:ext uri="{FF2B5EF4-FFF2-40B4-BE49-F238E27FC236}">
                <a16:creationId xmlns:a16="http://schemas.microsoft.com/office/drawing/2014/main" id="{1783583A-79A5-1CE7-0BCB-08F640A3CCAA}"/>
              </a:ext>
            </a:extLst>
          </p:cNvPr>
          <p:cNvGrpSpPr/>
          <p:nvPr/>
        </p:nvGrpSpPr>
        <p:grpSpPr>
          <a:xfrm>
            <a:off x="-381000" y="2324100"/>
            <a:ext cx="12272962" cy="990600"/>
            <a:chOff x="-381000" y="2324100"/>
            <a:chExt cx="12272962" cy="990600"/>
          </a:xfrm>
        </p:grpSpPr>
        <p:sp>
          <p:nvSpPr>
            <p:cNvPr id="20" name="Arrow: Pentagon 19">
              <a:extLst>
                <a:ext uri="{FF2B5EF4-FFF2-40B4-BE49-F238E27FC236}">
                  <a16:creationId xmlns:a16="http://schemas.microsoft.com/office/drawing/2014/main" id="{2A2C1254-3E10-A7BA-8550-C1D135F7ED05}"/>
                </a:ext>
              </a:extLst>
            </p:cNvPr>
            <p:cNvSpPr/>
            <p:nvPr/>
          </p:nvSpPr>
          <p:spPr>
            <a:xfrm>
              <a:off x="-381000" y="2324100"/>
              <a:ext cx="4114800" cy="990600"/>
            </a:xfrm>
            <a:prstGeom prst="homePlate">
              <a:avLst/>
            </a:prstGeom>
            <a:solidFill>
              <a:schemeClr val="bg1"/>
            </a:solidFill>
            <a:ln w="28575">
              <a:solidFill>
                <a:srgbClr val="695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69544F"/>
                  </a:solidFill>
                  <a:latin typeface="Arial" panose="020B0604020202020204" pitchFamily="34" charset="0"/>
                  <a:cs typeface="Arial" panose="020B0604020202020204" pitchFamily="34" charset="0"/>
                </a:rPr>
                <a:t>Nhóm 3, 4</a:t>
              </a:r>
            </a:p>
          </p:txBody>
        </p:sp>
        <p:sp>
          <p:nvSpPr>
            <p:cNvPr id="22" name="TextBox 21">
              <a:extLst>
                <a:ext uri="{FF2B5EF4-FFF2-40B4-BE49-F238E27FC236}">
                  <a16:creationId xmlns:a16="http://schemas.microsoft.com/office/drawing/2014/main" id="{1ABF9B37-2B90-98C0-7BF8-C91E9AF9F4DF}"/>
                </a:ext>
              </a:extLst>
            </p:cNvPr>
            <p:cNvSpPr txBox="1"/>
            <p:nvPr/>
          </p:nvSpPr>
          <p:spPr>
            <a:xfrm>
              <a:off x="3924299" y="2496234"/>
              <a:ext cx="7967663" cy="646331"/>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Đọc thông tin 2 và trả lời câu hỏi:</a:t>
              </a:r>
            </a:p>
          </p:txBody>
        </p:sp>
      </p:grpSp>
      <p:grpSp>
        <p:nvGrpSpPr>
          <p:cNvPr id="32" name="Group 31">
            <a:extLst>
              <a:ext uri="{FF2B5EF4-FFF2-40B4-BE49-F238E27FC236}">
                <a16:creationId xmlns:a16="http://schemas.microsoft.com/office/drawing/2014/main" id="{3AD0252E-5427-F97A-80C7-B6C4BC0E26A9}"/>
              </a:ext>
            </a:extLst>
          </p:cNvPr>
          <p:cNvGrpSpPr/>
          <p:nvPr/>
        </p:nvGrpSpPr>
        <p:grpSpPr>
          <a:xfrm>
            <a:off x="956011" y="3547706"/>
            <a:ext cx="10606458" cy="5917613"/>
            <a:chOff x="1222823" y="3340687"/>
            <a:chExt cx="10606458" cy="5917613"/>
          </a:xfrm>
        </p:grpSpPr>
        <p:sp>
          <p:nvSpPr>
            <p:cNvPr id="30" name="Rectangle: Diagonal Corners Rounded 29">
              <a:extLst>
                <a:ext uri="{FF2B5EF4-FFF2-40B4-BE49-F238E27FC236}">
                  <a16:creationId xmlns:a16="http://schemas.microsoft.com/office/drawing/2014/main" id="{46FE0C73-6FA8-6E04-D4A3-E7D45EB2E8D6}"/>
                </a:ext>
              </a:extLst>
            </p:cNvPr>
            <p:cNvSpPr/>
            <p:nvPr/>
          </p:nvSpPr>
          <p:spPr>
            <a:xfrm>
              <a:off x="1375223" y="4258018"/>
              <a:ext cx="9372600" cy="5000282"/>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349900C4-7C3B-06BC-464C-41061C093C66}"/>
                </a:ext>
              </a:extLst>
            </p:cNvPr>
            <p:cNvSpPr/>
            <p:nvPr/>
          </p:nvSpPr>
          <p:spPr>
            <a:xfrm>
              <a:off x="1222823" y="4105618"/>
              <a:ext cx="9372600" cy="489473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88A72CC-CBBE-89B6-70E7-E83E38528B60}"/>
                </a:ext>
              </a:extLst>
            </p:cNvPr>
            <p:cNvSpPr txBox="1"/>
            <p:nvPr/>
          </p:nvSpPr>
          <p:spPr>
            <a:xfrm>
              <a:off x="1565723" y="4480653"/>
              <a:ext cx="8686800" cy="4144661"/>
            </a:xfrm>
            <a:prstGeom prst="rect">
              <a:avLst/>
            </a:prstGeom>
            <a:noFill/>
          </p:spPr>
          <p:txBody>
            <a:bodyPr wrap="square">
              <a:spAutoFit/>
            </a:bodyPr>
            <a:lstStyle/>
            <a:p>
              <a:pPr marL="742950" indent="-742950" algn="just">
                <a:lnSpc>
                  <a:spcPct val="150000"/>
                </a:lnSpc>
                <a:buFont typeface="+mj-lt"/>
                <a:buAutoNum type="alphaLcPeriod"/>
              </a:pPr>
              <a:r>
                <a:rPr lang="vi-VN" sz="3600"/>
                <a:t>Em hãy chỉ ra mục đích sống của bác sĩ Đặng Thuỳ Trâm và đồng đội.</a:t>
              </a:r>
            </a:p>
            <a:p>
              <a:pPr marL="742950" indent="-742950" algn="just">
                <a:lnSpc>
                  <a:spcPct val="150000"/>
                </a:lnSpc>
                <a:buFont typeface="+mj-lt"/>
                <a:buAutoNum type="alphaLcPeriod"/>
              </a:pPr>
              <a:r>
                <a:rPr lang="vi-VN" sz="3600"/>
                <a:t>Chi tiết nào trong những dòng nhật kí trên thể hiện suy nghĩ và hành động để đạt được mục đích đó?</a:t>
              </a:r>
            </a:p>
          </p:txBody>
        </p:sp>
        <p:sp>
          <p:nvSpPr>
            <p:cNvPr id="31" name="Freeform 5">
              <a:extLst>
                <a:ext uri="{FF2B5EF4-FFF2-40B4-BE49-F238E27FC236}">
                  <a16:creationId xmlns:a16="http://schemas.microsoft.com/office/drawing/2014/main" id="{B92F73A9-7B69-505B-7E7A-D166FEA50719}"/>
                </a:ext>
              </a:extLst>
            </p:cNvPr>
            <p:cNvSpPr/>
            <p:nvPr/>
          </p:nvSpPr>
          <p:spPr>
            <a:xfrm rot="1139851">
              <a:off x="9783149" y="3340687"/>
              <a:ext cx="2046132" cy="2087889"/>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grpSp>
    </p:spTree>
    <p:extLst>
      <p:ext uri="{BB962C8B-B14F-4D97-AF65-F5344CB8AC3E}">
        <p14:creationId xmlns:p14="http://schemas.microsoft.com/office/powerpoint/2010/main" val="320551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AE7"/>
        </a:solidFill>
        <a:effectLst/>
      </p:bgPr>
    </p:bg>
    <p:spTree>
      <p:nvGrpSpPr>
        <p:cNvPr id="1" name="">
          <a:extLst>
            <a:ext uri="{FF2B5EF4-FFF2-40B4-BE49-F238E27FC236}">
              <a16:creationId xmlns:a16="http://schemas.microsoft.com/office/drawing/2014/main" id="{269DE11B-BF53-E5EE-F0E8-204225F9AB58}"/>
            </a:ext>
          </a:extLst>
        </p:cNvPr>
        <p:cNvGrpSpPr/>
        <p:nvPr/>
      </p:nvGrpSpPr>
      <p:grpSpPr>
        <a:xfrm>
          <a:off x="0" y="0"/>
          <a:ext cx="0" cy="0"/>
          <a:chOff x="0" y="0"/>
          <a:chExt cx="0" cy="0"/>
        </a:xfrm>
      </p:grpSpPr>
      <p:sp>
        <p:nvSpPr>
          <p:cNvPr id="26" name="Freeform 5">
            <a:extLst>
              <a:ext uri="{FF2B5EF4-FFF2-40B4-BE49-F238E27FC236}">
                <a16:creationId xmlns:a16="http://schemas.microsoft.com/office/drawing/2014/main" id="{318D1E29-F138-C695-C2AD-90AFB1C7971F}"/>
              </a:ext>
            </a:extLst>
          </p:cNvPr>
          <p:cNvSpPr/>
          <p:nvPr/>
        </p:nvSpPr>
        <p:spPr>
          <a:xfrm>
            <a:off x="15777024" y="149989"/>
            <a:ext cx="4061912" cy="9152489"/>
          </a:xfrm>
          <a:custGeom>
            <a:avLst/>
            <a:gdLst/>
            <a:ahLst/>
            <a:cxnLst/>
            <a:rect l="l" t="t" r="r" b="b"/>
            <a:pathLst>
              <a:path w="4061912" h="9152489">
                <a:moveTo>
                  <a:pt x="0" y="0"/>
                </a:moveTo>
                <a:lnTo>
                  <a:pt x="4061912" y="0"/>
                </a:lnTo>
                <a:lnTo>
                  <a:pt x="4061912" y="9152489"/>
                </a:lnTo>
                <a:lnTo>
                  <a:pt x="0" y="9152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10" name="Group 9">
            <a:extLst>
              <a:ext uri="{FF2B5EF4-FFF2-40B4-BE49-F238E27FC236}">
                <a16:creationId xmlns:a16="http://schemas.microsoft.com/office/drawing/2014/main" id="{0A8CEED4-BADD-F560-3F7F-61D090CBC2AA}"/>
              </a:ext>
            </a:extLst>
          </p:cNvPr>
          <p:cNvGrpSpPr/>
          <p:nvPr/>
        </p:nvGrpSpPr>
        <p:grpSpPr>
          <a:xfrm>
            <a:off x="1143000" y="2400300"/>
            <a:ext cx="5849083" cy="8382000"/>
            <a:chOff x="1828800" y="2400300"/>
            <a:chExt cx="5849083" cy="8382000"/>
          </a:xfrm>
        </p:grpSpPr>
        <p:cxnSp>
          <p:nvCxnSpPr>
            <p:cNvPr id="6" name="Straight Connector 5">
              <a:extLst>
                <a:ext uri="{FF2B5EF4-FFF2-40B4-BE49-F238E27FC236}">
                  <a16:creationId xmlns:a16="http://schemas.microsoft.com/office/drawing/2014/main" id="{64D18777-B485-7926-43FF-22F25C2FD9B6}"/>
                </a:ext>
              </a:extLst>
            </p:cNvPr>
            <p:cNvCxnSpPr>
              <a:cxnSpLocks/>
            </p:cNvCxnSpPr>
            <p:nvPr/>
          </p:nvCxnSpPr>
          <p:spPr>
            <a:xfrm>
              <a:off x="4686299" y="6438900"/>
              <a:ext cx="0" cy="4343400"/>
            </a:xfrm>
            <a:prstGeom prst="line">
              <a:avLst/>
            </a:prstGeom>
            <a:ln w="38100">
              <a:solidFill>
                <a:srgbClr val="69544F"/>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14E89F3-EACD-DC8A-611D-AD94599606C3}"/>
                </a:ext>
              </a:extLst>
            </p:cNvPr>
            <p:cNvSpPr/>
            <p:nvPr/>
          </p:nvSpPr>
          <p:spPr>
            <a:xfrm>
              <a:off x="1962883" y="2400300"/>
              <a:ext cx="5715000" cy="5715000"/>
            </a:xfrm>
            <a:prstGeom prst="ellipse">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D0A1940-852B-7711-4F97-C8C0CC1B05EF}"/>
                </a:ext>
              </a:extLst>
            </p:cNvPr>
            <p:cNvSpPr/>
            <p:nvPr/>
          </p:nvSpPr>
          <p:spPr>
            <a:xfrm>
              <a:off x="1828800" y="2602706"/>
              <a:ext cx="5715000" cy="5715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7">
              <a:extLst>
                <a:ext uri="{FF2B5EF4-FFF2-40B4-BE49-F238E27FC236}">
                  <a16:creationId xmlns:a16="http://schemas.microsoft.com/office/drawing/2014/main" id="{5D0A8289-6D34-D0FC-0BD0-4C59B82A2276}"/>
                </a:ext>
              </a:extLst>
            </p:cNvPr>
            <p:cNvSpPr/>
            <p:nvPr/>
          </p:nvSpPr>
          <p:spPr>
            <a:xfrm>
              <a:off x="2667000" y="4914900"/>
              <a:ext cx="4038599" cy="3937634"/>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4"/>
              <a:stretch>
                <a:fillRect/>
              </a:stretch>
            </a:blipFill>
          </p:spPr>
          <p:txBody>
            <a:bodyPr/>
            <a:lstStyle/>
            <a:p>
              <a:endParaRPr lang="vi-VN"/>
            </a:p>
          </p:txBody>
        </p:sp>
        <p:sp>
          <p:nvSpPr>
            <p:cNvPr id="9" name="TextBox 8">
              <a:extLst>
                <a:ext uri="{FF2B5EF4-FFF2-40B4-BE49-F238E27FC236}">
                  <a16:creationId xmlns:a16="http://schemas.microsoft.com/office/drawing/2014/main" id="{3D5685E6-8DA1-7640-82F3-B75220CE6057}"/>
                </a:ext>
              </a:extLst>
            </p:cNvPr>
            <p:cNvSpPr txBox="1"/>
            <p:nvPr/>
          </p:nvSpPr>
          <p:spPr>
            <a:xfrm>
              <a:off x="2324099" y="3619500"/>
              <a:ext cx="4724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THÔNG TIN 1 </a:t>
              </a:r>
            </a:p>
          </p:txBody>
        </p:sp>
      </p:grpSp>
      <p:grpSp>
        <p:nvGrpSpPr>
          <p:cNvPr id="17" name="Group 16">
            <a:extLst>
              <a:ext uri="{FF2B5EF4-FFF2-40B4-BE49-F238E27FC236}">
                <a16:creationId xmlns:a16="http://schemas.microsoft.com/office/drawing/2014/main" id="{17CB8828-B994-54D7-0B4D-6BE7FFDDC746}"/>
              </a:ext>
            </a:extLst>
          </p:cNvPr>
          <p:cNvGrpSpPr/>
          <p:nvPr/>
        </p:nvGrpSpPr>
        <p:grpSpPr>
          <a:xfrm>
            <a:off x="7848600" y="545306"/>
            <a:ext cx="9677400" cy="4114800"/>
            <a:chOff x="7848600" y="545306"/>
            <a:chExt cx="9677400" cy="4114800"/>
          </a:xfrm>
        </p:grpSpPr>
        <p:sp>
          <p:nvSpPr>
            <p:cNvPr id="13" name="Rectangle 12">
              <a:extLst>
                <a:ext uri="{FF2B5EF4-FFF2-40B4-BE49-F238E27FC236}">
                  <a16:creationId xmlns:a16="http://schemas.microsoft.com/office/drawing/2014/main" id="{6C751CFA-8A4C-842D-9318-270E36E817AC}"/>
                </a:ext>
              </a:extLst>
            </p:cNvPr>
            <p:cNvSpPr/>
            <p:nvPr/>
          </p:nvSpPr>
          <p:spPr>
            <a:xfrm>
              <a:off x="7848600" y="545306"/>
              <a:ext cx="9677400" cy="411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CDDD56-D9CF-3C49-4EFD-BAC38D8E2E0F}"/>
                </a:ext>
              </a:extLst>
            </p:cNvPr>
            <p:cNvSpPr txBox="1"/>
            <p:nvPr/>
          </p:nvSpPr>
          <p:spPr>
            <a:xfrm>
              <a:off x="8382000" y="766914"/>
              <a:ext cx="8610600" cy="3671583"/>
            </a:xfrm>
            <a:prstGeom prst="rect">
              <a:avLst/>
            </a:prstGeom>
            <a:noFill/>
          </p:spPr>
          <p:txBody>
            <a:bodyPr wrap="square" rtlCol="0">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a. Mong muốn của Bác: </a:t>
              </a:r>
              <a:r>
                <a:rPr lang="en-US" sz="4000">
                  <a:latin typeface="Arial" panose="020B0604020202020204" pitchFamily="34" charset="0"/>
                  <a:cs typeface="Arial" panose="020B0604020202020204" pitchFamily="34" charset="0"/>
                </a:rPr>
                <a:t>đất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 ta được hoàn toàn độc lập, dân ta được tự do, đồng bào ấm no, được học hành.</a:t>
              </a:r>
              <a:endParaRPr lang="en-US" sz="40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8BD06B1B-3077-8C93-B13A-8CADEF92739C}"/>
              </a:ext>
            </a:extLst>
          </p:cNvPr>
          <p:cNvGrpSpPr/>
          <p:nvPr/>
        </p:nvGrpSpPr>
        <p:grpSpPr>
          <a:xfrm>
            <a:off x="7848600" y="5460206"/>
            <a:ext cx="9677400" cy="4114800"/>
            <a:chOff x="7848600" y="545306"/>
            <a:chExt cx="9677400" cy="4114800"/>
          </a:xfrm>
        </p:grpSpPr>
        <p:sp>
          <p:nvSpPr>
            <p:cNvPr id="23" name="Rectangle 22">
              <a:extLst>
                <a:ext uri="{FF2B5EF4-FFF2-40B4-BE49-F238E27FC236}">
                  <a16:creationId xmlns:a16="http://schemas.microsoft.com/office/drawing/2014/main" id="{1C8585DA-6BC7-18C2-86E0-66D3E5459600}"/>
                </a:ext>
              </a:extLst>
            </p:cNvPr>
            <p:cNvSpPr/>
            <p:nvPr/>
          </p:nvSpPr>
          <p:spPr>
            <a:xfrm>
              <a:off x="7848600" y="545306"/>
              <a:ext cx="9677400" cy="411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AE4A2B-6A24-685B-2DAB-EFFDC6A6DA5B}"/>
                </a:ext>
              </a:extLst>
            </p:cNvPr>
            <p:cNvSpPr txBox="1"/>
            <p:nvPr/>
          </p:nvSpPr>
          <p:spPr>
            <a:xfrm>
              <a:off x="8382000" y="766914"/>
              <a:ext cx="8610600" cy="3671583"/>
            </a:xfrm>
            <a:prstGeom prst="rect">
              <a:avLst/>
            </a:prstGeom>
            <a:noFill/>
          </p:spPr>
          <p:txBody>
            <a:bodyPr wrap="square" rtlCol="0">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b. Việc Bác thực hiện: </a:t>
              </a:r>
              <a:r>
                <a:rPr lang="en-US" sz="4000">
                  <a:latin typeface="Arial" panose="020B0604020202020204" pitchFamily="34" charset="0"/>
                  <a:cs typeface="Arial" panose="020B0604020202020204" pitchFamily="34" charset="0"/>
                </a:rPr>
                <a:t>gánh vác chức Chủ tịch nước, hết lòng và sẵn sàng chiến đấu giành lại độc lập cho dân tộc Việt Nam.</a:t>
              </a:r>
            </a:p>
          </p:txBody>
        </p:sp>
      </p:grpSp>
    </p:spTree>
    <p:extLst>
      <p:ext uri="{BB962C8B-B14F-4D97-AF65-F5344CB8AC3E}">
        <p14:creationId xmlns:p14="http://schemas.microsoft.com/office/powerpoint/2010/main" val="3269731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TotalTime>
  <Words>2540</Words>
  <Application>Microsoft Office PowerPoint</Application>
  <PresentationFormat>Custom</PresentationFormat>
  <Paragraphs>222</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Beige Cute Illustrative Group Project Presentation (Bản thuyết trình)</dc:title>
  <dc:creator>Minh Hien</dc:creator>
  <cp:lastModifiedBy>Windows User</cp:lastModifiedBy>
  <cp:revision>9</cp:revision>
  <dcterms:created xsi:type="dcterms:W3CDTF">2006-08-16T00:00:00Z</dcterms:created>
  <dcterms:modified xsi:type="dcterms:W3CDTF">2025-05-20T07:36:18Z</dcterms:modified>
  <dc:identifier>DAF9qhvx2Yw</dc:identifier>
</cp:coreProperties>
</file>