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4"/>
  </p:notesMasterIdLst>
  <p:sldIdLst>
    <p:sldId id="389" r:id="rId2"/>
    <p:sldId id="286" r:id="rId3"/>
    <p:sldId id="287" r:id="rId4"/>
    <p:sldId id="289" r:id="rId5"/>
    <p:sldId id="290" r:id="rId6"/>
    <p:sldId id="291" r:id="rId7"/>
    <p:sldId id="285" r:id="rId8"/>
    <p:sldId id="292" r:id="rId9"/>
    <p:sldId id="293" r:id="rId10"/>
    <p:sldId id="295" r:id="rId11"/>
    <p:sldId id="296" r:id="rId12"/>
    <p:sldId id="297" r:id="rId13"/>
    <p:sldId id="298" r:id="rId14"/>
    <p:sldId id="299" r:id="rId15"/>
    <p:sldId id="300" r:id="rId16"/>
    <p:sldId id="301" r:id="rId17"/>
    <p:sldId id="302" r:id="rId18"/>
    <p:sldId id="303" r:id="rId19"/>
    <p:sldId id="305" r:id="rId20"/>
    <p:sldId id="307" r:id="rId21"/>
    <p:sldId id="308" r:id="rId22"/>
    <p:sldId id="310" r:id="rId23"/>
    <p:sldId id="312" r:id="rId24"/>
    <p:sldId id="313" r:id="rId25"/>
    <p:sldId id="314" r:id="rId26"/>
    <p:sldId id="315" r:id="rId27"/>
    <p:sldId id="316" r:id="rId28"/>
    <p:sldId id="317" r:id="rId29"/>
    <p:sldId id="318" r:id="rId30"/>
    <p:sldId id="319" r:id="rId31"/>
    <p:sldId id="320" r:id="rId32"/>
    <p:sldId id="321" r:id="rId33"/>
    <p:sldId id="322" r:id="rId34"/>
    <p:sldId id="324" r:id="rId35"/>
    <p:sldId id="325" r:id="rId36"/>
    <p:sldId id="327" r:id="rId37"/>
    <p:sldId id="328" r:id="rId38"/>
    <p:sldId id="330" r:id="rId39"/>
    <p:sldId id="332" r:id="rId40"/>
    <p:sldId id="333" r:id="rId41"/>
    <p:sldId id="334" r:id="rId42"/>
    <p:sldId id="392" r:id="rId43"/>
  </p:sldIdLst>
  <p:sldSz cx="9144000" cy="5143500" type="screen16x9"/>
  <p:notesSz cx="6858000" cy="9144000"/>
  <p:embeddedFontLst>
    <p:embeddedFont>
      <p:font typeface="Noto Serif Hebrew" panose="020B0604020202020204" charset="-79"/>
      <p:regular r:id="rId45"/>
      <p:bold r:id="rId46"/>
    </p:embeddedFont>
    <p:embeddedFont>
      <p:font typeface="DM Sans" panose="020B0604020202020204" charset="0"/>
      <p:regular r:id="rId47"/>
      <p:bold r:id="rId48"/>
      <p:italic r:id="rId49"/>
      <p:boldItalic r:id="rId50"/>
    </p:embeddedFont>
    <p:embeddedFont>
      <p:font typeface="Bebas Neue" panose="020B0604020202020204" charset="0"/>
      <p:regular r:id="rId51"/>
    </p:embeddedFont>
    <p:embeddedFont>
      <p:font typeface="Calibri" panose="020F0502020204030204" pitchFamily="34" charset="0"/>
      <p:regular r:id="rId52"/>
      <p:bold r:id="rId53"/>
      <p:italic r:id="rId54"/>
      <p:boldItalic r:id="rId55"/>
    </p:embeddedFont>
    <p:embeddedFont>
      <p:font typeface="Archivo"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3"/>
    <a:srgbClr val="F1EFEE"/>
    <a:srgbClr val="EDFAFD"/>
    <a:srgbClr val="1789A3"/>
    <a:srgbClr val="FFF3E7"/>
    <a:srgbClr val="43434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F0968E-4D6A-4944-B507-FFABE08E3E8F}">
  <a:tblStyle styleId="{11F0968E-4D6A-4944-B507-FFABE08E3E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autoAdjust="0"/>
    <p:restoredTop sz="94343" autoAdjust="0"/>
  </p:normalViewPr>
  <p:slideViewPr>
    <p:cSldViewPr snapToGrid="0">
      <p:cViewPr varScale="1">
        <p:scale>
          <a:sx n="87" d="100"/>
          <a:sy n="87" d="100"/>
        </p:scale>
        <p:origin x="3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186edecb2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7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945af8af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945af8af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4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945af8afb6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945af8afb6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8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9186edec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78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9186edec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58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945af8afb6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945af8afb6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02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186edecb2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44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881496" y="611200"/>
            <a:ext cx="4547400" cy="25008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SzPts val="5200"/>
              <a:buNone/>
              <a:defRPr sz="50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4069896" y="3353825"/>
            <a:ext cx="4359000" cy="409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3865000" y="2699800"/>
            <a:ext cx="4563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2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2201200" y="637775"/>
            <a:ext cx="6227700" cy="199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30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78" name="Google Shape;78;p14"/>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2"/>
        <p:cNvGrpSpPr/>
        <p:nvPr/>
      </p:nvGrpSpPr>
      <p:grpSpPr>
        <a:xfrm>
          <a:off x="0" y="0"/>
          <a:ext cx="0" cy="0"/>
          <a:chOff x="0" y="0"/>
          <a:chExt cx="0" cy="0"/>
        </a:xfrm>
      </p:grpSpPr>
      <p:sp>
        <p:nvSpPr>
          <p:cNvPr id="243" name="Google Shape;243;p28"/>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28"/>
          <p:cNvGrpSpPr/>
          <p:nvPr/>
        </p:nvGrpSpPr>
        <p:grpSpPr>
          <a:xfrm>
            <a:off x="8006140" y="76679"/>
            <a:ext cx="882211" cy="4914919"/>
            <a:chOff x="8006140" y="76679"/>
            <a:chExt cx="882211" cy="4914919"/>
          </a:xfrm>
        </p:grpSpPr>
        <p:grpSp>
          <p:nvGrpSpPr>
            <p:cNvPr id="245" name="Google Shape;245;p28"/>
            <p:cNvGrpSpPr/>
            <p:nvPr/>
          </p:nvGrpSpPr>
          <p:grpSpPr>
            <a:xfrm rot="-6851816" flipH="1">
              <a:off x="8116870" y="4220203"/>
              <a:ext cx="664629" cy="664282"/>
              <a:chOff x="6212418" y="1482331"/>
              <a:chExt cx="627249" cy="626921"/>
            </a:xfrm>
          </p:grpSpPr>
          <p:sp>
            <p:nvSpPr>
              <p:cNvPr id="246" name="Google Shape;246;p2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8"/>
            <p:cNvGrpSpPr/>
            <p:nvPr/>
          </p:nvGrpSpPr>
          <p:grpSpPr>
            <a:xfrm flipH="1">
              <a:off x="8006140" y="76679"/>
              <a:ext cx="845522" cy="916625"/>
              <a:chOff x="7511392" y="307000"/>
              <a:chExt cx="863570" cy="936192"/>
            </a:xfrm>
          </p:grpSpPr>
          <p:sp>
            <p:nvSpPr>
              <p:cNvPr id="249" name="Google Shape;249;p28"/>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8"/>
            <p:cNvGrpSpPr/>
            <p:nvPr/>
          </p:nvGrpSpPr>
          <p:grpSpPr>
            <a:xfrm rot="-4814457">
              <a:off x="8230739" y="1116990"/>
              <a:ext cx="396310" cy="572684"/>
              <a:chOff x="1943179" y="1609600"/>
              <a:chExt cx="396322" cy="572701"/>
            </a:xfrm>
          </p:grpSpPr>
          <p:sp>
            <p:nvSpPr>
              <p:cNvPr id="252" name="Google Shape;252;p28"/>
              <p:cNvSpPr/>
              <p:nvPr/>
            </p:nvSpPr>
            <p:spPr>
              <a:xfrm>
                <a:off x="1963142" y="1609600"/>
                <a:ext cx="376358" cy="529154"/>
              </a:xfrm>
              <a:custGeom>
                <a:avLst/>
                <a:gdLst/>
                <a:ahLst/>
                <a:cxnLst/>
                <a:rect l="l" t="t" r="r" b="b"/>
                <a:pathLst>
                  <a:path w="6749" h="9489" extrusionOk="0">
                    <a:moveTo>
                      <a:pt x="6312" y="1"/>
                    </a:moveTo>
                    <a:cubicBezTo>
                      <a:pt x="6191" y="1"/>
                      <a:pt x="6072" y="59"/>
                      <a:pt x="5998" y="170"/>
                    </a:cubicBezTo>
                    <a:lnTo>
                      <a:pt x="0" y="9053"/>
                    </a:lnTo>
                    <a:lnTo>
                      <a:pt x="632" y="9488"/>
                    </a:lnTo>
                    <a:lnTo>
                      <a:pt x="6630" y="593"/>
                    </a:lnTo>
                    <a:cubicBezTo>
                      <a:pt x="6749" y="426"/>
                      <a:pt x="6707" y="187"/>
                      <a:pt x="6528" y="68"/>
                    </a:cubicBezTo>
                    <a:cubicBezTo>
                      <a:pt x="6462" y="23"/>
                      <a:pt x="6387" y="1"/>
                      <a:pt x="6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943179" y="2114379"/>
                <a:ext cx="55263" cy="67922"/>
              </a:xfrm>
              <a:custGeom>
                <a:avLst/>
                <a:gdLst/>
                <a:ahLst/>
                <a:cxnLst/>
                <a:rect l="l" t="t" r="r" b="b"/>
                <a:pathLst>
                  <a:path w="991" h="1218" extrusionOk="0">
                    <a:moveTo>
                      <a:pt x="358" y="1"/>
                    </a:moveTo>
                    <a:lnTo>
                      <a:pt x="0" y="1217"/>
                    </a:lnTo>
                    <a:lnTo>
                      <a:pt x="0" y="1217"/>
                    </a:lnTo>
                    <a:lnTo>
                      <a:pt x="990" y="436"/>
                    </a:lnTo>
                    <a:lnTo>
                      <a:pt x="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2270962" y="1642278"/>
                <a:ext cx="46620" cy="40653"/>
              </a:xfrm>
              <a:custGeom>
                <a:avLst/>
                <a:gdLst/>
                <a:ahLst/>
                <a:cxnLst/>
                <a:rect l="l" t="t" r="r" b="b"/>
                <a:pathLst>
                  <a:path w="836" h="729" extrusionOk="0">
                    <a:moveTo>
                      <a:pt x="198" y="1"/>
                    </a:moveTo>
                    <a:lnTo>
                      <a:pt x="1" y="293"/>
                    </a:lnTo>
                    <a:lnTo>
                      <a:pt x="633" y="728"/>
                    </a:lnTo>
                    <a:lnTo>
                      <a:pt x="835" y="43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2074504" y="1933201"/>
                <a:ext cx="46564" cy="40262"/>
              </a:xfrm>
              <a:custGeom>
                <a:avLst/>
                <a:gdLst/>
                <a:ahLst/>
                <a:cxnLst/>
                <a:rect l="l" t="t" r="r" b="b"/>
                <a:pathLst>
                  <a:path w="835" h="722" extrusionOk="0">
                    <a:moveTo>
                      <a:pt x="203" y="1"/>
                    </a:moveTo>
                    <a:lnTo>
                      <a:pt x="0" y="293"/>
                    </a:lnTo>
                    <a:lnTo>
                      <a:pt x="638" y="722"/>
                    </a:lnTo>
                    <a:lnTo>
                      <a:pt x="835" y="430"/>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2068481" y="1953833"/>
                <a:ext cx="38645" cy="28607"/>
              </a:xfrm>
              <a:custGeom>
                <a:avLst/>
                <a:gdLst/>
                <a:ahLst/>
                <a:cxnLst/>
                <a:rect l="l" t="t" r="r" b="b"/>
                <a:pathLst>
                  <a:path w="693" h="513" extrusionOk="0">
                    <a:moveTo>
                      <a:pt x="55" y="0"/>
                    </a:moveTo>
                    <a:lnTo>
                      <a:pt x="1" y="84"/>
                    </a:lnTo>
                    <a:lnTo>
                      <a:pt x="639" y="513"/>
                    </a:lnTo>
                    <a:lnTo>
                      <a:pt x="693" y="429"/>
                    </a:lnTo>
                    <a:lnTo>
                      <a:pt x="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2088780" y="1923888"/>
                <a:ext cx="38645" cy="28663"/>
              </a:xfrm>
              <a:custGeom>
                <a:avLst/>
                <a:gdLst/>
                <a:ahLst/>
                <a:cxnLst/>
                <a:rect l="l" t="t" r="r" b="b"/>
                <a:pathLst>
                  <a:path w="693" h="514" extrusionOk="0">
                    <a:moveTo>
                      <a:pt x="54" y="1"/>
                    </a:moveTo>
                    <a:lnTo>
                      <a:pt x="1" y="84"/>
                    </a:lnTo>
                    <a:lnTo>
                      <a:pt x="639" y="513"/>
                    </a:lnTo>
                    <a:lnTo>
                      <a:pt x="692" y="430"/>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2302246" y="1663580"/>
                <a:ext cx="28273" cy="25931"/>
              </a:xfrm>
              <a:custGeom>
                <a:avLst/>
                <a:gdLst/>
                <a:ahLst/>
                <a:cxnLst/>
                <a:rect l="l" t="t" r="r" b="b"/>
                <a:pathLst>
                  <a:path w="507" h="465" extrusionOk="0">
                    <a:moveTo>
                      <a:pt x="197" y="0"/>
                    </a:moveTo>
                    <a:lnTo>
                      <a:pt x="0" y="298"/>
                    </a:lnTo>
                    <a:lnTo>
                      <a:pt x="197" y="430"/>
                    </a:lnTo>
                    <a:cubicBezTo>
                      <a:pt x="230" y="453"/>
                      <a:pt x="267" y="464"/>
                      <a:pt x="303" y="464"/>
                    </a:cubicBezTo>
                    <a:cubicBezTo>
                      <a:pt x="360" y="464"/>
                      <a:pt x="415" y="436"/>
                      <a:pt x="447" y="382"/>
                    </a:cubicBezTo>
                    <a:cubicBezTo>
                      <a:pt x="507" y="298"/>
                      <a:pt x="483" y="185"/>
                      <a:pt x="400" y="132"/>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2201814" y="1676852"/>
                <a:ext cx="124412" cy="181961"/>
              </a:xfrm>
              <a:custGeom>
                <a:avLst/>
                <a:gdLst/>
                <a:ahLst/>
                <a:cxnLst/>
                <a:rect l="l" t="t" r="r" b="b"/>
                <a:pathLst>
                  <a:path w="2231" h="3263" extrusionOk="0">
                    <a:moveTo>
                      <a:pt x="2129" y="1"/>
                    </a:moveTo>
                    <a:lnTo>
                      <a:pt x="42" y="3095"/>
                    </a:lnTo>
                    <a:cubicBezTo>
                      <a:pt x="1" y="3143"/>
                      <a:pt x="19" y="3226"/>
                      <a:pt x="78" y="3262"/>
                    </a:cubicBezTo>
                    <a:lnTo>
                      <a:pt x="2230" y="66"/>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2208115" y="1754643"/>
                <a:ext cx="68591" cy="96641"/>
              </a:xfrm>
              <a:custGeom>
                <a:avLst/>
                <a:gdLst/>
                <a:ahLst/>
                <a:cxnLst/>
                <a:rect l="l" t="t" r="r" b="b"/>
                <a:pathLst>
                  <a:path w="1230" h="1733" extrusionOk="0">
                    <a:moveTo>
                      <a:pt x="1158" y="1"/>
                    </a:moveTo>
                    <a:lnTo>
                      <a:pt x="1" y="1712"/>
                    </a:lnTo>
                    <a:cubicBezTo>
                      <a:pt x="24" y="1726"/>
                      <a:pt x="50" y="1732"/>
                      <a:pt x="76" y="1732"/>
                    </a:cubicBezTo>
                    <a:cubicBezTo>
                      <a:pt x="118" y="1732"/>
                      <a:pt x="158" y="1715"/>
                      <a:pt x="180" y="1682"/>
                    </a:cubicBezTo>
                    <a:lnTo>
                      <a:pt x="1193" y="186"/>
                    </a:lnTo>
                    <a:cubicBezTo>
                      <a:pt x="1229" y="120"/>
                      <a:pt x="1217" y="37"/>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9"/>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9"/>
          <p:cNvGrpSpPr/>
          <p:nvPr/>
        </p:nvGrpSpPr>
        <p:grpSpPr>
          <a:xfrm>
            <a:off x="252102" y="146789"/>
            <a:ext cx="905124" cy="4848336"/>
            <a:chOff x="252102" y="146789"/>
            <a:chExt cx="905124" cy="4848336"/>
          </a:xfrm>
        </p:grpSpPr>
        <p:grpSp>
          <p:nvGrpSpPr>
            <p:cNvPr id="264" name="Google Shape;264;p29"/>
            <p:cNvGrpSpPr/>
            <p:nvPr/>
          </p:nvGrpSpPr>
          <p:grpSpPr>
            <a:xfrm>
              <a:off x="292335" y="146789"/>
              <a:ext cx="845519" cy="916623"/>
              <a:chOff x="140098" y="893514"/>
              <a:chExt cx="845519" cy="916623"/>
            </a:xfrm>
          </p:grpSpPr>
          <p:sp>
            <p:nvSpPr>
              <p:cNvPr id="265" name="Google Shape;265;p29"/>
              <p:cNvSpPr/>
              <p:nvPr/>
            </p:nvSpPr>
            <p:spPr>
              <a:xfrm>
                <a:off x="547467" y="1413813"/>
                <a:ext cx="438150" cy="396324"/>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140098" y="893514"/>
                <a:ext cx="770708" cy="863910"/>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9"/>
            <p:cNvGrpSpPr/>
            <p:nvPr/>
          </p:nvGrpSpPr>
          <p:grpSpPr>
            <a:xfrm>
              <a:off x="252102" y="4107775"/>
              <a:ext cx="905124" cy="887350"/>
              <a:chOff x="252102" y="4107775"/>
              <a:chExt cx="905124" cy="887350"/>
            </a:xfrm>
          </p:grpSpPr>
          <p:sp>
            <p:nvSpPr>
              <p:cNvPr id="268" name="Google Shape;268;p29"/>
              <p:cNvSpPr/>
              <p:nvPr/>
            </p:nvSpPr>
            <p:spPr>
              <a:xfrm rot="6978333">
                <a:off x="382771" y="4222537"/>
                <a:ext cx="664659" cy="657826"/>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rot="6978333">
                <a:off x="220720" y="4425421"/>
                <a:ext cx="501697" cy="2416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790413" y="2607500"/>
            <a:ext cx="2634300" cy="4851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200" b="1">
                <a:solidFill>
                  <a:schemeClr val="dk1"/>
                </a:solidFill>
                <a:latin typeface="Arial" panose="020B0604020202020204" pitchFamily="34" charset="0"/>
                <a:ea typeface="Arial" panose="020B0604020202020204" pitchFamily="34" charset="0"/>
                <a:cs typeface="Arial" panose="020B0604020202020204" pitchFamily="34" charset="0"/>
                <a:sym typeface="DM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5719288" y="2607500"/>
            <a:ext cx="2634300" cy="48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dk1"/>
                </a:solidFill>
                <a:latin typeface="Arial" panose="020B0604020202020204" pitchFamily="34" charset="0"/>
                <a:ea typeface="Arial" panose="020B0604020202020204" pitchFamily="34" charset="0"/>
                <a:cs typeface="Arial" panose="020B0604020202020204" pitchFamily="34" charset="0"/>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790413"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5719288"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5"/>
          <p:cNvGrpSpPr/>
          <p:nvPr/>
        </p:nvGrpSpPr>
        <p:grpSpPr>
          <a:xfrm rot="-3054913" flipH="1">
            <a:off x="8030241" y="111354"/>
            <a:ext cx="845531" cy="916636"/>
            <a:chOff x="7511392" y="307000"/>
            <a:chExt cx="863570" cy="936192"/>
          </a:xfrm>
        </p:grpSpPr>
        <p:sp>
          <p:nvSpPr>
            <p:cNvPr id="32" name="Google Shape;32;p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1560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715100" y="2111850"/>
            <a:ext cx="5141700" cy="854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5000">
                <a:latin typeface="Arial" panose="020B0604020202020204" pitchFamily="34" charset="0"/>
                <a:cs typeface="Arial" panose="020B0604020202020204" pitchFamily="34" charset="0"/>
              </a:defRPr>
            </a:lvl1pPr>
            <a:lvl2pPr lvl="1" rtl="0">
              <a:spcBef>
                <a:spcPts val="0"/>
              </a:spcBef>
              <a:spcAft>
                <a:spcPts val="0"/>
              </a:spcAft>
              <a:buSzPts val="3000"/>
              <a:buFont typeface="Noto Serif Hebrew"/>
              <a:buNone/>
              <a:defRPr sz="3000">
                <a:latin typeface="Noto Serif Hebrew"/>
                <a:ea typeface="Noto Serif Hebrew"/>
                <a:cs typeface="Noto Serif Hebrew"/>
                <a:sym typeface="Noto Serif Hebrew"/>
              </a:defRPr>
            </a:lvl2pPr>
            <a:lvl3pPr lvl="2" rtl="0">
              <a:spcBef>
                <a:spcPts val="0"/>
              </a:spcBef>
              <a:spcAft>
                <a:spcPts val="0"/>
              </a:spcAft>
              <a:buSzPts val="3000"/>
              <a:buFont typeface="Noto Serif Hebrew"/>
              <a:buNone/>
              <a:defRPr sz="3000">
                <a:latin typeface="Noto Serif Hebrew"/>
                <a:ea typeface="Noto Serif Hebrew"/>
                <a:cs typeface="Noto Serif Hebrew"/>
                <a:sym typeface="Noto Serif Hebrew"/>
              </a:defRPr>
            </a:lvl3pPr>
            <a:lvl4pPr lvl="3" rtl="0">
              <a:spcBef>
                <a:spcPts val="0"/>
              </a:spcBef>
              <a:spcAft>
                <a:spcPts val="0"/>
              </a:spcAft>
              <a:buSzPts val="3000"/>
              <a:buFont typeface="Noto Serif Hebrew"/>
              <a:buNone/>
              <a:defRPr sz="3000">
                <a:latin typeface="Noto Serif Hebrew"/>
                <a:ea typeface="Noto Serif Hebrew"/>
                <a:cs typeface="Noto Serif Hebrew"/>
                <a:sym typeface="Noto Serif Hebrew"/>
              </a:defRPr>
            </a:lvl4pPr>
            <a:lvl5pPr lvl="4" rtl="0">
              <a:spcBef>
                <a:spcPts val="0"/>
              </a:spcBef>
              <a:spcAft>
                <a:spcPts val="0"/>
              </a:spcAft>
              <a:buSzPts val="3000"/>
              <a:buFont typeface="Noto Serif Hebrew"/>
              <a:buNone/>
              <a:defRPr sz="3000">
                <a:latin typeface="Noto Serif Hebrew"/>
                <a:ea typeface="Noto Serif Hebrew"/>
                <a:cs typeface="Noto Serif Hebrew"/>
                <a:sym typeface="Noto Serif Hebrew"/>
              </a:defRPr>
            </a:lvl5pPr>
            <a:lvl6pPr lvl="5" rtl="0">
              <a:spcBef>
                <a:spcPts val="0"/>
              </a:spcBef>
              <a:spcAft>
                <a:spcPts val="0"/>
              </a:spcAft>
              <a:buSzPts val="3000"/>
              <a:buFont typeface="Noto Serif Hebrew"/>
              <a:buNone/>
              <a:defRPr sz="3000">
                <a:latin typeface="Noto Serif Hebrew"/>
                <a:ea typeface="Noto Serif Hebrew"/>
                <a:cs typeface="Noto Serif Hebrew"/>
                <a:sym typeface="Noto Serif Hebrew"/>
              </a:defRPr>
            </a:lvl6pPr>
            <a:lvl7pPr lvl="6" rtl="0">
              <a:spcBef>
                <a:spcPts val="0"/>
              </a:spcBef>
              <a:spcAft>
                <a:spcPts val="0"/>
              </a:spcAft>
              <a:buSzPts val="3000"/>
              <a:buFont typeface="Noto Serif Hebrew"/>
              <a:buNone/>
              <a:defRPr sz="3000">
                <a:latin typeface="Noto Serif Hebrew"/>
                <a:ea typeface="Noto Serif Hebrew"/>
                <a:cs typeface="Noto Serif Hebrew"/>
                <a:sym typeface="Noto Serif Hebrew"/>
              </a:defRPr>
            </a:lvl7pPr>
            <a:lvl8pPr lvl="7" rtl="0">
              <a:spcBef>
                <a:spcPts val="0"/>
              </a:spcBef>
              <a:spcAft>
                <a:spcPts val="0"/>
              </a:spcAft>
              <a:buSzPts val="3000"/>
              <a:buFont typeface="Noto Serif Hebrew"/>
              <a:buNone/>
              <a:defRPr sz="3000">
                <a:latin typeface="Noto Serif Hebrew"/>
                <a:ea typeface="Noto Serif Hebrew"/>
                <a:cs typeface="Noto Serif Hebrew"/>
                <a:sym typeface="Noto Serif Hebrew"/>
              </a:defRPr>
            </a:lvl8pPr>
            <a:lvl9pPr lvl="8" rtl="0">
              <a:spcBef>
                <a:spcPts val="0"/>
              </a:spcBef>
              <a:spcAft>
                <a:spcPts val="0"/>
              </a:spcAft>
              <a:buSzPts val="3000"/>
              <a:buFont typeface="Noto Serif Hebrew"/>
              <a:buNone/>
              <a:defRPr sz="3000">
                <a:latin typeface="Noto Serif Hebrew"/>
                <a:ea typeface="Noto Serif Hebrew"/>
                <a:cs typeface="Noto Serif Hebrew"/>
                <a:sym typeface="Noto Serif Hebrew"/>
              </a:defRPr>
            </a:lvl9pPr>
          </a:lstStyle>
          <a:p>
            <a:endParaRPr/>
          </a:p>
        </p:txBody>
      </p:sp>
      <p:sp>
        <p:nvSpPr>
          <p:cNvPr id="51" name="Google Shape;51;p9"/>
          <p:cNvSpPr txBox="1">
            <a:spLocks noGrp="1"/>
          </p:cNvSpPr>
          <p:nvPr>
            <p:ph type="subTitle" idx="1"/>
          </p:nvPr>
        </p:nvSpPr>
        <p:spPr>
          <a:xfrm>
            <a:off x="715209" y="3236985"/>
            <a:ext cx="4262400" cy="11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2" name="Google Shape;52;p9"/>
          <p:cNvSpPr/>
          <p:nvPr/>
        </p:nvSpPr>
        <p:spPr>
          <a:xfrm>
            <a:off x="0" y="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49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5100" y="1315750"/>
            <a:ext cx="4485900" cy="1392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5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5100" y="2707675"/>
            <a:ext cx="41805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8" name="Google Shape;58;p11"/>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99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2419050" y="2028000"/>
            <a:ext cx="4305900" cy="162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Font typeface="DM Sans"/>
              <a:buNone/>
              <a:defRPr sz="3600" b="1">
                <a:latin typeface="DM Sans"/>
                <a:ea typeface="DM Sans"/>
                <a:cs typeface="DM Sans"/>
                <a:sym typeface="DM Sans"/>
              </a:defRPr>
            </a:lvl2pPr>
            <a:lvl3pPr lvl="2" algn="ctr" rtl="0">
              <a:spcBef>
                <a:spcPts val="0"/>
              </a:spcBef>
              <a:spcAft>
                <a:spcPts val="0"/>
              </a:spcAft>
              <a:buSzPts val="3600"/>
              <a:buFont typeface="DM Sans"/>
              <a:buNone/>
              <a:defRPr sz="3600" b="1">
                <a:latin typeface="DM Sans"/>
                <a:ea typeface="DM Sans"/>
                <a:cs typeface="DM Sans"/>
                <a:sym typeface="DM Sans"/>
              </a:defRPr>
            </a:lvl3pPr>
            <a:lvl4pPr lvl="3" algn="ctr" rtl="0">
              <a:spcBef>
                <a:spcPts val="0"/>
              </a:spcBef>
              <a:spcAft>
                <a:spcPts val="0"/>
              </a:spcAft>
              <a:buSzPts val="3600"/>
              <a:buFont typeface="DM Sans"/>
              <a:buNone/>
              <a:defRPr sz="3600" b="1">
                <a:latin typeface="DM Sans"/>
                <a:ea typeface="DM Sans"/>
                <a:cs typeface="DM Sans"/>
                <a:sym typeface="DM Sans"/>
              </a:defRPr>
            </a:lvl4pPr>
            <a:lvl5pPr lvl="4" algn="ctr" rtl="0">
              <a:spcBef>
                <a:spcPts val="0"/>
              </a:spcBef>
              <a:spcAft>
                <a:spcPts val="0"/>
              </a:spcAft>
              <a:buSzPts val="3600"/>
              <a:buFont typeface="DM Sans"/>
              <a:buNone/>
              <a:defRPr sz="3600" b="1">
                <a:latin typeface="DM Sans"/>
                <a:ea typeface="DM Sans"/>
                <a:cs typeface="DM Sans"/>
                <a:sym typeface="DM Sans"/>
              </a:defRPr>
            </a:lvl5pPr>
            <a:lvl6pPr lvl="5" algn="ctr" rtl="0">
              <a:spcBef>
                <a:spcPts val="0"/>
              </a:spcBef>
              <a:spcAft>
                <a:spcPts val="0"/>
              </a:spcAft>
              <a:buSzPts val="3600"/>
              <a:buFont typeface="DM Sans"/>
              <a:buNone/>
              <a:defRPr sz="3600" b="1">
                <a:latin typeface="DM Sans"/>
                <a:ea typeface="DM Sans"/>
                <a:cs typeface="DM Sans"/>
                <a:sym typeface="DM Sans"/>
              </a:defRPr>
            </a:lvl6pPr>
            <a:lvl7pPr lvl="6" algn="ctr" rtl="0">
              <a:spcBef>
                <a:spcPts val="0"/>
              </a:spcBef>
              <a:spcAft>
                <a:spcPts val="0"/>
              </a:spcAft>
              <a:buSzPts val="3600"/>
              <a:buFont typeface="DM Sans"/>
              <a:buNone/>
              <a:defRPr sz="3600" b="1">
                <a:latin typeface="DM Sans"/>
                <a:ea typeface="DM Sans"/>
                <a:cs typeface="DM Sans"/>
                <a:sym typeface="DM Sans"/>
              </a:defRPr>
            </a:lvl7pPr>
            <a:lvl8pPr lvl="7" algn="ctr" rtl="0">
              <a:spcBef>
                <a:spcPts val="0"/>
              </a:spcBef>
              <a:spcAft>
                <a:spcPts val="0"/>
              </a:spcAft>
              <a:buSzPts val="3600"/>
              <a:buFont typeface="DM Sans"/>
              <a:buNone/>
              <a:defRPr sz="3600" b="1">
                <a:latin typeface="DM Sans"/>
                <a:ea typeface="DM Sans"/>
                <a:cs typeface="DM Sans"/>
                <a:sym typeface="DM Sans"/>
              </a:defRPr>
            </a:lvl8pPr>
            <a:lvl9pPr lvl="8" algn="ctr" rtl="0">
              <a:spcBef>
                <a:spcPts val="0"/>
              </a:spcBef>
              <a:spcAft>
                <a:spcPts val="0"/>
              </a:spcAft>
              <a:buSzPts val="3600"/>
              <a:buFont typeface="DM Sans"/>
              <a:buNone/>
              <a:defRPr sz="3600" b="1">
                <a:latin typeface="DM Sans"/>
                <a:ea typeface="DM Sans"/>
                <a:cs typeface="DM Sans"/>
                <a:sym typeface="DM Sans"/>
              </a:defRPr>
            </a:lvl9pPr>
          </a:lstStyle>
          <a:p>
            <a:endParaRPr/>
          </a:p>
        </p:txBody>
      </p:sp>
      <p:sp>
        <p:nvSpPr>
          <p:cNvPr id="14" name="Google Shape;14;p3"/>
          <p:cNvSpPr txBox="1">
            <a:spLocks noGrp="1"/>
          </p:cNvSpPr>
          <p:nvPr>
            <p:ph type="title" idx="2" hasCustomPrompt="1"/>
          </p:nvPr>
        </p:nvSpPr>
        <p:spPr>
          <a:xfrm>
            <a:off x="3927300" y="992200"/>
            <a:ext cx="1289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12000"/>
              <a:buFont typeface="DM Sans"/>
              <a:buNone/>
              <a:defRPr sz="12000" b="1">
                <a:latin typeface="DM Sans"/>
                <a:ea typeface="DM Sans"/>
                <a:cs typeface="DM Sans"/>
                <a:sym typeface="DM Sans"/>
              </a:defRPr>
            </a:lvl2pPr>
            <a:lvl3pPr lvl="2" algn="ctr" rtl="0">
              <a:spcBef>
                <a:spcPts val="0"/>
              </a:spcBef>
              <a:spcAft>
                <a:spcPts val="0"/>
              </a:spcAft>
              <a:buSzPts val="12000"/>
              <a:buFont typeface="DM Sans"/>
              <a:buNone/>
              <a:defRPr sz="12000" b="1">
                <a:latin typeface="DM Sans"/>
                <a:ea typeface="DM Sans"/>
                <a:cs typeface="DM Sans"/>
                <a:sym typeface="DM Sans"/>
              </a:defRPr>
            </a:lvl3pPr>
            <a:lvl4pPr lvl="3" algn="ctr" rtl="0">
              <a:spcBef>
                <a:spcPts val="0"/>
              </a:spcBef>
              <a:spcAft>
                <a:spcPts val="0"/>
              </a:spcAft>
              <a:buSzPts val="12000"/>
              <a:buFont typeface="DM Sans"/>
              <a:buNone/>
              <a:defRPr sz="12000" b="1">
                <a:latin typeface="DM Sans"/>
                <a:ea typeface="DM Sans"/>
                <a:cs typeface="DM Sans"/>
                <a:sym typeface="DM Sans"/>
              </a:defRPr>
            </a:lvl4pPr>
            <a:lvl5pPr lvl="4" algn="ctr" rtl="0">
              <a:spcBef>
                <a:spcPts val="0"/>
              </a:spcBef>
              <a:spcAft>
                <a:spcPts val="0"/>
              </a:spcAft>
              <a:buSzPts val="12000"/>
              <a:buFont typeface="DM Sans"/>
              <a:buNone/>
              <a:defRPr sz="12000" b="1">
                <a:latin typeface="DM Sans"/>
                <a:ea typeface="DM Sans"/>
                <a:cs typeface="DM Sans"/>
                <a:sym typeface="DM Sans"/>
              </a:defRPr>
            </a:lvl5pPr>
            <a:lvl6pPr lvl="5" algn="ctr" rtl="0">
              <a:spcBef>
                <a:spcPts val="0"/>
              </a:spcBef>
              <a:spcAft>
                <a:spcPts val="0"/>
              </a:spcAft>
              <a:buSzPts val="12000"/>
              <a:buFont typeface="DM Sans"/>
              <a:buNone/>
              <a:defRPr sz="12000" b="1">
                <a:latin typeface="DM Sans"/>
                <a:ea typeface="DM Sans"/>
                <a:cs typeface="DM Sans"/>
                <a:sym typeface="DM Sans"/>
              </a:defRPr>
            </a:lvl6pPr>
            <a:lvl7pPr lvl="6" algn="ctr" rtl="0">
              <a:spcBef>
                <a:spcPts val="0"/>
              </a:spcBef>
              <a:spcAft>
                <a:spcPts val="0"/>
              </a:spcAft>
              <a:buSzPts val="12000"/>
              <a:buFont typeface="DM Sans"/>
              <a:buNone/>
              <a:defRPr sz="12000" b="1">
                <a:latin typeface="DM Sans"/>
                <a:ea typeface="DM Sans"/>
                <a:cs typeface="DM Sans"/>
                <a:sym typeface="DM Sans"/>
              </a:defRPr>
            </a:lvl7pPr>
            <a:lvl8pPr lvl="7" algn="ctr" rtl="0">
              <a:spcBef>
                <a:spcPts val="0"/>
              </a:spcBef>
              <a:spcAft>
                <a:spcPts val="0"/>
              </a:spcAft>
              <a:buSzPts val="12000"/>
              <a:buFont typeface="DM Sans"/>
              <a:buNone/>
              <a:defRPr sz="12000" b="1">
                <a:latin typeface="DM Sans"/>
                <a:ea typeface="DM Sans"/>
                <a:cs typeface="DM Sans"/>
                <a:sym typeface="DM Sans"/>
              </a:defRPr>
            </a:lvl8pPr>
            <a:lvl9pPr lvl="8" algn="ctr" rtl="0">
              <a:spcBef>
                <a:spcPts val="0"/>
              </a:spcBef>
              <a:spcAft>
                <a:spcPts val="0"/>
              </a:spcAft>
              <a:buSzPts val="12000"/>
              <a:buFont typeface="DM Sans"/>
              <a:buNone/>
              <a:defRPr sz="12000" b="1">
                <a:latin typeface="DM Sans"/>
                <a:ea typeface="DM Sans"/>
                <a:cs typeface="DM Sans"/>
                <a:sym typeface="DM Sans"/>
              </a:defRPr>
            </a:lvl9pPr>
          </a:lstStyle>
          <a:p>
            <a:r>
              <a:t>xx%</a:t>
            </a:r>
          </a:p>
        </p:txBody>
      </p:sp>
      <p:sp>
        <p:nvSpPr>
          <p:cNvPr id="15" name="Google Shape;15;p3"/>
          <p:cNvSpPr txBox="1">
            <a:spLocks noGrp="1"/>
          </p:cNvSpPr>
          <p:nvPr>
            <p:ph type="subTitle" idx="1"/>
          </p:nvPr>
        </p:nvSpPr>
        <p:spPr>
          <a:xfrm>
            <a:off x="2856450" y="3755325"/>
            <a:ext cx="3431100" cy="61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3"/>
          <p:cNvGrpSpPr/>
          <p:nvPr/>
        </p:nvGrpSpPr>
        <p:grpSpPr>
          <a:xfrm>
            <a:off x="2685398" y="76689"/>
            <a:ext cx="845522" cy="916625"/>
            <a:chOff x="7511392" y="307000"/>
            <a:chExt cx="863570" cy="936192"/>
          </a:xfrm>
        </p:grpSpPr>
        <p:sp>
          <p:nvSpPr>
            <p:cNvPr id="18" name="Google Shape;18;p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465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74" r:id="rId3"/>
    <p:sldLayoutId id="2147483675" r:id="rId4"/>
    <p:sldLayoutId id="2147483679" r:id="rId5"/>
    <p:sldLayoutId id="2147483680" r:id="rId6"/>
    <p:sldLayoutId id="2147483681" r:id="rId7"/>
    <p:sldLayoutId id="214748368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3" name="Google Shape;543;p38"/>
          <p:cNvGrpSpPr/>
          <p:nvPr/>
        </p:nvGrpSpPr>
        <p:grpSpPr>
          <a:xfrm>
            <a:off x="8042271" y="394220"/>
            <a:ext cx="664633" cy="664286"/>
            <a:chOff x="6212418" y="1482331"/>
            <a:chExt cx="627249" cy="626921"/>
          </a:xfrm>
        </p:grpSpPr>
        <p:sp>
          <p:nvSpPr>
            <p:cNvPr id="544" name="Google Shape;544;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p:cNvGrpSpPr/>
          <p:nvPr/>
        </p:nvGrpSpPr>
        <p:grpSpPr>
          <a:xfrm rot="6978379">
            <a:off x="528360" y="4202691"/>
            <a:ext cx="664657" cy="664310"/>
            <a:chOff x="6212418" y="1482331"/>
            <a:chExt cx="627249" cy="626921"/>
          </a:xfrm>
        </p:grpSpPr>
        <p:sp>
          <p:nvSpPr>
            <p:cNvPr id="547" name="Google Shape;547;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p:cNvGrpSpPr/>
          <p:nvPr/>
        </p:nvGrpSpPr>
        <p:grpSpPr>
          <a:xfrm>
            <a:off x="409338" y="358952"/>
            <a:ext cx="1419462" cy="1143011"/>
            <a:chOff x="715099" y="1369529"/>
            <a:chExt cx="1721388" cy="1386135"/>
          </a:xfrm>
        </p:grpSpPr>
        <p:sp>
          <p:nvSpPr>
            <p:cNvPr id="550" name="Google Shape;550;p3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8"/>
          <p:cNvGrpSpPr/>
          <p:nvPr/>
        </p:nvGrpSpPr>
        <p:grpSpPr>
          <a:xfrm>
            <a:off x="7024914" y="3384892"/>
            <a:ext cx="1776548" cy="1392554"/>
            <a:chOff x="6113525" y="2551037"/>
            <a:chExt cx="2840246" cy="2226338"/>
          </a:xfrm>
        </p:grpSpPr>
        <p:sp>
          <p:nvSpPr>
            <p:cNvPr id="581" name="Google Shape;581;p38"/>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p:cNvGrpSpPr/>
            <p:nvPr/>
          </p:nvGrpSpPr>
          <p:grpSpPr>
            <a:xfrm>
              <a:off x="6211851" y="2551037"/>
              <a:ext cx="2741920" cy="2134502"/>
              <a:chOff x="6328726" y="268400"/>
              <a:chExt cx="1863097" cy="1450168"/>
            </a:xfrm>
          </p:grpSpPr>
          <p:sp>
            <p:nvSpPr>
              <p:cNvPr id="583" name="Google Shape;583;p38"/>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p:cNvSpPr txBox="1"/>
          <p:nvPr/>
        </p:nvSpPr>
        <p:spPr>
          <a:xfrm>
            <a:off x="0" y="1570341"/>
            <a:ext cx="9144000" cy="1694951"/>
          </a:xfrm>
          <a:prstGeom prst="rect">
            <a:avLst/>
          </a:prstGeom>
          <a:noFill/>
        </p:spPr>
        <p:txBody>
          <a:bodyPr wrap="square" rtlCol="0">
            <a:spAutoFit/>
          </a:bodyPr>
          <a:lstStyle/>
          <a:p>
            <a:pPr algn="ctr">
              <a:lnSpc>
                <a:spcPct val="150000"/>
              </a:lnSpc>
            </a:pPr>
            <a:r>
              <a:rPr lang="en-US" sz="3700" b="1" smtClean="0">
                <a:solidFill>
                  <a:srgbClr val="434343"/>
                </a:solidFill>
              </a:rPr>
              <a:t>CHÀO MỪNG CÁC EM </a:t>
            </a:r>
          </a:p>
          <a:p>
            <a:pPr algn="ctr">
              <a:lnSpc>
                <a:spcPct val="150000"/>
              </a:lnSpc>
            </a:pPr>
            <a:r>
              <a:rPr lang="en-US" sz="3700" b="1" smtClean="0">
                <a:solidFill>
                  <a:srgbClr val="434343"/>
                </a:solidFill>
              </a:rPr>
              <a:t>ĐẾN BUỔI HỌC NÀY!</a:t>
            </a:r>
            <a:endParaRPr lang="en-US" sz="3700" b="1">
              <a:solidFill>
                <a:srgbClr val="434343"/>
              </a:solidFill>
            </a:endParaRPr>
          </a:p>
        </p:txBody>
      </p:sp>
    </p:spTree>
    <p:extLst>
      <p:ext uri="{BB962C8B-B14F-4D97-AF65-F5344CB8AC3E}">
        <p14:creationId xmlns:p14="http://schemas.microsoft.com/office/powerpoint/2010/main" val="3025938036"/>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1175258"/>
          </a:xfrm>
          <a:prstGeom prst="rect">
            <a:avLst/>
          </a:prstGeom>
          <a:noFill/>
        </p:spPr>
        <p:txBody>
          <a:bodyPr wrap="square" rtlCol="0">
            <a:spAutoFit/>
          </a:bodyPr>
          <a:lstStyle/>
          <a:p>
            <a:pPr algn="ctr">
              <a:lnSpc>
                <a:spcPct val="150000"/>
              </a:lnSpc>
            </a:pPr>
            <a:r>
              <a:rPr lang="en-US" sz="2500" b="1" smtClean="0">
                <a:solidFill>
                  <a:srgbClr val="C00000"/>
                </a:solidFill>
              </a:rPr>
              <a:t>a. Tìm </a:t>
            </a:r>
            <a:r>
              <a:rPr lang="en-US" sz="2500" b="1">
                <a:solidFill>
                  <a:srgbClr val="C00000"/>
                </a:solidFill>
              </a:rPr>
              <a:t>hiểu dấu hiệu vi phạm pháp luật </a:t>
            </a:r>
            <a:endParaRPr lang="en-US" sz="2500" b="1" smtClean="0">
              <a:solidFill>
                <a:srgbClr val="C00000"/>
              </a:solidFill>
            </a:endParaRPr>
          </a:p>
          <a:p>
            <a:pPr algn="ctr">
              <a:lnSpc>
                <a:spcPct val="150000"/>
              </a:lnSpc>
            </a:pPr>
            <a:r>
              <a:rPr lang="en-US" sz="2500" b="1" smtClean="0">
                <a:solidFill>
                  <a:srgbClr val="C00000"/>
                </a:solidFill>
              </a:rPr>
              <a:t>và </a:t>
            </a:r>
            <a:r>
              <a:rPr lang="en-US" sz="2500" b="1">
                <a:solidFill>
                  <a:srgbClr val="C00000"/>
                </a:solidFill>
              </a:rPr>
              <a:t>phân loại vi phạm pháp luật</a:t>
            </a:r>
          </a:p>
        </p:txBody>
      </p:sp>
      <p:sp>
        <p:nvSpPr>
          <p:cNvPr id="7" name="Rounded Rectangle 6"/>
          <p:cNvSpPr/>
          <p:nvPr/>
        </p:nvSpPr>
        <p:spPr>
          <a:xfrm>
            <a:off x="3368419" y="1365285"/>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501844" y="2038131"/>
            <a:ext cx="8140307" cy="468480"/>
            <a:chOff x="1188734" y="579330"/>
            <a:chExt cx="8140307"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500240" cy="400110"/>
            </a:xfrm>
            <a:prstGeom prst="rect">
              <a:avLst/>
            </a:prstGeom>
            <a:noFill/>
          </p:spPr>
          <p:txBody>
            <a:bodyPr wrap="square">
              <a:spAutoFit/>
            </a:bodyPr>
            <a:lstStyle/>
            <a:p>
              <a:r>
                <a:rPr lang="en-US" sz="2000" i="1" smtClean="0">
                  <a:latin typeface="Arial" panose="020B0604020202020204" pitchFamily="34" charset="0"/>
                  <a:cs typeface="Arial" panose="020B0604020202020204" pitchFamily="34" charset="0"/>
                </a:rPr>
                <a:t>Đọc </a:t>
              </a:r>
              <a:r>
                <a:rPr lang="en-US" sz="2000" i="1">
                  <a:latin typeface="Arial" panose="020B0604020202020204" pitchFamily="34" charset="0"/>
                  <a:cs typeface="Arial" panose="020B0604020202020204" pitchFamily="34" charset="0"/>
                </a:rPr>
                <a:t>thông tin trong SGK tr. 44 và </a:t>
              </a:r>
              <a:r>
                <a:rPr lang="en-US" sz="2000" i="1" smtClean="0">
                  <a:latin typeface="Arial" panose="020B0604020202020204" pitchFamily="34" charset="0"/>
                  <a:cs typeface="Arial" panose="020B0604020202020204" pitchFamily="34" charset="0"/>
                </a:rPr>
                <a:t>thực hiện </a:t>
              </a:r>
              <a:r>
                <a:rPr lang="en-US" sz="2000" i="1">
                  <a:latin typeface="Arial" panose="020B0604020202020204" pitchFamily="34" charset="0"/>
                  <a:cs typeface="Arial" panose="020B0604020202020204" pitchFamily="34" charset="0"/>
                </a:rPr>
                <a:t>nhiệm </a:t>
              </a:r>
              <a:r>
                <a:rPr lang="en-US" sz="2000" i="1" smtClean="0">
                  <a:latin typeface="Arial" panose="020B0604020202020204" pitchFamily="34" charset="0"/>
                  <a:cs typeface="Arial" panose="020B0604020202020204" pitchFamily="34" charset="0"/>
                </a:rPr>
                <a:t>vụ theo nhóm:</a:t>
              </a:r>
              <a:endParaRPr lang="en-US" sz="2000" i="1">
                <a:latin typeface="Arial" panose="020B0604020202020204" pitchFamily="34" charset="0"/>
                <a:cs typeface="Arial" panose="020B0604020202020204" pitchFamily="34" charset="0"/>
              </a:endParaRPr>
            </a:p>
          </p:txBody>
        </p:sp>
      </p:grpSp>
      <p:sp>
        <p:nvSpPr>
          <p:cNvPr id="14" name="Google Shape;3209;p151"/>
          <p:cNvSpPr/>
          <p:nvPr/>
        </p:nvSpPr>
        <p:spPr>
          <a:xfrm>
            <a:off x="647101" y="2738064"/>
            <a:ext cx="7849795" cy="1615572"/>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a:t>Em hãy dựa vào nội dung về dấu hiệu của các loại vi phạm pháp luật để xác định dấu hiệu vi phạm pháp luật và phân loại vi phạm pháp luật của mỗi chủ thể trong các trường hợp 1, 2, 3, 4. </a:t>
            </a:r>
          </a:p>
        </p:txBody>
      </p:sp>
    </p:spTree>
    <p:extLst>
      <p:ext uri="{BB962C8B-B14F-4D97-AF65-F5344CB8AC3E}">
        <p14:creationId xmlns:p14="http://schemas.microsoft.com/office/powerpoint/2010/main" val="58941374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1</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1:</a:t>
              </a:r>
            </a:p>
          </p:txBody>
        </p:sp>
      </p:grpSp>
      <p:sp>
        <p:nvSpPr>
          <p:cNvPr id="10" name="TextBox 9"/>
          <p:cNvSpPr txBox="1"/>
          <p:nvPr/>
        </p:nvSpPr>
        <p:spPr>
          <a:xfrm>
            <a:off x="171506" y="933517"/>
            <a:ext cx="6420364" cy="3485570"/>
          </a:xfrm>
          <a:prstGeom prst="rect">
            <a:avLst/>
          </a:prstGeom>
          <a:noFill/>
        </p:spPr>
        <p:txBody>
          <a:bodyPr wrap="square" rtlCol="0">
            <a:spAutoFit/>
          </a:bodyPr>
          <a:lstStyle/>
          <a:p>
            <a:pPr algn="just">
              <a:lnSpc>
                <a:spcPct val="150000"/>
              </a:lnSpc>
            </a:pPr>
            <a:r>
              <a:rPr lang="vi-VN" sz="2100"/>
              <a:t>Anh M (19 tuổi) không đội mũ bảo hiểm điều khiển xe máy vượt đèn đỏ, lạng lách, đánh võng, tạt đầu các phương tiện khác, gây nguy hiểm, bức xúc cho nhiều người tham gia giao thông. Sau khi nhận được phản ánh của người dân, công an thành phố H đã rà soát, trích xuất camera giám sát, triệu tập anh M tới cơ quan công an để làm rõ hành vi vi phạm.</a:t>
            </a:r>
          </a:p>
        </p:txBody>
      </p:sp>
      <p:pic>
        <p:nvPicPr>
          <p:cNvPr id="2050" name="Picture 2" descr="https://royalhelmet.com.vn/storage/2024/10/khong-doi-mu-bao-hiem-phat-bao-nhieu-1.jpg"/>
          <p:cNvPicPr>
            <a:picLocks noChangeAspect="1" noChangeArrowheads="1"/>
          </p:cNvPicPr>
          <p:nvPr/>
        </p:nvPicPr>
        <p:blipFill rotWithShape="1">
          <a:blip r:embed="rId2">
            <a:extLst>
              <a:ext uri="{28A0092B-C50C-407E-A947-70E740481C1C}">
                <a14:useLocalDpi xmlns:a14="http://schemas.microsoft.com/office/drawing/2010/main" val="0"/>
              </a:ext>
            </a:extLst>
          </a:blip>
          <a:srcRect l="29824" r="28266"/>
          <a:stretch/>
        </p:blipFill>
        <p:spPr bwMode="auto">
          <a:xfrm>
            <a:off x="6782937" y="1064526"/>
            <a:ext cx="2048356" cy="325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63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a:t>
              </a:r>
              <a:r>
                <a:rPr lang="en-US" sz="2200" b="1" smtClean="0">
                  <a:solidFill>
                    <a:schemeClr val="accent6"/>
                  </a:solidFill>
                </a:rPr>
                <a:t>2</a:t>
              </a:r>
              <a:endParaRPr lang="en-US" sz="2200" b="1">
                <a:solidFill>
                  <a:schemeClr val="accent6"/>
                </a:solidFill>
              </a:endParaRP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smtClean="0"/>
                <a:t>2</a:t>
              </a:r>
              <a:r>
                <a:rPr lang="vi-VN" sz="2200" b="1" smtClean="0"/>
                <a:t>:</a:t>
              </a:r>
              <a:endParaRPr lang="vi-VN" sz="2200" b="1"/>
            </a:p>
          </p:txBody>
        </p:sp>
      </p:grpSp>
      <p:sp>
        <p:nvSpPr>
          <p:cNvPr id="10" name="TextBox 9"/>
          <p:cNvSpPr txBox="1"/>
          <p:nvPr/>
        </p:nvSpPr>
        <p:spPr>
          <a:xfrm>
            <a:off x="171506" y="933517"/>
            <a:ext cx="4400494" cy="3485570"/>
          </a:xfrm>
          <a:prstGeom prst="rect">
            <a:avLst/>
          </a:prstGeom>
          <a:noFill/>
        </p:spPr>
        <p:txBody>
          <a:bodyPr wrap="square" rtlCol="0">
            <a:spAutoFit/>
          </a:bodyPr>
          <a:lstStyle/>
          <a:p>
            <a:pPr algn="just">
              <a:lnSpc>
                <a:spcPct val="150000"/>
              </a:lnSpc>
            </a:pPr>
            <a:r>
              <a:rPr lang="vi-VN" sz="2100"/>
              <a:t>Ông A cho bà B vay 500 triệu đồng. Trong giấy tờ vay nợ ghi rõ thoả thuận thời hạn trả nợ là 6 tháng. Đến hạn, ông A đến đòi tiền thì bà B không chịu trả. Ông A đã làm đơn khởi kiện gửi Toà án đề nghị xem xét giải quyết.</a:t>
            </a:r>
          </a:p>
        </p:txBody>
      </p:sp>
      <p:pic>
        <p:nvPicPr>
          <p:cNvPr id="10242" name="Picture 2" descr="https://cdn.thuvienphapluat.vn/uploads/tintuc/2024/07/23/bien-che-toa-an.jpeg"/>
          <p:cNvPicPr>
            <a:picLocks noChangeAspect="1" noChangeArrowheads="1"/>
          </p:cNvPicPr>
          <p:nvPr/>
        </p:nvPicPr>
        <p:blipFill rotWithShape="1">
          <a:blip r:embed="rId2">
            <a:extLst>
              <a:ext uri="{28A0092B-C50C-407E-A947-70E740481C1C}">
                <a14:useLocalDpi xmlns:a14="http://schemas.microsoft.com/office/drawing/2010/main" val="0"/>
              </a:ext>
            </a:extLst>
          </a:blip>
          <a:srcRect l="9248" r="13465"/>
          <a:stretch/>
        </p:blipFill>
        <p:spPr bwMode="auto">
          <a:xfrm>
            <a:off x="4858602" y="933516"/>
            <a:ext cx="3916908" cy="337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471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p:cTn id="16" dur="500" fill="hold"/>
                                        <p:tgtEl>
                                          <p:spTgt spid="10242"/>
                                        </p:tgtEl>
                                        <p:attrNameLst>
                                          <p:attrName>ppt_w</p:attrName>
                                        </p:attrNameLst>
                                      </p:cBhvr>
                                      <p:tavLst>
                                        <p:tav tm="0">
                                          <p:val>
                                            <p:fltVal val="0"/>
                                          </p:val>
                                        </p:tav>
                                        <p:tav tm="100000">
                                          <p:val>
                                            <p:strVal val="#ppt_w"/>
                                          </p:val>
                                        </p:tav>
                                      </p:tavLst>
                                    </p:anim>
                                    <p:anim calcmode="lin" valueType="num">
                                      <p:cBhvr>
                                        <p:cTn id="17" dur="500" fill="hold"/>
                                        <p:tgtEl>
                                          <p:spTgt spid="10242"/>
                                        </p:tgtEl>
                                        <p:attrNameLst>
                                          <p:attrName>ppt_h</p:attrName>
                                        </p:attrNameLst>
                                      </p:cBhvr>
                                      <p:tavLst>
                                        <p:tav tm="0">
                                          <p:val>
                                            <p:fltVal val="0"/>
                                          </p:val>
                                        </p:tav>
                                        <p:tav tm="100000">
                                          <p:val>
                                            <p:strVal val="#ppt_h"/>
                                          </p:val>
                                        </p:tav>
                                      </p:tavLst>
                                    </p:anim>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3</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a:t>3</a:t>
              </a:r>
              <a:r>
                <a:rPr lang="vi-VN" sz="2200" b="1" smtClean="0"/>
                <a:t>:</a:t>
              </a:r>
              <a:endParaRPr lang="vi-VN" sz="2200" b="1"/>
            </a:p>
          </p:txBody>
        </p:sp>
      </p:grpSp>
      <p:sp>
        <p:nvSpPr>
          <p:cNvPr id="10" name="TextBox 9"/>
          <p:cNvSpPr txBox="1"/>
          <p:nvPr/>
        </p:nvSpPr>
        <p:spPr>
          <a:xfrm>
            <a:off x="171506" y="933517"/>
            <a:ext cx="4345903" cy="3485570"/>
          </a:xfrm>
          <a:prstGeom prst="rect">
            <a:avLst/>
          </a:prstGeom>
          <a:noFill/>
        </p:spPr>
        <p:txBody>
          <a:bodyPr wrap="square" rtlCol="0">
            <a:spAutoFit/>
          </a:bodyPr>
          <a:lstStyle/>
          <a:p>
            <a:pPr algn="just">
              <a:lnSpc>
                <a:spcPct val="150000"/>
              </a:lnSpc>
            </a:pPr>
            <a:r>
              <a:rPr lang="vi-VN" sz="2100"/>
              <a:t>Công ty Y quy định giờ bắt đầu làm việc của nhân viên là 8h00 hằng ngày từ thứ Hai đến thứ Sáu. Tuần vừa rồi, anh P – nhân viên trong công ty nhiều lần đi muộn không rõ lí do và không hoàn thành các công việc được giao.</a:t>
            </a:r>
          </a:p>
        </p:txBody>
      </p:sp>
      <p:pic>
        <p:nvPicPr>
          <p:cNvPr id="11266" name="Picture 2" descr="https://talentbold.com/Upload/news/20200702/141725538_nhung-ly-do-nhan-vien-thuong-di-lam-muon-2.jpg"/>
          <p:cNvPicPr>
            <a:picLocks noChangeAspect="1" noChangeArrowheads="1"/>
          </p:cNvPicPr>
          <p:nvPr/>
        </p:nvPicPr>
        <p:blipFill rotWithShape="1">
          <a:blip r:embed="rId2">
            <a:extLst>
              <a:ext uri="{28A0092B-C50C-407E-A947-70E740481C1C}">
                <a14:useLocalDpi xmlns:a14="http://schemas.microsoft.com/office/drawing/2010/main" val="0"/>
              </a:ext>
            </a:extLst>
          </a:blip>
          <a:srcRect l="3416" r="21111"/>
          <a:stretch/>
        </p:blipFill>
        <p:spPr bwMode="auto">
          <a:xfrm>
            <a:off x="4776716" y="1026251"/>
            <a:ext cx="3985146" cy="330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30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p:cTn id="16" dur="500" fill="hold"/>
                                        <p:tgtEl>
                                          <p:spTgt spid="11266"/>
                                        </p:tgtEl>
                                        <p:attrNameLst>
                                          <p:attrName>ppt_w</p:attrName>
                                        </p:attrNameLst>
                                      </p:cBhvr>
                                      <p:tavLst>
                                        <p:tav tm="0">
                                          <p:val>
                                            <p:fltVal val="0"/>
                                          </p:val>
                                        </p:tav>
                                        <p:tav tm="100000">
                                          <p:val>
                                            <p:strVal val="#ppt_w"/>
                                          </p:val>
                                        </p:tav>
                                      </p:tavLst>
                                    </p:anim>
                                    <p:anim calcmode="lin" valueType="num">
                                      <p:cBhvr>
                                        <p:cTn id="17" dur="500" fill="hold"/>
                                        <p:tgtEl>
                                          <p:spTgt spid="11266"/>
                                        </p:tgtEl>
                                        <p:attrNameLst>
                                          <p:attrName>ppt_h</p:attrName>
                                        </p:attrNameLst>
                                      </p:cBhvr>
                                      <p:tavLst>
                                        <p:tav tm="0">
                                          <p:val>
                                            <p:fltVal val="0"/>
                                          </p:val>
                                        </p:tav>
                                        <p:tav tm="100000">
                                          <p:val>
                                            <p:strVal val="#ppt_h"/>
                                          </p:val>
                                        </p:tav>
                                      </p:tavLst>
                                    </p:anim>
                                    <p:animEffect transition="in" filter="fade">
                                      <p:cBhvr>
                                        <p:cTn id="18"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11800"/>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a:t>
              </a:r>
              <a:r>
                <a:rPr lang="en-US" sz="2200" b="1" smtClean="0">
                  <a:solidFill>
                    <a:schemeClr val="accent6"/>
                  </a:solidFill>
                </a:rPr>
                <a:t>4</a:t>
              </a:r>
              <a:endParaRPr lang="en-US" sz="2200" b="1">
                <a:solidFill>
                  <a:schemeClr val="accent6"/>
                </a:solidFill>
              </a:endParaRP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smtClean="0"/>
                <a:t>4</a:t>
              </a:r>
              <a:r>
                <a:rPr lang="vi-VN" sz="2200" b="1" smtClean="0"/>
                <a:t>:</a:t>
              </a:r>
              <a:endParaRPr lang="vi-VN" sz="2200" b="1"/>
            </a:p>
          </p:txBody>
        </p:sp>
      </p:grpSp>
      <p:sp>
        <p:nvSpPr>
          <p:cNvPr id="10" name="TextBox 9"/>
          <p:cNvSpPr txBox="1"/>
          <p:nvPr/>
        </p:nvSpPr>
        <p:spPr>
          <a:xfrm>
            <a:off x="471757" y="1317015"/>
            <a:ext cx="5132013" cy="3000821"/>
          </a:xfrm>
          <a:prstGeom prst="rect">
            <a:avLst/>
          </a:prstGeom>
          <a:noFill/>
        </p:spPr>
        <p:txBody>
          <a:bodyPr wrap="square" rtlCol="0">
            <a:spAutoFit/>
          </a:bodyPr>
          <a:lstStyle/>
          <a:p>
            <a:pPr algn="just">
              <a:lnSpc>
                <a:spcPct val="150000"/>
              </a:lnSpc>
            </a:pPr>
            <a:r>
              <a:rPr lang="vi-VN" sz="2100"/>
              <a:t>Anh T (26 tuổi) và anh Q (27 tuổi) đang trên đường vận chuyển 1 kg ma tuý tổng hợp từ biên giới vào lãnh thổ Việt Nam bán lại cho các đối tượng nghiện hút để kiếm lời thì bị cơ quan công an phát hiện và bắt giữ.</a:t>
            </a:r>
          </a:p>
        </p:txBody>
      </p:sp>
      <p:pic>
        <p:nvPicPr>
          <p:cNvPr id="12290" name="Picture 2" descr="https://png.pngtree.com/element_our/20190603/ourlarge/pngtree-police-illustration-of-arresting-prisoners-image_1447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404" y="312825"/>
            <a:ext cx="2670006" cy="400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39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p:cTn id="16" dur="500" fill="hold"/>
                                        <p:tgtEl>
                                          <p:spTgt spid="12290"/>
                                        </p:tgtEl>
                                        <p:attrNameLst>
                                          <p:attrName>ppt_w</p:attrName>
                                        </p:attrNameLst>
                                      </p:cBhvr>
                                      <p:tavLst>
                                        <p:tav tm="0">
                                          <p:val>
                                            <p:fltVal val="0"/>
                                          </p:val>
                                        </p:tav>
                                        <p:tav tm="100000">
                                          <p:val>
                                            <p:strVal val="#ppt_w"/>
                                          </p:val>
                                        </p:tav>
                                      </p:tavLst>
                                    </p:anim>
                                    <p:anim calcmode="lin" valueType="num">
                                      <p:cBhvr>
                                        <p:cTn id="17" dur="500" fill="hold"/>
                                        <p:tgtEl>
                                          <p:spTgt spid="12290"/>
                                        </p:tgtEl>
                                        <p:attrNameLst>
                                          <p:attrName>ppt_h</p:attrName>
                                        </p:attrNameLst>
                                      </p:cBhvr>
                                      <p:tavLst>
                                        <p:tav tm="0">
                                          <p:val>
                                            <p:fltVal val="0"/>
                                          </p:val>
                                        </p:tav>
                                        <p:tav tm="100000">
                                          <p:val>
                                            <p:strVal val="#ppt_h"/>
                                          </p:val>
                                        </p:tav>
                                      </p:tavLst>
                                    </p:anim>
                                    <p:animEffect transition="in" filter="fade">
                                      <p:cBhvr>
                                        <p:cTn id="18"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710656" cy="496996"/>
            <a:chOff x="605200" y="2456835"/>
            <a:chExt cx="6710656" cy="496996"/>
          </a:xfrm>
        </p:grpSpPr>
        <p:sp>
          <p:nvSpPr>
            <p:cNvPr id="13" name="TextBox 12"/>
            <p:cNvSpPr txBox="1"/>
            <p:nvPr/>
          </p:nvSpPr>
          <p:spPr>
            <a:xfrm>
              <a:off x="605200" y="2456835"/>
              <a:ext cx="6710656" cy="496996"/>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1 - Hành vi của anh M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48927" y="878927"/>
            <a:ext cx="5806213" cy="348557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100" smtClean="0"/>
              <a:t>Hành </a:t>
            </a:r>
            <a:r>
              <a:rPr lang="vi-VN" sz="2100"/>
              <a:t>vi trái pháp luật, vi phạm quy định của pháp luật về quản lí nhà nước, cụ là vi phạm quy định của Luật Giao thông đường bộ: </a:t>
            </a:r>
          </a:p>
          <a:p>
            <a:pPr marL="342900" indent="-342900" algn="just">
              <a:lnSpc>
                <a:spcPct val="150000"/>
              </a:lnSpc>
              <a:buFont typeface="Arial" panose="020B0604020202020204" pitchFamily="34" charset="0"/>
              <a:buChar char="•"/>
            </a:pPr>
            <a:r>
              <a:rPr lang="en-US" sz="2100"/>
              <a:t>K</a:t>
            </a:r>
            <a:r>
              <a:rPr lang="vi-VN" sz="2100" smtClean="0"/>
              <a:t>hông </a:t>
            </a:r>
            <a:r>
              <a:rPr lang="vi-VN" sz="2100"/>
              <a:t>đội mũ bảo </a:t>
            </a:r>
            <a:r>
              <a:rPr lang="vi-VN" sz="2100" smtClean="0"/>
              <a:t>hiểm</a:t>
            </a:r>
            <a:r>
              <a:rPr lang="en-US" sz="2100" smtClean="0"/>
              <a:t>.</a:t>
            </a:r>
            <a:endParaRPr lang="vi-VN" sz="2100"/>
          </a:p>
          <a:p>
            <a:pPr marL="342900" indent="-342900" algn="just">
              <a:lnSpc>
                <a:spcPct val="150000"/>
              </a:lnSpc>
              <a:buFont typeface="Arial" panose="020B0604020202020204" pitchFamily="34" charset="0"/>
              <a:buChar char="•"/>
            </a:pPr>
            <a:r>
              <a:rPr lang="en-US" sz="2100" smtClean="0"/>
              <a:t>Đ</a:t>
            </a:r>
            <a:r>
              <a:rPr lang="vi-VN" sz="2100" smtClean="0"/>
              <a:t>iều </a:t>
            </a:r>
            <a:r>
              <a:rPr lang="vi-VN" sz="2100"/>
              <a:t>khiển xe máy vượt đèn </a:t>
            </a:r>
            <a:r>
              <a:rPr lang="vi-VN" sz="2100" smtClean="0"/>
              <a:t>đỏ</a:t>
            </a:r>
            <a:r>
              <a:rPr lang="en-US" sz="2100" smtClean="0"/>
              <a:t>.</a:t>
            </a:r>
            <a:endParaRPr lang="vi-VN" sz="2100"/>
          </a:p>
          <a:p>
            <a:pPr marL="342900" indent="-342900" algn="just">
              <a:lnSpc>
                <a:spcPct val="150000"/>
              </a:lnSpc>
              <a:buFont typeface="Arial" panose="020B0604020202020204" pitchFamily="34" charset="0"/>
              <a:buChar char="•"/>
            </a:pPr>
            <a:r>
              <a:rPr lang="en-US" sz="2100"/>
              <a:t>L</a:t>
            </a:r>
            <a:r>
              <a:rPr lang="vi-VN" sz="2100" smtClean="0"/>
              <a:t>ạng </a:t>
            </a:r>
            <a:r>
              <a:rPr lang="vi-VN" sz="2100"/>
              <a:t>lách, đánh võng, tạt đầu các phương tiện khác. </a:t>
            </a:r>
          </a:p>
        </p:txBody>
      </p:sp>
      <p:pic>
        <p:nvPicPr>
          <p:cNvPr id="1026" name="Picture 2" descr="https://cdn.thuvienphapluat.vn/uploads/tintuc/2024/01/29/vuot-den-do.jpg"/>
          <p:cNvPicPr>
            <a:picLocks noChangeAspect="1" noChangeArrowheads="1"/>
          </p:cNvPicPr>
          <p:nvPr/>
        </p:nvPicPr>
        <p:blipFill rotWithShape="1">
          <a:blip r:embed="rId3">
            <a:extLst>
              <a:ext uri="{28A0092B-C50C-407E-A947-70E740481C1C}">
                <a14:useLocalDpi xmlns:a14="http://schemas.microsoft.com/office/drawing/2010/main" val="0"/>
              </a:ext>
            </a:extLst>
          </a:blip>
          <a:srcRect l="33758" r="18793"/>
          <a:stretch/>
        </p:blipFill>
        <p:spPr bwMode="auto">
          <a:xfrm>
            <a:off x="6378222" y="878927"/>
            <a:ext cx="2427111" cy="341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88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710656" cy="496996"/>
            <a:chOff x="605200" y="2456835"/>
            <a:chExt cx="6710656" cy="496996"/>
          </a:xfrm>
        </p:grpSpPr>
        <p:sp>
          <p:nvSpPr>
            <p:cNvPr id="13" name="TextBox 12"/>
            <p:cNvSpPr txBox="1"/>
            <p:nvPr/>
          </p:nvSpPr>
          <p:spPr>
            <a:xfrm>
              <a:off x="605200" y="2456835"/>
              <a:ext cx="6710656" cy="496996"/>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1 - Hành vi của anh M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10425" y="773996"/>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smtClean="0"/>
              <a:t>ó </a:t>
            </a:r>
            <a:r>
              <a:rPr lang="vi-VN" sz="2100" b="1"/>
              <a:t>lỗi: </a:t>
            </a:r>
            <a:r>
              <a:rPr lang="vi-VN" sz="2100" smtClean="0"/>
              <a:t>cố </a:t>
            </a:r>
            <a:r>
              <a:rPr lang="vi-VN" sz="2100"/>
              <a:t>ý điều khiển xe máy vượt đèn đỏ, lạng lách, đánh võng, tạt đầu </a:t>
            </a:r>
            <a:r>
              <a:rPr lang="vi-VN" sz="2100" smtClean="0"/>
              <a:t>phương </a:t>
            </a:r>
            <a:r>
              <a:rPr lang="vi-VN" sz="2100"/>
              <a:t>tiện </a:t>
            </a:r>
            <a:r>
              <a:rPr lang="vi-VN" sz="2100" smtClean="0"/>
              <a:t>khác</a:t>
            </a:r>
            <a:r>
              <a:rPr lang="vi-VN" sz="2100"/>
              <a:t>.</a:t>
            </a:r>
          </a:p>
        </p:txBody>
      </p:sp>
      <p:sp>
        <p:nvSpPr>
          <p:cNvPr id="6" name="TextBox 5"/>
          <p:cNvSpPr txBox="1"/>
          <p:nvPr/>
        </p:nvSpPr>
        <p:spPr>
          <a:xfrm>
            <a:off x="210425" y="1835825"/>
            <a:ext cx="6520575" cy="15465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smtClean="0"/>
              <a:t>o </a:t>
            </a:r>
            <a:r>
              <a:rPr lang="vi-VN" sz="2100" b="1"/>
              <a:t>chủ thể có năng lực trách nhiệm hành chính thực hiện: </a:t>
            </a:r>
            <a:r>
              <a:rPr lang="en-US" sz="2100" smtClean="0"/>
              <a:t>đủ </a:t>
            </a:r>
            <a:r>
              <a:rPr lang="vi-VN" sz="2100" smtClean="0"/>
              <a:t>19 </a:t>
            </a:r>
            <a:r>
              <a:rPr lang="vi-VN" sz="2100"/>
              <a:t>tuổi, có thể nhận </a:t>
            </a:r>
            <a:r>
              <a:rPr lang="vi-VN" sz="2100" smtClean="0"/>
              <a:t>thức</a:t>
            </a:r>
            <a:r>
              <a:rPr lang="en-US" sz="2100" smtClean="0"/>
              <a:t>, </a:t>
            </a:r>
            <a:r>
              <a:rPr lang="vi-VN" sz="2100" smtClean="0"/>
              <a:t>điều </a:t>
            </a:r>
            <a:r>
              <a:rPr lang="vi-VN" sz="2100"/>
              <a:t>khiển </a:t>
            </a:r>
            <a:r>
              <a:rPr lang="en-US" sz="2100" smtClean="0"/>
              <a:t>và </a:t>
            </a:r>
            <a:r>
              <a:rPr lang="vi-VN" sz="2100" smtClean="0"/>
              <a:t>tự </a:t>
            </a:r>
            <a:r>
              <a:rPr lang="vi-VN" sz="2100"/>
              <a:t>quyết định cách xử sự của mình.</a:t>
            </a:r>
          </a:p>
        </p:txBody>
      </p:sp>
      <p:sp>
        <p:nvSpPr>
          <p:cNvPr id="7" name="TextBox 6"/>
          <p:cNvSpPr txBox="1"/>
          <p:nvPr/>
        </p:nvSpPr>
        <p:spPr>
          <a:xfrm>
            <a:off x="210425" y="3382402"/>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G</a:t>
            </a:r>
            <a:r>
              <a:rPr lang="vi-VN" sz="2100" b="1" smtClean="0"/>
              <a:t>ây </a:t>
            </a:r>
            <a:r>
              <a:rPr lang="vi-VN" sz="2100" b="1"/>
              <a:t>nguy hiểm cho xã hội: </a:t>
            </a:r>
            <a:r>
              <a:rPr lang="vi-VN" sz="2100" smtClean="0"/>
              <a:t>có </a:t>
            </a:r>
            <a:r>
              <a:rPr lang="vi-VN" sz="2100"/>
              <a:t>thể gây tai nạn </a:t>
            </a:r>
            <a:r>
              <a:rPr lang="vi-VN" sz="2100" smtClean="0"/>
              <a:t>cho </a:t>
            </a:r>
            <a:r>
              <a:rPr lang="vi-VN" sz="2100"/>
              <a:t>người </a:t>
            </a:r>
            <a:r>
              <a:rPr lang="en-US" sz="2100" smtClean="0"/>
              <a:t>khác</a:t>
            </a:r>
            <a:r>
              <a:rPr lang="vi-VN" sz="2100" smtClean="0"/>
              <a:t>, </a:t>
            </a:r>
            <a:r>
              <a:rPr lang="vi-VN" sz="2100"/>
              <a:t>gây thiệt hại về người và tài sản.</a:t>
            </a:r>
          </a:p>
        </p:txBody>
      </p:sp>
      <p:sp>
        <p:nvSpPr>
          <p:cNvPr id="2" name="Right Brace 1"/>
          <p:cNvSpPr/>
          <p:nvPr/>
        </p:nvSpPr>
        <p:spPr>
          <a:xfrm>
            <a:off x="681581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Google Shape;3209;p151"/>
          <p:cNvSpPr/>
          <p:nvPr/>
        </p:nvSpPr>
        <p:spPr>
          <a:xfrm>
            <a:off x="7200887" y="2070595"/>
            <a:ext cx="1638899"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smtClean="0"/>
              <a:t>Vi phạm hành chính.</a:t>
            </a:r>
            <a:endParaRPr lang="vi-VN" sz="2000"/>
          </a:p>
        </p:txBody>
      </p:sp>
    </p:spTree>
    <p:extLst>
      <p:ext uri="{BB962C8B-B14F-4D97-AF65-F5344CB8AC3E}">
        <p14:creationId xmlns:p14="http://schemas.microsoft.com/office/powerpoint/2010/main" val="75961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Horizontal)">
                                      <p:cBhvr>
                                        <p:cTn id="22" dur="500"/>
                                        <p:tgtEl>
                                          <p:spTgt spid="2"/>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561375" cy="553998"/>
            <a:chOff x="605200" y="2456835"/>
            <a:chExt cx="6561375" cy="553998"/>
          </a:xfrm>
        </p:grpSpPr>
        <p:sp>
          <p:nvSpPr>
            <p:cNvPr id="13" name="TextBox 12"/>
            <p:cNvSpPr txBox="1"/>
            <p:nvPr/>
          </p:nvSpPr>
          <p:spPr>
            <a:xfrm>
              <a:off x="605200" y="2456835"/>
              <a:ext cx="6561375"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2 - Hành vi của bà B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48927" y="878927"/>
            <a:ext cx="5366073" cy="300082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100"/>
              <a:t>Hành vi trái pháp luật, xâm phạm quan hệ tài sản (quyền sở hữu của ông A) được pháp luật bảo vệ và được quy định cụ thể trong Bộ luật Dân sự năm 2015: bà B vay tiền của ông A nhưng không trả nợ dù đã đến thời hạn phải trả.</a:t>
            </a:r>
          </a:p>
        </p:txBody>
      </p:sp>
      <p:pic>
        <p:nvPicPr>
          <p:cNvPr id="2050" name="Picture 2" descr="https://nxbctqg.org.vn/img_data/images/227037569674_Da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332" y="980121"/>
            <a:ext cx="2041770" cy="30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759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561375" cy="553998"/>
            <a:chOff x="605200" y="2456835"/>
            <a:chExt cx="6561375" cy="553998"/>
          </a:xfrm>
        </p:grpSpPr>
        <p:sp>
          <p:nvSpPr>
            <p:cNvPr id="13" name="TextBox 12"/>
            <p:cNvSpPr txBox="1"/>
            <p:nvPr/>
          </p:nvSpPr>
          <p:spPr>
            <a:xfrm>
              <a:off x="605200" y="2456835"/>
              <a:ext cx="6561375"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2 - Hành vi của bà B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210425" y="773996"/>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smtClean="0"/>
              <a:t>ó </a:t>
            </a:r>
            <a:r>
              <a:rPr lang="vi-VN" sz="2100" b="1"/>
              <a:t>lỗi: </a:t>
            </a:r>
            <a:r>
              <a:rPr lang="vi-VN" sz="2100"/>
              <a:t>bà B cố ý không trả nợ dù ông A đã đến đòi tiền.</a:t>
            </a:r>
          </a:p>
        </p:txBody>
      </p:sp>
      <p:sp>
        <p:nvSpPr>
          <p:cNvPr id="8" name="TextBox 7"/>
          <p:cNvSpPr txBox="1"/>
          <p:nvPr/>
        </p:nvSpPr>
        <p:spPr>
          <a:xfrm>
            <a:off x="210425" y="1835825"/>
            <a:ext cx="6520575" cy="2031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smtClean="0"/>
              <a:t>o </a:t>
            </a:r>
            <a:r>
              <a:rPr lang="vi-VN" sz="2100" b="1"/>
              <a:t>chủ thể có năng lực trách nhiệm hành chính thực hiện: </a:t>
            </a:r>
            <a:r>
              <a:rPr lang="vi-VN" sz="2100"/>
              <a:t>bà B đủ tuổi (trên 18 tuổi) để có thể nhận thức và điều khiển được hành vi của mình, tự quyết định cách xử sự của mình.</a:t>
            </a:r>
          </a:p>
        </p:txBody>
      </p:sp>
      <p:sp>
        <p:nvSpPr>
          <p:cNvPr id="9" name="TextBox 8"/>
          <p:cNvSpPr txBox="1"/>
          <p:nvPr/>
        </p:nvSpPr>
        <p:spPr>
          <a:xfrm>
            <a:off x="210425" y="3867150"/>
            <a:ext cx="6520575" cy="51719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smtClean="0"/>
              <a:t>Gây </a:t>
            </a:r>
            <a:r>
              <a:rPr lang="en-US" sz="2100" b="1"/>
              <a:t>thiệt hại về tiền bạc cho ông A.</a:t>
            </a:r>
            <a:endParaRPr lang="vi-VN" sz="2100"/>
          </a:p>
        </p:txBody>
      </p:sp>
      <p:sp>
        <p:nvSpPr>
          <p:cNvPr id="10" name="Right Brace 9"/>
          <p:cNvSpPr/>
          <p:nvPr/>
        </p:nvSpPr>
        <p:spPr>
          <a:xfrm>
            <a:off x="681581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Google Shape;3209;p151"/>
          <p:cNvSpPr/>
          <p:nvPr/>
        </p:nvSpPr>
        <p:spPr>
          <a:xfrm>
            <a:off x="7200887" y="2070595"/>
            <a:ext cx="1638899"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smtClean="0"/>
              <a:t>Vi </a:t>
            </a:r>
            <a:r>
              <a:rPr lang="en-US" sz="2000"/>
              <a:t>phạm dân sự.</a:t>
            </a:r>
            <a:endParaRPr lang="vi-VN" sz="2000"/>
          </a:p>
        </p:txBody>
      </p:sp>
    </p:spTree>
    <p:extLst>
      <p:ext uri="{BB962C8B-B14F-4D97-AF65-F5344CB8AC3E}">
        <p14:creationId xmlns:p14="http://schemas.microsoft.com/office/powerpoint/2010/main" val="3612205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644631" cy="553998"/>
            <a:chOff x="605200" y="2456835"/>
            <a:chExt cx="6644631" cy="553998"/>
          </a:xfrm>
        </p:grpSpPr>
        <p:sp>
          <p:nvSpPr>
            <p:cNvPr id="13" name="TextBox 12"/>
            <p:cNvSpPr txBox="1"/>
            <p:nvPr/>
          </p:nvSpPr>
          <p:spPr>
            <a:xfrm>
              <a:off x="605200" y="2456835"/>
              <a:ext cx="6644631"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3 - Hành vi của anh P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25859" y="773996"/>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smtClean="0"/>
              <a:t>ó </a:t>
            </a:r>
            <a:r>
              <a:rPr lang="vi-VN" sz="2100" b="1"/>
              <a:t>lỗi: </a:t>
            </a:r>
            <a:r>
              <a:rPr lang="vi-VN" sz="2100"/>
              <a:t>anh P nhiều lần đi muộn, biết rõ vi phạm quy định của công ty mà vẫn cố ý thực hiện.</a:t>
            </a:r>
          </a:p>
        </p:txBody>
      </p:sp>
      <p:sp>
        <p:nvSpPr>
          <p:cNvPr id="8" name="TextBox 7"/>
          <p:cNvSpPr txBox="1"/>
          <p:nvPr/>
        </p:nvSpPr>
        <p:spPr>
          <a:xfrm>
            <a:off x="325859" y="1835825"/>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smtClean="0"/>
              <a:t>D</a:t>
            </a:r>
            <a:r>
              <a:rPr lang="vi-VN" sz="2100" b="1" smtClean="0"/>
              <a:t>o </a:t>
            </a:r>
            <a:r>
              <a:rPr lang="vi-VN" sz="2100" b="1"/>
              <a:t>chủ thể trong nội bộ cơ quan, tổ chức thực </a:t>
            </a:r>
            <a:r>
              <a:rPr lang="vi-VN" sz="2100" b="1" smtClean="0"/>
              <a:t>hiện: </a:t>
            </a:r>
            <a:r>
              <a:rPr lang="vi-VN" sz="2100"/>
              <a:t>anh P là nhân sự của công ty.</a:t>
            </a:r>
          </a:p>
        </p:txBody>
      </p:sp>
      <p:sp>
        <p:nvSpPr>
          <p:cNvPr id="9" name="TextBox 8"/>
          <p:cNvSpPr txBox="1"/>
          <p:nvPr/>
        </p:nvSpPr>
        <p:spPr>
          <a:xfrm>
            <a:off x="325859" y="2897654"/>
            <a:ext cx="6228475" cy="15465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smtClean="0"/>
              <a:t>Hậu quả: </a:t>
            </a:r>
            <a:r>
              <a:rPr lang="en-US" sz="2100" smtClean="0"/>
              <a:t>g</a:t>
            </a:r>
            <a:r>
              <a:rPr lang="vi-VN" sz="2100" smtClean="0"/>
              <a:t>ây </a:t>
            </a:r>
            <a:r>
              <a:rPr lang="vi-VN" sz="2100"/>
              <a:t>ảnh hưởng tiêu cực đến hoạt động bình thường của công ty, ảnh hưởng đến tiến độ, chất lượng công việc.</a:t>
            </a:r>
          </a:p>
        </p:txBody>
      </p:sp>
      <p:sp>
        <p:nvSpPr>
          <p:cNvPr id="10" name="Right Brace 9"/>
          <p:cNvSpPr/>
          <p:nvPr/>
        </p:nvSpPr>
        <p:spPr>
          <a:xfrm>
            <a:off x="666976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Google Shape;3209;p151"/>
          <p:cNvSpPr/>
          <p:nvPr/>
        </p:nvSpPr>
        <p:spPr>
          <a:xfrm>
            <a:off x="7200887" y="2070595"/>
            <a:ext cx="1371613"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smtClean="0"/>
              <a:t>Vi </a:t>
            </a:r>
            <a:r>
              <a:rPr lang="en-US" sz="2000"/>
              <a:t>phạm kỉ luật.</a:t>
            </a:r>
            <a:endParaRPr lang="vi-VN" sz="2000"/>
          </a:p>
        </p:txBody>
      </p:sp>
    </p:spTree>
    <p:extLst>
      <p:ext uri="{BB962C8B-B14F-4D97-AF65-F5344CB8AC3E}">
        <p14:creationId xmlns:p14="http://schemas.microsoft.com/office/powerpoint/2010/main" val="2214951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7666"/>
            <a:ext cx="9144000" cy="630942"/>
          </a:xfrm>
          <a:prstGeom prst="rect">
            <a:avLst/>
          </a:prstGeom>
          <a:noFill/>
        </p:spPr>
        <p:txBody>
          <a:bodyPr wrap="square" rtlCol="0">
            <a:spAutoFit/>
          </a:bodyPr>
          <a:lstStyle/>
          <a:p>
            <a:pPr algn="ctr"/>
            <a:r>
              <a:rPr lang="en-US" sz="3500" b="1" smtClean="0">
                <a:solidFill>
                  <a:srgbClr val="434343"/>
                </a:solidFill>
              </a:rPr>
              <a:t>KHỞI ĐỘNG</a:t>
            </a:r>
            <a:endParaRPr lang="en-US" sz="3500" b="1">
              <a:solidFill>
                <a:srgbClr val="434343"/>
              </a:solidFill>
            </a:endParaRPr>
          </a:p>
        </p:txBody>
      </p:sp>
      <p:sp>
        <p:nvSpPr>
          <p:cNvPr id="5" name="TextBox 4"/>
          <p:cNvSpPr txBox="1"/>
          <p:nvPr/>
        </p:nvSpPr>
        <p:spPr>
          <a:xfrm>
            <a:off x="0" y="828608"/>
            <a:ext cx="9143998" cy="958660"/>
          </a:xfrm>
          <a:prstGeom prst="rect">
            <a:avLst/>
          </a:prstGeom>
          <a:noFill/>
        </p:spPr>
        <p:txBody>
          <a:bodyPr wrap="square" rtlCol="0">
            <a:spAutoFit/>
          </a:bodyPr>
          <a:lstStyle/>
          <a:p>
            <a:pPr algn="ctr">
              <a:lnSpc>
                <a:spcPct val="150000"/>
              </a:lnSpc>
            </a:pPr>
            <a:r>
              <a:rPr lang="en-US" sz="2000"/>
              <a:t>Hãy kể một số hành vi vi phạm pháp luật mà em biết </a:t>
            </a:r>
            <a:endParaRPr lang="en-US" sz="2000" smtClean="0"/>
          </a:p>
          <a:p>
            <a:pPr algn="ctr">
              <a:lnSpc>
                <a:spcPct val="150000"/>
              </a:lnSpc>
            </a:pPr>
            <a:r>
              <a:rPr lang="en-US" sz="2000" smtClean="0"/>
              <a:t>và </a:t>
            </a:r>
            <a:r>
              <a:rPr lang="en-US" sz="2000"/>
              <a:t>nêu hậu quả của hành vi đó.</a:t>
            </a:r>
            <a:endParaRPr lang="vi-VN" sz="2000"/>
          </a:p>
        </p:txBody>
      </p:sp>
      <p:graphicFrame>
        <p:nvGraphicFramePr>
          <p:cNvPr id="6" name="Table 5"/>
          <p:cNvGraphicFramePr>
            <a:graphicFrameLocks noGrp="1"/>
          </p:cNvGraphicFramePr>
          <p:nvPr>
            <p:extLst>
              <p:ext uri="{D42A27DB-BD31-4B8C-83A1-F6EECF244321}">
                <p14:modId xmlns:p14="http://schemas.microsoft.com/office/powerpoint/2010/main" val="4048380893"/>
              </p:ext>
            </p:extLst>
          </p:nvPr>
        </p:nvGraphicFramePr>
        <p:xfrm>
          <a:off x="245659" y="1897040"/>
          <a:ext cx="8652680" cy="2538482"/>
        </p:xfrm>
        <a:graphic>
          <a:graphicData uri="http://schemas.openxmlformats.org/drawingml/2006/table">
            <a:tbl>
              <a:tblPr firstRow="1" firstCol="1" bandRow="1">
                <a:tableStyleId>{11F0968E-4D6A-4944-B507-FFABE08E3E8F}</a:tableStyleId>
              </a:tblPr>
              <a:tblGrid>
                <a:gridCol w="2129049">
                  <a:extLst>
                    <a:ext uri="{9D8B030D-6E8A-4147-A177-3AD203B41FA5}">
                      <a16:colId xmlns:a16="http://schemas.microsoft.com/office/drawing/2014/main" val="1580255415"/>
                    </a:ext>
                  </a:extLst>
                </a:gridCol>
                <a:gridCol w="6523631">
                  <a:extLst>
                    <a:ext uri="{9D8B030D-6E8A-4147-A177-3AD203B41FA5}">
                      <a16:colId xmlns:a16="http://schemas.microsoft.com/office/drawing/2014/main" val="2340657720"/>
                    </a:ext>
                  </a:extLst>
                </a:gridCol>
              </a:tblGrid>
              <a:tr h="992448">
                <a:tc>
                  <a:txBody>
                    <a:bodyPr/>
                    <a:lstStyle/>
                    <a:p>
                      <a:pPr marL="0" marR="0" algn="ctr">
                        <a:lnSpc>
                          <a:spcPct val="150000"/>
                        </a:lnSpc>
                        <a:spcBef>
                          <a:spcPts val="100"/>
                        </a:spcBef>
                        <a:spcAft>
                          <a:spcPts val="100"/>
                        </a:spcAft>
                      </a:pPr>
                      <a:r>
                        <a:rPr lang="en-US" sz="2000" b="1">
                          <a:effectLst/>
                        </a:rPr>
                        <a:t>Hành vi vi phạm pháp luật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1546034">
                <a:tc>
                  <a:txBody>
                    <a:bodyPr/>
                    <a:lstStyle/>
                    <a:p>
                      <a:pPr marL="0" marR="0" algn="ctr">
                        <a:lnSpc>
                          <a:spcPct val="150000"/>
                        </a:lnSpc>
                        <a:spcBef>
                          <a:spcPts val="100"/>
                        </a:spcBef>
                        <a:spcAft>
                          <a:spcPts val="100"/>
                        </a:spcAft>
                      </a:pPr>
                      <a:r>
                        <a:rPr lang="en-US" sz="2000">
                          <a:effectLst/>
                        </a:rPr>
                        <a:t>Hành vi trộm cắp tài sản.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smtClean="0">
                          <a:effectLst/>
                        </a:rPr>
                        <a:t>• Thiệt </a:t>
                      </a:r>
                      <a:r>
                        <a:rPr lang="en-US" sz="2000">
                          <a:effectLst/>
                        </a:rPr>
                        <a:t>hại về giá trị tài sản bị chiếm đoạt bất hợp pháp.</a:t>
                      </a:r>
                    </a:p>
                    <a:p>
                      <a:pPr marL="0" marR="0" algn="just">
                        <a:lnSpc>
                          <a:spcPct val="150000"/>
                        </a:lnSpc>
                        <a:spcBef>
                          <a:spcPts val="100"/>
                        </a:spcBef>
                        <a:spcAft>
                          <a:spcPts val="100"/>
                        </a:spcAft>
                      </a:pPr>
                      <a:r>
                        <a:rPr lang="en-US" sz="2000" smtClean="0">
                          <a:effectLst/>
                        </a:rPr>
                        <a:t>• Phạt </a:t>
                      </a:r>
                      <a:r>
                        <a:rPr lang="en-US" sz="2000">
                          <a:effectLst/>
                        </a:rPr>
                        <a:t>hành chính từ 2.000.000 đồng </a:t>
                      </a:r>
                      <a:r>
                        <a:rPr lang="en-US" sz="2000" smtClean="0">
                          <a:effectLst/>
                        </a:rPr>
                        <a:t>-</a:t>
                      </a:r>
                      <a:r>
                        <a:rPr lang="en-US" sz="2000" baseline="0" smtClean="0">
                          <a:effectLst/>
                        </a:rPr>
                        <a:t> </a:t>
                      </a:r>
                      <a:r>
                        <a:rPr lang="en-US" sz="2000" smtClean="0">
                          <a:effectLst/>
                        </a:rPr>
                        <a:t>3.000.000 </a:t>
                      </a:r>
                      <a:r>
                        <a:rPr lang="en-US" sz="2000">
                          <a:effectLst/>
                        </a:rPr>
                        <a:t>đồng (với tài sản bị trộm cắp có giá trị dưới 2.000.000 đồng</a:t>
                      </a:r>
                      <a:r>
                        <a:rPr lang="en-US" sz="2000" smtClean="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89470139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2169" y="83724"/>
            <a:ext cx="7800331" cy="553998"/>
            <a:chOff x="605200" y="2456835"/>
            <a:chExt cx="7800331" cy="553998"/>
          </a:xfrm>
        </p:grpSpPr>
        <p:sp>
          <p:nvSpPr>
            <p:cNvPr id="13" name="TextBox 12"/>
            <p:cNvSpPr txBox="1"/>
            <p:nvPr/>
          </p:nvSpPr>
          <p:spPr>
            <a:xfrm>
              <a:off x="605200" y="2456835"/>
              <a:ext cx="7800331"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4 - Hành vi của anh T và anh Q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14759" y="932566"/>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smtClean="0"/>
              <a:t>ó </a:t>
            </a:r>
            <a:r>
              <a:rPr lang="vi-VN" sz="2100" b="1"/>
              <a:t>lỗi: </a:t>
            </a:r>
            <a:r>
              <a:rPr lang="vi-VN" sz="2100" smtClean="0"/>
              <a:t>anh </a:t>
            </a:r>
            <a:r>
              <a:rPr lang="vi-VN" sz="2100"/>
              <a:t>T và anh Q cố ý vận chuyển ma tuý vào lãnh thổ Việt Nam để bán kiếm lời.</a:t>
            </a:r>
          </a:p>
        </p:txBody>
      </p:sp>
      <p:sp>
        <p:nvSpPr>
          <p:cNvPr id="7" name="TextBox 6"/>
          <p:cNvSpPr txBox="1"/>
          <p:nvPr/>
        </p:nvSpPr>
        <p:spPr>
          <a:xfrm>
            <a:off x="414759" y="2130669"/>
            <a:ext cx="6228475" cy="2031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smtClean="0"/>
              <a:t>D</a:t>
            </a:r>
            <a:r>
              <a:rPr lang="vi-VN" sz="2100" b="1" smtClean="0"/>
              <a:t>o </a:t>
            </a:r>
            <a:r>
              <a:rPr lang="vi-VN" sz="2100" b="1"/>
              <a:t>chủ thể có năng lực trách nhiệm hình sự thực hiện: </a:t>
            </a:r>
            <a:r>
              <a:rPr lang="vi-VN" sz="2100"/>
              <a:t>anh T và anh Q đủ tuổi (trên 18 tuổi) để có thể nhận thức và điều khiển được hành vi của mình, tự quyết định cách xử sự của mình.</a:t>
            </a:r>
          </a:p>
        </p:txBody>
      </p:sp>
      <p:sp>
        <p:nvSpPr>
          <p:cNvPr id="8" name="Right Brace 7"/>
          <p:cNvSpPr/>
          <p:nvPr/>
        </p:nvSpPr>
        <p:spPr>
          <a:xfrm>
            <a:off x="6758668" y="8748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Google Shape;3209;p151"/>
          <p:cNvSpPr/>
          <p:nvPr/>
        </p:nvSpPr>
        <p:spPr>
          <a:xfrm>
            <a:off x="7289787" y="1994395"/>
            <a:ext cx="1371613"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smtClean="0"/>
              <a:t>Vi </a:t>
            </a:r>
            <a:r>
              <a:rPr lang="en-US" sz="2000"/>
              <a:t>phạm hình sự.</a:t>
            </a:r>
            <a:endParaRPr lang="vi-VN" sz="2000"/>
          </a:p>
        </p:txBody>
      </p:sp>
    </p:spTree>
    <p:extLst>
      <p:ext uri="{BB962C8B-B14F-4D97-AF65-F5344CB8AC3E}">
        <p14:creationId xmlns:p14="http://schemas.microsoft.com/office/powerpoint/2010/main" val="1932123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Horizontal)">
                                      <p:cBhvr>
                                        <p:cTn id="17" dur="500"/>
                                        <p:tgtEl>
                                          <p:spTgt spid="8"/>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vi phạm pháp luật</a:t>
            </a:r>
          </a:p>
        </p:txBody>
      </p:sp>
      <p:sp>
        <p:nvSpPr>
          <p:cNvPr id="7" name="Rounded Rectangle 6"/>
          <p:cNvSpPr/>
          <p:nvPr/>
        </p:nvSpPr>
        <p:spPr>
          <a:xfrm>
            <a:off x="3368417" y="740434"/>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222467" y="1374030"/>
            <a:ext cx="6699056" cy="468480"/>
            <a:chOff x="1188734" y="579330"/>
            <a:chExt cx="6699056"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6058989"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a:t>
              </a:r>
              <a:r>
                <a:rPr lang="en-US" sz="2000" i="1" smtClean="0">
                  <a:latin typeface="Arial" panose="020B0604020202020204" pitchFamily="34" charset="0"/>
                  <a:cs typeface="Arial" panose="020B0604020202020204" pitchFamily="34" charset="0"/>
                </a:rPr>
                <a:t>ọc </a:t>
              </a:r>
              <a:r>
                <a:rPr lang="en-US" sz="2000" i="1">
                  <a:latin typeface="Arial" panose="020B0604020202020204" pitchFamily="34" charset="0"/>
                  <a:cs typeface="Arial" panose="020B0604020202020204" pitchFamily="34" charset="0"/>
                </a:rPr>
                <a:t>thông tin trong SGK tr.42 - 44 để trả lời câu hỏi: </a:t>
              </a:r>
            </a:p>
          </p:txBody>
        </p:sp>
      </p:grpSp>
      <p:sp>
        <p:nvSpPr>
          <p:cNvPr id="14" name="Google Shape;3209;p151"/>
          <p:cNvSpPr/>
          <p:nvPr/>
        </p:nvSpPr>
        <p:spPr>
          <a:xfrm>
            <a:off x="323545" y="1962903"/>
            <a:ext cx="8496899"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vi phạm pháp luật là gì? Có những loại vi phạm pháp luật nào?</a:t>
            </a:r>
          </a:p>
        </p:txBody>
      </p:sp>
      <p:grpSp>
        <p:nvGrpSpPr>
          <p:cNvPr id="11" name="Group 10"/>
          <p:cNvGrpSpPr/>
          <p:nvPr/>
        </p:nvGrpSpPr>
        <p:grpSpPr>
          <a:xfrm>
            <a:off x="829385" y="2865756"/>
            <a:ext cx="7485217" cy="1909444"/>
            <a:chOff x="704531" y="2109216"/>
            <a:chExt cx="7485217" cy="1909444"/>
          </a:xfrm>
        </p:grpSpPr>
        <p:sp>
          <p:nvSpPr>
            <p:cNvPr id="12" name="Freeform 4"/>
            <p:cNvSpPr/>
            <p:nvPr/>
          </p:nvSpPr>
          <p:spPr>
            <a:xfrm>
              <a:off x="704531" y="2109216"/>
              <a:ext cx="7485217" cy="1909444"/>
            </a:xfrm>
            <a:custGeom>
              <a:avLst/>
              <a:gdLst/>
              <a:ahLst/>
              <a:cxnLst/>
              <a:rect l="l" t="t" r="r" b="b"/>
              <a:pathLst>
                <a:path w="13354516" h="7429967">
                  <a:moveTo>
                    <a:pt x="0" y="0"/>
                  </a:moveTo>
                  <a:lnTo>
                    <a:pt x="13354516" y="0"/>
                  </a:lnTo>
                  <a:lnTo>
                    <a:pt x="13354516" y="7429968"/>
                  </a:lnTo>
                  <a:lnTo>
                    <a:pt x="0" y="7429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2"/>
            <p:cNvSpPr txBox="1"/>
            <p:nvPr/>
          </p:nvSpPr>
          <p:spPr>
            <a:xfrm>
              <a:off x="1173538" y="2337854"/>
              <a:ext cx="6547202" cy="1477328"/>
            </a:xfrm>
            <a:prstGeom prst="rect">
              <a:avLst/>
            </a:prstGeom>
            <a:noFill/>
          </p:spPr>
          <p:txBody>
            <a:bodyPr wrap="square" rtlCol="0">
              <a:spAutoFit/>
            </a:bodyPr>
            <a:lstStyle/>
            <a:p>
              <a:pPr algn="just">
                <a:lnSpc>
                  <a:spcPct val="150000"/>
                </a:lnSpc>
              </a:pPr>
              <a:r>
                <a:rPr lang="en-US" sz="2000" b="1" smtClean="0"/>
                <a:t>Khái niệm: </a:t>
              </a:r>
              <a:r>
                <a:rPr lang="en-US" sz="2000"/>
                <a:t>H</a:t>
              </a:r>
              <a:r>
                <a:rPr lang="vi-VN" sz="2000" smtClean="0"/>
                <a:t>ành </a:t>
              </a:r>
              <a:r>
                <a:rPr lang="vi-VN" sz="2000"/>
                <a:t>vi trái pháp luật, có lỗi do chủ thể có năng lực trách nhiệm pháp lí thực hiện, xâm hại các quan hệ xã hội được pháp luật bảo vệ.</a:t>
              </a:r>
            </a:p>
          </p:txBody>
        </p:sp>
      </p:grpSp>
    </p:spTree>
    <p:extLst>
      <p:ext uri="{BB962C8B-B14F-4D97-AF65-F5344CB8AC3E}">
        <p14:creationId xmlns:p14="http://schemas.microsoft.com/office/powerpoint/2010/main" val="37707612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vi phạm pháp luật</a:t>
            </a:r>
          </a:p>
        </p:txBody>
      </p:sp>
      <p:sp>
        <p:nvSpPr>
          <p:cNvPr id="7" name="Rounded Rectangle 6"/>
          <p:cNvSpPr/>
          <p:nvPr/>
        </p:nvSpPr>
        <p:spPr>
          <a:xfrm>
            <a:off x="3368417" y="740434"/>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222467" y="1374030"/>
            <a:ext cx="6699056" cy="468480"/>
            <a:chOff x="1188734" y="579330"/>
            <a:chExt cx="6699056"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6058989"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a:t>
              </a:r>
              <a:r>
                <a:rPr lang="en-US" sz="2000" i="1" smtClean="0">
                  <a:latin typeface="Arial" panose="020B0604020202020204" pitchFamily="34" charset="0"/>
                  <a:cs typeface="Arial" panose="020B0604020202020204" pitchFamily="34" charset="0"/>
                </a:rPr>
                <a:t>ọc </a:t>
              </a:r>
              <a:r>
                <a:rPr lang="en-US" sz="2000" i="1">
                  <a:latin typeface="Arial" panose="020B0604020202020204" pitchFamily="34" charset="0"/>
                  <a:cs typeface="Arial" panose="020B0604020202020204" pitchFamily="34" charset="0"/>
                </a:rPr>
                <a:t>thông tin trong SGK tr.42 - 44 để trả lời câu hỏi: </a:t>
              </a:r>
            </a:p>
          </p:txBody>
        </p:sp>
      </p:grpSp>
      <p:sp>
        <p:nvSpPr>
          <p:cNvPr id="14" name="Google Shape;3209;p151"/>
          <p:cNvSpPr/>
          <p:nvPr/>
        </p:nvSpPr>
        <p:spPr>
          <a:xfrm>
            <a:off x="323545" y="1962903"/>
            <a:ext cx="8496899"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vi phạm pháp luật là gì? Có những loại vi phạm pháp luật nào?</a:t>
            </a:r>
          </a:p>
        </p:txBody>
      </p:sp>
      <p:sp>
        <p:nvSpPr>
          <p:cNvPr id="15" name="Google Shape;3209;p151"/>
          <p:cNvSpPr/>
          <p:nvPr/>
        </p:nvSpPr>
        <p:spPr>
          <a:xfrm>
            <a:off x="4124166" y="2829693"/>
            <a:ext cx="153572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Phân loại</a:t>
            </a:r>
            <a:endParaRPr lang="vi-VN" sz="2000" b="1"/>
          </a:p>
        </p:txBody>
      </p:sp>
      <p:grpSp>
        <p:nvGrpSpPr>
          <p:cNvPr id="16" name="Group 15"/>
          <p:cNvGrpSpPr/>
          <p:nvPr/>
        </p:nvGrpSpPr>
        <p:grpSpPr>
          <a:xfrm>
            <a:off x="771499" y="3427583"/>
            <a:ext cx="4120529" cy="1296817"/>
            <a:chOff x="-2432105" y="2509004"/>
            <a:chExt cx="4120529" cy="1296817"/>
          </a:xfrm>
        </p:grpSpPr>
        <p:sp>
          <p:nvSpPr>
            <p:cNvPr id="17" name="Google Shape;3209;p151"/>
            <p:cNvSpPr/>
            <p:nvPr/>
          </p:nvSpPr>
          <p:spPr>
            <a:xfrm>
              <a:off x="-2432105" y="2792723"/>
              <a:ext cx="1898943"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hình sự (tội phạm).</a:t>
              </a:r>
              <a:endParaRPr lang="vi-VN" sz="2000"/>
            </a:p>
          </p:txBody>
        </p:sp>
        <p:cxnSp>
          <p:nvCxnSpPr>
            <p:cNvPr id="18" name="Straight Connector 17"/>
            <p:cNvCxnSpPr>
              <a:stCxn id="15" idx="2"/>
              <a:endCxn id="17" idx="0"/>
            </p:cNvCxnSpPr>
            <p:nvPr/>
          </p:nvCxnSpPr>
          <p:spPr>
            <a:xfrm flipH="1">
              <a:off x="-1482633" y="2509004"/>
              <a:ext cx="3171057"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121697" y="3427583"/>
            <a:ext cx="1770331" cy="1296817"/>
            <a:chOff x="-2432105" y="2509004"/>
            <a:chExt cx="1770331" cy="1296817"/>
          </a:xfrm>
        </p:grpSpPr>
        <p:sp>
          <p:nvSpPr>
            <p:cNvPr id="26" name="Google Shape;3209;p151"/>
            <p:cNvSpPr/>
            <p:nvPr/>
          </p:nvSpPr>
          <p:spPr>
            <a:xfrm>
              <a:off x="-2432105" y="2792723"/>
              <a:ext cx="1473737"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dân sự.</a:t>
              </a:r>
              <a:endParaRPr lang="vi-VN" sz="2000"/>
            </a:p>
          </p:txBody>
        </p:sp>
        <p:cxnSp>
          <p:nvCxnSpPr>
            <p:cNvPr id="27" name="Straight Connector 26"/>
            <p:cNvCxnSpPr>
              <a:stCxn id="15" idx="2"/>
              <a:endCxn id="26" idx="0"/>
            </p:cNvCxnSpPr>
            <p:nvPr/>
          </p:nvCxnSpPr>
          <p:spPr>
            <a:xfrm flipH="1">
              <a:off x="-1695236" y="2509004"/>
              <a:ext cx="103346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892028" y="3427583"/>
            <a:ext cx="1786037" cy="1296817"/>
            <a:chOff x="-2586766" y="2509004"/>
            <a:chExt cx="1786037" cy="1296817"/>
          </a:xfrm>
        </p:grpSpPr>
        <p:sp>
          <p:nvSpPr>
            <p:cNvPr id="31" name="Google Shape;3209;p151"/>
            <p:cNvSpPr/>
            <p:nvPr/>
          </p:nvSpPr>
          <p:spPr>
            <a:xfrm>
              <a:off x="-2432105" y="2792723"/>
              <a:ext cx="1631376"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hành chính.</a:t>
              </a:r>
              <a:endParaRPr lang="vi-VN" sz="2000"/>
            </a:p>
          </p:txBody>
        </p:sp>
        <p:cxnSp>
          <p:nvCxnSpPr>
            <p:cNvPr id="32" name="Straight Connector 31"/>
            <p:cNvCxnSpPr>
              <a:stCxn id="15" idx="2"/>
              <a:endCxn id="31" idx="0"/>
            </p:cNvCxnSpPr>
            <p:nvPr/>
          </p:nvCxnSpPr>
          <p:spPr>
            <a:xfrm>
              <a:off x="-2586766" y="2509004"/>
              <a:ext cx="970349"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892028" y="3427583"/>
            <a:ext cx="3622316" cy="1296817"/>
            <a:chOff x="-4696239" y="2509004"/>
            <a:chExt cx="3622316" cy="1296817"/>
          </a:xfrm>
        </p:grpSpPr>
        <p:sp>
          <p:nvSpPr>
            <p:cNvPr id="36" name="Google Shape;3209;p151"/>
            <p:cNvSpPr/>
            <p:nvPr/>
          </p:nvSpPr>
          <p:spPr>
            <a:xfrm>
              <a:off x="-2432105" y="2792723"/>
              <a:ext cx="1358182"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kỉ luật.</a:t>
              </a:r>
              <a:endParaRPr lang="vi-VN" sz="2000"/>
            </a:p>
          </p:txBody>
        </p:sp>
        <p:cxnSp>
          <p:nvCxnSpPr>
            <p:cNvPr id="37" name="Straight Connector 36"/>
            <p:cNvCxnSpPr>
              <a:stCxn id="15" idx="2"/>
              <a:endCxn id="36" idx="0"/>
            </p:cNvCxnSpPr>
            <p:nvPr/>
          </p:nvCxnSpPr>
          <p:spPr>
            <a:xfrm>
              <a:off x="-4696239" y="2509004"/>
              <a:ext cx="2943225"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1028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36"/>
          <p:cNvGrpSpPr/>
          <p:nvPr/>
        </p:nvGrpSpPr>
        <p:grpSpPr>
          <a:xfrm>
            <a:off x="6729431" y="1348603"/>
            <a:ext cx="1371920" cy="3911747"/>
            <a:chOff x="7056977" y="1297778"/>
            <a:chExt cx="1371920" cy="3911747"/>
          </a:xfrm>
        </p:grpSpPr>
        <p:sp>
          <p:nvSpPr>
            <p:cNvPr id="429" name="Google Shape;429;p36"/>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4033027" y="1133739"/>
            <a:ext cx="2393337" cy="3200906"/>
            <a:chOff x="4131973" y="839454"/>
            <a:chExt cx="2393337" cy="3200906"/>
          </a:xfrm>
        </p:grpSpPr>
        <p:grpSp>
          <p:nvGrpSpPr>
            <p:cNvPr id="464" name="Google Shape;464;p36"/>
            <p:cNvGrpSpPr/>
            <p:nvPr/>
          </p:nvGrpSpPr>
          <p:grpSpPr>
            <a:xfrm>
              <a:off x="5860677" y="2239605"/>
              <a:ext cx="664633" cy="664286"/>
              <a:chOff x="6212418" y="1482331"/>
              <a:chExt cx="627249" cy="626921"/>
            </a:xfrm>
          </p:grpSpPr>
          <p:sp>
            <p:nvSpPr>
              <p:cNvPr id="465" name="Google Shape;465;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131973" y="839454"/>
              <a:ext cx="845522" cy="916625"/>
              <a:chOff x="7511392" y="307000"/>
              <a:chExt cx="863570" cy="936192"/>
            </a:xfrm>
          </p:grpSpPr>
          <p:sp>
            <p:nvSpPr>
              <p:cNvPr id="468" name="Google Shape;468;p36"/>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p:cNvGrpSpPr/>
            <p:nvPr/>
          </p:nvGrpSpPr>
          <p:grpSpPr>
            <a:xfrm rot="6978379">
              <a:off x="5218238" y="3263091"/>
              <a:ext cx="664657" cy="664310"/>
              <a:chOff x="6212418" y="1482331"/>
              <a:chExt cx="627249" cy="626921"/>
            </a:xfrm>
          </p:grpSpPr>
          <p:sp>
            <p:nvSpPr>
              <p:cNvPr id="471" name="Google Shape;471;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786;p43"/>
          <p:cNvSpPr/>
          <p:nvPr/>
        </p:nvSpPr>
        <p:spPr>
          <a:xfrm>
            <a:off x="2119571" y="1578447"/>
            <a:ext cx="767068" cy="973998"/>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700" b="1" smtClean="0"/>
              <a:t>2</a:t>
            </a:r>
            <a:endParaRPr sz="3700" b="1"/>
          </a:p>
        </p:txBody>
      </p:sp>
      <p:sp>
        <p:nvSpPr>
          <p:cNvPr id="48" name="TextBox 47"/>
          <p:cNvSpPr txBox="1"/>
          <p:nvPr/>
        </p:nvSpPr>
        <p:spPr>
          <a:xfrm>
            <a:off x="1064977" y="2737738"/>
            <a:ext cx="2876255" cy="1477328"/>
          </a:xfrm>
          <a:prstGeom prst="rect">
            <a:avLst/>
          </a:prstGeom>
          <a:noFill/>
        </p:spPr>
        <p:txBody>
          <a:bodyPr wrap="square" rtlCol="0">
            <a:spAutoFit/>
          </a:bodyPr>
          <a:lstStyle/>
          <a:p>
            <a:pPr algn="ctr">
              <a:lnSpc>
                <a:spcPct val="150000"/>
              </a:lnSpc>
            </a:pPr>
            <a:r>
              <a:rPr lang="en-US" sz="3000" b="1" smtClean="0"/>
              <a:t>TRÁCH NHIỆM PHÁP LÍ</a:t>
            </a:r>
            <a:endParaRPr lang="en-US" sz="3000" b="1"/>
          </a:p>
        </p:txBody>
      </p:sp>
      <p:pic>
        <p:nvPicPr>
          <p:cNvPr id="49" name="Google Shape;253;p4"/>
          <p:cNvPicPr preferRelativeResize="0"/>
          <p:nvPr/>
        </p:nvPicPr>
        <p:blipFill rotWithShape="1">
          <a:blip r:embed="rId3">
            <a:alphaModFix/>
          </a:blip>
          <a:srcRect/>
          <a:stretch/>
        </p:blipFill>
        <p:spPr>
          <a:xfrm>
            <a:off x="180410" y="4775200"/>
            <a:ext cx="1073892" cy="232229"/>
          </a:xfrm>
          <a:prstGeom prst="rect">
            <a:avLst/>
          </a:prstGeom>
          <a:noFill/>
          <a:ln>
            <a:noFill/>
          </a:ln>
        </p:spPr>
      </p:pic>
    </p:spTree>
    <p:extLst>
      <p:ext uri="{BB962C8B-B14F-4D97-AF65-F5344CB8AC3E}">
        <p14:creationId xmlns:p14="http://schemas.microsoft.com/office/powerpoint/2010/main" val="32381926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1546"/>
            <a:ext cx="9144000" cy="598177"/>
          </a:xfrm>
          <a:prstGeom prst="rect">
            <a:avLst/>
          </a:prstGeom>
          <a:noFill/>
        </p:spPr>
        <p:txBody>
          <a:bodyPr wrap="square" rtlCol="0">
            <a:spAutoFit/>
          </a:bodyPr>
          <a:lstStyle/>
          <a:p>
            <a:pPr algn="ctr">
              <a:lnSpc>
                <a:spcPct val="150000"/>
              </a:lnSpc>
            </a:pPr>
            <a:r>
              <a:rPr lang="en-US" sz="2500" b="1">
                <a:solidFill>
                  <a:srgbClr val="C00000"/>
                </a:solidFill>
              </a:rPr>
              <a:t>a. Trách nhiệm pháp lí và hành vi vi phạm</a:t>
            </a:r>
          </a:p>
        </p:txBody>
      </p:sp>
      <p:sp>
        <p:nvSpPr>
          <p:cNvPr id="7" name="Rounded Rectangle 6"/>
          <p:cNvSpPr/>
          <p:nvPr/>
        </p:nvSpPr>
        <p:spPr>
          <a:xfrm>
            <a:off x="3368421" y="916847"/>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501843" y="1529275"/>
            <a:ext cx="8140307" cy="468480"/>
            <a:chOff x="1188734" y="579330"/>
            <a:chExt cx="8140307"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500240" cy="400110"/>
            </a:xfrm>
            <a:prstGeom prst="rect">
              <a:avLst/>
            </a:prstGeom>
            <a:noFill/>
          </p:spPr>
          <p:txBody>
            <a:bodyPr wrap="square">
              <a:spAutoFit/>
            </a:bodyPr>
            <a:lstStyle/>
            <a:p>
              <a:r>
                <a:rPr lang="en-US" sz="2000" i="1" smtClean="0">
                  <a:latin typeface="Arial" panose="020B0604020202020204" pitchFamily="34" charset="0"/>
                  <a:cs typeface="Arial" panose="020B0604020202020204" pitchFamily="34" charset="0"/>
                </a:rPr>
                <a:t>Đọc </a:t>
              </a:r>
              <a:r>
                <a:rPr lang="en-US" sz="2000" i="1">
                  <a:latin typeface="Arial" panose="020B0604020202020204" pitchFamily="34" charset="0"/>
                  <a:cs typeface="Arial" panose="020B0604020202020204" pitchFamily="34" charset="0"/>
                </a:rPr>
                <a:t>thông tin trong SGK tr. 44 và </a:t>
              </a:r>
              <a:r>
                <a:rPr lang="en-US" sz="2000" i="1" smtClean="0">
                  <a:latin typeface="Arial" panose="020B0604020202020204" pitchFamily="34" charset="0"/>
                  <a:cs typeface="Arial" panose="020B0604020202020204" pitchFamily="34" charset="0"/>
                </a:rPr>
                <a:t>thực hiện </a:t>
              </a:r>
              <a:r>
                <a:rPr lang="en-US" sz="2000" i="1">
                  <a:latin typeface="Arial" panose="020B0604020202020204" pitchFamily="34" charset="0"/>
                  <a:cs typeface="Arial" panose="020B0604020202020204" pitchFamily="34" charset="0"/>
                </a:rPr>
                <a:t>nhiệm </a:t>
              </a:r>
              <a:r>
                <a:rPr lang="en-US" sz="2000" i="1" smtClean="0">
                  <a:latin typeface="Arial" panose="020B0604020202020204" pitchFamily="34" charset="0"/>
                  <a:cs typeface="Arial" panose="020B0604020202020204" pitchFamily="34" charset="0"/>
                </a:rPr>
                <a:t>vụ theo nhóm:</a:t>
              </a:r>
              <a:endParaRPr lang="en-US" sz="2000" i="1">
                <a:latin typeface="Arial" panose="020B0604020202020204" pitchFamily="34" charset="0"/>
                <a:cs typeface="Arial" panose="020B0604020202020204" pitchFamily="34" charset="0"/>
              </a:endParaRPr>
            </a:p>
          </p:txBody>
        </p:sp>
      </p:grpSp>
      <p:sp>
        <p:nvSpPr>
          <p:cNvPr id="14" name="Google Shape;3209;p151"/>
          <p:cNvSpPr/>
          <p:nvPr/>
        </p:nvSpPr>
        <p:spPr>
          <a:xfrm>
            <a:off x="248357" y="2297588"/>
            <a:ext cx="6062132" cy="1960392"/>
          </a:xfrm>
          <a:prstGeom prst="roundRect">
            <a:avLst>
              <a:gd name="adj" fmla="val 7828"/>
            </a:avLst>
          </a:prstGeom>
          <a:solidFill>
            <a:srgbClr val="FFF3E7"/>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a:t>Em hãy dựa vào nội dung về đặc điểm của các loại trách nhiệm pháp lí để xác định loại </a:t>
            </a:r>
            <a:r>
              <a:rPr lang="vi-VN" sz="2000" smtClean="0"/>
              <a:t>trác</a:t>
            </a:r>
            <a:r>
              <a:rPr lang="en-US" sz="2000" smtClean="0"/>
              <a:t>h</a:t>
            </a:r>
            <a:r>
              <a:rPr lang="vi-VN" sz="2000" smtClean="0"/>
              <a:t> </a:t>
            </a:r>
            <a:r>
              <a:rPr lang="vi-VN" sz="2000"/>
              <a:t>nhiệm pháp lí tương ứng với hành vi vi phạm của mỗi chủ thể trong các trường hợp 1, 2, 3, 4 (ở mục 1</a:t>
            </a:r>
            <a:r>
              <a:rPr lang="vi-VN" sz="2000" smtClean="0"/>
              <a:t>)</a:t>
            </a:r>
            <a:r>
              <a:rPr lang="en-US" sz="2000" smtClean="0"/>
              <a:t>.</a:t>
            </a:r>
            <a:endParaRPr lang="vi-VN" sz="200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202" y="2192068"/>
            <a:ext cx="2326860" cy="2171431"/>
          </a:xfrm>
          <a:prstGeom prst="rect">
            <a:avLst/>
          </a:prstGeom>
        </p:spPr>
      </p:pic>
    </p:spTree>
    <p:extLst>
      <p:ext uri="{BB962C8B-B14F-4D97-AF65-F5344CB8AC3E}">
        <p14:creationId xmlns:p14="http://schemas.microsoft.com/office/powerpoint/2010/main" val="36480922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vi-VN" sz="2000" b="1" smtClean="0">
                  <a:solidFill>
                    <a:srgbClr val="C00000"/>
                  </a:solidFill>
                </a:rPr>
                <a:t>1:</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5411756" cy="553998"/>
            <a:chOff x="9220199" y="2324100"/>
            <a:chExt cx="5411756" cy="553998"/>
          </a:xfrm>
        </p:grpSpPr>
        <p:sp>
          <p:nvSpPr>
            <p:cNvPr id="8" name="TextBox 7"/>
            <p:cNvSpPr txBox="1"/>
            <p:nvPr/>
          </p:nvSpPr>
          <p:spPr>
            <a:xfrm>
              <a:off x="9220199" y="2324100"/>
              <a:ext cx="5411756"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M phải chịu trách nhiệm hành chính.</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382934"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nhiệm </a:t>
            </a:r>
            <a:r>
              <a:rPr lang="vi-VN" sz="2000">
                <a:solidFill>
                  <a:sysClr val="windowText" lastClr="000000"/>
                </a:solidFill>
                <a:cs typeface="Arial" panose="020B0604020202020204" pitchFamily="34" charset="0"/>
              </a:rPr>
              <a:t>phát sinh khi anh M vi phạm hành chính.</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5" y="2400075"/>
            <a:ext cx="7382937"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có giá trị bắt buộc và được quy định trong văn bản pháp luật.</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47024" y="1714575"/>
            <a:ext cx="1765380" cy="56065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5" y="3629273"/>
            <a:ext cx="7382937"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do cơ quan có thẩm quyền áp dụng đối với anh M. </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40525" y="2240917"/>
            <a:ext cx="2752382" cy="56065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3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vi-VN" sz="2000" b="1" smtClean="0">
                  <a:solidFill>
                    <a:srgbClr val="C00000"/>
                  </a:solidFill>
                </a:rPr>
                <a:t>1:</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5411756" cy="553998"/>
            <a:chOff x="9220199" y="2324100"/>
            <a:chExt cx="5411756" cy="553998"/>
          </a:xfrm>
        </p:grpSpPr>
        <p:sp>
          <p:nvSpPr>
            <p:cNvPr id="8" name="TextBox 7"/>
            <p:cNvSpPr txBox="1"/>
            <p:nvPr/>
          </p:nvSpPr>
          <p:spPr>
            <a:xfrm>
              <a:off x="9220199" y="2324100"/>
              <a:ext cx="5411756"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M phải chịu trách nhiệm hành chính.</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1262172" y="1589731"/>
            <a:ext cx="7078138"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sẽ gây nên những thiệt hại về tài sản cho anh M.</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8" name="Elbow Connector 17"/>
          <p:cNvCxnSpPr>
            <a:endCxn id="16" idx="1"/>
          </p:cNvCxnSpPr>
          <p:nvPr/>
        </p:nvCxnSpPr>
        <p:spPr>
          <a:xfrm rot="16200000" flipH="1">
            <a:off x="421287" y="1226365"/>
            <a:ext cx="1051774" cy="62999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262172" y="2775708"/>
            <a:ext cx="7078138" cy="1416920"/>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buộc anh phải chịu các biện pháp cưỡng chế như: phạt tiền; tước quyền sử dụng giấy phép lái xe có thời hạn; tạm giữ xe máy;...</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1" name="Elbow Connector 20"/>
          <p:cNvCxnSpPr>
            <a:endCxn id="15" idx="1"/>
          </p:cNvCxnSpPr>
          <p:nvPr/>
        </p:nvCxnSpPr>
        <p:spPr>
          <a:xfrm rot="16200000" flipH="1">
            <a:off x="-238802" y="1983194"/>
            <a:ext cx="2371954" cy="62999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92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a:solidFill>
                    <a:srgbClr val="C00000"/>
                  </a:solidFill>
                </a:rPr>
                <a:t>2</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Bà </a:t>
              </a:r>
              <a:r>
                <a:rPr lang="en-US" sz="2000">
                  <a:latin typeface="Arial" panose="020B0604020202020204" pitchFamily="34" charset="0"/>
                  <a:cs typeface="Arial" panose="020B0604020202020204" pitchFamily="34" charset="0"/>
                </a:rPr>
                <a:t>B phải chịu trách nhiệm dân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4" y="1589734"/>
            <a:ext cx="7574849"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phát sinh khi bà B vi phạm dân sự.</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3" y="2311891"/>
            <a:ext cx="7574852"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được quy định trong Bộ luật Dân sự và các văn bản quy phạm pháp luật khác có liên quan.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02933" y="1670484"/>
            <a:ext cx="1677196"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4" y="3452759"/>
            <a:ext cx="7574852"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do cơ quan có thẩm quyền (Toà án) áp dụng đối với bà B.</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56946" y="2257337"/>
            <a:ext cx="2785223" cy="560657"/>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699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a:solidFill>
                    <a:srgbClr val="C00000"/>
                  </a:solidFill>
                </a:rPr>
                <a:t>2</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Bà </a:t>
              </a:r>
              <a:r>
                <a:rPr lang="en-US" sz="2000">
                  <a:latin typeface="Arial" panose="020B0604020202020204" pitchFamily="34" charset="0"/>
                  <a:cs typeface="Arial" panose="020B0604020202020204" pitchFamily="34" charset="0"/>
                </a:rPr>
                <a:t>B phải chịu trách nhiệm dân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1015993" y="1626304"/>
            <a:ext cx="7597429" cy="1471996"/>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sẽ gây nên những thiệt hại về tài sản, nhân thân,... cho bà B (phải trả lại tiền cho ông A, ảnh hưởng đến danh dự, uy tín,...).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8" name="Elbow Connector 17"/>
          <p:cNvCxnSpPr>
            <a:endCxn id="16" idx="1"/>
          </p:cNvCxnSpPr>
          <p:nvPr/>
        </p:nvCxnSpPr>
        <p:spPr>
          <a:xfrm rot="16200000" flipH="1">
            <a:off x="26307" y="1372615"/>
            <a:ext cx="1418717" cy="56065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3" y="3338273"/>
            <a:ext cx="7597429"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ysClr val="windowText" lastClr="000000"/>
                </a:solidFill>
                <a:cs typeface="Arial" panose="020B0604020202020204" pitchFamily="34" charset="0"/>
              </a:rPr>
              <a:t>Trách nhiệm b</a:t>
            </a:r>
            <a:r>
              <a:rPr lang="vi-VN" sz="2000" smtClean="0">
                <a:solidFill>
                  <a:sysClr val="windowText" lastClr="000000"/>
                </a:solidFill>
                <a:cs typeface="Arial" panose="020B0604020202020204" pitchFamily="34" charset="0"/>
              </a:rPr>
              <a:t>uộc </a:t>
            </a:r>
            <a:r>
              <a:rPr lang="vi-VN" sz="2000">
                <a:solidFill>
                  <a:sysClr val="windowText" lastClr="000000"/>
                </a:solidFill>
                <a:cs typeface="Arial" panose="020B0604020202020204" pitchFamily="34" charset="0"/>
              </a:rPr>
              <a:t>bà B phải chịu các biện pháp cưỡng chế như: buộc trả nợ,.... </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599704" y="2200095"/>
            <a:ext cx="2670738"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018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smtClean="0">
                  <a:solidFill>
                    <a:srgbClr val="C00000"/>
                  </a:solidFill>
                </a:rPr>
                <a:t>3</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P phải chịu trách nhiệm kỉ luật.</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360362"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phát sinh khi anh P vi phạm kỉ luật.</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3" y="2311891"/>
            <a:ext cx="7360365"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được quy định trong Bộ luật Dân sự và các văn bản quy phạm pháp luật khác có liên quan.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02933" y="1670484"/>
            <a:ext cx="1677196"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4" y="3452759"/>
            <a:ext cx="7360365"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do người đứng đầu công ty áp dụng đối với anh P.</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56946" y="2257337"/>
            <a:ext cx="2785223" cy="560657"/>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195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35282187"/>
              </p:ext>
            </p:extLst>
          </p:nvPr>
        </p:nvGraphicFramePr>
        <p:xfrm>
          <a:off x="245660" y="197665"/>
          <a:ext cx="8652680" cy="4155971"/>
        </p:xfrm>
        <a:graphic>
          <a:graphicData uri="http://schemas.openxmlformats.org/drawingml/2006/table">
            <a:tbl>
              <a:tblPr firstRow="1" firstCol="1" bandRow="1">
                <a:tableStyleId>{11F0968E-4D6A-4944-B507-FFABE08E3E8F}</a:tableStyleId>
              </a:tblPr>
              <a:tblGrid>
                <a:gridCol w="2129049">
                  <a:extLst>
                    <a:ext uri="{9D8B030D-6E8A-4147-A177-3AD203B41FA5}">
                      <a16:colId xmlns:a16="http://schemas.microsoft.com/office/drawing/2014/main" val="1580255415"/>
                    </a:ext>
                  </a:extLst>
                </a:gridCol>
                <a:gridCol w="6523631">
                  <a:extLst>
                    <a:ext uri="{9D8B030D-6E8A-4147-A177-3AD203B41FA5}">
                      <a16:colId xmlns:a16="http://schemas.microsoft.com/office/drawing/2014/main" val="2340657720"/>
                    </a:ext>
                  </a:extLst>
                </a:gridCol>
              </a:tblGrid>
              <a:tr h="1260263">
                <a:tc>
                  <a:txBody>
                    <a:bodyPr/>
                    <a:lstStyle/>
                    <a:p>
                      <a:pPr marL="0" marR="0" algn="ctr">
                        <a:lnSpc>
                          <a:spcPct val="150000"/>
                        </a:lnSpc>
                        <a:spcBef>
                          <a:spcPts val="100"/>
                        </a:spcBef>
                        <a:spcAft>
                          <a:spcPts val="100"/>
                        </a:spcAft>
                      </a:pPr>
                      <a:r>
                        <a:rPr lang="en-US" sz="2000" b="1">
                          <a:effectLst/>
                        </a:rPr>
                        <a:t>Hành vi vi phạm pháp luật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2895708">
                <a:tc>
                  <a:txBody>
                    <a:bodyPr/>
                    <a:lstStyle/>
                    <a:p>
                      <a:pPr marL="0" marR="0" algn="ctr">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Calibri" panose="020F0502020204030204" pitchFamily="34" charset="0"/>
                        </a:rPr>
                        <a:t>Hành vi tuyên truyền thông tin sai sự thật trên mạng máy tính, mạng viễn thông.</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smtClean="0">
                          <a:effectLst/>
                        </a:rPr>
                        <a:t>• </a:t>
                      </a:r>
                      <a:r>
                        <a:rPr lang="en-US" sz="2000" smtClean="0">
                          <a:solidFill>
                            <a:srgbClr val="000000"/>
                          </a:solidFill>
                          <a:effectLst/>
                          <a:latin typeface="+mj-lt"/>
                          <a:ea typeface="Times New Roman" panose="02020603050405020304" pitchFamily="18" charset="0"/>
                          <a:cs typeface="Calibri" panose="020F0502020204030204" pitchFamily="34" charset="0"/>
                        </a:rPr>
                        <a:t>Ảnh </a:t>
                      </a:r>
                      <a:r>
                        <a:rPr lang="en-US" sz="2000">
                          <a:solidFill>
                            <a:srgbClr val="000000"/>
                          </a:solidFill>
                          <a:effectLst/>
                          <a:latin typeface="+mj-lt"/>
                          <a:ea typeface="Times New Roman" panose="02020603050405020304" pitchFamily="18" charset="0"/>
                          <a:cs typeface="Calibri" panose="020F0502020204030204" pitchFamily="34" charset="0"/>
                        </a:rPr>
                        <a:t>hưởng đến danh dự của người khác.</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smtClean="0">
                          <a:effectLst/>
                        </a:rPr>
                        <a:t>• </a:t>
                      </a:r>
                      <a:r>
                        <a:rPr lang="en-US" sz="2000" smtClean="0">
                          <a:solidFill>
                            <a:srgbClr val="000000"/>
                          </a:solidFill>
                          <a:effectLst/>
                          <a:latin typeface="+mj-lt"/>
                          <a:ea typeface="Times New Roman" panose="02020603050405020304" pitchFamily="18" charset="0"/>
                          <a:cs typeface="Calibri" panose="020F0502020204030204" pitchFamily="34" charset="0"/>
                        </a:rPr>
                        <a:t>Bị </a:t>
                      </a:r>
                      <a:r>
                        <a:rPr lang="en-US" sz="2000">
                          <a:solidFill>
                            <a:srgbClr val="000000"/>
                          </a:solidFill>
                          <a:effectLst/>
                          <a:latin typeface="+mj-lt"/>
                          <a:ea typeface="Times New Roman" panose="02020603050405020304" pitchFamily="18" charset="0"/>
                          <a:cs typeface="Calibri" panose="020F0502020204030204" pitchFamily="34" charset="0"/>
                        </a:rPr>
                        <a:t>phạt từ 20.000.000 đồng đến 30.000.000 đồng đối với tổ chức và từ 10.000.000 đồng đến 15.000.000 đồng đối với cá nhân. </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smtClean="0">
                          <a:effectLst/>
                        </a:rPr>
                        <a:t>• </a:t>
                      </a:r>
                      <a:r>
                        <a:rPr lang="en-US" sz="2000" smtClean="0">
                          <a:solidFill>
                            <a:srgbClr val="000000"/>
                          </a:solidFill>
                          <a:effectLst/>
                          <a:latin typeface="+mj-lt"/>
                          <a:ea typeface="Times New Roman" panose="02020603050405020304" pitchFamily="18" charset="0"/>
                          <a:cs typeface="Calibri" panose="020F0502020204030204" pitchFamily="34" charset="0"/>
                        </a:rPr>
                        <a:t>Buộc </a:t>
                      </a:r>
                      <a:r>
                        <a:rPr lang="en-US" sz="2000">
                          <a:solidFill>
                            <a:srgbClr val="000000"/>
                          </a:solidFill>
                          <a:effectLst/>
                          <a:latin typeface="+mj-lt"/>
                          <a:ea typeface="Times New Roman" panose="02020603050405020304" pitchFamily="18" charset="0"/>
                          <a:cs typeface="Calibri" panose="020F0502020204030204" pitchFamily="34" charset="0"/>
                        </a:rPr>
                        <a:t>gỡ bỏ đường dẫn đến thông tin sai sự thật.</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2971022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smtClean="0">
                  <a:solidFill>
                    <a:srgbClr val="C00000"/>
                  </a:solidFill>
                </a:rPr>
                <a:t>3</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P phải chịu trách nhiệm kỉ luật.</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682040" y="1441285"/>
            <a:ext cx="6604005" cy="101384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gây nên những thiệt hại về công việc, thu nhập,... cho anh P.</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682040" y="2719983"/>
            <a:ext cx="6604008" cy="1416921"/>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buộc anh P phải chịu các biện pháp cưỡng chế như khiển trách, cảnh cáo, hạ bậc lương, buộc thôi việc,...</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stCxn id="10" idx="2"/>
            <a:endCxn id="11" idx="1"/>
          </p:cNvCxnSpPr>
          <p:nvPr/>
        </p:nvCxnSpPr>
        <p:spPr>
          <a:xfrm rot="16200000" flipH="1">
            <a:off x="880084" y="1146253"/>
            <a:ext cx="690706" cy="91320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16" idx="1"/>
          </p:cNvCxnSpPr>
          <p:nvPr/>
        </p:nvCxnSpPr>
        <p:spPr>
          <a:xfrm rot="16200000" flipH="1">
            <a:off x="139967" y="1886370"/>
            <a:ext cx="2170941" cy="91320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2055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smtClean="0">
                  <a:solidFill>
                    <a:srgbClr val="C00000"/>
                  </a:solidFill>
                </a:rPr>
                <a:t>4</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6034829" cy="553998"/>
            <a:chOff x="9220199" y="2324100"/>
            <a:chExt cx="6034829" cy="553998"/>
          </a:xfrm>
        </p:grpSpPr>
        <p:sp>
          <p:nvSpPr>
            <p:cNvPr id="8" name="TextBox 7"/>
            <p:cNvSpPr txBox="1"/>
            <p:nvPr/>
          </p:nvSpPr>
          <p:spPr>
            <a:xfrm>
              <a:off x="9220199" y="2324100"/>
              <a:ext cx="6034829"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T và anh Q phải chịu trách nhiệm hình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416806"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nhiệm </a:t>
            </a:r>
            <a:r>
              <a:rPr lang="vi-VN" sz="2000">
                <a:solidFill>
                  <a:sysClr val="windowText" lastClr="000000"/>
                </a:solidFill>
                <a:cs typeface="Arial" panose="020B0604020202020204" pitchFamily="34" charset="0"/>
              </a:rPr>
              <a:t>phát sinh khi anh T và anh Q vi phạm hình sự.</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1" y="2438912"/>
            <a:ext cx="7416809"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nhiệm </a:t>
            </a:r>
            <a:r>
              <a:rPr lang="vi-VN" sz="2000">
                <a:solidFill>
                  <a:sysClr val="windowText" lastClr="000000"/>
                </a:solidFill>
                <a:cs typeface="Arial" panose="020B0604020202020204" pitchFamily="34" charset="0"/>
              </a:rPr>
              <a:t>được quy định trong Bộ luật Hình sự.</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61767" y="1629318"/>
            <a:ext cx="1594862" cy="56065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1" y="3344040"/>
            <a:ext cx="7416809"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do cơ quan có thẩm quyền (Toà án) áp dụng đối với anh T và anh Q.</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02588" y="2202979"/>
            <a:ext cx="2676505" cy="56065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290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Trường </a:t>
              </a:r>
              <a:r>
                <a:rPr lang="vi-VN" sz="2000" b="1">
                  <a:solidFill>
                    <a:srgbClr val="C00000"/>
                  </a:solidFill>
                </a:rPr>
                <a:t>hợp </a:t>
              </a:r>
              <a:r>
                <a:rPr lang="en-US" sz="2000" b="1" smtClean="0">
                  <a:solidFill>
                    <a:srgbClr val="C00000"/>
                  </a:solidFill>
                </a:rPr>
                <a:t>4</a:t>
              </a:r>
              <a:r>
                <a:rPr lang="vi-VN" sz="2000" b="1" smtClean="0">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6034829" cy="553998"/>
            <a:chOff x="9220199" y="2324100"/>
            <a:chExt cx="6034829" cy="553998"/>
          </a:xfrm>
        </p:grpSpPr>
        <p:sp>
          <p:nvSpPr>
            <p:cNvPr id="8" name="TextBox 7"/>
            <p:cNvSpPr txBox="1"/>
            <p:nvPr/>
          </p:nvSpPr>
          <p:spPr>
            <a:xfrm>
              <a:off x="9220199" y="2324100"/>
              <a:ext cx="6034829"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Anh </a:t>
              </a:r>
              <a:r>
                <a:rPr lang="en-US" sz="2000">
                  <a:latin typeface="Arial" panose="020B0604020202020204" pitchFamily="34" charset="0"/>
                  <a:cs typeface="Arial" panose="020B0604020202020204" pitchFamily="34" charset="0"/>
                </a:rPr>
                <a:t>T và anh Q phải chịu trách nhiệm hình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179586" y="1614311"/>
            <a:ext cx="7416806" cy="624639"/>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sẽ tước bỏ quyền, lợi ích của anh T và anh Q.</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179582" y="2551801"/>
            <a:ext cx="7416809" cy="101548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Trách </a:t>
            </a:r>
            <a:r>
              <a:rPr lang="vi-VN" sz="2000">
                <a:solidFill>
                  <a:sysClr val="windowText" lastClr="000000"/>
                </a:solidFill>
                <a:cs typeface="Arial" panose="020B0604020202020204" pitchFamily="34" charset="0"/>
              </a:rPr>
              <a:t>nhiệm đó buộc anh T và anh Q phải chịu các biện pháp cưỡng chế như: phạt tiền, phạt tù, tử hình,...</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410396" y="1157440"/>
            <a:ext cx="814417" cy="72396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56206" y="1723756"/>
            <a:ext cx="1947331" cy="72424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288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747911"/>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424959" y="1421589"/>
            <a:ext cx="6294068" cy="468480"/>
            <a:chOff x="1188734" y="579330"/>
            <a:chExt cx="6294068"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5654001" cy="400110"/>
            </a:xfrm>
            <a:prstGeom prst="rect">
              <a:avLst/>
            </a:prstGeom>
            <a:noFill/>
          </p:spPr>
          <p:txBody>
            <a:bodyPr wrap="square">
              <a:spAutoFit/>
            </a:bodyPr>
            <a:lstStyle/>
            <a:p>
              <a:r>
                <a:rPr lang="en-US" sz="2000" i="1" smtClean="0">
                  <a:latin typeface="Arial" panose="020B0604020202020204" pitchFamily="34" charset="0"/>
                  <a:cs typeface="Arial" panose="020B0604020202020204" pitchFamily="34" charset="0"/>
                </a:rPr>
                <a:t>Đọc </a:t>
              </a:r>
              <a:r>
                <a:rPr lang="en-US" sz="2000" i="1">
                  <a:latin typeface="Arial" panose="020B0604020202020204" pitchFamily="34" charset="0"/>
                  <a:cs typeface="Arial" panose="020B0604020202020204" pitchFamily="34" charset="0"/>
                </a:rPr>
                <a:t>thông tin trong SGK tr. 44 và trả lời câu </a:t>
              </a:r>
              <a:r>
                <a:rPr lang="en-US" sz="2000" i="1" smtClean="0">
                  <a:latin typeface="Arial" panose="020B0604020202020204" pitchFamily="34" charset="0"/>
                  <a:cs typeface="Arial" panose="020B0604020202020204" pitchFamily="34" charset="0"/>
                </a:rPr>
                <a:t>hỏi:</a:t>
              </a:r>
              <a:endParaRPr lang="en-US" sz="2000" i="1">
                <a:latin typeface="Arial" panose="020B0604020202020204" pitchFamily="34" charset="0"/>
                <a:cs typeface="Arial" panose="020B0604020202020204" pitchFamily="34" charset="0"/>
              </a:endParaRPr>
            </a:p>
          </p:txBody>
        </p:sp>
      </p:grpSp>
      <p:sp>
        <p:nvSpPr>
          <p:cNvPr id="11" name="Google Shape;3209;p151"/>
          <p:cNvSpPr/>
          <p:nvPr/>
        </p:nvSpPr>
        <p:spPr>
          <a:xfrm>
            <a:off x="2278432" y="2006123"/>
            <a:ext cx="4587122"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trách nhiệm pháp lí là gì?</a:t>
            </a:r>
          </a:p>
        </p:txBody>
      </p:sp>
      <p:grpSp>
        <p:nvGrpSpPr>
          <p:cNvPr id="13" name="Group 12"/>
          <p:cNvGrpSpPr/>
          <p:nvPr/>
        </p:nvGrpSpPr>
        <p:grpSpPr>
          <a:xfrm>
            <a:off x="346952" y="2924822"/>
            <a:ext cx="8450082" cy="1424022"/>
            <a:chOff x="648087" y="1974676"/>
            <a:chExt cx="8450082" cy="1424022"/>
          </a:xfrm>
        </p:grpSpPr>
        <p:sp>
          <p:nvSpPr>
            <p:cNvPr id="15" name="Freeform 4"/>
            <p:cNvSpPr/>
            <p:nvPr/>
          </p:nvSpPr>
          <p:spPr>
            <a:xfrm>
              <a:off x="648087" y="1974676"/>
              <a:ext cx="8450082" cy="1424022"/>
            </a:xfrm>
            <a:custGeom>
              <a:avLst/>
              <a:gdLst/>
              <a:ahLst/>
              <a:cxnLst/>
              <a:rect l="l" t="t" r="r" b="b"/>
              <a:pathLst>
                <a:path w="13354516" h="7429967">
                  <a:moveTo>
                    <a:pt x="0" y="0"/>
                  </a:moveTo>
                  <a:lnTo>
                    <a:pt x="13354516" y="0"/>
                  </a:lnTo>
                  <a:lnTo>
                    <a:pt x="13354516" y="7429968"/>
                  </a:lnTo>
                  <a:lnTo>
                    <a:pt x="0" y="7429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5"/>
            <p:cNvSpPr txBox="1"/>
            <p:nvPr/>
          </p:nvSpPr>
          <p:spPr>
            <a:xfrm>
              <a:off x="950324" y="2201301"/>
              <a:ext cx="7845608" cy="1015663"/>
            </a:xfrm>
            <a:prstGeom prst="rect">
              <a:avLst/>
            </a:prstGeom>
            <a:noFill/>
          </p:spPr>
          <p:txBody>
            <a:bodyPr wrap="square" rtlCol="0">
              <a:spAutoFit/>
            </a:bodyPr>
            <a:lstStyle/>
            <a:p>
              <a:pPr algn="just">
                <a:lnSpc>
                  <a:spcPct val="150000"/>
                </a:lnSpc>
              </a:pPr>
              <a:r>
                <a:rPr lang="en-US" sz="2000" b="1" smtClean="0"/>
                <a:t>Khái niệm: </a:t>
              </a:r>
              <a:r>
                <a:rPr lang="en-US" sz="2000"/>
                <a:t>N</a:t>
              </a:r>
              <a:r>
                <a:rPr lang="vi-VN" sz="2000" smtClean="0"/>
                <a:t>ghĩa </a:t>
              </a:r>
              <a:r>
                <a:rPr lang="vi-VN" sz="2000"/>
                <a:t>vụ mà các chủ thể phải gánh chịu hậu quả bất lợi do Nhà nước quy định từ hành vi vi phạm pháp luật của mình.</a:t>
              </a:r>
            </a:p>
          </p:txBody>
        </p:sp>
      </p:grpSp>
    </p:spTree>
    <p:extLst>
      <p:ext uri="{BB962C8B-B14F-4D97-AF65-F5344CB8AC3E}">
        <p14:creationId xmlns:p14="http://schemas.microsoft.com/office/powerpoint/2010/main" val="338625620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747911"/>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424959" y="1421589"/>
            <a:ext cx="6294068" cy="468480"/>
            <a:chOff x="1188734" y="579330"/>
            <a:chExt cx="6294068"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5654001" cy="400110"/>
            </a:xfrm>
            <a:prstGeom prst="rect">
              <a:avLst/>
            </a:prstGeom>
            <a:noFill/>
          </p:spPr>
          <p:txBody>
            <a:bodyPr wrap="square">
              <a:spAutoFit/>
            </a:bodyPr>
            <a:lstStyle/>
            <a:p>
              <a:r>
                <a:rPr lang="en-US" sz="2000" i="1" smtClean="0">
                  <a:latin typeface="Arial" panose="020B0604020202020204" pitchFamily="34" charset="0"/>
                  <a:cs typeface="Arial" panose="020B0604020202020204" pitchFamily="34" charset="0"/>
                </a:rPr>
                <a:t>Đọc </a:t>
              </a:r>
              <a:r>
                <a:rPr lang="en-US" sz="2000" i="1">
                  <a:latin typeface="Arial" panose="020B0604020202020204" pitchFamily="34" charset="0"/>
                  <a:cs typeface="Arial" panose="020B0604020202020204" pitchFamily="34" charset="0"/>
                </a:rPr>
                <a:t>thông tin trong SGK tr. 44 và trả lời câu </a:t>
              </a:r>
              <a:r>
                <a:rPr lang="en-US" sz="2000" i="1" smtClean="0">
                  <a:latin typeface="Arial" panose="020B0604020202020204" pitchFamily="34" charset="0"/>
                  <a:cs typeface="Arial" panose="020B0604020202020204" pitchFamily="34" charset="0"/>
                </a:rPr>
                <a:t>hỏi:</a:t>
              </a:r>
              <a:endParaRPr lang="en-US" sz="2000" i="1">
                <a:latin typeface="Arial" panose="020B0604020202020204" pitchFamily="34" charset="0"/>
                <a:cs typeface="Arial" panose="020B0604020202020204" pitchFamily="34" charset="0"/>
              </a:endParaRPr>
            </a:p>
          </p:txBody>
        </p:sp>
      </p:grpSp>
      <p:sp>
        <p:nvSpPr>
          <p:cNvPr id="11" name="Google Shape;3209;p151"/>
          <p:cNvSpPr/>
          <p:nvPr/>
        </p:nvSpPr>
        <p:spPr>
          <a:xfrm>
            <a:off x="2278432" y="2006123"/>
            <a:ext cx="4587122"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trách nhiệm pháp lí là gì?</a:t>
            </a:r>
          </a:p>
        </p:txBody>
      </p:sp>
      <p:sp>
        <p:nvSpPr>
          <p:cNvPr id="12" name="Google Shape;3209;p151"/>
          <p:cNvSpPr/>
          <p:nvPr/>
        </p:nvSpPr>
        <p:spPr>
          <a:xfrm>
            <a:off x="3932255" y="2777637"/>
            <a:ext cx="153572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Phân loại</a:t>
            </a:r>
            <a:endParaRPr lang="vi-VN" sz="2000" b="1"/>
          </a:p>
        </p:txBody>
      </p:sp>
      <p:grpSp>
        <p:nvGrpSpPr>
          <p:cNvPr id="14" name="Group 13"/>
          <p:cNvGrpSpPr/>
          <p:nvPr/>
        </p:nvGrpSpPr>
        <p:grpSpPr>
          <a:xfrm>
            <a:off x="579588" y="3375527"/>
            <a:ext cx="4120529" cy="1296817"/>
            <a:chOff x="-2432105" y="2509004"/>
            <a:chExt cx="4120529" cy="1296817"/>
          </a:xfrm>
        </p:grpSpPr>
        <p:sp>
          <p:nvSpPr>
            <p:cNvPr id="17" name="Google Shape;3209;p151"/>
            <p:cNvSpPr/>
            <p:nvPr/>
          </p:nvSpPr>
          <p:spPr>
            <a:xfrm>
              <a:off x="-2432105" y="2792723"/>
              <a:ext cx="1768093"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hình </a:t>
              </a:r>
              <a:r>
                <a:rPr lang="en-US" sz="2000" smtClean="0"/>
                <a:t>sự.</a:t>
              </a:r>
              <a:endParaRPr lang="vi-VN" sz="2000"/>
            </a:p>
          </p:txBody>
        </p:sp>
        <p:cxnSp>
          <p:nvCxnSpPr>
            <p:cNvPr id="18" name="Straight Connector 17"/>
            <p:cNvCxnSpPr>
              <a:stCxn id="12" idx="2"/>
              <a:endCxn id="17" idx="0"/>
            </p:cNvCxnSpPr>
            <p:nvPr/>
          </p:nvCxnSpPr>
          <p:spPr>
            <a:xfrm flipH="1">
              <a:off x="-1548058" y="2509004"/>
              <a:ext cx="323648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644276" y="3375527"/>
            <a:ext cx="2055841" cy="1296817"/>
            <a:chOff x="-2717615" y="2509004"/>
            <a:chExt cx="2055841" cy="1296817"/>
          </a:xfrm>
        </p:grpSpPr>
        <p:sp>
          <p:nvSpPr>
            <p:cNvPr id="20" name="Google Shape;3209;p151"/>
            <p:cNvSpPr/>
            <p:nvPr/>
          </p:nvSpPr>
          <p:spPr>
            <a:xfrm>
              <a:off x="-2717615" y="2792723"/>
              <a:ext cx="1759248"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dân </a:t>
              </a:r>
              <a:r>
                <a:rPr lang="en-US" sz="2000" smtClean="0"/>
                <a:t>sự.</a:t>
              </a:r>
              <a:endParaRPr lang="vi-VN" sz="2000"/>
            </a:p>
          </p:txBody>
        </p:sp>
        <p:cxnSp>
          <p:nvCxnSpPr>
            <p:cNvPr id="21" name="Straight Connector 20"/>
            <p:cNvCxnSpPr>
              <a:stCxn id="12" idx="2"/>
              <a:endCxn id="20" idx="0"/>
            </p:cNvCxnSpPr>
            <p:nvPr/>
          </p:nvCxnSpPr>
          <p:spPr>
            <a:xfrm flipH="1">
              <a:off x="-1837991" y="2509004"/>
              <a:ext cx="1176217"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700117" y="3375527"/>
            <a:ext cx="1967539" cy="1296817"/>
            <a:chOff x="-2586766" y="2509004"/>
            <a:chExt cx="1967539" cy="1296817"/>
          </a:xfrm>
        </p:grpSpPr>
        <p:sp>
          <p:nvSpPr>
            <p:cNvPr id="23" name="Google Shape;3209;p151"/>
            <p:cNvSpPr/>
            <p:nvPr/>
          </p:nvSpPr>
          <p:spPr>
            <a:xfrm>
              <a:off x="-2432106" y="2792723"/>
              <a:ext cx="1812879"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hành </a:t>
              </a:r>
              <a:r>
                <a:rPr lang="en-US" sz="2000" smtClean="0"/>
                <a:t>chính.</a:t>
              </a:r>
              <a:endParaRPr lang="vi-VN" sz="2000"/>
            </a:p>
          </p:txBody>
        </p:sp>
        <p:cxnSp>
          <p:nvCxnSpPr>
            <p:cNvPr id="24" name="Straight Connector 23"/>
            <p:cNvCxnSpPr>
              <a:stCxn id="12" idx="2"/>
              <a:endCxn id="23" idx="0"/>
            </p:cNvCxnSpPr>
            <p:nvPr/>
          </p:nvCxnSpPr>
          <p:spPr>
            <a:xfrm>
              <a:off x="-2586766" y="2509004"/>
              <a:ext cx="1061100"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700117" y="3375527"/>
            <a:ext cx="3969750" cy="1296817"/>
            <a:chOff x="-4696239" y="2509004"/>
            <a:chExt cx="3969750" cy="1296817"/>
          </a:xfrm>
        </p:grpSpPr>
        <p:sp>
          <p:nvSpPr>
            <p:cNvPr id="26" name="Google Shape;3209;p151"/>
            <p:cNvSpPr/>
            <p:nvPr/>
          </p:nvSpPr>
          <p:spPr>
            <a:xfrm>
              <a:off x="-2432105" y="2792723"/>
              <a:ext cx="1705616"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kỉ luật.</a:t>
              </a:r>
              <a:endParaRPr lang="vi-VN" sz="2000"/>
            </a:p>
          </p:txBody>
        </p:sp>
        <p:cxnSp>
          <p:nvCxnSpPr>
            <p:cNvPr id="27" name="Straight Connector 26"/>
            <p:cNvCxnSpPr>
              <a:stCxn id="12" idx="2"/>
              <a:endCxn id="26" idx="0"/>
            </p:cNvCxnSpPr>
            <p:nvPr/>
          </p:nvCxnSpPr>
          <p:spPr>
            <a:xfrm>
              <a:off x="-4696239" y="2509004"/>
              <a:ext cx="311694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6997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806393"/>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351228" y="1538554"/>
            <a:ext cx="8441529" cy="468480"/>
            <a:chOff x="1188734" y="579330"/>
            <a:chExt cx="8441529"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801462" cy="400110"/>
            </a:xfrm>
            <a:prstGeom prst="rect">
              <a:avLst/>
            </a:prstGeom>
            <a:noFill/>
          </p:spPr>
          <p:txBody>
            <a:bodyPr wrap="square">
              <a:spAutoFit/>
            </a:bodyPr>
            <a:lstStyle/>
            <a:p>
              <a:pPr algn="just"/>
              <a:r>
                <a:rPr lang="en-US" sz="2000" i="1">
                  <a:latin typeface="Arial" panose="020B0604020202020204" pitchFamily="34" charset="0"/>
                  <a:cs typeface="Arial" panose="020B0604020202020204" pitchFamily="34" charset="0"/>
                </a:rPr>
                <a:t>Đ</a:t>
              </a:r>
              <a:r>
                <a:rPr lang="en-US" sz="2000" i="1" smtClean="0">
                  <a:latin typeface="Arial" panose="020B0604020202020204" pitchFamily="34" charset="0"/>
                  <a:cs typeface="Arial" panose="020B0604020202020204" pitchFamily="34" charset="0"/>
                </a:rPr>
                <a:t>ọc </a:t>
              </a:r>
              <a:r>
                <a:rPr lang="en-US" sz="2000" i="1">
                  <a:latin typeface="Arial" panose="020B0604020202020204" pitchFamily="34" charset="0"/>
                  <a:cs typeface="Arial" panose="020B0604020202020204" pitchFamily="34" charset="0"/>
                </a:rPr>
                <a:t>thông tin trong SGK </a:t>
              </a:r>
              <a:r>
                <a:rPr lang="en-US" sz="2000" i="1" smtClean="0">
                  <a:latin typeface="Arial" panose="020B0604020202020204" pitchFamily="34" charset="0"/>
                  <a:cs typeface="Arial" panose="020B0604020202020204" pitchFamily="34" charset="0"/>
                </a:rPr>
                <a:t>tr.45-46 </a:t>
              </a:r>
              <a:r>
                <a:rPr lang="en-US" sz="2000" i="1">
                  <a:latin typeface="Arial" panose="020B0604020202020204" pitchFamily="34" charset="0"/>
                  <a:cs typeface="Arial" panose="020B0604020202020204" pitchFamily="34" charset="0"/>
                </a:rPr>
                <a:t>và thực hiện nhiệm </a:t>
              </a:r>
              <a:r>
                <a:rPr lang="en-US" sz="2000" i="1" smtClean="0">
                  <a:latin typeface="Arial" panose="020B0604020202020204" pitchFamily="34" charset="0"/>
                  <a:cs typeface="Arial" panose="020B0604020202020204" pitchFamily="34" charset="0"/>
                </a:rPr>
                <a:t>vụ</a:t>
              </a:r>
              <a:r>
                <a:rPr lang="en-US" sz="2000" i="1">
                  <a:latin typeface="Arial" panose="020B0604020202020204" pitchFamily="34" charset="0"/>
                  <a:cs typeface="Arial" panose="020B0604020202020204" pitchFamily="34" charset="0"/>
                </a:rPr>
                <a:t> </a:t>
              </a:r>
              <a:r>
                <a:rPr lang="en-US" sz="2000" i="1" smtClean="0">
                  <a:latin typeface="Arial" panose="020B0604020202020204" pitchFamily="34" charset="0"/>
                  <a:cs typeface="Arial" panose="020B0604020202020204" pitchFamily="34" charset="0"/>
                </a:rPr>
                <a:t>theo nhóm:</a:t>
              </a:r>
              <a:endParaRPr lang="en-US" sz="2000" i="1">
                <a:latin typeface="Arial" panose="020B0604020202020204" pitchFamily="34" charset="0"/>
                <a:cs typeface="Arial" panose="020B0604020202020204" pitchFamily="34" charset="0"/>
              </a:endParaRPr>
            </a:p>
          </p:txBody>
        </p:sp>
      </p:grpSp>
      <p:sp>
        <p:nvSpPr>
          <p:cNvPr id="35" name="Google Shape;3209;p151"/>
          <p:cNvSpPr/>
          <p:nvPr/>
        </p:nvSpPr>
        <p:spPr>
          <a:xfrm>
            <a:off x="6417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1: </a:t>
            </a:r>
            <a:endParaRPr lang="en-US" sz="2000" b="1" smtClean="0"/>
          </a:p>
          <a:p>
            <a:pPr lvl="0" algn="just">
              <a:lnSpc>
                <a:spcPct val="150000"/>
              </a:lnSpc>
            </a:pPr>
            <a:r>
              <a:rPr lang="en-US" sz="2000" smtClean="0"/>
              <a:t>Tìm </a:t>
            </a:r>
            <a:r>
              <a:rPr lang="en-US" sz="2000"/>
              <a:t>hiểu về trách nhiệm hình sự.</a:t>
            </a:r>
            <a:endParaRPr lang="vi-VN" sz="2000"/>
          </a:p>
        </p:txBody>
      </p:sp>
      <p:sp>
        <p:nvSpPr>
          <p:cNvPr id="36" name="Google Shape;3209;p151"/>
          <p:cNvSpPr/>
          <p:nvPr/>
        </p:nvSpPr>
        <p:spPr>
          <a:xfrm>
            <a:off x="27245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a:t>
            </a:r>
            <a:r>
              <a:rPr lang="en-US" sz="2000" b="1" smtClean="0"/>
              <a:t>2: </a:t>
            </a:r>
          </a:p>
          <a:p>
            <a:pPr lvl="0" algn="just">
              <a:lnSpc>
                <a:spcPct val="150000"/>
              </a:lnSpc>
            </a:pPr>
            <a:r>
              <a:rPr lang="en-US" sz="2000" smtClean="0"/>
              <a:t>Tìm </a:t>
            </a:r>
            <a:r>
              <a:rPr lang="en-US" sz="2000"/>
              <a:t>hiểu về trách nhiệm dân sự.</a:t>
            </a:r>
            <a:endParaRPr lang="vi-VN" sz="2000"/>
          </a:p>
        </p:txBody>
      </p:sp>
      <p:sp>
        <p:nvSpPr>
          <p:cNvPr id="37" name="Google Shape;3209;p151"/>
          <p:cNvSpPr/>
          <p:nvPr/>
        </p:nvSpPr>
        <p:spPr>
          <a:xfrm>
            <a:off x="48073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a:t>
            </a:r>
            <a:r>
              <a:rPr lang="en-US" sz="2000" b="1" smtClean="0"/>
              <a:t>3: </a:t>
            </a:r>
          </a:p>
          <a:p>
            <a:pPr lvl="0" algn="just">
              <a:lnSpc>
                <a:spcPct val="150000"/>
              </a:lnSpc>
            </a:pPr>
            <a:r>
              <a:rPr lang="en-US" sz="2000" smtClean="0"/>
              <a:t>Tìm </a:t>
            </a:r>
            <a:r>
              <a:rPr lang="en-US" sz="2000"/>
              <a:t>hiểu về trách nhiệm hành chính.</a:t>
            </a:r>
            <a:endParaRPr lang="vi-VN" sz="2000"/>
          </a:p>
        </p:txBody>
      </p:sp>
      <p:sp>
        <p:nvSpPr>
          <p:cNvPr id="38" name="Google Shape;3209;p151"/>
          <p:cNvSpPr/>
          <p:nvPr/>
        </p:nvSpPr>
        <p:spPr>
          <a:xfrm>
            <a:off x="68901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4</a:t>
            </a:r>
            <a:r>
              <a:rPr lang="en-US" sz="2000" b="1" smtClean="0"/>
              <a:t>: </a:t>
            </a:r>
          </a:p>
          <a:p>
            <a:pPr lvl="0" algn="just">
              <a:lnSpc>
                <a:spcPct val="150000"/>
              </a:lnSpc>
            </a:pPr>
            <a:r>
              <a:rPr lang="en-US" sz="2000"/>
              <a:t>Tìm hiểu về trách nhiệm kỉ </a:t>
            </a:r>
            <a:r>
              <a:rPr lang="en-US" sz="2000" smtClean="0"/>
              <a:t>luật.</a:t>
            </a:r>
            <a:endParaRPr lang="vi-VN" sz="2000"/>
          </a:p>
        </p:txBody>
      </p:sp>
    </p:spTree>
    <p:extLst>
      <p:ext uri="{BB962C8B-B14F-4D97-AF65-F5344CB8AC3E}">
        <p14:creationId xmlns:p14="http://schemas.microsoft.com/office/powerpoint/2010/main" val="688103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30628"/>
            <a:ext cx="9144000" cy="598177"/>
          </a:xfrm>
          <a:prstGeom prst="rect">
            <a:avLst/>
          </a:prstGeom>
          <a:noFill/>
        </p:spPr>
        <p:txBody>
          <a:bodyPr wrap="square" rtlCol="0">
            <a:spAutoFit/>
          </a:bodyPr>
          <a:lstStyle/>
          <a:p>
            <a:pPr algn="ctr">
              <a:lnSpc>
                <a:spcPct val="150000"/>
              </a:lnSpc>
            </a:pPr>
            <a:r>
              <a:rPr lang="en-US" sz="2500" b="1">
                <a:solidFill>
                  <a:srgbClr val="C00000"/>
                </a:solidFill>
              </a:rPr>
              <a:t>c. Ý nghĩa của trách nhiệm pháp lí</a:t>
            </a:r>
          </a:p>
        </p:txBody>
      </p:sp>
      <p:sp>
        <p:nvSpPr>
          <p:cNvPr id="7" name="Rounded Rectangle 6"/>
          <p:cNvSpPr/>
          <p:nvPr/>
        </p:nvSpPr>
        <p:spPr>
          <a:xfrm>
            <a:off x="3368421" y="930506"/>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12" name="Group 11"/>
          <p:cNvGrpSpPr/>
          <p:nvPr/>
        </p:nvGrpSpPr>
        <p:grpSpPr>
          <a:xfrm>
            <a:off x="5109880" y="1892344"/>
            <a:ext cx="3126980" cy="1997484"/>
            <a:chOff x="5868236" y="1575254"/>
            <a:chExt cx="3126980" cy="1997484"/>
          </a:xfrm>
        </p:grpSpPr>
        <p:grpSp>
          <p:nvGrpSpPr>
            <p:cNvPr id="14" name="Group 13">
              <a:extLst>
                <a:ext uri="{FF2B5EF4-FFF2-40B4-BE49-F238E27FC236}">
                  <a16:creationId xmlns:a16="http://schemas.microsoft.com/office/drawing/2014/main" id="{3B118C66-61AC-E7EE-3942-DD670C387640}"/>
                </a:ext>
              </a:extLst>
            </p:cNvPr>
            <p:cNvGrpSpPr/>
            <p:nvPr/>
          </p:nvGrpSpPr>
          <p:grpSpPr>
            <a:xfrm>
              <a:off x="6107454" y="1710872"/>
              <a:ext cx="2887762" cy="1861866"/>
              <a:chOff x="290287" y="2989943"/>
              <a:chExt cx="2887762" cy="1861866"/>
            </a:xfrm>
          </p:grpSpPr>
          <p:sp>
            <p:nvSpPr>
              <p:cNvPr id="18" name="Rectangle 17">
                <a:extLst>
                  <a:ext uri="{FF2B5EF4-FFF2-40B4-BE49-F238E27FC236}">
                    <a16:creationId xmlns:a16="http://schemas.microsoft.com/office/drawing/2014/main" id="{25737119-B5E2-857A-4517-D5917232ABF5}"/>
                  </a:ext>
                </a:extLst>
              </p:cNvPr>
              <p:cNvSpPr/>
              <p:nvPr/>
            </p:nvSpPr>
            <p:spPr>
              <a:xfrm>
                <a:off x="290287" y="2989943"/>
                <a:ext cx="2807932" cy="1789293"/>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9" name="Rectangle 18">
                <a:extLst>
                  <a:ext uri="{FF2B5EF4-FFF2-40B4-BE49-F238E27FC236}">
                    <a16:creationId xmlns:a16="http://schemas.microsoft.com/office/drawing/2014/main" id="{73A0FC2D-F740-F311-0E89-8EA9EEE59377}"/>
                  </a:ext>
                </a:extLst>
              </p:cNvPr>
              <p:cNvSpPr/>
              <p:nvPr/>
            </p:nvSpPr>
            <p:spPr>
              <a:xfrm>
                <a:off x="370117" y="3062516"/>
                <a:ext cx="2807932" cy="1789293"/>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20" name="TextBox 19">
                <a:extLst>
                  <a:ext uri="{FF2B5EF4-FFF2-40B4-BE49-F238E27FC236}">
                    <a16:creationId xmlns:a16="http://schemas.microsoft.com/office/drawing/2014/main" id="{B17F5E49-7BE9-B9A4-3C4E-D0F2C3423160}"/>
                  </a:ext>
                </a:extLst>
              </p:cNvPr>
              <p:cNvSpPr txBox="1"/>
              <p:nvPr/>
            </p:nvSpPr>
            <p:spPr>
              <a:xfrm>
                <a:off x="527221" y="3218498"/>
                <a:ext cx="2491911" cy="1477328"/>
              </a:xfrm>
              <a:prstGeom prst="rect">
                <a:avLst/>
              </a:prstGeom>
              <a:noFill/>
            </p:spPr>
            <p:txBody>
              <a:bodyPr wrap="square">
                <a:spAutoFit/>
              </a:bodyPr>
              <a:lstStyle/>
              <a:p>
                <a:pPr algn="just">
                  <a:lnSpc>
                    <a:spcPct val="150000"/>
                  </a:lnSpc>
                </a:pPr>
                <a:r>
                  <a:rPr lang="en-US" sz="2000" smtClean="0"/>
                  <a:t>       </a:t>
                </a:r>
                <a:r>
                  <a:rPr lang="vi-VN" sz="2000" smtClean="0"/>
                  <a:t>Em </a:t>
                </a:r>
                <a:r>
                  <a:rPr lang="vi-VN" sz="2000"/>
                  <a:t>hãy cho biết trách nhiệm pháp lí có ý nghĩa gì?</a:t>
                </a:r>
                <a:endParaRPr lang="en-US" sz="2000"/>
              </a:p>
            </p:txBody>
          </p:sp>
        </p:gr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21" name="Google Shape;283;p33"/>
          <p:cNvGrpSpPr/>
          <p:nvPr/>
        </p:nvGrpSpPr>
        <p:grpSpPr>
          <a:xfrm>
            <a:off x="1003522" y="1271680"/>
            <a:ext cx="3292707" cy="3447002"/>
            <a:chOff x="524550" y="611191"/>
            <a:chExt cx="3980294" cy="4166809"/>
          </a:xfrm>
        </p:grpSpPr>
        <p:grpSp>
          <p:nvGrpSpPr>
            <p:cNvPr id="22" name="Google Shape;284;p33"/>
            <p:cNvGrpSpPr/>
            <p:nvPr/>
          </p:nvGrpSpPr>
          <p:grpSpPr>
            <a:xfrm flipH="1">
              <a:off x="3840211" y="2972930"/>
              <a:ext cx="664633" cy="664286"/>
              <a:chOff x="6212418" y="1482331"/>
              <a:chExt cx="627249" cy="626921"/>
            </a:xfrm>
          </p:grpSpPr>
          <p:sp>
            <p:nvSpPr>
              <p:cNvPr id="86" name="Google Shape;285;p3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6;p3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87;p33"/>
            <p:cNvGrpSpPr/>
            <p:nvPr/>
          </p:nvGrpSpPr>
          <p:grpSpPr>
            <a:xfrm flipH="1">
              <a:off x="998552" y="611191"/>
              <a:ext cx="845522" cy="916625"/>
              <a:chOff x="7511392" y="307000"/>
              <a:chExt cx="863570" cy="936192"/>
            </a:xfrm>
          </p:grpSpPr>
          <p:sp>
            <p:nvSpPr>
              <p:cNvPr id="84" name="Google Shape;288;p3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9;p3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90;p33"/>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91;p33"/>
            <p:cNvGrpSpPr/>
            <p:nvPr/>
          </p:nvGrpSpPr>
          <p:grpSpPr>
            <a:xfrm>
              <a:off x="813848" y="4145244"/>
              <a:ext cx="2655916" cy="566303"/>
              <a:chOff x="6098010" y="4127346"/>
              <a:chExt cx="2020169" cy="430747"/>
            </a:xfrm>
          </p:grpSpPr>
          <p:sp>
            <p:nvSpPr>
              <p:cNvPr id="69" name="Google Shape;292;p33"/>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3;p33"/>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4;p33"/>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5;p33"/>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6;p33"/>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7;p33"/>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8;p33"/>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9;p33"/>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0;p33"/>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p33"/>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2;p33"/>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3;p33"/>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p33"/>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5;p33"/>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6;p33"/>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07;p33"/>
            <p:cNvGrpSpPr/>
            <p:nvPr/>
          </p:nvGrpSpPr>
          <p:grpSpPr>
            <a:xfrm>
              <a:off x="1139576" y="1451653"/>
              <a:ext cx="2741920" cy="2134502"/>
              <a:chOff x="6328726" y="268400"/>
              <a:chExt cx="1863097" cy="1450168"/>
            </a:xfrm>
          </p:grpSpPr>
          <p:sp>
            <p:nvSpPr>
              <p:cNvPr id="41" name="Google Shape;308;p33"/>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9;p33"/>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0;p33"/>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1;p33"/>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2;p33"/>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3;p33"/>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4;p33"/>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5;p33"/>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6;p33"/>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7;p33"/>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8;p33"/>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9;p33"/>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0;p33"/>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1;p33"/>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2;p33"/>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3;p33"/>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4;p33"/>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5;p33"/>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6;p33"/>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7;p33"/>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8;p33"/>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p33"/>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0;p33"/>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1;p33"/>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2;p33"/>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3;p33"/>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4;p33"/>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5;p33"/>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33"/>
            <p:cNvGrpSpPr/>
            <p:nvPr/>
          </p:nvGrpSpPr>
          <p:grpSpPr>
            <a:xfrm>
              <a:off x="1079546" y="3579305"/>
              <a:ext cx="2655916" cy="567212"/>
              <a:chOff x="6348934" y="3696877"/>
              <a:chExt cx="2020169" cy="431438"/>
            </a:xfrm>
          </p:grpSpPr>
          <p:sp>
            <p:nvSpPr>
              <p:cNvPr id="28" name="Google Shape;337;p33"/>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8;p33"/>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9;p33"/>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0;p33"/>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1;p33"/>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2;p33"/>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3;p33"/>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4;p33"/>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5;p33"/>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p33"/>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7;p33"/>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8;p33"/>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p33"/>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09715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rot="16200000">
            <a:off x="-1549735" y="1972733"/>
            <a:ext cx="3899331" cy="568119"/>
          </a:xfrm>
          <a:prstGeom prst="roundRect">
            <a:avLst>
              <a:gd name="adj" fmla="val 4475"/>
            </a:avLst>
          </a:prstGeom>
          <a:solidFill>
            <a:srgbClr val="1789A3"/>
          </a:solidFill>
          <a:ln w="28575">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Ý NGHĨA</a:t>
            </a:r>
            <a:endParaRPr lang="en-US" sz="2000" b="1" dirty="0" smtClean="0">
              <a:solidFill>
                <a:schemeClr val="accent6"/>
              </a:solidFill>
              <a:latin typeface="Arial" panose="020B0604020202020204" pitchFamily="34" charset="0"/>
              <a:cs typeface="Arial" panose="020B0604020202020204" pitchFamily="34" charset="0"/>
            </a:endParaRPr>
          </a:p>
        </p:txBody>
      </p:sp>
      <p:sp>
        <p:nvSpPr>
          <p:cNvPr id="8" name="Rounded Rectangle 7"/>
          <p:cNvSpPr/>
          <p:nvPr/>
        </p:nvSpPr>
        <p:spPr>
          <a:xfrm>
            <a:off x="1273268" y="307128"/>
            <a:ext cx="7711076" cy="65915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Sự trừng phạt nghiêm khắc của pháp luật đối với chủ thể vi phạm.</a:t>
            </a:r>
            <a:endParaRPr lang="en-US" sz="2000" dirty="0" smtClean="0">
              <a:solidFill>
                <a:srgbClr val="000000"/>
              </a:solidFill>
              <a:latin typeface="Arial" panose="020B0604020202020204" pitchFamily="34" charset="0"/>
              <a:cs typeface="Arial" panose="020B0604020202020204" pitchFamily="34" charset="0"/>
            </a:endParaRPr>
          </a:p>
        </p:txBody>
      </p:sp>
      <p:sp>
        <p:nvSpPr>
          <p:cNvPr id="9" name="Down Arrow 8"/>
          <p:cNvSpPr/>
          <p:nvPr/>
        </p:nvSpPr>
        <p:spPr>
          <a:xfrm rot="16200000">
            <a:off x="801770" y="335840"/>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ounded Rectangle 9"/>
          <p:cNvSpPr/>
          <p:nvPr/>
        </p:nvSpPr>
        <p:spPr>
          <a:xfrm>
            <a:off x="1285722" y="1162488"/>
            <a:ext cx="7711076" cy="99468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Giáo dục mọi người có ý thức tôn trọng pháp luật, tuân theo quy định của pháp luật và các quy tắc của cuộc </a:t>
            </a:r>
            <a:r>
              <a:rPr lang="vi-VN" sz="2000" smtClean="0">
                <a:solidFill>
                  <a:srgbClr val="000000"/>
                </a:solidFill>
                <a:cs typeface="Arial" panose="020B0604020202020204" pitchFamily="34" charset="0"/>
              </a:rPr>
              <a:t>sống</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1285722" y="2354893"/>
            <a:ext cx="7711076" cy="659159"/>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Nâng cao ý thức phòng ngừa và đấu tranh chống tội </a:t>
            </a:r>
            <a:r>
              <a:rPr lang="vi-VN" sz="2000" smtClean="0">
                <a:solidFill>
                  <a:srgbClr val="000000"/>
                </a:solidFill>
                <a:cs typeface="Arial" panose="020B0604020202020204" pitchFamily="34" charset="0"/>
              </a:rPr>
              <a:t>phạm</a:t>
            </a:r>
            <a:r>
              <a:rPr lang="en-US" sz="200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1285722" y="3211770"/>
            <a:ext cx="7711076" cy="99468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Củng cố lòng tin của người dân vào pháp luật; góp phần duy trì trật tự, an toàn xã hội.</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4" name="Down Arrow 13"/>
          <p:cNvSpPr/>
          <p:nvPr/>
        </p:nvSpPr>
        <p:spPr>
          <a:xfrm rot="16200000">
            <a:off x="801770" y="1358965"/>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Down Arrow 14"/>
          <p:cNvSpPr/>
          <p:nvPr/>
        </p:nvSpPr>
        <p:spPr>
          <a:xfrm rot="16200000">
            <a:off x="814224" y="2383606"/>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Down Arrow 15"/>
          <p:cNvSpPr/>
          <p:nvPr/>
        </p:nvSpPr>
        <p:spPr>
          <a:xfrm rot="16200000">
            <a:off x="801770" y="3408247"/>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3207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pSp>
        <p:nvGrpSpPr>
          <p:cNvPr id="876" name="Google Shape;876;p45"/>
          <p:cNvGrpSpPr/>
          <p:nvPr/>
        </p:nvGrpSpPr>
        <p:grpSpPr>
          <a:xfrm>
            <a:off x="4575708" y="142992"/>
            <a:ext cx="4007687" cy="4696105"/>
            <a:chOff x="4575708" y="152469"/>
            <a:chExt cx="4007687" cy="4696105"/>
          </a:xfrm>
        </p:grpSpPr>
        <p:grpSp>
          <p:nvGrpSpPr>
            <p:cNvPr id="877" name="Google Shape;877;p45"/>
            <p:cNvGrpSpPr/>
            <p:nvPr/>
          </p:nvGrpSpPr>
          <p:grpSpPr>
            <a:xfrm>
              <a:off x="6572725" y="1042697"/>
              <a:ext cx="1165143" cy="1288150"/>
              <a:chOff x="6539354" y="70717"/>
              <a:chExt cx="1889625" cy="2089118"/>
            </a:xfrm>
          </p:grpSpPr>
          <p:sp>
            <p:nvSpPr>
              <p:cNvPr id="878" name="Google Shape;878;p45"/>
              <p:cNvSpPr/>
              <p:nvPr/>
            </p:nvSpPr>
            <p:spPr>
              <a:xfrm>
                <a:off x="7542367" y="1338052"/>
                <a:ext cx="886612" cy="780625"/>
              </a:xfrm>
              <a:custGeom>
                <a:avLst/>
                <a:gdLst/>
                <a:ahLst/>
                <a:cxnLst/>
                <a:rect l="l" t="t" r="r" b="b"/>
                <a:pathLst>
                  <a:path w="6893" h="6069" extrusionOk="0">
                    <a:moveTo>
                      <a:pt x="3451" y="648"/>
                    </a:moveTo>
                    <a:cubicBezTo>
                      <a:pt x="3923" y="648"/>
                      <a:pt x="4398" y="786"/>
                      <a:pt x="4812" y="1076"/>
                    </a:cubicBezTo>
                    <a:cubicBezTo>
                      <a:pt x="5897" y="1839"/>
                      <a:pt x="6148" y="3324"/>
                      <a:pt x="5396" y="4397"/>
                    </a:cubicBezTo>
                    <a:cubicBezTo>
                      <a:pt x="4936" y="5055"/>
                      <a:pt x="4197" y="5406"/>
                      <a:pt x="3448" y="5406"/>
                    </a:cubicBezTo>
                    <a:cubicBezTo>
                      <a:pt x="2975" y="5406"/>
                      <a:pt x="2497" y="5266"/>
                      <a:pt x="2082" y="4975"/>
                    </a:cubicBezTo>
                    <a:cubicBezTo>
                      <a:pt x="1008" y="4224"/>
                      <a:pt x="746" y="2733"/>
                      <a:pt x="1497" y="1660"/>
                    </a:cubicBezTo>
                    <a:cubicBezTo>
                      <a:pt x="1959" y="1001"/>
                      <a:pt x="2700" y="648"/>
                      <a:pt x="3451" y="648"/>
                    </a:cubicBezTo>
                    <a:close/>
                    <a:moveTo>
                      <a:pt x="3452" y="1"/>
                    </a:moveTo>
                    <a:cubicBezTo>
                      <a:pt x="2494" y="1"/>
                      <a:pt x="1551" y="454"/>
                      <a:pt x="961" y="1297"/>
                    </a:cubicBezTo>
                    <a:cubicBezTo>
                      <a:pt x="1" y="2668"/>
                      <a:pt x="335" y="4558"/>
                      <a:pt x="1706" y="5518"/>
                    </a:cubicBezTo>
                    <a:cubicBezTo>
                      <a:pt x="2234" y="5890"/>
                      <a:pt x="2841" y="6068"/>
                      <a:pt x="3442" y="6068"/>
                    </a:cubicBezTo>
                    <a:cubicBezTo>
                      <a:pt x="4400" y="6068"/>
                      <a:pt x="5343" y="5615"/>
                      <a:pt x="5933" y="4772"/>
                    </a:cubicBezTo>
                    <a:cubicBezTo>
                      <a:pt x="6893" y="3401"/>
                      <a:pt x="6559" y="1511"/>
                      <a:pt x="5188" y="551"/>
                    </a:cubicBezTo>
                    <a:cubicBezTo>
                      <a:pt x="4659" y="179"/>
                      <a:pt x="4053" y="1"/>
                      <a:pt x="3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7474968" y="1337667"/>
                <a:ext cx="341371" cy="339827"/>
              </a:xfrm>
              <a:custGeom>
                <a:avLst/>
                <a:gdLst/>
                <a:ahLst/>
                <a:cxnLst/>
                <a:rect l="l" t="t" r="r" b="b"/>
                <a:pathLst>
                  <a:path w="2654" h="2642" extrusionOk="0">
                    <a:moveTo>
                      <a:pt x="1438" y="1"/>
                    </a:moveTo>
                    <a:cubicBezTo>
                      <a:pt x="1041" y="1"/>
                      <a:pt x="651" y="189"/>
                      <a:pt x="406" y="537"/>
                    </a:cubicBezTo>
                    <a:cubicBezTo>
                      <a:pt x="0" y="1103"/>
                      <a:pt x="143" y="1884"/>
                      <a:pt x="710" y="2289"/>
                    </a:cubicBezTo>
                    <a:lnTo>
                      <a:pt x="1210" y="2641"/>
                    </a:lnTo>
                    <a:lnTo>
                      <a:pt x="2653" y="578"/>
                    </a:lnTo>
                    <a:lnTo>
                      <a:pt x="2158" y="232"/>
                    </a:lnTo>
                    <a:cubicBezTo>
                      <a:pt x="1939" y="76"/>
                      <a:pt x="1687" y="1"/>
                      <a:pt x="1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5"/>
              <p:cNvSpPr/>
              <p:nvPr/>
            </p:nvSpPr>
            <p:spPr>
              <a:xfrm>
                <a:off x="8094552" y="2002397"/>
                <a:ext cx="157308" cy="157437"/>
              </a:xfrm>
              <a:custGeom>
                <a:avLst/>
                <a:gdLst/>
                <a:ahLst/>
                <a:cxnLst/>
                <a:rect l="l" t="t" r="r" b="b"/>
                <a:pathLst>
                  <a:path w="1223" h="1224" extrusionOk="0">
                    <a:moveTo>
                      <a:pt x="608" y="1"/>
                    </a:moveTo>
                    <a:cubicBezTo>
                      <a:pt x="275" y="1"/>
                      <a:pt x="0" y="275"/>
                      <a:pt x="0" y="615"/>
                    </a:cubicBezTo>
                    <a:cubicBezTo>
                      <a:pt x="0" y="955"/>
                      <a:pt x="275" y="1223"/>
                      <a:pt x="608" y="1223"/>
                    </a:cubicBezTo>
                    <a:cubicBezTo>
                      <a:pt x="948" y="1223"/>
                      <a:pt x="1223" y="955"/>
                      <a:pt x="1223" y="615"/>
                    </a:cubicBezTo>
                    <a:cubicBezTo>
                      <a:pt x="1223" y="275"/>
                      <a:pt x="948"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p:nvPr/>
            </p:nvSpPr>
            <p:spPr>
              <a:xfrm>
                <a:off x="7534778" y="1421787"/>
                <a:ext cx="172615" cy="138786"/>
              </a:xfrm>
              <a:custGeom>
                <a:avLst/>
                <a:gdLst/>
                <a:ahLst/>
                <a:cxnLst/>
                <a:rect l="l" t="t" r="r" b="b"/>
                <a:pathLst>
                  <a:path w="1342" h="1079" extrusionOk="0">
                    <a:moveTo>
                      <a:pt x="483" y="1"/>
                    </a:moveTo>
                    <a:cubicBezTo>
                      <a:pt x="348" y="1"/>
                      <a:pt x="215" y="64"/>
                      <a:pt x="131" y="181"/>
                    </a:cubicBezTo>
                    <a:cubicBezTo>
                      <a:pt x="0" y="377"/>
                      <a:pt x="42" y="646"/>
                      <a:pt x="239" y="777"/>
                    </a:cubicBezTo>
                    <a:cubicBezTo>
                      <a:pt x="314" y="830"/>
                      <a:pt x="400" y="854"/>
                      <a:pt x="485" y="854"/>
                    </a:cubicBezTo>
                    <a:cubicBezTo>
                      <a:pt x="541" y="854"/>
                      <a:pt x="598" y="844"/>
                      <a:pt x="650" y="824"/>
                    </a:cubicBezTo>
                    <a:lnTo>
                      <a:pt x="954" y="1039"/>
                    </a:lnTo>
                    <a:cubicBezTo>
                      <a:pt x="992" y="1066"/>
                      <a:pt x="1037" y="1079"/>
                      <a:pt x="1081" y="1079"/>
                    </a:cubicBezTo>
                    <a:cubicBezTo>
                      <a:pt x="1153" y="1079"/>
                      <a:pt x="1223" y="1045"/>
                      <a:pt x="1264" y="985"/>
                    </a:cubicBezTo>
                    <a:cubicBezTo>
                      <a:pt x="1342" y="872"/>
                      <a:pt x="1318" y="735"/>
                      <a:pt x="1216" y="664"/>
                    </a:cubicBezTo>
                    <a:lnTo>
                      <a:pt x="906" y="449"/>
                    </a:lnTo>
                    <a:cubicBezTo>
                      <a:pt x="918" y="306"/>
                      <a:pt x="847" y="169"/>
                      <a:pt x="728" y="79"/>
                    </a:cubicBezTo>
                    <a:cubicBezTo>
                      <a:pt x="654" y="26"/>
                      <a:pt x="568" y="1"/>
                      <a:pt x="4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5"/>
              <p:cNvSpPr/>
              <p:nvPr/>
            </p:nvSpPr>
            <p:spPr>
              <a:xfrm>
                <a:off x="6539354" y="156380"/>
                <a:ext cx="883525" cy="780497"/>
              </a:xfrm>
              <a:custGeom>
                <a:avLst/>
                <a:gdLst/>
                <a:ahLst/>
                <a:cxnLst/>
                <a:rect l="l" t="t" r="r" b="b"/>
                <a:pathLst>
                  <a:path w="6869" h="6068" extrusionOk="0">
                    <a:moveTo>
                      <a:pt x="3433" y="650"/>
                    </a:moveTo>
                    <a:cubicBezTo>
                      <a:pt x="4389" y="650"/>
                      <a:pt x="5295" y="1236"/>
                      <a:pt x="5658" y="2185"/>
                    </a:cubicBezTo>
                    <a:cubicBezTo>
                      <a:pt x="6129" y="3407"/>
                      <a:pt x="5503" y="4790"/>
                      <a:pt x="4281" y="5255"/>
                    </a:cubicBezTo>
                    <a:cubicBezTo>
                      <a:pt x="4003" y="5362"/>
                      <a:pt x="3718" y="5413"/>
                      <a:pt x="3436" y="5413"/>
                    </a:cubicBezTo>
                    <a:cubicBezTo>
                      <a:pt x="2480" y="5413"/>
                      <a:pt x="1575" y="4827"/>
                      <a:pt x="1211" y="3878"/>
                    </a:cubicBezTo>
                    <a:cubicBezTo>
                      <a:pt x="740" y="2650"/>
                      <a:pt x="1360" y="1272"/>
                      <a:pt x="2588" y="807"/>
                    </a:cubicBezTo>
                    <a:cubicBezTo>
                      <a:pt x="2866" y="700"/>
                      <a:pt x="3152" y="650"/>
                      <a:pt x="3433" y="650"/>
                    </a:cubicBezTo>
                    <a:close/>
                    <a:moveTo>
                      <a:pt x="3435" y="0"/>
                    </a:moveTo>
                    <a:cubicBezTo>
                      <a:pt x="3076" y="0"/>
                      <a:pt x="2711" y="64"/>
                      <a:pt x="2356" y="199"/>
                    </a:cubicBezTo>
                    <a:cubicBezTo>
                      <a:pt x="794" y="795"/>
                      <a:pt x="1" y="2542"/>
                      <a:pt x="597" y="4110"/>
                    </a:cubicBezTo>
                    <a:cubicBezTo>
                      <a:pt x="1058" y="5319"/>
                      <a:pt x="2213" y="6068"/>
                      <a:pt x="3438" y="6068"/>
                    </a:cubicBezTo>
                    <a:cubicBezTo>
                      <a:pt x="3796" y="6068"/>
                      <a:pt x="4159" y="6004"/>
                      <a:pt x="4514" y="5869"/>
                    </a:cubicBezTo>
                    <a:cubicBezTo>
                      <a:pt x="6076" y="5273"/>
                      <a:pt x="6869" y="3520"/>
                      <a:pt x="6273" y="1958"/>
                    </a:cubicBezTo>
                    <a:cubicBezTo>
                      <a:pt x="5812" y="746"/>
                      <a:pt x="4659" y="0"/>
                      <a:pt x="3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5"/>
              <p:cNvSpPr/>
              <p:nvPr/>
            </p:nvSpPr>
            <p:spPr>
              <a:xfrm>
                <a:off x="6943492" y="788569"/>
                <a:ext cx="362079" cy="292365"/>
              </a:xfrm>
              <a:custGeom>
                <a:avLst/>
                <a:gdLst/>
                <a:ahLst/>
                <a:cxnLst/>
                <a:rect l="l" t="t" r="r" b="b"/>
                <a:pathLst>
                  <a:path w="2815" h="2273" extrusionOk="0">
                    <a:moveTo>
                      <a:pt x="2356" y="0"/>
                    </a:moveTo>
                    <a:lnTo>
                      <a:pt x="1" y="894"/>
                    </a:lnTo>
                    <a:lnTo>
                      <a:pt x="215" y="1461"/>
                    </a:lnTo>
                    <a:cubicBezTo>
                      <a:pt x="404" y="1963"/>
                      <a:pt x="884" y="2272"/>
                      <a:pt x="1389" y="2272"/>
                    </a:cubicBezTo>
                    <a:cubicBezTo>
                      <a:pt x="1539" y="2272"/>
                      <a:pt x="1690" y="2245"/>
                      <a:pt x="1837" y="2188"/>
                    </a:cubicBezTo>
                    <a:cubicBezTo>
                      <a:pt x="2487" y="1944"/>
                      <a:pt x="2815" y="1216"/>
                      <a:pt x="2570" y="567"/>
                    </a:cubicBezTo>
                    <a:lnTo>
                      <a:pt x="23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6945807" y="70717"/>
                <a:ext cx="157308" cy="156665"/>
              </a:xfrm>
              <a:custGeom>
                <a:avLst/>
                <a:gdLst/>
                <a:ahLst/>
                <a:cxnLst/>
                <a:rect l="l" t="t" r="r" b="b"/>
                <a:pathLst>
                  <a:path w="1223" h="1218" extrusionOk="0">
                    <a:moveTo>
                      <a:pt x="615" y="1"/>
                    </a:moveTo>
                    <a:cubicBezTo>
                      <a:pt x="275" y="1"/>
                      <a:pt x="0" y="269"/>
                      <a:pt x="0" y="609"/>
                    </a:cubicBezTo>
                    <a:cubicBezTo>
                      <a:pt x="0" y="949"/>
                      <a:pt x="275" y="1217"/>
                      <a:pt x="615" y="1217"/>
                    </a:cubicBezTo>
                    <a:cubicBezTo>
                      <a:pt x="948" y="1217"/>
                      <a:pt x="1223" y="949"/>
                      <a:pt x="1223" y="609"/>
                    </a:cubicBezTo>
                    <a:cubicBezTo>
                      <a:pt x="1223" y="269"/>
                      <a:pt x="948" y="1"/>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7094626" y="854682"/>
                <a:ext cx="128882" cy="173129"/>
              </a:xfrm>
              <a:custGeom>
                <a:avLst/>
                <a:gdLst/>
                <a:ahLst/>
                <a:cxnLst/>
                <a:rect l="l" t="t" r="r" b="b"/>
                <a:pathLst>
                  <a:path w="1002" h="1346" extrusionOk="0">
                    <a:moveTo>
                      <a:pt x="260" y="0"/>
                    </a:moveTo>
                    <a:cubicBezTo>
                      <a:pt x="233" y="0"/>
                      <a:pt x="205" y="6"/>
                      <a:pt x="179" y="17"/>
                    </a:cubicBezTo>
                    <a:cubicBezTo>
                      <a:pt x="60" y="64"/>
                      <a:pt x="0" y="202"/>
                      <a:pt x="48" y="315"/>
                    </a:cubicBezTo>
                    <a:lnTo>
                      <a:pt x="179" y="661"/>
                    </a:lnTo>
                    <a:cubicBezTo>
                      <a:pt x="95" y="774"/>
                      <a:pt x="66" y="929"/>
                      <a:pt x="119" y="1072"/>
                    </a:cubicBezTo>
                    <a:cubicBezTo>
                      <a:pt x="183" y="1245"/>
                      <a:pt x="341" y="1346"/>
                      <a:pt x="514" y="1346"/>
                    </a:cubicBezTo>
                    <a:cubicBezTo>
                      <a:pt x="566" y="1346"/>
                      <a:pt x="621" y="1336"/>
                      <a:pt x="674" y="1317"/>
                    </a:cubicBezTo>
                    <a:cubicBezTo>
                      <a:pt x="894" y="1239"/>
                      <a:pt x="1002" y="989"/>
                      <a:pt x="918" y="768"/>
                    </a:cubicBezTo>
                    <a:cubicBezTo>
                      <a:pt x="865" y="625"/>
                      <a:pt x="739" y="530"/>
                      <a:pt x="602" y="500"/>
                    </a:cubicBezTo>
                    <a:lnTo>
                      <a:pt x="471" y="148"/>
                    </a:lnTo>
                    <a:cubicBezTo>
                      <a:pt x="435" y="57"/>
                      <a:pt x="349"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7121380" y="1035142"/>
                <a:ext cx="183419" cy="244902"/>
              </a:xfrm>
              <a:custGeom>
                <a:avLst/>
                <a:gdLst/>
                <a:ahLst/>
                <a:cxnLst/>
                <a:rect l="l" t="t" r="r" b="b"/>
                <a:pathLst>
                  <a:path w="1426" h="1904" extrusionOk="0">
                    <a:moveTo>
                      <a:pt x="593" y="155"/>
                    </a:moveTo>
                    <a:cubicBezTo>
                      <a:pt x="766" y="155"/>
                      <a:pt x="926" y="266"/>
                      <a:pt x="978" y="438"/>
                    </a:cubicBezTo>
                    <a:lnTo>
                      <a:pt x="1223" y="1195"/>
                    </a:lnTo>
                    <a:cubicBezTo>
                      <a:pt x="1259" y="1303"/>
                      <a:pt x="1253" y="1416"/>
                      <a:pt x="1199" y="1511"/>
                    </a:cubicBezTo>
                    <a:cubicBezTo>
                      <a:pt x="1151" y="1607"/>
                      <a:pt x="1068" y="1684"/>
                      <a:pt x="961" y="1714"/>
                    </a:cubicBezTo>
                    <a:cubicBezTo>
                      <a:pt x="918" y="1728"/>
                      <a:pt x="875" y="1735"/>
                      <a:pt x="833" y="1735"/>
                    </a:cubicBezTo>
                    <a:cubicBezTo>
                      <a:pt x="661" y="1735"/>
                      <a:pt x="500" y="1624"/>
                      <a:pt x="448" y="1452"/>
                    </a:cubicBezTo>
                    <a:lnTo>
                      <a:pt x="203" y="689"/>
                    </a:lnTo>
                    <a:cubicBezTo>
                      <a:pt x="168" y="587"/>
                      <a:pt x="174" y="474"/>
                      <a:pt x="227" y="379"/>
                    </a:cubicBezTo>
                    <a:cubicBezTo>
                      <a:pt x="275" y="283"/>
                      <a:pt x="358" y="206"/>
                      <a:pt x="466" y="176"/>
                    </a:cubicBezTo>
                    <a:cubicBezTo>
                      <a:pt x="508" y="162"/>
                      <a:pt x="551" y="155"/>
                      <a:pt x="593" y="155"/>
                    </a:cubicBezTo>
                    <a:close/>
                    <a:moveTo>
                      <a:pt x="596" y="1"/>
                    </a:moveTo>
                    <a:cubicBezTo>
                      <a:pt x="536" y="1"/>
                      <a:pt x="476" y="10"/>
                      <a:pt x="418" y="27"/>
                    </a:cubicBezTo>
                    <a:cubicBezTo>
                      <a:pt x="269" y="74"/>
                      <a:pt x="150" y="176"/>
                      <a:pt x="84" y="313"/>
                    </a:cubicBezTo>
                    <a:cubicBezTo>
                      <a:pt x="7" y="444"/>
                      <a:pt x="1" y="599"/>
                      <a:pt x="42" y="742"/>
                    </a:cubicBezTo>
                    <a:lnTo>
                      <a:pt x="293" y="1505"/>
                    </a:lnTo>
                    <a:cubicBezTo>
                      <a:pt x="329" y="1625"/>
                      <a:pt x="406" y="1720"/>
                      <a:pt x="507" y="1792"/>
                    </a:cubicBezTo>
                    <a:lnTo>
                      <a:pt x="573" y="1839"/>
                    </a:lnTo>
                    <a:cubicBezTo>
                      <a:pt x="655" y="1882"/>
                      <a:pt x="744" y="1904"/>
                      <a:pt x="833" y="1904"/>
                    </a:cubicBezTo>
                    <a:cubicBezTo>
                      <a:pt x="892" y="1904"/>
                      <a:pt x="951" y="1894"/>
                      <a:pt x="1008" y="1875"/>
                    </a:cubicBezTo>
                    <a:cubicBezTo>
                      <a:pt x="1157" y="1833"/>
                      <a:pt x="1277" y="1726"/>
                      <a:pt x="1342" y="1595"/>
                    </a:cubicBezTo>
                    <a:cubicBezTo>
                      <a:pt x="1420" y="1458"/>
                      <a:pt x="1426" y="1303"/>
                      <a:pt x="1378" y="1160"/>
                    </a:cubicBezTo>
                    <a:lnTo>
                      <a:pt x="1133" y="402"/>
                    </a:lnTo>
                    <a:cubicBezTo>
                      <a:pt x="1086" y="253"/>
                      <a:pt x="984" y="134"/>
                      <a:pt x="853" y="63"/>
                    </a:cubicBezTo>
                    <a:cubicBezTo>
                      <a:pt x="772" y="20"/>
                      <a:pt x="684" y="1"/>
                      <a:pt x="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5"/>
              <p:cNvSpPr/>
              <p:nvPr/>
            </p:nvSpPr>
            <p:spPr>
              <a:xfrm>
                <a:off x="7166655" y="1204412"/>
                <a:ext cx="214804" cy="226123"/>
              </a:xfrm>
              <a:custGeom>
                <a:avLst/>
                <a:gdLst/>
                <a:ahLst/>
                <a:cxnLst/>
                <a:rect l="l" t="t" r="r" b="b"/>
                <a:pathLst>
                  <a:path w="1670" h="1758" extrusionOk="0">
                    <a:moveTo>
                      <a:pt x="569" y="155"/>
                    </a:moveTo>
                    <a:cubicBezTo>
                      <a:pt x="588" y="155"/>
                      <a:pt x="607" y="156"/>
                      <a:pt x="626" y="160"/>
                    </a:cubicBezTo>
                    <a:cubicBezTo>
                      <a:pt x="698" y="165"/>
                      <a:pt x="770" y="195"/>
                      <a:pt x="817" y="231"/>
                    </a:cubicBezTo>
                    <a:cubicBezTo>
                      <a:pt x="847" y="255"/>
                      <a:pt x="877" y="279"/>
                      <a:pt x="901" y="309"/>
                    </a:cubicBezTo>
                    <a:lnTo>
                      <a:pt x="1402" y="923"/>
                    </a:lnTo>
                    <a:cubicBezTo>
                      <a:pt x="1467" y="1006"/>
                      <a:pt x="1503" y="1113"/>
                      <a:pt x="1491" y="1221"/>
                    </a:cubicBezTo>
                    <a:cubicBezTo>
                      <a:pt x="1473" y="1334"/>
                      <a:pt x="1419" y="1429"/>
                      <a:pt x="1342" y="1501"/>
                    </a:cubicBezTo>
                    <a:cubicBezTo>
                      <a:pt x="1269" y="1558"/>
                      <a:pt x="1178" y="1593"/>
                      <a:pt x="1085" y="1593"/>
                    </a:cubicBezTo>
                    <a:cubicBezTo>
                      <a:pt x="1071" y="1593"/>
                      <a:pt x="1058" y="1592"/>
                      <a:pt x="1044" y="1590"/>
                    </a:cubicBezTo>
                    <a:cubicBezTo>
                      <a:pt x="931" y="1573"/>
                      <a:pt x="835" y="1519"/>
                      <a:pt x="770" y="1441"/>
                    </a:cubicBezTo>
                    <a:lnTo>
                      <a:pt x="269" y="821"/>
                    </a:lnTo>
                    <a:cubicBezTo>
                      <a:pt x="203" y="738"/>
                      <a:pt x="161" y="636"/>
                      <a:pt x="179" y="523"/>
                    </a:cubicBezTo>
                    <a:cubicBezTo>
                      <a:pt x="191" y="410"/>
                      <a:pt x="245" y="315"/>
                      <a:pt x="328" y="249"/>
                    </a:cubicBezTo>
                    <a:cubicBezTo>
                      <a:pt x="398" y="190"/>
                      <a:pt x="479" y="155"/>
                      <a:pt x="569" y="155"/>
                    </a:cubicBezTo>
                    <a:close/>
                    <a:moveTo>
                      <a:pt x="583" y="0"/>
                    </a:moveTo>
                    <a:cubicBezTo>
                      <a:pt x="457" y="0"/>
                      <a:pt x="334" y="43"/>
                      <a:pt x="233" y="124"/>
                    </a:cubicBezTo>
                    <a:cubicBezTo>
                      <a:pt x="114" y="219"/>
                      <a:pt x="36" y="356"/>
                      <a:pt x="24" y="505"/>
                    </a:cubicBezTo>
                    <a:cubicBezTo>
                      <a:pt x="0" y="654"/>
                      <a:pt x="42" y="803"/>
                      <a:pt x="144" y="923"/>
                    </a:cubicBezTo>
                    <a:lnTo>
                      <a:pt x="638" y="1543"/>
                    </a:lnTo>
                    <a:cubicBezTo>
                      <a:pt x="680" y="1590"/>
                      <a:pt x="716" y="1626"/>
                      <a:pt x="758" y="1656"/>
                    </a:cubicBezTo>
                    <a:cubicBezTo>
                      <a:pt x="835" y="1710"/>
                      <a:pt x="925" y="1745"/>
                      <a:pt x="1020" y="1751"/>
                    </a:cubicBezTo>
                    <a:cubicBezTo>
                      <a:pt x="1046" y="1755"/>
                      <a:pt x="1071" y="1757"/>
                      <a:pt x="1097" y="1757"/>
                    </a:cubicBezTo>
                    <a:cubicBezTo>
                      <a:pt x="1219" y="1757"/>
                      <a:pt x="1339" y="1711"/>
                      <a:pt x="1437" y="1632"/>
                    </a:cubicBezTo>
                    <a:cubicBezTo>
                      <a:pt x="1557" y="1543"/>
                      <a:pt x="1634" y="1400"/>
                      <a:pt x="1646" y="1251"/>
                    </a:cubicBezTo>
                    <a:cubicBezTo>
                      <a:pt x="1670" y="1102"/>
                      <a:pt x="1622" y="952"/>
                      <a:pt x="1527" y="833"/>
                    </a:cubicBezTo>
                    <a:lnTo>
                      <a:pt x="1026" y="213"/>
                    </a:lnTo>
                    <a:cubicBezTo>
                      <a:pt x="936" y="94"/>
                      <a:pt x="799" y="22"/>
                      <a:pt x="650" y="5"/>
                    </a:cubicBezTo>
                    <a:cubicBezTo>
                      <a:pt x="628" y="2"/>
                      <a:pt x="605" y="0"/>
                      <a:pt x="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7307756" y="1305768"/>
                <a:ext cx="259308" cy="176088"/>
              </a:xfrm>
              <a:custGeom>
                <a:avLst/>
                <a:gdLst/>
                <a:ahLst/>
                <a:cxnLst/>
                <a:rect l="l" t="t" r="r" b="b"/>
                <a:pathLst>
                  <a:path w="2016" h="1369" extrusionOk="0">
                    <a:moveTo>
                      <a:pt x="616" y="166"/>
                    </a:moveTo>
                    <a:cubicBezTo>
                      <a:pt x="654" y="166"/>
                      <a:pt x="692" y="172"/>
                      <a:pt x="728" y="182"/>
                    </a:cubicBezTo>
                    <a:lnTo>
                      <a:pt x="1497" y="403"/>
                    </a:lnTo>
                    <a:cubicBezTo>
                      <a:pt x="1539" y="421"/>
                      <a:pt x="1580" y="445"/>
                      <a:pt x="1616" y="463"/>
                    </a:cubicBezTo>
                    <a:cubicBezTo>
                      <a:pt x="1759" y="564"/>
                      <a:pt x="1825" y="743"/>
                      <a:pt x="1771" y="910"/>
                    </a:cubicBezTo>
                    <a:cubicBezTo>
                      <a:pt x="1741" y="1011"/>
                      <a:pt x="1676" y="1100"/>
                      <a:pt x="1580" y="1148"/>
                    </a:cubicBezTo>
                    <a:cubicBezTo>
                      <a:pt x="1512" y="1184"/>
                      <a:pt x="1441" y="1202"/>
                      <a:pt x="1369" y="1202"/>
                    </a:cubicBezTo>
                    <a:cubicBezTo>
                      <a:pt x="1334" y="1202"/>
                      <a:pt x="1299" y="1198"/>
                      <a:pt x="1264" y="1190"/>
                    </a:cubicBezTo>
                    <a:lnTo>
                      <a:pt x="495" y="963"/>
                    </a:lnTo>
                    <a:cubicBezTo>
                      <a:pt x="281" y="898"/>
                      <a:pt x="161" y="671"/>
                      <a:pt x="221" y="457"/>
                    </a:cubicBezTo>
                    <a:cubicBezTo>
                      <a:pt x="251" y="361"/>
                      <a:pt x="316" y="272"/>
                      <a:pt x="418" y="218"/>
                    </a:cubicBezTo>
                    <a:cubicBezTo>
                      <a:pt x="479" y="184"/>
                      <a:pt x="548" y="166"/>
                      <a:pt x="616" y="166"/>
                    </a:cubicBezTo>
                    <a:close/>
                    <a:moveTo>
                      <a:pt x="610" y="1"/>
                    </a:moveTo>
                    <a:cubicBezTo>
                      <a:pt x="518" y="1"/>
                      <a:pt x="426" y="24"/>
                      <a:pt x="340" y="69"/>
                    </a:cubicBezTo>
                    <a:cubicBezTo>
                      <a:pt x="209" y="147"/>
                      <a:pt x="108" y="266"/>
                      <a:pt x="66" y="415"/>
                    </a:cubicBezTo>
                    <a:cubicBezTo>
                      <a:pt x="0" y="653"/>
                      <a:pt x="96" y="904"/>
                      <a:pt x="287" y="1041"/>
                    </a:cubicBezTo>
                    <a:cubicBezTo>
                      <a:pt x="340" y="1077"/>
                      <a:pt x="394" y="1100"/>
                      <a:pt x="454" y="1118"/>
                    </a:cubicBezTo>
                    <a:lnTo>
                      <a:pt x="1223" y="1345"/>
                    </a:lnTo>
                    <a:cubicBezTo>
                      <a:pt x="1274" y="1361"/>
                      <a:pt x="1328" y="1369"/>
                      <a:pt x="1383" y="1369"/>
                    </a:cubicBezTo>
                    <a:cubicBezTo>
                      <a:pt x="1476" y="1369"/>
                      <a:pt x="1570" y="1346"/>
                      <a:pt x="1652" y="1297"/>
                    </a:cubicBezTo>
                    <a:cubicBezTo>
                      <a:pt x="1789" y="1226"/>
                      <a:pt x="1884" y="1106"/>
                      <a:pt x="1926" y="957"/>
                    </a:cubicBezTo>
                    <a:cubicBezTo>
                      <a:pt x="2016" y="659"/>
                      <a:pt x="1837" y="337"/>
                      <a:pt x="1539" y="248"/>
                    </a:cubicBezTo>
                    <a:lnTo>
                      <a:pt x="776" y="27"/>
                    </a:lnTo>
                    <a:cubicBezTo>
                      <a:pt x="722" y="9"/>
                      <a:pt x="666" y="1"/>
                      <a:pt x="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45"/>
            <p:cNvGrpSpPr/>
            <p:nvPr/>
          </p:nvGrpSpPr>
          <p:grpSpPr>
            <a:xfrm>
              <a:off x="5920986" y="3337752"/>
              <a:ext cx="1883641" cy="1510822"/>
              <a:chOff x="2007275" y="149692"/>
              <a:chExt cx="2203346" cy="1767043"/>
            </a:xfrm>
          </p:grpSpPr>
          <p:sp>
            <p:nvSpPr>
              <p:cNvPr id="890" name="Google Shape;890;p45"/>
              <p:cNvSpPr/>
              <p:nvPr/>
            </p:nvSpPr>
            <p:spPr>
              <a:xfrm>
                <a:off x="2007275" y="1636718"/>
                <a:ext cx="2203346" cy="280017"/>
              </a:xfrm>
              <a:custGeom>
                <a:avLst/>
                <a:gdLst/>
                <a:ahLst/>
                <a:cxnLst/>
                <a:rect l="l" t="t" r="r" b="b"/>
                <a:pathLst>
                  <a:path w="17130" h="2177" extrusionOk="0">
                    <a:moveTo>
                      <a:pt x="8562" y="0"/>
                    </a:moveTo>
                    <a:cubicBezTo>
                      <a:pt x="3834" y="0"/>
                      <a:pt x="1" y="489"/>
                      <a:pt x="1" y="1085"/>
                    </a:cubicBezTo>
                    <a:cubicBezTo>
                      <a:pt x="1" y="1687"/>
                      <a:pt x="3834" y="2176"/>
                      <a:pt x="8562" y="2176"/>
                    </a:cubicBezTo>
                    <a:cubicBezTo>
                      <a:pt x="13296" y="2176"/>
                      <a:pt x="17129" y="1687"/>
                      <a:pt x="17129" y="1085"/>
                    </a:cubicBezTo>
                    <a:cubicBezTo>
                      <a:pt x="17129" y="489"/>
                      <a:pt x="13296" y="0"/>
                      <a:pt x="85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2646795" y="212589"/>
                <a:ext cx="918897" cy="427292"/>
              </a:xfrm>
              <a:custGeom>
                <a:avLst/>
                <a:gdLst/>
                <a:ahLst/>
                <a:cxnLst/>
                <a:rect l="l" t="t" r="r" b="b"/>
                <a:pathLst>
                  <a:path w="7144" h="3322" fill="none" extrusionOk="0">
                    <a:moveTo>
                      <a:pt x="5480" y="3322"/>
                    </a:moveTo>
                    <a:lnTo>
                      <a:pt x="1664" y="3322"/>
                    </a:lnTo>
                    <a:cubicBezTo>
                      <a:pt x="746" y="3322"/>
                      <a:pt x="1" y="2576"/>
                      <a:pt x="1" y="1658"/>
                    </a:cubicBezTo>
                    <a:lnTo>
                      <a:pt x="1" y="1658"/>
                    </a:lnTo>
                    <a:cubicBezTo>
                      <a:pt x="1" y="746"/>
                      <a:pt x="746" y="1"/>
                      <a:pt x="1664" y="1"/>
                    </a:cubicBezTo>
                    <a:lnTo>
                      <a:pt x="5480" y="1"/>
                    </a:lnTo>
                    <a:cubicBezTo>
                      <a:pt x="6398" y="1"/>
                      <a:pt x="7143" y="746"/>
                      <a:pt x="7143" y="1658"/>
                    </a:cubicBezTo>
                    <a:lnTo>
                      <a:pt x="7143" y="1658"/>
                    </a:lnTo>
                    <a:cubicBezTo>
                      <a:pt x="7143" y="2576"/>
                      <a:pt x="6398" y="3322"/>
                      <a:pt x="5480" y="3322"/>
                    </a:cubicBezTo>
                    <a:close/>
                  </a:path>
                </a:pathLst>
              </a:custGeom>
              <a:noFill/>
              <a:ln w="25200" cap="flat" cmpd="sng">
                <a:solidFill>
                  <a:schemeClr val="accent1"/>
                </a:solidFill>
                <a:prstDash val="solid"/>
                <a:miter lim="59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3490443" y="410413"/>
                <a:ext cx="149591" cy="63798"/>
              </a:xfrm>
              <a:custGeom>
                <a:avLst/>
                <a:gdLst/>
                <a:ahLst/>
                <a:cxnLst/>
                <a:rect l="l" t="t" r="r" b="b"/>
                <a:pathLst>
                  <a:path w="1163" h="496" extrusionOk="0">
                    <a:moveTo>
                      <a:pt x="495" y="1"/>
                    </a:moveTo>
                    <a:cubicBezTo>
                      <a:pt x="227" y="1"/>
                      <a:pt x="0" y="222"/>
                      <a:pt x="0" y="496"/>
                    </a:cubicBezTo>
                    <a:lnTo>
                      <a:pt x="1163" y="496"/>
                    </a:lnTo>
                    <a:cubicBezTo>
                      <a:pt x="1163" y="228"/>
                      <a:pt x="94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3490443" y="460320"/>
                <a:ext cx="148819" cy="16978"/>
              </a:xfrm>
              <a:custGeom>
                <a:avLst/>
                <a:gdLst/>
                <a:ahLst/>
                <a:cxnLst/>
                <a:rect l="l" t="t" r="r" b="b"/>
                <a:pathLst>
                  <a:path w="1157" h="132" extrusionOk="0">
                    <a:moveTo>
                      <a:pt x="0" y="0"/>
                    </a:moveTo>
                    <a:lnTo>
                      <a:pt x="0" y="132"/>
                    </a:lnTo>
                    <a:lnTo>
                      <a:pt x="1157" y="132"/>
                    </a:lnTo>
                    <a:lnTo>
                      <a:pt x="11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2573222" y="410413"/>
                <a:ext cx="148948" cy="63798"/>
              </a:xfrm>
              <a:custGeom>
                <a:avLst/>
                <a:gdLst/>
                <a:ahLst/>
                <a:cxnLst/>
                <a:rect l="l" t="t" r="r" b="b"/>
                <a:pathLst>
                  <a:path w="1158" h="496" extrusionOk="0">
                    <a:moveTo>
                      <a:pt x="489" y="1"/>
                    </a:moveTo>
                    <a:cubicBezTo>
                      <a:pt x="221" y="1"/>
                      <a:pt x="1" y="222"/>
                      <a:pt x="1" y="496"/>
                    </a:cubicBezTo>
                    <a:lnTo>
                      <a:pt x="1157" y="496"/>
                    </a:lnTo>
                    <a:cubicBezTo>
                      <a:pt x="1157" y="228"/>
                      <a:pt x="937"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2573222" y="460320"/>
                <a:ext cx="148948" cy="16978"/>
              </a:xfrm>
              <a:custGeom>
                <a:avLst/>
                <a:gdLst/>
                <a:ahLst/>
                <a:cxnLst/>
                <a:rect l="l" t="t" r="r" b="b"/>
                <a:pathLst>
                  <a:path w="1158" h="132" extrusionOk="0">
                    <a:moveTo>
                      <a:pt x="1" y="0"/>
                    </a:moveTo>
                    <a:lnTo>
                      <a:pt x="1" y="132"/>
                    </a:lnTo>
                    <a:lnTo>
                      <a:pt x="1157" y="132"/>
                    </a:lnTo>
                    <a:lnTo>
                      <a:pt x="11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2919093" y="149692"/>
                <a:ext cx="388190" cy="125152"/>
              </a:xfrm>
              <a:custGeom>
                <a:avLst/>
                <a:gdLst/>
                <a:ahLst/>
                <a:cxnLst/>
                <a:rect l="l" t="t" r="r" b="b"/>
                <a:pathLst>
                  <a:path w="3018" h="973" extrusionOk="0">
                    <a:moveTo>
                      <a:pt x="483" y="1"/>
                    </a:moveTo>
                    <a:cubicBezTo>
                      <a:pt x="215" y="1"/>
                      <a:pt x="0" y="221"/>
                      <a:pt x="0" y="490"/>
                    </a:cubicBezTo>
                    <a:cubicBezTo>
                      <a:pt x="0" y="758"/>
                      <a:pt x="215" y="973"/>
                      <a:pt x="483" y="973"/>
                    </a:cubicBezTo>
                    <a:lnTo>
                      <a:pt x="2534" y="973"/>
                    </a:lnTo>
                    <a:cubicBezTo>
                      <a:pt x="2802" y="973"/>
                      <a:pt x="3017" y="758"/>
                      <a:pt x="3017" y="490"/>
                    </a:cubicBezTo>
                    <a:cubicBezTo>
                      <a:pt x="3017" y="221"/>
                      <a:pt x="2802" y="1"/>
                      <a:pt x="2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2475082" y="1736402"/>
                <a:ext cx="130426" cy="89008"/>
              </a:xfrm>
              <a:custGeom>
                <a:avLst/>
                <a:gdLst/>
                <a:ahLst/>
                <a:cxnLst/>
                <a:rect l="l" t="t" r="r" b="b"/>
                <a:pathLst>
                  <a:path w="1014" h="692" extrusionOk="0">
                    <a:moveTo>
                      <a:pt x="0" y="0"/>
                    </a:moveTo>
                    <a:lnTo>
                      <a:pt x="0" y="185"/>
                    </a:lnTo>
                    <a:cubicBezTo>
                      <a:pt x="0" y="471"/>
                      <a:pt x="233" y="692"/>
                      <a:pt x="507" y="692"/>
                    </a:cubicBezTo>
                    <a:cubicBezTo>
                      <a:pt x="787" y="692"/>
                      <a:pt x="1014" y="471"/>
                      <a:pt x="1014" y="185"/>
                    </a:cubicBezTo>
                    <a:lnTo>
                      <a:pt x="1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2475082" y="1764699"/>
                <a:ext cx="130426" cy="13248"/>
              </a:xfrm>
              <a:custGeom>
                <a:avLst/>
                <a:gdLst/>
                <a:ahLst/>
                <a:cxnLst/>
                <a:rect l="l" t="t" r="r" b="b"/>
                <a:pathLst>
                  <a:path w="1014" h="103" extrusionOk="0">
                    <a:moveTo>
                      <a:pt x="0" y="1"/>
                    </a:moveTo>
                    <a:lnTo>
                      <a:pt x="0" y="102"/>
                    </a:lnTo>
                    <a:lnTo>
                      <a:pt x="1014" y="102"/>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06976" y="1736402"/>
                <a:ext cx="131197" cy="89008"/>
              </a:xfrm>
              <a:custGeom>
                <a:avLst/>
                <a:gdLst/>
                <a:ahLst/>
                <a:cxnLst/>
                <a:rect l="l" t="t" r="r" b="b"/>
                <a:pathLst>
                  <a:path w="1020" h="692" extrusionOk="0">
                    <a:moveTo>
                      <a:pt x="0" y="0"/>
                    </a:moveTo>
                    <a:lnTo>
                      <a:pt x="0" y="185"/>
                    </a:lnTo>
                    <a:cubicBezTo>
                      <a:pt x="0" y="471"/>
                      <a:pt x="233" y="692"/>
                      <a:pt x="513" y="692"/>
                    </a:cubicBezTo>
                    <a:cubicBezTo>
                      <a:pt x="787" y="692"/>
                      <a:pt x="1020" y="471"/>
                      <a:pt x="1014" y="185"/>
                    </a:cubicBezTo>
                    <a:lnTo>
                      <a:pt x="1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606976" y="1764699"/>
                <a:ext cx="130426" cy="13248"/>
              </a:xfrm>
              <a:custGeom>
                <a:avLst/>
                <a:gdLst/>
                <a:ahLst/>
                <a:cxnLst/>
                <a:rect l="l" t="t" r="r" b="b"/>
                <a:pathLst>
                  <a:path w="1014" h="103" extrusionOk="0">
                    <a:moveTo>
                      <a:pt x="0" y="1"/>
                    </a:moveTo>
                    <a:lnTo>
                      <a:pt x="0" y="102"/>
                    </a:lnTo>
                    <a:lnTo>
                      <a:pt x="1014" y="102"/>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2265681" y="609138"/>
                <a:ext cx="1683444" cy="1156467"/>
              </a:xfrm>
              <a:custGeom>
                <a:avLst/>
                <a:gdLst/>
                <a:ahLst/>
                <a:cxnLst/>
                <a:rect l="l" t="t" r="r" b="b"/>
                <a:pathLst>
                  <a:path w="13088" h="8991" extrusionOk="0">
                    <a:moveTo>
                      <a:pt x="853" y="0"/>
                    </a:moveTo>
                    <a:cubicBezTo>
                      <a:pt x="376" y="0"/>
                      <a:pt x="1" y="382"/>
                      <a:pt x="1" y="859"/>
                    </a:cubicBezTo>
                    <a:lnTo>
                      <a:pt x="1" y="8132"/>
                    </a:lnTo>
                    <a:cubicBezTo>
                      <a:pt x="1" y="8609"/>
                      <a:pt x="388" y="8991"/>
                      <a:pt x="853" y="8991"/>
                    </a:cubicBezTo>
                    <a:lnTo>
                      <a:pt x="12229" y="8991"/>
                    </a:lnTo>
                    <a:cubicBezTo>
                      <a:pt x="12706" y="8991"/>
                      <a:pt x="13087" y="8609"/>
                      <a:pt x="13087" y="8132"/>
                    </a:cubicBezTo>
                    <a:lnTo>
                      <a:pt x="13087" y="859"/>
                    </a:lnTo>
                    <a:cubicBezTo>
                      <a:pt x="13087" y="382"/>
                      <a:pt x="12700" y="0"/>
                      <a:pt x="12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2388389" y="669720"/>
                <a:ext cx="1435712" cy="967903"/>
              </a:xfrm>
              <a:custGeom>
                <a:avLst/>
                <a:gdLst/>
                <a:ahLst/>
                <a:cxnLst/>
                <a:rect l="l" t="t" r="r" b="b"/>
                <a:pathLst>
                  <a:path w="11162" h="7525" extrusionOk="0">
                    <a:moveTo>
                      <a:pt x="1300" y="0"/>
                    </a:moveTo>
                    <a:cubicBezTo>
                      <a:pt x="579" y="0"/>
                      <a:pt x="1" y="578"/>
                      <a:pt x="1" y="1300"/>
                    </a:cubicBezTo>
                    <a:lnTo>
                      <a:pt x="1" y="6218"/>
                    </a:lnTo>
                    <a:cubicBezTo>
                      <a:pt x="1" y="6946"/>
                      <a:pt x="579" y="7524"/>
                      <a:pt x="1300" y="7524"/>
                    </a:cubicBezTo>
                    <a:lnTo>
                      <a:pt x="9856" y="7524"/>
                    </a:lnTo>
                    <a:cubicBezTo>
                      <a:pt x="10583" y="7524"/>
                      <a:pt x="11161" y="6946"/>
                      <a:pt x="11161" y="6218"/>
                    </a:cubicBezTo>
                    <a:lnTo>
                      <a:pt x="11161" y="1300"/>
                    </a:lnTo>
                    <a:cubicBezTo>
                      <a:pt x="11161" y="578"/>
                      <a:pt x="10583" y="0"/>
                      <a:pt x="9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2264138" y="609138"/>
                <a:ext cx="1684988" cy="702550"/>
              </a:xfrm>
              <a:custGeom>
                <a:avLst/>
                <a:gdLst/>
                <a:ahLst/>
                <a:cxnLst/>
                <a:rect l="l" t="t" r="r" b="b"/>
                <a:pathLst>
                  <a:path w="13100" h="5462" extrusionOk="0">
                    <a:moveTo>
                      <a:pt x="859" y="0"/>
                    </a:moveTo>
                    <a:cubicBezTo>
                      <a:pt x="382" y="0"/>
                      <a:pt x="1" y="382"/>
                      <a:pt x="1" y="859"/>
                    </a:cubicBezTo>
                    <a:lnTo>
                      <a:pt x="1" y="5384"/>
                    </a:lnTo>
                    <a:cubicBezTo>
                      <a:pt x="90" y="5431"/>
                      <a:pt x="198" y="5461"/>
                      <a:pt x="311" y="5461"/>
                    </a:cubicBezTo>
                    <a:lnTo>
                      <a:pt x="12789" y="5461"/>
                    </a:lnTo>
                    <a:cubicBezTo>
                      <a:pt x="12903" y="5461"/>
                      <a:pt x="13010" y="5431"/>
                      <a:pt x="13099" y="5384"/>
                    </a:cubicBezTo>
                    <a:lnTo>
                      <a:pt x="13099" y="859"/>
                    </a:lnTo>
                    <a:cubicBezTo>
                      <a:pt x="13099" y="382"/>
                      <a:pt x="12712" y="0"/>
                      <a:pt x="1223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2225808" y="473311"/>
                <a:ext cx="1762420" cy="803006"/>
              </a:xfrm>
              <a:custGeom>
                <a:avLst/>
                <a:gdLst/>
                <a:ahLst/>
                <a:cxnLst/>
                <a:rect l="l" t="t" r="r" b="b"/>
                <a:pathLst>
                  <a:path w="13702" h="6243" extrusionOk="0">
                    <a:moveTo>
                      <a:pt x="1819" y="1"/>
                    </a:moveTo>
                    <a:cubicBezTo>
                      <a:pt x="818" y="1"/>
                      <a:pt x="1" y="812"/>
                      <a:pt x="1" y="1819"/>
                    </a:cubicBezTo>
                    <a:lnTo>
                      <a:pt x="1" y="4425"/>
                    </a:lnTo>
                    <a:cubicBezTo>
                      <a:pt x="1" y="5432"/>
                      <a:pt x="818" y="6243"/>
                      <a:pt x="1819" y="6243"/>
                    </a:cubicBezTo>
                    <a:lnTo>
                      <a:pt x="11883" y="6243"/>
                    </a:lnTo>
                    <a:cubicBezTo>
                      <a:pt x="12890" y="6243"/>
                      <a:pt x="13701" y="5432"/>
                      <a:pt x="13701" y="4425"/>
                    </a:cubicBezTo>
                    <a:lnTo>
                      <a:pt x="13701" y="1819"/>
                    </a:lnTo>
                    <a:cubicBezTo>
                      <a:pt x="13701" y="812"/>
                      <a:pt x="12890" y="1"/>
                      <a:pt x="118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895995" y="556145"/>
                <a:ext cx="14792" cy="167341"/>
              </a:xfrm>
              <a:custGeom>
                <a:avLst/>
                <a:gdLst/>
                <a:ahLst/>
                <a:cxnLst/>
                <a:rect l="l" t="t" r="r" b="b"/>
                <a:pathLst>
                  <a:path w="115" h="1301" extrusionOk="0">
                    <a:moveTo>
                      <a:pt x="1" y="1"/>
                    </a:moveTo>
                    <a:lnTo>
                      <a:pt x="1" y="436"/>
                    </a:lnTo>
                    <a:lnTo>
                      <a:pt x="114" y="436"/>
                    </a:lnTo>
                    <a:lnTo>
                      <a:pt x="114" y="1"/>
                    </a:lnTo>
                    <a:close/>
                    <a:moveTo>
                      <a:pt x="1" y="865"/>
                    </a:moveTo>
                    <a:lnTo>
                      <a:pt x="1" y="1300"/>
                    </a:lnTo>
                    <a:lnTo>
                      <a:pt x="114" y="1300"/>
                    </a:lnTo>
                    <a:lnTo>
                      <a:pt x="114" y="86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2301825" y="556145"/>
                <a:ext cx="1608970" cy="661133"/>
              </a:xfrm>
              <a:custGeom>
                <a:avLst/>
                <a:gdLst/>
                <a:ahLst/>
                <a:cxnLst/>
                <a:rect l="l" t="t" r="r" b="b"/>
                <a:pathLst>
                  <a:path w="12509" h="5140" extrusionOk="0">
                    <a:moveTo>
                      <a:pt x="0" y="1"/>
                    </a:moveTo>
                    <a:lnTo>
                      <a:pt x="0" y="436"/>
                    </a:lnTo>
                    <a:lnTo>
                      <a:pt x="113" y="436"/>
                    </a:lnTo>
                    <a:lnTo>
                      <a:pt x="113" y="1"/>
                    </a:lnTo>
                    <a:close/>
                    <a:moveTo>
                      <a:pt x="0" y="865"/>
                    </a:moveTo>
                    <a:lnTo>
                      <a:pt x="0" y="1300"/>
                    </a:lnTo>
                    <a:lnTo>
                      <a:pt x="113" y="1300"/>
                    </a:lnTo>
                    <a:lnTo>
                      <a:pt x="113" y="865"/>
                    </a:lnTo>
                    <a:close/>
                    <a:moveTo>
                      <a:pt x="0" y="1730"/>
                    </a:moveTo>
                    <a:lnTo>
                      <a:pt x="0" y="2165"/>
                    </a:lnTo>
                    <a:lnTo>
                      <a:pt x="113" y="2165"/>
                    </a:lnTo>
                    <a:lnTo>
                      <a:pt x="113" y="1730"/>
                    </a:lnTo>
                    <a:close/>
                    <a:moveTo>
                      <a:pt x="12395" y="1730"/>
                    </a:moveTo>
                    <a:lnTo>
                      <a:pt x="12395" y="2165"/>
                    </a:lnTo>
                    <a:lnTo>
                      <a:pt x="12508" y="2165"/>
                    </a:lnTo>
                    <a:lnTo>
                      <a:pt x="12508" y="1730"/>
                    </a:lnTo>
                    <a:close/>
                    <a:moveTo>
                      <a:pt x="0" y="2594"/>
                    </a:moveTo>
                    <a:lnTo>
                      <a:pt x="0" y="3029"/>
                    </a:lnTo>
                    <a:lnTo>
                      <a:pt x="113" y="3029"/>
                    </a:lnTo>
                    <a:lnTo>
                      <a:pt x="113" y="2594"/>
                    </a:lnTo>
                    <a:close/>
                    <a:moveTo>
                      <a:pt x="12395" y="2594"/>
                    </a:moveTo>
                    <a:lnTo>
                      <a:pt x="12395" y="3029"/>
                    </a:lnTo>
                    <a:lnTo>
                      <a:pt x="12508" y="3029"/>
                    </a:lnTo>
                    <a:lnTo>
                      <a:pt x="12508" y="2594"/>
                    </a:lnTo>
                    <a:close/>
                    <a:moveTo>
                      <a:pt x="0" y="3459"/>
                    </a:moveTo>
                    <a:lnTo>
                      <a:pt x="0" y="3894"/>
                    </a:lnTo>
                    <a:lnTo>
                      <a:pt x="113" y="3894"/>
                    </a:lnTo>
                    <a:lnTo>
                      <a:pt x="113" y="3459"/>
                    </a:lnTo>
                    <a:close/>
                    <a:moveTo>
                      <a:pt x="12395" y="3459"/>
                    </a:moveTo>
                    <a:lnTo>
                      <a:pt x="12395" y="3894"/>
                    </a:lnTo>
                    <a:lnTo>
                      <a:pt x="12508" y="3894"/>
                    </a:lnTo>
                    <a:lnTo>
                      <a:pt x="12508" y="3459"/>
                    </a:lnTo>
                    <a:close/>
                    <a:moveTo>
                      <a:pt x="6" y="4323"/>
                    </a:moveTo>
                    <a:lnTo>
                      <a:pt x="6" y="4472"/>
                    </a:lnTo>
                    <a:cubicBezTo>
                      <a:pt x="6" y="4579"/>
                      <a:pt x="30" y="4675"/>
                      <a:pt x="78" y="4770"/>
                    </a:cubicBezTo>
                    <a:lnTo>
                      <a:pt x="179" y="4723"/>
                    </a:lnTo>
                    <a:cubicBezTo>
                      <a:pt x="143" y="4645"/>
                      <a:pt x="119" y="4562"/>
                      <a:pt x="119" y="4472"/>
                    </a:cubicBezTo>
                    <a:lnTo>
                      <a:pt x="119" y="4323"/>
                    </a:lnTo>
                    <a:close/>
                    <a:moveTo>
                      <a:pt x="12395" y="4323"/>
                    </a:moveTo>
                    <a:lnTo>
                      <a:pt x="12395" y="4472"/>
                    </a:lnTo>
                    <a:cubicBezTo>
                      <a:pt x="12395" y="4556"/>
                      <a:pt x="12371" y="4645"/>
                      <a:pt x="12335" y="4723"/>
                    </a:cubicBezTo>
                    <a:lnTo>
                      <a:pt x="12437" y="4770"/>
                    </a:lnTo>
                    <a:cubicBezTo>
                      <a:pt x="12484" y="4675"/>
                      <a:pt x="12508" y="4579"/>
                      <a:pt x="12508" y="4472"/>
                    </a:cubicBezTo>
                    <a:lnTo>
                      <a:pt x="12508" y="4323"/>
                    </a:lnTo>
                    <a:close/>
                    <a:moveTo>
                      <a:pt x="453" y="4979"/>
                    </a:moveTo>
                    <a:lnTo>
                      <a:pt x="411" y="5086"/>
                    </a:lnTo>
                    <a:cubicBezTo>
                      <a:pt x="495" y="5122"/>
                      <a:pt x="584" y="5140"/>
                      <a:pt x="674" y="5140"/>
                    </a:cubicBezTo>
                    <a:lnTo>
                      <a:pt x="859" y="5140"/>
                    </a:lnTo>
                    <a:lnTo>
                      <a:pt x="859" y="5027"/>
                    </a:lnTo>
                    <a:lnTo>
                      <a:pt x="674" y="5027"/>
                    </a:lnTo>
                    <a:cubicBezTo>
                      <a:pt x="596" y="5027"/>
                      <a:pt x="525" y="5009"/>
                      <a:pt x="453" y="4979"/>
                    </a:cubicBezTo>
                    <a:close/>
                    <a:moveTo>
                      <a:pt x="1288" y="5027"/>
                    </a:moveTo>
                    <a:lnTo>
                      <a:pt x="1288" y="5140"/>
                    </a:lnTo>
                    <a:lnTo>
                      <a:pt x="1723" y="5140"/>
                    </a:lnTo>
                    <a:lnTo>
                      <a:pt x="1723" y="5027"/>
                    </a:lnTo>
                    <a:close/>
                    <a:moveTo>
                      <a:pt x="2152" y="5027"/>
                    </a:moveTo>
                    <a:lnTo>
                      <a:pt x="2152" y="5140"/>
                    </a:lnTo>
                    <a:lnTo>
                      <a:pt x="2588" y="5140"/>
                    </a:lnTo>
                    <a:lnTo>
                      <a:pt x="2588" y="5027"/>
                    </a:lnTo>
                    <a:close/>
                    <a:moveTo>
                      <a:pt x="3017" y="5027"/>
                    </a:moveTo>
                    <a:lnTo>
                      <a:pt x="3017" y="5140"/>
                    </a:lnTo>
                    <a:lnTo>
                      <a:pt x="3452" y="5140"/>
                    </a:lnTo>
                    <a:lnTo>
                      <a:pt x="3452" y="5027"/>
                    </a:lnTo>
                    <a:close/>
                    <a:moveTo>
                      <a:pt x="3881" y="5027"/>
                    </a:moveTo>
                    <a:lnTo>
                      <a:pt x="3881" y="5140"/>
                    </a:lnTo>
                    <a:lnTo>
                      <a:pt x="4316" y="5140"/>
                    </a:lnTo>
                    <a:lnTo>
                      <a:pt x="4316" y="5027"/>
                    </a:lnTo>
                    <a:close/>
                    <a:moveTo>
                      <a:pt x="4746" y="5027"/>
                    </a:moveTo>
                    <a:lnTo>
                      <a:pt x="4746" y="5140"/>
                    </a:lnTo>
                    <a:lnTo>
                      <a:pt x="5181" y="5140"/>
                    </a:lnTo>
                    <a:lnTo>
                      <a:pt x="5181" y="5027"/>
                    </a:lnTo>
                    <a:close/>
                    <a:moveTo>
                      <a:pt x="5604" y="5027"/>
                    </a:moveTo>
                    <a:lnTo>
                      <a:pt x="5604" y="5140"/>
                    </a:lnTo>
                    <a:lnTo>
                      <a:pt x="6039" y="5140"/>
                    </a:lnTo>
                    <a:lnTo>
                      <a:pt x="6039" y="5027"/>
                    </a:lnTo>
                    <a:close/>
                    <a:moveTo>
                      <a:pt x="6469" y="5027"/>
                    </a:moveTo>
                    <a:lnTo>
                      <a:pt x="6469" y="5140"/>
                    </a:lnTo>
                    <a:lnTo>
                      <a:pt x="6904" y="5140"/>
                    </a:lnTo>
                    <a:lnTo>
                      <a:pt x="6904" y="5027"/>
                    </a:lnTo>
                    <a:close/>
                    <a:moveTo>
                      <a:pt x="7333" y="5027"/>
                    </a:moveTo>
                    <a:lnTo>
                      <a:pt x="7333" y="5140"/>
                    </a:lnTo>
                    <a:lnTo>
                      <a:pt x="7762" y="5140"/>
                    </a:lnTo>
                    <a:lnTo>
                      <a:pt x="7762" y="5027"/>
                    </a:lnTo>
                    <a:close/>
                    <a:moveTo>
                      <a:pt x="8198" y="5027"/>
                    </a:moveTo>
                    <a:lnTo>
                      <a:pt x="8198" y="5140"/>
                    </a:lnTo>
                    <a:lnTo>
                      <a:pt x="8633" y="5140"/>
                    </a:lnTo>
                    <a:lnTo>
                      <a:pt x="8633" y="5027"/>
                    </a:lnTo>
                    <a:close/>
                    <a:moveTo>
                      <a:pt x="9062" y="5027"/>
                    </a:moveTo>
                    <a:lnTo>
                      <a:pt x="9062" y="5140"/>
                    </a:lnTo>
                    <a:lnTo>
                      <a:pt x="9497" y="5140"/>
                    </a:lnTo>
                    <a:lnTo>
                      <a:pt x="9497" y="5027"/>
                    </a:lnTo>
                    <a:close/>
                    <a:moveTo>
                      <a:pt x="9927" y="5027"/>
                    </a:moveTo>
                    <a:lnTo>
                      <a:pt x="9927" y="5140"/>
                    </a:lnTo>
                    <a:lnTo>
                      <a:pt x="10362" y="5140"/>
                    </a:lnTo>
                    <a:lnTo>
                      <a:pt x="10362" y="5027"/>
                    </a:lnTo>
                    <a:close/>
                    <a:moveTo>
                      <a:pt x="10791" y="5027"/>
                    </a:moveTo>
                    <a:lnTo>
                      <a:pt x="10791" y="5140"/>
                    </a:lnTo>
                    <a:lnTo>
                      <a:pt x="11226" y="5140"/>
                    </a:lnTo>
                    <a:lnTo>
                      <a:pt x="11226" y="5027"/>
                    </a:lnTo>
                    <a:close/>
                    <a:moveTo>
                      <a:pt x="12061" y="4979"/>
                    </a:moveTo>
                    <a:cubicBezTo>
                      <a:pt x="11989" y="5009"/>
                      <a:pt x="11918" y="5027"/>
                      <a:pt x="11840" y="5027"/>
                    </a:cubicBezTo>
                    <a:lnTo>
                      <a:pt x="11656" y="5027"/>
                    </a:lnTo>
                    <a:lnTo>
                      <a:pt x="11656" y="5140"/>
                    </a:lnTo>
                    <a:lnTo>
                      <a:pt x="11840" y="5140"/>
                    </a:lnTo>
                    <a:cubicBezTo>
                      <a:pt x="11930" y="5140"/>
                      <a:pt x="12019" y="5122"/>
                      <a:pt x="12103" y="5086"/>
                    </a:cubicBezTo>
                    <a:lnTo>
                      <a:pt x="12061" y="497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014918" y="1086849"/>
                <a:ext cx="238599" cy="328380"/>
              </a:xfrm>
              <a:custGeom>
                <a:avLst/>
                <a:gdLst/>
                <a:ahLst/>
                <a:cxnLst/>
                <a:rect l="l" t="t" r="r" b="b"/>
                <a:pathLst>
                  <a:path w="1855" h="2553" extrusionOk="0">
                    <a:moveTo>
                      <a:pt x="925" y="0"/>
                    </a:moveTo>
                    <a:cubicBezTo>
                      <a:pt x="418" y="0"/>
                      <a:pt x="1" y="406"/>
                      <a:pt x="1" y="924"/>
                    </a:cubicBezTo>
                    <a:lnTo>
                      <a:pt x="1" y="1628"/>
                    </a:lnTo>
                    <a:cubicBezTo>
                      <a:pt x="1" y="2135"/>
                      <a:pt x="412" y="2552"/>
                      <a:pt x="925" y="2552"/>
                    </a:cubicBezTo>
                    <a:cubicBezTo>
                      <a:pt x="1437" y="2552"/>
                      <a:pt x="1855" y="2135"/>
                      <a:pt x="1849" y="1628"/>
                    </a:cubicBezTo>
                    <a:lnTo>
                      <a:pt x="1849" y="924"/>
                    </a:lnTo>
                    <a:cubicBezTo>
                      <a:pt x="1849" y="418"/>
                      <a:pt x="1437" y="0"/>
                      <a:pt x="925" y="0"/>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014918" y="1069999"/>
                <a:ext cx="238599" cy="329023"/>
              </a:xfrm>
              <a:custGeom>
                <a:avLst/>
                <a:gdLst/>
                <a:ahLst/>
                <a:cxnLst/>
                <a:rect l="l" t="t" r="r" b="b"/>
                <a:pathLst>
                  <a:path w="1855" h="2558" extrusionOk="0">
                    <a:moveTo>
                      <a:pt x="925" y="0"/>
                    </a:moveTo>
                    <a:cubicBezTo>
                      <a:pt x="418" y="0"/>
                      <a:pt x="1" y="412"/>
                      <a:pt x="1" y="924"/>
                    </a:cubicBezTo>
                    <a:lnTo>
                      <a:pt x="1" y="1634"/>
                    </a:lnTo>
                    <a:cubicBezTo>
                      <a:pt x="1" y="2141"/>
                      <a:pt x="412" y="2558"/>
                      <a:pt x="925" y="2558"/>
                    </a:cubicBezTo>
                    <a:cubicBezTo>
                      <a:pt x="1437" y="2558"/>
                      <a:pt x="1855" y="2141"/>
                      <a:pt x="1849" y="1634"/>
                    </a:cubicBezTo>
                    <a:lnTo>
                      <a:pt x="1849" y="924"/>
                    </a:lnTo>
                    <a:cubicBezTo>
                      <a:pt x="1849" y="418"/>
                      <a:pt x="1437" y="0"/>
                      <a:pt x="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040257" y="1104471"/>
                <a:ext cx="188693" cy="260080"/>
              </a:xfrm>
              <a:custGeom>
                <a:avLst/>
                <a:gdLst/>
                <a:ahLst/>
                <a:cxnLst/>
                <a:rect l="l" t="t" r="r" b="b"/>
                <a:pathLst>
                  <a:path w="1467" h="2022" extrusionOk="0">
                    <a:moveTo>
                      <a:pt x="728" y="1"/>
                    </a:moveTo>
                    <a:cubicBezTo>
                      <a:pt x="328" y="1"/>
                      <a:pt x="0" y="328"/>
                      <a:pt x="0" y="734"/>
                    </a:cubicBezTo>
                    <a:lnTo>
                      <a:pt x="0" y="1294"/>
                    </a:lnTo>
                    <a:cubicBezTo>
                      <a:pt x="0" y="1694"/>
                      <a:pt x="328" y="2022"/>
                      <a:pt x="728" y="2022"/>
                    </a:cubicBezTo>
                    <a:cubicBezTo>
                      <a:pt x="1139" y="2022"/>
                      <a:pt x="1467" y="1694"/>
                      <a:pt x="1461" y="1294"/>
                    </a:cubicBezTo>
                    <a:lnTo>
                      <a:pt x="1461" y="734"/>
                    </a:lnTo>
                    <a:cubicBezTo>
                      <a:pt x="1461" y="328"/>
                      <a:pt x="1133" y="1"/>
                      <a:pt x="728"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45"/>
            <p:cNvGrpSpPr/>
            <p:nvPr/>
          </p:nvGrpSpPr>
          <p:grpSpPr>
            <a:xfrm>
              <a:off x="5920977" y="2043465"/>
              <a:ext cx="664633" cy="664286"/>
              <a:chOff x="6212418" y="1482331"/>
              <a:chExt cx="627249" cy="626921"/>
            </a:xfrm>
          </p:grpSpPr>
          <p:sp>
            <p:nvSpPr>
              <p:cNvPr id="911" name="Google Shape;911;p4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45"/>
            <p:cNvGrpSpPr/>
            <p:nvPr/>
          </p:nvGrpSpPr>
          <p:grpSpPr>
            <a:xfrm>
              <a:off x="7737873" y="456076"/>
              <a:ext cx="845522" cy="916625"/>
              <a:chOff x="7511392" y="307000"/>
              <a:chExt cx="863570" cy="936192"/>
            </a:xfrm>
          </p:grpSpPr>
          <p:sp>
            <p:nvSpPr>
              <p:cNvPr id="914" name="Google Shape;914;p4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5"/>
            <p:cNvGrpSpPr/>
            <p:nvPr/>
          </p:nvGrpSpPr>
          <p:grpSpPr>
            <a:xfrm rot="6978379">
              <a:off x="4688413" y="265426"/>
              <a:ext cx="664657" cy="664310"/>
              <a:chOff x="6212418" y="1482331"/>
              <a:chExt cx="627249" cy="626921"/>
            </a:xfrm>
          </p:grpSpPr>
          <p:sp>
            <p:nvSpPr>
              <p:cNvPr id="917" name="Google Shape;917;p4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roup 48"/>
          <p:cNvGrpSpPr/>
          <p:nvPr/>
        </p:nvGrpSpPr>
        <p:grpSpPr>
          <a:xfrm rot="221266">
            <a:off x="945455" y="1364011"/>
            <a:ext cx="3685472" cy="2426911"/>
            <a:chOff x="4958637" y="1278340"/>
            <a:chExt cx="3685472" cy="2426911"/>
          </a:xfrm>
        </p:grpSpPr>
        <p:grpSp>
          <p:nvGrpSpPr>
            <p:cNvPr id="50" name="Google Shape;630;p63"/>
            <p:cNvGrpSpPr/>
            <p:nvPr/>
          </p:nvGrpSpPr>
          <p:grpSpPr>
            <a:xfrm rot="21384963">
              <a:off x="4958637" y="1488373"/>
              <a:ext cx="3685472" cy="2216878"/>
              <a:chOff x="2850339" y="1116863"/>
              <a:chExt cx="5493258" cy="2050864"/>
            </a:xfrm>
          </p:grpSpPr>
          <p:sp>
            <p:nvSpPr>
              <p:cNvPr id="53" name="Google Shape;631;p63"/>
              <p:cNvSpPr/>
              <p:nvPr/>
            </p:nvSpPr>
            <p:spPr>
              <a:xfrm rot="21542202">
                <a:off x="2850339" y="1343677"/>
                <a:ext cx="5241005" cy="1824050"/>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2;p63"/>
              <p:cNvSpPr/>
              <p:nvPr/>
            </p:nvSpPr>
            <p:spPr>
              <a:xfrm rot="33568">
                <a:off x="3046392" y="1116863"/>
                <a:ext cx="5297205" cy="1937034"/>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p:cNvSpPr txBox="1"/>
            <p:nvPr/>
          </p:nvSpPr>
          <p:spPr>
            <a:xfrm rot="21416044">
              <a:off x="5465850" y="1913024"/>
              <a:ext cx="2810149" cy="1477328"/>
            </a:xfrm>
            <a:prstGeom prst="rect">
              <a:avLst/>
            </a:prstGeom>
            <a:noFill/>
          </p:spPr>
          <p:txBody>
            <a:bodyPr wrap="square" rtlCol="0">
              <a:spAutoFit/>
            </a:bodyPr>
            <a:lstStyle/>
            <a:p>
              <a:pPr algn="just">
                <a:lnSpc>
                  <a:spcPct val="150000"/>
                </a:lnSpc>
              </a:pPr>
              <a:r>
                <a:rPr lang="en-US" sz="2000"/>
                <a:t>Giải thích ý nghĩa của trách nhiệm pháp lí. Nêu ví dụ cụ thể.</a:t>
              </a:r>
              <a:endParaRPr lang="vi-VN" sz="2000"/>
            </a:p>
          </p:txBody>
        </p:sp>
        <p:sp>
          <p:nvSpPr>
            <p:cNvPr id="52" name="Rounded Rectangle 51"/>
            <p:cNvSpPr/>
            <p:nvPr/>
          </p:nvSpPr>
          <p:spPr>
            <a:xfrm rot="21416044">
              <a:off x="5405480" y="1278340"/>
              <a:ext cx="2789919" cy="559549"/>
            </a:xfrm>
            <a:prstGeom prst="roundRect">
              <a:avLst/>
            </a:prstGeom>
            <a:solidFill>
              <a:schemeClr val="bg2">
                <a:lumMod val="50000"/>
              </a:schemeClr>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9150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30201355"/>
              </p:ext>
            </p:extLst>
          </p:nvPr>
        </p:nvGraphicFramePr>
        <p:xfrm>
          <a:off x="312057" y="261257"/>
          <a:ext cx="8519886" cy="4151086"/>
        </p:xfrm>
        <a:graphic>
          <a:graphicData uri="http://schemas.openxmlformats.org/drawingml/2006/table">
            <a:tbl>
              <a:tblPr firstRow="1" firstCol="1" bandRow="1">
                <a:tableStyleId>{11F0968E-4D6A-4944-B507-FFABE08E3E8F}</a:tableStyleId>
              </a:tblPr>
              <a:tblGrid>
                <a:gridCol w="5094514">
                  <a:extLst>
                    <a:ext uri="{9D8B030D-6E8A-4147-A177-3AD203B41FA5}">
                      <a16:colId xmlns:a16="http://schemas.microsoft.com/office/drawing/2014/main" val="161495680"/>
                    </a:ext>
                  </a:extLst>
                </a:gridCol>
                <a:gridCol w="3425372">
                  <a:extLst>
                    <a:ext uri="{9D8B030D-6E8A-4147-A177-3AD203B41FA5}">
                      <a16:colId xmlns:a16="http://schemas.microsoft.com/office/drawing/2014/main" val="3004013273"/>
                    </a:ext>
                  </a:extLst>
                </a:gridCol>
              </a:tblGrid>
              <a:tr h="518886">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3632200">
                <a:tc>
                  <a:txBody>
                    <a:bodyPr/>
                    <a:lstStyle/>
                    <a:p>
                      <a:pPr marL="0" marR="0" algn="just">
                        <a:lnSpc>
                          <a:spcPct val="150000"/>
                        </a:lnSpc>
                        <a:spcBef>
                          <a:spcPts val="0"/>
                        </a:spcBef>
                        <a:spcAft>
                          <a:spcPts val="0"/>
                        </a:spcAft>
                      </a:pPr>
                      <a:r>
                        <a:rPr lang="en-US" sz="2000" smtClean="0">
                          <a:effectLst/>
                        </a:rPr>
                        <a:t>Trách </a:t>
                      </a:r>
                      <a:r>
                        <a:rPr lang="en-US" sz="2000">
                          <a:effectLst/>
                        </a:rPr>
                        <a:t>nhiệm pháp lí là sự trừng phạt nghiêm khắc của pháp luật đối với các chủ thể vi phạm pháp luật vì trách nhiệm pháp lí buộc chủ thể vi phạm pháp luật phải gánh chịu những hậu quả bất lợi, phải chịu các biện pháp cưỡng chế của cơ quan có thẩm quyền và có thể bị tước bỏ quyền, lợi ích.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effectLst/>
                        </a:rPr>
                        <a:t>Chủ thể có hành vi giết người sẽ bị phạt tù, thậm chí tử hình.</a:t>
                      </a:r>
                    </a:p>
                    <a:p>
                      <a:pPr marL="0" marR="0" algn="just">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2664613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44000" cy="5143499"/>
        </p:xfrm>
        <a:graphic>
          <a:graphicData uri="http://schemas.openxmlformats.org/drawingml/2006/table">
            <a:tbl>
              <a:tblPr firstRow="1" firstCol="1" bandRow="1">
                <a:tableStyleId>{11F0968E-4D6A-4944-B507-FFABE08E3E8F}</a:tableStyleId>
              </a:tblPr>
              <a:tblGrid>
                <a:gridCol w="1802839">
                  <a:extLst>
                    <a:ext uri="{9D8B030D-6E8A-4147-A177-3AD203B41FA5}">
                      <a16:colId xmlns:a16="http://schemas.microsoft.com/office/drawing/2014/main" val="1580255415"/>
                    </a:ext>
                  </a:extLst>
                </a:gridCol>
                <a:gridCol w="7341161">
                  <a:extLst>
                    <a:ext uri="{9D8B030D-6E8A-4147-A177-3AD203B41FA5}">
                      <a16:colId xmlns:a16="http://schemas.microsoft.com/office/drawing/2014/main" val="2340657720"/>
                    </a:ext>
                  </a:extLst>
                </a:gridCol>
              </a:tblGrid>
              <a:tr h="535249">
                <a:tc>
                  <a:txBody>
                    <a:bodyPr/>
                    <a:lstStyle/>
                    <a:p>
                      <a:pPr marL="0" marR="0" algn="ctr">
                        <a:lnSpc>
                          <a:spcPct val="150000"/>
                        </a:lnSpc>
                        <a:spcBef>
                          <a:spcPts val="100"/>
                        </a:spcBef>
                        <a:spcAft>
                          <a:spcPts val="100"/>
                        </a:spcAft>
                      </a:pPr>
                      <a:r>
                        <a:rPr lang="en-US" sz="2000" b="1">
                          <a:effectLst/>
                        </a:rPr>
                        <a:t>Hành vi </a:t>
                      </a:r>
                      <a:r>
                        <a:rPr lang="en-US" sz="2000" b="1" smtClean="0">
                          <a:effectLst/>
                        </a:rPr>
                        <a:t>VPPL</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4608250">
                <a:tc>
                  <a:txBody>
                    <a:bodyPr/>
                    <a:lstStyle/>
                    <a:p>
                      <a:pPr marL="0" marR="0" algn="ctr">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Calibri" panose="020F0502020204030204" pitchFamily="34" charset="0"/>
                        </a:rPr>
                        <a:t>Hành vi vượt đèn đỏ.</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Wingdings" panose="05000000000000000000" pitchFamily="2" charset="2"/>
                        <a:buChar char="Ø"/>
                      </a:pPr>
                      <a:r>
                        <a:rPr lang="en-US" sz="2000" smtClean="0">
                          <a:solidFill>
                            <a:srgbClr val="000000"/>
                          </a:solidFill>
                          <a:effectLst/>
                          <a:latin typeface="+mj-lt"/>
                          <a:ea typeface="Times New Roman" panose="02020603050405020304" pitchFamily="18" charset="0"/>
                          <a:cs typeface="Calibri" panose="020F0502020204030204" pitchFamily="34" charset="0"/>
                        </a:rPr>
                        <a:t>Đe </a:t>
                      </a:r>
                      <a:r>
                        <a:rPr lang="en-US" sz="2000">
                          <a:solidFill>
                            <a:srgbClr val="000000"/>
                          </a:solidFill>
                          <a:effectLst/>
                          <a:latin typeface="+mj-lt"/>
                          <a:ea typeface="Times New Roman" panose="02020603050405020304" pitchFamily="18" charset="0"/>
                          <a:cs typeface="Calibri" panose="020F0502020204030204" pitchFamily="34" charset="0"/>
                        </a:rPr>
                        <a:t>doạ tính mạng và an toàn của người điều khiển phương tiện và của những người đi đường khác. </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Ø"/>
                      </a:pPr>
                      <a:r>
                        <a:rPr lang="en-US" sz="2000" smtClean="0">
                          <a:solidFill>
                            <a:srgbClr val="000000"/>
                          </a:solidFill>
                          <a:effectLst/>
                          <a:latin typeface="+mj-lt"/>
                          <a:ea typeface="Times New Roman" panose="02020603050405020304" pitchFamily="18" charset="0"/>
                          <a:cs typeface="Calibri" panose="020F0502020204030204" pitchFamily="34" charset="0"/>
                        </a:rPr>
                        <a:t>Hành </a:t>
                      </a:r>
                      <a:r>
                        <a:rPr lang="en-US" sz="2000">
                          <a:solidFill>
                            <a:srgbClr val="000000"/>
                          </a:solidFill>
                          <a:effectLst/>
                          <a:latin typeface="+mj-lt"/>
                          <a:ea typeface="Times New Roman" panose="02020603050405020304" pitchFamily="18" charset="0"/>
                          <a:cs typeface="Calibri" panose="020F0502020204030204" pitchFamily="34" charset="0"/>
                        </a:rPr>
                        <a:t>vi này sẽ bị phạt tiền:</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smtClean="0">
                          <a:effectLst/>
                        </a:rPr>
                        <a:t>• </a:t>
                      </a:r>
                      <a:r>
                        <a:rPr lang="en-US" sz="2000" smtClean="0">
                          <a:solidFill>
                            <a:srgbClr val="000000"/>
                          </a:solidFill>
                          <a:effectLst/>
                          <a:latin typeface="+mj-lt"/>
                          <a:ea typeface="Times New Roman" panose="02020603050405020304" pitchFamily="18" charset="0"/>
                          <a:cs typeface="Calibri" panose="020F0502020204030204" pitchFamily="34" charset="0"/>
                        </a:rPr>
                        <a:t>Đối </a:t>
                      </a:r>
                      <a:r>
                        <a:rPr lang="en-US" sz="2000">
                          <a:solidFill>
                            <a:srgbClr val="000000"/>
                          </a:solidFill>
                          <a:effectLst/>
                          <a:latin typeface="+mj-lt"/>
                          <a:ea typeface="Times New Roman" panose="02020603050405020304" pitchFamily="18" charset="0"/>
                          <a:cs typeface="Calibri" panose="020F0502020204030204" pitchFamily="34" charset="0"/>
                        </a:rPr>
                        <a:t>với người điều khiển mô tô, xe gắn máy: Từ 800.000 đồng đến 1.000.000 đồng, tước quyền sử dụng giấy phép lái xe từ 01 tháng đến 03 tháng.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smtClean="0">
                          <a:effectLst/>
                        </a:rPr>
                        <a:t>• </a:t>
                      </a:r>
                      <a:r>
                        <a:rPr lang="en-US" sz="2000" smtClean="0">
                          <a:solidFill>
                            <a:srgbClr val="000000"/>
                          </a:solidFill>
                          <a:effectLst/>
                          <a:latin typeface="+mj-lt"/>
                          <a:ea typeface="Times New Roman" panose="02020603050405020304" pitchFamily="18" charset="0"/>
                          <a:cs typeface="Calibri" panose="020F0502020204030204" pitchFamily="34" charset="0"/>
                        </a:rPr>
                        <a:t>Đối </a:t>
                      </a:r>
                      <a:r>
                        <a:rPr lang="en-US" sz="2000">
                          <a:solidFill>
                            <a:srgbClr val="000000"/>
                          </a:solidFill>
                          <a:effectLst/>
                          <a:latin typeface="+mj-lt"/>
                          <a:ea typeface="Times New Roman" panose="02020603050405020304" pitchFamily="18" charset="0"/>
                          <a:cs typeface="Calibri" panose="020F0502020204030204" pitchFamily="34" charset="0"/>
                        </a:rPr>
                        <a:t>với người điều khiển ô tô: Từ 4.000.000 đồng đến 6.000.000 đồng, tước quyền sử dụng giấy phép lái xe từ 01 tháng </a:t>
                      </a:r>
                      <a:r>
                        <a:rPr lang="en-US" sz="2000" smtClean="0">
                          <a:solidFill>
                            <a:srgbClr val="000000"/>
                          </a:solidFill>
                          <a:effectLst/>
                          <a:latin typeface="+mj-lt"/>
                          <a:ea typeface="Times New Roman" panose="02020603050405020304" pitchFamily="18" charset="0"/>
                          <a:cs typeface="Calibri" panose="020F0502020204030204" pitchFamily="34" charset="0"/>
                        </a:rPr>
                        <a:t>- </a:t>
                      </a:r>
                      <a:r>
                        <a:rPr lang="en-US" sz="2000">
                          <a:solidFill>
                            <a:srgbClr val="000000"/>
                          </a:solidFill>
                          <a:effectLst/>
                          <a:latin typeface="+mj-lt"/>
                          <a:ea typeface="Times New Roman" panose="02020603050405020304" pitchFamily="18" charset="0"/>
                          <a:cs typeface="Calibri" panose="020F0502020204030204" pitchFamily="34" charset="0"/>
                        </a:rPr>
                        <a:t>03 tháng, từ 02 </a:t>
                      </a:r>
                      <a:r>
                        <a:rPr lang="en-US" sz="2000" smtClean="0">
                          <a:solidFill>
                            <a:srgbClr val="000000"/>
                          </a:solidFill>
                          <a:effectLst/>
                          <a:latin typeface="+mj-lt"/>
                          <a:ea typeface="Times New Roman" panose="02020603050405020304" pitchFamily="18" charset="0"/>
                          <a:cs typeface="Calibri" panose="020F0502020204030204" pitchFamily="34" charset="0"/>
                        </a:rPr>
                        <a:t>- </a:t>
                      </a:r>
                      <a:r>
                        <a:rPr lang="en-US" sz="2000">
                          <a:solidFill>
                            <a:srgbClr val="000000"/>
                          </a:solidFill>
                          <a:effectLst/>
                          <a:latin typeface="+mj-lt"/>
                          <a:ea typeface="Times New Roman" panose="02020603050405020304" pitchFamily="18" charset="0"/>
                          <a:cs typeface="Calibri" panose="020F0502020204030204" pitchFamily="34" charset="0"/>
                        </a:rPr>
                        <a:t>04 tháng nếu gây ra </a:t>
                      </a:r>
                      <a:r>
                        <a:rPr lang="en-US" sz="2000" smtClean="0">
                          <a:solidFill>
                            <a:srgbClr val="000000"/>
                          </a:solidFill>
                          <a:effectLst/>
                          <a:latin typeface="+mj-lt"/>
                          <a:ea typeface="Times New Roman" panose="02020603050405020304" pitchFamily="18" charset="0"/>
                          <a:cs typeface="Calibri" panose="020F0502020204030204" pitchFamily="34" charset="0"/>
                        </a:rPr>
                        <a:t>TNGT.</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3802876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40507937"/>
              </p:ext>
            </p:extLst>
          </p:nvPr>
        </p:nvGraphicFramePr>
        <p:xfrm>
          <a:off x="0" y="0"/>
          <a:ext cx="9144000" cy="4787899"/>
        </p:xfrm>
        <a:graphic>
          <a:graphicData uri="http://schemas.openxmlformats.org/drawingml/2006/table">
            <a:tbl>
              <a:tblPr firstRow="1" firstCol="1" bandRow="1">
                <a:tableStyleId>{11F0968E-4D6A-4944-B507-FFABE08E3E8F}</a:tableStyleId>
              </a:tblPr>
              <a:tblGrid>
                <a:gridCol w="5765800">
                  <a:extLst>
                    <a:ext uri="{9D8B030D-6E8A-4147-A177-3AD203B41FA5}">
                      <a16:colId xmlns:a16="http://schemas.microsoft.com/office/drawing/2014/main" val="161495680"/>
                    </a:ext>
                  </a:extLst>
                </a:gridCol>
                <a:gridCol w="3378200">
                  <a:extLst>
                    <a:ext uri="{9D8B030D-6E8A-4147-A177-3AD203B41FA5}">
                      <a16:colId xmlns:a16="http://schemas.microsoft.com/office/drawing/2014/main" val="3004013273"/>
                    </a:ext>
                  </a:extLst>
                </a:gridCol>
              </a:tblGrid>
              <a:tr h="531989">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4255910">
                <a:tc>
                  <a:txBody>
                    <a:bodyPr/>
                    <a:lstStyle/>
                    <a:p>
                      <a:pPr marL="0" marR="0" algn="just">
                        <a:lnSpc>
                          <a:spcPct val="150000"/>
                        </a:lnSpc>
                        <a:spcBef>
                          <a:spcPts val="0"/>
                        </a:spcBef>
                        <a:spcAft>
                          <a:spcPts val="0"/>
                        </a:spcAft>
                      </a:pPr>
                      <a:r>
                        <a:rPr lang="en-US" sz="2000" smtClean="0">
                          <a:solidFill>
                            <a:srgbClr val="000000"/>
                          </a:solidFill>
                          <a:effectLst/>
                          <a:latin typeface="+mj-lt"/>
                          <a:ea typeface="Times New Roman" panose="02020603050405020304" pitchFamily="18" charset="0"/>
                          <a:cs typeface="Calibri" panose="020F0502020204030204" pitchFamily="34" charset="0"/>
                        </a:rPr>
                        <a:t>Trách </a:t>
                      </a:r>
                      <a:r>
                        <a:rPr lang="en-US" sz="2000">
                          <a:solidFill>
                            <a:srgbClr val="000000"/>
                          </a:solidFill>
                          <a:effectLst/>
                          <a:latin typeface="+mj-lt"/>
                          <a:ea typeface="Times New Roman" panose="02020603050405020304" pitchFamily="18" charset="0"/>
                          <a:cs typeface="Calibri" panose="020F0502020204030204" pitchFamily="34" charset="0"/>
                        </a:rPr>
                        <a:t>nhiệm pháp lí giáo dục mọi người:</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smtClean="0">
                          <a:solidFill>
                            <a:srgbClr val="000000"/>
                          </a:solidFill>
                          <a:effectLst/>
                          <a:latin typeface="+mj-lt"/>
                          <a:ea typeface="Times New Roman" panose="02020603050405020304" pitchFamily="18" charset="0"/>
                          <a:cs typeface="Calibri" panose="020F0502020204030204" pitchFamily="34" charset="0"/>
                        </a:rPr>
                        <a:t>• Có </a:t>
                      </a:r>
                      <a:r>
                        <a:rPr lang="en-US" sz="2000">
                          <a:solidFill>
                            <a:srgbClr val="000000"/>
                          </a:solidFill>
                          <a:effectLst/>
                          <a:latin typeface="+mj-lt"/>
                          <a:ea typeface="Times New Roman" panose="02020603050405020304" pitchFamily="18" charset="0"/>
                          <a:cs typeface="Calibri" panose="020F0502020204030204" pitchFamily="34" charset="0"/>
                        </a:rPr>
                        <a:t>ý thức tôn trọng pháp luật, tuân theo quy định của pháp luật và các quy tắc của cuộc </a:t>
                      </a:r>
                      <a:r>
                        <a:rPr lang="en-US" sz="2000" smtClean="0">
                          <a:solidFill>
                            <a:srgbClr val="000000"/>
                          </a:solidFill>
                          <a:effectLst/>
                          <a:latin typeface="+mj-lt"/>
                          <a:ea typeface="Times New Roman" panose="02020603050405020304" pitchFamily="18" charset="0"/>
                          <a:cs typeface="Calibri" panose="020F0502020204030204" pitchFamily="34" charset="0"/>
                        </a:rPr>
                        <a:t>sống.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0" i="0" u="none" strike="noStrike" cap="none" smtClean="0">
                          <a:solidFill>
                            <a:srgbClr val="000000"/>
                          </a:solidFill>
                          <a:effectLst/>
                          <a:latin typeface="Arial"/>
                          <a:ea typeface="Times New Roman" panose="02020603050405020304" pitchFamily="18" charset="0"/>
                          <a:cs typeface="Calibri" panose="020F0502020204030204" pitchFamily="34" charset="0"/>
                          <a:sym typeface="Arial"/>
                        </a:rPr>
                        <a:t>• </a:t>
                      </a:r>
                      <a:r>
                        <a:rPr lang="en-US" sz="2000" smtClean="0">
                          <a:solidFill>
                            <a:srgbClr val="000000"/>
                          </a:solidFill>
                          <a:effectLst/>
                          <a:latin typeface="+mj-lt"/>
                          <a:ea typeface="Times New Roman" panose="02020603050405020304" pitchFamily="18" charset="0"/>
                          <a:cs typeface="Calibri" panose="020F0502020204030204" pitchFamily="34" charset="0"/>
                        </a:rPr>
                        <a:t>Nâng cao hiểu</a:t>
                      </a:r>
                      <a:r>
                        <a:rPr lang="en-US" sz="2000" baseline="0" smtClean="0">
                          <a:solidFill>
                            <a:srgbClr val="000000"/>
                          </a:solidFill>
                          <a:effectLst/>
                          <a:latin typeface="+mj-lt"/>
                          <a:ea typeface="Times New Roman" panose="02020603050405020304" pitchFamily="18" charset="0"/>
                          <a:cs typeface="Calibri" panose="020F0502020204030204" pitchFamily="34" charset="0"/>
                        </a:rPr>
                        <a:t> biết,</a:t>
                      </a:r>
                      <a:r>
                        <a:rPr lang="en-US" sz="2000" smtClean="0">
                          <a:solidFill>
                            <a:srgbClr val="000000"/>
                          </a:solidFill>
                          <a:effectLst/>
                          <a:latin typeface="+mj-lt"/>
                          <a:ea typeface="Times New Roman" panose="02020603050405020304" pitchFamily="18" charset="0"/>
                          <a:cs typeface="Calibri" panose="020F0502020204030204" pitchFamily="34" charset="0"/>
                        </a:rPr>
                        <a:t> </a:t>
                      </a:r>
                      <a:r>
                        <a:rPr lang="en-US" sz="2000">
                          <a:solidFill>
                            <a:srgbClr val="000000"/>
                          </a:solidFill>
                          <a:effectLst/>
                          <a:latin typeface="+mj-lt"/>
                          <a:ea typeface="Times New Roman" panose="02020603050405020304" pitchFamily="18" charset="0"/>
                          <a:cs typeface="Calibri" panose="020F0502020204030204" pitchFamily="34" charset="0"/>
                        </a:rPr>
                        <a:t>ý thức phòng ngừa và đấu tranh chống tội </a:t>
                      </a:r>
                      <a:r>
                        <a:rPr lang="en-US" sz="2000" smtClean="0">
                          <a:solidFill>
                            <a:srgbClr val="000000"/>
                          </a:solidFill>
                          <a:effectLst/>
                          <a:latin typeface="+mj-lt"/>
                          <a:ea typeface="Times New Roman" panose="02020603050405020304" pitchFamily="18" charset="0"/>
                          <a:cs typeface="Calibri" panose="020F0502020204030204" pitchFamily="34" charset="0"/>
                        </a:rPr>
                        <a:t>phạm.</a:t>
                      </a:r>
                    </a:p>
                    <a:p>
                      <a:pPr marL="0" marR="0" algn="just">
                        <a:lnSpc>
                          <a:spcPct val="150000"/>
                        </a:lnSpc>
                        <a:spcBef>
                          <a:spcPts val="0"/>
                        </a:spcBef>
                        <a:spcAft>
                          <a:spcPts val="0"/>
                        </a:spcAft>
                      </a:pPr>
                      <a:r>
                        <a:rPr lang="en-US" sz="2000" b="0" i="0" u="none" strike="noStrike" cap="none" smtClean="0">
                          <a:solidFill>
                            <a:srgbClr val="000000"/>
                          </a:solidFill>
                          <a:effectLst/>
                          <a:latin typeface="Arial"/>
                          <a:ea typeface="Times New Roman" panose="02020603050405020304" pitchFamily="18" charset="0"/>
                          <a:cs typeface="Calibri" panose="020F0502020204030204" pitchFamily="34" charset="0"/>
                          <a:sym typeface="Arial"/>
                        </a:rPr>
                        <a:t>• </a:t>
                      </a:r>
                      <a:r>
                        <a:rPr lang="en-US" sz="2000" smtClean="0">
                          <a:solidFill>
                            <a:srgbClr val="000000"/>
                          </a:solidFill>
                          <a:effectLst/>
                          <a:latin typeface="+mj-lt"/>
                          <a:ea typeface="Times New Roman" panose="02020603050405020304" pitchFamily="18" charset="0"/>
                          <a:cs typeface="Calibri" panose="020F0502020204030204" pitchFamily="34" charset="0"/>
                        </a:rPr>
                        <a:t>Giáo </a:t>
                      </a:r>
                      <a:r>
                        <a:rPr lang="en-US" sz="2000">
                          <a:solidFill>
                            <a:srgbClr val="000000"/>
                          </a:solidFill>
                          <a:effectLst/>
                          <a:latin typeface="+mj-lt"/>
                          <a:ea typeface="Times New Roman" panose="02020603050405020304" pitchFamily="18" charset="0"/>
                          <a:cs typeface="Calibri" panose="020F0502020204030204" pitchFamily="34" charset="0"/>
                        </a:rPr>
                        <a:t>dục, răn đe mọi người </a:t>
                      </a:r>
                      <a:r>
                        <a:rPr lang="en-US" sz="2000" smtClean="0">
                          <a:solidFill>
                            <a:srgbClr val="000000"/>
                          </a:solidFill>
                          <a:effectLst/>
                          <a:latin typeface="+mj-lt"/>
                          <a:ea typeface="Times New Roman" panose="02020603050405020304" pitchFamily="18" charset="0"/>
                          <a:cs typeface="Calibri" panose="020F0502020204030204" pitchFamily="34" charset="0"/>
                        </a:rPr>
                        <a:t>phòng tránh.</a:t>
                      </a:r>
                    </a:p>
                    <a:p>
                      <a:pPr marL="0" marR="0" algn="just">
                        <a:lnSpc>
                          <a:spcPct val="150000"/>
                        </a:lnSpc>
                        <a:spcBef>
                          <a:spcPts val="0"/>
                        </a:spcBef>
                        <a:spcAft>
                          <a:spcPts val="0"/>
                        </a:spcAft>
                      </a:pPr>
                      <a:r>
                        <a:rPr lang="en-US" sz="2000" b="0" i="0" u="none" strike="noStrike" cap="none" smtClean="0">
                          <a:solidFill>
                            <a:srgbClr val="000000"/>
                          </a:solidFill>
                          <a:effectLst/>
                          <a:latin typeface="Arial"/>
                          <a:ea typeface="Times New Roman" panose="02020603050405020304" pitchFamily="18" charset="0"/>
                          <a:cs typeface="Calibri" panose="020F0502020204030204" pitchFamily="34" charset="0"/>
                          <a:sym typeface="Arial"/>
                        </a:rPr>
                        <a:t>• </a:t>
                      </a:r>
                      <a:r>
                        <a:rPr lang="en-US" sz="2000" smtClean="0">
                          <a:solidFill>
                            <a:srgbClr val="000000"/>
                          </a:solidFill>
                          <a:effectLst/>
                          <a:latin typeface="+mj-lt"/>
                          <a:ea typeface="Times New Roman" panose="02020603050405020304" pitchFamily="18" charset="0"/>
                          <a:cs typeface="Calibri" panose="020F0502020204030204" pitchFamily="34" charset="0"/>
                        </a:rPr>
                        <a:t>Giúp </a:t>
                      </a:r>
                      <a:r>
                        <a:rPr lang="en-US" sz="2000">
                          <a:solidFill>
                            <a:srgbClr val="000000"/>
                          </a:solidFill>
                          <a:effectLst/>
                          <a:latin typeface="+mj-lt"/>
                          <a:ea typeface="Times New Roman" panose="02020603050405020304" pitchFamily="18" charset="0"/>
                          <a:cs typeface="Calibri" panose="020F0502020204030204" pitchFamily="34" charset="0"/>
                        </a:rPr>
                        <a:t>các chủ thể vi phạm </a:t>
                      </a:r>
                      <a:r>
                        <a:rPr lang="en-US" sz="2000" smtClean="0">
                          <a:solidFill>
                            <a:srgbClr val="000000"/>
                          </a:solidFill>
                          <a:effectLst/>
                          <a:latin typeface="+mj-lt"/>
                          <a:ea typeface="Times New Roman" panose="02020603050405020304" pitchFamily="18" charset="0"/>
                          <a:cs typeface="Calibri" panose="020F0502020204030204" pitchFamily="34" charset="0"/>
                        </a:rPr>
                        <a:t>có </a:t>
                      </a:r>
                      <a:r>
                        <a:rPr lang="en-US" sz="2000">
                          <a:solidFill>
                            <a:srgbClr val="000000"/>
                          </a:solidFill>
                          <a:effectLst/>
                          <a:latin typeface="+mj-lt"/>
                          <a:ea typeface="Times New Roman" panose="02020603050405020304" pitchFamily="18" charset="0"/>
                          <a:cs typeface="Calibri" panose="020F0502020204030204" pitchFamily="34" charset="0"/>
                        </a:rPr>
                        <a:t>cơ hội nhìn nhận lại lỗi lầm </a:t>
                      </a:r>
                      <a:r>
                        <a:rPr lang="en-US" sz="2000" smtClean="0">
                          <a:solidFill>
                            <a:srgbClr val="000000"/>
                          </a:solidFill>
                          <a:effectLst/>
                          <a:latin typeface="+mj-lt"/>
                          <a:ea typeface="Times New Roman" panose="02020603050405020304" pitchFamily="18" charset="0"/>
                          <a:cs typeface="Calibri" panose="020F0502020204030204" pitchFamily="34" charset="0"/>
                        </a:rPr>
                        <a:t>và </a:t>
                      </a:r>
                      <a:r>
                        <a:rPr lang="en-US" sz="2000">
                          <a:solidFill>
                            <a:srgbClr val="000000"/>
                          </a:solidFill>
                          <a:effectLst/>
                          <a:latin typeface="+mj-lt"/>
                          <a:ea typeface="Times New Roman" panose="02020603050405020304" pitchFamily="18" charset="0"/>
                          <a:cs typeface="Calibri" panose="020F0502020204030204" pitchFamily="34" charset="0"/>
                        </a:rPr>
                        <a:t>có ý thức để thay đổi tích cực hơn.</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Người dân sau khi theo dõi một phiên toà xét xử và tuyên án đối tượng phạm tội sẽ rút ra được bài học cho bản thân, hiểu biết thêm về pháp luật, có ý thức tuân theo pháp luật để phòng tránh </a:t>
                      </a:r>
                      <a:r>
                        <a:rPr lang="en-US" sz="2000" smtClean="0">
                          <a:solidFill>
                            <a:srgbClr val="000000"/>
                          </a:solidFill>
                          <a:effectLst/>
                          <a:latin typeface="+mj-lt"/>
                          <a:ea typeface="Times New Roman" panose="02020603050405020304" pitchFamily="18" charset="0"/>
                          <a:cs typeface="Times New Roman" panose="02020603050405020304" pitchFamily="18" charset="0"/>
                        </a:rPr>
                        <a:t>sai </a:t>
                      </a:r>
                      <a:r>
                        <a:rPr lang="en-US" sz="2000">
                          <a:solidFill>
                            <a:srgbClr val="000000"/>
                          </a:solidFill>
                          <a:effectLst/>
                          <a:latin typeface="+mj-lt"/>
                          <a:ea typeface="Times New Roman" panose="02020603050405020304" pitchFamily="18" charset="0"/>
                          <a:cs typeface="Times New Roman" panose="02020603050405020304" pitchFamily="18" charset="0"/>
                        </a:rPr>
                        <a:t>lầm tương tự.</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1798451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7575282"/>
              </p:ext>
            </p:extLst>
          </p:nvPr>
        </p:nvGraphicFramePr>
        <p:xfrm>
          <a:off x="0" y="0"/>
          <a:ext cx="9144000" cy="4737100"/>
        </p:xfrm>
        <a:graphic>
          <a:graphicData uri="http://schemas.openxmlformats.org/drawingml/2006/table">
            <a:tbl>
              <a:tblPr firstRow="1" firstCol="1" bandRow="1">
                <a:tableStyleId>{11F0968E-4D6A-4944-B507-FFABE08E3E8F}</a:tableStyleId>
              </a:tblPr>
              <a:tblGrid>
                <a:gridCol w="5664200">
                  <a:extLst>
                    <a:ext uri="{9D8B030D-6E8A-4147-A177-3AD203B41FA5}">
                      <a16:colId xmlns:a16="http://schemas.microsoft.com/office/drawing/2014/main" val="161495680"/>
                    </a:ext>
                  </a:extLst>
                </a:gridCol>
                <a:gridCol w="3479800">
                  <a:extLst>
                    <a:ext uri="{9D8B030D-6E8A-4147-A177-3AD203B41FA5}">
                      <a16:colId xmlns:a16="http://schemas.microsoft.com/office/drawing/2014/main" val="3004013273"/>
                    </a:ext>
                  </a:extLst>
                </a:gridCol>
              </a:tblGrid>
              <a:tr h="473710">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4263390">
                <a:tc>
                  <a:txBody>
                    <a:bodyPr/>
                    <a:lstStyle/>
                    <a:p>
                      <a:pPr marL="0" marR="0" algn="just">
                        <a:lnSpc>
                          <a:spcPct val="150000"/>
                        </a:lnSpc>
                        <a:spcBef>
                          <a:spcPts val="0"/>
                        </a:spcBef>
                        <a:spcAft>
                          <a:spcPts val="0"/>
                        </a:spcAft>
                      </a:pPr>
                      <a:r>
                        <a:rPr lang="en-US" sz="2000" b="0" i="0" u="none" strike="noStrike" cap="none" smtClean="0">
                          <a:solidFill>
                            <a:srgbClr val="000000"/>
                          </a:solidFill>
                          <a:effectLst/>
                          <a:latin typeface="Arial"/>
                          <a:ea typeface="Times New Roman" panose="02020603050405020304" pitchFamily="18" charset="0"/>
                          <a:cs typeface="Calibri" panose="020F0502020204030204" pitchFamily="34" charset="0"/>
                          <a:sym typeface="Arial"/>
                        </a:rPr>
                        <a:t>• </a:t>
                      </a:r>
                      <a:r>
                        <a:rPr lang="en-US" sz="2000" smtClean="0">
                          <a:solidFill>
                            <a:srgbClr val="000000"/>
                          </a:solidFill>
                          <a:effectLst/>
                          <a:latin typeface="+mj-lt"/>
                          <a:ea typeface="Times New Roman" panose="02020603050405020304" pitchFamily="18" charset="0"/>
                          <a:cs typeface="Times New Roman" panose="02020603050405020304" pitchFamily="18" charset="0"/>
                        </a:rPr>
                        <a:t>Trách </a:t>
                      </a:r>
                      <a:r>
                        <a:rPr lang="en-US" sz="2000">
                          <a:solidFill>
                            <a:srgbClr val="000000"/>
                          </a:solidFill>
                          <a:effectLst/>
                          <a:latin typeface="+mj-lt"/>
                          <a:ea typeface="Times New Roman" panose="02020603050405020304" pitchFamily="18" charset="0"/>
                          <a:cs typeface="Times New Roman" panose="02020603050405020304" pitchFamily="18" charset="0"/>
                        </a:rPr>
                        <a:t>nhiệm pháp lí củng cố lòng tin của người dân vào pháp luật</a:t>
                      </a:r>
                      <a:r>
                        <a:rPr lang="en-US" sz="2000" smtClean="0">
                          <a:solidFill>
                            <a:srgbClr val="000000"/>
                          </a:solidFill>
                          <a:effectLst/>
                          <a:latin typeface="+mj-lt"/>
                          <a:ea typeface="Times New Roman" panose="02020603050405020304" pitchFamily="18" charset="0"/>
                          <a:cs typeface="Times New Roman" panose="02020603050405020304" pitchFamily="18" charset="0"/>
                        </a:rPr>
                        <a:t>; góp </a:t>
                      </a:r>
                      <a:r>
                        <a:rPr lang="en-US" sz="2000">
                          <a:solidFill>
                            <a:srgbClr val="000000"/>
                          </a:solidFill>
                          <a:effectLst/>
                          <a:latin typeface="+mj-lt"/>
                          <a:ea typeface="Times New Roman" panose="02020603050405020304" pitchFamily="18" charset="0"/>
                          <a:cs typeface="Times New Roman" panose="02020603050405020304" pitchFamily="18" charset="0"/>
                        </a:rPr>
                        <a:t>phần duy trì trật tự, </a:t>
                      </a:r>
                      <a:r>
                        <a:rPr lang="en-US" sz="2000" smtClean="0">
                          <a:solidFill>
                            <a:srgbClr val="000000"/>
                          </a:solidFill>
                          <a:effectLst/>
                          <a:latin typeface="+mj-lt"/>
                          <a:ea typeface="Times New Roman" panose="02020603050405020304" pitchFamily="18" charset="0"/>
                          <a:cs typeface="Times New Roman" panose="02020603050405020304" pitchFamily="18" charset="0"/>
                        </a:rPr>
                        <a:t>an</a:t>
                      </a:r>
                      <a:r>
                        <a:rPr lang="en-US" sz="2000" baseline="0" smtClean="0">
                          <a:solidFill>
                            <a:srgbClr val="000000"/>
                          </a:solidFill>
                          <a:effectLst/>
                          <a:latin typeface="+mj-lt"/>
                          <a:ea typeface="Times New Roman" panose="02020603050405020304" pitchFamily="18" charset="0"/>
                          <a:cs typeface="Times New Roman" panose="02020603050405020304" pitchFamily="18" charset="0"/>
                        </a:rPr>
                        <a:t> toàn xã hội</a:t>
                      </a:r>
                      <a:r>
                        <a:rPr lang="en-US" sz="2000" smtClean="0">
                          <a:solidFill>
                            <a:srgbClr val="000000"/>
                          </a:solidFill>
                          <a:effectLst/>
                          <a:latin typeface="+mj-lt"/>
                          <a:ea typeface="Times New Roman" panose="02020603050405020304" pitchFamily="18" charset="0"/>
                          <a:cs typeface="Times New Roman" panose="02020603050405020304" pitchFamily="18" charset="0"/>
                        </a:rPr>
                        <a:t>.</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0" i="0" u="none" strike="noStrike" cap="none" smtClean="0">
                          <a:solidFill>
                            <a:srgbClr val="000000"/>
                          </a:solidFill>
                          <a:effectLst/>
                          <a:latin typeface="Arial"/>
                          <a:ea typeface="Times New Roman" panose="02020603050405020304" pitchFamily="18" charset="0"/>
                          <a:cs typeface="Calibri" panose="020F0502020204030204" pitchFamily="34" charset="0"/>
                          <a:sym typeface="Arial"/>
                        </a:rPr>
                        <a:t>• </a:t>
                      </a:r>
                      <a:r>
                        <a:rPr lang="en-US" sz="2000" smtClean="0">
                          <a:solidFill>
                            <a:srgbClr val="000000"/>
                          </a:solidFill>
                          <a:effectLst/>
                          <a:latin typeface="+mj-lt"/>
                          <a:ea typeface="Times New Roman" panose="02020603050405020304" pitchFamily="18" charset="0"/>
                          <a:cs typeface="Times New Roman" panose="02020603050405020304" pitchFamily="18" charset="0"/>
                        </a:rPr>
                        <a:t>Pháp </a:t>
                      </a:r>
                      <a:r>
                        <a:rPr lang="en-US" sz="2000">
                          <a:solidFill>
                            <a:srgbClr val="000000"/>
                          </a:solidFill>
                          <a:effectLst/>
                          <a:latin typeface="+mj-lt"/>
                          <a:ea typeface="Times New Roman" panose="02020603050405020304" pitchFamily="18" charset="0"/>
                          <a:cs typeface="Times New Roman" panose="02020603050405020304" pitchFamily="18" charset="0"/>
                        </a:rPr>
                        <a:t>luật kịp thời xử lí những chủ thể phạm tội với những biện pháp tương ứng với mức độ sai phạm sẽ khiến người dân thêm tin tưởng vào tính nghiêm minh của pháp luật, </a:t>
                      </a:r>
                      <a:r>
                        <a:rPr lang="en-US" sz="2000" smtClean="0">
                          <a:solidFill>
                            <a:srgbClr val="000000"/>
                          </a:solidFill>
                          <a:effectLst/>
                          <a:latin typeface="+mj-lt"/>
                          <a:ea typeface="Times New Roman" panose="02020603050405020304" pitchFamily="18" charset="0"/>
                          <a:cs typeface="Times New Roman" panose="02020603050405020304" pitchFamily="18" charset="0"/>
                        </a:rPr>
                        <a:t>hạn </a:t>
                      </a:r>
                      <a:r>
                        <a:rPr lang="en-US" sz="2000">
                          <a:solidFill>
                            <a:srgbClr val="000000"/>
                          </a:solidFill>
                          <a:effectLst/>
                          <a:latin typeface="+mj-lt"/>
                          <a:ea typeface="Times New Roman" panose="02020603050405020304" pitchFamily="18" charset="0"/>
                          <a:cs typeface="Times New Roman" panose="02020603050405020304" pitchFamily="18" charset="0"/>
                        </a:rPr>
                        <a:t>chế </a:t>
                      </a:r>
                      <a:r>
                        <a:rPr lang="en-US" sz="2000" smtClean="0">
                          <a:solidFill>
                            <a:srgbClr val="000000"/>
                          </a:solidFill>
                          <a:effectLst/>
                          <a:latin typeface="+mj-lt"/>
                          <a:ea typeface="Times New Roman" panose="02020603050405020304" pitchFamily="18" charset="0"/>
                          <a:cs typeface="Times New Roman" panose="02020603050405020304" pitchFamily="18" charset="0"/>
                        </a:rPr>
                        <a:t>hành </a:t>
                      </a:r>
                      <a:r>
                        <a:rPr lang="en-US" sz="2000">
                          <a:solidFill>
                            <a:srgbClr val="000000"/>
                          </a:solidFill>
                          <a:effectLst/>
                          <a:latin typeface="+mj-lt"/>
                          <a:ea typeface="Times New Roman" panose="02020603050405020304" pitchFamily="18" charset="0"/>
                          <a:cs typeface="Times New Roman" panose="02020603050405020304" pitchFamily="18" charset="0"/>
                        </a:rPr>
                        <a:t>vi vi phạm, góp phần duy trì an ninh trật tự, an toàn xã hội.</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Khi cơ quan công an đẩy mạnh việc xử lí các hành vi không đội mũ bảo hiểm khi đi xe máy thì tình trạng người dân không sử dụng mũ bảo hiểm khi lái xe sẽ giảm.</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8183659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3" name="Google Shape;543;p38"/>
          <p:cNvGrpSpPr/>
          <p:nvPr/>
        </p:nvGrpSpPr>
        <p:grpSpPr>
          <a:xfrm>
            <a:off x="8042271" y="394220"/>
            <a:ext cx="664633" cy="664286"/>
            <a:chOff x="6212418" y="1482331"/>
            <a:chExt cx="627249" cy="626921"/>
          </a:xfrm>
        </p:grpSpPr>
        <p:sp>
          <p:nvSpPr>
            <p:cNvPr id="544" name="Google Shape;544;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p:cNvGrpSpPr/>
          <p:nvPr/>
        </p:nvGrpSpPr>
        <p:grpSpPr>
          <a:xfrm rot="6978379">
            <a:off x="528360" y="4202691"/>
            <a:ext cx="664657" cy="664310"/>
            <a:chOff x="6212418" y="1482331"/>
            <a:chExt cx="627249" cy="626921"/>
          </a:xfrm>
        </p:grpSpPr>
        <p:sp>
          <p:nvSpPr>
            <p:cNvPr id="547" name="Google Shape;547;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p:cNvGrpSpPr/>
          <p:nvPr/>
        </p:nvGrpSpPr>
        <p:grpSpPr>
          <a:xfrm>
            <a:off x="409338" y="358952"/>
            <a:ext cx="1419462" cy="1143011"/>
            <a:chOff x="715099" y="1369529"/>
            <a:chExt cx="1721388" cy="1386135"/>
          </a:xfrm>
        </p:grpSpPr>
        <p:sp>
          <p:nvSpPr>
            <p:cNvPr id="550" name="Google Shape;550;p3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8"/>
          <p:cNvGrpSpPr/>
          <p:nvPr/>
        </p:nvGrpSpPr>
        <p:grpSpPr>
          <a:xfrm>
            <a:off x="7024914" y="3384892"/>
            <a:ext cx="1776548" cy="1392554"/>
            <a:chOff x="6113525" y="2551037"/>
            <a:chExt cx="2840246" cy="2226338"/>
          </a:xfrm>
        </p:grpSpPr>
        <p:sp>
          <p:nvSpPr>
            <p:cNvPr id="581" name="Google Shape;581;p38"/>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p:cNvGrpSpPr/>
            <p:nvPr/>
          </p:nvGrpSpPr>
          <p:grpSpPr>
            <a:xfrm>
              <a:off x="6211851" y="2551037"/>
              <a:ext cx="2741920" cy="2134502"/>
              <a:chOff x="6328726" y="268400"/>
              <a:chExt cx="1863097" cy="1450168"/>
            </a:xfrm>
          </p:grpSpPr>
          <p:sp>
            <p:nvSpPr>
              <p:cNvPr id="583" name="Google Shape;583;p38"/>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p:cNvSpPr txBox="1"/>
          <p:nvPr/>
        </p:nvSpPr>
        <p:spPr>
          <a:xfrm>
            <a:off x="0" y="1570341"/>
            <a:ext cx="9144000" cy="1694951"/>
          </a:xfrm>
          <a:prstGeom prst="rect">
            <a:avLst/>
          </a:prstGeom>
          <a:noFill/>
        </p:spPr>
        <p:txBody>
          <a:bodyPr wrap="square" rtlCol="0">
            <a:spAutoFit/>
          </a:bodyPr>
          <a:lstStyle/>
          <a:p>
            <a:pPr algn="ctr">
              <a:lnSpc>
                <a:spcPct val="150000"/>
              </a:lnSpc>
            </a:pPr>
            <a:r>
              <a:rPr lang="en-US" sz="3700" b="1" smtClean="0">
                <a:solidFill>
                  <a:srgbClr val="434343"/>
                </a:solidFill>
              </a:rPr>
              <a:t>HẸN GẶP LẠI CÁC EM </a:t>
            </a:r>
          </a:p>
          <a:p>
            <a:pPr algn="ctr">
              <a:lnSpc>
                <a:spcPct val="150000"/>
              </a:lnSpc>
            </a:pPr>
            <a:r>
              <a:rPr lang="en-US" sz="3700" b="1" smtClean="0">
                <a:solidFill>
                  <a:srgbClr val="434343"/>
                </a:solidFill>
              </a:rPr>
              <a:t>Ở BUỔI HỌC SAU!</a:t>
            </a:r>
            <a:endParaRPr lang="en-US" sz="3700" b="1">
              <a:solidFill>
                <a:srgbClr val="434343"/>
              </a:solidFill>
            </a:endParaRPr>
          </a:p>
        </p:txBody>
      </p:sp>
    </p:spTree>
    <p:extLst>
      <p:ext uri="{BB962C8B-B14F-4D97-AF65-F5344CB8AC3E}">
        <p14:creationId xmlns:p14="http://schemas.microsoft.com/office/powerpoint/2010/main" val="25987808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83804987"/>
              </p:ext>
            </p:extLst>
          </p:nvPr>
        </p:nvGraphicFramePr>
        <p:xfrm>
          <a:off x="245660" y="313899"/>
          <a:ext cx="8652680" cy="3985146"/>
        </p:xfrm>
        <a:graphic>
          <a:graphicData uri="http://schemas.openxmlformats.org/drawingml/2006/table">
            <a:tbl>
              <a:tblPr firstRow="1" firstCol="1" bandRow="1">
                <a:tableStyleId>{11F0968E-4D6A-4944-B507-FFABE08E3E8F}</a:tableStyleId>
              </a:tblPr>
              <a:tblGrid>
                <a:gridCol w="2552131">
                  <a:extLst>
                    <a:ext uri="{9D8B030D-6E8A-4147-A177-3AD203B41FA5}">
                      <a16:colId xmlns:a16="http://schemas.microsoft.com/office/drawing/2014/main" val="1580255415"/>
                    </a:ext>
                  </a:extLst>
                </a:gridCol>
                <a:gridCol w="6100549">
                  <a:extLst>
                    <a:ext uri="{9D8B030D-6E8A-4147-A177-3AD203B41FA5}">
                      <a16:colId xmlns:a16="http://schemas.microsoft.com/office/drawing/2014/main" val="2340657720"/>
                    </a:ext>
                  </a:extLst>
                </a:gridCol>
              </a:tblGrid>
              <a:tr h="1317294">
                <a:tc>
                  <a:txBody>
                    <a:bodyPr/>
                    <a:lstStyle/>
                    <a:p>
                      <a:pPr marL="0" marR="0" algn="ctr">
                        <a:lnSpc>
                          <a:spcPct val="150000"/>
                        </a:lnSpc>
                        <a:spcBef>
                          <a:spcPts val="100"/>
                        </a:spcBef>
                        <a:spcAft>
                          <a:spcPts val="100"/>
                        </a:spcAft>
                      </a:pPr>
                      <a:r>
                        <a:rPr lang="en-US" sz="2200" b="1">
                          <a:effectLst/>
                          <a:latin typeface="+mj-lt"/>
                        </a:rPr>
                        <a:t>Hành vi vi phạm pháp luật</a:t>
                      </a:r>
                      <a:endParaRPr lang="en-US" sz="22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200" b="1">
                          <a:effectLst/>
                          <a:latin typeface="+mj-lt"/>
                        </a:rPr>
                        <a:t>Hậu quả</a:t>
                      </a:r>
                      <a:endParaRPr lang="en-US" sz="22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2667852">
                <a:tc>
                  <a:txBody>
                    <a:bodyPr/>
                    <a:lstStyle/>
                    <a:p>
                      <a:pPr marL="0" marR="0" algn="ctr">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Calibri" panose="020F0502020204030204" pitchFamily="34" charset="0"/>
                        </a:rPr>
                        <a:t>Hành vi không nộp thuế kinh doanh.</a:t>
                      </a:r>
                      <a:endParaRPr lang="en-US" sz="2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200" smtClean="0">
                          <a:effectLst/>
                          <a:latin typeface="+mj-lt"/>
                        </a:rPr>
                        <a:t>• </a:t>
                      </a:r>
                      <a:r>
                        <a:rPr lang="en-US" sz="2200" smtClean="0">
                          <a:solidFill>
                            <a:srgbClr val="000000"/>
                          </a:solidFill>
                          <a:effectLst/>
                          <a:latin typeface="+mj-lt"/>
                          <a:ea typeface="Times New Roman" panose="02020603050405020304" pitchFamily="18" charset="0"/>
                          <a:cs typeface="Calibri" panose="020F0502020204030204" pitchFamily="34" charset="0"/>
                        </a:rPr>
                        <a:t>Xử </a:t>
                      </a:r>
                      <a:r>
                        <a:rPr lang="en-US" sz="2200">
                          <a:solidFill>
                            <a:srgbClr val="000000"/>
                          </a:solidFill>
                          <a:effectLst/>
                          <a:latin typeface="+mj-lt"/>
                          <a:ea typeface="Times New Roman" panose="02020603050405020304" pitchFamily="18" charset="0"/>
                          <a:cs typeface="Calibri" panose="020F0502020204030204" pitchFamily="34" charset="0"/>
                        </a:rPr>
                        <a:t>phạt hành chính từ 200.000 đến 1.000.000.000 đồng tuỳ theo mức độ vi </a:t>
                      </a:r>
                      <a:r>
                        <a:rPr lang="en-US" sz="2200" smtClean="0">
                          <a:solidFill>
                            <a:srgbClr val="000000"/>
                          </a:solidFill>
                          <a:effectLst/>
                          <a:latin typeface="+mj-lt"/>
                          <a:ea typeface="Times New Roman" panose="02020603050405020304" pitchFamily="18" charset="0"/>
                          <a:cs typeface="Calibri" panose="020F0502020204030204" pitchFamily="34" charset="0"/>
                        </a:rPr>
                        <a:t>phạm.</a:t>
                      </a:r>
                      <a:endParaRPr lang="en-US" sz="22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200" smtClean="0">
                          <a:effectLst/>
                          <a:latin typeface="+mj-lt"/>
                        </a:rPr>
                        <a:t>• </a:t>
                      </a:r>
                      <a:r>
                        <a:rPr lang="en-US" sz="2200" smtClean="0">
                          <a:solidFill>
                            <a:srgbClr val="000000"/>
                          </a:solidFill>
                          <a:effectLst/>
                          <a:latin typeface="+mj-lt"/>
                          <a:ea typeface="Times New Roman" panose="02020603050405020304" pitchFamily="18" charset="0"/>
                          <a:cs typeface="Calibri" panose="020F0502020204030204" pitchFamily="34" charset="0"/>
                        </a:rPr>
                        <a:t>Khoá </a:t>
                      </a:r>
                      <a:r>
                        <a:rPr lang="en-US" sz="2200">
                          <a:solidFill>
                            <a:srgbClr val="000000"/>
                          </a:solidFill>
                          <a:effectLst/>
                          <a:latin typeface="+mj-lt"/>
                          <a:ea typeface="Times New Roman" panose="02020603050405020304" pitchFamily="18" charset="0"/>
                          <a:cs typeface="Calibri" panose="020F0502020204030204" pitchFamily="34" charset="0"/>
                        </a:rPr>
                        <a:t>mã số thuế hoặc truy cứu trách nhiệm hình sự.</a:t>
                      </a:r>
                      <a:endParaRPr lang="en-US" sz="2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2627962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ình phạt thích đáng đối với hành vi vi phạm pháp luật trên không gian mạng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499"/>
          </a:xfrm>
          <a:prstGeom prst="rect">
            <a:avLst/>
          </a:prstGeom>
        </p:spPr>
      </p:pic>
      <p:sp>
        <p:nvSpPr>
          <p:cNvPr id="5" name="Rounded Rectangle 4"/>
          <p:cNvSpPr/>
          <p:nvPr/>
        </p:nvSpPr>
        <p:spPr>
          <a:xfrm>
            <a:off x="1504665" y="3480180"/>
            <a:ext cx="6134669" cy="1183074"/>
          </a:xfrm>
          <a:prstGeom prst="roundRect">
            <a:avLst>
              <a:gd name="adj" fmla="val 18528"/>
            </a:avLst>
          </a:prstGeom>
          <a:solidFill>
            <a:srgbClr val="FFFFFF"/>
          </a:solidFill>
          <a:ln w="28575">
            <a:solidFill>
              <a:srgbClr val="0070C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100" b="1">
                <a:solidFill>
                  <a:schemeClr val="tx1"/>
                </a:solidFill>
                <a:latin typeface="Arial (Body)"/>
              </a:rPr>
              <a:t>H</a:t>
            </a:r>
            <a:r>
              <a:rPr lang="vi-VN" sz="2100" b="1" smtClean="0">
                <a:solidFill>
                  <a:schemeClr val="tx1"/>
                </a:solidFill>
                <a:latin typeface="Arial (Body)"/>
              </a:rPr>
              <a:t>ành </a:t>
            </a:r>
            <a:r>
              <a:rPr lang="vi-VN" sz="2100" b="1">
                <a:solidFill>
                  <a:schemeClr val="tx1"/>
                </a:solidFill>
                <a:latin typeface="Arial (Body)"/>
              </a:rPr>
              <a:t>vi tuyên truyền thông tin sai sự thật trên mạng máy tính, mạng viễn </a:t>
            </a:r>
            <a:r>
              <a:rPr lang="vi-VN" sz="2100" b="1" smtClean="0">
                <a:solidFill>
                  <a:schemeClr val="tx1"/>
                </a:solidFill>
                <a:latin typeface="Arial (Body)"/>
              </a:rPr>
              <a:t>thông</a:t>
            </a:r>
            <a:endParaRPr lang="vi-VN" sz="2100" b="1">
              <a:solidFill>
                <a:schemeClr val="tx1"/>
              </a:solidFill>
              <a:latin typeface="Arial (Body)"/>
            </a:endParaRPr>
          </a:p>
        </p:txBody>
      </p:sp>
    </p:spTree>
    <p:extLst>
      <p:ext uri="{BB962C8B-B14F-4D97-AF65-F5344CB8AC3E}">
        <p14:creationId xmlns:p14="http://schemas.microsoft.com/office/powerpoint/2010/main" val="132208221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grpSp>
        <p:nvGrpSpPr>
          <p:cNvPr id="488" name="Google Shape;488;p37"/>
          <p:cNvGrpSpPr/>
          <p:nvPr/>
        </p:nvGrpSpPr>
        <p:grpSpPr>
          <a:xfrm>
            <a:off x="524550" y="3386919"/>
            <a:ext cx="2929171" cy="1364973"/>
            <a:chOff x="524550" y="3252688"/>
            <a:chExt cx="3273253" cy="1525313"/>
          </a:xfrm>
        </p:grpSpPr>
        <p:sp>
          <p:nvSpPr>
            <p:cNvPr id="489" name="Google Shape;489;p37"/>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7"/>
            <p:cNvGrpSpPr/>
            <p:nvPr/>
          </p:nvGrpSpPr>
          <p:grpSpPr>
            <a:xfrm>
              <a:off x="813848" y="3252688"/>
              <a:ext cx="2921613" cy="1458859"/>
              <a:chOff x="813848" y="3252688"/>
              <a:chExt cx="2921613" cy="1458859"/>
            </a:xfrm>
          </p:grpSpPr>
          <p:grpSp>
            <p:nvGrpSpPr>
              <p:cNvPr id="491" name="Google Shape;491;p37"/>
              <p:cNvGrpSpPr/>
              <p:nvPr/>
            </p:nvGrpSpPr>
            <p:grpSpPr>
              <a:xfrm>
                <a:off x="813848" y="4145244"/>
                <a:ext cx="2655916" cy="566303"/>
                <a:chOff x="6098010" y="4127346"/>
                <a:chExt cx="2020169" cy="430747"/>
              </a:xfrm>
            </p:grpSpPr>
            <p:sp>
              <p:nvSpPr>
                <p:cNvPr id="492" name="Google Shape;492;p37"/>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7"/>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7"/>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7"/>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7"/>
              <p:cNvGrpSpPr/>
              <p:nvPr/>
            </p:nvGrpSpPr>
            <p:grpSpPr>
              <a:xfrm>
                <a:off x="1079546" y="3579305"/>
                <a:ext cx="2655916" cy="567212"/>
                <a:chOff x="6348934" y="3696877"/>
                <a:chExt cx="2020169" cy="431438"/>
              </a:xfrm>
            </p:grpSpPr>
            <p:sp>
              <p:nvSpPr>
                <p:cNvPr id="508" name="Google Shape;508;p37"/>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rgbClr val="434343">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37"/>
              <p:cNvGrpSpPr/>
              <p:nvPr/>
            </p:nvGrpSpPr>
            <p:grpSpPr>
              <a:xfrm>
                <a:off x="813848" y="3252688"/>
                <a:ext cx="2422504" cy="326613"/>
                <a:chOff x="-3040002" y="2802438"/>
                <a:chExt cx="2422504" cy="326613"/>
              </a:xfrm>
            </p:grpSpPr>
            <p:sp>
              <p:nvSpPr>
                <p:cNvPr id="522" name="Google Shape;522;p37"/>
                <p:cNvSpPr/>
                <p:nvPr/>
              </p:nvSpPr>
              <p:spPr>
                <a:xfrm>
                  <a:off x="-3038816" y="2803624"/>
                  <a:ext cx="1375649" cy="325427"/>
                </a:xfrm>
                <a:custGeom>
                  <a:avLst/>
                  <a:gdLst/>
                  <a:ahLst/>
                  <a:cxnLst/>
                  <a:rect l="l" t="t" r="r" b="b"/>
                  <a:pathLst>
                    <a:path w="6958" h="1646" extrusionOk="0">
                      <a:moveTo>
                        <a:pt x="298" y="0"/>
                      </a:moveTo>
                      <a:cubicBezTo>
                        <a:pt x="0" y="543"/>
                        <a:pt x="0" y="1097"/>
                        <a:pt x="298" y="1646"/>
                      </a:cubicBezTo>
                      <a:lnTo>
                        <a:pt x="6958" y="1646"/>
                      </a:lnTo>
                      <a:lnTo>
                        <a:pt x="69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3040002"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2899828" y="2802438"/>
                  <a:ext cx="135825" cy="325427"/>
                </a:xfrm>
                <a:custGeom>
                  <a:avLst/>
                  <a:gdLst/>
                  <a:ahLst/>
                  <a:cxnLst/>
                  <a:rect l="l" t="t" r="r" b="b"/>
                  <a:pathLst>
                    <a:path w="687" h="1646" extrusionOk="0">
                      <a:moveTo>
                        <a:pt x="299" y="0"/>
                      </a:moveTo>
                      <a:cubicBezTo>
                        <a:pt x="1" y="549"/>
                        <a:pt x="1" y="1103"/>
                        <a:pt x="299" y="1646"/>
                      </a:cubicBezTo>
                      <a:lnTo>
                        <a:pt x="657" y="1646"/>
                      </a:lnTo>
                      <a:cubicBezTo>
                        <a:pt x="406"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2014495"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1751742" y="2802438"/>
                  <a:ext cx="1102417" cy="35587"/>
                </a:xfrm>
                <a:custGeom>
                  <a:avLst/>
                  <a:gdLst/>
                  <a:ahLst/>
                  <a:cxnLst/>
                  <a:rect l="l" t="t" r="r" b="b"/>
                  <a:pathLst>
                    <a:path w="5576" h="180" extrusionOk="0">
                      <a:moveTo>
                        <a:pt x="1" y="0"/>
                      </a:moveTo>
                      <a:lnTo>
                        <a:pt x="1" y="179"/>
                      </a:lnTo>
                      <a:lnTo>
                        <a:pt x="5575" y="179"/>
                      </a:lnTo>
                      <a:lnTo>
                        <a:pt x="5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1735135" y="2839014"/>
                  <a:ext cx="1049234" cy="254647"/>
                </a:xfrm>
                <a:custGeom>
                  <a:avLst/>
                  <a:gdLst/>
                  <a:ahLst/>
                  <a:cxnLst/>
                  <a:rect l="l" t="t" r="r" b="b"/>
                  <a:pathLst>
                    <a:path w="5307" h="1288" extrusionOk="0">
                      <a:moveTo>
                        <a:pt x="227" y="0"/>
                      </a:moveTo>
                      <a:cubicBezTo>
                        <a:pt x="0" y="435"/>
                        <a:pt x="0" y="859"/>
                        <a:pt x="227" y="1288"/>
                      </a:cubicBezTo>
                      <a:lnTo>
                        <a:pt x="5306" y="1288"/>
                      </a:lnTo>
                      <a:cubicBezTo>
                        <a:pt x="5265" y="1216"/>
                        <a:pt x="5235" y="1151"/>
                        <a:pt x="5205" y="1079"/>
                      </a:cubicBezTo>
                      <a:cubicBezTo>
                        <a:pt x="5201" y="1075"/>
                        <a:pt x="5199" y="1071"/>
                        <a:pt x="5199" y="1071"/>
                      </a:cubicBezTo>
                      <a:cubicBezTo>
                        <a:pt x="5199" y="1071"/>
                        <a:pt x="5199" y="1072"/>
                        <a:pt x="5199" y="1073"/>
                      </a:cubicBezTo>
                      <a:cubicBezTo>
                        <a:pt x="5175" y="1008"/>
                        <a:pt x="5163" y="948"/>
                        <a:pt x="5145" y="877"/>
                      </a:cubicBezTo>
                      <a:cubicBezTo>
                        <a:pt x="5139" y="871"/>
                        <a:pt x="5139" y="865"/>
                        <a:pt x="5139" y="859"/>
                      </a:cubicBezTo>
                      <a:cubicBezTo>
                        <a:pt x="5133" y="787"/>
                        <a:pt x="5121" y="727"/>
                        <a:pt x="5121" y="662"/>
                      </a:cubicBezTo>
                      <a:lnTo>
                        <a:pt x="5121" y="638"/>
                      </a:lnTo>
                      <a:cubicBezTo>
                        <a:pt x="5121" y="572"/>
                        <a:pt x="5121" y="513"/>
                        <a:pt x="5139" y="447"/>
                      </a:cubicBezTo>
                      <a:cubicBezTo>
                        <a:pt x="5145" y="441"/>
                        <a:pt x="5145" y="429"/>
                        <a:pt x="5145" y="423"/>
                      </a:cubicBezTo>
                      <a:cubicBezTo>
                        <a:pt x="5151" y="358"/>
                        <a:pt x="5175" y="298"/>
                        <a:pt x="5199" y="233"/>
                      </a:cubicBezTo>
                      <a:cubicBezTo>
                        <a:pt x="5199" y="227"/>
                        <a:pt x="5205" y="215"/>
                        <a:pt x="5205" y="209"/>
                      </a:cubicBezTo>
                      <a:cubicBezTo>
                        <a:pt x="5229" y="137"/>
                        <a:pt x="5265" y="66"/>
                        <a:pt x="5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1606625" y="2878950"/>
                  <a:ext cx="900558" cy="4943"/>
                </a:xfrm>
                <a:custGeom>
                  <a:avLst/>
                  <a:gdLst/>
                  <a:ahLst/>
                  <a:cxnLst/>
                  <a:rect l="l" t="t" r="r" b="b"/>
                  <a:pathLst>
                    <a:path w="4555" h="25" extrusionOk="0">
                      <a:moveTo>
                        <a:pt x="18" y="1"/>
                      </a:moveTo>
                      <a:cubicBezTo>
                        <a:pt x="12" y="1"/>
                        <a:pt x="0" y="7"/>
                        <a:pt x="0" y="13"/>
                      </a:cubicBezTo>
                      <a:cubicBezTo>
                        <a:pt x="0" y="13"/>
                        <a:pt x="12" y="25"/>
                        <a:pt x="18" y="25"/>
                      </a:cubicBezTo>
                      <a:lnTo>
                        <a:pt x="4549" y="25"/>
                      </a:lnTo>
                      <a:cubicBezTo>
                        <a:pt x="4549" y="13"/>
                        <a:pt x="4555" y="7"/>
                        <a:pt x="4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1540789" y="2921457"/>
                  <a:ext cx="821870" cy="4943"/>
                </a:xfrm>
                <a:custGeom>
                  <a:avLst/>
                  <a:gdLst/>
                  <a:ahLst/>
                  <a:cxnLst/>
                  <a:rect l="l" t="t" r="r" b="b"/>
                  <a:pathLst>
                    <a:path w="4157" h="25" extrusionOk="0">
                      <a:moveTo>
                        <a:pt x="13" y="0"/>
                      </a:moveTo>
                      <a:cubicBezTo>
                        <a:pt x="7" y="0"/>
                        <a:pt x="1" y="0"/>
                        <a:pt x="1" y="6"/>
                      </a:cubicBezTo>
                      <a:cubicBezTo>
                        <a:pt x="1" y="18"/>
                        <a:pt x="7" y="24"/>
                        <a:pt x="13" y="24"/>
                      </a:cubicBezTo>
                      <a:lnTo>
                        <a:pt x="4150" y="24"/>
                      </a:lnTo>
                      <a:cubicBezTo>
                        <a:pt x="4156" y="18"/>
                        <a:pt x="4156" y="6"/>
                        <a:pt x="4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1631536" y="2962778"/>
                  <a:ext cx="907873" cy="4745"/>
                </a:xfrm>
                <a:custGeom>
                  <a:avLst/>
                  <a:gdLst/>
                  <a:ahLst/>
                  <a:cxnLst/>
                  <a:rect l="l" t="t" r="r" b="b"/>
                  <a:pathLst>
                    <a:path w="4592" h="24" extrusionOk="0">
                      <a:moveTo>
                        <a:pt x="19" y="0"/>
                      </a:moveTo>
                      <a:cubicBezTo>
                        <a:pt x="13" y="0"/>
                        <a:pt x="1" y="0"/>
                        <a:pt x="1" y="6"/>
                      </a:cubicBezTo>
                      <a:cubicBezTo>
                        <a:pt x="1" y="18"/>
                        <a:pt x="13" y="24"/>
                        <a:pt x="19" y="24"/>
                      </a:cubicBezTo>
                      <a:lnTo>
                        <a:pt x="4591" y="24"/>
                      </a:lnTo>
                      <a:lnTo>
                        <a:pt x="45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1564316" y="3005087"/>
                  <a:ext cx="845397" cy="4943"/>
                </a:xfrm>
                <a:custGeom>
                  <a:avLst/>
                  <a:gdLst/>
                  <a:ahLst/>
                  <a:cxnLst/>
                  <a:rect l="l" t="t" r="r" b="b"/>
                  <a:pathLst>
                    <a:path w="4276" h="25" extrusionOk="0">
                      <a:moveTo>
                        <a:pt x="13" y="1"/>
                      </a:moveTo>
                      <a:cubicBezTo>
                        <a:pt x="7" y="1"/>
                        <a:pt x="1" y="1"/>
                        <a:pt x="1" y="13"/>
                      </a:cubicBezTo>
                      <a:cubicBezTo>
                        <a:pt x="1" y="19"/>
                        <a:pt x="7" y="25"/>
                        <a:pt x="13" y="25"/>
                      </a:cubicBezTo>
                      <a:lnTo>
                        <a:pt x="4275" y="25"/>
                      </a:lnTo>
                      <a:cubicBezTo>
                        <a:pt x="4275" y="19"/>
                        <a:pt x="4275" y="13"/>
                        <a:pt x="4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1605637" y="3049967"/>
                  <a:ext cx="899569" cy="2570"/>
                </a:xfrm>
                <a:custGeom>
                  <a:avLst/>
                  <a:gdLst/>
                  <a:ahLst/>
                  <a:cxnLst/>
                  <a:rect l="l" t="t" r="r" b="b"/>
                  <a:pathLst>
                    <a:path w="4550" h="13" extrusionOk="0">
                      <a:moveTo>
                        <a:pt x="13" y="0"/>
                      </a:moveTo>
                      <a:cubicBezTo>
                        <a:pt x="7" y="0"/>
                        <a:pt x="1" y="6"/>
                        <a:pt x="1" y="6"/>
                      </a:cubicBezTo>
                      <a:cubicBezTo>
                        <a:pt x="1" y="6"/>
                        <a:pt x="7" y="12"/>
                        <a:pt x="13" y="12"/>
                      </a:cubicBezTo>
                      <a:lnTo>
                        <a:pt x="4550" y="12"/>
                      </a:lnTo>
                      <a:cubicBezTo>
                        <a:pt x="4544" y="6"/>
                        <a:pt x="4544" y="0"/>
                        <a:pt x="4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1690453" y="2839014"/>
                  <a:ext cx="1004552" cy="254647"/>
                </a:xfrm>
                <a:custGeom>
                  <a:avLst/>
                  <a:gdLst/>
                  <a:ahLst/>
                  <a:cxnLst/>
                  <a:rect l="l" t="t" r="r" b="b"/>
                  <a:pathLst>
                    <a:path w="5081" h="1288" extrusionOk="0">
                      <a:moveTo>
                        <a:pt x="1" y="0"/>
                      </a:moveTo>
                      <a:cubicBezTo>
                        <a:pt x="1" y="0"/>
                        <a:pt x="2851" y="435"/>
                        <a:pt x="4287" y="1288"/>
                      </a:cubicBezTo>
                      <a:lnTo>
                        <a:pt x="5080" y="1288"/>
                      </a:lnTo>
                      <a:cubicBezTo>
                        <a:pt x="5039" y="1216"/>
                        <a:pt x="5009" y="1151"/>
                        <a:pt x="4979" y="1079"/>
                      </a:cubicBezTo>
                      <a:cubicBezTo>
                        <a:pt x="4975" y="1075"/>
                        <a:pt x="4973" y="1071"/>
                        <a:pt x="4973" y="1071"/>
                      </a:cubicBezTo>
                      <a:cubicBezTo>
                        <a:pt x="4973" y="1071"/>
                        <a:pt x="4973" y="1072"/>
                        <a:pt x="4973" y="1073"/>
                      </a:cubicBezTo>
                      <a:cubicBezTo>
                        <a:pt x="4949" y="1008"/>
                        <a:pt x="4937" y="948"/>
                        <a:pt x="4919" y="877"/>
                      </a:cubicBezTo>
                      <a:cubicBezTo>
                        <a:pt x="4913" y="871"/>
                        <a:pt x="4913" y="865"/>
                        <a:pt x="4913" y="859"/>
                      </a:cubicBezTo>
                      <a:cubicBezTo>
                        <a:pt x="4907" y="787"/>
                        <a:pt x="4895" y="727"/>
                        <a:pt x="4895" y="662"/>
                      </a:cubicBezTo>
                      <a:lnTo>
                        <a:pt x="4895" y="638"/>
                      </a:lnTo>
                      <a:cubicBezTo>
                        <a:pt x="4895" y="572"/>
                        <a:pt x="4895" y="513"/>
                        <a:pt x="4913" y="447"/>
                      </a:cubicBezTo>
                      <a:cubicBezTo>
                        <a:pt x="4919" y="441"/>
                        <a:pt x="4919" y="429"/>
                        <a:pt x="4919" y="423"/>
                      </a:cubicBezTo>
                      <a:cubicBezTo>
                        <a:pt x="4925" y="358"/>
                        <a:pt x="4949" y="298"/>
                        <a:pt x="4973" y="233"/>
                      </a:cubicBezTo>
                      <a:cubicBezTo>
                        <a:pt x="4973" y="227"/>
                        <a:pt x="4979" y="215"/>
                        <a:pt x="4979" y="209"/>
                      </a:cubicBezTo>
                      <a:cubicBezTo>
                        <a:pt x="5003" y="137"/>
                        <a:pt x="5039" y="66"/>
                        <a:pt x="508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1876693" y="2802438"/>
                  <a:ext cx="135825" cy="325427"/>
                </a:xfrm>
                <a:custGeom>
                  <a:avLst/>
                  <a:gdLst/>
                  <a:ahLst/>
                  <a:cxnLst/>
                  <a:rect l="l" t="t" r="r" b="b"/>
                  <a:pathLst>
                    <a:path w="687" h="1646" extrusionOk="0">
                      <a:moveTo>
                        <a:pt x="299" y="0"/>
                      </a:moveTo>
                      <a:cubicBezTo>
                        <a:pt x="1" y="549"/>
                        <a:pt x="1" y="1103"/>
                        <a:pt x="299" y="1646"/>
                      </a:cubicBezTo>
                      <a:lnTo>
                        <a:pt x="657"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 name="TextBox 62"/>
          <p:cNvSpPr txBox="1"/>
          <p:nvPr/>
        </p:nvSpPr>
        <p:spPr>
          <a:xfrm>
            <a:off x="0" y="794233"/>
            <a:ext cx="9144000" cy="2169825"/>
          </a:xfrm>
          <a:prstGeom prst="rect">
            <a:avLst/>
          </a:prstGeom>
          <a:noFill/>
        </p:spPr>
        <p:txBody>
          <a:bodyPr wrap="square" rtlCol="0">
            <a:spAutoFit/>
          </a:bodyPr>
          <a:lstStyle/>
          <a:p>
            <a:pPr algn="ctr">
              <a:lnSpc>
                <a:spcPct val="150000"/>
              </a:lnSpc>
            </a:pPr>
            <a:r>
              <a:rPr lang="vi-VN" sz="4500" b="1">
                <a:solidFill>
                  <a:srgbClr val="434343"/>
                </a:solidFill>
              </a:rPr>
              <a:t>BÀI 9: VI PHẠM PHÁP LUẬT </a:t>
            </a:r>
            <a:endParaRPr lang="en-US" sz="4500" b="1" smtClean="0">
              <a:solidFill>
                <a:srgbClr val="434343"/>
              </a:solidFill>
            </a:endParaRPr>
          </a:p>
          <a:p>
            <a:pPr algn="ctr">
              <a:lnSpc>
                <a:spcPct val="150000"/>
              </a:lnSpc>
            </a:pPr>
            <a:r>
              <a:rPr lang="vi-VN" sz="4500" b="1" smtClean="0">
                <a:solidFill>
                  <a:srgbClr val="434343"/>
                </a:solidFill>
              </a:rPr>
              <a:t>VÀ TRÁCH </a:t>
            </a:r>
            <a:r>
              <a:rPr lang="vi-VN" sz="4500" b="1">
                <a:solidFill>
                  <a:srgbClr val="434343"/>
                </a:solidFill>
              </a:rPr>
              <a:t>NHIỆM PHÁP LÍ</a:t>
            </a:r>
          </a:p>
        </p:txBody>
      </p:sp>
      <p:grpSp>
        <p:nvGrpSpPr>
          <p:cNvPr id="61" name="Google Shape;482;p37"/>
          <p:cNvGrpSpPr/>
          <p:nvPr/>
        </p:nvGrpSpPr>
        <p:grpSpPr>
          <a:xfrm flipH="1">
            <a:off x="8365066" y="252789"/>
            <a:ext cx="541727" cy="541444"/>
            <a:chOff x="6212418" y="1482331"/>
            <a:chExt cx="627249" cy="626921"/>
          </a:xfrm>
        </p:grpSpPr>
        <p:sp>
          <p:nvSpPr>
            <p:cNvPr id="66" name="Google Shape;483;p3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4;p3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783;p60"/>
          <p:cNvGrpSpPr/>
          <p:nvPr/>
        </p:nvGrpSpPr>
        <p:grpSpPr>
          <a:xfrm>
            <a:off x="7069499" y="3386919"/>
            <a:ext cx="1813981" cy="1222648"/>
            <a:chOff x="720034" y="3638895"/>
            <a:chExt cx="2002336" cy="1349602"/>
          </a:xfrm>
        </p:grpSpPr>
        <p:sp>
          <p:nvSpPr>
            <p:cNvPr id="69" name="Google Shape;1784;p60"/>
            <p:cNvSpPr/>
            <p:nvPr/>
          </p:nvSpPr>
          <p:spPr>
            <a:xfrm>
              <a:off x="1556575" y="3812227"/>
              <a:ext cx="391643" cy="300417"/>
            </a:xfrm>
            <a:custGeom>
              <a:avLst/>
              <a:gdLst/>
              <a:ahLst/>
              <a:cxnLst/>
              <a:rect l="l" t="t" r="r" b="b"/>
              <a:pathLst>
                <a:path w="16962" h="13011" extrusionOk="0">
                  <a:moveTo>
                    <a:pt x="15351" y="1"/>
                  </a:moveTo>
                  <a:lnTo>
                    <a:pt x="1" y="10730"/>
                  </a:lnTo>
                  <a:lnTo>
                    <a:pt x="1612" y="13010"/>
                  </a:lnTo>
                  <a:lnTo>
                    <a:pt x="16962" y="2280"/>
                  </a:lnTo>
                  <a:lnTo>
                    <a:pt x="153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85;p60"/>
            <p:cNvSpPr/>
            <p:nvPr/>
          </p:nvSpPr>
          <p:spPr>
            <a:xfrm>
              <a:off x="1786081" y="4186299"/>
              <a:ext cx="581115" cy="477259"/>
            </a:xfrm>
            <a:custGeom>
              <a:avLst/>
              <a:gdLst/>
              <a:ahLst/>
              <a:cxnLst/>
              <a:rect l="l" t="t" r="r" b="b"/>
              <a:pathLst>
                <a:path w="25168" h="20670" extrusionOk="0">
                  <a:moveTo>
                    <a:pt x="20973" y="1"/>
                  </a:moveTo>
                  <a:lnTo>
                    <a:pt x="0" y="14682"/>
                  </a:lnTo>
                  <a:lnTo>
                    <a:pt x="4165" y="20670"/>
                  </a:lnTo>
                  <a:lnTo>
                    <a:pt x="25168" y="5989"/>
                  </a:lnTo>
                  <a:lnTo>
                    <a:pt x="20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86;p60"/>
            <p:cNvSpPr/>
            <p:nvPr/>
          </p:nvSpPr>
          <p:spPr>
            <a:xfrm>
              <a:off x="1555883" y="3639588"/>
              <a:ext cx="317249" cy="189518"/>
            </a:xfrm>
            <a:custGeom>
              <a:avLst/>
              <a:gdLst/>
              <a:ahLst/>
              <a:cxnLst/>
              <a:rect l="l" t="t" r="r" b="b"/>
              <a:pathLst>
                <a:path w="13740" h="8208" extrusionOk="0">
                  <a:moveTo>
                    <a:pt x="13739" y="0"/>
                  </a:moveTo>
                  <a:lnTo>
                    <a:pt x="10730" y="61"/>
                  </a:lnTo>
                  <a:lnTo>
                    <a:pt x="2706" y="5684"/>
                  </a:lnTo>
                  <a:lnTo>
                    <a:pt x="335" y="7326"/>
                  </a:lnTo>
                  <a:lnTo>
                    <a:pt x="1" y="8207"/>
                  </a:lnTo>
                  <a:lnTo>
                    <a:pt x="1" y="8207"/>
                  </a:lnTo>
                  <a:lnTo>
                    <a:pt x="1064" y="7447"/>
                  </a:lnTo>
                  <a:lnTo>
                    <a:pt x="5928" y="4043"/>
                  </a:lnTo>
                  <a:lnTo>
                    <a:pt x="7691" y="4225"/>
                  </a:lnTo>
                  <a:lnTo>
                    <a:pt x="8998" y="3314"/>
                  </a:lnTo>
                  <a:lnTo>
                    <a:pt x="7113" y="3222"/>
                  </a:lnTo>
                  <a:lnTo>
                    <a:pt x="8268" y="2402"/>
                  </a:lnTo>
                  <a:lnTo>
                    <a:pt x="10335" y="2371"/>
                  </a:lnTo>
                  <a:lnTo>
                    <a:pt x="13739" y="0"/>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87;p60"/>
            <p:cNvSpPr/>
            <p:nvPr/>
          </p:nvSpPr>
          <p:spPr>
            <a:xfrm>
              <a:off x="1788875" y="3661338"/>
              <a:ext cx="171277" cy="162157"/>
            </a:xfrm>
            <a:custGeom>
              <a:avLst/>
              <a:gdLst/>
              <a:ahLst/>
              <a:cxnLst/>
              <a:rect l="l" t="t" r="r" b="b"/>
              <a:pathLst>
                <a:path w="7418" h="7023" extrusionOk="0">
                  <a:moveTo>
                    <a:pt x="4925" y="1"/>
                  </a:moveTo>
                  <a:lnTo>
                    <a:pt x="1" y="3435"/>
                  </a:lnTo>
                  <a:lnTo>
                    <a:pt x="2524" y="7022"/>
                  </a:lnTo>
                  <a:lnTo>
                    <a:pt x="7417" y="3587"/>
                  </a:lnTo>
                  <a:lnTo>
                    <a:pt x="4925"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88;p60"/>
            <p:cNvSpPr/>
            <p:nvPr/>
          </p:nvSpPr>
          <p:spPr>
            <a:xfrm>
              <a:off x="1568512" y="3847323"/>
              <a:ext cx="632374" cy="607806"/>
            </a:xfrm>
            <a:custGeom>
              <a:avLst/>
              <a:gdLst/>
              <a:ahLst/>
              <a:cxnLst/>
              <a:rect l="l" t="t" r="r" b="b"/>
              <a:pathLst>
                <a:path w="27388" h="26324" extrusionOk="0">
                  <a:moveTo>
                    <a:pt x="17539" y="1"/>
                  </a:moveTo>
                  <a:lnTo>
                    <a:pt x="1" y="12250"/>
                  </a:lnTo>
                  <a:lnTo>
                    <a:pt x="4925" y="19302"/>
                  </a:lnTo>
                  <a:lnTo>
                    <a:pt x="9849" y="26323"/>
                  </a:lnTo>
                  <a:lnTo>
                    <a:pt x="27387" y="14074"/>
                  </a:lnTo>
                  <a:lnTo>
                    <a:pt x="22463" y="7022"/>
                  </a:lnTo>
                  <a:lnTo>
                    <a:pt x="175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89;p60"/>
            <p:cNvSpPr/>
            <p:nvPr/>
          </p:nvSpPr>
          <p:spPr>
            <a:xfrm>
              <a:off x="1894161" y="3847323"/>
              <a:ext cx="306720" cy="380399"/>
            </a:xfrm>
            <a:custGeom>
              <a:avLst/>
              <a:gdLst/>
              <a:ahLst/>
              <a:cxnLst/>
              <a:rect l="l" t="t" r="r" b="b"/>
              <a:pathLst>
                <a:path w="13284" h="16475" extrusionOk="0">
                  <a:moveTo>
                    <a:pt x="3435" y="1"/>
                  </a:moveTo>
                  <a:lnTo>
                    <a:pt x="0" y="2402"/>
                  </a:lnTo>
                  <a:lnTo>
                    <a:pt x="4924" y="9423"/>
                  </a:lnTo>
                  <a:lnTo>
                    <a:pt x="9848" y="16475"/>
                  </a:lnTo>
                  <a:lnTo>
                    <a:pt x="13283" y="14074"/>
                  </a:lnTo>
                  <a:lnTo>
                    <a:pt x="8359" y="7022"/>
                  </a:lnTo>
                  <a:lnTo>
                    <a:pt x="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90;p60"/>
            <p:cNvSpPr/>
            <p:nvPr/>
          </p:nvSpPr>
          <p:spPr>
            <a:xfrm>
              <a:off x="1821176" y="4189809"/>
              <a:ext cx="391629" cy="300401"/>
            </a:xfrm>
            <a:custGeom>
              <a:avLst/>
              <a:gdLst/>
              <a:ahLst/>
              <a:cxnLst/>
              <a:rect l="l" t="t" r="r" b="b"/>
              <a:pathLst>
                <a:path w="16961" h="13010" extrusionOk="0">
                  <a:moveTo>
                    <a:pt x="15350" y="1"/>
                  </a:moveTo>
                  <a:lnTo>
                    <a:pt x="0" y="10730"/>
                  </a:lnTo>
                  <a:lnTo>
                    <a:pt x="1611" y="13010"/>
                  </a:lnTo>
                  <a:lnTo>
                    <a:pt x="16961" y="2280"/>
                  </a:lnTo>
                  <a:lnTo>
                    <a:pt x="15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91;p60"/>
            <p:cNvSpPr/>
            <p:nvPr/>
          </p:nvSpPr>
          <p:spPr>
            <a:xfrm>
              <a:off x="2104420" y="4185600"/>
              <a:ext cx="102494" cy="95475"/>
            </a:xfrm>
            <a:custGeom>
              <a:avLst/>
              <a:gdLst/>
              <a:ahLst/>
              <a:cxnLst/>
              <a:rect l="l" t="t" r="r" b="b"/>
              <a:pathLst>
                <a:path w="4439" h="4135" extrusionOk="0">
                  <a:moveTo>
                    <a:pt x="3010" y="1"/>
                  </a:moveTo>
                  <a:lnTo>
                    <a:pt x="1" y="2098"/>
                  </a:lnTo>
                  <a:lnTo>
                    <a:pt x="1399" y="4135"/>
                  </a:lnTo>
                  <a:lnTo>
                    <a:pt x="4439" y="2037"/>
                  </a:lnTo>
                  <a:lnTo>
                    <a:pt x="30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92;p60"/>
            <p:cNvSpPr/>
            <p:nvPr/>
          </p:nvSpPr>
          <p:spPr>
            <a:xfrm>
              <a:off x="1738356" y="4089462"/>
              <a:ext cx="462539" cy="365676"/>
            </a:xfrm>
            <a:custGeom>
              <a:avLst/>
              <a:gdLst/>
              <a:ahLst/>
              <a:cxnLst/>
              <a:rect l="l" t="t" r="r" b="b"/>
              <a:pathLst>
                <a:path w="20032" h="15837" extrusionOk="0">
                  <a:moveTo>
                    <a:pt x="17539" y="0"/>
                  </a:moveTo>
                  <a:lnTo>
                    <a:pt x="0"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93;p60"/>
            <p:cNvSpPr/>
            <p:nvPr/>
          </p:nvSpPr>
          <p:spPr>
            <a:xfrm>
              <a:off x="2048558" y="4089462"/>
              <a:ext cx="152321" cy="148788"/>
            </a:xfrm>
            <a:custGeom>
              <a:avLst/>
              <a:gdLst/>
              <a:ahLst/>
              <a:cxnLst/>
              <a:rect l="l" t="t" r="r" b="b"/>
              <a:pathLst>
                <a:path w="6597" h="6444" extrusionOk="0">
                  <a:moveTo>
                    <a:pt x="4104" y="0"/>
                  </a:moveTo>
                  <a:lnTo>
                    <a:pt x="0" y="2888"/>
                  </a:lnTo>
                  <a:lnTo>
                    <a:pt x="2493" y="6444"/>
                  </a:lnTo>
                  <a:lnTo>
                    <a:pt x="6596" y="3587"/>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4;p60"/>
            <p:cNvSpPr/>
            <p:nvPr/>
          </p:nvSpPr>
          <p:spPr>
            <a:xfrm>
              <a:off x="2172777" y="4186299"/>
              <a:ext cx="194413" cy="206350"/>
            </a:xfrm>
            <a:custGeom>
              <a:avLst/>
              <a:gdLst/>
              <a:ahLst/>
              <a:cxnLst/>
              <a:rect l="l" t="t" r="r" b="b"/>
              <a:pathLst>
                <a:path w="8420" h="8937" extrusionOk="0">
                  <a:moveTo>
                    <a:pt x="4225" y="1"/>
                  </a:moveTo>
                  <a:lnTo>
                    <a:pt x="0" y="2949"/>
                  </a:lnTo>
                  <a:lnTo>
                    <a:pt x="4195" y="8937"/>
                  </a:lnTo>
                  <a:lnTo>
                    <a:pt x="8420" y="5989"/>
                  </a:lnTo>
                  <a:lnTo>
                    <a:pt x="4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5;p60"/>
            <p:cNvSpPr/>
            <p:nvPr/>
          </p:nvSpPr>
          <p:spPr>
            <a:xfrm>
              <a:off x="1882224" y="4324558"/>
              <a:ext cx="484278" cy="338999"/>
            </a:xfrm>
            <a:custGeom>
              <a:avLst/>
              <a:gdLst/>
              <a:ahLst/>
              <a:cxnLst/>
              <a:rect l="l" t="t" r="r" b="b"/>
              <a:pathLst>
                <a:path w="20974" h="14682" extrusionOk="0">
                  <a:moveTo>
                    <a:pt x="20974" y="1"/>
                  </a:moveTo>
                  <a:lnTo>
                    <a:pt x="10487" y="7326"/>
                  </a:lnTo>
                  <a:lnTo>
                    <a:pt x="1" y="14682"/>
                  </a:lnTo>
                  <a:lnTo>
                    <a:pt x="1" y="14682"/>
                  </a:lnTo>
                  <a:lnTo>
                    <a:pt x="3618" y="14590"/>
                  </a:lnTo>
                  <a:lnTo>
                    <a:pt x="11642" y="8967"/>
                  </a:lnTo>
                  <a:lnTo>
                    <a:pt x="19667" y="3344"/>
                  </a:lnTo>
                  <a:lnTo>
                    <a:pt x="209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6;p60"/>
            <p:cNvSpPr/>
            <p:nvPr/>
          </p:nvSpPr>
          <p:spPr>
            <a:xfrm>
              <a:off x="1809239" y="4219294"/>
              <a:ext cx="541817" cy="421798"/>
            </a:xfrm>
            <a:custGeom>
              <a:avLst/>
              <a:gdLst/>
              <a:ahLst/>
              <a:cxnLst/>
              <a:rect l="l" t="t" r="r" b="b"/>
              <a:pathLst>
                <a:path w="23466" h="18268" extrusionOk="0">
                  <a:moveTo>
                    <a:pt x="20973" y="0"/>
                  </a:moveTo>
                  <a:lnTo>
                    <a:pt x="0" y="14681"/>
                  </a:lnTo>
                  <a:lnTo>
                    <a:pt x="2493" y="18268"/>
                  </a:lnTo>
                  <a:lnTo>
                    <a:pt x="23466" y="3587"/>
                  </a:lnTo>
                  <a:lnTo>
                    <a:pt x="209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7;p60"/>
            <p:cNvSpPr/>
            <p:nvPr/>
          </p:nvSpPr>
          <p:spPr>
            <a:xfrm>
              <a:off x="2178387" y="4219282"/>
              <a:ext cx="170562" cy="161441"/>
            </a:xfrm>
            <a:custGeom>
              <a:avLst/>
              <a:gdLst/>
              <a:ahLst/>
              <a:cxnLst/>
              <a:rect l="l" t="t" r="r" b="b"/>
              <a:pathLst>
                <a:path w="7387" h="6992" extrusionOk="0">
                  <a:moveTo>
                    <a:pt x="4924" y="0"/>
                  </a:moveTo>
                  <a:lnTo>
                    <a:pt x="0" y="3435"/>
                  </a:lnTo>
                  <a:lnTo>
                    <a:pt x="2492" y="6991"/>
                  </a:lnTo>
                  <a:lnTo>
                    <a:pt x="7386" y="3587"/>
                  </a:lnTo>
                  <a:lnTo>
                    <a:pt x="4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8;p60"/>
            <p:cNvSpPr/>
            <p:nvPr/>
          </p:nvSpPr>
          <p:spPr>
            <a:xfrm>
              <a:off x="1568512" y="3846631"/>
              <a:ext cx="462528" cy="365667"/>
            </a:xfrm>
            <a:custGeom>
              <a:avLst/>
              <a:gdLst/>
              <a:ahLst/>
              <a:cxnLst/>
              <a:rect l="l" t="t" r="r" b="b"/>
              <a:pathLst>
                <a:path w="20032" h="15837" extrusionOk="0">
                  <a:moveTo>
                    <a:pt x="17539" y="0"/>
                  </a:moveTo>
                  <a:lnTo>
                    <a:pt x="1"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9;p60"/>
            <p:cNvSpPr/>
            <p:nvPr/>
          </p:nvSpPr>
          <p:spPr>
            <a:xfrm>
              <a:off x="1878714" y="3847323"/>
              <a:ext cx="152321" cy="148096"/>
            </a:xfrm>
            <a:custGeom>
              <a:avLst/>
              <a:gdLst/>
              <a:ahLst/>
              <a:cxnLst/>
              <a:rect l="l" t="t" r="r" b="b"/>
              <a:pathLst>
                <a:path w="6597" h="6414" extrusionOk="0">
                  <a:moveTo>
                    <a:pt x="4104" y="1"/>
                  </a:moveTo>
                  <a:lnTo>
                    <a:pt x="1" y="2858"/>
                  </a:lnTo>
                  <a:lnTo>
                    <a:pt x="2493" y="6414"/>
                  </a:lnTo>
                  <a:lnTo>
                    <a:pt x="6596" y="3557"/>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00;p60"/>
            <p:cNvSpPr/>
            <p:nvPr/>
          </p:nvSpPr>
          <p:spPr>
            <a:xfrm>
              <a:off x="1402178" y="3638895"/>
              <a:ext cx="581138" cy="477259"/>
            </a:xfrm>
            <a:custGeom>
              <a:avLst/>
              <a:gdLst/>
              <a:ahLst/>
              <a:cxnLst/>
              <a:rect l="l" t="t" r="r" b="b"/>
              <a:pathLst>
                <a:path w="25169" h="20670" extrusionOk="0">
                  <a:moveTo>
                    <a:pt x="20974" y="0"/>
                  </a:moveTo>
                  <a:lnTo>
                    <a:pt x="1" y="14681"/>
                  </a:lnTo>
                  <a:lnTo>
                    <a:pt x="4195" y="20669"/>
                  </a:lnTo>
                  <a:lnTo>
                    <a:pt x="25169" y="5988"/>
                  </a:lnTo>
                  <a:lnTo>
                    <a:pt x="20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01;p60"/>
            <p:cNvSpPr/>
            <p:nvPr/>
          </p:nvSpPr>
          <p:spPr>
            <a:xfrm>
              <a:off x="1402894" y="3638895"/>
              <a:ext cx="484278" cy="338999"/>
            </a:xfrm>
            <a:custGeom>
              <a:avLst/>
              <a:gdLst/>
              <a:ahLst/>
              <a:cxnLst/>
              <a:rect l="l" t="t" r="r" b="b"/>
              <a:pathLst>
                <a:path w="20974" h="14682" extrusionOk="0">
                  <a:moveTo>
                    <a:pt x="20973" y="0"/>
                  </a:moveTo>
                  <a:lnTo>
                    <a:pt x="17356" y="91"/>
                  </a:lnTo>
                  <a:lnTo>
                    <a:pt x="9332" y="5714"/>
                  </a:lnTo>
                  <a:lnTo>
                    <a:pt x="1307" y="11338"/>
                  </a:lnTo>
                  <a:lnTo>
                    <a:pt x="0" y="14681"/>
                  </a:lnTo>
                  <a:lnTo>
                    <a:pt x="10487" y="7356"/>
                  </a:lnTo>
                  <a:lnTo>
                    <a:pt x="20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02;p60"/>
            <p:cNvSpPr/>
            <p:nvPr/>
          </p:nvSpPr>
          <p:spPr>
            <a:xfrm>
              <a:off x="1553781" y="4192626"/>
              <a:ext cx="198638" cy="241446"/>
            </a:xfrm>
            <a:custGeom>
              <a:avLst/>
              <a:gdLst/>
              <a:ahLst/>
              <a:cxnLst/>
              <a:rect l="l" t="t" r="r" b="b"/>
              <a:pathLst>
                <a:path w="8603" h="10457" extrusionOk="0">
                  <a:moveTo>
                    <a:pt x="2554" y="0"/>
                  </a:moveTo>
                  <a:lnTo>
                    <a:pt x="0" y="1794"/>
                  </a:lnTo>
                  <a:lnTo>
                    <a:pt x="3040" y="6110"/>
                  </a:lnTo>
                  <a:lnTo>
                    <a:pt x="6049" y="10456"/>
                  </a:lnTo>
                  <a:lnTo>
                    <a:pt x="8602" y="8663"/>
                  </a:lnTo>
                  <a:lnTo>
                    <a:pt x="5563" y="4347"/>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03;p60"/>
            <p:cNvSpPr/>
            <p:nvPr/>
          </p:nvSpPr>
          <p:spPr>
            <a:xfrm>
              <a:off x="1574123" y="4229823"/>
              <a:ext cx="167052" cy="204249"/>
            </a:xfrm>
            <a:custGeom>
              <a:avLst/>
              <a:gdLst/>
              <a:ahLst/>
              <a:cxnLst/>
              <a:rect l="l" t="t" r="r" b="b"/>
              <a:pathLst>
                <a:path w="7235" h="8846" extrusionOk="0">
                  <a:moveTo>
                    <a:pt x="2037" y="0"/>
                  </a:moveTo>
                  <a:lnTo>
                    <a:pt x="1" y="1429"/>
                  </a:lnTo>
                  <a:lnTo>
                    <a:pt x="2584" y="5137"/>
                  </a:lnTo>
                  <a:lnTo>
                    <a:pt x="5168" y="8845"/>
                  </a:lnTo>
                  <a:lnTo>
                    <a:pt x="7235" y="7417"/>
                  </a:lnTo>
                  <a:lnTo>
                    <a:pt x="4621" y="3708"/>
                  </a:lnTo>
                  <a:lnTo>
                    <a:pt x="2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04;p60"/>
            <p:cNvSpPr/>
            <p:nvPr/>
          </p:nvSpPr>
          <p:spPr>
            <a:xfrm>
              <a:off x="720034" y="4274732"/>
              <a:ext cx="945374" cy="712540"/>
            </a:xfrm>
            <a:custGeom>
              <a:avLst/>
              <a:gdLst/>
              <a:ahLst/>
              <a:cxnLst/>
              <a:rect l="l" t="t" r="r" b="b"/>
              <a:pathLst>
                <a:path w="40944" h="30860" extrusionOk="0">
                  <a:moveTo>
                    <a:pt x="37357" y="0"/>
                  </a:moveTo>
                  <a:lnTo>
                    <a:pt x="2493" y="22858"/>
                  </a:lnTo>
                  <a:cubicBezTo>
                    <a:pt x="487" y="24226"/>
                    <a:pt x="0" y="26992"/>
                    <a:pt x="1398" y="28967"/>
                  </a:cubicBezTo>
                  <a:cubicBezTo>
                    <a:pt x="2258" y="30201"/>
                    <a:pt x="3623" y="30859"/>
                    <a:pt x="5013" y="30859"/>
                  </a:cubicBezTo>
                  <a:cubicBezTo>
                    <a:pt x="5884" y="30859"/>
                    <a:pt x="6765" y="30600"/>
                    <a:pt x="7538" y="30062"/>
                  </a:cubicBezTo>
                  <a:lnTo>
                    <a:pt x="40943" y="5137"/>
                  </a:lnTo>
                  <a:lnTo>
                    <a:pt x="39150" y="2554"/>
                  </a:lnTo>
                  <a:lnTo>
                    <a:pt x="3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5;p60"/>
            <p:cNvSpPr/>
            <p:nvPr/>
          </p:nvSpPr>
          <p:spPr>
            <a:xfrm>
              <a:off x="786692" y="4349126"/>
              <a:ext cx="842210" cy="635167"/>
            </a:xfrm>
            <a:custGeom>
              <a:avLst/>
              <a:gdLst/>
              <a:ahLst/>
              <a:cxnLst/>
              <a:rect l="l" t="t" r="r" b="b"/>
              <a:pathLst>
                <a:path w="36476" h="27509" extrusionOk="0">
                  <a:moveTo>
                    <a:pt x="34318" y="0"/>
                  </a:moveTo>
                  <a:lnTo>
                    <a:pt x="2554" y="21034"/>
                  </a:lnTo>
                  <a:cubicBezTo>
                    <a:pt x="670" y="22311"/>
                    <a:pt x="1" y="24651"/>
                    <a:pt x="1095" y="26232"/>
                  </a:cubicBezTo>
                  <a:cubicBezTo>
                    <a:pt x="1612" y="26931"/>
                    <a:pt x="2402" y="27417"/>
                    <a:pt x="3284" y="27508"/>
                  </a:cubicBezTo>
                  <a:cubicBezTo>
                    <a:pt x="3770" y="27356"/>
                    <a:pt x="4226" y="27113"/>
                    <a:pt x="4621" y="26840"/>
                  </a:cubicBezTo>
                  <a:lnTo>
                    <a:pt x="36476" y="3070"/>
                  </a:lnTo>
                  <a:lnTo>
                    <a:pt x="35716" y="2006"/>
                  </a:lnTo>
                  <a:lnTo>
                    <a:pt x="34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6;p60"/>
            <p:cNvSpPr/>
            <p:nvPr/>
          </p:nvSpPr>
          <p:spPr>
            <a:xfrm>
              <a:off x="1487100" y="4264203"/>
              <a:ext cx="175480" cy="207759"/>
            </a:xfrm>
            <a:custGeom>
              <a:avLst/>
              <a:gdLst/>
              <a:ahLst/>
              <a:cxnLst/>
              <a:rect l="l" t="t" r="r" b="b"/>
              <a:pathLst>
                <a:path w="7600" h="8998" extrusionOk="0">
                  <a:moveTo>
                    <a:pt x="2554" y="1"/>
                  </a:moveTo>
                  <a:lnTo>
                    <a:pt x="1" y="1794"/>
                  </a:lnTo>
                  <a:lnTo>
                    <a:pt x="2524" y="5411"/>
                  </a:lnTo>
                  <a:lnTo>
                    <a:pt x="5046" y="8998"/>
                  </a:lnTo>
                  <a:lnTo>
                    <a:pt x="7600" y="7235"/>
                  </a:lnTo>
                  <a:lnTo>
                    <a:pt x="5077" y="3618"/>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7;p60"/>
            <p:cNvSpPr/>
            <p:nvPr/>
          </p:nvSpPr>
          <p:spPr>
            <a:xfrm>
              <a:off x="1487100" y="4264203"/>
              <a:ext cx="88456" cy="83538"/>
            </a:xfrm>
            <a:custGeom>
              <a:avLst/>
              <a:gdLst/>
              <a:ahLst/>
              <a:cxnLst/>
              <a:rect l="l" t="t" r="r" b="b"/>
              <a:pathLst>
                <a:path w="3831" h="3618" extrusionOk="0">
                  <a:moveTo>
                    <a:pt x="2554" y="1"/>
                  </a:moveTo>
                  <a:lnTo>
                    <a:pt x="1" y="1794"/>
                  </a:lnTo>
                  <a:lnTo>
                    <a:pt x="639" y="2706"/>
                  </a:lnTo>
                  <a:lnTo>
                    <a:pt x="1277" y="3618"/>
                  </a:lnTo>
                  <a:lnTo>
                    <a:pt x="3831" y="1855"/>
                  </a:lnTo>
                  <a:lnTo>
                    <a:pt x="3192" y="943"/>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8;p60"/>
            <p:cNvSpPr/>
            <p:nvPr/>
          </p:nvSpPr>
          <p:spPr>
            <a:xfrm>
              <a:off x="1153047" y="4455799"/>
              <a:ext cx="235836" cy="249874"/>
            </a:xfrm>
            <a:custGeom>
              <a:avLst/>
              <a:gdLst/>
              <a:ahLst/>
              <a:cxnLst/>
              <a:rect l="l" t="t" r="r" b="b"/>
              <a:pathLst>
                <a:path w="10214" h="10822" extrusionOk="0">
                  <a:moveTo>
                    <a:pt x="5168" y="1"/>
                  </a:moveTo>
                  <a:lnTo>
                    <a:pt x="0" y="3618"/>
                  </a:lnTo>
                  <a:lnTo>
                    <a:pt x="2523" y="7235"/>
                  </a:lnTo>
                  <a:lnTo>
                    <a:pt x="5046" y="10821"/>
                  </a:lnTo>
                  <a:lnTo>
                    <a:pt x="10213" y="7235"/>
                  </a:lnTo>
                  <a:lnTo>
                    <a:pt x="7691" y="3618"/>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9;p60"/>
            <p:cNvSpPr/>
            <p:nvPr/>
          </p:nvSpPr>
          <p:spPr>
            <a:xfrm>
              <a:off x="1153047" y="4455799"/>
              <a:ext cx="148811" cy="125653"/>
            </a:xfrm>
            <a:custGeom>
              <a:avLst/>
              <a:gdLst/>
              <a:ahLst/>
              <a:cxnLst/>
              <a:rect l="l" t="t" r="r" b="b"/>
              <a:pathLst>
                <a:path w="6445" h="5442" extrusionOk="0">
                  <a:moveTo>
                    <a:pt x="5168" y="1"/>
                  </a:moveTo>
                  <a:lnTo>
                    <a:pt x="0" y="3618"/>
                  </a:lnTo>
                  <a:lnTo>
                    <a:pt x="639" y="4529"/>
                  </a:lnTo>
                  <a:lnTo>
                    <a:pt x="1277" y="5441"/>
                  </a:lnTo>
                  <a:lnTo>
                    <a:pt x="6444" y="1855"/>
                  </a:lnTo>
                  <a:lnTo>
                    <a:pt x="5806" y="943"/>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10;p60"/>
            <p:cNvSpPr/>
            <p:nvPr/>
          </p:nvSpPr>
          <p:spPr>
            <a:xfrm>
              <a:off x="1456230" y="4872678"/>
              <a:ext cx="1266140" cy="115819"/>
            </a:xfrm>
            <a:custGeom>
              <a:avLst/>
              <a:gdLst/>
              <a:ahLst/>
              <a:cxnLst/>
              <a:rect l="l" t="t" r="r" b="b"/>
              <a:pathLst>
                <a:path w="54835" h="5016" extrusionOk="0">
                  <a:moveTo>
                    <a:pt x="0" y="0"/>
                  </a:moveTo>
                  <a:lnTo>
                    <a:pt x="0" y="4985"/>
                  </a:lnTo>
                  <a:lnTo>
                    <a:pt x="54834" y="5016"/>
                  </a:lnTo>
                  <a:lnTo>
                    <a:pt x="54834" y="3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11;p60"/>
            <p:cNvSpPr/>
            <p:nvPr/>
          </p:nvSpPr>
          <p:spPr>
            <a:xfrm>
              <a:off x="1456230" y="4872678"/>
              <a:ext cx="254769" cy="115817"/>
            </a:xfrm>
            <a:custGeom>
              <a:avLst/>
              <a:gdLst/>
              <a:ahLst/>
              <a:cxnLst/>
              <a:rect l="l" t="t" r="r" b="b"/>
              <a:pathLst>
                <a:path w="11034" h="5016" extrusionOk="0">
                  <a:moveTo>
                    <a:pt x="0" y="0"/>
                  </a:moveTo>
                  <a:lnTo>
                    <a:pt x="0" y="4985"/>
                  </a:lnTo>
                  <a:lnTo>
                    <a:pt x="11034" y="5016"/>
                  </a:lnTo>
                  <a:lnTo>
                    <a:pt x="11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12;p60"/>
            <p:cNvSpPr/>
            <p:nvPr/>
          </p:nvSpPr>
          <p:spPr>
            <a:xfrm>
              <a:off x="1781856" y="4872678"/>
              <a:ext cx="79335" cy="115817"/>
            </a:xfrm>
            <a:custGeom>
              <a:avLst/>
              <a:gdLst/>
              <a:ahLst/>
              <a:cxnLst/>
              <a:rect l="l" t="t" r="r" b="b"/>
              <a:pathLst>
                <a:path w="3436" h="5016" extrusionOk="0">
                  <a:moveTo>
                    <a:pt x="1" y="0"/>
                  </a:moveTo>
                  <a:lnTo>
                    <a:pt x="1" y="5016"/>
                  </a:lnTo>
                  <a:lnTo>
                    <a:pt x="3436" y="5016"/>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13;p60"/>
            <p:cNvSpPr/>
            <p:nvPr/>
          </p:nvSpPr>
          <p:spPr>
            <a:xfrm>
              <a:off x="1510258" y="4662126"/>
              <a:ext cx="1158028" cy="93374"/>
            </a:xfrm>
            <a:custGeom>
              <a:avLst/>
              <a:gdLst/>
              <a:ahLst/>
              <a:cxnLst/>
              <a:rect l="l" t="t" r="r" b="b"/>
              <a:pathLst>
                <a:path w="50154" h="4044" extrusionOk="0">
                  <a:moveTo>
                    <a:pt x="5898" y="1"/>
                  </a:moveTo>
                  <a:lnTo>
                    <a:pt x="1" y="4043"/>
                  </a:lnTo>
                  <a:lnTo>
                    <a:pt x="50154" y="4043"/>
                  </a:lnTo>
                  <a:lnTo>
                    <a:pt x="44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14;p60"/>
            <p:cNvSpPr/>
            <p:nvPr/>
          </p:nvSpPr>
          <p:spPr>
            <a:xfrm>
              <a:off x="1456230" y="4904264"/>
              <a:ext cx="1266110" cy="53360"/>
            </a:xfrm>
            <a:custGeom>
              <a:avLst/>
              <a:gdLst/>
              <a:ahLst/>
              <a:cxnLst/>
              <a:rect l="l" t="t" r="r" b="b"/>
              <a:pathLst>
                <a:path w="54835" h="2311" extrusionOk="0">
                  <a:moveTo>
                    <a:pt x="0" y="0"/>
                  </a:moveTo>
                  <a:lnTo>
                    <a:pt x="0" y="2280"/>
                  </a:lnTo>
                  <a:lnTo>
                    <a:pt x="54834" y="2310"/>
                  </a:lnTo>
                  <a:lnTo>
                    <a:pt x="54834"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15;p60"/>
            <p:cNvSpPr/>
            <p:nvPr/>
          </p:nvSpPr>
          <p:spPr>
            <a:xfrm>
              <a:off x="2308933" y="4904957"/>
              <a:ext cx="320735" cy="51951"/>
            </a:xfrm>
            <a:custGeom>
              <a:avLst/>
              <a:gdLst/>
              <a:ahLst/>
              <a:cxnLst/>
              <a:rect l="l" t="t" r="r" b="b"/>
              <a:pathLst>
                <a:path w="13891" h="2250" extrusionOk="0">
                  <a:moveTo>
                    <a:pt x="0" y="1"/>
                  </a:moveTo>
                  <a:lnTo>
                    <a:pt x="0" y="2250"/>
                  </a:lnTo>
                  <a:lnTo>
                    <a:pt x="13891" y="2250"/>
                  </a:lnTo>
                  <a:lnTo>
                    <a:pt x="1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16;p60"/>
            <p:cNvSpPr/>
            <p:nvPr/>
          </p:nvSpPr>
          <p:spPr>
            <a:xfrm>
              <a:off x="2151720" y="4904957"/>
              <a:ext cx="85639" cy="51951"/>
            </a:xfrm>
            <a:custGeom>
              <a:avLst/>
              <a:gdLst/>
              <a:ahLst/>
              <a:cxnLst/>
              <a:rect l="l" t="t" r="r" b="b"/>
              <a:pathLst>
                <a:path w="3709" h="2250" extrusionOk="0">
                  <a:moveTo>
                    <a:pt x="0" y="1"/>
                  </a:moveTo>
                  <a:lnTo>
                    <a:pt x="0" y="2250"/>
                  </a:lnTo>
                  <a:lnTo>
                    <a:pt x="3709" y="2250"/>
                  </a:lnTo>
                  <a:lnTo>
                    <a:pt x="3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17;p60"/>
            <p:cNvSpPr/>
            <p:nvPr/>
          </p:nvSpPr>
          <p:spPr>
            <a:xfrm>
              <a:off x="1456230" y="4904264"/>
              <a:ext cx="296191" cy="52644"/>
            </a:xfrm>
            <a:custGeom>
              <a:avLst/>
              <a:gdLst/>
              <a:ahLst/>
              <a:cxnLst/>
              <a:rect l="l" t="t" r="r" b="b"/>
              <a:pathLst>
                <a:path w="12828" h="2280" extrusionOk="0">
                  <a:moveTo>
                    <a:pt x="0" y="0"/>
                  </a:moveTo>
                  <a:lnTo>
                    <a:pt x="0" y="2280"/>
                  </a:lnTo>
                  <a:lnTo>
                    <a:pt x="12827" y="2280"/>
                  </a:lnTo>
                  <a:lnTo>
                    <a:pt x="12827"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18;p60"/>
            <p:cNvSpPr/>
            <p:nvPr/>
          </p:nvSpPr>
          <p:spPr>
            <a:xfrm>
              <a:off x="1509566" y="4754784"/>
              <a:ext cx="1158749" cy="116512"/>
            </a:xfrm>
            <a:custGeom>
              <a:avLst/>
              <a:gdLst/>
              <a:ahLst/>
              <a:cxnLst/>
              <a:rect l="l" t="t" r="r" b="b"/>
              <a:pathLst>
                <a:path w="50184" h="5046" extrusionOk="0">
                  <a:moveTo>
                    <a:pt x="0" y="0"/>
                  </a:moveTo>
                  <a:lnTo>
                    <a:pt x="0" y="5015"/>
                  </a:lnTo>
                  <a:lnTo>
                    <a:pt x="50184" y="5046"/>
                  </a:lnTo>
                  <a:lnTo>
                    <a:pt x="50184" y="3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19;p60"/>
            <p:cNvSpPr/>
            <p:nvPr/>
          </p:nvSpPr>
          <p:spPr>
            <a:xfrm>
              <a:off x="1510258" y="4755476"/>
              <a:ext cx="338307" cy="115817"/>
            </a:xfrm>
            <a:custGeom>
              <a:avLst/>
              <a:gdLst/>
              <a:ahLst/>
              <a:cxnLst/>
              <a:rect l="l" t="t" r="r" b="b"/>
              <a:pathLst>
                <a:path w="14652" h="5016" extrusionOk="0">
                  <a:moveTo>
                    <a:pt x="1" y="0"/>
                  </a:moveTo>
                  <a:lnTo>
                    <a:pt x="1" y="4985"/>
                  </a:lnTo>
                  <a:lnTo>
                    <a:pt x="14652" y="5016"/>
                  </a:lnTo>
                  <a:lnTo>
                    <a:pt x="14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20;p60"/>
            <p:cNvSpPr/>
            <p:nvPr/>
          </p:nvSpPr>
          <p:spPr>
            <a:xfrm>
              <a:off x="1510258" y="4787063"/>
              <a:ext cx="1158744" cy="52644"/>
            </a:xfrm>
            <a:custGeom>
              <a:avLst/>
              <a:gdLst/>
              <a:ahLst/>
              <a:cxnLst/>
              <a:rect l="l" t="t" r="r" b="b"/>
              <a:pathLst>
                <a:path w="50185" h="2280" extrusionOk="0">
                  <a:moveTo>
                    <a:pt x="1" y="0"/>
                  </a:moveTo>
                  <a:lnTo>
                    <a:pt x="1" y="2249"/>
                  </a:lnTo>
                  <a:lnTo>
                    <a:pt x="50184" y="2280"/>
                  </a:lnTo>
                  <a:lnTo>
                    <a:pt x="50184" y="3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1;p60"/>
            <p:cNvSpPr/>
            <p:nvPr/>
          </p:nvSpPr>
          <p:spPr>
            <a:xfrm>
              <a:off x="1509566" y="4786347"/>
              <a:ext cx="359364" cy="52667"/>
            </a:xfrm>
            <a:custGeom>
              <a:avLst/>
              <a:gdLst/>
              <a:ahLst/>
              <a:cxnLst/>
              <a:rect l="l" t="t" r="r" b="b"/>
              <a:pathLst>
                <a:path w="15564" h="2281" extrusionOk="0">
                  <a:moveTo>
                    <a:pt x="0" y="1"/>
                  </a:moveTo>
                  <a:lnTo>
                    <a:pt x="0" y="2280"/>
                  </a:lnTo>
                  <a:lnTo>
                    <a:pt x="15563" y="2280"/>
                  </a:lnTo>
                  <a:lnTo>
                    <a:pt x="15563"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22;p60"/>
            <p:cNvSpPr/>
            <p:nvPr/>
          </p:nvSpPr>
          <p:spPr>
            <a:xfrm>
              <a:off x="1418318" y="3661338"/>
              <a:ext cx="541840" cy="421821"/>
            </a:xfrm>
            <a:custGeom>
              <a:avLst/>
              <a:gdLst/>
              <a:ahLst/>
              <a:cxnLst/>
              <a:rect l="l" t="t" r="r" b="b"/>
              <a:pathLst>
                <a:path w="23467" h="18269" extrusionOk="0">
                  <a:moveTo>
                    <a:pt x="20974" y="1"/>
                  </a:moveTo>
                  <a:lnTo>
                    <a:pt x="1" y="14682"/>
                  </a:lnTo>
                  <a:lnTo>
                    <a:pt x="2493" y="18268"/>
                  </a:lnTo>
                  <a:lnTo>
                    <a:pt x="23466" y="3587"/>
                  </a:lnTo>
                  <a:lnTo>
                    <a:pt x="209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0877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6" name="Google Shape;786;p43"/>
          <p:cNvSpPr/>
          <p:nvPr/>
        </p:nvSpPr>
        <p:spPr>
          <a:xfrm>
            <a:off x="1785063" y="1710343"/>
            <a:ext cx="645000" cy="8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1</a:t>
            </a:r>
            <a:endParaRPr sz="3500" b="1"/>
          </a:p>
        </p:txBody>
      </p:sp>
      <p:sp>
        <p:nvSpPr>
          <p:cNvPr id="787" name="Google Shape;787;p43"/>
          <p:cNvSpPr/>
          <p:nvPr/>
        </p:nvSpPr>
        <p:spPr>
          <a:xfrm>
            <a:off x="6713938" y="1710343"/>
            <a:ext cx="645000" cy="8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2</a:t>
            </a:r>
            <a:endParaRPr sz="3500" b="1"/>
          </a:p>
        </p:txBody>
      </p:sp>
      <p:sp>
        <p:nvSpPr>
          <p:cNvPr id="58" name="TextBox 57"/>
          <p:cNvSpPr txBox="1"/>
          <p:nvPr/>
        </p:nvSpPr>
        <p:spPr>
          <a:xfrm>
            <a:off x="0" y="321132"/>
            <a:ext cx="9144000" cy="630942"/>
          </a:xfrm>
          <a:prstGeom prst="rect">
            <a:avLst/>
          </a:prstGeom>
          <a:noFill/>
        </p:spPr>
        <p:txBody>
          <a:bodyPr wrap="square" rtlCol="0">
            <a:spAutoFit/>
          </a:bodyPr>
          <a:lstStyle/>
          <a:p>
            <a:pPr algn="ctr"/>
            <a:r>
              <a:rPr lang="en-US" sz="3500" b="1" smtClean="0">
                <a:solidFill>
                  <a:srgbClr val="434343"/>
                </a:solidFill>
              </a:rPr>
              <a:t>NỘI DUNG BÀI HỌC</a:t>
            </a:r>
            <a:endParaRPr lang="en-US" sz="3500" b="1">
              <a:solidFill>
                <a:srgbClr val="434343"/>
              </a:solidFill>
            </a:endParaRPr>
          </a:p>
        </p:txBody>
      </p:sp>
      <p:sp>
        <p:nvSpPr>
          <p:cNvPr id="59" name="TextBox 58"/>
          <p:cNvSpPr txBox="1"/>
          <p:nvPr/>
        </p:nvSpPr>
        <p:spPr>
          <a:xfrm>
            <a:off x="1323766" y="2799779"/>
            <a:ext cx="1567594" cy="1131848"/>
          </a:xfrm>
          <a:prstGeom prst="rect">
            <a:avLst/>
          </a:prstGeom>
          <a:noFill/>
        </p:spPr>
        <p:txBody>
          <a:bodyPr wrap="square" rtlCol="0">
            <a:spAutoFit/>
          </a:bodyPr>
          <a:lstStyle/>
          <a:p>
            <a:pPr algn="ctr">
              <a:lnSpc>
                <a:spcPct val="150000"/>
              </a:lnSpc>
            </a:pPr>
            <a:r>
              <a:rPr lang="en-US" sz="2400" smtClean="0"/>
              <a:t>Vi </a:t>
            </a:r>
            <a:r>
              <a:rPr lang="en-US" sz="2400"/>
              <a:t>phạm pháp luật</a:t>
            </a:r>
            <a:endParaRPr lang="vi-VN" sz="2400"/>
          </a:p>
        </p:txBody>
      </p:sp>
      <p:sp>
        <p:nvSpPr>
          <p:cNvPr id="60" name="TextBox 59"/>
          <p:cNvSpPr txBox="1"/>
          <p:nvPr/>
        </p:nvSpPr>
        <p:spPr>
          <a:xfrm>
            <a:off x="6075122" y="2765539"/>
            <a:ext cx="1922631" cy="1200329"/>
          </a:xfrm>
          <a:prstGeom prst="rect">
            <a:avLst/>
          </a:prstGeom>
          <a:noFill/>
        </p:spPr>
        <p:txBody>
          <a:bodyPr wrap="square" rtlCol="0">
            <a:spAutoFit/>
          </a:bodyPr>
          <a:lstStyle/>
          <a:p>
            <a:pPr algn="ctr">
              <a:lnSpc>
                <a:spcPct val="150000"/>
              </a:lnSpc>
            </a:pPr>
            <a:r>
              <a:rPr lang="en-US" sz="2400" smtClean="0"/>
              <a:t>Trách nhiệm pháp lí</a:t>
            </a:r>
            <a:endParaRPr lang="vi-VN" sz="2400"/>
          </a:p>
        </p:txBody>
      </p:sp>
      <p:grpSp>
        <p:nvGrpSpPr>
          <p:cNvPr id="61" name="Google Shape;788;p43"/>
          <p:cNvGrpSpPr/>
          <p:nvPr/>
        </p:nvGrpSpPr>
        <p:grpSpPr>
          <a:xfrm>
            <a:off x="3468795" y="1186770"/>
            <a:ext cx="2206454" cy="2858880"/>
            <a:chOff x="3468795" y="1186770"/>
            <a:chExt cx="2206454" cy="2858880"/>
          </a:xfrm>
        </p:grpSpPr>
        <p:grpSp>
          <p:nvGrpSpPr>
            <p:cNvPr id="62" name="Google Shape;789;p43"/>
            <p:cNvGrpSpPr/>
            <p:nvPr/>
          </p:nvGrpSpPr>
          <p:grpSpPr>
            <a:xfrm rot="2132500">
              <a:off x="3711320" y="1557967"/>
              <a:ext cx="1721403" cy="1386147"/>
              <a:chOff x="715099" y="1369529"/>
              <a:chExt cx="1721388" cy="1386135"/>
            </a:xfrm>
          </p:grpSpPr>
          <p:sp>
            <p:nvSpPr>
              <p:cNvPr id="72" name="Google Shape;790;p43"/>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1;p43"/>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2;p43"/>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3;p43"/>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4;p43"/>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5;p43"/>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6;p43"/>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7;p43"/>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8;p43"/>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9;p43"/>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00;p43"/>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01;p43"/>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02;p43"/>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03;p43"/>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4;p43"/>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05;p43"/>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6;p43"/>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7;p43"/>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8;p43"/>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09;p43"/>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10;p43"/>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1;p43"/>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2;p43"/>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3;p43"/>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4;p43"/>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15;p43"/>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816;p43"/>
            <p:cNvGrpSpPr/>
            <p:nvPr/>
          </p:nvGrpSpPr>
          <p:grpSpPr>
            <a:xfrm>
              <a:off x="4083500" y="3226650"/>
              <a:ext cx="741775" cy="819000"/>
              <a:chOff x="4083500" y="3226650"/>
              <a:chExt cx="741775" cy="819000"/>
            </a:xfrm>
          </p:grpSpPr>
          <p:sp>
            <p:nvSpPr>
              <p:cNvPr id="64" name="Google Shape;817;p43"/>
              <p:cNvSpPr/>
              <p:nvPr/>
            </p:nvSpPr>
            <p:spPr>
              <a:xfrm>
                <a:off x="4312145" y="3273660"/>
                <a:ext cx="438849" cy="425343"/>
              </a:xfrm>
              <a:custGeom>
                <a:avLst/>
                <a:gdLst/>
                <a:ahLst/>
                <a:cxnLst/>
                <a:rect l="l" t="t" r="r" b="b"/>
                <a:pathLst>
                  <a:path w="5069" h="4913" extrusionOk="0">
                    <a:moveTo>
                      <a:pt x="2533" y="0"/>
                    </a:moveTo>
                    <a:cubicBezTo>
                      <a:pt x="1385" y="0"/>
                      <a:pt x="255" y="801"/>
                      <a:pt x="42" y="2291"/>
                    </a:cubicBezTo>
                    <a:cubicBezTo>
                      <a:pt x="0" y="2607"/>
                      <a:pt x="42" y="2929"/>
                      <a:pt x="161" y="3227"/>
                    </a:cubicBezTo>
                    <a:cubicBezTo>
                      <a:pt x="632" y="4371"/>
                      <a:pt x="1589" y="4912"/>
                      <a:pt x="2533" y="4912"/>
                    </a:cubicBezTo>
                    <a:cubicBezTo>
                      <a:pt x="3680" y="4912"/>
                      <a:pt x="4808" y="4113"/>
                      <a:pt x="5020" y="2625"/>
                    </a:cubicBezTo>
                    <a:cubicBezTo>
                      <a:pt x="5068" y="2309"/>
                      <a:pt x="5032" y="1981"/>
                      <a:pt x="4901" y="1683"/>
                    </a:cubicBezTo>
                    <a:cubicBezTo>
                      <a:pt x="4431" y="540"/>
                      <a:pt x="3475" y="0"/>
                      <a:pt x="2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8;p43"/>
              <p:cNvSpPr/>
              <p:nvPr/>
            </p:nvSpPr>
            <p:spPr>
              <a:xfrm>
                <a:off x="4360107" y="3273314"/>
                <a:ext cx="412010" cy="348378"/>
              </a:xfrm>
              <a:custGeom>
                <a:avLst/>
                <a:gdLst/>
                <a:ahLst/>
                <a:cxnLst/>
                <a:rect l="l" t="t" r="r" b="b"/>
                <a:pathLst>
                  <a:path w="4759" h="4024" extrusionOk="0">
                    <a:moveTo>
                      <a:pt x="22" y="976"/>
                    </a:moveTo>
                    <a:lnTo>
                      <a:pt x="22" y="976"/>
                    </a:lnTo>
                    <a:cubicBezTo>
                      <a:pt x="15" y="984"/>
                      <a:pt x="8" y="993"/>
                      <a:pt x="1" y="1001"/>
                    </a:cubicBezTo>
                    <a:cubicBezTo>
                      <a:pt x="10" y="995"/>
                      <a:pt x="16" y="986"/>
                      <a:pt x="22" y="976"/>
                    </a:cubicBezTo>
                    <a:close/>
                    <a:moveTo>
                      <a:pt x="1983" y="1"/>
                    </a:moveTo>
                    <a:cubicBezTo>
                      <a:pt x="1252" y="1"/>
                      <a:pt x="528" y="327"/>
                      <a:pt x="43" y="948"/>
                    </a:cubicBezTo>
                    <a:cubicBezTo>
                      <a:pt x="34" y="956"/>
                      <a:pt x="28" y="966"/>
                      <a:pt x="22" y="976"/>
                    </a:cubicBezTo>
                    <a:lnTo>
                      <a:pt x="22" y="976"/>
                    </a:lnTo>
                    <a:cubicBezTo>
                      <a:pt x="507" y="408"/>
                      <a:pt x="1197" y="111"/>
                      <a:pt x="1896" y="111"/>
                    </a:cubicBezTo>
                    <a:cubicBezTo>
                      <a:pt x="2425" y="111"/>
                      <a:pt x="2958" y="280"/>
                      <a:pt x="3411" y="632"/>
                    </a:cubicBezTo>
                    <a:cubicBezTo>
                      <a:pt x="4460" y="1448"/>
                      <a:pt x="4663" y="2957"/>
                      <a:pt x="3876" y="4024"/>
                    </a:cubicBezTo>
                    <a:cubicBezTo>
                      <a:pt x="3894" y="4006"/>
                      <a:pt x="3912" y="3994"/>
                      <a:pt x="3924" y="3970"/>
                    </a:cubicBezTo>
                    <a:cubicBezTo>
                      <a:pt x="4759" y="2897"/>
                      <a:pt x="4562" y="1353"/>
                      <a:pt x="3489" y="518"/>
                    </a:cubicBezTo>
                    <a:cubicBezTo>
                      <a:pt x="3040" y="169"/>
                      <a:pt x="2510" y="1"/>
                      <a:pt x="1983"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9;p43"/>
              <p:cNvSpPr/>
              <p:nvPr/>
            </p:nvSpPr>
            <p:spPr>
              <a:xfrm>
                <a:off x="4300803" y="3657274"/>
                <a:ext cx="104842" cy="116184"/>
              </a:xfrm>
              <a:custGeom>
                <a:avLst/>
                <a:gdLst/>
                <a:ahLst/>
                <a:cxnLst/>
                <a:rect l="l" t="t" r="r" b="b"/>
                <a:pathLst>
                  <a:path w="1211" h="1342" extrusionOk="0">
                    <a:moveTo>
                      <a:pt x="799" y="0"/>
                    </a:moveTo>
                    <a:lnTo>
                      <a:pt x="0" y="1020"/>
                    </a:lnTo>
                    <a:lnTo>
                      <a:pt x="412" y="1342"/>
                    </a:lnTo>
                    <a:lnTo>
                      <a:pt x="1211" y="322"/>
                    </a:lnTo>
                    <a:lnTo>
                      <a:pt x="7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0;p43"/>
              <p:cNvSpPr/>
              <p:nvPr/>
            </p:nvSpPr>
            <p:spPr>
              <a:xfrm>
                <a:off x="4329200" y="3660391"/>
                <a:ext cx="76965" cy="74368"/>
              </a:xfrm>
              <a:custGeom>
                <a:avLst/>
                <a:gdLst/>
                <a:ahLst/>
                <a:cxnLst/>
                <a:rect l="l" t="t" r="r" b="b"/>
                <a:pathLst>
                  <a:path w="889" h="859" extrusionOk="0">
                    <a:moveTo>
                      <a:pt x="322" y="0"/>
                    </a:moveTo>
                    <a:lnTo>
                      <a:pt x="0" y="417"/>
                    </a:lnTo>
                    <a:lnTo>
                      <a:pt x="567" y="859"/>
                    </a:lnTo>
                    <a:lnTo>
                      <a:pt x="889" y="447"/>
                    </a:lnTo>
                    <a:lnTo>
                      <a:pt x="3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1;p43"/>
              <p:cNvSpPr/>
              <p:nvPr/>
            </p:nvSpPr>
            <p:spPr>
              <a:xfrm>
                <a:off x="4311549" y="3730593"/>
                <a:ext cx="36708" cy="29522"/>
              </a:xfrm>
              <a:custGeom>
                <a:avLst/>
                <a:gdLst/>
                <a:ahLst/>
                <a:cxnLst/>
                <a:rect l="l" t="t" r="r" b="b"/>
                <a:pathLst>
                  <a:path w="424" h="341" extrusionOk="0">
                    <a:moveTo>
                      <a:pt x="12" y="1"/>
                    </a:moveTo>
                    <a:lnTo>
                      <a:pt x="0" y="19"/>
                    </a:lnTo>
                    <a:lnTo>
                      <a:pt x="412" y="341"/>
                    </a:lnTo>
                    <a:lnTo>
                      <a:pt x="424" y="323"/>
                    </a:lnTo>
                    <a:lnTo>
                      <a:pt x="12" y="1"/>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2;p43"/>
              <p:cNvSpPr/>
              <p:nvPr/>
            </p:nvSpPr>
            <p:spPr>
              <a:xfrm>
                <a:off x="4334308" y="3701687"/>
                <a:ext cx="36794" cy="29436"/>
              </a:xfrm>
              <a:custGeom>
                <a:avLst/>
                <a:gdLst/>
                <a:ahLst/>
                <a:cxnLst/>
                <a:rect l="l" t="t" r="r" b="b"/>
                <a:pathLst>
                  <a:path w="425" h="340" extrusionOk="0">
                    <a:moveTo>
                      <a:pt x="13" y="0"/>
                    </a:moveTo>
                    <a:lnTo>
                      <a:pt x="1" y="18"/>
                    </a:lnTo>
                    <a:lnTo>
                      <a:pt x="412" y="340"/>
                    </a:lnTo>
                    <a:lnTo>
                      <a:pt x="424" y="322"/>
                    </a:lnTo>
                    <a:lnTo>
                      <a:pt x="13" y="0"/>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p43"/>
              <p:cNvSpPr/>
              <p:nvPr/>
            </p:nvSpPr>
            <p:spPr>
              <a:xfrm>
                <a:off x="4083500" y="3724889"/>
                <a:ext cx="273664" cy="320760"/>
              </a:xfrm>
              <a:custGeom>
                <a:avLst/>
                <a:gdLst/>
                <a:ahLst/>
                <a:cxnLst/>
                <a:rect l="l" t="t" r="r" b="b"/>
                <a:pathLst>
                  <a:path w="3161" h="3705" extrusionOk="0">
                    <a:moveTo>
                      <a:pt x="2528" y="0"/>
                    </a:moveTo>
                    <a:lnTo>
                      <a:pt x="143" y="3053"/>
                    </a:lnTo>
                    <a:cubicBezTo>
                      <a:pt x="0" y="3232"/>
                      <a:pt x="30" y="3488"/>
                      <a:pt x="209" y="3619"/>
                    </a:cubicBezTo>
                    <a:cubicBezTo>
                      <a:pt x="284" y="3677"/>
                      <a:pt x="373" y="3705"/>
                      <a:pt x="460" y="3705"/>
                    </a:cubicBezTo>
                    <a:cubicBezTo>
                      <a:pt x="581" y="3705"/>
                      <a:pt x="699" y="3651"/>
                      <a:pt x="775" y="3548"/>
                    </a:cubicBezTo>
                    <a:lnTo>
                      <a:pt x="3160" y="489"/>
                    </a:lnTo>
                    <a:lnTo>
                      <a:pt x="2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4;p43"/>
              <p:cNvSpPr/>
              <p:nvPr/>
            </p:nvSpPr>
            <p:spPr>
              <a:xfrm>
                <a:off x="4238296" y="3226650"/>
                <a:ext cx="586979" cy="519363"/>
              </a:xfrm>
              <a:custGeom>
                <a:avLst/>
                <a:gdLst/>
                <a:ahLst/>
                <a:cxnLst/>
                <a:rect l="l" t="t" r="r" b="b"/>
                <a:pathLst>
                  <a:path w="6780" h="5999" extrusionOk="0">
                    <a:moveTo>
                      <a:pt x="3394" y="543"/>
                    </a:moveTo>
                    <a:cubicBezTo>
                      <a:pt x="3922" y="543"/>
                      <a:pt x="4453" y="711"/>
                      <a:pt x="4902" y="1057"/>
                    </a:cubicBezTo>
                    <a:cubicBezTo>
                      <a:pt x="5975" y="1892"/>
                      <a:pt x="6160" y="3436"/>
                      <a:pt x="5331" y="4509"/>
                    </a:cubicBezTo>
                    <a:cubicBezTo>
                      <a:pt x="4843" y="5133"/>
                      <a:pt x="4117" y="5458"/>
                      <a:pt x="3386" y="5458"/>
                    </a:cubicBezTo>
                    <a:cubicBezTo>
                      <a:pt x="2858" y="5458"/>
                      <a:pt x="2326" y="5288"/>
                      <a:pt x="1879" y="4939"/>
                    </a:cubicBezTo>
                    <a:cubicBezTo>
                      <a:pt x="806" y="4104"/>
                      <a:pt x="621" y="2566"/>
                      <a:pt x="1450" y="1493"/>
                    </a:cubicBezTo>
                    <a:cubicBezTo>
                      <a:pt x="1935" y="868"/>
                      <a:pt x="2661" y="543"/>
                      <a:pt x="3394" y="543"/>
                    </a:cubicBezTo>
                    <a:close/>
                    <a:moveTo>
                      <a:pt x="3392" y="1"/>
                    </a:moveTo>
                    <a:cubicBezTo>
                      <a:pt x="2498" y="1"/>
                      <a:pt x="1615" y="398"/>
                      <a:pt x="1026" y="1153"/>
                    </a:cubicBezTo>
                    <a:cubicBezTo>
                      <a:pt x="1" y="2464"/>
                      <a:pt x="239" y="4354"/>
                      <a:pt x="1545" y="5368"/>
                    </a:cubicBezTo>
                    <a:cubicBezTo>
                      <a:pt x="2092" y="5792"/>
                      <a:pt x="2741" y="5998"/>
                      <a:pt x="3386" y="5998"/>
                    </a:cubicBezTo>
                    <a:cubicBezTo>
                      <a:pt x="4280" y="5998"/>
                      <a:pt x="5165" y="5602"/>
                      <a:pt x="5754" y="4843"/>
                    </a:cubicBezTo>
                    <a:cubicBezTo>
                      <a:pt x="6780" y="3537"/>
                      <a:pt x="6541" y="1654"/>
                      <a:pt x="5235" y="634"/>
                    </a:cubicBezTo>
                    <a:cubicBezTo>
                      <a:pt x="4686" y="207"/>
                      <a:pt x="4036" y="1"/>
                      <a:pt x="3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617934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36"/>
          <p:cNvGrpSpPr/>
          <p:nvPr/>
        </p:nvGrpSpPr>
        <p:grpSpPr>
          <a:xfrm>
            <a:off x="6729431" y="1348603"/>
            <a:ext cx="1371920" cy="3911747"/>
            <a:chOff x="7056977" y="1297778"/>
            <a:chExt cx="1371920" cy="3911747"/>
          </a:xfrm>
        </p:grpSpPr>
        <p:sp>
          <p:nvSpPr>
            <p:cNvPr id="429" name="Google Shape;429;p36"/>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4033027" y="1133739"/>
            <a:ext cx="2393337" cy="3200906"/>
            <a:chOff x="4131973" y="839454"/>
            <a:chExt cx="2393337" cy="3200906"/>
          </a:xfrm>
        </p:grpSpPr>
        <p:grpSp>
          <p:nvGrpSpPr>
            <p:cNvPr id="464" name="Google Shape;464;p36"/>
            <p:cNvGrpSpPr/>
            <p:nvPr/>
          </p:nvGrpSpPr>
          <p:grpSpPr>
            <a:xfrm>
              <a:off x="5860677" y="2239605"/>
              <a:ext cx="664633" cy="664286"/>
              <a:chOff x="6212418" y="1482331"/>
              <a:chExt cx="627249" cy="626921"/>
            </a:xfrm>
          </p:grpSpPr>
          <p:sp>
            <p:nvSpPr>
              <p:cNvPr id="465" name="Google Shape;465;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131973" y="839454"/>
              <a:ext cx="845522" cy="916625"/>
              <a:chOff x="7511392" y="307000"/>
              <a:chExt cx="863570" cy="936192"/>
            </a:xfrm>
          </p:grpSpPr>
          <p:sp>
            <p:nvSpPr>
              <p:cNvPr id="468" name="Google Shape;468;p36"/>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p:cNvGrpSpPr/>
            <p:nvPr/>
          </p:nvGrpSpPr>
          <p:grpSpPr>
            <a:xfrm rot="6978379">
              <a:off x="5218238" y="3263091"/>
              <a:ext cx="664657" cy="664310"/>
              <a:chOff x="6212418" y="1482331"/>
              <a:chExt cx="627249" cy="626921"/>
            </a:xfrm>
          </p:grpSpPr>
          <p:sp>
            <p:nvSpPr>
              <p:cNvPr id="471" name="Google Shape;471;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786;p43"/>
          <p:cNvSpPr/>
          <p:nvPr/>
        </p:nvSpPr>
        <p:spPr>
          <a:xfrm>
            <a:off x="2119571" y="1578447"/>
            <a:ext cx="767068" cy="973998"/>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700" b="1" smtClean="0"/>
              <a:t>1</a:t>
            </a:r>
            <a:endParaRPr sz="3700" b="1"/>
          </a:p>
        </p:txBody>
      </p:sp>
      <p:sp>
        <p:nvSpPr>
          <p:cNvPr id="48" name="TextBox 47"/>
          <p:cNvSpPr txBox="1"/>
          <p:nvPr/>
        </p:nvSpPr>
        <p:spPr>
          <a:xfrm>
            <a:off x="1254302" y="2796485"/>
            <a:ext cx="2497607" cy="1477328"/>
          </a:xfrm>
          <a:prstGeom prst="rect">
            <a:avLst/>
          </a:prstGeom>
          <a:noFill/>
        </p:spPr>
        <p:txBody>
          <a:bodyPr wrap="square" rtlCol="0">
            <a:spAutoFit/>
          </a:bodyPr>
          <a:lstStyle/>
          <a:p>
            <a:pPr algn="ctr">
              <a:lnSpc>
                <a:spcPct val="150000"/>
              </a:lnSpc>
            </a:pPr>
            <a:r>
              <a:rPr lang="en-US" sz="3000" b="1" smtClean="0"/>
              <a:t>VI PHẠM PHÁP LUẬT</a:t>
            </a:r>
            <a:endParaRPr lang="vi-VN" sz="3000" b="1"/>
          </a:p>
        </p:txBody>
      </p:sp>
      <p:pic>
        <p:nvPicPr>
          <p:cNvPr id="49" name="Google Shape;253;p4"/>
          <p:cNvPicPr preferRelativeResize="0"/>
          <p:nvPr/>
        </p:nvPicPr>
        <p:blipFill rotWithShape="1">
          <a:blip r:embed="rId3">
            <a:alphaModFix/>
          </a:blip>
          <a:srcRect/>
          <a:stretch/>
        </p:blipFill>
        <p:spPr>
          <a:xfrm>
            <a:off x="180410" y="4775200"/>
            <a:ext cx="1073892" cy="232229"/>
          </a:xfrm>
          <a:prstGeom prst="rect">
            <a:avLst/>
          </a:prstGeom>
          <a:noFill/>
          <a:ln>
            <a:noFill/>
          </a:ln>
        </p:spPr>
      </p:pic>
    </p:spTree>
    <p:extLst>
      <p:ext uri="{BB962C8B-B14F-4D97-AF65-F5344CB8AC3E}">
        <p14:creationId xmlns:p14="http://schemas.microsoft.com/office/powerpoint/2010/main" val="1669784672"/>
      </p:ext>
    </p:extLst>
  </p:cSld>
  <p:clrMapOvr>
    <a:masterClrMapping/>
  </p:clrMapOvr>
  <p:transition spd="med">
    <p:blinds dir="vert"/>
  </p:transition>
  <p:timing>
    <p:tnLst>
      <p:par>
        <p:cTn id="1" dur="indefinite" restart="never" nodeType="tmRoot"/>
      </p:par>
    </p:tnLst>
  </p:timing>
</p:sld>
</file>

<file path=ppt/theme/theme1.xml><?xml version="1.0" encoding="utf-8"?>
<a:theme xmlns:a="http://schemas.openxmlformats.org/drawingml/2006/main" name="Pastel Law School Center Theme by Slidesgo">
  <a:themeElements>
    <a:clrScheme name="Simple Light">
      <a:dk1>
        <a:srgbClr val="434343"/>
      </a:dk1>
      <a:lt1>
        <a:srgbClr val="F1EFEE"/>
      </a:lt1>
      <a:dk2>
        <a:srgbClr val="EAD9D6"/>
      </a:dk2>
      <a:lt2>
        <a:srgbClr val="E9CCB1"/>
      </a:lt2>
      <a:accent1>
        <a:srgbClr val="EDCB6E"/>
      </a:accent1>
      <a:accent2>
        <a:srgbClr val="6D7897"/>
      </a:accent2>
      <a:accent3>
        <a:srgbClr val="999998"/>
      </a:accent3>
      <a:accent4>
        <a:srgbClr val="C4BDAB"/>
      </a:accent4>
      <a:accent5>
        <a:srgbClr val="DDD4D3"/>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2776</Words>
  <Application>Microsoft Office PowerPoint</Application>
  <PresentationFormat>On-screen Show (16:9)</PresentationFormat>
  <Paragraphs>200</Paragraphs>
  <Slides>42</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Noto Serif Hebrew</vt:lpstr>
      <vt:lpstr>DM Sans</vt:lpstr>
      <vt:lpstr>Bebas Neue</vt:lpstr>
      <vt:lpstr>Arial (Body)</vt:lpstr>
      <vt:lpstr>Times New Roman</vt:lpstr>
      <vt:lpstr>Wingdings</vt:lpstr>
      <vt:lpstr>Calibri</vt:lpstr>
      <vt:lpstr>Archivo</vt:lpstr>
      <vt:lpstr>Arial</vt:lpstr>
      <vt:lpstr>Pastel Law School Center 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PASTEL PARA UNA FACULTAD DE DERECHO</dc:title>
  <dc:creator>Minh Hien</dc:creator>
  <cp:lastModifiedBy>Windows User</cp:lastModifiedBy>
  <cp:revision>48</cp:revision>
  <dcterms:modified xsi:type="dcterms:W3CDTF">2025-05-20T08:59:13Z</dcterms:modified>
</cp:coreProperties>
</file>