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58" r:id="rId2"/>
    <p:sldId id="256" r:id="rId3"/>
    <p:sldId id="302" r:id="rId4"/>
    <p:sldId id="350" r:id="rId5"/>
    <p:sldId id="279" r:id="rId6"/>
    <p:sldId id="316" r:id="rId7"/>
    <p:sldId id="347" r:id="rId8"/>
    <p:sldId id="352" r:id="rId9"/>
    <p:sldId id="353" r:id="rId10"/>
    <p:sldId id="355" r:id="rId11"/>
    <p:sldId id="354" r:id="rId12"/>
    <p:sldId id="283" r:id="rId13"/>
    <p:sldId id="276" r:id="rId14"/>
    <p:sldId id="298" r:id="rId15"/>
    <p:sldId id="327" r:id="rId16"/>
    <p:sldId id="359" r:id="rId17"/>
    <p:sldId id="349" r:id="rId18"/>
    <p:sldId id="357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8F6F8"/>
    <a:srgbClr val="F16649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 autoAdjust="0"/>
    <p:restoredTop sz="94700"/>
  </p:normalViewPr>
  <p:slideViewPr>
    <p:cSldViewPr snapToGrid="0" showGuides="1">
      <p:cViewPr varScale="1">
        <p:scale>
          <a:sx n="106" d="100"/>
          <a:sy n="106" d="100"/>
        </p:scale>
        <p:origin x="9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05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99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41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1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3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AEDFD0-37EC-54DA-65F4-454457BF7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876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78853" y="1147098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character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3" y="474856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nhân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33252" y="3188720"/>
            <a:ext cx="3604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kærəktə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charactẻ">
            <a:hlinkClick r:id="" action="ppaction://media"/>
            <a:extLst>
              <a:ext uri="{FF2B5EF4-FFF2-40B4-BE49-F238E27FC236}">
                <a16:creationId xmlns:a16="http://schemas.microsoft.com/office/drawing/2014/main" id="{FD3A9480-A4D7-62A5-DBD9-88C040346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91" y="3189890"/>
            <a:ext cx="812800" cy="812800"/>
          </a:xfrm>
          <a:prstGeom prst="rect">
            <a:avLst/>
          </a:prstGeom>
        </p:spPr>
      </p:pic>
      <p:pic>
        <p:nvPicPr>
          <p:cNvPr id="5122" name="Picture 2" descr="30 Best Disney Characters Of All Time (Male &amp; Female)">
            <a:extLst>
              <a:ext uri="{FF2B5EF4-FFF2-40B4-BE49-F238E27FC236}">
                <a16:creationId xmlns:a16="http://schemas.microsoft.com/office/drawing/2014/main" id="{1C23903A-37B6-A015-A22C-4243A126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38" y="2856480"/>
            <a:ext cx="6377661" cy="33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71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82600" y="1198966"/>
            <a:ext cx="79349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educational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13605" y="4366829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tính</a:t>
            </a:r>
            <a:r>
              <a:rPr lang="en-US" sz="4800" dirty="0"/>
              <a:t>) </a:t>
            </a:r>
            <a:r>
              <a:rPr lang="en-US" sz="4800" dirty="0" err="1"/>
              <a:t>giáo</a:t>
            </a:r>
            <a:r>
              <a:rPr lang="en-US" sz="4800" dirty="0"/>
              <a:t> </a:t>
            </a:r>
            <a:r>
              <a:rPr lang="en-US" sz="4800" dirty="0" err="1"/>
              <a:t>dục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62242" y="3051894"/>
            <a:ext cx="4553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edʒʊˈkeɪʃənəl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edu">
            <a:hlinkClick r:id="" action="ppaction://media"/>
            <a:extLst>
              <a:ext uri="{FF2B5EF4-FFF2-40B4-BE49-F238E27FC236}">
                <a16:creationId xmlns:a16="http://schemas.microsoft.com/office/drawing/2014/main" id="{613E9984-3643-F7FC-FBF0-79104EED9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543" y="3070091"/>
            <a:ext cx="812800" cy="812800"/>
          </a:xfrm>
          <a:prstGeom prst="rect">
            <a:avLst/>
          </a:prstGeom>
        </p:spPr>
      </p:pic>
      <p:pic>
        <p:nvPicPr>
          <p:cNvPr id="6146" name="Picture 2" descr="aswar akka consultancy | How Important is Educational Management and  Organization?">
            <a:extLst>
              <a:ext uri="{FF2B5EF4-FFF2-40B4-BE49-F238E27FC236}">
                <a16:creationId xmlns:a16="http://schemas.microsoft.com/office/drawing/2014/main" id="{B7BAF38B-F76D-83F4-7F19-2380723E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59" y="3229914"/>
            <a:ext cx="6310025" cy="33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39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93447"/>
              </p:ext>
            </p:extLst>
          </p:nvPr>
        </p:nvGraphicFramePr>
        <p:xfrm>
          <a:off x="885970" y="1075691"/>
          <a:ext cx="10519968" cy="58297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16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9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21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8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talent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tælənt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tài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8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prəʊɡræm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1507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animated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ænɪmeɪtɪd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262118"/>
                  </a:ext>
                </a:extLst>
              </a:tr>
              <a:tr h="880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prefer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prɪˈfɜ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ː(r)/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772814724"/>
                  </a:ext>
                </a:extLst>
              </a:tr>
              <a:tr h="8183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character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kærəktə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58138595"/>
                  </a:ext>
                </a:extLst>
              </a:tr>
              <a:tr h="11507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educational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edʒʊˈkeɪʃənəl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3839019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u7 talent">
            <a:hlinkClick r:id="" action="ppaction://media"/>
            <a:extLst>
              <a:ext uri="{FF2B5EF4-FFF2-40B4-BE49-F238E27FC236}">
                <a16:creationId xmlns:a16="http://schemas.microsoft.com/office/drawing/2014/main" id="{BE7F3E7D-BF77-8073-8DBD-102771784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1666580"/>
            <a:ext cx="599982" cy="5999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u7 programme">
            <a:hlinkClick r:id="" action="ppaction://media"/>
            <a:extLst>
              <a:ext uri="{FF2B5EF4-FFF2-40B4-BE49-F238E27FC236}">
                <a16:creationId xmlns:a16="http://schemas.microsoft.com/office/drawing/2014/main" id="{C511BD3E-EEC5-BE69-74DB-E2DA8E314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2292756"/>
            <a:ext cx="599982" cy="599982"/>
          </a:xfrm>
          <a:prstGeom prst="rect">
            <a:avLst/>
          </a:prstGeom>
        </p:spPr>
      </p:pic>
      <p:pic>
        <p:nvPicPr>
          <p:cNvPr id="4" name="u7 animated">
            <a:hlinkClick r:id="" action="ppaction://media"/>
            <a:extLst>
              <a:ext uri="{FF2B5EF4-FFF2-40B4-BE49-F238E27FC236}">
                <a16:creationId xmlns:a16="http://schemas.microsoft.com/office/drawing/2014/main" id="{67011800-79AA-0842-7E92-A3B2E475D4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3129009"/>
            <a:ext cx="599982" cy="599982"/>
          </a:xfrm>
          <a:prstGeom prst="rect">
            <a:avLst/>
          </a:prstGeom>
        </p:spPr>
      </p:pic>
      <p:pic>
        <p:nvPicPr>
          <p:cNvPr id="5" name="u7 prefer">
            <a:hlinkClick r:id="" action="ppaction://media"/>
            <a:extLst>
              <a:ext uri="{FF2B5EF4-FFF2-40B4-BE49-F238E27FC236}">
                <a16:creationId xmlns:a16="http://schemas.microsoft.com/office/drawing/2014/main" id="{C21AF96A-DEBE-3F9F-0401-DEF4EA2368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4291447"/>
            <a:ext cx="599983" cy="599983"/>
          </a:xfrm>
          <a:prstGeom prst="rect">
            <a:avLst/>
          </a:prstGeom>
        </p:spPr>
      </p:pic>
      <p:pic>
        <p:nvPicPr>
          <p:cNvPr id="7" name="u7 charactẻ">
            <a:hlinkClick r:id="" action="ppaction://media"/>
            <a:extLst>
              <a:ext uri="{FF2B5EF4-FFF2-40B4-BE49-F238E27FC236}">
                <a16:creationId xmlns:a16="http://schemas.microsoft.com/office/drawing/2014/main" id="{067E349C-1136-86E2-19CF-31CBA073471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5109039"/>
            <a:ext cx="599984" cy="599984"/>
          </a:xfrm>
          <a:prstGeom prst="rect">
            <a:avLst/>
          </a:prstGeom>
        </p:spPr>
      </p:pic>
      <p:pic>
        <p:nvPicPr>
          <p:cNvPr id="8" name="u7 edu">
            <a:hlinkClick r:id="" action="ppaction://media"/>
            <a:extLst>
              <a:ext uri="{FF2B5EF4-FFF2-40B4-BE49-F238E27FC236}">
                <a16:creationId xmlns:a16="http://schemas.microsoft.com/office/drawing/2014/main" id="{BDE0FB52-8513-0771-F904-B55D54F74BC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617" y="5983781"/>
            <a:ext cx="599985" cy="5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8E383AC-9576-F761-DD05-D4ADCADF0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0" y="1860193"/>
            <a:ext cx="121920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EC3B24"/>
                </a:solidFill>
                <a:effectLst/>
              </a:rPr>
              <a:t>What's on today?</a:t>
            </a:r>
            <a:endParaRPr kumimoji="0" lang="en-VN" altLang="en-VN" sz="24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What are you watching, Hung?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The Voice Kids.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That music talent show is very interesting.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It is. What programme do you often watch, Phong?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Films. I like animated films like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The Lion King.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I love them, too. They’re wonderful.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I often watch them with my little brother, but he prefers cartoons.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Tom and Jerry?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Ha... ha... Yes, he loves Jerry the mouse.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Jerry's a clever character. Do you know any English programmes for children?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Phong: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Yes. I watch </a:t>
            </a:r>
            <a:r>
              <a:rPr kumimoji="0" lang="en-VN" altLang="en-VN" sz="2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English in a Minute on VTV7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. This channel has many educational programmes.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</a:rPr>
              <a:t>Hung:</a:t>
            </a: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</a:rPr>
              <a:t> Great. I'll watch it, too. </a:t>
            </a:r>
            <a:endParaRPr kumimoji="0" lang="en-VN" altLang="en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5C810C-3FEE-E7C1-5A27-7BFB2FD2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80" y="989331"/>
            <a:ext cx="4905365" cy="287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7 L1 ">
            <a:hlinkClick r:id="" action="ppaction://media"/>
            <a:extLst>
              <a:ext uri="{FF2B5EF4-FFF2-40B4-BE49-F238E27FC236}">
                <a16:creationId xmlns:a16="http://schemas.microsoft.com/office/drawing/2014/main" id="{F9B4A30D-F82C-0288-AB68-1459DD28A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3687" y="39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159092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16265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424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BFD683-F3E2-2FB7-F53C-6574286C7652}"/>
              </a:ext>
            </a:extLst>
          </p:cNvPr>
          <p:cNvSpPr/>
          <p:nvPr/>
        </p:nvSpPr>
        <p:spPr>
          <a:xfrm>
            <a:off x="296161" y="1779252"/>
            <a:ext cx="118088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dirty="0">
                <a:solidFill>
                  <a:srgbClr val="0070C0"/>
                </a:solidFill>
              </a:rPr>
              <a:t>1. </a:t>
            </a:r>
            <a:r>
              <a:rPr lang="en-US" sz="3000" dirty="0"/>
              <a:t>Phong and Hung are talking about ____________.</a:t>
            </a:r>
          </a:p>
          <a:p>
            <a:pPr marL="320675" algn="l"/>
            <a:r>
              <a:rPr lang="en-US" sz="3000" b="1" dirty="0">
                <a:solidFill>
                  <a:srgbClr val="0070C0"/>
                </a:solidFill>
              </a:rPr>
              <a:t>A.</a:t>
            </a:r>
            <a:r>
              <a:rPr lang="en-US" sz="3000" dirty="0"/>
              <a:t> </a:t>
            </a:r>
            <a:r>
              <a:rPr lang="en-US" sz="3000" i="1" dirty="0"/>
              <a:t>The Voice Kids programme</a:t>
            </a:r>
            <a:r>
              <a:rPr lang="en-US" sz="3000" dirty="0"/>
              <a:t>	</a:t>
            </a:r>
          </a:p>
          <a:p>
            <a:pPr marL="320675" algn="l"/>
            <a:r>
              <a:rPr lang="en-US" sz="3000" b="1" dirty="0">
                <a:solidFill>
                  <a:srgbClr val="0070C0"/>
                </a:solidFill>
              </a:rPr>
              <a:t>B. </a:t>
            </a:r>
            <a:r>
              <a:rPr lang="en-US" sz="3000" i="1" dirty="0"/>
              <a:t>English in a Minute programme	</a:t>
            </a:r>
          </a:p>
          <a:p>
            <a:pPr marL="320675" algn="l"/>
            <a:r>
              <a:rPr lang="en-US" sz="3000" b="1" dirty="0">
                <a:solidFill>
                  <a:srgbClr val="0070C0"/>
                </a:solidFill>
              </a:rPr>
              <a:t>C. </a:t>
            </a:r>
            <a:r>
              <a:rPr lang="en-US" sz="3000" dirty="0"/>
              <a:t>different TV programmes</a:t>
            </a:r>
          </a:p>
          <a:p>
            <a:pPr algn="l"/>
            <a:r>
              <a:rPr lang="en-US" sz="3000" b="1" dirty="0">
                <a:solidFill>
                  <a:srgbClr val="0070C0"/>
                </a:solidFill>
              </a:rPr>
              <a:t>2. </a:t>
            </a:r>
            <a:r>
              <a:rPr lang="en-US" sz="3000" dirty="0"/>
              <a:t>Phong likes ____________.</a:t>
            </a:r>
          </a:p>
          <a:p>
            <a:pPr marL="363538" algn="l"/>
            <a:r>
              <a:rPr lang="en-US" sz="3000" b="1" dirty="0">
                <a:solidFill>
                  <a:srgbClr val="0070C0"/>
                </a:solidFill>
              </a:rPr>
              <a:t>A. </a:t>
            </a:r>
            <a:r>
              <a:rPr lang="en-US" sz="3000" dirty="0"/>
              <a:t>animated films		</a:t>
            </a:r>
            <a:r>
              <a:rPr lang="en-US" sz="3000" b="1" dirty="0">
                <a:solidFill>
                  <a:srgbClr val="0070C0"/>
                </a:solidFill>
              </a:rPr>
              <a:t>B.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/>
              <a:t>cartoons			</a:t>
            </a:r>
            <a:r>
              <a:rPr lang="en-US" sz="3000" b="1" dirty="0">
                <a:solidFill>
                  <a:srgbClr val="0070C0"/>
                </a:solidFill>
              </a:rPr>
              <a:t>C.</a:t>
            </a:r>
            <a:r>
              <a:rPr lang="en-US" sz="3000" dirty="0"/>
              <a:t> talent shows</a:t>
            </a:r>
          </a:p>
          <a:p>
            <a:pPr algn="l"/>
            <a:r>
              <a:rPr lang="en-US" sz="3000" b="1" dirty="0">
                <a:solidFill>
                  <a:srgbClr val="0070C0"/>
                </a:solidFill>
              </a:rPr>
              <a:t>3. </a:t>
            </a:r>
            <a:r>
              <a:rPr lang="en-US" sz="3000" dirty="0"/>
              <a:t>When you're viewing a TV programme, you say: “I'm ____________ TV.”</a:t>
            </a:r>
          </a:p>
          <a:p>
            <a:pPr marL="363538" algn="l"/>
            <a:r>
              <a:rPr lang="en-US" sz="3000" b="1" dirty="0">
                <a:solidFill>
                  <a:srgbClr val="0070C0"/>
                </a:solidFill>
              </a:rPr>
              <a:t>A. </a:t>
            </a:r>
            <a:r>
              <a:rPr lang="en-US" sz="3000" dirty="0"/>
              <a:t>watching			</a:t>
            </a:r>
            <a:r>
              <a:rPr lang="en-US" sz="3000" b="1" dirty="0">
                <a:solidFill>
                  <a:srgbClr val="0070C0"/>
                </a:solidFill>
              </a:rPr>
              <a:t>B.</a:t>
            </a:r>
            <a:r>
              <a:rPr lang="en-US" sz="3000" dirty="0"/>
              <a:t> seeing			</a:t>
            </a:r>
            <a:r>
              <a:rPr lang="en-US" sz="3000" b="1" dirty="0">
                <a:solidFill>
                  <a:srgbClr val="0070C0"/>
                </a:solidFill>
              </a:rPr>
              <a:t>C. </a:t>
            </a:r>
            <a:r>
              <a:rPr lang="en-US" sz="3000" dirty="0"/>
              <a:t>looking</a:t>
            </a:r>
          </a:p>
          <a:p>
            <a:pPr algn="l"/>
            <a:r>
              <a:rPr lang="en-US" sz="3000" b="1" dirty="0">
                <a:solidFill>
                  <a:srgbClr val="0070C0"/>
                </a:solidFill>
              </a:rPr>
              <a:t>4. </a:t>
            </a:r>
            <a:r>
              <a:rPr lang="en-US" sz="3000" dirty="0"/>
              <a:t>When a programme teaches you something, it's ____________.</a:t>
            </a:r>
          </a:p>
          <a:p>
            <a:pPr marL="363538" algn="l"/>
            <a:r>
              <a:rPr lang="en-US" sz="3000" b="1" dirty="0">
                <a:solidFill>
                  <a:srgbClr val="0070C0"/>
                </a:solidFill>
              </a:rPr>
              <a:t>A. </a:t>
            </a:r>
            <a:r>
              <a:rPr lang="en-US" sz="3000" dirty="0"/>
              <a:t>educational			</a:t>
            </a:r>
            <a:r>
              <a:rPr lang="en-US" sz="3000" b="1" dirty="0">
                <a:solidFill>
                  <a:srgbClr val="0070C0"/>
                </a:solidFill>
              </a:rPr>
              <a:t>B.</a:t>
            </a:r>
            <a:r>
              <a:rPr lang="en-US" sz="3000" dirty="0"/>
              <a:t> funny			</a:t>
            </a:r>
            <a:r>
              <a:rPr lang="en-US" sz="3000" b="1" dirty="0">
                <a:solidFill>
                  <a:srgbClr val="0070C0"/>
                </a:solidFill>
              </a:rPr>
              <a:t>C.</a:t>
            </a:r>
            <a:r>
              <a:rPr lang="en-US" sz="3000" dirty="0"/>
              <a:t> clever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0FDCB1-65EF-DF6B-F693-0046B9A1259F}"/>
              </a:ext>
            </a:extLst>
          </p:cNvPr>
          <p:cNvSpPr/>
          <p:nvPr/>
        </p:nvSpPr>
        <p:spPr>
          <a:xfrm>
            <a:off x="528843" y="3159576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6D0742-1CE6-9B76-EB53-18C39D6CFF30}"/>
              </a:ext>
            </a:extLst>
          </p:cNvPr>
          <p:cNvSpPr/>
          <p:nvPr/>
        </p:nvSpPr>
        <p:spPr>
          <a:xfrm>
            <a:off x="581628" y="4071441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AF3FE4-1EA8-6CAB-11EE-4E8071E59DCB}"/>
              </a:ext>
            </a:extLst>
          </p:cNvPr>
          <p:cNvSpPr/>
          <p:nvPr/>
        </p:nvSpPr>
        <p:spPr>
          <a:xfrm>
            <a:off x="591908" y="4997761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E46445-94EE-312E-E8A8-C74F63D6D77E}"/>
              </a:ext>
            </a:extLst>
          </p:cNvPr>
          <p:cNvSpPr/>
          <p:nvPr/>
        </p:nvSpPr>
        <p:spPr>
          <a:xfrm>
            <a:off x="591907" y="5885191"/>
            <a:ext cx="568175" cy="564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8333" y="1077812"/>
            <a:ext cx="11689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match the names with suitable descriptions.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2942" y="10823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727" y="9922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8F37A-2B98-D465-3D45-315F3D8D3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8" y="1700149"/>
            <a:ext cx="11084323" cy="50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8333" y="1077812"/>
            <a:ext cx="11689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match the names with suitable descriptions.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2942" y="10823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727" y="9922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8F37A-2B98-D465-3D45-315F3D8D3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6"/>
          <a:stretch/>
        </p:blipFill>
        <p:spPr>
          <a:xfrm>
            <a:off x="553838" y="1700149"/>
            <a:ext cx="5064909" cy="50653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F3A6DE-EA10-E1E2-8AD7-FA8B03C33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t="60094" b="19993"/>
          <a:stretch/>
        </p:blipFill>
        <p:spPr>
          <a:xfrm>
            <a:off x="5524571" y="4751819"/>
            <a:ext cx="5292208" cy="1008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A58A16-6B6A-9C60-504D-486538901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 t="39368" b="38616"/>
          <a:stretch/>
        </p:blipFill>
        <p:spPr>
          <a:xfrm>
            <a:off x="5571659" y="1696453"/>
            <a:ext cx="5198033" cy="1115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4B475-0043-A2AC-F2A6-A25156DCF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b="79036"/>
          <a:stretch/>
        </p:blipFill>
        <p:spPr>
          <a:xfrm>
            <a:off x="5524571" y="2714567"/>
            <a:ext cx="5292208" cy="106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BC8C0-B257-FEE3-16CF-F56CE43BB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t="80087"/>
          <a:stretch/>
        </p:blipFill>
        <p:spPr>
          <a:xfrm>
            <a:off x="5524571" y="3801803"/>
            <a:ext cx="5292208" cy="1008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8AA9C-886B-1842-911A-4113AC1E0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5" t="80087"/>
          <a:stretch/>
        </p:blipFill>
        <p:spPr>
          <a:xfrm>
            <a:off x="5524571" y="5769448"/>
            <a:ext cx="5292208" cy="10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2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4826" y="1154791"/>
            <a:ext cx="1053142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the adjectives in the conversation which describe the programmes and characters.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8055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79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028D2-9F5C-1870-4F2F-4C35A23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1" y="2212064"/>
            <a:ext cx="11834299" cy="3020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9E025-5E0B-3E54-37BC-047CE0ACC9CE}"/>
              </a:ext>
            </a:extLst>
          </p:cNvPr>
          <p:cNvSpPr txBox="1"/>
          <p:nvPr/>
        </p:nvSpPr>
        <p:spPr>
          <a:xfrm>
            <a:off x="7343721" y="2372069"/>
            <a:ext cx="232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interesting</a:t>
            </a:r>
            <a:endParaRPr lang="en-VN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40DB4-AFA8-AFB7-59B3-CE6DB9FD8968}"/>
              </a:ext>
            </a:extLst>
          </p:cNvPr>
          <p:cNvSpPr txBox="1"/>
          <p:nvPr/>
        </p:nvSpPr>
        <p:spPr>
          <a:xfrm>
            <a:off x="7343721" y="3075772"/>
            <a:ext cx="232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wonderful</a:t>
            </a:r>
            <a:endParaRPr lang="en-VN" sz="3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375A0-1B89-7E22-174B-254F176A1881}"/>
              </a:ext>
            </a:extLst>
          </p:cNvPr>
          <p:cNvSpPr txBox="1"/>
          <p:nvPr/>
        </p:nvSpPr>
        <p:spPr>
          <a:xfrm>
            <a:off x="7343721" y="3747879"/>
            <a:ext cx="232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clever</a:t>
            </a:r>
            <a:endParaRPr lang="en-VN" sz="3600" b="1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40AEA-5F99-4D26-06D1-466ADED409A9}"/>
              </a:ext>
            </a:extLst>
          </p:cNvPr>
          <p:cNvSpPr txBox="1"/>
          <p:nvPr/>
        </p:nvSpPr>
        <p:spPr>
          <a:xfrm>
            <a:off x="7343721" y="4419986"/>
            <a:ext cx="29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educational</a:t>
            </a:r>
            <a:endParaRPr lang="en-VN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1106041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Interview your partners about their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favourite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TV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programmes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report to the class.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D18214B6-5A9D-70BF-9FE0-B9D12C8C888D}"/>
              </a:ext>
            </a:extLst>
          </p:cNvPr>
          <p:cNvSpPr/>
          <p:nvPr/>
        </p:nvSpPr>
        <p:spPr>
          <a:xfrm>
            <a:off x="563957" y="2212064"/>
            <a:ext cx="4055806" cy="2079521"/>
          </a:xfrm>
          <a:prstGeom prst="wedgeEllipseCallout">
            <a:avLst>
              <a:gd name="adj1" fmla="val 49453"/>
              <a:gd name="adj2" fmla="val 6634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/>
              <a:t>Do you like …?</a:t>
            </a: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3078B4AF-1B1A-1138-16D6-A8959B880E34}"/>
              </a:ext>
            </a:extLst>
          </p:cNvPr>
          <p:cNvSpPr/>
          <p:nvPr/>
        </p:nvSpPr>
        <p:spPr>
          <a:xfrm>
            <a:off x="7247800" y="2212064"/>
            <a:ext cx="4055806" cy="2079521"/>
          </a:xfrm>
          <a:prstGeom prst="wedgeEllipseCallout">
            <a:avLst>
              <a:gd name="adj1" fmla="val -34911"/>
              <a:gd name="adj2" fmla="val 57829"/>
            </a:avLst>
          </a:prstGeom>
          <a:solidFill>
            <a:srgbClr val="C0E6EA"/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Yes, I do. </a:t>
            </a:r>
          </a:p>
          <a:p>
            <a:pPr algn="ctr"/>
            <a:r>
              <a:rPr lang="en-VN" sz="4400" dirty="0">
                <a:solidFill>
                  <a:schemeClr val="tx1"/>
                </a:solidFill>
              </a:rPr>
              <a:t>No, </a:t>
            </a:r>
            <a:r>
              <a:rPr lang="en-US" sz="4400" dirty="0">
                <a:solidFill>
                  <a:schemeClr val="tx1"/>
                </a:solidFill>
              </a:rPr>
              <a:t>I</a:t>
            </a:r>
            <a:r>
              <a:rPr lang="en-VN" sz="4400" dirty="0">
                <a:solidFill>
                  <a:schemeClr val="tx1"/>
                </a:solidFill>
              </a:rPr>
              <a:t> don’t.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D78FE-FBCE-1082-73CF-6E78E9FB7397}"/>
              </a:ext>
            </a:extLst>
          </p:cNvPr>
          <p:cNvSpPr txBox="1"/>
          <p:nvPr/>
        </p:nvSpPr>
        <p:spPr>
          <a:xfrm>
            <a:off x="738369" y="4702134"/>
            <a:ext cx="974232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Example:</a:t>
            </a:r>
          </a:p>
          <a:p>
            <a:r>
              <a:rPr lang="en-US" sz="3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our group, Mai likes sports </a:t>
            </a:r>
            <a:r>
              <a:rPr lang="en-US" sz="3600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programme</a:t>
            </a:r>
            <a:r>
              <a:rPr lang="en-US" sz="3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on TV. </a:t>
            </a:r>
            <a:r>
              <a:rPr lang="en-US" sz="3600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Binh</a:t>
            </a:r>
            <a:r>
              <a:rPr lang="en-US" sz="3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likes …</a:t>
            </a:r>
          </a:p>
        </p:txBody>
      </p:sp>
    </p:spTree>
    <p:extLst>
      <p:ext uri="{BB962C8B-B14F-4D97-AF65-F5344CB8AC3E}">
        <p14:creationId xmlns:p14="http://schemas.microsoft.com/office/powerpoint/2010/main" val="322197922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Topic of the unit?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6 new words?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ys And Girls Sitting At Tv Screen Stock Illustration - Download Image Now  - Child, Television Industry, Watching TV - iStock">
            <a:extLst>
              <a:ext uri="{FF2B5EF4-FFF2-40B4-BE49-F238E27FC236}">
                <a16:creationId xmlns:a16="http://schemas.microsoft.com/office/drawing/2014/main" id="{2E083E77-CA2C-4910-EEAB-28949585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1" y="1441486"/>
            <a:ext cx="77724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17836" y="125452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804354" y="1298856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TELEVISION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6768551" y="2094367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What’s on today?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90688" y="1100685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561" y="1952619"/>
            <a:ext cx="1101016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Write 5 sentences to describe a TV programme you like (name, type, channel, character(s) and characteristics…)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Start preparing for the Project of the 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9" y="4561702"/>
            <a:ext cx="2065993" cy="206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Spider web completion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10893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001313"/>
            <a:ext cx="5755112" cy="18171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Choose the correct answer A, B, or C.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Read the conversation again and match the names with suitable descriptions.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Find and write the adjectives in the conversation which describe the programmes and characters.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19104"/>
            <a:ext cx="5743692" cy="69056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Interview your partners about their favourite TV programmes and report to the class.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at Screen Tv Icon Images – Browse 86,070 Stock Photos, Vectors, and Video  | Adobe Stock">
            <a:extLst>
              <a:ext uri="{FF2B5EF4-FFF2-40B4-BE49-F238E27FC236}">
                <a16:creationId xmlns:a16="http://schemas.microsoft.com/office/drawing/2014/main" id="{2303E7D1-32DD-DF68-9A32-72E13E14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85" y="1289999"/>
            <a:ext cx="5472430" cy="40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6" y="208434"/>
            <a:ext cx="109218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SPIDER WEB COMPLETION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424573" y="1747040"/>
            <a:ext cx="534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TELEVISION</a:t>
            </a:r>
          </a:p>
        </p:txBody>
      </p:sp>
      <p:pic>
        <p:nvPicPr>
          <p:cNvPr id="2054" name="Picture 6" descr="Hand drawn bubble dialog icon Royalty Free Vector Image">
            <a:extLst>
              <a:ext uri="{FF2B5EF4-FFF2-40B4-BE49-F238E27FC236}">
                <a16:creationId xmlns:a16="http://schemas.microsoft.com/office/drawing/2014/main" id="{34033236-9A69-72DD-73D8-BDA81438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20068719">
            <a:off x="154916" y="1612446"/>
            <a:ext cx="2822617" cy="186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and drawn bubble dialog icon Royalty Free Vector Image">
            <a:extLst>
              <a:ext uri="{FF2B5EF4-FFF2-40B4-BE49-F238E27FC236}">
                <a16:creationId xmlns:a16="http://schemas.microsoft.com/office/drawing/2014/main" id="{170E7554-0657-4882-B7E3-F17E3C09F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2221563">
            <a:off x="9214802" y="2346583"/>
            <a:ext cx="2123036" cy="14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and drawn bubble dialog icon Royalty Free Vector Image">
            <a:extLst>
              <a:ext uri="{FF2B5EF4-FFF2-40B4-BE49-F238E27FC236}">
                <a16:creationId xmlns:a16="http://schemas.microsoft.com/office/drawing/2014/main" id="{F4ACFC85-4AF1-5333-FFBE-4C230F82A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12346759">
            <a:off x="778993" y="4183288"/>
            <a:ext cx="3098254" cy="205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2A6A2-8094-60E1-BECD-66DF5A1C2039}"/>
              </a:ext>
            </a:extLst>
          </p:cNvPr>
          <p:cNvSpPr txBox="1"/>
          <p:nvPr/>
        </p:nvSpPr>
        <p:spPr>
          <a:xfrm rot="19769905">
            <a:off x="827593" y="2158439"/>
            <a:ext cx="1477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cartoon</a:t>
            </a:r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8F9AC-6EC5-E744-E833-76C9F480B308}"/>
              </a:ext>
            </a:extLst>
          </p:cNvPr>
          <p:cNvSpPr txBox="1"/>
          <p:nvPr/>
        </p:nvSpPr>
        <p:spPr>
          <a:xfrm rot="1481466">
            <a:off x="1530465" y="503319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TV show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0657A-953F-117C-CEB4-551C9F39E8A8}"/>
              </a:ext>
            </a:extLst>
          </p:cNvPr>
          <p:cNvSpPr txBox="1"/>
          <p:nvPr/>
        </p:nvSpPr>
        <p:spPr>
          <a:xfrm rot="2302435">
            <a:off x="9838852" y="2714424"/>
            <a:ext cx="1052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news</a:t>
            </a:r>
            <a:endParaRPr lang="en-VN" dirty="0"/>
          </a:p>
        </p:txBody>
      </p:sp>
      <p:pic>
        <p:nvPicPr>
          <p:cNvPr id="8" name="Picture 6" descr="Hand drawn bubble dialog icon Royalty Free Vector Image">
            <a:extLst>
              <a:ext uri="{FF2B5EF4-FFF2-40B4-BE49-F238E27FC236}">
                <a16:creationId xmlns:a16="http://schemas.microsoft.com/office/drawing/2014/main" id="{D6D6BF14-3DEE-F626-7AE6-C735575F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26349"/>
          <a:stretch/>
        </p:blipFill>
        <p:spPr bwMode="auto">
          <a:xfrm rot="20350869">
            <a:off x="8667618" y="4116231"/>
            <a:ext cx="3084345" cy="204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AE676D-A59A-B04C-1D5B-BECE59A38CDA}"/>
              </a:ext>
            </a:extLst>
          </p:cNvPr>
          <p:cNvSpPr txBox="1"/>
          <p:nvPr/>
        </p:nvSpPr>
        <p:spPr>
          <a:xfrm rot="20015371">
            <a:off x="9458623" y="4757339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channel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74153-7360-B31A-521D-DAA62ECA0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"/>
          <a:stretch/>
        </p:blipFill>
        <p:spPr>
          <a:xfrm>
            <a:off x="5487416" y="1189620"/>
            <a:ext cx="6704584" cy="4117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11F13-3838-55FE-C0F2-A77D67822232}"/>
              </a:ext>
            </a:extLst>
          </p:cNvPr>
          <p:cNvSpPr txBox="1"/>
          <p:nvPr/>
        </p:nvSpPr>
        <p:spPr>
          <a:xfrm>
            <a:off x="0" y="1116153"/>
            <a:ext cx="5487416" cy="532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1. </a:t>
            </a:r>
            <a:r>
              <a:rPr lang="en-US" sz="3000" dirty="0"/>
              <a:t>What do you think they are talking about?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2. </a:t>
            </a:r>
            <a:r>
              <a:rPr lang="en-US" sz="3000" dirty="0"/>
              <a:t>Do you like watching TV? </a:t>
            </a:r>
            <a:br>
              <a:rPr lang="en-US" sz="3000" dirty="0"/>
            </a:br>
            <a:r>
              <a:rPr lang="en-US" sz="3000" dirty="0"/>
              <a:t>Why/ Why not?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3. </a:t>
            </a:r>
            <a:r>
              <a:rPr lang="en-US" sz="3000" dirty="0"/>
              <a:t>How many hours a day do you watch TV?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16649"/>
                </a:solidFill>
              </a:rPr>
              <a:t>4. </a:t>
            </a:r>
            <a:r>
              <a:rPr lang="en-US" sz="3000" dirty="0"/>
              <a:t>What channel do you like best?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17331" y="1133906"/>
            <a:ext cx="667454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talent </a:t>
            </a:r>
            <a:r>
              <a:rPr lang="en-US" sz="6000" b="1" dirty="0">
                <a:solidFill>
                  <a:srgbClr val="AD4F0F"/>
                </a:solidFill>
              </a:rPr>
              <a:t>(for)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2822" y="465115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tài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91153" y="3190009"/>
            <a:ext cx="2574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tælənt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talent">
            <a:hlinkClick r:id="" action="ppaction://media"/>
            <a:extLst>
              <a:ext uri="{FF2B5EF4-FFF2-40B4-BE49-F238E27FC236}">
                <a16:creationId xmlns:a16="http://schemas.microsoft.com/office/drawing/2014/main" id="{A027DC4B-3FD2-AFF7-D7C4-DCC4C8F25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258" y="3208206"/>
            <a:ext cx="812800" cy="812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The Business of Talent and Rights: A Marketer's Story | Extreme Reach">
            <a:extLst>
              <a:ext uri="{FF2B5EF4-FFF2-40B4-BE49-F238E27FC236}">
                <a16:creationId xmlns:a16="http://schemas.microsoft.com/office/drawing/2014/main" id="{42968FF5-CA5B-AACB-152C-A807E18B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05" y="2679722"/>
            <a:ext cx="6981564" cy="34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15601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err="1">
                <a:solidFill>
                  <a:srgbClr val="AD4F0F"/>
                </a:solidFill>
              </a:rPr>
              <a:t>programme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6790" y="462101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chương</a:t>
            </a:r>
            <a:r>
              <a:rPr lang="en-US" sz="4800" dirty="0"/>
              <a:t> </a:t>
            </a:r>
            <a:r>
              <a:rPr lang="en-US" sz="4800" dirty="0" err="1"/>
              <a:t>trình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30522" y="3094844"/>
            <a:ext cx="36240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prəʊɡræm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u7 programme">
            <a:hlinkClick r:id="" action="ppaction://media"/>
            <a:extLst>
              <a:ext uri="{FF2B5EF4-FFF2-40B4-BE49-F238E27FC236}">
                <a16:creationId xmlns:a16="http://schemas.microsoft.com/office/drawing/2014/main" id="{AF74D6A6-6617-CA5C-4037-BE0EAC846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0" y="3094844"/>
            <a:ext cx="812800" cy="812800"/>
          </a:xfrm>
          <a:prstGeom prst="rect">
            <a:avLst/>
          </a:prstGeom>
        </p:spPr>
      </p:pic>
      <p:pic>
        <p:nvPicPr>
          <p:cNvPr id="3" name="Picture 2" descr="The Week's Best - IELTS reading practice test">
            <a:extLst>
              <a:ext uri="{FF2B5EF4-FFF2-40B4-BE49-F238E27FC236}">
                <a16:creationId xmlns:a16="http://schemas.microsoft.com/office/drawing/2014/main" id="{C4799E7D-0F5A-FE8A-F065-498DFC8F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2653862"/>
            <a:ext cx="5886751" cy="393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4790" y="115456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animated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7119" y="4308903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tính</a:t>
            </a:r>
            <a:r>
              <a:rPr lang="en-US" sz="4800" dirty="0"/>
              <a:t>)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32705" y="3013501"/>
            <a:ext cx="3658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ænɪmeɪtɪd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animated">
            <a:hlinkClick r:id="" action="ppaction://media"/>
            <a:extLst>
              <a:ext uri="{FF2B5EF4-FFF2-40B4-BE49-F238E27FC236}">
                <a16:creationId xmlns:a16="http://schemas.microsoft.com/office/drawing/2014/main" id="{66DD664A-897C-6B63-01B1-F0B4C2553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079827"/>
            <a:ext cx="812800" cy="812800"/>
          </a:xfrm>
          <a:prstGeom prst="rect">
            <a:avLst/>
          </a:prstGeom>
        </p:spPr>
      </p:pic>
      <p:pic>
        <p:nvPicPr>
          <p:cNvPr id="2052" name="Picture 4" descr="20 Must-Watch Animated Films On Disney+ Hotstar">
            <a:extLst>
              <a:ext uri="{FF2B5EF4-FFF2-40B4-BE49-F238E27FC236}">
                <a16:creationId xmlns:a16="http://schemas.microsoft.com/office/drawing/2014/main" id="{A8B5BEAD-FD83-55C7-3825-8396CA9F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10" y="2712026"/>
            <a:ext cx="5964032" cy="3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3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41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07522" y="123043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prefer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6081" y="468197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yêu</a:t>
            </a:r>
            <a:r>
              <a:rPr lang="en-US" sz="4800" dirty="0"/>
              <a:t> </a:t>
            </a:r>
            <a:r>
              <a:rPr lang="en-US" sz="4800" dirty="0" err="1"/>
              <a:t>thích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90955" y="3170522"/>
            <a:ext cx="2877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prɪˈfɜ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prefer">
            <a:hlinkClick r:id="" action="ppaction://media"/>
            <a:extLst>
              <a:ext uri="{FF2B5EF4-FFF2-40B4-BE49-F238E27FC236}">
                <a16:creationId xmlns:a16="http://schemas.microsoft.com/office/drawing/2014/main" id="{1FF1671D-1750-7D3B-CCA5-DB1981079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97" y="3207785"/>
            <a:ext cx="812800" cy="812800"/>
          </a:xfrm>
          <a:prstGeom prst="rect">
            <a:avLst/>
          </a:prstGeom>
        </p:spPr>
      </p:pic>
      <p:pic>
        <p:nvPicPr>
          <p:cNvPr id="4098" name="Picture 2" descr="Cấu trúc would prefer, prefer chuẩn xác [Ví dụ chi tiết] - Hack Não">
            <a:extLst>
              <a:ext uri="{FF2B5EF4-FFF2-40B4-BE49-F238E27FC236}">
                <a16:creationId xmlns:a16="http://schemas.microsoft.com/office/drawing/2014/main" id="{8AA6210B-D170-28D8-B408-635B6A5D0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3222" r="9513" b="8475"/>
          <a:stretch/>
        </p:blipFill>
        <p:spPr bwMode="auto">
          <a:xfrm>
            <a:off x="6325889" y="2215335"/>
            <a:ext cx="5558589" cy="357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43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5337</TotalTime>
  <Words>817</Words>
  <Application>Microsoft Macintosh PowerPoint</Application>
  <PresentationFormat>Widescreen</PresentationFormat>
  <Paragraphs>161</Paragraphs>
  <Slides>21</Slides>
  <Notes>17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317</cp:revision>
  <dcterms:created xsi:type="dcterms:W3CDTF">2020-12-09T02:04:09Z</dcterms:created>
  <dcterms:modified xsi:type="dcterms:W3CDTF">2024-04-28T03:31:12Z</dcterms:modified>
</cp:coreProperties>
</file>