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360" r:id="rId2"/>
    <p:sldId id="332" r:id="rId3"/>
    <p:sldId id="256" r:id="rId4"/>
    <p:sldId id="344" r:id="rId5"/>
    <p:sldId id="345" r:id="rId6"/>
    <p:sldId id="348" r:id="rId7"/>
    <p:sldId id="347" r:id="rId8"/>
    <p:sldId id="363" r:id="rId9"/>
    <p:sldId id="362" r:id="rId10"/>
    <p:sldId id="358" r:id="rId11"/>
    <p:sldId id="346" r:id="rId12"/>
    <p:sldId id="370" r:id="rId13"/>
    <p:sldId id="364" r:id="rId14"/>
    <p:sldId id="365" r:id="rId15"/>
    <p:sldId id="366" r:id="rId16"/>
    <p:sldId id="367" r:id="rId17"/>
    <p:sldId id="374" r:id="rId18"/>
    <p:sldId id="371" r:id="rId19"/>
    <p:sldId id="372" r:id="rId20"/>
    <p:sldId id="373" r:id="rId21"/>
    <p:sldId id="368" r:id="rId22"/>
    <p:sldId id="369" r:id="rId23"/>
    <p:sldId id="349" r:id="rId24"/>
    <p:sldId id="355" r:id="rId25"/>
    <p:sldId id="375" r:id="rId26"/>
    <p:sldId id="376" r:id="rId27"/>
    <p:sldId id="377" r:id="rId28"/>
    <p:sldId id="357" r:id="rId29"/>
    <p:sldId id="359" r:id="rId30"/>
    <p:sldId id="378" r:id="rId31"/>
    <p:sldId id="314" r:id="rId32"/>
    <p:sldId id="330" r:id="rId33"/>
    <p:sldId id="36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7CD"/>
    <a:srgbClr val="FBCDCD"/>
    <a:srgbClr val="7192A9"/>
    <a:srgbClr val="E0702A"/>
    <a:srgbClr val="EF4B66"/>
    <a:srgbClr val="D8E5E5"/>
    <a:srgbClr val="F37D91"/>
    <a:srgbClr val="F26649"/>
    <a:srgbClr val="F7A5A5"/>
    <a:srgbClr val="F3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0" d="100"/>
          <a:sy n="80" d="100"/>
        </p:scale>
        <p:origin x="13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14751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49418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91644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229227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2753293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303841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1849613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29</a:t>
            </a:fld>
            <a:endParaRPr lang="en-US"/>
          </a:p>
        </p:txBody>
      </p:sp>
    </p:spTree>
    <p:extLst>
      <p:ext uri="{BB962C8B-B14F-4D97-AF65-F5344CB8AC3E}">
        <p14:creationId xmlns:p14="http://schemas.microsoft.com/office/powerpoint/2010/main" val="2999698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45695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46585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53712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79065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24711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57084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76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5.xml"/><Relationship Id="rId7"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0.xml"/><Relationship Id="rId10" Type="http://schemas.openxmlformats.org/officeDocument/2006/relationships/slide" Target="slide18.xml"/><Relationship Id="rId4" Type="http://schemas.openxmlformats.org/officeDocument/2006/relationships/slide" Target="slide16.xml"/><Relationship Id="rId9" Type="http://schemas.openxmlformats.org/officeDocument/2006/relationships/slide" Target="slide21.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slide" Target="slide12.xml"/><Relationship Id="rId5" Type="http://schemas.openxmlformats.org/officeDocument/2006/relationships/image" Target="../media/image6.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notesSlide" Target="../notesSlides/notesSlide5.xml"/><Relationship Id="rId4" Type="http://schemas.openxmlformats.org/officeDocument/2006/relationships/audio" Target="../media/media2.mp3"/><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 y="0"/>
            <a:ext cx="1209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117602" y="2794350"/>
            <a:ext cx="9277081" cy="13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8000" b="1" dirty="0">
                <a:solidFill>
                  <a:srgbClr val="0000FF"/>
                </a:solidFill>
                <a:latin typeface="VNI-Ariston" pitchFamily="2" charset="0"/>
              </a:rPr>
              <a:t>Hello every one !!!</a:t>
            </a:r>
            <a:endParaRPr lang="en-US" sz="8000" b="1" dirty="0">
              <a:solidFill>
                <a:srgbClr val="0000FF"/>
              </a:solidFill>
              <a:latin typeface="VNI-Ariston" pitchFamily="2" charset="0"/>
            </a:endParaRPr>
          </a:p>
        </p:txBody>
      </p:sp>
    </p:spTree>
    <p:extLst>
      <p:ext uri="{BB962C8B-B14F-4D97-AF65-F5344CB8AC3E}">
        <p14:creationId xmlns:p14="http://schemas.microsoft.com/office/powerpoint/2010/main" val="391526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4260" y="2117405"/>
            <a:ext cx="4281892" cy="4509861"/>
          </a:xfrm>
        </p:spPr>
        <p:txBody>
          <a:bodyPr>
            <a:normAutofit/>
          </a:bodyPr>
          <a:lstStyle/>
          <a:p>
            <a:pPr marL="0" indent="0" algn="just">
              <a:lnSpc>
                <a:spcPct val="150000"/>
              </a:lnSpc>
              <a:buNone/>
            </a:pPr>
            <a:r>
              <a:rPr lang="en-US" sz="3200" b="1" dirty="0">
                <a:solidFill>
                  <a:srgbClr val="E0702A"/>
                </a:solidFill>
              </a:rPr>
              <a:t>1. </a:t>
            </a:r>
            <a:r>
              <a:rPr lang="en-US" sz="3200" dirty="0"/>
              <a:t>Internet access</a:t>
            </a:r>
          </a:p>
          <a:p>
            <a:pPr marL="0" indent="0" algn="just">
              <a:lnSpc>
                <a:spcPct val="150000"/>
              </a:lnSpc>
              <a:buNone/>
            </a:pPr>
            <a:r>
              <a:rPr lang="en-US" sz="3200" b="1" dirty="0">
                <a:solidFill>
                  <a:srgbClr val="E0702A"/>
                </a:solidFill>
              </a:rPr>
              <a:t>2.</a:t>
            </a:r>
            <a:r>
              <a:rPr lang="en-US" sz="3200" dirty="0"/>
              <a:t> travelling </a:t>
            </a:r>
          </a:p>
          <a:p>
            <a:pPr marL="0" indent="0" algn="just">
              <a:lnSpc>
                <a:spcPct val="150000"/>
              </a:lnSpc>
              <a:buNone/>
            </a:pPr>
            <a:r>
              <a:rPr lang="en-US" sz="3200" b="1" dirty="0">
                <a:solidFill>
                  <a:srgbClr val="E0702A"/>
                </a:solidFill>
              </a:rPr>
              <a:t>3.</a:t>
            </a:r>
            <a:r>
              <a:rPr lang="en-US" sz="3200" dirty="0"/>
              <a:t> a smartphone/ laptop</a:t>
            </a:r>
          </a:p>
          <a:p>
            <a:pPr marL="0" indent="0" algn="just">
              <a:lnSpc>
                <a:spcPct val="150000"/>
              </a:lnSpc>
              <a:buNone/>
            </a:pPr>
            <a:r>
              <a:rPr lang="en-US" sz="3200" b="1" dirty="0">
                <a:solidFill>
                  <a:srgbClr val="E0702A"/>
                </a:solidFill>
              </a:rPr>
              <a:t>4.</a:t>
            </a:r>
            <a:r>
              <a:rPr lang="en-US" sz="3200" dirty="0"/>
              <a:t> a credit card</a:t>
            </a:r>
          </a:p>
        </p:txBody>
      </p:sp>
      <p:sp>
        <p:nvSpPr>
          <p:cNvPr id="34" name="Rounded Rectangle 33"/>
          <p:cNvSpPr/>
          <p:nvPr/>
        </p:nvSpPr>
        <p:spPr>
          <a:xfrm>
            <a:off x="649642" y="93837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702427" y="8357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6" name="TextBox 15"/>
          <p:cNvSpPr txBox="1"/>
          <p:nvPr/>
        </p:nvSpPr>
        <p:spPr>
          <a:xfrm>
            <a:off x="1152247" y="991625"/>
            <a:ext cx="881702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a:t>
            </a:r>
            <a:r>
              <a:rPr lang="en-US" sz="2400" b="1">
                <a:effectLst>
                  <a:glow rad="88900">
                    <a:schemeClr val="bg1"/>
                  </a:glow>
                </a:effectLst>
                <a:cs typeface="Arial" panose="020B0604020202020204" pitchFamily="34" charset="0"/>
              </a:rPr>
              <a:t>and tick </a:t>
            </a:r>
            <a:r>
              <a:rPr lang="en-US" sz="2400" b="1" dirty="0">
                <a:effectLst>
                  <a:glow rad="88900">
                    <a:schemeClr val="bg1"/>
                  </a:glow>
                </a:effectLst>
                <a:cs typeface="Arial" panose="020B0604020202020204" pitchFamily="34" charset="0"/>
              </a:rPr>
              <a:t>the things related to online shopping.</a:t>
            </a:r>
          </a:p>
        </p:txBody>
      </p:sp>
      <p:sp>
        <p:nvSpPr>
          <p:cNvPr id="10" name="Rounded Rectangle 9"/>
          <p:cNvSpPr/>
          <p:nvPr/>
        </p:nvSpPr>
        <p:spPr>
          <a:xfrm>
            <a:off x="4784389" y="2418162"/>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ounded Rectangle 21"/>
          <p:cNvSpPr/>
          <p:nvPr/>
        </p:nvSpPr>
        <p:spPr>
          <a:xfrm>
            <a:off x="4786155" y="4946358"/>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ounded Rectangle 23"/>
          <p:cNvSpPr/>
          <p:nvPr/>
        </p:nvSpPr>
        <p:spPr>
          <a:xfrm>
            <a:off x="4784389" y="326764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ounded Rectangle 25"/>
          <p:cNvSpPr/>
          <p:nvPr/>
        </p:nvSpPr>
        <p:spPr>
          <a:xfrm>
            <a:off x="4786154" y="410536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5777594" y="2183693"/>
            <a:ext cx="6329951" cy="3955135"/>
          </a:xfrm>
          <a:prstGeom prst="rect">
            <a:avLst/>
          </a:prstGeom>
        </p:spPr>
      </p:pic>
      <p:sp>
        <p:nvSpPr>
          <p:cNvPr id="27" name="TextBox 26"/>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389" y="2183693"/>
            <a:ext cx="618087" cy="618087"/>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152" y="3906560"/>
            <a:ext cx="618087" cy="61808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6152" y="4731699"/>
            <a:ext cx="618087" cy="618087"/>
          </a:xfrm>
          <a:prstGeom prst="rect">
            <a:avLst/>
          </a:prstGeom>
        </p:spPr>
      </p:pic>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200" b="1" dirty="0">
                <a:solidFill>
                  <a:srgbClr val="E0702A"/>
                </a:solidFill>
              </a:rPr>
              <a:t>1. </a:t>
            </a:r>
            <a:r>
              <a:rPr lang="en-US" sz="3200" dirty="0"/>
              <a:t>You can buy a product or ___________ online.</a:t>
            </a:r>
          </a:p>
          <a:p>
            <a:pPr marL="0" indent="0" algn="just">
              <a:lnSpc>
                <a:spcPct val="150000"/>
              </a:lnSpc>
              <a:spcBef>
                <a:spcPts val="0"/>
              </a:spcBef>
              <a:buNone/>
            </a:pPr>
            <a:r>
              <a:rPr lang="en-US" sz="3200" b="1" dirty="0">
                <a:solidFill>
                  <a:srgbClr val="E0702A"/>
                </a:solidFill>
              </a:rPr>
              <a:t>2. </a:t>
            </a:r>
            <a:r>
              <a:rPr lang="en-US" sz="3200" dirty="0"/>
              <a:t>When shopping online, you visit a _________ website.</a:t>
            </a:r>
          </a:p>
          <a:p>
            <a:pPr marL="0" indent="0" algn="just">
              <a:lnSpc>
                <a:spcPct val="150000"/>
              </a:lnSpc>
              <a:spcBef>
                <a:spcPts val="0"/>
              </a:spcBef>
              <a:buNone/>
            </a:pPr>
            <a:r>
              <a:rPr lang="en-US" sz="3200" b="1" dirty="0">
                <a:solidFill>
                  <a:srgbClr val="E0702A"/>
                </a:solidFill>
              </a:rPr>
              <a:t>3. </a:t>
            </a:r>
            <a:r>
              <a:rPr lang="en-US" sz="3200" dirty="0"/>
              <a:t>Online shopping helps you save time and ___________.</a:t>
            </a:r>
          </a:p>
          <a:p>
            <a:pPr marL="0" indent="0" algn="just">
              <a:lnSpc>
                <a:spcPct val="150000"/>
              </a:lnSpc>
              <a:spcBef>
                <a:spcPts val="0"/>
              </a:spcBef>
              <a:buNone/>
            </a:pPr>
            <a:r>
              <a:rPr lang="en-US" sz="3200" b="1" dirty="0">
                <a:solidFill>
                  <a:srgbClr val="E0702A"/>
                </a:solidFill>
              </a:rPr>
              <a:t>4. </a:t>
            </a:r>
            <a:r>
              <a:rPr lang="en-US" sz="3200" dirty="0"/>
              <a:t>If you return a product, you still must pay for the ___________.</a:t>
            </a:r>
          </a:p>
          <a:p>
            <a:pPr marL="0" indent="0" algn="just">
              <a:lnSpc>
                <a:spcPct val="150000"/>
              </a:lnSpc>
              <a:spcBef>
                <a:spcPts val="0"/>
              </a:spcBef>
              <a:buNone/>
            </a:pPr>
            <a:r>
              <a:rPr lang="en-US" sz="3200" b="1" dirty="0">
                <a:solidFill>
                  <a:srgbClr val="E0702A"/>
                </a:solidFill>
              </a:rPr>
              <a:t>5. </a:t>
            </a:r>
            <a:r>
              <a:rPr lang="en-US" sz="3200" dirty="0"/>
              <a:t>Shopping online can make you become a ___________. </a:t>
            </a:r>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pic>
        <p:nvPicPr>
          <p:cNvPr id="3" name="Track 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1444" y="107449"/>
            <a:ext cx="609600" cy="609600"/>
          </a:xfrm>
          <a:prstGeom prst="rect">
            <a:avLst/>
          </a:prstGeom>
        </p:spPr>
      </p:pic>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p>
        </p:txBody>
      </p:sp>
      <p:sp>
        <p:nvSpPr>
          <p:cNvPr id="2" name="Down Arrow Callout 1"/>
          <p:cNvSpPr/>
          <p:nvPr/>
        </p:nvSpPr>
        <p:spPr>
          <a:xfrm>
            <a:off x="10529505" y="6239164"/>
            <a:ext cx="1219200" cy="618836"/>
          </a:xfrm>
          <a:prstGeom prst="downArrowCallout">
            <a:avLst/>
          </a:prstGeom>
          <a:solidFill>
            <a:srgbClr val="FBCDCD"/>
          </a:solidFill>
          <a:ln w="28575">
            <a:solidFill>
              <a:srgbClr val="3B8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75000"/>
                  </a:schemeClr>
                </a:solidFill>
              </a:rPr>
              <a:t>Game</a:t>
            </a:r>
          </a:p>
        </p:txBody>
      </p:sp>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95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9616" y="630717"/>
            <a:ext cx="7987696" cy="775979"/>
          </a:xfrm>
          <a:prstGeom prst="rect">
            <a:avLst/>
          </a:prstGeom>
          <a:noFill/>
        </p:spPr>
        <p:txBody>
          <a:bodyPr wrap="square" lIns="121903" tIns="60952" rIns="121903" bIns="60952" numCol="1"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a:ln w="11430"/>
                <a:solidFill>
                  <a:srgbClr val="C00000"/>
                </a:solidFill>
                <a:effectLst>
                  <a:outerShdw blurRad="50800" dist="39000" dir="5460000" algn="tl">
                    <a:srgbClr val="000000">
                      <a:alpha val="38000"/>
                    </a:srgbClr>
                  </a:outerShdw>
                </a:effectLst>
              </a:rPr>
              <a:t>LUCKY NUMBER!</a:t>
            </a:r>
          </a:p>
        </p:txBody>
      </p:sp>
      <p:sp>
        <p:nvSpPr>
          <p:cNvPr id="6" name="Oval 5">
            <a:hlinkClick r:id="rId2" action="ppaction://hlinksldjump"/>
          </p:cNvPr>
          <p:cNvSpPr/>
          <p:nvPr/>
        </p:nvSpPr>
        <p:spPr>
          <a:xfrm>
            <a:off x="3009576" y="2936823"/>
            <a:ext cx="1701153" cy="1539862"/>
          </a:xfrm>
          <a:prstGeom prst="ellipse">
            <a:avLst/>
          </a:prstGeom>
          <a:solidFill>
            <a:srgbClr val="008080"/>
          </a:solidFill>
        </p:spPr>
        <p:style>
          <a:lnRef idx="3">
            <a:schemeClr val="lt1"/>
          </a:lnRef>
          <a:fillRef idx="1">
            <a:schemeClr val="accent6"/>
          </a:fillRef>
          <a:effectRef idx="1">
            <a:schemeClr val="accent6"/>
          </a:effectRef>
          <a:fontRef idx="minor">
            <a:schemeClr val="lt1"/>
          </a:fontRef>
        </p:style>
        <p:txBody>
          <a:bodyPr lIns="121903" tIns="60952" rIns="121903" bIns="60952" rtlCol="0" anchor="ctr"/>
          <a:lstStyle/>
          <a:p>
            <a:pPr algn="ctr"/>
            <a:r>
              <a:rPr lang="en-US" sz="5867" b="1" dirty="0"/>
              <a:t>1</a:t>
            </a:r>
          </a:p>
        </p:txBody>
      </p:sp>
      <p:sp>
        <p:nvSpPr>
          <p:cNvPr id="7" name="Oval 6">
            <a:hlinkClick r:id="rId3" action="ppaction://hlinksldjump"/>
          </p:cNvPr>
          <p:cNvSpPr/>
          <p:nvPr/>
        </p:nvSpPr>
        <p:spPr>
          <a:xfrm>
            <a:off x="4388643" y="1494701"/>
            <a:ext cx="1701153" cy="1539862"/>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5867" b="1" dirty="0"/>
              <a:t>2</a:t>
            </a:r>
          </a:p>
        </p:txBody>
      </p:sp>
      <p:sp>
        <p:nvSpPr>
          <p:cNvPr id="8" name="Oval 7">
            <a:hlinkClick r:id="rId4" action="ppaction://hlinksldjump"/>
          </p:cNvPr>
          <p:cNvSpPr/>
          <p:nvPr/>
        </p:nvSpPr>
        <p:spPr>
          <a:xfrm>
            <a:off x="6355398" y="1633609"/>
            <a:ext cx="1701153" cy="1539862"/>
          </a:xfrm>
          <a:prstGeom prst="ellipse">
            <a:avLst/>
          </a:prstGeom>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5867" b="1" dirty="0"/>
              <a:t>3</a:t>
            </a:r>
          </a:p>
        </p:txBody>
      </p:sp>
      <p:sp>
        <p:nvSpPr>
          <p:cNvPr id="9" name="Oval 8">
            <a:hlinkClick r:id="rId5" action="ppaction://hlinksldjump"/>
          </p:cNvPr>
          <p:cNvSpPr/>
          <p:nvPr/>
        </p:nvSpPr>
        <p:spPr>
          <a:xfrm>
            <a:off x="7530585" y="3117234"/>
            <a:ext cx="1701153" cy="1539862"/>
          </a:xfrm>
          <a:prstGeom prst="ellipse">
            <a:avLst/>
          </a:prstGeom>
          <a:solidFill>
            <a:srgbClr val="00B050"/>
          </a:solidFill>
        </p:spPr>
        <p:style>
          <a:lnRef idx="1">
            <a:schemeClr val="accent3"/>
          </a:lnRef>
          <a:fillRef idx="2">
            <a:schemeClr val="accent3"/>
          </a:fillRef>
          <a:effectRef idx="1">
            <a:schemeClr val="accent3"/>
          </a:effectRef>
          <a:fontRef idx="minor">
            <a:schemeClr val="dk1"/>
          </a:fontRef>
        </p:style>
        <p:txBody>
          <a:bodyPr lIns="121903" tIns="60952" rIns="121903" bIns="60952" rtlCol="0" anchor="ctr"/>
          <a:lstStyle/>
          <a:p>
            <a:pPr algn="ctr"/>
            <a:r>
              <a:rPr lang="en-US" sz="5867" b="1" dirty="0"/>
              <a:t>4</a:t>
            </a:r>
          </a:p>
        </p:txBody>
      </p:sp>
      <p:sp>
        <p:nvSpPr>
          <p:cNvPr id="10" name="Oval 9">
            <a:hlinkClick r:id="rId6" action="ppaction://hlinksldjump"/>
          </p:cNvPr>
          <p:cNvSpPr/>
          <p:nvPr/>
        </p:nvSpPr>
        <p:spPr>
          <a:xfrm>
            <a:off x="5239220" y="5218060"/>
            <a:ext cx="1701153" cy="1539862"/>
          </a:xfrm>
          <a:prstGeom prst="ellipse">
            <a:avLst/>
          </a:prstGeom>
        </p:spPr>
        <p:style>
          <a:lnRef idx="1">
            <a:schemeClr val="accent5"/>
          </a:lnRef>
          <a:fillRef idx="2">
            <a:schemeClr val="accent5"/>
          </a:fillRef>
          <a:effectRef idx="1">
            <a:schemeClr val="accent5"/>
          </a:effectRef>
          <a:fontRef idx="minor">
            <a:schemeClr val="dk1"/>
          </a:fontRef>
        </p:style>
        <p:txBody>
          <a:bodyPr lIns="121903" tIns="60952" rIns="121903" bIns="60952" rtlCol="0" anchor="ctr"/>
          <a:lstStyle/>
          <a:p>
            <a:pPr algn="ctr"/>
            <a:r>
              <a:rPr lang="en-US" sz="5867" b="1" dirty="0"/>
              <a:t>6</a:t>
            </a:r>
          </a:p>
        </p:txBody>
      </p:sp>
      <p:sp>
        <p:nvSpPr>
          <p:cNvPr id="11" name="Oval 10">
            <a:hlinkClick r:id="rId7" action="ppaction://hlinksldjump"/>
          </p:cNvPr>
          <p:cNvSpPr/>
          <p:nvPr/>
        </p:nvSpPr>
        <p:spPr>
          <a:xfrm>
            <a:off x="5201955" y="3356380"/>
            <a:ext cx="1701153" cy="1539862"/>
          </a:xfrm>
          <a:prstGeom prst="ellipse">
            <a:avLst/>
          </a:prstGeom>
          <a:solidFill>
            <a:srgbClr val="FFCC66">
              <a:alpha val="67451"/>
            </a:srgbClr>
          </a:solidFill>
        </p:spPr>
        <p:style>
          <a:lnRef idx="1">
            <a:schemeClr val="accent6"/>
          </a:lnRef>
          <a:fillRef idx="2">
            <a:schemeClr val="accent6"/>
          </a:fillRef>
          <a:effectRef idx="1">
            <a:schemeClr val="accent6"/>
          </a:effectRef>
          <a:fontRef idx="minor">
            <a:schemeClr val="dk1"/>
          </a:fontRef>
        </p:style>
        <p:txBody>
          <a:bodyPr lIns="121903" tIns="60952" rIns="121903" bIns="60952" rtlCol="0" anchor="ctr"/>
          <a:lstStyle/>
          <a:p>
            <a:pPr algn="ctr"/>
            <a:r>
              <a:rPr lang="en-US" sz="5867" b="1" dirty="0"/>
              <a:t>8</a:t>
            </a:r>
          </a:p>
        </p:txBody>
      </p:sp>
      <p:sp>
        <p:nvSpPr>
          <p:cNvPr id="12" name="Oval 11">
            <a:hlinkClick r:id="rId8" action="ppaction://hlinksldjump"/>
          </p:cNvPr>
          <p:cNvSpPr/>
          <p:nvPr/>
        </p:nvSpPr>
        <p:spPr>
          <a:xfrm>
            <a:off x="3358668" y="4657096"/>
            <a:ext cx="1701153" cy="1539862"/>
          </a:xfrm>
          <a:prstGeom prst="ellipse">
            <a:avLst/>
          </a:prstGeom>
          <a:solidFill>
            <a:srgbClr val="F47A69"/>
          </a:solidFill>
        </p:spPr>
        <p:style>
          <a:lnRef idx="1">
            <a:schemeClr val="accent4"/>
          </a:lnRef>
          <a:fillRef idx="2">
            <a:schemeClr val="accent4"/>
          </a:fillRef>
          <a:effectRef idx="1">
            <a:schemeClr val="accent4"/>
          </a:effectRef>
          <a:fontRef idx="minor">
            <a:schemeClr val="dk1"/>
          </a:fontRef>
        </p:style>
        <p:txBody>
          <a:bodyPr lIns="121903" tIns="60952" rIns="121903" bIns="60952" rtlCol="0" anchor="ctr"/>
          <a:lstStyle/>
          <a:p>
            <a:pPr algn="ctr"/>
            <a:r>
              <a:rPr lang="en-US" sz="5867" b="1" dirty="0"/>
              <a:t>7</a:t>
            </a:r>
          </a:p>
        </p:txBody>
      </p:sp>
      <p:sp>
        <p:nvSpPr>
          <p:cNvPr id="13" name="Right Arrow 12">
            <a:hlinkClick r:id="rId9" action="ppaction://hlinksldjump"/>
          </p:cNvPr>
          <p:cNvSpPr/>
          <p:nvPr/>
        </p:nvSpPr>
        <p:spPr>
          <a:xfrm>
            <a:off x="11069053" y="6475582"/>
            <a:ext cx="661736" cy="38241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hlinkClick r:id="rId10" action="ppaction://hlinksldjump"/>
          </p:cNvPr>
          <p:cNvSpPr/>
          <p:nvPr/>
        </p:nvSpPr>
        <p:spPr>
          <a:xfrm>
            <a:off x="7082507" y="4680347"/>
            <a:ext cx="1701153" cy="1539862"/>
          </a:xfrm>
          <a:prstGeom prst="ellipse">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lIns="121903" tIns="60952" rIns="121903" bIns="60952" rtlCol="0" anchor="ctr"/>
          <a:lstStyle/>
          <a:p>
            <a:pPr algn="ctr"/>
            <a:r>
              <a:rPr lang="en-US" sz="5867" b="1" dirty="0"/>
              <a:t>5</a:t>
            </a:r>
          </a:p>
        </p:txBody>
      </p:sp>
    </p:spTree>
    <p:extLst>
      <p:ext uri="{BB962C8B-B14F-4D97-AF65-F5344CB8AC3E}">
        <p14:creationId xmlns:p14="http://schemas.microsoft.com/office/powerpoint/2010/main" val="22723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6"/>
                                        </p:tgtEl>
                                        <p:attrNameLst>
                                          <p:attrName>ppt_w</p:attrName>
                                        </p:attrNameLst>
                                      </p:cBhvr>
                                      <p:tavLst>
                                        <p:tav tm="0">
                                          <p:val>
                                            <p:strVal val="ppt_w"/>
                                          </p:val>
                                        </p:tav>
                                        <p:tav tm="100000">
                                          <p:val>
                                            <p:fltVal val="0"/>
                                          </p:val>
                                        </p:tav>
                                      </p:tavLst>
                                    </p:anim>
                                    <p:anim calcmode="lin" valueType="num">
                                      <p:cBhvr>
                                        <p:cTn id="13" dur="1000"/>
                                        <p:tgtEl>
                                          <p:spTgt spid="6"/>
                                        </p:tgtEl>
                                        <p:attrNameLst>
                                          <p:attrName>ppt_h</p:attrName>
                                        </p:attrNameLst>
                                      </p:cBhvr>
                                      <p:tavLst>
                                        <p:tav tm="0">
                                          <p:val>
                                            <p:strVal val="ppt_h"/>
                                          </p:val>
                                        </p:tav>
                                        <p:tav tm="100000">
                                          <p:val>
                                            <p:fltVal val="0"/>
                                          </p:val>
                                        </p:tav>
                                      </p:tavLst>
                                    </p:anim>
                                    <p:anim calcmode="lin" valueType="num">
                                      <p:cBhvr>
                                        <p:cTn id="14" dur="1000"/>
                                        <p:tgtEl>
                                          <p:spTgt spid="6"/>
                                        </p:tgtEl>
                                        <p:attrNameLst>
                                          <p:attrName>style.rotation</p:attrName>
                                        </p:attrNameLst>
                                      </p:cBhvr>
                                      <p:tavLst>
                                        <p:tav tm="0">
                                          <p:val>
                                            <p:fltVal val="0"/>
                                          </p:val>
                                        </p:tav>
                                        <p:tav tm="100000">
                                          <p:val>
                                            <p:fltVal val="90"/>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7"/>
                                        </p:tgtEl>
                                        <p:attrNameLst>
                                          <p:attrName>ppt_w</p:attrName>
                                        </p:attrNameLst>
                                      </p:cBhvr>
                                      <p:tavLst>
                                        <p:tav tm="0">
                                          <p:val>
                                            <p:strVal val="ppt_w"/>
                                          </p:val>
                                        </p:tav>
                                        <p:tav tm="100000">
                                          <p:val>
                                            <p:fltVal val="0"/>
                                          </p:val>
                                        </p:tav>
                                      </p:tavLst>
                                    </p:anim>
                                    <p:anim calcmode="lin" valueType="num">
                                      <p:cBhvr>
                                        <p:cTn id="22" dur="500"/>
                                        <p:tgtEl>
                                          <p:spTgt spid="7"/>
                                        </p:tgtEl>
                                        <p:attrNameLst>
                                          <p:attrName>ppt_h</p:attrName>
                                        </p:attrNameLst>
                                      </p:cBhvr>
                                      <p:tavLst>
                                        <p:tav tm="0">
                                          <p:val>
                                            <p:strVal val="ppt_h"/>
                                          </p:val>
                                        </p:tav>
                                        <p:tav tm="100000">
                                          <p:val>
                                            <p:fltVal val="0"/>
                                          </p:val>
                                        </p:tav>
                                      </p:tavLst>
                                    </p:anim>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6" presetClass="exit" presetSubtype="21" fill="hold" grpId="0" nodeType="clickEffect">
                                  <p:stCondLst>
                                    <p:cond delay="0"/>
                                  </p:stCondLst>
                                  <p:childTnLst>
                                    <p:animEffect transition="out" filter="barn(inVertic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53" presetClass="exit" presetSubtype="32" fill="hold" grpId="0" nodeType="clickEffect">
                                  <p:stCondLst>
                                    <p:cond delay="0"/>
                                  </p:stCondLst>
                                  <p:childTnLst>
                                    <p:anim calcmode="lin" valueType="num">
                                      <p:cBhvr>
                                        <p:cTn id="49" dur="500"/>
                                        <p:tgtEl>
                                          <p:spTgt spid="12"/>
                                        </p:tgtEl>
                                        <p:attrNameLst>
                                          <p:attrName>ppt_w</p:attrName>
                                        </p:attrNameLst>
                                      </p:cBhvr>
                                      <p:tavLst>
                                        <p:tav tm="0">
                                          <p:val>
                                            <p:strVal val="ppt_w"/>
                                          </p:val>
                                        </p:tav>
                                        <p:tav tm="100000">
                                          <p:val>
                                            <p:fltVal val="0"/>
                                          </p:val>
                                        </p:tav>
                                      </p:tavLst>
                                    </p:anim>
                                    <p:anim calcmode="lin" valueType="num">
                                      <p:cBhvr>
                                        <p:cTn id="50" dur="500"/>
                                        <p:tgtEl>
                                          <p:spTgt spid="12"/>
                                        </p:tgtEl>
                                        <p:attrNameLst>
                                          <p:attrName>ppt_h</p:attrName>
                                        </p:attrNameLst>
                                      </p:cBhvr>
                                      <p:tavLst>
                                        <p:tav tm="0">
                                          <p:val>
                                            <p:strVal val="ppt_h"/>
                                          </p:val>
                                        </p:tav>
                                        <p:tav tm="100000">
                                          <p:val>
                                            <p:fltVal val="0"/>
                                          </p:val>
                                        </p:tav>
                                      </p:tavLst>
                                    </p:anim>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42" presetClass="exit" presetSubtype="0" fill="hold" grpId="0" nodeType="clickEffect">
                                  <p:stCondLst>
                                    <p:cond delay="0"/>
                                  </p:stCondLst>
                                  <p:childTnLst>
                                    <p:animEffect transition="out" filter="fade">
                                      <p:cBhvr>
                                        <p:cTn id="57" dur="1000"/>
                                        <p:tgtEl>
                                          <p:spTgt spid="8"/>
                                        </p:tgtEl>
                                      </p:cBhvr>
                                    </p:animEffect>
                                    <p:anim calcmode="lin" valueType="num">
                                      <p:cBhvr>
                                        <p:cTn id="58" dur="1000"/>
                                        <p:tgtEl>
                                          <p:spTgt spid="8"/>
                                        </p:tgtEl>
                                        <p:attrNameLst>
                                          <p:attrName>ppt_x</p:attrName>
                                        </p:attrNameLst>
                                      </p:cBhvr>
                                      <p:tavLst>
                                        <p:tav tm="0">
                                          <p:val>
                                            <p:strVal val="ppt_x"/>
                                          </p:val>
                                        </p:tav>
                                        <p:tav tm="100000">
                                          <p:val>
                                            <p:strVal val="ppt_x"/>
                                          </p:val>
                                        </p:tav>
                                      </p:tavLst>
                                    </p:anim>
                                    <p:anim calcmode="lin" valueType="num">
                                      <p:cBhvr>
                                        <p:cTn id="59" dur="1000"/>
                                        <p:tgtEl>
                                          <p:spTgt spid="8"/>
                                        </p:tgtEl>
                                        <p:attrNameLst>
                                          <p:attrName>ppt_y</p:attrName>
                                        </p:attrNameLst>
                                      </p:cBhvr>
                                      <p:tavLst>
                                        <p:tav tm="0">
                                          <p:val>
                                            <p:strVal val="ppt_y"/>
                                          </p:val>
                                        </p:tav>
                                        <p:tav tm="100000">
                                          <p:val>
                                            <p:strVal val="ppt_y+.1"/>
                                          </p:val>
                                        </p:tav>
                                      </p:tavLst>
                                    </p:anim>
                                    <p:set>
                                      <p:cBhvr>
                                        <p:cTn id="60"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600" b="1" dirty="0">
                <a:solidFill>
                  <a:schemeClr val="accent2">
                    <a:lumMod val="75000"/>
                  </a:schemeClr>
                </a:solidFill>
              </a:rPr>
              <a:t>1. </a:t>
            </a:r>
            <a:r>
              <a:rPr lang="en-US" sz="3600" dirty="0"/>
              <a:t>You can buy a product or ___________ online.</a:t>
            </a:r>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2" name="Google Shape;1881;p31"/>
          <p:cNvSpPr txBox="1">
            <a:spLocks/>
          </p:cNvSpPr>
          <p:nvPr/>
        </p:nvSpPr>
        <p:spPr>
          <a:xfrm>
            <a:off x="5439293" y="1863355"/>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2">
                    <a:lumMod val="75000"/>
                  </a:schemeClr>
                </a:solidFill>
              </a:rPr>
              <a:t>service</a:t>
            </a:r>
            <a:endParaRPr lang="en-US" sz="3600" b="1" dirty="0">
              <a:solidFill>
                <a:schemeClr val="accent2">
                  <a:lumMod val="75000"/>
                </a:schemeClr>
              </a:solidFill>
              <a:cs typeface="Calibri" panose="020F0502020204030204" pitchFamily="34" charset="0"/>
            </a:endParaRPr>
          </a:p>
        </p:txBody>
      </p:sp>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p>
        </p:txBody>
      </p:sp>
      <p:sp>
        <p:nvSpPr>
          <p:cNvPr id="15" name="Action Button: Home 14">
            <a:hlinkClick r:id="rId3"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3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6243" y="1580418"/>
            <a:ext cx="11269345" cy="2317327"/>
          </a:xfrm>
        </p:spPr>
        <p:txBody>
          <a:bodyPr>
            <a:noAutofit/>
          </a:bodyPr>
          <a:lstStyle/>
          <a:p>
            <a:pPr marL="0" indent="0" algn="just">
              <a:lnSpc>
                <a:spcPct val="150000"/>
              </a:lnSpc>
              <a:spcBef>
                <a:spcPts val="0"/>
              </a:spcBef>
              <a:buNone/>
            </a:pPr>
            <a:endParaRPr lang="en-US" sz="3200" dirty="0"/>
          </a:p>
          <a:p>
            <a:pPr marL="0" indent="0" algn="just">
              <a:lnSpc>
                <a:spcPct val="150000"/>
              </a:lnSpc>
              <a:spcBef>
                <a:spcPts val="0"/>
              </a:spcBef>
              <a:buNone/>
            </a:pPr>
            <a:r>
              <a:rPr lang="en-US" sz="3200" b="1" dirty="0">
                <a:solidFill>
                  <a:srgbClr val="E0702A"/>
                </a:solidFill>
              </a:rPr>
              <a:t>2. </a:t>
            </a:r>
            <a:r>
              <a:rPr lang="en-US" sz="3200" dirty="0"/>
              <a:t>When shopping online, you visit a _________ website.</a:t>
            </a:r>
          </a:p>
          <a:p>
            <a:pPr marL="0" indent="0" algn="just">
              <a:lnSpc>
                <a:spcPct val="150000"/>
              </a:lnSpc>
              <a:spcBef>
                <a:spcPts val="0"/>
              </a:spcBef>
              <a:buNone/>
            </a:pPr>
            <a:endParaRPr lang="en-US" sz="3200" dirty="0"/>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3" name="Google Shape;1881;p31"/>
          <p:cNvSpPr txBox="1">
            <a:spLocks/>
          </p:cNvSpPr>
          <p:nvPr/>
        </p:nvSpPr>
        <p:spPr>
          <a:xfrm>
            <a:off x="6100915" y="233586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seller’s</a:t>
            </a:r>
            <a:endParaRPr lang="en-US" sz="3200" b="1" dirty="0">
              <a:solidFill>
                <a:schemeClr val="accent2">
                  <a:lumMod val="75000"/>
                </a:schemeClr>
              </a:solidFill>
              <a:cs typeface="Calibri" panose="020F0502020204030204" pitchFamily="34" charset="0"/>
            </a:endParaRPr>
          </a:p>
        </p:txBody>
      </p:sp>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p>
        </p:txBody>
      </p:sp>
      <p:sp>
        <p:nvSpPr>
          <p:cNvPr id="15" name="Action Button: Home 14">
            <a:hlinkClick r:id="rId3"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19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2170569"/>
            <a:ext cx="11269345" cy="3461373"/>
          </a:xfrm>
        </p:spPr>
        <p:txBody>
          <a:bodyPr>
            <a:noAutofit/>
          </a:bodyPr>
          <a:lstStyle/>
          <a:p>
            <a:pPr marL="0" indent="0" algn="just">
              <a:lnSpc>
                <a:spcPct val="150000"/>
              </a:lnSpc>
              <a:spcBef>
                <a:spcPts val="0"/>
              </a:spcBef>
              <a:buNone/>
            </a:pPr>
            <a:r>
              <a:rPr lang="en-US" sz="3200" b="1" dirty="0">
                <a:solidFill>
                  <a:srgbClr val="E0702A"/>
                </a:solidFill>
              </a:rPr>
              <a:t>3. </a:t>
            </a:r>
            <a:r>
              <a:rPr lang="en-US" sz="3200" dirty="0"/>
              <a:t>Online shopping helps you save time and ___________.</a:t>
            </a:r>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4" name="Google Shape;1881;p31"/>
          <p:cNvSpPr txBox="1">
            <a:spLocks/>
          </p:cNvSpPr>
          <p:nvPr/>
        </p:nvSpPr>
        <p:spPr>
          <a:xfrm>
            <a:off x="7240176" y="2226271"/>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money</a:t>
            </a:r>
            <a:endParaRPr lang="en-US" sz="3200" b="1" dirty="0">
              <a:solidFill>
                <a:schemeClr val="accent2">
                  <a:lumMod val="75000"/>
                </a:schemeClr>
              </a:solidFill>
              <a:cs typeface="Calibri" panose="020F0502020204030204" pitchFamily="34" charset="0"/>
            </a:endParaRPr>
          </a:p>
        </p:txBody>
      </p:sp>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p>
        </p:txBody>
      </p:sp>
      <p:sp>
        <p:nvSpPr>
          <p:cNvPr id="15" name="Action Button: Home 14">
            <a:hlinkClick r:id="rId3"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71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200" b="1" dirty="0">
                <a:solidFill>
                  <a:srgbClr val="E0702A"/>
                </a:solidFill>
              </a:rPr>
              <a:t>4. </a:t>
            </a:r>
            <a:r>
              <a:rPr lang="en-US" sz="3200" dirty="0"/>
              <a:t>If you return a product, you still must pay for the ___________.</a:t>
            </a:r>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7" name="Google Shape;1881;p31"/>
          <p:cNvSpPr txBox="1">
            <a:spLocks/>
          </p:cNvSpPr>
          <p:nvPr/>
        </p:nvSpPr>
        <p:spPr>
          <a:xfrm>
            <a:off x="8650989" y="1839563"/>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shipping</a:t>
            </a:r>
            <a:endParaRPr lang="en-US" sz="3200" b="1" dirty="0">
              <a:solidFill>
                <a:schemeClr val="accent2">
                  <a:lumMod val="75000"/>
                </a:schemeClr>
              </a:solidFill>
              <a:cs typeface="Calibri" panose="020F0502020204030204" pitchFamily="34" charset="0"/>
            </a:endParaRPr>
          </a:p>
        </p:txBody>
      </p:sp>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p>
        </p:txBody>
      </p:sp>
      <p:sp>
        <p:nvSpPr>
          <p:cNvPr id="15" name="Action Button: Home 14">
            <a:hlinkClick r:id="rId3"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58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200" b="1" dirty="0">
                <a:solidFill>
                  <a:srgbClr val="E0702A"/>
                </a:solidFill>
              </a:rPr>
              <a:t>5. </a:t>
            </a:r>
            <a:r>
              <a:rPr lang="en-US" sz="3200" dirty="0"/>
              <a:t>Shopping online can make you become a ___________. </a:t>
            </a:r>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8" name="Google Shape;1881;p31"/>
          <p:cNvSpPr txBox="1">
            <a:spLocks/>
          </p:cNvSpPr>
          <p:nvPr/>
        </p:nvSpPr>
        <p:spPr>
          <a:xfrm>
            <a:off x="7410129" y="1792855"/>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shopaholic</a:t>
            </a:r>
            <a:endParaRPr lang="en-US" sz="3200" b="1" dirty="0">
              <a:solidFill>
                <a:schemeClr val="accent2">
                  <a:lumMod val="75000"/>
                </a:schemeClr>
              </a:solidFill>
              <a:cs typeface="Calibri" panose="020F0502020204030204" pitchFamily="34" charset="0"/>
            </a:endParaRPr>
          </a:p>
        </p:txBody>
      </p:sp>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p>
        </p:txBody>
      </p:sp>
      <p:sp>
        <p:nvSpPr>
          <p:cNvPr id="15" name="Action Button: Home 14">
            <a:hlinkClick r:id="rId3"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59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yển chọn 500+ hình ảnh icon buồn hot nhất hiện na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153" y="1542477"/>
            <a:ext cx="4838955" cy="4100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64148" y="133817"/>
            <a:ext cx="6379853" cy="830997"/>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i="1" dirty="0">
                <a:solidFill>
                  <a:schemeClr val="tx1"/>
                </a:solidFill>
              </a:rPr>
              <a:t>UNLUCKY NUMBER </a:t>
            </a:r>
          </a:p>
        </p:txBody>
      </p:sp>
      <p:pic>
        <p:nvPicPr>
          <p:cNvPr id="5" name="Tieng-bao-sai-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2186" y="4"/>
            <a:ext cx="649817" cy="649817"/>
          </a:xfrm>
          <a:prstGeom prst="rect">
            <a:avLst/>
          </a:prstGeom>
        </p:spPr>
      </p:pic>
      <p:sp>
        <p:nvSpPr>
          <p:cNvPr id="6" name="Action Button: Home 5">
            <a:hlinkClick r:id="rId6"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6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80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Hình ảnh 14">
            <a:extLst>
              <a:ext uri="{FF2B5EF4-FFF2-40B4-BE49-F238E27FC236}">
                <a16:creationId xmlns:a16="http://schemas.microsoft.com/office/drawing/2014/main" id="{6A87F6EE-F9BD-47F5-8169-878FAA1060C9}"/>
              </a:ext>
            </a:extLst>
          </p:cNvPr>
          <p:cNvPicPr>
            <a:picLocks noChangeAspect="1"/>
          </p:cNvPicPr>
          <p:nvPr/>
        </p:nvPicPr>
        <p:blipFill>
          <a:blip r:embed="rId3"/>
          <a:stretch>
            <a:fillRect/>
          </a:stretch>
        </p:blipFill>
        <p:spPr>
          <a:xfrm>
            <a:off x="67374" y="5571617"/>
            <a:ext cx="1598180" cy="1286383"/>
          </a:xfrm>
          <a:prstGeom prst="rect">
            <a:avLst/>
          </a:prstGeom>
        </p:spPr>
      </p:pic>
      <p:pic>
        <p:nvPicPr>
          <p:cNvPr id="5" name="Hình ảnh 4" descr="Ảnh có chứa mẫu họa&#10;&#10;Mô tả được tạo tự động">
            <a:extLst>
              <a:ext uri="{FF2B5EF4-FFF2-40B4-BE49-F238E27FC236}">
                <a16:creationId xmlns:a16="http://schemas.microsoft.com/office/drawing/2014/main" id="{2EF82270-6D34-4F87-9C4E-ED6F7AEC96BD}"/>
              </a:ext>
            </a:extLst>
          </p:cNvPr>
          <p:cNvPicPr>
            <a:picLocks noChangeAspect="1"/>
          </p:cNvPicPr>
          <p:nvPr/>
        </p:nvPicPr>
        <p:blipFill>
          <a:blip r:embed="rId4"/>
          <a:stretch>
            <a:fillRect/>
          </a:stretch>
        </p:blipFill>
        <p:spPr>
          <a:xfrm>
            <a:off x="3236181" y="1330113"/>
            <a:ext cx="5462547" cy="4241507"/>
          </a:xfrm>
          <a:prstGeom prst="rect">
            <a:avLst/>
          </a:prstGeom>
        </p:spPr>
      </p:pic>
      <p:pic>
        <p:nvPicPr>
          <p:cNvPr id="7" name="Hình ảnh 6">
            <a:extLst>
              <a:ext uri="{FF2B5EF4-FFF2-40B4-BE49-F238E27FC236}">
                <a16:creationId xmlns:a16="http://schemas.microsoft.com/office/drawing/2014/main" id="{511EC4AE-91F6-4F4D-AE82-D63F3738A585}"/>
              </a:ext>
            </a:extLst>
          </p:cNvPr>
          <p:cNvPicPr>
            <a:picLocks noChangeAspect="1"/>
          </p:cNvPicPr>
          <p:nvPr/>
        </p:nvPicPr>
        <p:blipFill>
          <a:blip r:embed="rId3"/>
          <a:stretch>
            <a:fillRect/>
          </a:stretch>
        </p:blipFill>
        <p:spPr>
          <a:xfrm>
            <a:off x="10482985" y="43730"/>
            <a:ext cx="1598180" cy="1286383"/>
          </a:xfrm>
          <a:prstGeom prst="rect">
            <a:avLst/>
          </a:prstGeom>
        </p:spPr>
      </p:pic>
      <p:sp>
        <p:nvSpPr>
          <p:cNvPr id="8" name="Action Button: Home 7">
            <a:hlinkClick r:id="rId5"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7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remove" nodeType="with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20506D-D0FB-4364-9BF0-303257236434}"/>
              </a:ext>
            </a:extLst>
          </p:cNvPr>
          <p:cNvSpPr txBox="1"/>
          <p:nvPr/>
        </p:nvSpPr>
        <p:spPr>
          <a:xfrm>
            <a:off x="782035" y="106622"/>
            <a:ext cx="2645400" cy="584775"/>
          </a:xfrm>
          <a:prstGeom prst="rect">
            <a:avLst/>
          </a:prstGeom>
          <a:noFill/>
          <a:effectLst/>
        </p:spPr>
        <p:txBody>
          <a:bodyPr wrap="square" rtlCol="0">
            <a:spAutoFit/>
          </a:bodyPr>
          <a:lstStyle/>
          <a:p>
            <a:r>
              <a:rPr lang="en-US" sz="3200" b="1" dirty="0">
                <a:solidFill>
                  <a:srgbClr val="0070C0"/>
                </a:solidFill>
                <a:effectLst>
                  <a:glow rad="88900">
                    <a:schemeClr val="bg1"/>
                  </a:glow>
                </a:effectLst>
                <a:latin typeface="Arial" panose="020B0604020202020204" pitchFamily="34" charset="0"/>
                <a:cs typeface="Arial" panose="020B0604020202020204" pitchFamily="34" charset="0"/>
              </a:rPr>
              <a:t>* WARM-UP</a:t>
            </a:r>
          </a:p>
        </p:txBody>
      </p:sp>
      <p:sp>
        <p:nvSpPr>
          <p:cNvPr id="15" name="Rectangle 14"/>
          <p:cNvSpPr/>
          <p:nvPr/>
        </p:nvSpPr>
        <p:spPr>
          <a:xfrm>
            <a:off x="3784922" y="7452"/>
            <a:ext cx="5906387" cy="769441"/>
          </a:xfrm>
          <a:prstGeom prst="rect">
            <a:avLst/>
          </a:prstGeom>
          <a:noFill/>
        </p:spPr>
        <p:txBody>
          <a:bodyPr wrap="square" lIns="91440" tIns="45720" rIns="91440" bIns="45720">
            <a:spAutoFit/>
          </a:bodyPr>
          <a:lstStyle/>
          <a:p>
            <a:pPr algn="ctr"/>
            <a:r>
              <a:rPr lang="en-US" sz="4400" b="1" dirty="0">
                <a:ln w="6600">
                  <a:solidFill>
                    <a:schemeClr val="accent2"/>
                  </a:solidFill>
                  <a:prstDash val="solid"/>
                </a:ln>
                <a:solidFill>
                  <a:srgbClr val="0070C0"/>
                </a:solidFill>
                <a:effectLst>
                  <a:outerShdw dist="38100" dir="2700000" algn="tl" rotWithShape="0">
                    <a:schemeClr val="accent2"/>
                  </a:outerShdw>
                </a:effectLst>
              </a:rPr>
              <a:t>CHATTING</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sp>
        <p:nvSpPr>
          <p:cNvPr id="9" name="Content Placeholder 2"/>
          <p:cNvSpPr>
            <a:spLocks noGrp="1"/>
          </p:cNvSpPr>
          <p:nvPr>
            <p:ph idx="1"/>
          </p:nvPr>
        </p:nvSpPr>
        <p:spPr>
          <a:xfrm>
            <a:off x="1080463" y="1053848"/>
            <a:ext cx="6950508" cy="1248915"/>
          </a:xfrm>
        </p:spPr>
        <p:txBody>
          <a:bodyPr>
            <a:noAutofit/>
          </a:bodyPr>
          <a:lstStyle/>
          <a:p>
            <a:pPr algn="just">
              <a:lnSpc>
                <a:spcPct val="100000"/>
              </a:lnSpc>
            </a:pPr>
            <a:r>
              <a:rPr lang="en-US" sz="3600" dirty="0"/>
              <a:t>Have you ever shopped online?</a:t>
            </a:r>
          </a:p>
          <a:p>
            <a:pPr algn="just">
              <a:lnSpc>
                <a:spcPct val="100000"/>
              </a:lnSpc>
            </a:pPr>
            <a:r>
              <a:rPr lang="en-US" sz="3600" dirty="0"/>
              <a:t>What do you need to shop online?</a:t>
            </a:r>
            <a:endParaRPr lang="en-US" dirty="0"/>
          </a:p>
        </p:txBody>
      </p:sp>
      <p:pic>
        <p:nvPicPr>
          <p:cNvPr id="3" name="Picture 2"/>
          <p:cNvPicPr>
            <a:picLocks noChangeAspect="1"/>
          </p:cNvPicPr>
          <p:nvPr/>
        </p:nvPicPr>
        <p:blipFill>
          <a:blip r:embed="rId2"/>
          <a:stretch>
            <a:fillRect/>
          </a:stretch>
        </p:blipFill>
        <p:spPr>
          <a:xfrm>
            <a:off x="929159" y="2502800"/>
            <a:ext cx="5584658" cy="3569227"/>
          </a:xfrm>
          <a:prstGeom prst="rect">
            <a:avLst/>
          </a:prstGeom>
        </p:spPr>
      </p:pic>
      <p:sp>
        <p:nvSpPr>
          <p:cNvPr id="2" name="Rectangle 1"/>
          <p:cNvSpPr/>
          <p:nvPr/>
        </p:nvSpPr>
        <p:spPr>
          <a:xfrm>
            <a:off x="6852863" y="2872328"/>
            <a:ext cx="4890499" cy="2246769"/>
          </a:xfrm>
          <a:prstGeom prst="rect">
            <a:avLst/>
          </a:prstGeom>
        </p:spPr>
        <p:txBody>
          <a:bodyPr wrap="square">
            <a:spAutoFit/>
          </a:bodyPr>
          <a:lstStyle/>
          <a:p>
            <a:r>
              <a:rPr lang="en-US" sz="2800" i="1" dirty="0">
                <a:sym typeface="Wingdings" panose="05000000000000000000" pitchFamily="2" charset="2"/>
              </a:rPr>
              <a:t> </a:t>
            </a:r>
            <a:r>
              <a:rPr lang="en-US" sz="2800" i="1" dirty="0"/>
              <a:t>Shopping online is simple; all you need is access to the internet and a payment method.</a:t>
            </a:r>
          </a:p>
          <a:p>
            <a:r>
              <a:rPr lang="en-US" sz="2800" i="1" dirty="0"/>
              <a:t>- You need to have  a smartphone/ a laptop</a:t>
            </a:r>
          </a:p>
        </p:txBody>
      </p:sp>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Hình ảnh 14">
            <a:extLst>
              <a:ext uri="{FF2B5EF4-FFF2-40B4-BE49-F238E27FC236}">
                <a16:creationId xmlns:a16="http://schemas.microsoft.com/office/drawing/2014/main" id="{6A87F6EE-F9BD-47F5-8169-878FAA1060C9}"/>
              </a:ext>
            </a:extLst>
          </p:cNvPr>
          <p:cNvPicPr>
            <a:picLocks noChangeAspect="1"/>
          </p:cNvPicPr>
          <p:nvPr/>
        </p:nvPicPr>
        <p:blipFill>
          <a:blip r:embed="rId3"/>
          <a:stretch>
            <a:fillRect/>
          </a:stretch>
        </p:blipFill>
        <p:spPr>
          <a:xfrm>
            <a:off x="52076" y="5415995"/>
            <a:ext cx="1504167" cy="1286383"/>
          </a:xfrm>
          <a:prstGeom prst="rect">
            <a:avLst/>
          </a:prstGeom>
        </p:spPr>
      </p:pic>
      <p:pic>
        <p:nvPicPr>
          <p:cNvPr id="5" name="Hình ảnh 4" descr="Ảnh có chứa mẫu họa&#10;&#10;Mô tả được tạo tự động">
            <a:extLst>
              <a:ext uri="{FF2B5EF4-FFF2-40B4-BE49-F238E27FC236}">
                <a16:creationId xmlns:a16="http://schemas.microsoft.com/office/drawing/2014/main" id="{2EF82270-6D34-4F87-9C4E-ED6F7AEC96BD}"/>
              </a:ext>
            </a:extLst>
          </p:cNvPr>
          <p:cNvPicPr>
            <a:picLocks noChangeAspect="1"/>
          </p:cNvPicPr>
          <p:nvPr/>
        </p:nvPicPr>
        <p:blipFill>
          <a:blip r:embed="rId4"/>
          <a:stretch>
            <a:fillRect/>
          </a:stretch>
        </p:blipFill>
        <p:spPr>
          <a:xfrm>
            <a:off x="3236181" y="1330113"/>
            <a:ext cx="5462547" cy="4241507"/>
          </a:xfrm>
          <a:prstGeom prst="rect">
            <a:avLst/>
          </a:prstGeom>
        </p:spPr>
      </p:pic>
      <p:pic>
        <p:nvPicPr>
          <p:cNvPr id="7" name="Hình ảnh 6">
            <a:extLst>
              <a:ext uri="{FF2B5EF4-FFF2-40B4-BE49-F238E27FC236}">
                <a16:creationId xmlns:a16="http://schemas.microsoft.com/office/drawing/2014/main" id="{511EC4AE-91F6-4F4D-AE82-D63F3738A585}"/>
              </a:ext>
            </a:extLst>
          </p:cNvPr>
          <p:cNvPicPr>
            <a:picLocks noChangeAspect="1"/>
          </p:cNvPicPr>
          <p:nvPr/>
        </p:nvPicPr>
        <p:blipFill>
          <a:blip r:embed="rId3"/>
          <a:stretch>
            <a:fillRect/>
          </a:stretch>
        </p:blipFill>
        <p:spPr>
          <a:xfrm>
            <a:off x="10581866" y="43730"/>
            <a:ext cx="1504167" cy="1286383"/>
          </a:xfrm>
          <a:prstGeom prst="rect">
            <a:avLst/>
          </a:prstGeom>
        </p:spPr>
      </p:pic>
      <p:sp>
        <p:nvSpPr>
          <p:cNvPr id="8" name="Action Button: Home 7">
            <a:hlinkClick r:id="rId5" action="ppaction://hlinksldjump" highlightClick="1"/>
          </p:cNvPr>
          <p:cNvSpPr/>
          <p:nvPr/>
        </p:nvSpPr>
        <p:spPr>
          <a:xfrm>
            <a:off x="11282075" y="6341473"/>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82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remove" nodeType="with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200" b="1" dirty="0">
                <a:solidFill>
                  <a:srgbClr val="E0702A"/>
                </a:solidFill>
              </a:rPr>
              <a:t>1. </a:t>
            </a:r>
            <a:r>
              <a:rPr lang="en-US" sz="3200" dirty="0"/>
              <a:t>You can buy a product or ___________ online.</a:t>
            </a:r>
          </a:p>
          <a:p>
            <a:pPr marL="0" indent="0" algn="just">
              <a:lnSpc>
                <a:spcPct val="150000"/>
              </a:lnSpc>
              <a:spcBef>
                <a:spcPts val="0"/>
              </a:spcBef>
              <a:buNone/>
            </a:pPr>
            <a:r>
              <a:rPr lang="en-US" sz="3200" b="1" dirty="0">
                <a:solidFill>
                  <a:srgbClr val="E0702A"/>
                </a:solidFill>
              </a:rPr>
              <a:t>2. </a:t>
            </a:r>
            <a:r>
              <a:rPr lang="en-US" sz="3200" dirty="0"/>
              <a:t>When shopping online, you visit a _________ website.</a:t>
            </a:r>
          </a:p>
          <a:p>
            <a:pPr marL="0" indent="0" algn="just">
              <a:lnSpc>
                <a:spcPct val="150000"/>
              </a:lnSpc>
              <a:spcBef>
                <a:spcPts val="0"/>
              </a:spcBef>
              <a:buNone/>
            </a:pPr>
            <a:r>
              <a:rPr lang="en-US" sz="3200" b="1" dirty="0">
                <a:solidFill>
                  <a:srgbClr val="E0702A"/>
                </a:solidFill>
              </a:rPr>
              <a:t>3. </a:t>
            </a:r>
            <a:r>
              <a:rPr lang="en-US" sz="3200" dirty="0"/>
              <a:t>Online shopping helps you save time and ___________.</a:t>
            </a:r>
          </a:p>
          <a:p>
            <a:pPr marL="0" indent="0" algn="just">
              <a:lnSpc>
                <a:spcPct val="150000"/>
              </a:lnSpc>
              <a:spcBef>
                <a:spcPts val="0"/>
              </a:spcBef>
              <a:buNone/>
            </a:pPr>
            <a:r>
              <a:rPr lang="en-US" sz="3200" b="1" dirty="0">
                <a:solidFill>
                  <a:srgbClr val="E0702A"/>
                </a:solidFill>
              </a:rPr>
              <a:t>4. </a:t>
            </a:r>
            <a:r>
              <a:rPr lang="en-US" sz="3200" dirty="0"/>
              <a:t>If you return a product, you still must pay for the ___________.</a:t>
            </a:r>
          </a:p>
          <a:p>
            <a:pPr marL="0" indent="0" algn="just">
              <a:lnSpc>
                <a:spcPct val="150000"/>
              </a:lnSpc>
              <a:spcBef>
                <a:spcPts val="0"/>
              </a:spcBef>
              <a:buNone/>
            </a:pPr>
            <a:r>
              <a:rPr lang="en-US" sz="3200" b="1" dirty="0">
                <a:solidFill>
                  <a:srgbClr val="E0702A"/>
                </a:solidFill>
              </a:rPr>
              <a:t>5. </a:t>
            </a:r>
            <a:r>
              <a:rPr lang="en-US" sz="3200" dirty="0"/>
              <a:t>Shopping online can make you become a ___________. </a:t>
            </a:r>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2" name="Google Shape;1881;p31"/>
          <p:cNvSpPr txBox="1">
            <a:spLocks/>
          </p:cNvSpPr>
          <p:nvPr/>
        </p:nvSpPr>
        <p:spPr>
          <a:xfrm>
            <a:off x="4894348" y="1854119"/>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service</a:t>
            </a:r>
            <a:endParaRPr lang="en-US" sz="3200" b="1" dirty="0">
              <a:solidFill>
                <a:schemeClr val="accent2">
                  <a:lumMod val="75000"/>
                </a:schemeClr>
              </a:solidFill>
              <a:cs typeface="Calibri" panose="020F0502020204030204" pitchFamily="34" charset="0"/>
            </a:endParaRPr>
          </a:p>
        </p:txBody>
      </p:sp>
      <p:sp>
        <p:nvSpPr>
          <p:cNvPr id="13" name="Google Shape;1881;p31"/>
          <p:cNvSpPr txBox="1">
            <a:spLocks/>
          </p:cNvSpPr>
          <p:nvPr/>
        </p:nvSpPr>
        <p:spPr>
          <a:xfrm>
            <a:off x="6168872" y="2566771"/>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seller’s</a:t>
            </a:r>
            <a:endParaRPr lang="en-US" sz="3200" b="1" dirty="0">
              <a:solidFill>
                <a:schemeClr val="accent2">
                  <a:lumMod val="75000"/>
                </a:schemeClr>
              </a:solidFill>
              <a:cs typeface="Calibri" panose="020F0502020204030204" pitchFamily="34" charset="0"/>
            </a:endParaRPr>
          </a:p>
        </p:txBody>
      </p:sp>
      <p:sp>
        <p:nvSpPr>
          <p:cNvPr id="14" name="Google Shape;1881;p31"/>
          <p:cNvSpPr txBox="1">
            <a:spLocks/>
          </p:cNvSpPr>
          <p:nvPr/>
        </p:nvSpPr>
        <p:spPr>
          <a:xfrm>
            <a:off x="7517267" y="3334634"/>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money</a:t>
            </a:r>
            <a:endParaRPr lang="en-US" sz="3200" b="1" dirty="0">
              <a:solidFill>
                <a:schemeClr val="accent2">
                  <a:lumMod val="75000"/>
                </a:schemeClr>
              </a:solidFill>
              <a:cs typeface="Calibri" panose="020F0502020204030204" pitchFamily="34" charset="0"/>
            </a:endParaRPr>
          </a:p>
        </p:txBody>
      </p:sp>
      <p:sp>
        <p:nvSpPr>
          <p:cNvPr id="17" name="Google Shape;1881;p31"/>
          <p:cNvSpPr txBox="1">
            <a:spLocks/>
          </p:cNvSpPr>
          <p:nvPr/>
        </p:nvSpPr>
        <p:spPr>
          <a:xfrm>
            <a:off x="8697170" y="4071506"/>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shipping</a:t>
            </a:r>
            <a:endParaRPr lang="en-US" sz="3200" b="1" dirty="0">
              <a:solidFill>
                <a:schemeClr val="accent2">
                  <a:lumMod val="75000"/>
                </a:schemeClr>
              </a:solidFill>
              <a:cs typeface="Calibri" panose="020F0502020204030204" pitchFamily="34" charset="0"/>
            </a:endParaRPr>
          </a:p>
        </p:txBody>
      </p:sp>
      <p:sp>
        <p:nvSpPr>
          <p:cNvPr id="18" name="Google Shape;1881;p31"/>
          <p:cNvSpPr txBox="1">
            <a:spLocks/>
          </p:cNvSpPr>
          <p:nvPr/>
        </p:nvSpPr>
        <p:spPr>
          <a:xfrm>
            <a:off x="7466965" y="4778826"/>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shopaholic</a:t>
            </a:r>
            <a:endParaRPr lang="en-US" sz="3200" b="1" dirty="0">
              <a:solidFill>
                <a:schemeClr val="accent2">
                  <a:lumMod val="75000"/>
                </a:schemeClr>
              </a:solidFill>
              <a:cs typeface="Calibri" panose="020F0502020204030204" pitchFamily="34" charset="0"/>
            </a:endParaRPr>
          </a:p>
        </p:txBody>
      </p:sp>
      <p:pic>
        <p:nvPicPr>
          <p:cNvPr id="3" name="Track 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1814" y="1285379"/>
            <a:ext cx="609600" cy="609600"/>
          </a:xfrm>
          <a:prstGeom prst="rect">
            <a:avLst/>
          </a:prstGeom>
        </p:spPr>
      </p:pic>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p>
        </p:txBody>
      </p:sp>
    </p:spTree>
    <p:extLst>
      <p:ext uri="{BB962C8B-B14F-4D97-AF65-F5344CB8AC3E}">
        <p14:creationId xmlns:p14="http://schemas.microsoft.com/office/powerpoint/2010/main" val="412756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7954"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12" grpId="0"/>
      <p:bldP spid="13" grpId="0"/>
      <p:bldP spid="14"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699" y="1792855"/>
            <a:ext cx="11269345" cy="3461373"/>
          </a:xfrm>
        </p:spPr>
        <p:txBody>
          <a:bodyPr>
            <a:noAutofit/>
          </a:bodyPr>
          <a:lstStyle/>
          <a:p>
            <a:pPr marL="0" indent="0" algn="just">
              <a:lnSpc>
                <a:spcPct val="150000"/>
              </a:lnSpc>
              <a:spcBef>
                <a:spcPts val="0"/>
              </a:spcBef>
              <a:buNone/>
            </a:pPr>
            <a:r>
              <a:rPr lang="en-US" sz="3200" b="1" dirty="0">
                <a:solidFill>
                  <a:srgbClr val="E0702A"/>
                </a:solidFill>
              </a:rPr>
              <a:t>1. </a:t>
            </a:r>
            <a:r>
              <a:rPr lang="en-US" sz="3200" dirty="0"/>
              <a:t>You can buy a product or ___________ online.</a:t>
            </a:r>
          </a:p>
          <a:p>
            <a:pPr marL="0" indent="0" algn="just">
              <a:lnSpc>
                <a:spcPct val="150000"/>
              </a:lnSpc>
              <a:spcBef>
                <a:spcPts val="0"/>
              </a:spcBef>
              <a:buNone/>
            </a:pPr>
            <a:r>
              <a:rPr lang="en-US" sz="3200" b="1" dirty="0">
                <a:solidFill>
                  <a:srgbClr val="E0702A"/>
                </a:solidFill>
              </a:rPr>
              <a:t>2. </a:t>
            </a:r>
            <a:r>
              <a:rPr lang="en-US" sz="3200" dirty="0"/>
              <a:t>When shopping online, you visit a _________ website.</a:t>
            </a:r>
          </a:p>
          <a:p>
            <a:pPr marL="0" indent="0" algn="just">
              <a:lnSpc>
                <a:spcPct val="150000"/>
              </a:lnSpc>
              <a:spcBef>
                <a:spcPts val="0"/>
              </a:spcBef>
              <a:buNone/>
            </a:pPr>
            <a:r>
              <a:rPr lang="en-US" sz="3200" b="1" dirty="0">
                <a:solidFill>
                  <a:srgbClr val="E0702A"/>
                </a:solidFill>
              </a:rPr>
              <a:t>3. </a:t>
            </a:r>
            <a:r>
              <a:rPr lang="en-US" sz="3200" dirty="0"/>
              <a:t>Online shopping helps you save time and ___________.</a:t>
            </a:r>
          </a:p>
          <a:p>
            <a:pPr marL="0" indent="0" algn="just">
              <a:lnSpc>
                <a:spcPct val="150000"/>
              </a:lnSpc>
              <a:spcBef>
                <a:spcPts val="0"/>
              </a:spcBef>
              <a:buNone/>
            </a:pPr>
            <a:r>
              <a:rPr lang="en-US" sz="3200" b="1" dirty="0">
                <a:solidFill>
                  <a:srgbClr val="E0702A"/>
                </a:solidFill>
              </a:rPr>
              <a:t>4. </a:t>
            </a:r>
            <a:r>
              <a:rPr lang="en-US" sz="3200" dirty="0"/>
              <a:t>If you return a product, you still must pay for the ___________.</a:t>
            </a:r>
          </a:p>
          <a:p>
            <a:pPr marL="0" indent="0" algn="just">
              <a:lnSpc>
                <a:spcPct val="150000"/>
              </a:lnSpc>
              <a:spcBef>
                <a:spcPts val="0"/>
              </a:spcBef>
              <a:buNone/>
            </a:pPr>
            <a:r>
              <a:rPr lang="en-US" sz="3200" b="1" dirty="0">
                <a:solidFill>
                  <a:srgbClr val="E0702A"/>
                </a:solidFill>
              </a:rPr>
              <a:t>5. </a:t>
            </a:r>
            <a:r>
              <a:rPr lang="en-US" sz="3200" dirty="0"/>
              <a:t>Shopping online can make you become a ___________. </a:t>
            </a:r>
          </a:p>
        </p:txBody>
      </p:sp>
      <p:sp>
        <p:nvSpPr>
          <p:cNvPr id="34" name="Rounded Rectangle 33"/>
          <p:cNvSpPr/>
          <p:nvPr/>
        </p:nvSpPr>
        <p:spPr>
          <a:xfrm>
            <a:off x="501699" y="75898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54484" y="64701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04304" y="787088"/>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2" name="Google Shape;1881;p31"/>
          <p:cNvSpPr txBox="1">
            <a:spLocks/>
          </p:cNvSpPr>
          <p:nvPr/>
        </p:nvSpPr>
        <p:spPr>
          <a:xfrm>
            <a:off x="4894348" y="1854119"/>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service</a:t>
            </a:r>
            <a:endParaRPr lang="en-US" sz="3200" b="1" dirty="0">
              <a:solidFill>
                <a:schemeClr val="accent2">
                  <a:lumMod val="75000"/>
                </a:schemeClr>
              </a:solidFill>
              <a:cs typeface="Calibri" panose="020F0502020204030204" pitchFamily="34" charset="0"/>
            </a:endParaRPr>
          </a:p>
        </p:txBody>
      </p:sp>
      <p:sp>
        <p:nvSpPr>
          <p:cNvPr id="13" name="Google Shape;1881;p31"/>
          <p:cNvSpPr txBox="1">
            <a:spLocks/>
          </p:cNvSpPr>
          <p:nvPr/>
        </p:nvSpPr>
        <p:spPr>
          <a:xfrm>
            <a:off x="6168872" y="2566771"/>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seller’s</a:t>
            </a:r>
            <a:endParaRPr lang="en-US" sz="3200" b="1" dirty="0">
              <a:solidFill>
                <a:schemeClr val="accent2">
                  <a:lumMod val="75000"/>
                </a:schemeClr>
              </a:solidFill>
              <a:cs typeface="Calibri" panose="020F0502020204030204" pitchFamily="34" charset="0"/>
            </a:endParaRPr>
          </a:p>
        </p:txBody>
      </p:sp>
      <p:sp>
        <p:nvSpPr>
          <p:cNvPr id="14" name="Google Shape;1881;p31"/>
          <p:cNvSpPr txBox="1">
            <a:spLocks/>
          </p:cNvSpPr>
          <p:nvPr/>
        </p:nvSpPr>
        <p:spPr>
          <a:xfrm>
            <a:off x="7517267" y="3334634"/>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money</a:t>
            </a:r>
            <a:endParaRPr lang="en-US" sz="3200" b="1" dirty="0">
              <a:solidFill>
                <a:schemeClr val="accent2">
                  <a:lumMod val="75000"/>
                </a:schemeClr>
              </a:solidFill>
              <a:cs typeface="Calibri" panose="020F0502020204030204" pitchFamily="34" charset="0"/>
            </a:endParaRPr>
          </a:p>
        </p:txBody>
      </p:sp>
      <p:sp>
        <p:nvSpPr>
          <p:cNvPr id="17" name="Google Shape;1881;p31"/>
          <p:cNvSpPr txBox="1">
            <a:spLocks/>
          </p:cNvSpPr>
          <p:nvPr/>
        </p:nvSpPr>
        <p:spPr>
          <a:xfrm>
            <a:off x="8697170" y="4071506"/>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shipping</a:t>
            </a:r>
            <a:endParaRPr lang="en-US" sz="3200" b="1" dirty="0">
              <a:solidFill>
                <a:schemeClr val="accent2">
                  <a:lumMod val="75000"/>
                </a:schemeClr>
              </a:solidFill>
              <a:cs typeface="Calibri" panose="020F0502020204030204" pitchFamily="34" charset="0"/>
            </a:endParaRPr>
          </a:p>
        </p:txBody>
      </p:sp>
      <p:sp>
        <p:nvSpPr>
          <p:cNvPr id="18" name="Google Shape;1881;p31"/>
          <p:cNvSpPr txBox="1">
            <a:spLocks/>
          </p:cNvSpPr>
          <p:nvPr/>
        </p:nvSpPr>
        <p:spPr>
          <a:xfrm>
            <a:off x="7466965" y="4778826"/>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lumMod val="75000"/>
                  </a:schemeClr>
                </a:solidFill>
              </a:rPr>
              <a:t>shopaholic</a:t>
            </a:r>
            <a:endParaRPr lang="en-US" sz="3200" b="1" dirty="0">
              <a:solidFill>
                <a:schemeClr val="accent2">
                  <a:lumMod val="75000"/>
                </a:schemeClr>
              </a:solidFill>
              <a:cs typeface="Calibri" panose="020F0502020204030204" pitchFamily="34" charset="0"/>
            </a:endParaRPr>
          </a:p>
        </p:txBody>
      </p:sp>
      <p:pic>
        <p:nvPicPr>
          <p:cNvPr id="3" name="Track 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1814" y="1285379"/>
            <a:ext cx="609600" cy="609600"/>
          </a:xfrm>
          <a:prstGeom prst="rect">
            <a:avLst/>
          </a:prstGeom>
        </p:spPr>
      </p:pic>
      <p:sp>
        <p:nvSpPr>
          <p:cNvPr id="19" name="TextBox 18"/>
          <p:cNvSpPr txBox="1"/>
          <p:nvPr/>
        </p:nvSpPr>
        <p:spPr>
          <a:xfrm>
            <a:off x="1004304" y="62235"/>
            <a:ext cx="2671769" cy="584775"/>
          </a:xfrm>
          <a:prstGeom prst="rect">
            <a:avLst/>
          </a:prstGeom>
          <a:solidFill>
            <a:srgbClr val="7192A9"/>
          </a:solidFill>
          <a:effectLst/>
        </p:spPr>
        <p:txBody>
          <a:bodyPr wrap="square" rtlCol="0">
            <a:spAutoFit/>
          </a:bodyPr>
          <a:lstStyle/>
          <a:p>
            <a:r>
              <a:rPr lang="en-US" sz="3200" b="1" dirty="0">
                <a:solidFill>
                  <a:schemeClr val="accent2">
                    <a:lumMod val="75000"/>
                  </a:schemeClr>
                </a:solidFill>
                <a:effectLst>
                  <a:glow rad="88900">
                    <a:schemeClr val="bg1"/>
                  </a:glow>
                </a:effectLst>
                <a:latin typeface="Arial" panose="020B0604020202020204" pitchFamily="34" charset="0"/>
                <a:cs typeface="Arial" panose="020B0604020202020204" pitchFamily="34" charset="0"/>
              </a:rPr>
              <a:t>* LISTENING</a:t>
            </a:r>
          </a:p>
        </p:txBody>
      </p:sp>
      <p:sp>
        <p:nvSpPr>
          <p:cNvPr id="2" name="Down Arrow Callout 1"/>
          <p:cNvSpPr/>
          <p:nvPr/>
        </p:nvSpPr>
        <p:spPr>
          <a:xfrm>
            <a:off x="10529505" y="6239164"/>
            <a:ext cx="1219200" cy="618836"/>
          </a:xfrm>
          <a:prstGeom prst="downArrowCallout">
            <a:avLst/>
          </a:prstGeom>
          <a:solidFill>
            <a:srgbClr val="FBCDCD"/>
          </a:solidFill>
          <a:ln w="28575">
            <a:solidFill>
              <a:srgbClr val="3B8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75000"/>
                  </a:schemeClr>
                </a:solidFill>
              </a:rPr>
              <a:t>Game</a:t>
            </a:r>
          </a:p>
        </p:txBody>
      </p:sp>
    </p:spTree>
    <p:extLst>
      <p:ext uri="{BB962C8B-B14F-4D97-AF65-F5344CB8AC3E}">
        <p14:creationId xmlns:p14="http://schemas.microsoft.com/office/powerpoint/2010/main" val="380969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7954"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12" grpId="0"/>
      <p:bldP spid="13" grpId="0"/>
      <p:bldP spid="14"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422" y="1578452"/>
            <a:ext cx="11269345" cy="3265867"/>
          </a:xfrm>
        </p:spPr>
        <p:txBody>
          <a:bodyPr>
            <a:noAutofit/>
          </a:bodyPr>
          <a:lstStyle/>
          <a:p>
            <a:pPr marL="0" indent="0" algn="just">
              <a:lnSpc>
                <a:spcPct val="120000"/>
              </a:lnSpc>
              <a:spcBef>
                <a:spcPts val="0"/>
              </a:spcBef>
              <a:buNone/>
            </a:pPr>
            <a:r>
              <a:rPr lang="en-US" sz="3200" b="1" dirty="0">
                <a:solidFill>
                  <a:srgbClr val="E0702A"/>
                </a:solidFill>
              </a:rPr>
              <a:t>1.</a:t>
            </a:r>
            <a:r>
              <a:rPr lang="en-US" sz="3200" dirty="0"/>
              <a:t> When you shop online, you can pay______ ways.</a:t>
            </a:r>
          </a:p>
          <a:p>
            <a:pPr marL="0" indent="0" algn="just">
              <a:lnSpc>
                <a:spcPct val="120000"/>
              </a:lnSpc>
              <a:spcBef>
                <a:spcPts val="0"/>
              </a:spcBef>
              <a:buNone/>
            </a:pPr>
            <a:r>
              <a:rPr lang="en-US" sz="3200" dirty="0"/>
              <a:t>	</a:t>
            </a:r>
            <a:r>
              <a:rPr lang="en-US" sz="3200" dirty="0">
                <a:solidFill>
                  <a:srgbClr val="00B0F0"/>
                </a:solidFill>
              </a:rPr>
              <a:t>A.</a:t>
            </a:r>
            <a:r>
              <a:rPr lang="en-US" sz="3200" dirty="0"/>
              <a:t> one		</a:t>
            </a:r>
            <a:r>
              <a:rPr lang="en-US" sz="3200" dirty="0">
                <a:solidFill>
                  <a:srgbClr val="00B0F0"/>
                </a:solidFill>
              </a:rPr>
              <a:t>B.</a:t>
            </a:r>
            <a:r>
              <a:rPr lang="en-US" sz="3200" dirty="0"/>
              <a:t> two		</a:t>
            </a:r>
            <a:r>
              <a:rPr lang="en-US" sz="3200" dirty="0">
                <a:solidFill>
                  <a:srgbClr val="00B0F0"/>
                </a:solidFill>
              </a:rPr>
              <a:t>C.</a:t>
            </a:r>
            <a:r>
              <a:rPr lang="en-US" sz="3200" dirty="0"/>
              <a:t> three</a:t>
            </a:r>
          </a:p>
          <a:p>
            <a:pPr marL="0" indent="0" algn="just">
              <a:lnSpc>
                <a:spcPct val="120000"/>
              </a:lnSpc>
              <a:spcBef>
                <a:spcPts val="0"/>
              </a:spcBef>
              <a:buNone/>
            </a:pPr>
            <a:endParaRPr lang="en-US" sz="1400" dirty="0"/>
          </a:p>
          <a:p>
            <a:pPr marL="0" indent="0" algn="just">
              <a:lnSpc>
                <a:spcPct val="120000"/>
              </a:lnSpc>
              <a:spcBef>
                <a:spcPts val="0"/>
              </a:spcBef>
              <a:buNone/>
            </a:pPr>
            <a:r>
              <a:rPr lang="en-US" sz="3200" b="1" dirty="0">
                <a:solidFill>
                  <a:srgbClr val="E0702A"/>
                </a:solidFill>
              </a:rPr>
              <a:t>2.</a:t>
            </a:r>
            <a:r>
              <a:rPr lang="en-US" sz="3200" dirty="0"/>
              <a:t> The talk does NOT describe online shopping as_______.</a:t>
            </a:r>
          </a:p>
          <a:p>
            <a:pPr marL="0" indent="0" algn="just">
              <a:lnSpc>
                <a:spcPct val="120000"/>
              </a:lnSpc>
              <a:spcBef>
                <a:spcPts val="0"/>
              </a:spcBef>
              <a:buNone/>
            </a:pPr>
            <a:r>
              <a:rPr lang="en-US" sz="3200" dirty="0"/>
              <a:t>	</a:t>
            </a:r>
            <a:r>
              <a:rPr lang="en-US" sz="3200" dirty="0">
                <a:solidFill>
                  <a:srgbClr val="00B0F0"/>
                </a:solidFill>
              </a:rPr>
              <a:t>A.</a:t>
            </a:r>
            <a:r>
              <a:rPr lang="en-US" sz="3200" dirty="0"/>
              <a:t> convenient	</a:t>
            </a:r>
            <a:r>
              <a:rPr lang="en-US" sz="3200" dirty="0">
                <a:solidFill>
                  <a:srgbClr val="00B0F0"/>
                </a:solidFill>
              </a:rPr>
              <a:t>B.</a:t>
            </a:r>
            <a:r>
              <a:rPr lang="en-US" sz="3200" dirty="0"/>
              <a:t> </a:t>
            </a:r>
            <a:r>
              <a:rPr lang="en-US" sz="3200"/>
              <a:t>easy</a:t>
            </a:r>
            <a:r>
              <a:rPr lang="en-US" sz="3200" dirty="0"/>
              <a:t>		</a:t>
            </a:r>
            <a:r>
              <a:rPr lang="en-US" sz="3200" dirty="0">
                <a:solidFill>
                  <a:srgbClr val="00B0F0"/>
                </a:solidFill>
              </a:rPr>
              <a:t>C.</a:t>
            </a:r>
            <a:r>
              <a:rPr lang="en-US" sz="3200" dirty="0"/>
              <a:t> interesting</a:t>
            </a:r>
          </a:p>
          <a:p>
            <a:pPr marL="0" indent="0" algn="just">
              <a:lnSpc>
                <a:spcPct val="120000"/>
              </a:lnSpc>
              <a:spcBef>
                <a:spcPts val="0"/>
              </a:spcBef>
              <a:buNone/>
            </a:pPr>
            <a:endParaRPr lang="en-US" sz="1400" dirty="0"/>
          </a:p>
          <a:p>
            <a:pPr marL="0" indent="0" algn="just">
              <a:lnSpc>
                <a:spcPct val="120000"/>
              </a:lnSpc>
              <a:spcBef>
                <a:spcPts val="0"/>
              </a:spcBef>
              <a:buNone/>
            </a:pPr>
            <a:r>
              <a:rPr lang="en-US" sz="3200" b="1" dirty="0">
                <a:solidFill>
                  <a:srgbClr val="E0702A"/>
                </a:solidFill>
              </a:rPr>
              <a:t>3.</a:t>
            </a:r>
            <a:r>
              <a:rPr lang="en-US" sz="3200" dirty="0"/>
              <a:t> The talk is mainly about _______ of online shopping.</a:t>
            </a:r>
          </a:p>
          <a:p>
            <a:pPr marL="0" indent="0" algn="just">
              <a:lnSpc>
                <a:spcPct val="120000"/>
              </a:lnSpc>
              <a:spcBef>
                <a:spcPts val="0"/>
              </a:spcBef>
              <a:buNone/>
            </a:pPr>
            <a:r>
              <a:rPr lang="en-US" sz="3200" dirty="0">
                <a:solidFill>
                  <a:srgbClr val="00B0F0"/>
                </a:solidFill>
              </a:rPr>
              <a:t>A.</a:t>
            </a:r>
            <a:r>
              <a:rPr lang="en-US" sz="3200" dirty="0"/>
              <a:t> the popularity	</a:t>
            </a:r>
            <a:r>
              <a:rPr lang="en-US" sz="3200" dirty="0">
                <a:solidFill>
                  <a:srgbClr val="00B0F0"/>
                </a:solidFill>
              </a:rPr>
              <a:t>B.</a:t>
            </a:r>
            <a:r>
              <a:rPr lang="en-US" sz="3200" dirty="0"/>
              <a:t> the convenience	</a:t>
            </a:r>
            <a:r>
              <a:rPr lang="en-US" sz="3200" dirty="0">
                <a:solidFill>
                  <a:srgbClr val="00B0F0"/>
                </a:solidFill>
              </a:rPr>
              <a:t>C.</a:t>
            </a:r>
            <a:r>
              <a:rPr lang="en-US" sz="3200" dirty="0"/>
              <a:t> the advantages and disadvantages </a:t>
            </a:r>
          </a:p>
          <a:p>
            <a:pPr marL="0" indent="0" algn="just">
              <a:lnSpc>
                <a:spcPct val="120000"/>
              </a:lnSpc>
              <a:spcBef>
                <a:spcPts val="0"/>
              </a:spcBef>
              <a:buNone/>
            </a:pPr>
            <a:endParaRPr lang="en-US" sz="3200" dirty="0"/>
          </a:p>
        </p:txBody>
      </p:sp>
      <p:sp>
        <p:nvSpPr>
          <p:cNvPr id="34" name="Rounded Rectangle 33"/>
          <p:cNvSpPr/>
          <p:nvPr/>
        </p:nvSpPr>
        <p:spPr>
          <a:xfrm>
            <a:off x="566244" y="82114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9029" y="69984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21635" y="845536"/>
            <a:ext cx="720138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again and choose the correct answer A, B, or C.</a:t>
            </a:r>
          </a:p>
        </p:txBody>
      </p:sp>
      <p:sp>
        <p:nvSpPr>
          <p:cNvPr id="13" name="Oval 12"/>
          <p:cNvSpPr/>
          <p:nvPr/>
        </p:nvSpPr>
        <p:spPr>
          <a:xfrm>
            <a:off x="4064178" y="2272729"/>
            <a:ext cx="555585" cy="53485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6794240" y="3685445"/>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7767439" y="5115570"/>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 name="Track 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9167" y="235936"/>
            <a:ext cx="609600" cy="609600"/>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7196"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13" grpId="0" animBg="1"/>
      <p:bldP spid="14"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575754" y="8723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539" y="773452"/>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078360" y="782705"/>
            <a:ext cx="10166557"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Choose a type of shopping from the list. Discuss and take notes of its advantages and disadvantages.</a:t>
            </a:r>
          </a:p>
        </p:txBody>
      </p:sp>
      <p:sp>
        <p:nvSpPr>
          <p:cNvPr id="12" name="TextBox 11"/>
          <p:cNvSpPr txBox="1"/>
          <p:nvPr/>
        </p:nvSpPr>
        <p:spPr>
          <a:xfrm>
            <a:off x="902703" y="25931"/>
            <a:ext cx="2477806" cy="584775"/>
          </a:xfrm>
          <a:prstGeom prst="rect">
            <a:avLst/>
          </a:prstGeom>
          <a:solidFill>
            <a:schemeClr val="accent4">
              <a:lumMod val="75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WRITING</a:t>
            </a:r>
          </a:p>
        </p:txBody>
      </p:sp>
      <p:sp>
        <p:nvSpPr>
          <p:cNvPr id="3" name="Rectangle 2"/>
          <p:cNvSpPr/>
          <p:nvPr/>
        </p:nvSpPr>
        <p:spPr>
          <a:xfrm>
            <a:off x="474378" y="1571002"/>
            <a:ext cx="11374519" cy="4678204"/>
          </a:xfrm>
          <a:prstGeom prst="rect">
            <a:avLst/>
          </a:prstGeom>
        </p:spPr>
        <p:txBody>
          <a:bodyPr wrap="square">
            <a:spAutoFit/>
          </a:bodyPr>
          <a:lstStyle/>
          <a:p>
            <a:r>
              <a:rPr lang="en-US" sz="2600" dirty="0"/>
              <a:t>1. Shopping online</a:t>
            </a:r>
          </a:p>
          <a:p>
            <a:r>
              <a:rPr lang="en-US" sz="2000" i="1" dirty="0">
                <a:solidFill>
                  <a:srgbClr val="00B0F0"/>
                </a:solidFill>
              </a:rPr>
              <a:t>Advantages: </a:t>
            </a:r>
            <a:r>
              <a:rPr lang="en-US" sz="2000" dirty="0"/>
              <a:t>easy, convenient, save the trouble of travelling, time, and money.</a:t>
            </a:r>
          </a:p>
          <a:p>
            <a:r>
              <a:rPr lang="en-US" sz="2000" i="1" dirty="0">
                <a:solidFill>
                  <a:srgbClr val="E0702A"/>
                </a:solidFill>
              </a:rPr>
              <a:t>Disadvantages:</a:t>
            </a:r>
            <a:r>
              <a:rPr lang="en-US" sz="2000" dirty="0">
                <a:solidFill>
                  <a:srgbClr val="E0702A"/>
                </a:solidFill>
              </a:rPr>
              <a:t> </a:t>
            </a:r>
            <a:r>
              <a:rPr lang="en-US" sz="2000" dirty="0"/>
              <a:t>the products you receive might not exactly be what you expect, you can return an item, but you have to pay for the shipping, and you can easily become a shopaholic.</a:t>
            </a:r>
          </a:p>
          <a:p>
            <a:br>
              <a:rPr lang="en-US" sz="1000" dirty="0"/>
            </a:br>
            <a:r>
              <a:rPr lang="en-US" sz="2600" dirty="0"/>
              <a:t>2. Shopping at a supermarket</a:t>
            </a:r>
          </a:p>
          <a:p>
            <a:r>
              <a:rPr lang="en-US" sz="2000" i="1" dirty="0">
                <a:solidFill>
                  <a:srgbClr val="00B0F0"/>
                </a:solidFill>
              </a:rPr>
              <a:t>Advantages: </a:t>
            </a:r>
            <a:r>
              <a:rPr lang="en-US" sz="2000" dirty="0"/>
              <a:t>easy, convenient, availability of many goods under one roof, a lot of  promotions, don’t have to bargain, safe from heat and rain, no need to travel to multiple shops.</a:t>
            </a:r>
          </a:p>
          <a:p>
            <a:r>
              <a:rPr lang="en-US" sz="2000" i="1" dirty="0">
                <a:solidFill>
                  <a:srgbClr val="E0702A"/>
                </a:solidFill>
              </a:rPr>
              <a:t>Disadvantages:</a:t>
            </a:r>
            <a:r>
              <a:rPr lang="en-US" sz="2000" dirty="0">
                <a:solidFill>
                  <a:srgbClr val="E0702A"/>
                </a:solidFill>
              </a:rPr>
              <a:t> </a:t>
            </a:r>
            <a:r>
              <a:rPr lang="en-US" sz="2000" dirty="0"/>
              <a:t>unnecessary shopping because of discounts and convenience.</a:t>
            </a:r>
          </a:p>
          <a:p>
            <a:endParaRPr lang="en-US" sz="1000" dirty="0"/>
          </a:p>
          <a:p>
            <a:r>
              <a:rPr lang="en-US" sz="2600" dirty="0"/>
              <a:t>3. Shopping at an open-air market</a:t>
            </a:r>
          </a:p>
          <a:p>
            <a:r>
              <a:rPr lang="en-US" sz="2000" i="1" dirty="0">
                <a:solidFill>
                  <a:srgbClr val="00B0F0"/>
                </a:solidFill>
              </a:rPr>
              <a:t>Advantages: </a:t>
            </a:r>
            <a:r>
              <a:rPr lang="en-US" sz="2000" dirty="0"/>
              <a:t>you can bargain, sellers can share advice about the things you buy, you can taste what you buy (bread, fruits…), develop close relations between sellers and buyers.</a:t>
            </a:r>
          </a:p>
          <a:p>
            <a:r>
              <a:rPr lang="en-US" sz="2000" i="1" dirty="0">
                <a:solidFill>
                  <a:srgbClr val="E0702A"/>
                </a:solidFill>
              </a:rPr>
              <a:t>Disadvantages:</a:t>
            </a:r>
            <a:r>
              <a:rPr lang="en-US" sz="2000" dirty="0">
                <a:solidFill>
                  <a:srgbClr val="E0702A"/>
                </a:solidFill>
              </a:rPr>
              <a:t> </a:t>
            </a:r>
            <a:r>
              <a:rPr lang="en-US" sz="2000" dirty="0"/>
              <a:t>limited operating hours, the number of sellers depends on weather, not easy to return items, affected by the weather (hot, rainy, snowy…), often lacks parking lots.</a:t>
            </a:r>
          </a:p>
        </p:txBody>
      </p:sp>
    </p:spTree>
    <p:extLst>
      <p:ext uri="{BB962C8B-B14F-4D97-AF65-F5344CB8AC3E}">
        <p14:creationId xmlns:p14="http://schemas.microsoft.com/office/powerpoint/2010/main" val="2090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517F68-6CC3-4EE5-9261-14E77EC22850}"/>
              </a:ext>
            </a:extLst>
          </p:cNvPr>
          <p:cNvSpPr/>
          <p:nvPr/>
        </p:nvSpPr>
        <p:spPr>
          <a:xfrm>
            <a:off x="776908" y="1014592"/>
            <a:ext cx="10638183" cy="3970318"/>
          </a:xfrm>
          <a:prstGeom prst="rect">
            <a:avLst/>
          </a:prstGeom>
        </p:spPr>
        <p:txBody>
          <a:bodyPr wrap="square">
            <a:spAutoFit/>
          </a:bodyPr>
          <a:lstStyle/>
          <a:p>
            <a:r>
              <a:rPr lang="en-US" sz="3600" b="1" dirty="0"/>
              <a:t>1. Shopping online.</a:t>
            </a:r>
          </a:p>
          <a:p>
            <a:r>
              <a:rPr lang="en-US" sz="3600" i="1" dirty="0">
                <a:solidFill>
                  <a:srgbClr val="00B0F0"/>
                </a:solidFill>
              </a:rPr>
              <a:t>Advantages: </a:t>
            </a:r>
            <a:r>
              <a:rPr lang="en-US" sz="3600" dirty="0"/>
              <a:t>easy, convenient, save the trouble of travelling, time, and money.</a:t>
            </a:r>
          </a:p>
          <a:p>
            <a:r>
              <a:rPr lang="en-US" sz="3600" i="1" dirty="0">
                <a:solidFill>
                  <a:srgbClr val="E0702A"/>
                </a:solidFill>
              </a:rPr>
              <a:t>Disadvantages:</a:t>
            </a:r>
            <a:r>
              <a:rPr lang="en-US" sz="3600" dirty="0">
                <a:solidFill>
                  <a:srgbClr val="E0702A"/>
                </a:solidFill>
              </a:rPr>
              <a:t> </a:t>
            </a:r>
            <a:r>
              <a:rPr lang="en-US" sz="3600" dirty="0"/>
              <a:t>the products you receive might not exactly be what you expect, you can return an item, but you have to pay for the shipping, and you can easily become a shopaholic.</a:t>
            </a:r>
          </a:p>
        </p:txBody>
      </p:sp>
    </p:spTree>
    <p:extLst>
      <p:ext uri="{BB962C8B-B14F-4D97-AF65-F5344CB8AC3E}">
        <p14:creationId xmlns:p14="http://schemas.microsoft.com/office/powerpoint/2010/main" val="700611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808D5-72FB-4718-A3CF-43435BBD0786}"/>
              </a:ext>
            </a:extLst>
          </p:cNvPr>
          <p:cNvSpPr/>
          <p:nvPr/>
        </p:nvSpPr>
        <p:spPr>
          <a:xfrm>
            <a:off x="500932" y="1042631"/>
            <a:ext cx="11131826" cy="3970318"/>
          </a:xfrm>
          <a:prstGeom prst="rect">
            <a:avLst/>
          </a:prstGeom>
        </p:spPr>
        <p:txBody>
          <a:bodyPr wrap="square">
            <a:spAutoFit/>
          </a:bodyPr>
          <a:lstStyle/>
          <a:p>
            <a:r>
              <a:rPr lang="en-US" sz="3600" b="1" dirty="0"/>
              <a:t>2. Shopping at a supermarket.</a:t>
            </a:r>
          </a:p>
          <a:p>
            <a:r>
              <a:rPr lang="en-US" sz="3600" i="1" dirty="0">
                <a:solidFill>
                  <a:srgbClr val="00B0F0"/>
                </a:solidFill>
              </a:rPr>
              <a:t>Advantages: </a:t>
            </a:r>
            <a:r>
              <a:rPr lang="en-US" sz="3600" dirty="0"/>
              <a:t>easy, convenient, availability of many goods under one roof, a lot of  promotions, don’t have to bargain, safe from heat and rain, no need to travel to multiple shops.</a:t>
            </a:r>
          </a:p>
          <a:p>
            <a:r>
              <a:rPr lang="en-US" sz="3600" i="1" dirty="0">
                <a:solidFill>
                  <a:srgbClr val="E0702A"/>
                </a:solidFill>
              </a:rPr>
              <a:t>Disadvantages:</a:t>
            </a:r>
            <a:r>
              <a:rPr lang="en-US" sz="3600" dirty="0">
                <a:solidFill>
                  <a:srgbClr val="E0702A"/>
                </a:solidFill>
              </a:rPr>
              <a:t> </a:t>
            </a:r>
            <a:r>
              <a:rPr lang="en-US" sz="3600" dirty="0"/>
              <a:t>unnecessary shopping because of discounts and convenience.</a:t>
            </a:r>
          </a:p>
        </p:txBody>
      </p:sp>
    </p:spTree>
    <p:extLst>
      <p:ext uri="{BB962C8B-B14F-4D97-AF65-F5344CB8AC3E}">
        <p14:creationId xmlns:p14="http://schemas.microsoft.com/office/powerpoint/2010/main" val="2292028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6C7C8-E078-4268-8B80-D81ECAB0CC0E}"/>
              </a:ext>
            </a:extLst>
          </p:cNvPr>
          <p:cNvSpPr/>
          <p:nvPr/>
        </p:nvSpPr>
        <p:spPr>
          <a:xfrm>
            <a:off x="636103" y="514517"/>
            <a:ext cx="10352599" cy="5078313"/>
          </a:xfrm>
          <a:prstGeom prst="rect">
            <a:avLst/>
          </a:prstGeom>
        </p:spPr>
        <p:txBody>
          <a:bodyPr wrap="square">
            <a:spAutoFit/>
          </a:bodyPr>
          <a:lstStyle/>
          <a:p>
            <a:r>
              <a:rPr lang="en-US" sz="3600" b="1" dirty="0"/>
              <a:t>3. Shopping at an </a:t>
            </a:r>
            <a:r>
              <a:rPr lang="en-US" sz="3600" b="1"/>
              <a:t>open-air market.</a:t>
            </a:r>
            <a:endParaRPr lang="en-US" sz="3600" b="1" dirty="0"/>
          </a:p>
          <a:p>
            <a:r>
              <a:rPr lang="en-US" sz="3600" i="1" dirty="0">
                <a:solidFill>
                  <a:srgbClr val="00B0F0"/>
                </a:solidFill>
              </a:rPr>
              <a:t>Advantages: </a:t>
            </a:r>
            <a:r>
              <a:rPr lang="en-US" sz="3600" dirty="0"/>
              <a:t>you can bargain, sellers can share advice about the things you buy, you can taste what you buy (bread, fruits…), develop close relations between sellers and buyers.</a:t>
            </a:r>
          </a:p>
          <a:p>
            <a:r>
              <a:rPr lang="en-US" sz="3600" i="1" dirty="0">
                <a:solidFill>
                  <a:srgbClr val="E0702A"/>
                </a:solidFill>
              </a:rPr>
              <a:t>Disadvantages:</a:t>
            </a:r>
            <a:r>
              <a:rPr lang="en-US" sz="3600" dirty="0">
                <a:solidFill>
                  <a:srgbClr val="E0702A"/>
                </a:solidFill>
              </a:rPr>
              <a:t> </a:t>
            </a:r>
            <a:r>
              <a:rPr lang="en-US" sz="3600" dirty="0"/>
              <a:t>limited operating hours, the number of sellers depends on weather, not easy to return items, affected by the weather (hot, rainy, snowy…), often lacks parking lots.</a:t>
            </a:r>
          </a:p>
        </p:txBody>
      </p:sp>
    </p:spTree>
    <p:extLst>
      <p:ext uri="{BB962C8B-B14F-4D97-AF65-F5344CB8AC3E}">
        <p14:creationId xmlns:p14="http://schemas.microsoft.com/office/powerpoint/2010/main" val="138723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521669" y="83721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74454" y="7263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094644" y="746970"/>
            <a:ext cx="1088070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(80-100 words) about the advantages or disadvantages of a type of shopping. Use the ideas in 4.</a:t>
            </a:r>
          </a:p>
        </p:txBody>
      </p:sp>
      <p:sp>
        <p:nvSpPr>
          <p:cNvPr id="22" name="Content Placeholder 2"/>
          <p:cNvSpPr>
            <a:spLocks noGrp="1"/>
          </p:cNvSpPr>
          <p:nvPr>
            <p:ph idx="1"/>
          </p:nvPr>
        </p:nvSpPr>
        <p:spPr>
          <a:xfrm>
            <a:off x="592038" y="1775692"/>
            <a:ext cx="9487599" cy="3105190"/>
          </a:xfrm>
        </p:spPr>
        <p:txBody>
          <a:bodyPr/>
          <a:lstStyle/>
          <a:p>
            <a:pPr>
              <a:lnSpc>
                <a:spcPct val="100000"/>
              </a:lnSpc>
            </a:pPr>
            <a:r>
              <a:rPr lang="en-US" b="1" dirty="0"/>
              <a:t>You can use the suggestions below:</a:t>
            </a:r>
          </a:p>
          <a:p>
            <a:pPr>
              <a:lnSpc>
                <a:spcPct val="100000"/>
              </a:lnSpc>
              <a:buFontTx/>
              <a:buChar char="-"/>
            </a:pPr>
            <a:r>
              <a:rPr lang="en-US" dirty="0"/>
              <a:t>Shopping … is interesting/ convenient/ safe/ …</a:t>
            </a:r>
          </a:p>
          <a:p>
            <a:pPr marL="0" indent="0">
              <a:lnSpc>
                <a:spcPct val="100000"/>
              </a:lnSpc>
              <a:buNone/>
            </a:pPr>
            <a:r>
              <a:rPr lang="en-US" dirty="0"/>
              <a:t>Firstly, …</a:t>
            </a:r>
          </a:p>
          <a:p>
            <a:pPr marL="0" indent="0">
              <a:lnSpc>
                <a:spcPct val="100000"/>
              </a:lnSpc>
              <a:buNone/>
            </a:pPr>
            <a:r>
              <a:rPr lang="en-US" dirty="0"/>
              <a:t>Secondly, …</a:t>
            </a:r>
          </a:p>
        </p:txBody>
      </p:sp>
      <p:pic>
        <p:nvPicPr>
          <p:cNvPr id="4" name="Picture 3"/>
          <p:cNvPicPr>
            <a:picLocks noChangeAspect="1"/>
          </p:cNvPicPr>
          <p:nvPr/>
        </p:nvPicPr>
        <p:blipFill>
          <a:blip r:embed="rId3"/>
          <a:stretch>
            <a:fillRect/>
          </a:stretch>
        </p:blipFill>
        <p:spPr>
          <a:xfrm>
            <a:off x="5636068" y="2918085"/>
            <a:ext cx="6050034" cy="3524279"/>
          </a:xfrm>
          <a:prstGeom prst="rect">
            <a:avLst/>
          </a:prstGeom>
        </p:spPr>
      </p:pic>
      <p:sp>
        <p:nvSpPr>
          <p:cNvPr id="5" name="TextBox 4"/>
          <p:cNvSpPr txBox="1"/>
          <p:nvPr/>
        </p:nvSpPr>
        <p:spPr>
          <a:xfrm>
            <a:off x="7092254" y="4062944"/>
            <a:ext cx="3597954" cy="1015663"/>
          </a:xfrm>
          <a:prstGeom prst="rect">
            <a:avLst/>
          </a:prstGeom>
          <a:noFill/>
        </p:spPr>
        <p:txBody>
          <a:bodyPr wrap="square" rtlCol="0">
            <a:spAutoFit/>
          </a:bodyPr>
          <a:lstStyle/>
          <a:p>
            <a:r>
              <a:rPr lang="en-US" sz="6000" b="1" i="1" dirty="0">
                <a:solidFill>
                  <a:schemeClr val="accent6">
                    <a:lumMod val="75000"/>
                  </a:schemeClr>
                </a:solidFill>
                <a:latin typeface=".VnCommercial Script" panose="020B7200000000000000" pitchFamily="34" charset="0"/>
              </a:rPr>
              <a:t>Writing</a:t>
            </a:r>
          </a:p>
        </p:txBody>
      </p:sp>
      <p:sp>
        <p:nvSpPr>
          <p:cNvPr id="13" name="TextBox 12"/>
          <p:cNvSpPr txBox="1"/>
          <p:nvPr/>
        </p:nvSpPr>
        <p:spPr>
          <a:xfrm>
            <a:off x="902703" y="25931"/>
            <a:ext cx="2477806" cy="584775"/>
          </a:xfrm>
          <a:prstGeom prst="rect">
            <a:avLst/>
          </a:prstGeom>
          <a:solidFill>
            <a:schemeClr val="accent4">
              <a:lumMod val="75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WRITING</a:t>
            </a:r>
          </a:p>
        </p:txBody>
      </p:sp>
    </p:spTree>
    <p:extLst>
      <p:ext uri="{BB962C8B-B14F-4D97-AF65-F5344CB8AC3E}">
        <p14:creationId xmlns:p14="http://schemas.microsoft.com/office/powerpoint/2010/main" val="40581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302" y="1320644"/>
            <a:ext cx="11068406" cy="4006129"/>
          </a:xfrm>
          <a:solidFill>
            <a:schemeClr val="accent4">
              <a:lumMod val="20000"/>
              <a:lumOff val="80000"/>
            </a:schemeClr>
          </a:solidFill>
        </p:spPr>
        <p:txBody>
          <a:bodyPr>
            <a:normAutofit fontScale="55000" lnSpcReduction="20000"/>
          </a:bodyPr>
          <a:lstStyle/>
          <a:p>
            <a:pPr marL="0" indent="0" algn="just">
              <a:lnSpc>
                <a:spcPct val="150000"/>
              </a:lnSpc>
              <a:buNone/>
            </a:pPr>
            <a:r>
              <a:rPr lang="en-US" dirty="0">
                <a:latin typeface=".VnMonotype corsiva" panose="020B7200000000000000" pitchFamily="34" charset="0"/>
              </a:rPr>
              <a:t>	</a:t>
            </a:r>
            <a:r>
              <a:rPr lang="en-US" sz="5100" dirty="0">
                <a:solidFill>
                  <a:srgbClr val="FF0000"/>
                </a:solidFill>
                <a:latin typeface="Arial Narrow" panose="020B0606020202030204" pitchFamily="34" charset="0"/>
              </a:rPr>
              <a:t>I often go shopping at the open-air market near my house. However, there are some things I do not like about it</a:t>
            </a:r>
            <a:r>
              <a:rPr lang="en-US" sz="5100" dirty="0">
                <a:latin typeface="Arial Narrow" panose="020B0606020202030204" pitchFamily="34" charset="0"/>
              </a:rPr>
              <a:t>. Firstly, it is outdoor. On rainy or hot days, it is uncomfortable to shop. Secondly, the sellers usually ask for a higher price than the value of the goods, so you have to bargain. It is not easy if you do not know the actual price of an item. Another disadvantage is hygiene. Fresh products like vegetables are often not very clean. </a:t>
            </a:r>
            <a:r>
              <a:rPr lang="en-US" sz="5100" dirty="0">
                <a:solidFill>
                  <a:srgbClr val="FF0000"/>
                </a:solidFill>
                <a:latin typeface="Arial Narrow" panose="020B0606020202030204" pitchFamily="34" charset="0"/>
              </a:rPr>
              <a:t>In short, I don’t like shopping at the open air market, because it is inconvenient when it is rainy or hot.</a:t>
            </a:r>
          </a:p>
        </p:txBody>
      </p:sp>
      <p:sp>
        <p:nvSpPr>
          <p:cNvPr id="17" name="TextBox 16"/>
          <p:cNvSpPr txBox="1"/>
          <p:nvPr/>
        </p:nvSpPr>
        <p:spPr>
          <a:xfrm>
            <a:off x="795595" y="173795"/>
            <a:ext cx="3530487" cy="584775"/>
          </a:xfrm>
          <a:prstGeom prst="rect">
            <a:avLst/>
          </a:prstGeom>
          <a:noFill/>
        </p:spPr>
        <p:txBody>
          <a:bodyPr wrap="square" rtlCol="0">
            <a:spAutoFit/>
          </a:bodyPr>
          <a:lstStyle/>
          <a:p>
            <a:r>
              <a:rPr lang="en-US" sz="3200" b="1" i="1" dirty="0">
                <a:solidFill>
                  <a:schemeClr val="accent6">
                    <a:lumMod val="75000"/>
                  </a:schemeClr>
                </a:solidFill>
                <a:latin typeface=".VnCommercial Script" panose="020B7200000000000000" pitchFamily="34" charset="0"/>
              </a:rPr>
              <a:t>* Sample writing:</a:t>
            </a:r>
          </a:p>
        </p:txBody>
      </p:sp>
    </p:spTree>
    <p:extLst>
      <p:ext uri="{BB962C8B-B14F-4D97-AF65-F5344CB8AC3E}">
        <p14:creationId xmlns:p14="http://schemas.microsoft.com/office/powerpoint/2010/main" val="1512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99427" y="1155181"/>
            <a:ext cx="3528012" cy="625641"/>
          </a:xfrm>
          <a:prstGeom prst="roundRect">
            <a:avLst>
              <a:gd name="adj" fmla="val 4266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74100" y="1009757"/>
            <a:ext cx="1025326" cy="916490"/>
          </a:xfrm>
          <a:prstGeom prst="rect">
            <a:avLst/>
          </a:prstGeom>
        </p:spPr>
      </p:pic>
      <p:sp>
        <p:nvSpPr>
          <p:cNvPr id="36" name="TextBox 35"/>
          <p:cNvSpPr txBox="1"/>
          <p:nvPr/>
        </p:nvSpPr>
        <p:spPr>
          <a:xfrm>
            <a:off x="4345712" y="1253525"/>
            <a:ext cx="3160657" cy="461665"/>
          </a:xfrm>
          <a:prstGeom prst="rect">
            <a:avLst/>
          </a:prstGeom>
          <a:noFill/>
        </p:spPr>
        <p:txBody>
          <a:bodyPr wrap="square" rtlCol="0">
            <a:spAutoFit/>
          </a:bodyPr>
          <a:lstStyle/>
          <a:p>
            <a:r>
              <a:rPr lang="en-US" sz="2400" b="1" dirty="0">
                <a:solidFill>
                  <a:schemeClr val="bg1"/>
                </a:solidFill>
              </a:rPr>
              <a:t>LESSON 6:  SKILLS 2</a:t>
            </a:r>
            <a:endParaRPr lang="en-US" sz="28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chemeClr val="bg1"/>
                </a:solidFill>
                <a:latin typeface="Myriad Pro" pitchFamily="34" charset="0"/>
              </a:rPr>
              <a:t>SHOPPING</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pic>
        <p:nvPicPr>
          <p:cNvPr id="16" name="Picture 15"/>
          <p:cNvPicPr>
            <a:picLocks noChangeAspect="1"/>
          </p:cNvPicPr>
          <p:nvPr/>
        </p:nvPicPr>
        <p:blipFill>
          <a:blip r:embed="rId4"/>
          <a:stretch>
            <a:fillRect/>
          </a:stretch>
        </p:blipFill>
        <p:spPr>
          <a:xfrm>
            <a:off x="4135730" y="2239246"/>
            <a:ext cx="3853229" cy="3629766"/>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A683C-94AC-44CA-B585-6FA9CCCBA378}"/>
              </a:ext>
            </a:extLst>
          </p:cNvPr>
          <p:cNvSpPr>
            <a:spLocks noGrp="1"/>
          </p:cNvSpPr>
          <p:nvPr>
            <p:ph idx="1"/>
          </p:nvPr>
        </p:nvSpPr>
        <p:spPr>
          <a:xfrm>
            <a:off x="639418" y="593173"/>
            <a:ext cx="10515600" cy="4351338"/>
          </a:xfrm>
        </p:spPr>
        <p:txBody>
          <a:bodyPr>
            <a:normAutofit fontScale="92500" lnSpcReduction="10000"/>
          </a:bodyPr>
          <a:lstStyle/>
          <a:p>
            <a:pPr marL="0" indent="0">
              <a:buNone/>
            </a:pPr>
            <a:r>
              <a:rPr lang="en-US" sz="3600" dirty="0"/>
              <a:t>Online shopping has become increasingly in recent years, offering numerous advantages. Firstly, it provides convenience as customers can shop from the comfort of their homes at any time. Secondly, online shopping offers a wide range of products and allows for easy price comparison, enabling customers to find the best deals. Finally, it eliminates the need to physically visit stores, saving both time and effort. In short, the simplicity, accessibility, and time-saving aspects of online shopping make it a preferred choice for many </a:t>
            </a:r>
            <a:r>
              <a:rPr lang="en-US" sz="3600"/>
              <a:t>modern customers.</a:t>
            </a:r>
            <a:endParaRPr lang="en-US" sz="3600" dirty="0"/>
          </a:p>
        </p:txBody>
      </p:sp>
    </p:spTree>
    <p:extLst>
      <p:ext uri="{BB962C8B-B14F-4D97-AF65-F5344CB8AC3E}">
        <p14:creationId xmlns:p14="http://schemas.microsoft.com/office/powerpoint/2010/main" val="2210261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43300" y="113110"/>
            <a:ext cx="4094169" cy="584775"/>
          </a:xfrm>
          <a:prstGeom prst="rect">
            <a:avLst/>
          </a:prstGeom>
          <a:solidFill>
            <a:schemeClr val="accent4">
              <a:lumMod val="75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958122" y="1457819"/>
            <a:ext cx="9770226" cy="3046988"/>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a:t>Listen about online shopping</a:t>
            </a:r>
          </a:p>
          <a:p>
            <a:pPr marL="457200" indent="-457200">
              <a:lnSpc>
                <a:spcPct val="150000"/>
              </a:lnSpc>
              <a:buFont typeface="Wingdings" panose="05000000000000000000" pitchFamily="2" charset="2"/>
              <a:buChar char="ü"/>
            </a:pPr>
            <a:r>
              <a:rPr lang="en-US" sz="3200" dirty="0"/>
              <a:t>Write a paragraph about advantages or disadvantages of a kind of shopping.</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322" y="697885"/>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312" y="2207491"/>
            <a:ext cx="9596470" cy="1754326"/>
          </a:xfrm>
          <a:prstGeom prst="rect">
            <a:avLst/>
          </a:prstGeom>
          <a:noFill/>
        </p:spPr>
        <p:txBody>
          <a:bodyPr wrap="square" rtlCol="0">
            <a:spAutoFit/>
          </a:bodyPr>
          <a:lstStyle/>
          <a:p>
            <a:pPr marL="457200" indent="-457200">
              <a:lnSpc>
                <a:spcPct val="150000"/>
              </a:lnSpc>
              <a:buFontTx/>
              <a:buChar char="-"/>
            </a:pPr>
            <a:r>
              <a:rPr lang="en-US" sz="3600" dirty="0"/>
              <a:t>Do exercise in the workbook</a:t>
            </a:r>
          </a:p>
          <a:p>
            <a:pPr marL="457200" indent="-457200">
              <a:lnSpc>
                <a:spcPct val="150000"/>
              </a:lnSpc>
              <a:buFontTx/>
              <a:buChar char="-"/>
            </a:pPr>
            <a:r>
              <a:rPr lang="en-US" sz="3600" dirty="0"/>
              <a:t>Rewrite the paragraph in the notebook.</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767565" y="3583179"/>
            <a:ext cx="4249429" cy="2965261"/>
          </a:xfrm>
          <a:prstGeom prst="rect">
            <a:avLst/>
          </a:prstGeom>
        </p:spPr>
      </p:pic>
      <p:sp>
        <p:nvSpPr>
          <p:cNvPr id="14" name="Rectangle 25603"/>
          <p:cNvSpPr>
            <a:spLocks noChangeArrowheads="1" noChangeShapeType="1" noTextEdit="1"/>
          </p:cNvSpPr>
          <p:nvPr/>
        </p:nvSpPr>
        <p:spPr bwMode="auto">
          <a:xfrm>
            <a:off x="3657600" y="0"/>
            <a:ext cx="5181600" cy="1468582"/>
          </a:xfrm>
          <a:prstGeom prst="rect">
            <a:avLst/>
          </a:prstGeom>
        </p:spPr>
        <p:txBody>
          <a:bodyPr wrap="none" lIns="91427" tIns="45714" rIns="91427" bIns="45714" fromWordArt="1">
            <a:prstTxWarp prst="textCurveUp">
              <a:avLst>
                <a:gd name="adj" fmla="val 40356"/>
              </a:avLst>
            </a:prstTxWarp>
          </a:bodyPr>
          <a:lstStyle/>
          <a:p>
            <a:pPr algn="ctr"/>
            <a:r>
              <a:rPr lang="en-GB" sz="3600" b="1" kern="10" dirty="0">
                <a:ln w="12700">
                  <a:solidFill>
                    <a:srgbClr val="000000"/>
                  </a:solidFill>
                  <a:round/>
                  <a:headEnd/>
                  <a:tailEnd/>
                </a:ln>
                <a:solidFill>
                  <a:schemeClr val="accent2">
                    <a:lumMod val="75000"/>
                  </a:schemeClr>
                </a:solidFill>
                <a:effectLst>
                  <a:outerShdw dist="45791" dir="2021404" algn="ctr" rotWithShape="0">
                    <a:srgbClr val="808080">
                      <a:alpha val="79999"/>
                    </a:srgbClr>
                  </a:outerShdw>
                </a:effectLst>
                <a:latin typeface="Arial"/>
                <a:cs typeface="Arial"/>
              </a:rPr>
              <a:t>* Homework:</a:t>
            </a:r>
          </a:p>
        </p:txBody>
      </p:sp>
    </p:spTree>
    <p:extLst>
      <p:ext uri="{BB962C8B-B14F-4D97-AF65-F5344CB8AC3E}">
        <p14:creationId xmlns:p14="http://schemas.microsoft.com/office/powerpoint/2010/main" val="387957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12192000" cy="688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35" y="27831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2" y="2362201"/>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2175" y="2844800"/>
            <a:ext cx="38655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96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179917" y="5143748"/>
            <a:ext cx="455233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AD4F0F"/>
                </a:solidFill>
              </a:rPr>
              <a:t>access (n): </a:t>
            </a:r>
            <a:endParaRPr lang="en-US" sz="5400" b="1" dirty="0">
              <a:solidFill>
                <a:srgbClr val="AD4F0F"/>
              </a:solidFill>
              <a:cs typeface="Calibri" panose="020F0502020204030204" pitchFamily="34" charset="0"/>
            </a:endParaRPr>
          </a:p>
        </p:txBody>
      </p:sp>
      <p:sp>
        <p:nvSpPr>
          <p:cNvPr id="12" name="Rectangle 11"/>
          <p:cNvSpPr/>
          <p:nvPr/>
        </p:nvSpPr>
        <p:spPr>
          <a:xfrm>
            <a:off x="5183912" y="5288340"/>
            <a:ext cx="5377921" cy="830997"/>
          </a:xfrm>
          <a:prstGeom prst="rect">
            <a:avLst/>
          </a:prstGeom>
        </p:spPr>
        <p:txBody>
          <a:bodyPr wrap="square">
            <a:spAutoFit/>
          </a:bodyPr>
          <a:lstStyle/>
          <a:p>
            <a:pPr lvl="0" algn="ctr"/>
            <a:r>
              <a:rPr lang="en-US" sz="4800" dirty="0" err="1"/>
              <a:t>quyền</a:t>
            </a:r>
            <a:r>
              <a:rPr lang="en-US" sz="4800" dirty="0"/>
              <a:t> </a:t>
            </a:r>
            <a:r>
              <a:rPr lang="en-US" sz="4800" dirty="0" err="1"/>
              <a:t>truy</a:t>
            </a:r>
            <a:r>
              <a:rPr lang="en-US" sz="4800" dirty="0"/>
              <a:t> </a:t>
            </a:r>
            <a:r>
              <a:rPr lang="en-US" sz="4800" dirty="0" err="1"/>
              <a:t>cập</a:t>
            </a:r>
            <a:r>
              <a:rPr lang="en-US" sz="4800" dirty="0"/>
              <a:t> </a:t>
            </a:r>
            <a:r>
              <a:rPr lang="en-US" sz="4800" dirty="0" err="1"/>
              <a:t>vào</a:t>
            </a:r>
            <a:endParaRPr lang="en-US" sz="4800" dirty="0"/>
          </a:p>
        </p:txBody>
      </p:sp>
      <p:sp>
        <p:nvSpPr>
          <p:cNvPr id="2" name="Rectangle 1"/>
          <p:cNvSpPr/>
          <p:nvPr/>
        </p:nvSpPr>
        <p:spPr>
          <a:xfrm>
            <a:off x="2846869" y="6119337"/>
            <a:ext cx="1700914"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ækses</a:t>
            </a:r>
            <a:r>
              <a:rPr lang="en-US" sz="3200" b="1" dirty="0">
                <a:solidFill>
                  <a:schemeClr val="accent5">
                    <a:lumMod val="50000"/>
                  </a:schemeClr>
                </a:solidFill>
              </a:rPr>
              <a:t>/</a:t>
            </a:r>
          </a:p>
        </p:txBody>
      </p:sp>
      <p:sp>
        <p:nvSpPr>
          <p:cNvPr id="4" name="Rectangle 3"/>
          <p:cNvSpPr/>
          <p:nvPr/>
        </p:nvSpPr>
        <p:spPr>
          <a:xfrm>
            <a:off x="487067" y="8090"/>
            <a:ext cx="4158727" cy="769441"/>
          </a:xfrm>
          <a:prstGeom prst="rect">
            <a:avLst/>
          </a:prstGeom>
          <a:noFill/>
        </p:spPr>
        <p:txBody>
          <a:bodyPr wrap="square" lIns="91440" tIns="45720" rIns="91440" bIns="45720">
            <a:spAutoFit/>
          </a:bodyPr>
          <a:lstStyle/>
          <a:p>
            <a:pPr algn="ctr"/>
            <a:r>
              <a:rPr lang="en-US" sz="4400" b="1" dirty="0">
                <a:ln w="6600">
                  <a:solidFill>
                    <a:schemeClr val="accent2"/>
                  </a:solidFill>
                  <a:prstDash val="solid"/>
                </a:ln>
                <a:solidFill>
                  <a:srgbClr val="0070C0"/>
                </a:solidFill>
                <a:effectLst>
                  <a:outerShdw dist="38100" dir="2700000" algn="tl" rotWithShape="0">
                    <a:schemeClr val="accent2"/>
                  </a:outerShdw>
                </a:effectLst>
              </a:rPr>
              <a:t>*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2044557" y="777531"/>
            <a:ext cx="7094113" cy="4415784"/>
          </a:xfrm>
          <a:prstGeom prst="rect">
            <a:avLst/>
          </a:prstGeom>
        </p:spPr>
      </p:pic>
      <p:pic>
        <p:nvPicPr>
          <p:cNvPr id="8" name="acc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520" y="4796814"/>
            <a:ext cx="693868" cy="69386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461570" y="5072857"/>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rgbClr val="AD4F0F"/>
                </a:solidFill>
              </a:rPr>
              <a:t>- purchase </a:t>
            </a:r>
            <a:r>
              <a:rPr lang="en-US" sz="4400" b="1" dirty="0">
                <a:solidFill>
                  <a:srgbClr val="AD4F0F"/>
                </a:solidFill>
                <a:cs typeface="Calibri" panose="020F0502020204030204" pitchFamily="34" charset="0"/>
              </a:rPr>
              <a:t>(v): </a:t>
            </a:r>
          </a:p>
        </p:txBody>
      </p:sp>
      <p:sp>
        <p:nvSpPr>
          <p:cNvPr id="12" name="Rectangle 11"/>
          <p:cNvSpPr/>
          <p:nvPr/>
        </p:nvSpPr>
        <p:spPr>
          <a:xfrm>
            <a:off x="4969769" y="5095082"/>
            <a:ext cx="4897301" cy="830997"/>
          </a:xfrm>
          <a:prstGeom prst="rect">
            <a:avLst/>
          </a:prstGeom>
        </p:spPr>
        <p:txBody>
          <a:bodyPr wrap="square">
            <a:spAutoFit/>
          </a:bodyPr>
          <a:lstStyle/>
          <a:p>
            <a:pPr lvl="0" algn="ctr"/>
            <a:r>
              <a:rPr lang="en-US" sz="4800" dirty="0" err="1"/>
              <a:t>mua</a:t>
            </a:r>
            <a:r>
              <a:rPr lang="en-US" sz="4800" dirty="0"/>
              <a:t> </a:t>
            </a:r>
            <a:r>
              <a:rPr lang="en-US" sz="4800" dirty="0" err="1"/>
              <a:t>sắm</a:t>
            </a:r>
            <a:endParaRPr lang="en-US" sz="4800" dirty="0"/>
          </a:p>
        </p:txBody>
      </p:sp>
      <p:sp>
        <p:nvSpPr>
          <p:cNvPr id="2" name="Rectangle 1"/>
          <p:cNvSpPr/>
          <p:nvPr/>
        </p:nvSpPr>
        <p:spPr>
          <a:xfrm>
            <a:off x="3383265" y="5818737"/>
            <a:ext cx="1776448"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pɜːtʃəs</a:t>
            </a:r>
            <a:r>
              <a:rPr lang="en-US" sz="3200" b="1" dirty="0">
                <a:solidFill>
                  <a:schemeClr val="accent5">
                    <a:lumMod val="50000"/>
                  </a:schemeClr>
                </a:solidFill>
              </a:rPr>
              <a:t>/</a:t>
            </a:r>
          </a:p>
        </p:txBody>
      </p:sp>
      <p:pic>
        <p:nvPicPr>
          <p:cNvPr id="3" name="Picture 2"/>
          <p:cNvPicPr>
            <a:picLocks noChangeAspect="1"/>
          </p:cNvPicPr>
          <p:nvPr/>
        </p:nvPicPr>
        <p:blipFill>
          <a:blip r:embed="rId5"/>
          <a:stretch>
            <a:fillRect/>
          </a:stretch>
        </p:blipFill>
        <p:spPr>
          <a:xfrm>
            <a:off x="1811947" y="865970"/>
            <a:ext cx="7736438" cy="4206887"/>
          </a:xfrm>
          <a:prstGeom prst="rect">
            <a:avLst/>
          </a:prstGeom>
        </p:spPr>
      </p:pic>
      <p:pic>
        <p:nvPicPr>
          <p:cNvPr id="8" name="purcha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2360" y="5426587"/>
            <a:ext cx="684537" cy="684537"/>
          </a:xfrm>
          <a:prstGeom prst="rect">
            <a:avLst/>
          </a:prstGeom>
        </p:spPr>
      </p:pic>
      <p:sp>
        <p:nvSpPr>
          <p:cNvPr id="13" name="Rectangle 12"/>
          <p:cNvSpPr/>
          <p:nvPr/>
        </p:nvSpPr>
        <p:spPr>
          <a:xfrm>
            <a:off x="487067" y="8090"/>
            <a:ext cx="4158727" cy="769441"/>
          </a:xfrm>
          <a:prstGeom prst="rect">
            <a:avLst/>
          </a:prstGeom>
          <a:noFill/>
        </p:spPr>
        <p:txBody>
          <a:bodyPr wrap="square" lIns="91440" tIns="45720" rIns="91440" bIns="45720">
            <a:spAutoFit/>
          </a:bodyPr>
          <a:lstStyle/>
          <a:p>
            <a:pPr algn="ctr"/>
            <a:r>
              <a:rPr lang="en-US" sz="4400" b="1" dirty="0">
                <a:ln w="6600">
                  <a:solidFill>
                    <a:schemeClr val="accent2"/>
                  </a:solidFill>
                  <a:prstDash val="solid"/>
                </a:ln>
                <a:solidFill>
                  <a:srgbClr val="0070C0"/>
                </a:solidFill>
                <a:effectLst>
                  <a:outerShdw dist="38100" dir="2700000" algn="tl" rotWithShape="0">
                    <a:schemeClr val="accent2"/>
                  </a:outerShdw>
                </a:effectLst>
              </a:rPr>
              <a:t>*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spTree>
    <p:extLst>
      <p:ext uri="{BB962C8B-B14F-4D97-AF65-F5344CB8AC3E}">
        <p14:creationId xmlns:p14="http://schemas.microsoft.com/office/powerpoint/2010/main" val="3941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3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068732" y="5058699"/>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rgbClr val="AD4F0F"/>
                </a:solidFill>
              </a:rPr>
              <a:t>- shipping (n</a:t>
            </a:r>
            <a:r>
              <a:rPr lang="en-US" sz="4400" b="1" dirty="0">
                <a:solidFill>
                  <a:srgbClr val="AD4F0F"/>
                </a:solidFill>
                <a:cs typeface="Calibri" panose="020F0502020204030204" pitchFamily="34" charset="0"/>
              </a:rPr>
              <a:t>): </a:t>
            </a:r>
          </a:p>
        </p:txBody>
      </p:sp>
      <p:sp>
        <p:nvSpPr>
          <p:cNvPr id="12" name="Rectangle 11"/>
          <p:cNvSpPr/>
          <p:nvPr/>
        </p:nvSpPr>
        <p:spPr>
          <a:xfrm>
            <a:off x="5580002" y="5145632"/>
            <a:ext cx="5320879" cy="1446550"/>
          </a:xfrm>
          <a:prstGeom prst="rect">
            <a:avLst/>
          </a:prstGeom>
        </p:spPr>
        <p:txBody>
          <a:bodyPr wrap="square">
            <a:spAutoFit/>
          </a:bodyPr>
          <a:lstStyle/>
          <a:p>
            <a:pPr lvl="0" algn="ctr"/>
            <a:r>
              <a:rPr lang="en-US" sz="4400" dirty="0" err="1"/>
              <a:t>việc</a:t>
            </a:r>
            <a:r>
              <a:rPr lang="en-US" sz="4400" dirty="0"/>
              <a:t> </a:t>
            </a:r>
            <a:r>
              <a:rPr lang="en-US" sz="4400" dirty="0" err="1"/>
              <a:t>chuyển</a:t>
            </a:r>
            <a:r>
              <a:rPr lang="en-US" sz="4400" dirty="0"/>
              <a:t> </a:t>
            </a:r>
            <a:r>
              <a:rPr lang="en-US" sz="4400" dirty="0" err="1"/>
              <a:t>hàng</a:t>
            </a:r>
            <a:r>
              <a:rPr lang="en-US" sz="4400" dirty="0"/>
              <a:t>, </a:t>
            </a:r>
          </a:p>
          <a:p>
            <a:pPr lvl="0" algn="ctr"/>
            <a:r>
              <a:rPr lang="en-US" sz="4400" dirty="0" err="1"/>
              <a:t>giao</a:t>
            </a:r>
            <a:r>
              <a:rPr lang="en-US" sz="4400" dirty="0"/>
              <a:t> </a:t>
            </a:r>
            <a:r>
              <a:rPr lang="en-US" sz="4400" dirty="0" err="1"/>
              <a:t>hàng</a:t>
            </a:r>
            <a:endParaRPr lang="en-US" sz="4400" dirty="0"/>
          </a:p>
        </p:txBody>
      </p:sp>
      <p:sp>
        <p:nvSpPr>
          <p:cNvPr id="2" name="Rectangle 1"/>
          <p:cNvSpPr/>
          <p:nvPr/>
        </p:nvSpPr>
        <p:spPr>
          <a:xfrm>
            <a:off x="3181932" y="5930462"/>
            <a:ext cx="1463862"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ʃɪpɪŋ</a:t>
            </a:r>
            <a:r>
              <a:rPr lang="en-US" sz="3200" b="1" dirty="0">
                <a:solidFill>
                  <a:schemeClr val="accent5">
                    <a:lumMod val="50000"/>
                  </a:schemeClr>
                </a:solidFill>
              </a:rPr>
              <a:t>/</a:t>
            </a:r>
          </a:p>
        </p:txBody>
      </p:sp>
      <p:pic>
        <p:nvPicPr>
          <p:cNvPr id="6" name="Picture 5"/>
          <p:cNvPicPr>
            <a:picLocks noChangeAspect="1"/>
          </p:cNvPicPr>
          <p:nvPr/>
        </p:nvPicPr>
        <p:blipFill>
          <a:blip r:embed="rId5"/>
          <a:stretch>
            <a:fillRect/>
          </a:stretch>
        </p:blipFill>
        <p:spPr>
          <a:xfrm>
            <a:off x="2773655" y="825734"/>
            <a:ext cx="6085303" cy="4056869"/>
          </a:xfrm>
          <a:prstGeom prst="rect">
            <a:avLst/>
          </a:prstGeom>
        </p:spPr>
      </p:pic>
      <p:pic>
        <p:nvPicPr>
          <p:cNvPr id="8" name="shi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7067" y="5540044"/>
            <a:ext cx="581665" cy="581665"/>
          </a:xfrm>
          <a:prstGeom prst="rect">
            <a:avLst/>
          </a:prstGeom>
        </p:spPr>
      </p:pic>
      <p:sp>
        <p:nvSpPr>
          <p:cNvPr id="14" name="Rectangle 13"/>
          <p:cNvSpPr/>
          <p:nvPr/>
        </p:nvSpPr>
        <p:spPr>
          <a:xfrm>
            <a:off x="487067" y="8090"/>
            <a:ext cx="4158727" cy="769441"/>
          </a:xfrm>
          <a:prstGeom prst="rect">
            <a:avLst/>
          </a:prstGeom>
          <a:noFill/>
        </p:spPr>
        <p:txBody>
          <a:bodyPr wrap="square" lIns="91440" tIns="45720" rIns="91440" bIns="45720">
            <a:spAutoFit/>
          </a:bodyPr>
          <a:lstStyle/>
          <a:p>
            <a:pPr algn="ctr"/>
            <a:r>
              <a:rPr lang="en-US" sz="4400" b="1" dirty="0">
                <a:ln w="6600">
                  <a:solidFill>
                    <a:schemeClr val="accent2"/>
                  </a:solidFill>
                  <a:prstDash val="solid"/>
                </a:ln>
                <a:solidFill>
                  <a:srgbClr val="0070C0"/>
                </a:solidFill>
                <a:effectLst>
                  <a:outerShdw dist="38100" dir="2700000" algn="tl" rotWithShape="0">
                    <a:schemeClr val="accent2"/>
                  </a:outerShdw>
                </a:effectLst>
              </a:rPr>
              <a:t>*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spTree>
    <p:extLst>
      <p:ext uri="{BB962C8B-B14F-4D97-AF65-F5344CB8AC3E}">
        <p14:creationId xmlns:p14="http://schemas.microsoft.com/office/powerpoint/2010/main" val="41466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614217" y="5322462"/>
            <a:ext cx="4587967"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AD4F0F"/>
                </a:solidFill>
              </a:rPr>
              <a:t>overshopping</a:t>
            </a:r>
            <a:r>
              <a:rPr lang="en-US" sz="4400" b="1" dirty="0">
                <a:solidFill>
                  <a:srgbClr val="AD4F0F"/>
                </a:solidFill>
              </a:rPr>
              <a:t> (v</a:t>
            </a:r>
            <a:r>
              <a:rPr lang="en-US" sz="4400" b="1" dirty="0">
                <a:solidFill>
                  <a:srgbClr val="AD4F0F"/>
                </a:solidFill>
                <a:cs typeface="Calibri" panose="020F0502020204030204" pitchFamily="34" charset="0"/>
              </a:rPr>
              <a:t>):</a:t>
            </a:r>
          </a:p>
        </p:txBody>
      </p:sp>
      <p:sp>
        <p:nvSpPr>
          <p:cNvPr id="12" name="Rectangle 11"/>
          <p:cNvSpPr/>
          <p:nvPr/>
        </p:nvSpPr>
        <p:spPr>
          <a:xfrm>
            <a:off x="6461050" y="5440146"/>
            <a:ext cx="4897301" cy="830997"/>
          </a:xfrm>
          <a:prstGeom prst="rect">
            <a:avLst/>
          </a:prstGeom>
        </p:spPr>
        <p:txBody>
          <a:bodyPr wrap="square">
            <a:spAutoFit/>
          </a:bodyPr>
          <a:lstStyle/>
          <a:p>
            <a:pPr lvl="0" algn="ctr"/>
            <a:r>
              <a:rPr lang="en-US" sz="4800" dirty="0" err="1"/>
              <a:t>mua</a:t>
            </a:r>
            <a:r>
              <a:rPr lang="en-US" sz="4800" dirty="0"/>
              <a:t> </a:t>
            </a:r>
            <a:r>
              <a:rPr lang="en-US" sz="4800" dirty="0" err="1"/>
              <a:t>sắm</a:t>
            </a:r>
            <a:r>
              <a:rPr lang="en-US" sz="4800" dirty="0"/>
              <a:t> </a:t>
            </a:r>
            <a:r>
              <a:rPr lang="en-US" sz="4800" dirty="0" err="1"/>
              <a:t>quá</a:t>
            </a:r>
            <a:r>
              <a:rPr lang="en-US" sz="4800" dirty="0"/>
              <a:t> </a:t>
            </a:r>
            <a:r>
              <a:rPr lang="en-US" sz="4800" dirty="0" err="1"/>
              <a:t>đà</a:t>
            </a:r>
            <a:r>
              <a:rPr lang="en-US" sz="4800" dirty="0"/>
              <a:t> </a:t>
            </a:r>
          </a:p>
        </p:txBody>
      </p:sp>
      <p:sp>
        <p:nvSpPr>
          <p:cNvPr id="2" name="Rectangle 1"/>
          <p:cNvSpPr/>
          <p:nvPr/>
        </p:nvSpPr>
        <p:spPr>
          <a:xfrm>
            <a:off x="2801134" y="5979903"/>
            <a:ext cx="2610009"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əʊvə</a:t>
            </a:r>
            <a:r>
              <a:rPr lang="en-US" sz="3200" b="1" dirty="0">
                <a:solidFill>
                  <a:schemeClr val="accent5">
                    <a:lumMod val="50000"/>
                  </a:schemeClr>
                </a:solidFill>
              </a:rPr>
              <a:t> ˈ</a:t>
            </a:r>
            <a:r>
              <a:rPr lang="en-US" sz="3200" b="1" dirty="0" err="1">
                <a:solidFill>
                  <a:schemeClr val="accent5">
                    <a:lumMod val="50000"/>
                  </a:schemeClr>
                </a:solidFill>
              </a:rPr>
              <a:t>ʃɒpɪŋ</a:t>
            </a:r>
            <a:r>
              <a:rPr lang="en-US" sz="3200" b="1" dirty="0">
                <a:solidFill>
                  <a:schemeClr val="accent5">
                    <a:lumMod val="50000"/>
                  </a:schemeClr>
                </a:solidFill>
              </a:rPr>
              <a:t>/</a:t>
            </a:r>
          </a:p>
        </p:txBody>
      </p:sp>
      <p:pic>
        <p:nvPicPr>
          <p:cNvPr id="5" name="Picture 4"/>
          <p:cNvPicPr>
            <a:picLocks noChangeAspect="1"/>
          </p:cNvPicPr>
          <p:nvPr/>
        </p:nvPicPr>
        <p:blipFill>
          <a:blip r:embed="rId5"/>
          <a:stretch>
            <a:fillRect/>
          </a:stretch>
        </p:blipFill>
        <p:spPr>
          <a:xfrm>
            <a:off x="2647045" y="777531"/>
            <a:ext cx="7271890" cy="4544931"/>
          </a:xfrm>
          <a:prstGeom prst="rect">
            <a:avLst/>
          </a:prstGeom>
        </p:spPr>
      </p:pic>
      <p:pic>
        <p:nvPicPr>
          <p:cNvPr id="6" name="oversho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4129" y="5107208"/>
            <a:ext cx="665876" cy="665876"/>
          </a:xfrm>
          <a:prstGeom prst="rect">
            <a:avLst/>
          </a:prstGeom>
        </p:spPr>
      </p:pic>
      <p:sp>
        <p:nvSpPr>
          <p:cNvPr id="14" name="Rectangle 13"/>
          <p:cNvSpPr/>
          <p:nvPr/>
        </p:nvSpPr>
        <p:spPr>
          <a:xfrm>
            <a:off x="487067" y="8090"/>
            <a:ext cx="4158727" cy="769441"/>
          </a:xfrm>
          <a:prstGeom prst="rect">
            <a:avLst/>
          </a:prstGeom>
          <a:noFill/>
        </p:spPr>
        <p:txBody>
          <a:bodyPr wrap="square" lIns="91440" tIns="45720" rIns="91440" bIns="45720">
            <a:spAutoFit/>
          </a:bodyPr>
          <a:lstStyle/>
          <a:p>
            <a:pPr algn="ctr"/>
            <a:r>
              <a:rPr lang="en-US" sz="4400" b="1" dirty="0">
                <a:ln w="6600">
                  <a:solidFill>
                    <a:schemeClr val="accent2"/>
                  </a:solidFill>
                  <a:prstDash val="solid"/>
                </a:ln>
                <a:solidFill>
                  <a:srgbClr val="0070C0"/>
                </a:solidFill>
                <a:effectLst>
                  <a:outerShdw dist="38100" dir="2700000" algn="tl" rotWithShape="0">
                    <a:schemeClr val="accent2"/>
                  </a:outerShdw>
                </a:effectLst>
              </a:rPr>
              <a:t>*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spTree>
    <p:extLst>
      <p:ext uri="{BB962C8B-B14F-4D97-AF65-F5344CB8AC3E}">
        <p14:creationId xmlns:p14="http://schemas.microsoft.com/office/powerpoint/2010/main" val="1869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8"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515553155"/>
              </p:ext>
            </p:extLst>
          </p:nvPr>
        </p:nvGraphicFramePr>
        <p:xfrm>
          <a:off x="703843" y="870747"/>
          <a:ext cx="10354139" cy="3022845"/>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val="20000"/>
                    </a:ext>
                  </a:extLst>
                </a:gridCol>
                <a:gridCol w="3061666">
                  <a:extLst>
                    <a:ext uri="{9D8B030D-6E8A-4147-A177-3AD203B41FA5}">
                      <a16:colId xmlns:a16="http://schemas.microsoft.com/office/drawing/2014/main" val="20001"/>
                    </a:ext>
                  </a:extLst>
                </a:gridCol>
                <a:gridCol w="3576527">
                  <a:extLst>
                    <a:ext uri="{9D8B030D-6E8A-4147-A177-3AD203B41FA5}">
                      <a16:colId xmlns:a16="http://schemas.microsoft.com/office/drawing/2014/main" val="20002"/>
                    </a:ext>
                  </a:extLst>
                </a:gridCol>
              </a:tblGrid>
              <a:tr h="692169">
                <a:tc>
                  <a:txBody>
                    <a:bodyPr/>
                    <a:lstStyle/>
                    <a:p>
                      <a:pPr algn="ctr"/>
                      <a:r>
                        <a:rPr lang="en-US" sz="3000" b="1" dirty="0">
                          <a:solidFill>
                            <a:srgbClr val="EF4B66"/>
                          </a:solidFill>
                          <a:latin typeface="+mn-lt"/>
                        </a:rPr>
                        <a:t>New words</a:t>
                      </a:r>
                    </a:p>
                  </a:txBody>
                  <a:tcPr anchor="ctr"/>
                </a:tc>
                <a:tc>
                  <a:txBody>
                    <a:bodyPr/>
                    <a:lstStyle/>
                    <a:p>
                      <a:pPr algn="ctr"/>
                      <a:r>
                        <a:rPr lang="en-US" sz="3000" b="1" dirty="0">
                          <a:solidFill>
                            <a:srgbClr val="EF4B66"/>
                          </a:solidFill>
                          <a:latin typeface="+mn-lt"/>
                        </a:rPr>
                        <a:t>Pronunciation</a:t>
                      </a:r>
                    </a:p>
                  </a:txBody>
                  <a:tcPr anchor="ctr"/>
                </a:tc>
                <a:tc>
                  <a:txBody>
                    <a:bodyPr/>
                    <a:lstStyle/>
                    <a:p>
                      <a:pPr algn="ctr"/>
                      <a:r>
                        <a:rPr lang="en-US" sz="3000" b="1" dirty="0">
                          <a:solidFill>
                            <a:srgbClr val="EF4B66"/>
                          </a:solidFill>
                          <a:latin typeface="+mn-lt"/>
                        </a:rPr>
                        <a:t>Meaning</a:t>
                      </a:r>
                    </a:p>
                  </a:txBody>
                  <a:tcPr anchor="ctr"/>
                </a:tc>
                <a:extLst>
                  <a:ext uri="{0D108BD9-81ED-4DB2-BD59-A6C34878D82A}">
                    <a16:rowId xmlns:a16="http://schemas.microsoft.com/office/drawing/2014/main" val="10000"/>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1. access (n)</a:t>
                      </a:r>
                    </a:p>
                  </a:txBody>
                  <a:tcPr marL="71755" marR="71755" marT="71755" marB="71755" anchor="ctr"/>
                </a:tc>
                <a:tc>
                  <a:txBody>
                    <a:bodyPr/>
                    <a:lstStyle/>
                    <a:p>
                      <a:pPr marL="0" marR="0" algn="ctr">
                        <a:lnSpc>
                          <a:spcPct val="107000"/>
                        </a:lnSpc>
                        <a:spcBef>
                          <a:spcPts val="0"/>
                        </a:spcBef>
                        <a:spcAft>
                          <a:spcPts val="0"/>
                        </a:spcAft>
                      </a:pPr>
                      <a:r>
                        <a:rPr lang="en-US" sz="3000" dirty="0">
                          <a:solidFill>
                            <a:srgbClr val="000000"/>
                          </a:solidFill>
                          <a:effectLst/>
                          <a:latin typeface="+mn-lt"/>
                          <a:ea typeface="Calibri" panose="020F0502020204030204" pitchFamily="34" charset="0"/>
                          <a:cs typeface="Calibri" panose="020F0502020204030204" pitchFamily="34" charset="0"/>
                        </a:rPr>
                        <a:t>/ˈ</a:t>
                      </a:r>
                      <a:r>
                        <a:rPr lang="en-US" sz="3000" dirty="0" err="1">
                          <a:solidFill>
                            <a:srgbClr val="000000"/>
                          </a:solidFill>
                          <a:effectLst/>
                          <a:latin typeface="+mn-lt"/>
                          <a:ea typeface="Calibri" panose="020F0502020204030204" pitchFamily="34" charset="0"/>
                          <a:cs typeface="Calibri" panose="020F0502020204030204" pitchFamily="34" charset="0"/>
                        </a:rPr>
                        <a:t>ækses</a:t>
                      </a:r>
                      <a:r>
                        <a:rPr lang="en-US" sz="3000" dirty="0">
                          <a:solidFill>
                            <a:srgbClr val="000000"/>
                          </a:solidFill>
                          <a:effectLst/>
                          <a:latin typeface="+mn-lt"/>
                          <a:ea typeface="Calibri" panose="020F0502020204030204" pitchFamily="34" charset="0"/>
                          <a:cs typeface="Calibri" panose="020F0502020204030204" pitchFamily="34" charset="0"/>
                        </a:rPr>
                        <a:t>/</a:t>
                      </a:r>
                    </a:p>
                  </a:txBody>
                  <a:tcPr marL="36195" marR="36195" marT="71755" marB="71755" anchor="ctr"/>
                </a:tc>
                <a:tc>
                  <a:txBody>
                    <a:bodyPr/>
                    <a:lstStyle/>
                    <a:p>
                      <a:r>
                        <a:rPr lang="en-US" sz="2800" dirty="0" err="1"/>
                        <a:t>quyền</a:t>
                      </a:r>
                      <a:r>
                        <a:rPr lang="en-US" sz="2800" dirty="0"/>
                        <a:t> </a:t>
                      </a:r>
                      <a:r>
                        <a:rPr lang="en-US" sz="2800" dirty="0" err="1"/>
                        <a:t>truy</a:t>
                      </a:r>
                      <a:r>
                        <a:rPr lang="en-US" sz="2800" dirty="0"/>
                        <a:t> </a:t>
                      </a:r>
                      <a:r>
                        <a:rPr lang="en-US" sz="2800" dirty="0" err="1"/>
                        <a:t>cập</a:t>
                      </a:r>
                      <a:r>
                        <a:rPr lang="en-US" sz="2800" dirty="0"/>
                        <a:t> </a:t>
                      </a:r>
                      <a:r>
                        <a:rPr lang="en-US" sz="2800" dirty="0" err="1"/>
                        <a:t>vào</a:t>
                      </a:r>
                      <a:endParaRPr lang="en-US" sz="2800" dirty="0"/>
                    </a:p>
                  </a:txBody>
                  <a:tcPr marL="36195" marR="36195" marT="71755" marB="71755" anchor="ctr"/>
                </a:tc>
                <a:extLst>
                  <a:ext uri="{0D108BD9-81ED-4DB2-BD59-A6C34878D82A}">
                    <a16:rowId xmlns:a16="http://schemas.microsoft.com/office/drawing/2014/main" val="2917693607"/>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2. purchase (v)</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5">
                              <a:lumMod val="50000"/>
                            </a:schemeClr>
                          </a:solidFill>
                        </a:rPr>
                        <a:t>/ˈ</a:t>
                      </a:r>
                      <a:r>
                        <a:rPr lang="en-US" sz="2800" b="0" dirty="0" err="1">
                          <a:solidFill>
                            <a:schemeClr val="accent5">
                              <a:lumMod val="50000"/>
                            </a:schemeClr>
                          </a:solidFill>
                        </a:rPr>
                        <a:t>pɜːtʃəs</a:t>
                      </a:r>
                      <a:r>
                        <a:rPr lang="en-US" sz="2800" b="0" dirty="0">
                          <a:solidFill>
                            <a:schemeClr val="accent5">
                              <a:lumMod val="50000"/>
                            </a:schemeClr>
                          </a:solidFill>
                        </a:rPr>
                        <a:t>/</a:t>
                      </a:r>
                    </a:p>
                  </a:txBody>
                  <a:tcPr marL="36195" marR="36195" marT="71755" marB="71755" anchor="ctr"/>
                </a:tc>
                <a:tc>
                  <a:txBody>
                    <a:bodyPr/>
                    <a:lstStyle/>
                    <a:p>
                      <a:pPr algn="ctr"/>
                      <a:r>
                        <a:rPr lang="en-US" sz="2800" dirty="0" err="1"/>
                        <a:t>mua</a:t>
                      </a:r>
                      <a:r>
                        <a:rPr lang="en-US" sz="2800" dirty="0"/>
                        <a:t> </a:t>
                      </a:r>
                      <a:r>
                        <a:rPr lang="en-US" sz="2800" dirty="0" err="1"/>
                        <a:t>sắm</a:t>
                      </a:r>
                      <a:endParaRPr lang="en-US" sz="2800" dirty="0"/>
                    </a:p>
                  </a:txBody>
                  <a:tcPr marL="36195" marR="36195" marT="71755" marB="71755" anchor="ctr"/>
                </a:tc>
                <a:extLst>
                  <a:ext uri="{0D108BD9-81ED-4DB2-BD59-A6C34878D82A}">
                    <a16:rowId xmlns:a16="http://schemas.microsoft.com/office/drawing/2014/main" val="1707150201"/>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3. shipping (n)</a:t>
                      </a:r>
                    </a:p>
                  </a:txBody>
                  <a:tcPr marL="71755" marR="71755" marT="71755" marB="7175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5">
                              <a:lumMod val="50000"/>
                            </a:schemeClr>
                          </a:solidFill>
                        </a:rPr>
                        <a:t>/ˈ</a:t>
                      </a:r>
                      <a:r>
                        <a:rPr lang="en-US" sz="2800" b="0" dirty="0" err="1">
                          <a:solidFill>
                            <a:schemeClr val="accent5">
                              <a:lumMod val="50000"/>
                            </a:schemeClr>
                          </a:solidFill>
                        </a:rPr>
                        <a:t>ʃɪpɪŋ</a:t>
                      </a:r>
                      <a:r>
                        <a:rPr lang="en-US" sz="2800" b="0" dirty="0">
                          <a:solidFill>
                            <a:schemeClr val="accent5">
                              <a:lumMod val="50000"/>
                            </a:schemeClr>
                          </a:solidFill>
                        </a:rPr>
                        <a:t>/</a:t>
                      </a:r>
                    </a:p>
                    <a:p>
                      <a:endParaRPr lang="en-US" dirty="0"/>
                    </a:p>
                  </a:txBody>
                  <a:tcPr marL="36195" marR="36195" marT="71755" marB="71755" anchor="ctr"/>
                </a:tc>
                <a:tc>
                  <a:txBody>
                    <a:bodyPr/>
                    <a:lstStyle/>
                    <a:p>
                      <a:r>
                        <a:rPr lang="en-US" sz="2800" dirty="0" err="1"/>
                        <a:t>việc</a:t>
                      </a:r>
                      <a:r>
                        <a:rPr lang="en-US" sz="2800" dirty="0"/>
                        <a:t> </a:t>
                      </a:r>
                      <a:r>
                        <a:rPr lang="en-US" sz="2800" dirty="0" err="1"/>
                        <a:t>chuyển</a:t>
                      </a:r>
                      <a:r>
                        <a:rPr lang="en-US" sz="2800" dirty="0"/>
                        <a:t> </a:t>
                      </a:r>
                      <a:r>
                        <a:rPr lang="en-US" sz="2800" dirty="0" err="1"/>
                        <a:t>hàng</a:t>
                      </a:r>
                      <a:r>
                        <a:rPr lang="en-US" sz="2800" dirty="0"/>
                        <a:t>, </a:t>
                      </a:r>
                    </a:p>
                    <a:p>
                      <a:r>
                        <a:rPr lang="en-US" sz="2800" dirty="0" err="1"/>
                        <a:t>giao</a:t>
                      </a:r>
                      <a:r>
                        <a:rPr lang="en-US" sz="2800" dirty="0"/>
                        <a:t> </a:t>
                      </a:r>
                      <a:r>
                        <a:rPr lang="en-US" sz="2800" dirty="0" err="1"/>
                        <a:t>hàng</a:t>
                      </a:r>
                      <a:endParaRPr lang="en-US" sz="2800" dirty="0"/>
                    </a:p>
                  </a:txBody>
                  <a:tcPr marL="36195" marR="36195" marT="71755" marB="71755" anchor="ctr"/>
                </a:tc>
                <a:extLst>
                  <a:ext uri="{0D108BD9-81ED-4DB2-BD59-A6C34878D82A}">
                    <a16:rowId xmlns:a16="http://schemas.microsoft.com/office/drawing/2014/main" val="31981075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06461485"/>
              </p:ext>
            </p:extLst>
          </p:nvPr>
        </p:nvGraphicFramePr>
        <p:xfrm>
          <a:off x="703842" y="3909300"/>
          <a:ext cx="10354139" cy="666863"/>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val="2526926999"/>
                    </a:ext>
                  </a:extLst>
                </a:gridCol>
                <a:gridCol w="3061667">
                  <a:extLst>
                    <a:ext uri="{9D8B030D-6E8A-4147-A177-3AD203B41FA5}">
                      <a16:colId xmlns:a16="http://schemas.microsoft.com/office/drawing/2014/main" val="2878825102"/>
                    </a:ext>
                  </a:extLst>
                </a:gridCol>
                <a:gridCol w="3576526">
                  <a:extLst>
                    <a:ext uri="{9D8B030D-6E8A-4147-A177-3AD203B41FA5}">
                      <a16:colId xmlns:a16="http://schemas.microsoft.com/office/drawing/2014/main" val="1678265394"/>
                    </a:ext>
                  </a:extLst>
                </a:gridCol>
              </a:tblGrid>
              <a:tr h="666863">
                <a:tc>
                  <a:txBody>
                    <a:bodyPr/>
                    <a:lstStyle/>
                    <a:p>
                      <a:r>
                        <a:rPr lang="en-US" sz="3000" b="0" dirty="0"/>
                        <a:t>4. </a:t>
                      </a:r>
                      <a:r>
                        <a:rPr lang="en-US" sz="3000" b="0" dirty="0" err="1"/>
                        <a:t>overshopping</a:t>
                      </a:r>
                      <a:r>
                        <a:rPr lang="en-US" sz="3000" b="0" dirty="0"/>
                        <a:t> (v)</a:t>
                      </a:r>
                    </a:p>
                  </a:txBody>
                  <a:tcPr marL="71755" marR="71755" marT="71755" marB="71755" anchor="ctr"/>
                </a:tc>
                <a:tc>
                  <a:txBody>
                    <a:bodyPr/>
                    <a:lstStyle/>
                    <a:p>
                      <a:pPr algn="ctr"/>
                      <a:r>
                        <a:rPr lang="en-US" sz="3000" b="0" dirty="0"/>
                        <a:t>ˈ</a:t>
                      </a:r>
                      <a:r>
                        <a:rPr lang="en-US" sz="3000" b="0" dirty="0" err="1"/>
                        <a:t>əʊvə</a:t>
                      </a:r>
                      <a:r>
                        <a:rPr lang="en-US" sz="3000" b="0" dirty="0"/>
                        <a:t> ˈ</a:t>
                      </a:r>
                      <a:r>
                        <a:rPr lang="en-US" sz="3000" b="0" dirty="0" err="1"/>
                        <a:t>ʃɒpɪŋ</a:t>
                      </a:r>
                      <a:r>
                        <a:rPr lang="en-US" sz="3000" b="0" dirty="0"/>
                        <a:t>/    </a:t>
                      </a:r>
                    </a:p>
                  </a:txBody>
                  <a:tcPr marL="36195" marR="36195" marT="71755" marB="71755" anchor="ctr"/>
                </a:tc>
                <a:tc>
                  <a:txBody>
                    <a:bodyPr/>
                    <a:lstStyle/>
                    <a:p>
                      <a:pPr algn="ctr"/>
                      <a:r>
                        <a:rPr lang="en-US" sz="3000" b="0" dirty="0" err="1"/>
                        <a:t>Mua</a:t>
                      </a:r>
                      <a:r>
                        <a:rPr lang="en-US" sz="3000" b="0" baseline="0" dirty="0"/>
                        <a:t> </a:t>
                      </a:r>
                      <a:r>
                        <a:rPr lang="en-US" sz="3000" b="0" baseline="0" dirty="0" err="1"/>
                        <a:t>sắm</a:t>
                      </a:r>
                      <a:r>
                        <a:rPr lang="en-US" sz="3000" b="0" baseline="0" dirty="0"/>
                        <a:t> </a:t>
                      </a:r>
                      <a:r>
                        <a:rPr lang="en-US" sz="3000" b="0" baseline="0" dirty="0" err="1"/>
                        <a:t>quá</a:t>
                      </a:r>
                      <a:r>
                        <a:rPr lang="en-US" sz="3000" b="0" baseline="0" dirty="0"/>
                        <a:t> </a:t>
                      </a:r>
                      <a:r>
                        <a:rPr lang="en-US" sz="3000" b="0" baseline="0" dirty="0" err="1"/>
                        <a:t>đà</a:t>
                      </a:r>
                      <a:endParaRPr lang="en-US" sz="3000" b="0" dirty="0"/>
                    </a:p>
                  </a:txBody>
                  <a:tcPr marL="36195" marR="36195" marT="71755" marB="71755" anchor="ctr"/>
                </a:tc>
                <a:extLst>
                  <a:ext uri="{0D108BD9-81ED-4DB2-BD59-A6C34878D82A}">
                    <a16:rowId xmlns:a16="http://schemas.microsoft.com/office/drawing/2014/main" val="2974145862"/>
                  </a:ext>
                </a:extLst>
              </a:tr>
            </a:tbl>
          </a:graphicData>
        </a:graphic>
      </p:graphicFrame>
      <p:sp>
        <p:nvSpPr>
          <p:cNvPr id="10" name="Rectangle 9"/>
          <p:cNvSpPr/>
          <p:nvPr/>
        </p:nvSpPr>
        <p:spPr>
          <a:xfrm>
            <a:off x="2100109" y="0"/>
            <a:ext cx="4158727" cy="769441"/>
          </a:xfrm>
          <a:prstGeom prst="rect">
            <a:avLst/>
          </a:prstGeom>
          <a:noFill/>
        </p:spPr>
        <p:txBody>
          <a:bodyPr wrap="square" lIns="91440" tIns="45720" rIns="91440" bIns="45720">
            <a:spAutoFit/>
          </a:bodyPr>
          <a:lstStyle/>
          <a:p>
            <a:pPr algn="ctr"/>
            <a:r>
              <a:rPr lang="en-US" sz="4400" b="1" dirty="0">
                <a:ln w="6600">
                  <a:solidFill>
                    <a:schemeClr val="accent2"/>
                  </a:solidFill>
                  <a:prstDash val="solid"/>
                </a:ln>
                <a:solidFill>
                  <a:srgbClr val="0070C0"/>
                </a:solidFill>
                <a:effectLst>
                  <a:outerShdw dist="38100" dir="2700000" algn="tl" rotWithShape="0">
                    <a:schemeClr val="accent2"/>
                  </a:outerShdw>
                </a:effectLst>
              </a:rPr>
              <a:t>*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pic>
        <p:nvPicPr>
          <p:cNvPr id="5" name="acc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6738" y="1554851"/>
            <a:ext cx="693868" cy="693868"/>
          </a:xfrm>
          <a:prstGeom prst="rect">
            <a:avLst/>
          </a:prstGeom>
        </p:spPr>
      </p:pic>
      <p:pic>
        <p:nvPicPr>
          <p:cNvPr id="6" name="purchas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6738" y="2264427"/>
            <a:ext cx="684537" cy="684537"/>
          </a:xfrm>
          <a:prstGeom prst="rect">
            <a:avLst/>
          </a:prstGeom>
        </p:spPr>
      </p:pic>
      <p:pic>
        <p:nvPicPr>
          <p:cNvPr id="7" name="shippi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56738" y="3050270"/>
            <a:ext cx="581665" cy="581665"/>
          </a:xfrm>
          <a:prstGeom prst="rect">
            <a:avLst/>
          </a:prstGeom>
        </p:spPr>
      </p:pic>
      <p:pic>
        <p:nvPicPr>
          <p:cNvPr id="8" name="overshopping">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56738" y="3893592"/>
            <a:ext cx="665876" cy="665876"/>
          </a:xfrm>
          <a:prstGeom prst="rect">
            <a:avLst/>
          </a:prstGeom>
        </p:spPr>
      </p:pic>
    </p:spTree>
    <p:extLst>
      <p:ext uri="{BB962C8B-B14F-4D97-AF65-F5344CB8AC3E}">
        <p14:creationId xmlns:p14="http://schemas.microsoft.com/office/powerpoint/2010/main" val="1378759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32"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12"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48" fill="hold"/>
                                        <p:tgtEl>
                                          <p:spTgt spid="8"/>
                                        </p:tgtEl>
                                      </p:cBhvr>
                                    </p:cmd>
                                  </p:childTnLst>
                                </p:cTn>
                              </p:par>
                            </p:childTnLst>
                          </p:cTn>
                        </p:par>
                      </p:childTnLst>
                    </p:cTn>
                  </p:par>
                </p:childTnLst>
              </p:cTn>
              <p:nextCondLst>
                <p:cond evt="onClick" delay="0">
                  <p:tgtEl>
                    <p:spTgt spid="8"/>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9712119"/>
              </p:ext>
            </p:extLst>
          </p:nvPr>
        </p:nvGraphicFramePr>
        <p:xfrm>
          <a:off x="1738316" y="1323329"/>
          <a:ext cx="8144593" cy="3022845"/>
        </p:xfrm>
        <a:graphic>
          <a:graphicData uri="http://schemas.openxmlformats.org/drawingml/2006/table">
            <a:tbl>
              <a:tblPr firstRow="1" bandRow="1">
                <a:tableStyleId>{5DA37D80-6434-44D0-A028-1B22A696006F}</a:tableStyleId>
              </a:tblPr>
              <a:tblGrid>
                <a:gridCol w="3715946">
                  <a:extLst>
                    <a:ext uri="{9D8B030D-6E8A-4147-A177-3AD203B41FA5}">
                      <a16:colId xmlns:a16="http://schemas.microsoft.com/office/drawing/2014/main" val="20000"/>
                    </a:ext>
                  </a:extLst>
                </a:gridCol>
                <a:gridCol w="4428647">
                  <a:extLst>
                    <a:ext uri="{9D8B030D-6E8A-4147-A177-3AD203B41FA5}">
                      <a16:colId xmlns:a16="http://schemas.microsoft.com/office/drawing/2014/main" val="20002"/>
                    </a:ext>
                  </a:extLst>
                </a:gridCol>
              </a:tblGrid>
              <a:tr h="692169">
                <a:tc>
                  <a:txBody>
                    <a:bodyPr/>
                    <a:lstStyle/>
                    <a:p>
                      <a:pPr algn="ctr"/>
                      <a:r>
                        <a:rPr lang="en-US" sz="3000" b="1" dirty="0">
                          <a:solidFill>
                            <a:srgbClr val="0070C0"/>
                          </a:solidFill>
                          <a:latin typeface="+mn-lt"/>
                        </a:rPr>
                        <a:t>New words</a:t>
                      </a:r>
                    </a:p>
                  </a:txBody>
                  <a:tcPr anchor="ctr"/>
                </a:tc>
                <a:tc>
                  <a:txBody>
                    <a:bodyPr/>
                    <a:lstStyle/>
                    <a:p>
                      <a:pPr algn="ctr"/>
                      <a:r>
                        <a:rPr lang="en-US" sz="3000" b="1" dirty="0">
                          <a:solidFill>
                            <a:srgbClr val="0070C0"/>
                          </a:solidFill>
                          <a:latin typeface="+mn-lt"/>
                        </a:rPr>
                        <a:t>Meaning</a:t>
                      </a:r>
                    </a:p>
                  </a:txBody>
                  <a:tcPr anchor="ctr"/>
                </a:tc>
                <a:extLst>
                  <a:ext uri="{0D108BD9-81ED-4DB2-BD59-A6C34878D82A}">
                    <a16:rowId xmlns:a16="http://schemas.microsoft.com/office/drawing/2014/main" val="10000"/>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1. </a:t>
                      </a:r>
                    </a:p>
                  </a:txBody>
                  <a:tcPr marL="71755" marR="71755" marT="71755" marB="71755" anchor="ctr"/>
                </a:tc>
                <a:tc>
                  <a:txBody>
                    <a:bodyPr/>
                    <a:lstStyle/>
                    <a:p>
                      <a:r>
                        <a:rPr lang="en-US" sz="2800" dirty="0" err="1"/>
                        <a:t>quyền</a:t>
                      </a:r>
                      <a:r>
                        <a:rPr lang="en-US" sz="2800" dirty="0"/>
                        <a:t> </a:t>
                      </a:r>
                      <a:r>
                        <a:rPr lang="en-US" sz="2800" dirty="0" err="1"/>
                        <a:t>truy</a:t>
                      </a:r>
                      <a:r>
                        <a:rPr lang="en-US" sz="2800" dirty="0"/>
                        <a:t> </a:t>
                      </a:r>
                      <a:r>
                        <a:rPr lang="en-US" sz="2800" dirty="0" err="1"/>
                        <a:t>cập</a:t>
                      </a:r>
                      <a:r>
                        <a:rPr lang="en-US" sz="2800" dirty="0"/>
                        <a:t> </a:t>
                      </a:r>
                      <a:r>
                        <a:rPr lang="en-US" sz="2800" dirty="0" err="1"/>
                        <a:t>vào</a:t>
                      </a:r>
                      <a:endParaRPr lang="en-US" sz="2800" dirty="0"/>
                    </a:p>
                  </a:txBody>
                  <a:tcPr marL="36195" marR="36195" marT="71755" marB="71755" anchor="ctr"/>
                </a:tc>
                <a:extLst>
                  <a:ext uri="{0D108BD9-81ED-4DB2-BD59-A6C34878D82A}">
                    <a16:rowId xmlns:a16="http://schemas.microsoft.com/office/drawing/2014/main" val="2917693607"/>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2. </a:t>
                      </a:r>
                      <a:endParaRPr lang="en-US" sz="30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ctr"/>
                      <a:r>
                        <a:rPr lang="en-US" sz="2800" dirty="0" err="1"/>
                        <a:t>mua</a:t>
                      </a:r>
                      <a:r>
                        <a:rPr lang="en-US" sz="2800" dirty="0"/>
                        <a:t> </a:t>
                      </a:r>
                      <a:r>
                        <a:rPr lang="en-US" sz="2800" dirty="0" err="1"/>
                        <a:t>sắm</a:t>
                      </a:r>
                      <a:endParaRPr lang="en-US" sz="2800" dirty="0"/>
                    </a:p>
                  </a:txBody>
                  <a:tcPr marL="36195" marR="36195" marT="71755" marB="71755" anchor="ctr"/>
                </a:tc>
                <a:extLst>
                  <a:ext uri="{0D108BD9-81ED-4DB2-BD59-A6C34878D82A}">
                    <a16:rowId xmlns:a16="http://schemas.microsoft.com/office/drawing/2014/main" val="1707150201"/>
                  </a:ext>
                </a:extLst>
              </a:tr>
              <a:tr h="666863">
                <a:tc>
                  <a:txBody>
                    <a:bodyPr/>
                    <a:lstStyle/>
                    <a:p>
                      <a:pPr marL="144145" marR="0" indent="-144145">
                        <a:lnSpc>
                          <a:spcPct val="107000"/>
                        </a:lnSpc>
                        <a:spcBef>
                          <a:spcPts val="0"/>
                        </a:spcBef>
                        <a:spcAft>
                          <a:spcPts val="0"/>
                        </a:spcAft>
                      </a:pPr>
                      <a:r>
                        <a:rPr lang="en-US" sz="3000" b="0" dirty="0">
                          <a:solidFill>
                            <a:srgbClr val="000000"/>
                          </a:solidFill>
                          <a:effectLst/>
                          <a:latin typeface="+mn-lt"/>
                          <a:ea typeface="Calibri" panose="020F0502020204030204" pitchFamily="34" charset="0"/>
                          <a:cs typeface="Calibri" panose="020F0502020204030204" pitchFamily="34" charset="0"/>
                        </a:rPr>
                        <a:t>3. </a:t>
                      </a:r>
                    </a:p>
                  </a:txBody>
                  <a:tcPr marL="71755" marR="71755" marT="71755" marB="71755" anchor="ctr"/>
                </a:tc>
                <a:tc>
                  <a:txBody>
                    <a:bodyPr/>
                    <a:lstStyle/>
                    <a:p>
                      <a:r>
                        <a:rPr lang="en-US" sz="2800" dirty="0" err="1"/>
                        <a:t>việc</a:t>
                      </a:r>
                      <a:r>
                        <a:rPr lang="en-US" sz="2800" dirty="0"/>
                        <a:t> </a:t>
                      </a:r>
                      <a:r>
                        <a:rPr lang="en-US" sz="2800" dirty="0" err="1"/>
                        <a:t>chuyển</a:t>
                      </a:r>
                      <a:r>
                        <a:rPr lang="en-US" sz="2800" dirty="0"/>
                        <a:t> </a:t>
                      </a:r>
                      <a:r>
                        <a:rPr lang="en-US" sz="2800" dirty="0" err="1"/>
                        <a:t>hàng</a:t>
                      </a:r>
                      <a:r>
                        <a:rPr lang="en-US" sz="2800" dirty="0"/>
                        <a:t>, </a:t>
                      </a:r>
                    </a:p>
                    <a:p>
                      <a:r>
                        <a:rPr lang="en-US" sz="2800" dirty="0" err="1"/>
                        <a:t>giao</a:t>
                      </a:r>
                      <a:r>
                        <a:rPr lang="en-US" sz="2800" dirty="0"/>
                        <a:t> </a:t>
                      </a:r>
                      <a:r>
                        <a:rPr lang="en-US" sz="2800" dirty="0" err="1"/>
                        <a:t>hàng</a:t>
                      </a:r>
                      <a:endParaRPr lang="en-US" sz="2800" dirty="0"/>
                    </a:p>
                  </a:txBody>
                  <a:tcPr marL="36195" marR="36195" marT="71755" marB="71755" anchor="ctr"/>
                </a:tc>
                <a:extLst>
                  <a:ext uri="{0D108BD9-81ED-4DB2-BD59-A6C34878D82A}">
                    <a16:rowId xmlns:a16="http://schemas.microsoft.com/office/drawing/2014/main" val="31981075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69044086"/>
              </p:ext>
            </p:extLst>
          </p:nvPr>
        </p:nvGraphicFramePr>
        <p:xfrm>
          <a:off x="1738315" y="4335721"/>
          <a:ext cx="8144593" cy="666863"/>
        </p:xfrm>
        <a:graphic>
          <a:graphicData uri="http://schemas.openxmlformats.org/drawingml/2006/table">
            <a:tbl>
              <a:tblPr firstRow="1" bandRow="1">
                <a:tableStyleId>{5DA37D80-6434-44D0-A028-1B22A696006F}</a:tableStyleId>
              </a:tblPr>
              <a:tblGrid>
                <a:gridCol w="3728631">
                  <a:extLst>
                    <a:ext uri="{9D8B030D-6E8A-4147-A177-3AD203B41FA5}">
                      <a16:colId xmlns:a16="http://schemas.microsoft.com/office/drawing/2014/main" val="2526926999"/>
                    </a:ext>
                  </a:extLst>
                </a:gridCol>
                <a:gridCol w="4415962">
                  <a:extLst>
                    <a:ext uri="{9D8B030D-6E8A-4147-A177-3AD203B41FA5}">
                      <a16:colId xmlns:a16="http://schemas.microsoft.com/office/drawing/2014/main" val="2878825102"/>
                    </a:ext>
                  </a:extLst>
                </a:gridCol>
              </a:tblGrid>
              <a:tr h="666863">
                <a:tc>
                  <a:txBody>
                    <a:bodyPr/>
                    <a:lstStyle/>
                    <a:p>
                      <a:r>
                        <a:rPr lang="en-US" sz="3000" b="0" dirty="0"/>
                        <a:t>4. </a:t>
                      </a:r>
                    </a:p>
                  </a:txBody>
                  <a:tcPr marL="71755" marR="71755" marT="71755" marB="7175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0" dirty="0" err="1"/>
                        <a:t>Mua</a:t>
                      </a:r>
                      <a:r>
                        <a:rPr lang="en-US" sz="3000" b="0" baseline="0" dirty="0"/>
                        <a:t> </a:t>
                      </a:r>
                      <a:r>
                        <a:rPr lang="en-US" sz="3000" b="0" baseline="0" dirty="0" err="1"/>
                        <a:t>sắm</a:t>
                      </a:r>
                      <a:r>
                        <a:rPr lang="en-US" sz="3000" b="0" baseline="0" dirty="0"/>
                        <a:t> </a:t>
                      </a:r>
                      <a:r>
                        <a:rPr lang="en-US" sz="3000" b="0" baseline="0" dirty="0" err="1"/>
                        <a:t>quá</a:t>
                      </a:r>
                      <a:r>
                        <a:rPr lang="en-US" sz="3000" b="0" baseline="0" dirty="0"/>
                        <a:t> </a:t>
                      </a:r>
                      <a:r>
                        <a:rPr lang="en-US" sz="3000" b="0" baseline="0" dirty="0" err="1"/>
                        <a:t>đà</a:t>
                      </a:r>
                      <a:r>
                        <a:rPr lang="en-US" sz="3000" b="0" dirty="0"/>
                        <a:t>  </a:t>
                      </a:r>
                    </a:p>
                  </a:txBody>
                  <a:tcPr marL="36195" marR="36195" marT="71755" marB="71755" anchor="ctr"/>
                </a:tc>
                <a:extLst>
                  <a:ext uri="{0D108BD9-81ED-4DB2-BD59-A6C34878D82A}">
                    <a16:rowId xmlns:a16="http://schemas.microsoft.com/office/drawing/2014/main" val="2974145862"/>
                  </a:ext>
                </a:extLst>
              </a:tr>
            </a:tbl>
          </a:graphicData>
        </a:graphic>
      </p:graphicFrame>
      <p:sp>
        <p:nvSpPr>
          <p:cNvPr id="4" name="Rectangle 3"/>
          <p:cNvSpPr/>
          <p:nvPr/>
        </p:nvSpPr>
        <p:spPr>
          <a:xfrm>
            <a:off x="2100109" y="0"/>
            <a:ext cx="7699673" cy="769441"/>
          </a:xfrm>
          <a:prstGeom prst="rect">
            <a:avLst/>
          </a:prstGeom>
          <a:noFill/>
        </p:spPr>
        <p:txBody>
          <a:bodyPr wrap="square" lIns="91440" tIns="45720" rIns="91440" bIns="45720">
            <a:spAutoFit/>
          </a:bodyPr>
          <a:lstStyle/>
          <a:p>
            <a:pPr algn="ctr"/>
            <a:r>
              <a:rPr lang="en-US" sz="4400" b="1" dirty="0">
                <a:ln w="6600">
                  <a:solidFill>
                    <a:schemeClr val="accent2"/>
                  </a:solidFill>
                  <a:prstDash val="solid"/>
                </a:ln>
                <a:solidFill>
                  <a:srgbClr val="0070C0"/>
                </a:solidFill>
                <a:effectLst>
                  <a:outerShdw dist="38100" dir="2700000" algn="tl" rotWithShape="0">
                    <a:schemeClr val="accent2"/>
                  </a:outerShdw>
                </a:effectLst>
              </a:rPr>
              <a:t>*  Checking vocabulary</a:t>
            </a:r>
            <a:endParaRPr lang="en-US" sz="4400" b="1" cap="none" spc="0" dirty="0">
              <a:ln w="6600">
                <a:solidFill>
                  <a:schemeClr val="accent2"/>
                </a:solidFill>
                <a:prstDash val="solid"/>
              </a:ln>
              <a:solidFill>
                <a:srgbClr val="0070C0"/>
              </a:solidFill>
              <a:effectLst>
                <a:outerShdw dist="38100" dir="2700000" algn="tl" rotWithShape="0">
                  <a:schemeClr val="accent2"/>
                </a:outerShdw>
              </a:effectLst>
            </a:endParaRPr>
          </a:p>
        </p:txBody>
      </p:sp>
      <p:sp>
        <p:nvSpPr>
          <p:cNvPr id="5" name="Rectangle 4"/>
          <p:cNvSpPr/>
          <p:nvPr/>
        </p:nvSpPr>
        <p:spPr>
          <a:xfrm>
            <a:off x="2249658" y="2073661"/>
            <a:ext cx="1729961" cy="564385"/>
          </a:xfrm>
          <a:prstGeom prst="rect">
            <a:avLst/>
          </a:prstGeom>
        </p:spPr>
        <p:txBody>
          <a:bodyPr wrap="none">
            <a:spAutoFit/>
          </a:bodyPr>
          <a:lstStyle/>
          <a:p>
            <a:pPr marL="144145" lvl="0" indent="-144145">
              <a:lnSpc>
                <a:spcPct val="107000"/>
              </a:lnSpc>
            </a:pPr>
            <a:r>
              <a:rPr lang="en-US" sz="3000" b="1" dirty="0">
                <a:solidFill>
                  <a:srgbClr val="C00000"/>
                </a:solidFill>
                <a:ea typeface="Calibri" panose="020F0502020204030204" pitchFamily="34" charset="0"/>
                <a:cs typeface="Calibri" panose="020F0502020204030204" pitchFamily="34" charset="0"/>
              </a:rPr>
              <a:t>access (n)</a:t>
            </a:r>
          </a:p>
        </p:txBody>
      </p:sp>
      <p:sp>
        <p:nvSpPr>
          <p:cNvPr id="6" name="Rectangle 5"/>
          <p:cNvSpPr/>
          <p:nvPr/>
        </p:nvSpPr>
        <p:spPr>
          <a:xfrm>
            <a:off x="2249658" y="2707985"/>
            <a:ext cx="2142894" cy="564385"/>
          </a:xfrm>
          <a:prstGeom prst="rect">
            <a:avLst/>
          </a:prstGeom>
        </p:spPr>
        <p:txBody>
          <a:bodyPr wrap="none">
            <a:spAutoFit/>
          </a:bodyPr>
          <a:lstStyle/>
          <a:p>
            <a:pPr marL="144145" lvl="0" indent="-144145">
              <a:lnSpc>
                <a:spcPct val="107000"/>
              </a:lnSpc>
            </a:pPr>
            <a:r>
              <a:rPr lang="en-US" sz="3000" b="1" dirty="0">
                <a:solidFill>
                  <a:srgbClr val="C00000"/>
                </a:solidFill>
                <a:ea typeface="Calibri" panose="020F0502020204030204" pitchFamily="34" charset="0"/>
                <a:cs typeface="Calibri" panose="020F0502020204030204" pitchFamily="34" charset="0"/>
              </a:rPr>
              <a:t>purchase (v)</a:t>
            </a:r>
            <a:endParaRPr lang="en-US" sz="3000" b="1" dirty="0">
              <a:solidFill>
                <a:srgbClr val="C00000"/>
              </a:solidFill>
              <a:ea typeface="Times New Roman" panose="02020603050405020304" pitchFamily="18" charset="0"/>
              <a:cs typeface="Times New Roman" panose="02020603050405020304" pitchFamily="18" charset="0"/>
            </a:endParaRPr>
          </a:p>
        </p:txBody>
      </p:sp>
      <p:sp>
        <p:nvSpPr>
          <p:cNvPr id="7" name="Rectangle 6"/>
          <p:cNvSpPr/>
          <p:nvPr/>
        </p:nvSpPr>
        <p:spPr>
          <a:xfrm>
            <a:off x="2249658" y="3501673"/>
            <a:ext cx="2071401" cy="564385"/>
          </a:xfrm>
          <a:prstGeom prst="rect">
            <a:avLst/>
          </a:prstGeom>
        </p:spPr>
        <p:txBody>
          <a:bodyPr wrap="none">
            <a:spAutoFit/>
          </a:bodyPr>
          <a:lstStyle/>
          <a:p>
            <a:pPr marL="144145" lvl="0" indent="-144145">
              <a:lnSpc>
                <a:spcPct val="107000"/>
              </a:lnSpc>
            </a:pPr>
            <a:r>
              <a:rPr lang="en-US" sz="3000" b="1" dirty="0">
                <a:solidFill>
                  <a:srgbClr val="C00000"/>
                </a:solidFill>
                <a:ea typeface="Calibri" panose="020F0502020204030204" pitchFamily="34" charset="0"/>
                <a:cs typeface="Calibri" panose="020F0502020204030204" pitchFamily="34" charset="0"/>
              </a:rPr>
              <a:t>shipping (n)</a:t>
            </a:r>
          </a:p>
        </p:txBody>
      </p:sp>
      <p:sp>
        <p:nvSpPr>
          <p:cNvPr id="8" name="Rectangle 7"/>
          <p:cNvSpPr/>
          <p:nvPr/>
        </p:nvSpPr>
        <p:spPr>
          <a:xfrm>
            <a:off x="2174505" y="4380027"/>
            <a:ext cx="2869888" cy="553998"/>
          </a:xfrm>
          <a:prstGeom prst="rect">
            <a:avLst/>
          </a:prstGeom>
        </p:spPr>
        <p:txBody>
          <a:bodyPr wrap="none">
            <a:spAutoFit/>
          </a:bodyPr>
          <a:lstStyle/>
          <a:p>
            <a:pPr lvl="0"/>
            <a:r>
              <a:rPr lang="en-US" sz="3000" b="1" dirty="0" err="1">
                <a:solidFill>
                  <a:srgbClr val="C00000"/>
                </a:solidFill>
              </a:rPr>
              <a:t>overshopping</a:t>
            </a:r>
            <a:r>
              <a:rPr lang="en-US" sz="3000" b="1" dirty="0">
                <a:solidFill>
                  <a:srgbClr val="C00000"/>
                </a:solidFill>
              </a:rPr>
              <a:t> (v)</a:t>
            </a:r>
          </a:p>
        </p:txBody>
      </p:sp>
    </p:spTree>
    <p:extLst>
      <p:ext uri="{BB962C8B-B14F-4D97-AF65-F5344CB8AC3E}">
        <p14:creationId xmlns:p14="http://schemas.microsoft.com/office/powerpoint/2010/main" val="231546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4484</TotalTime>
  <Words>1526</Words>
  <Application>Microsoft Office PowerPoint</Application>
  <PresentationFormat>Widescreen</PresentationFormat>
  <Paragraphs>211</Paragraphs>
  <Slides>33</Slides>
  <Notes>20</Notes>
  <HiddenSlides>0</HiddenSlides>
  <MMClips>13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.VnCommercial Script</vt:lpstr>
      <vt:lpstr>.VnMonotype corsiva</vt:lpstr>
      <vt:lpstr>Arial</vt:lpstr>
      <vt:lpstr>Arial Narrow</vt:lpstr>
      <vt:lpstr>Calibri</vt:lpstr>
      <vt:lpstr>Calibri Light</vt:lpstr>
      <vt:lpstr>Myriad Pro</vt:lpstr>
      <vt:lpstr>Times New Roman</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Vu Thi Lan Anh</cp:lastModifiedBy>
  <cp:revision>321</cp:revision>
  <dcterms:created xsi:type="dcterms:W3CDTF">2020-12-09T02:04:09Z</dcterms:created>
  <dcterms:modified xsi:type="dcterms:W3CDTF">2024-03-03T16:37:52Z</dcterms:modified>
</cp:coreProperties>
</file>