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42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44" r:id="rId13"/>
    <p:sldId id="338" r:id="rId14"/>
    <p:sldId id="276" r:id="rId15"/>
    <p:sldId id="298" r:id="rId16"/>
    <p:sldId id="327" r:id="rId17"/>
    <p:sldId id="325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13" r:id="rId26"/>
    <p:sldId id="339" r:id="rId27"/>
    <p:sldId id="314" r:id="rId28"/>
    <p:sldId id="330" r:id="rId29"/>
    <p:sldId id="345" r:id="rId30"/>
    <p:sldId id="340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7A5A5"/>
    <a:srgbClr val="F37D91"/>
    <a:srgbClr val="E0702A"/>
    <a:srgbClr val="FBCDCD"/>
    <a:srgbClr val="F3F6F6"/>
    <a:srgbClr val="D8E5E5"/>
    <a:srgbClr val="F26649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5262A-46CA-4FD8-92F2-1710676D7CCD}" v="1" dt="2025-02-10T13:02:10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ưu Bình" userId="bfd79eb1deb01288" providerId="LiveId" clId="{4485262A-46CA-4FD8-92F2-1710676D7CCD}"/>
    <pc:docChg chg="modSld">
      <pc:chgData name="Lưu Bình" userId="bfd79eb1deb01288" providerId="LiveId" clId="{4485262A-46CA-4FD8-92F2-1710676D7CCD}" dt="2025-02-10T13:02:10.036" v="0" actId="478"/>
      <pc:docMkLst>
        <pc:docMk/>
      </pc:docMkLst>
      <pc:sldChg chg="delSp modAnim">
        <pc:chgData name="Lưu Bình" userId="bfd79eb1deb01288" providerId="LiveId" clId="{4485262A-46CA-4FD8-92F2-1710676D7CCD}" dt="2025-02-10T13:02:10.036" v="0" actId="478"/>
        <pc:sldMkLst>
          <pc:docMk/>
          <pc:sldMk cId="4135885861" sldId="342"/>
        </pc:sldMkLst>
        <pc:spChg chg="del">
          <ac:chgData name="Lưu Bình" userId="bfd79eb1deb01288" providerId="LiveId" clId="{4485262A-46CA-4FD8-92F2-1710676D7CCD}" dt="2025-02-10T13:02:10.036" v="0" actId="478"/>
          <ac:spMkLst>
            <pc:docMk/>
            <pc:sldMk cId="4135885861" sldId="342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6">
                <a:lumMod val="0"/>
                <a:lumOff val="100000"/>
              </a:schemeClr>
            </a:gs>
            <a:gs pos="85000">
              <a:srgbClr val="FFFFFF"/>
            </a:gs>
            <a:gs pos="5000">
              <a:schemeClr val="accent6">
                <a:lumMod val="0"/>
                <a:lumOff val="100000"/>
              </a:schemeClr>
            </a:gs>
            <a:gs pos="98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" Target="slide19.xml"/><Relationship Id="rId21" Type="http://schemas.openxmlformats.org/officeDocument/2006/relationships/image" Target="../media/image31.gif"/><Relationship Id="rId7" Type="http://schemas.openxmlformats.org/officeDocument/2006/relationships/image" Target="../media/image21.png"/><Relationship Id="rId12" Type="http://schemas.openxmlformats.org/officeDocument/2006/relationships/slide" Target="slide23.xml"/><Relationship Id="rId17" Type="http://schemas.openxmlformats.org/officeDocument/2006/relationships/image" Target="../media/image29.gif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slide" Target="slide21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image" Target="../media/image19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21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23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25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203200" y="5551414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88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17938" y="5015421"/>
            <a:ext cx="554511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convenience store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0265" y="5101420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cửa</a:t>
            </a:r>
            <a:r>
              <a:rPr lang="en-US" sz="4800" dirty="0"/>
              <a:t> </a:t>
            </a:r>
            <a:r>
              <a:rPr lang="en-US" sz="4800" dirty="0" err="1"/>
              <a:t>hàng</a:t>
            </a:r>
            <a:r>
              <a:rPr lang="en-US" sz="4800" dirty="0"/>
              <a:t> </a:t>
            </a:r>
            <a:r>
              <a:rPr lang="en-US" sz="4800" dirty="0" err="1"/>
              <a:t>tiện</a:t>
            </a:r>
            <a:r>
              <a:rPr lang="en-US" sz="4800" dirty="0"/>
              <a:t> </a:t>
            </a:r>
            <a:r>
              <a:rPr lang="en-US" sz="4800" dirty="0" err="1"/>
              <a:t>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30501" y="5760181"/>
            <a:ext cx="558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84025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72" y="195279"/>
            <a:ext cx="6310963" cy="44571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057743" y="145103"/>
            <a:ext cx="41587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918336" y="2173901"/>
            <a:ext cx="2281761" cy="134990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farmers’ market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64007" y="2173901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1381" y="2125617"/>
            <a:ext cx="257029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convenience store </a:t>
            </a:r>
          </a:p>
        </p:txBody>
      </p:sp>
      <p:sp>
        <p:nvSpPr>
          <p:cNvPr id="15" name="Oval 14"/>
          <p:cNvSpPr/>
          <p:nvPr/>
        </p:nvSpPr>
        <p:spPr>
          <a:xfrm>
            <a:off x="1572594" y="2142092"/>
            <a:ext cx="2609080" cy="1413521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4945626" y="5204365"/>
            <a:ext cx="2391097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home-grown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58726" y="5156082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72593" y="4481130"/>
            <a:ext cx="2429136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open-air market </a:t>
            </a:r>
          </a:p>
        </p:txBody>
      </p:sp>
      <p:sp>
        <p:nvSpPr>
          <p:cNvPr id="21" name="Oval 20"/>
          <p:cNvSpPr/>
          <p:nvPr/>
        </p:nvSpPr>
        <p:spPr>
          <a:xfrm>
            <a:off x="1548753" y="4432847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29" y="38432"/>
            <a:ext cx="274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769" y="0"/>
            <a:ext cx="6069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Checking 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27428" y="4152152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bargain 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27850" y="4103869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59444" y="1091170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price tag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17876" y="1022555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17877" y="3247182"/>
            <a:ext cx="245521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home-made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79025" y="3198899"/>
            <a:ext cx="2564895" cy="144647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56675" y="2592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0484" y="-62740"/>
            <a:ext cx="34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568834" y="1136958"/>
            <a:ext cx="54756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672259"/>
            <a:ext cx="6349310" cy="5640051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94646" y="2054943"/>
            <a:ext cx="499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pictures are of open-air markets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1833" y="4186617"/>
            <a:ext cx="6000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The people in the pictures are  buying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and selling things.</a:t>
            </a:r>
          </a:p>
        </p:txBody>
      </p: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665145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6446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542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55545"/>
            <a:ext cx="2265965" cy="523220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25521" y="116775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I think so, and most of the products sold at the market were home-grown and home-made.</a:t>
            </a:r>
          </a:p>
          <a:p>
            <a:r>
              <a:rPr lang="en-US" sz="2200" b="0" i="0" dirty="0">
                <a:solidFill>
                  <a:srgbClr val="242021"/>
                </a:solidFill>
                <a:effectLst/>
              </a:rPr>
              <a:t>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Yes, we 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812" y="7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92256" y="4743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862" y="245492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042" y="371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79984"/>
              </p:ext>
            </p:extLst>
          </p:nvPr>
        </p:nvGraphicFramePr>
        <p:xfrm>
          <a:off x="2982601" y="1287714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0" y="484283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9062" y="2534487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09062" y="3582814"/>
            <a:ext cx="235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92170" y="4631141"/>
            <a:ext cx="327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228065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905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79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71510"/>
              </p:ext>
            </p:extLst>
          </p:nvPr>
        </p:nvGraphicFramePr>
        <p:xfrm>
          <a:off x="477876" y="1313173"/>
          <a:ext cx="11070857" cy="437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80951" y="2560261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0951" y="2578733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59096" y="3266842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59096" y="3276078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59096" y="3276078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bargain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5" name="Down Arrow Callout 4"/>
          <p:cNvSpPr/>
          <p:nvPr/>
        </p:nvSpPr>
        <p:spPr>
          <a:xfrm>
            <a:off x="10943303" y="6381135"/>
            <a:ext cx="870324" cy="47686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5034834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12613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614025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412613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61402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412613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3614024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412613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6140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126131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614022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11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0113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57715" y="87053"/>
            <a:ext cx="5928852" cy="27606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553594" y="2632259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1375923" y="6504932"/>
            <a:ext cx="589935" cy="353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10" y="-272435"/>
            <a:ext cx="1941429" cy="185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3" y="-272435"/>
            <a:ext cx="1941429" cy="1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25729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32960" y="182793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  <a:latin typeface="Arial Black" panose="020B0A04020102020204" pitchFamily="34" charset="0"/>
              </a:rPr>
              <a:t>1</a:t>
            </a:r>
            <a:r>
              <a:rPr lang="en-US" sz="2800" b="1" dirty="0">
                <a:solidFill>
                  <a:srgbClr val="EF4B66"/>
                </a:solidFill>
                <a:latin typeface="Arial Narrow" panose="020B0606020202030204" pitchFamily="34" charset="0"/>
              </a:rPr>
              <a:t>.  </a:t>
            </a: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- What is ‘_____________’?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     - It’s when buyers talk to the sellers to get a lower price.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268818" y="531759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38900" y="439250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33" y="57809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63393" y="451780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3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39" y="37611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387" y="398835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3409" y="197259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bargain</a:t>
            </a:r>
          </a:p>
        </p:txBody>
      </p:sp>
    </p:spTree>
    <p:extLst>
      <p:ext uri="{BB962C8B-B14F-4D97-AF65-F5344CB8AC3E}">
        <p14:creationId xmlns:p14="http://schemas.microsoft.com/office/powerpoint/2010/main" val="4059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827335" y="32748"/>
            <a:ext cx="264345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470787" y="3274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7975749" y="1814084"/>
            <a:ext cx="3832793" cy="4006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31388" y="325135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130337" y="1088999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7" y="-31589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7724" y="1769177"/>
            <a:ext cx="112100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EF4B66"/>
                </a:solidFill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A _______________ is a small shop and is usually open 24/7.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819957">
            <a:off x="2592368" y="540242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806010" flipH="1">
            <a:off x="2562450" y="447733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3335283" y="58657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 rot="219034">
            <a:off x="3786943" y="460263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4763711" y="556243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140191" y="554625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2770389" y="384602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 flipH="1">
            <a:off x="4318937" y="407318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96696" y="222122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391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64" y="-3215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04816" y="1990871"/>
            <a:ext cx="10132805" cy="12989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>
                <a:solidFill>
                  <a:schemeClr val="tx1"/>
                </a:solidFill>
              </a:rPr>
              <a:t>This salad is made of ___________ vegetables.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662797" y="532317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32879" y="439808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12" y="578653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857372" y="452339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0" y="548318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5" y="552972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8" y="37667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366" y="399394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71218" y="205354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 -grown</a:t>
            </a:r>
          </a:p>
        </p:txBody>
      </p:sp>
    </p:spTree>
    <p:extLst>
      <p:ext uri="{BB962C8B-B14F-4D97-AF65-F5344CB8AC3E}">
        <p14:creationId xmlns:p14="http://schemas.microsoft.com/office/powerpoint/2010/main" val="28274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8897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94769" y="2152028"/>
            <a:ext cx="1037009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How much is this T-shirt? I cannot see the ___________.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99327" y="53539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69409" y="44288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42" y="58173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93902" y="45541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559794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48" y="37975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5896" y="40247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8182" y="2571885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price tag</a:t>
            </a:r>
          </a:p>
        </p:txBody>
      </p:sp>
    </p:spTree>
    <p:extLst>
      <p:ext uri="{BB962C8B-B14F-4D97-AF65-F5344CB8AC3E}">
        <p14:creationId xmlns:p14="http://schemas.microsoft.com/office/powerpoint/2010/main" val="9503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98" y="-31080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 candy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35122" y="190437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en-US" sz="3200" b="1">
                <a:solidFill>
                  <a:schemeClr val="tx1"/>
                </a:solidFill>
              </a:rPr>
              <a:t>Try </a:t>
            </a:r>
            <a:r>
              <a:rPr lang="en-US" sz="3200" b="1" dirty="0">
                <a:solidFill>
                  <a:schemeClr val="tx1"/>
                </a:solidFill>
              </a:rPr>
              <a:t>our ___________ bread, Mai. My mother made it this morning.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69172" y="537323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39254" y="444814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87" y="583658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3747" y="45734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5" y="553324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92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741" y="404399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home-made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81039" y="212517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home-made</a:t>
            </a:r>
          </a:p>
        </p:txBody>
      </p:sp>
    </p:spTree>
    <p:extLst>
      <p:ext uri="{BB962C8B-B14F-4D97-AF65-F5344CB8AC3E}">
        <p14:creationId xmlns:p14="http://schemas.microsoft.com/office/powerpoint/2010/main" val="24189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83710" y="1084846"/>
            <a:ext cx="1603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1.</a:t>
            </a:r>
            <a:r>
              <a:rPr lang="en-US" dirty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839" y="1572050"/>
            <a:ext cx="69003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3502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016" y="2939757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09806" y="2803804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025" y="4509417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cửa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562490" y="3704983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857239" y="500052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3211" y="636329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Suggested answers: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766724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 dirty="0"/>
              <a:t>shoe 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8" y="1975860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19763" y="1662751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clothes shop</a:t>
            </a:r>
          </a:p>
          <a:p>
            <a:r>
              <a:rPr lang="en-US" sz="3200" dirty="0"/>
              <a:t>florist’s</a:t>
            </a:r>
          </a:p>
          <a:p>
            <a:r>
              <a:rPr lang="en-US" sz="3200" dirty="0"/>
              <a:t>bakery</a:t>
            </a:r>
          </a:p>
          <a:p>
            <a:r>
              <a:rPr lang="en-US" sz="3200" dirty="0"/>
              <a:t>butcher’s</a:t>
            </a:r>
          </a:p>
          <a:p>
            <a:r>
              <a:rPr lang="en-US" sz="3200" dirty="0"/>
              <a:t>bookshop</a:t>
            </a:r>
          </a:p>
          <a:p>
            <a:r>
              <a:rPr lang="en-US" sz="3200" dirty="0"/>
              <a:t>greengrocer’s</a:t>
            </a:r>
          </a:p>
          <a:p>
            <a:r>
              <a:rPr lang="en-US" sz="3200" dirty="0"/>
              <a:t>stationer’s</a:t>
            </a:r>
          </a:p>
          <a:p>
            <a:r>
              <a:rPr lang="en-US" sz="3200" dirty="0"/>
              <a:t>café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3792" y="220080"/>
            <a:ext cx="4547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04321" y="1220698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01" y="46317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747" y="0"/>
            <a:ext cx="2936281" cy="707886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469" y="115596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Start preparing for the Project of the unit: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54" y="27203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0785">
            <a:off x="0" y="54102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9617">
            <a:off x="10679643" y="5219702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4254">
            <a:off x="214841" y="-52825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4069">
            <a:off x="10644560" y="265337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49" y="15468600"/>
            <a:ext cx="12725401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800" y="16230600"/>
            <a:ext cx="127254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430584" y="1278608"/>
            <a:ext cx="9985109" cy="35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82091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25981" y="1175866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85" y="100747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93337" y="1288631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76962" y="1860590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My </a:t>
            </a:r>
            <a:r>
              <a:rPr lang="en-US" sz="3200" b="1" dirty="0" err="1">
                <a:solidFill>
                  <a:srgbClr val="0070C0"/>
                </a:solidFill>
              </a:rPr>
              <a:t>favourite</a:t>
            </a:r>
            <a:r>
              <a:rPr lang="en-US" sz="3200" b="1" dirty="0">
                <a:solidFill>
                  <a:srgbClr val="0070C0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52" y="2586408"/>
            <a:ext cx="7414136" cy="39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032" y="294969"/>
            <a:ext cx="8858865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57" y="5790888"/>
            <a:ext cx="173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electronics store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3993" y="4630682"/>
            <a:ext cx="127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watch store</a:t>
            </a:r>
          </a:p>
        </p:txBody>
      </p:sp>
    </p:spTree>
    <p:extLst>
      <p:ext uri="{BB962C8B-B14F-4D97-AF65-F5344CB8AC3E}">
        <p14:creationId xmlns:p14="http://schemas.microsoft.com/office/powerpoint/2010/main" val="176980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Do you like shopping? </a:t>
            </a:r>
          </a:p>
          <a:p>
            <a:r>
              <a:rPr lang="en-US" dirty="0"/>
              <a:t>2. How often do you go shopping?</a:t>
            </a:r>
          </a:p>
          <a:p>
            <a:r>
              <a:rPr lang="en-US" dirty="0"/>
              <a:t>3. What types of items do use usually buy?</a:t>
            </a:r>
          </a:p>
          <a:p>
            <a:r>
              <a:rPr lang="en-US" dirty="0"/>
              <a:t>4. Who do you go shopping with?</a:t>
            </a:r>
          </a:p>
          <a:p>
            <a:r>
              <a:rPr lang="en-US" dirty="0"/>
              <a:t>5. When do you go shopping?</a:t>
            </a:r>
          </a:p>
          <a:p>
            <a:r>
              <a:rPr lang="en-US" dirty="0"/>
              <a:t>6. Online shopping and traditional shopping? Which ones do you prefer? Why?</a:t>
            </a:r>
          </a:p>
        </p:txBody>
      </p:sp>
    </p:spTree>
    <p:extLst>
      <p:ext uri="{BB962C8B-B14F-4D97-AF65-F5344CB8AC3E}">
        <p14:creationId xmlns:p14="http://schemas.microsoft.com/office/powerpoint/2010/main" val="324150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116" y="4826051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open-air market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22674" y="4965209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chợ</a:t>
            </a:r>
            <a:r>
              <a:rPr lang="en-US" sz="4400" dirty="0"/>
              <a:t>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090575" y="5545648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5597073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80" y="616695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28360" y="4863121"/>
            <a:ext cx="53299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84598" y="502624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28360" y="5592482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73" y="851735"/>
            <a:ext cx="6694955" cy="3939468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246" y="5206201"/>
            <a:ext cx="628722" cy="628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7375" y="5008927"/>
            <a:ext cx="483598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home-made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2585" y="51280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971556" y="5746466"/>
            <a:ext cx="3084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20" y="5846623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250" y="353164"/>
            <a:ext cx="6239324" cy="4306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55305" y="516909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bargain </a:t>
            </a:r>
            <a:r>
              <a:rPr lang="en-US" sz="4800" b="1" dirty="0">
                <a:solidFill>
                  <a:srgbClr val="AD4F0F"/>
                </a:solidFill>
                <a:cs typeface="Calibri" panose="020F0502020204030204" pitchFamily="34" charset="0"/>
              </a:rPr>
              <a:t>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32937" y="5270632"/>
            <a:ext cx="4546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/ </a:t>
            </a:r>
            <a:r>
              <a:rPr lang="en-US" sz="4800" dirty="0" err="1"/>
              <a:t>trả</a:t>
            </a:r>
            <a:r>
              <a:rPr lang="en-US" sz="4800" dirty="0"/>
              <a:t> </a:t>
            </a:r>
            <a:r>
              <a:rPr lang="en-US" sz="4800" dirty="0" err="1"/>
              <a:t>giá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780736" y="5894735"/>
            <a:ext cx="2068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014" y="5686130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67" y="616695"/>
            <a:ext cx="7044782" cy="4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558" y="4956999"/>
            <a:ext cx="46157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AD4F0F"/>
                </a:solidFill>
              </a:rPr>
              <a:t>farmers’ market </a:t>
            </a:r>
            <a:r>
              <a:rPr lang="en-US" sz="40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08688" y="497671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97400" y="575606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55" y="5713024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627" y="324307"/>
            <a:ext cx="6293825" cy="4449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79177" y="5001034"/>
            <a:ext cx="31973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price tag </a:t>
            </a:r>
            <a:r>
              <a:rPr lang="en-US" sz="4400" b="1" dirty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96566" y="5064639"/>
            <a:ext cx="65628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117" y="5756795"/>
            <a:ext cx="254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623963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896" y="185199"/>
            <a:ext cx="6547338" cy="4813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660" y="2598347"/>
            <a:ext cx="4485094" cy="24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6395</TotalTime>
  <Words>1358</Words>
  <Application>Microsoft Office PowerPoint</Application>
  <PresentationFormat>Widescreen</PresentationFormat>
  <Paragraphs>266</Paragraphs>
  <Slides>31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.VnAvantH</vt:lpstr>
      <vt:lpstr>Myriad Pro</vt:lpstr>
      <vt:lpstr>Arial</vt:lpstr>
      <vt:lpstr>Arial Black</vt:lpstr>
      <vt:lpstr>Arial Narrow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Lưu Bình</cp:lastModifiedBy>
  <cp:revision>272</cp:revision>
  <dcterms:created xsi:type="dcterms:W3CDTF">2020-12-09T02:04:09Z</dcterms:created>
  <dcterms:modified xsi:type="dcterms:W3CDTF">2025-02-10T13:02:13Z</dcterms:modified>
</cp:coreProperties>
</file>