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0" r:id="rId4"/>
    <p:sldId id="268" r:id="rId5"/>
    <p:sldId id="267" r:id="rId6"/>
    <p:sldId id="266" r:id="rId7"/>
    <p:sldId id="265" r:id="rId8"/>
    <p:sldId id="264" r:id="rId9"/>
    <p:sldId id="273" r:id="rId10"/>
    <p:sldId id="263" r:id="rId11"/>
    <p:sldId id="262" r:id="rId12"/>
    <p:sldId id="261" r:id="rId13"/>
    <p:sldId id="260" r:id="rId14"/>
    <p:sldId id="259" r:id="rId15"/>
    <p:sldId id="272" r:id="rId16"/>
    <p:sldId id="258" r:id="rId17"/>
    <p:sldId id="25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63396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3758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4101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37324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59818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74BF69-E773-4DE4-A9DE-73A585BF59BD}" type="datetimeFigureOut">
              <a:rPr lang="en-US" smtClean="0"/>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58570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74BF69-E773-4DE4-A9DE-73A585BF59BD}" type="datetimeFigureOut">
              <a:rPr lang="en-US" smtClean="0"/>
              <a:t>11/30/2023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44393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74BF69-E773-4DE4-A9DE-73A585BF59BD}" type="datetimeFigureOut">
              <a:rPr lang="en-US" smtClean="0"/>
              <a:t>11/30/2023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40765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11/30/2023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402117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32508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81587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11/30/2023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extLst>
      <p:ext uri="{BB962C8B-B14F-4D97-AF65-F5344CB8AC3E}">
        <p14:creationId xmlns:p14="http://schemas.microsoft.com/office/powerpoint/2010/main" val="373551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image" Target="../media/image4.jfif"/><Relationship Id="rId4" Type="http://schemas.openxmlformats.org/officeDocument/2006/relationships/image" Target="../media/image3.jf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p>
        </p:txBody>
      </p:sp>
      <p:sp>
        <p:nvSpPr>
          <p:cNvPr id="6" name="Rectangle 5"/>
          <p:cNvSpPr/>
          <p:nvPr/>
        </p:nvSpPr>
        <p:spPr>
          <a:xfrm>
            <a:off x="251520" y="5445224"/>
            <a:ext cx="8424936"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Chăn nuôi có vai trò như thế nào đối với con người và nẻn kinh </a:t>
            </a:r>
            <a:r>
              <a:rPr lang="en-US" sz="2400" smtClean="0">
                <a:solidFill>
                  <a:srgbClr val="00B050"/>
                </a:solidFill>
                <a:latin typeface="Times New Roman" panose="02020603050405020304" pitchFamily="18" charset="0"/>
                <a:cs typeface="Times New Roman" panose="02020603050405020304" pitchFamily="18" charset="0"/>
              </a:rPr>
              <a:t>tế? </a:t>
            </a:r>
            <a:r>
              <a:rPr lang="en-US" sz="2400">
                <a:solidFill>
                  <a:srgbClr val="00B050"/>
                </a:solidFill>
                <a:latin typeface="Times New Roman" panose="02020603050405020304" pitchFamily="18" charset="0"/>
                <a:cs typeface="Times New Roman" panose="02020603050405020304" pitchFamily="18" charset="0"/>
              </a:rPr>
              <a:t>ở nước ta, có những vật nuôi phố biển nào, vật nuôi nào đặc trưng cho vùng miền và được nuôi theo những phương thức nào?</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extLst>
      <p:ext uri="{BB962C8B-B14F-4D97-AF65-F5344CB8AC3E}">
        <p14:creationId xmlns:p14="http://schemas.microsoft.com/office/powerpoint/2010/main" val="235048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mục </a:t>
            </a:r>
            <a:r>
              <a:rPr lang="en-US" sz="2400" smtClean="0">
                <a:solidFill>
                  <a:srgbClr val="00B050"/>
                </a:solidFill>
                <a:latin typeface="Times New Roman" panose="02020603050405020304" pitchFamily="18" charset="0"/>
                <a:cs typeface="Times New Roman" panose="02020603050405020304" pitchFamily="18" charset="0"/>
              </a:rPr>
              <a:t>2/sgk và </a:t>
            </a:r>
            <a:r>
              <a:rPr lang="en-US" sz="2400">
                <a:solidFill>
                  <a:srgbClr val="00B050"/>
                </a:solidFill>
                <a:latin typeface="Times New Roman" panose="02020603050405020304" pitchFamily="18" charset="0"/>
                <a:cs typeface="Times New Roman" panose="02020603050405020304" pitchFamily="18" charset="0"/>
              </a:rPr>
              <a:t>cho biết tương lai nghề đó. em thích hay càm thấy phù họp với nghề nào hơn. Tại sao?</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p>
          <a:p>
            <a:r>
              <a:rPr lang="en-US" sz="2400" b="1">
                <a:solidFill>
                  <a:srgbClr val="FF0000"/>
                </a:solidFill>
                <a:latin typeface="Times New Roman" panose="02020603050405020304" pitchFamily="18" charset="0"/>
                <a:cs typeface="Times New Roman" panose="02020603050405020304" pitchFamily="18" charset="0"/>
              </a:rPr>
              <a:t>1. Bác sĩ thú y</a:t>
            </a:r>
          </a:p>
          <a:p>
            <a:r>
              <a:rPr lang="en-US" sz="2400">
                <a:latin typeface="Times New Roman" panose="02020603050405020304" pitchFamily="18" charset="0"/>
                <a:cs typeface="Times New Roman" panose="02020603050405020304" pitchFamily="18" charset="0"/>
              </a:rPr>
              <a:t>Bảc Sĩ thú y lả nhũ ng người làm nhiệm vụ phòng bệnh, khảm và chữa bệnh cho vật nuôi, từ đó góp phần bào vệ sức khoẻ cộng đồng; đồng thời nghiên cứu, thừ nghiệm các loại thuốc, vaccine cho vật nuôi. Phẩm chẩt cẩn có cùa bác sĩ thú y là yêu động vật, cần thận, tì mỉ, khéo tay.</a:t>
            </a:r>
          </a:p>
          <a:p>
            <a:r>
              <a:rPr lang="en-US" sz="2400" b="1">
                <a:solidFill>
                  <a:srgbClr val="FF0000"/>
                </a:solidFill>
                <a:latin typeface="Times New Roman" panose="02020603050405020304" pitchFamily="18" charset="0"/>
                <a:cs typeface="Times New Roman" panose="02020603050405020304" pitchFamily="18" charset="0"/>
              </a:rPr>
              <a:t>2. Kĩ sư chăn nuôi</a:t>
            </a:r>
          </a:p>
          <a:p>
            <a:r>
              <a:rPr lang="en-US" sz="2400">
                <a:latin typeface="Times New Roman" panose="02020603050405020304" pitchFamily="18" charset="0"/>
                <a:cs typeface="Times New Roman" panose="02020603050405020304" pitchFamily="18" charset="0"/>
              </a:rPr>
              <a:t>Kĩ sư chan nuôi lã những người lãm nhiệm vụ chọn và nhản giống vật nuôi; chề biến thức ăn, chăm sóc, phòng bệnh cho vật nuôi  </a:t>
            </a:r>
          </a:p>
          <a:p>
            <a:r>
              <a:rPr lang="en-US" sz="2400">
                <a:latin typeface="Times New Roman" panose="02020603050405020304" pitchFamily="18" charset="0"/>
                <a:cs typeface="Times New Roman" panose="02020603050405020304" pitchFamily="18" charset="0"/>
              </a:rPr>
              <a:t>Phầm chất cẩn có của kĩ sư chân nuôi lã yêu động vật, thích nghiên cứu khoa học, thích châm sóc vật nuôi.</a:t>
            </a:r>
          </a:p>
        </p:txBody>
      </p:sp>
    </p:spTree>
    <p:extLst>
      <p:ext uri="{BB962C8B-B14F-4D97-AF65-F5344CB8AC3E}">
        <p14:creationId xmlns:p14="http://schemas.microsoft.com/office/powerpoint/2010/main" val="25295340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chăn </a:t>
            </a:r>
            <a:r>
              <a:rPr lang="en-US" sz="2400" i="1" smtClean="0">
                <a:solidFill>
                  <a:srgbClr val="00B0F0"/>
                </a:solidFill>
                <a:latin typeface="Times New Roman" panose="02020603050405020304" pitchFamily="18" charset="0"/>
                <a:cs typeface="Times New Roman" panose="02020603050405020304" pitchFamily="18" charset="0"/>
              </a:rPr>
              <a:t>nuôi?</a:t>
            </a:r>
            <a:endParaRPr lang="en-US" sz="2400" i="1">
              <a:solidFill>
                <a:srgbClr val="00B0F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5536" y="1772816"/>
            <a:ext cx="8424936" cy="4524315"/>
          </a:xfrm>
          <a:prstGeom prst="rect">
            <a:avLst/>
          </a:prstGeom>
        </p:spPr>
        <p:txBody>
          <a:bodyPr wrap="square">
            <a:spAutoFit/>
          </a:bodyPr>
          <a:lstStyle/>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Vệ sinh khu vực chuồng trại</a:t>
            </a: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58955141"/>
              </p:ext>
            </p:extLst>
          </p:nvPr>
        </p:nvGraphicFramePr>
        <p:xfrm>
          <a:off x="323528" y="1268760"/>
          <a:ext cx="8136903" cy="1934530"/>
        </p:xfrm>
        <a:graphic>
          <a:graphicData uri="http://schemas.openxmlformats.org/drawingml/2006/table">
            <a:tbl>
              <a:tblPr firstRow="1" firstCol="1" bandRow="1">
                <a:tableStyleId>{5C22544A-7EE6-4342-B048-85BDC9FD1C3A}</a:tableStyleId>
              </a:tblPr>
              <a:tblGrid>
                <a:gridCol w="1465983">
                  <a:extLst>
                    <a:ext uri="{9D8B030D-6E8A-4147-A177-3AD203B41FA5}">
                      <a16:colId xmlns:a16="http://schemas.microsoft.com/office/drawing/2014/main" val="20000"/>
                    </a:ext>
                  </a:extLst>
                </a:gridCol>
                <a:gridCol w="3335460">
                  <a:extLst>
                    <a:ext uri="{9D8B030D-6E8A-4147-A177-3AD203B41FA5}">
                      <a16:colId xmlns:a16="http://schemas.microsoft.com/office/drawing/2014/main" val="20001"/>
                    </a:ext>
                  </a:extLst>
                </a:gridCol>
                <a:gridCol w="3335460">
                  <a:extLst>
                    <a:ext uri="{9D8B030D-6E8A-4147-A177-3AD203B41FA5}">
                      <a16:colId xmlns:a16="http://schemas.microsoft.com/office/drawing/2014/main" val="20002"/>
                    </a:ext>
                  </a:extLst>
                </a:gridCol>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0"/>
                  </a:ext>
                </a:extLst>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1"/>
                  </a:ext>
                </a:extLst>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2"/>
                  </a:ext>
                </a:extLst>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cẩm</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3"/>
                  </a:ext>
                </a:extLst>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4"/>
                  </a:ext>
                </a:extLst>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smtClean="0">
              <a:ln>
                <a:noFill/>
              </a:ln>
              <a:solidFill>
                <a:srgbClr val="FF0000"/>
              </a:solidFill>
              <a:effectLst/>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smtClean="0">
              <a:ln>
                <a:noFill/>
              </a:ln>
              <a:solidFill>
                <a:srgbClr val="FF0000"/>
              </a:solidFill>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3323294155"/>
              </p:ext>
            </p:extLst>
          </p:nvPr>
        </p:nvGraphicFramePr>
        <p:xfrm>
          <a:off x="107504" y="1052736"/>
          <a:ext cx="8712967" cy="5293614"/>
        </p:xfrm>
        <a:graphic>
          <a:graphicData uri="http://schemas.openxmlformats.org/drawingml/2006/table">
            <a:tbl>
              <a:tblPr firstRow="1" firstCol="1" bandRow="1">
                <a:tableStyleId>{5C22544A-7EE6-4342-B048-85BDC9FD1C3A}</a:tableStyleId>
              </a:tblPr>
              <a:tblGrid>
                <a:gridCol w="1010373">
                  <a:extLst>
                    <a:ext uri="{9D8B030D-6E8A-4147-A177-3AD203B41FA5}">
                      <a16:colId xmlns:a16="http://schemas.microsoft.com/office/drawing/2014/main" val="20000"/>
                    </a:ext>
                  </a:extLst>
                </a:gridCol>
                <a:gridCol w="1581915">
                  <a:extLst>
                    <a:ext uri="{9D8B030D-6E8A-4147-A177-3AD203B41FA5}">
                      <a16:colId xmlns:a16="http://schemas.microsoft.com/office/drawing/2014/main" val="20001"/>
                    </a:ext>
                  </a:extLst>
                </a:gridCol>
                <a:gridCol w="6120679">
                  <a:extLst>
                    <a:ext uri="{9D8B030D-6E8A-4147-A177-3AD203B41FA5}">
                      <a16:colId xmlns:a16="http://schemas.microsoft.com/office/drawing/2014/main" val="20002"/>
                    </a:ext>
                  </a:extLst>
                </a:gridCol>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621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p>
          <a:p>
            <a:r>
              <a:rPr lang="en-US" sz="2400">
                <a:solidFill>
                  <a:srgbClr val="FF000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467544" y="1921789"/>
            <a:ext cx="8280920" cy="1200329"/>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Theo </a:t>
            </a:r>
            <a:r>
              <a:rPr lang="en-US" sz="2400">
                <a:latin typeface="Times New Roman" panose="02020603050405020304" pitchFamily="18" charset="0"/>
                <a:cs typeface="Times New Roman" panose="02020603050405020304" pitchFamily="18" charset="0"/>
              </a:rPr>
              <a:t>em ý kiến trên đúng. Vì chất thải chăn nuôi có thể được tái sử dụng gom lại phục vụ nông nghiệp và nhu cầu của từng địa phương</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p>
        </p:txBody>
      </p:sp>
      <p:sp>
        <p:nvSpPr>
          <p:cNvPr id="3" name="Rectangle 2"/>
          <p:cNvSpPr/>
          <p:nvPr/>
        </p:nvSpPr>
        <p:spPr>
          <a:xfrm>
            <a:off x="323528" y="1124744"/>
            <a:ext cx="8424936" cy="4893647"/>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 </a:t>
            </a:r>
            <a:r>
              <a:rPr lang="en-US" sz="2400">
                <a:latin typeface="Times New Roman" panose="02020603050405020304" pitchFamily="18" charset="0"/>
                <a:cs typeface="Times New Roman" panose="02020603050405020304" pitchFamily="18" charset="0"/>
              </a:rPr>
              <a:t>Các biện pháp nên làm:</a:t>
            </a:r>
          </a:p>
          <a:p>
            <a:r>
              <a:rPr lang="en-US" sz="2400" smtClean="0">
                <a:latin typeface="Times New Roman" panose="02020603050405020304" pitchFamily="18" charset="0"/>
                <a:cs typeface="Times New Roman" panose="02020603050405020304" pitchFamily="18" charset="0"/>
              </a:rPr>
              <a:t>1. </a:t>
            </a:r>
            <a:r>
              <a:rPr lang="en-US" sz="2400">
                <a:latin typeface="Times New Roman" panose="02020603050405020304" pitchFamily="18" charset="0"/>
                <a:cs typeface="Times New Roman" panose="02020603050405020304" pitchFamily="18" charset="0"/>
              </a:rPr>
              <a:t>Thường xuyên vệ sinh chuồng nuôi sạch sẽ</a:t>
            </a:r>
          </a:p>
          <a:p>
            <a:r>
              <a:rPr lang="en-US" sz="2400" smtClean="0">
                <a:latin typeface="Times New Roman" panose="02020603050405020304" pitchFamily="18" charset="0"/>
                <a:cs typeface="Times New Roman" panose="02020603050405020304" pitchFamily="18" charset="0"/>
              </a:rPr>
              <a:t>2. </a:t>
            </a:r>
            <a:r>
              <a:rPr lang="en-US" sz="2400">
                <a:latin typeface="Times New Roman" panose="02020603050405020304" pitchFamily="18" charset="0"/>
                <a:cs typeface="Times New Roman" panose="02020603050405020304" pitchFamily="18" charset="0"/>
              </a:rPr>
              <a:t>Thu gom chất thải triệt để và sớm nhất có thể</a:t>
            </a:r>
          </a:p>
          <a:p>
            <a:r>
              <a:rPr lang="en-US" sz="2400" smtClean="0">
                <a:latin typeface="Times New Roman" panose="02020603050405020304" pitchFamily="18" charset="0"/>
                <a:cs typeface="Times New Roman" panose="02020603050405020304" pitchFamily="18" charset="0"/>
              </a:rPr>
              <a:t>3. </a:t>
            </a:r>
            <a:r>
              <a:rPr lang="en-US" sz="2400">
                <a:latin typeface="Times New Roman" panose="02020603050405020304" pitchFamily="18" charset="0"/>
                <a:cs typeface="Times New Roman" panose="02020603050405020304" pitchFamily="18" charset="0"/>
              </a:rPr>
              <a:t>Thu phân để ủ làm bón phân hữu cơ</a:t>
            </a:r>
          </a:p>
          <a:p>
            <a:r>
              <a:rPr lang="en-US" sz="2400" smtClean="0">
                <a:latin typeface="Times New Roman" panose="02020603050405020304" pitchFamily="18" charset="0"/>
                <a:cs typeface="Times New Roman" panose="02020603050405020304" pitchFamily="18" charset="0"/>
              </a:rPr>
              <a:t>4. </a:t>
            </a:r>
            <a:r>
              <a:rPr lang="en-US" sz="2400">
                <a:latin typeface="Times New Roman" panose="02020603050405020304" pitchFamily="18" charset="0"/>
                <a:cs typeface="Times New Roman" panose="02020603050405020304" pitchFamily="18" charset="0"/>
              </a:rPr>
              <a:t>Xây hầm biogas để xử lí chất thải cho trại chăn nuôi</a:t>
            </a:r>
          </a:p>
          <a:p>
            <a:r>
              <a:rPr lang="en-US" sz="2400">
                <a:latin typeface="Times New Roman" panose="02020603050405020304" pitchFamily="18" charset="0"/>
                <a:cs typeface="Times New Roman" panose="02020603050405020304" pitchFamily="18" charset="0"/>
              </a:rPr>
              <a:t>- Các biện pháp không nên làm:</a:t>
            </a:r>
          </a:p>
          <a:p>
            <a:r>
              <a:rPr lang="en-US" sz="2400">
                <a:latin typeface="Times New Roman" panose="02020603050405020304" pitchFamily="18" charset="0"/>
                <a:cs typeface="Times New Roman" panose="02020603050405020304" pitchFamily="18" charset="0"/>
              </a:rPr>
              <a:t>1. Thả rông vật nuôi, cho vật nuôi đi vệ sinh bừa bãi.</a:t>
            </a:r>
          </a:p>
          <a:p>
            <a:r>
              <a:rPr lang="en-US" sz="2400">
                <a:latin typeface="Times New Roman" panose="02020603050405020304" pitchFamily="18" charset="0"/>
                <a:cs typeface="Times New Roman" panose="02020603050405020304" pitchFamily="18" charset="0"/>
              </a:rPr>
              <a:t>2. Nuôi vật nuôi dưới gầm nhà sàn hay quá gần nơi ở</a:t>
            </a: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p>
          <a:p>
            <a:r>
              <a:rPr lang="en-US" sz="2400">
                <a:latin typeface="Times New Roman" panose="02020603050405020304" pitchFamily="18" charset="0"/>
                <a:cs typeface="Times New Roman" panose="02020603050405020304" pitchFamily="18" charset="0"/>
              </a:rPr>
              <a:t>4. Xả thẳng chất thải chăn nuôi ra ao, hồ, sông , suối..</a:t>
            </a:r>
          </a:p>
          <a:p>
            <a:r>
              <a:rPr lang="en-US" sz="2400">
                <a:latin typeface="Times New Roman" panose="02020603050405020304" pitchFamily="18" charset="0"/>
                <a:cs typeface="Times New Roman" panose="02020603050405020304" pitchFamily="18" charset="0"/>
              </a:rPr>
              <a:t>5. Vứt rác vật nuôi chết xuống ao, hồ, sông, suối,..</a:t>
            </a:r>
          </a:p>
          <a:p>
            <a:r>
              <a:rPr lang="en-US" sz="2400" smtClean="0">
                <a:latin typeface="Times New Roman" panose="02020603050405020304" pitchFamily="18" charset="0"/>
                <a:cs typeface="Times New Roman" panose="02020603050405020304" pitchFamily="18" charset="0"/>
              </a:rPr>
              <a:t>6. </a:t>
            </a:r>
            <a:r>
              <a:rPr lang="en-US" sz="2400">
                <a:latin typeface="Times New Roman" panose="02020603050405020304" pitchFamily="18" charset="0"/>
                <a:cs typeface="Times New Roman" panose="02020603050405020304" pitchFamily="18" charset="0"/>
              </a:rPr>
              <a:t>Cho người lạ, chó, mèo,, tự do ra vào khu chăn nuôi</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808720"/>
            <a:ext cx="6480720" cy="3046988"/>
          </a:xfrm>
          <a:prstGeom prst="rect">
            <a:avLst/>
          </a:prstGeom>
        </p:spPr>
        <p:txBody>
          <a:bodyPr wrap="square">
            <a:spAutoFit/>
          </a:bodyPr>
          <a:lstStyle/>
          <a:p>
            <a:r>
              <a:rPr lang="vi-VN" sz="2400" b="1">
                <a:latin typeface="+mj-lt"/>
              </a:rPr>
              <a:t>Trả lời:</a:t>
            </a:r>
            <a:endParaRPr lang="vi-VN" sz="2400">
              <a:latin typeface="+mj-lt"/>
            </a:endParaRPr>
          </a:p>
          <a:p>
            <a:r>
              <a:rPr lang="vi-VN" sz="2400">
                <a:latin typeface="+mj-lt"/>
              </a:rPr>
              <a:t>* Vai trò của chăn nuôi:</a:t>
            </a:r>
          </a:p>
          <a:p>
            <a:r>
              <a:rPr lang="vi-VN" sz="2400">
                <a:latin typeface="+mj-lt"/>
              </a:rPr>
              <a:t>+ Cung cấp thực phẩm hàng ngày cho con người.</a:t>
            </a:r>
          </a:p>
          <a:p>
            <a:r>
              <a:rPr lang="vi-VN" sz="2400">
                <a:latin typeface="+mj-lt"/>
              </a:rPr>
              <a:t>+ Cung cấp nguyên liệu cho xuất khẩu </a:t>
            </a:r>
          </a:p>
          <a:p>
            <a:r>
              <a:rPr lang="vi-VN" sz="2400">
                <a:latin typeface="+mj-lt"/>
              </a:rPr>
              <a:t>+ </a:t>
            </a:r>
            <a:r>
              <a:rPr lang="en-US" sz="2400" smtClean="0">
                <a:latin typeface="+mj-lt"/>
              </a:rPr>
              <a:t>…….</a:t>
            </a:r>
            <a:endParaRPr lang="vi-VN" sz="2400">
              <a:latin typeface="+mj-lt"/>
            </a:endParaRPr>
          </a:p>
          <a:p>
            <a:r>
              <a:rPr lang="vi-VN" sz="2400">
                <a:latin typeface="+mj-lt"/>
              </a:rPr>
              <a:t>* Vật nuôi phổ biến ở nước ta:</a:t>
            </a:r>
          </a:p>
          <a:p>
            <a:r>
              <a:rPr lang="vi-VN" sz="2400">
                <a:latin typeface="+mj-lt"/>
              </a:rPr>
              <a:t>- Gia súc: trâu, bò, chó, lợn, …</a:t>
            </a:r>
          </a:p>
          <a:p>
            <a:r>
              <a:rPr lang="vi-VN" sz="2400">
                <a:latin typeface="+mj-lt"/>
              </a:rPr>
              <a:t>- </a:t>
            </a:r>
            <a:r>
              <a:rPr lang="vi-VN" sz="2400" smtClean="0">
                <a:latin typeface="+mj-lt"/>
              </a:rPr>
              <a:t>…</a:t>
            </a:r>
            <a:endParaRPr lang="vi-VN" sz="2400">
              <a:latin typeface="+mj-lt"/>
            </a:endParaRPr>
          </a:p>
        </p:txBody>
      </p:sp>
    </p:spTree>
    <p:extLst>
      <p:ext uri="{BB962C8B-B14F-4D97-AF65-F5344CB8AC3E}">
        <p14:creationId xmlns:p14="http://schemas.microsoft.com/office/powerpoint/2010/main" val="466784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smtClean="0">
                <a:solidFill>
                  <a:srgbClr val="7030A0"/>
                </a:solidFill>
                <a:latin typeface="Times New Roman" panose="02020603050405020304" pitchFamily="18" charset="0"/>
                <a:cs typeface="Times New Roman" panose="02020603050405020304" pitchFamily="18" charset="0"/>
              </a:rPr>
              <a:t>Quan </a:t>
            </a:r>
            <a:r>
              <a:rPr lang="en-US" sz="2400">
                <a:solidFill>
                  <a:srgbClr val="7030A0"/>
                </a:solidFill>
                <a:latin typeface="Times New Roman" panose="02020603050405020304" pitchFamily="18" charset="0"/>
                <a:cs typeface="Times New Roman" panose="02020603050405020304" pitchFamily="18" charset="0"/>
              </a:rPr>
              <a:t>sát Hình 9.1 </a:t>
            </a:r>
            <a:r>
              <a:rPr lang="en-US" sz="2400" smtClean="0">
                <a:solidFill>
                  <a:srgbClr val="7030A0"/>
                </a:solidFill>
                <a:latin typeface="Times New Roman" panose="02020603050405020304" pitchFamily="18" charset="0"/>
                <a:cs typeface="Times New Roman" panose="02020603050405020304" pitchFamily="18" charset="0"/>
              </a:rPr>
              <a:t>– Thảo luận nhóm 2,  </a:t>
            </a:r>
            <a:r>
              <a:rPr lang="en-US" sz="2400">
                <a:solidFill>
                  <a:srgbClr val="7030A0"/>
                </a:solidFill>
                <a:latin typeface="Times New Roman" panose="02020603050405020304" pitchFamily="18" charset="0"/>
                <a:cs typeface="Times New Roman" panose="02020603050405020304" pitchFamily="18" charset="0"/>
              </a:rPr>
              <a:t>nêu một </a:t>
            </a:r>
            <a:r>
              <a:rPr lang="en-US" sz="2400" smtClean="0">
                <a:solidFill>
                  <a:srgbClr val="7030A0"/>
                </a:solidFill>
                <a:latin typeface="Times New Roman" panose="02020603050405020304" pitchFamily="18" charset="0"/>
                <a:cs typeface="Times New Roman" panose="02020603050405020304" pitchFamily="18" charset="0"/>
              </a:rPr>
              <a:t>số </a:t>
            </a:r>
            <a:r>
              <a:rPr lang="en-US" sz="2400">
                <a:solidFill>
                  <a:srgbClr val="7030A0"/>
                </a:solidFill>
                <a:latin typeface="Times New Roman" panose="02020603050405020304" pitchFamily="18" charset="0"/>
                <a:cs typeface="Times New Roman" panose="02020603050405020304" pitchFamily="18" charset="0"/>
              </a:rPr>
              <a:t>vai trò </a:t>
            </a:r>
            <a:r>
              <a:rPr lang="en-US" sz="2400" smtClean="0">
                <a:solidFill>
                  <a:srgbClr val="7030A0"/>
                </a:solidFill>
                <a:latin typeface="Times New Roman" panose="02020603050405020304" pitchFamily="18" charset="0"/>
                <a:cs typeface="Times New Roman" panose="02020603050405020304" pitchFamily="18" charset="0"/>
              </a:rPr>
              <a:t>của </a:t>
            </a:r>
            <a:r>
              <a:rPr lang="en-US" sz="2400">
                <a:solidFill>
                  <a:srgbClr val="7030A0"/>
                </a:solidFill>
                <a:latin typeface="Times New Roman" panose="02020603050405020304" pitchFamily="18" charset="0"/>
                <a:cs typeface="Times New Roman" panose="02020603050405020304" pitchFamily="18" charset="0"/>
              </a:rPr>
              <a:t>chăn </a:t>
            </a:r>
            <a:r>
              <a:rPr lang="en-US" sz="2400" smtClean="0">
                <a:solidFill>
                  <a:srgbClr val="7030A0"/>
                </a:solidFill>
                <a:latin typeface="Times New Roman" panose="02020603050405020304" pitchFamily="18" charset="0"/>
                <a:cs typeface="Times New Roman" panose="02020603050405020304" pitchFamily="18" charset="0"/>
              </a:rPr>
              <a:t>nuôi?</a:t>
            </a:r>
            <a:endParaRPr lang="en-US" sz="2400" i="1">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48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692696"/>
            <a:ext cx="7992888" cy="5011949"/>
          </a:xfrm>
          <a:prstGeom prst="rect">
            <a:avLst/>
          </a:prstGeom>
        </p:spPr>
        <p:txBody>
          <a:bodyPr wrap="square">
            <a:spAutoFit/>
          </a:bodyPr>
          <a:lstStyle/>
          <a:p>
            <a:pPr>
              <a:lnSpc>
                <a:spcPct val="150000"/>
              </a:lnSpc>
            </a:pP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Chăn</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trò</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sống</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bón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hữu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cung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cấp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sức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kéo</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nay, </a:t>
            </a:r>
            <a:r>
              <a:rPr lang="en-US" sz="2400" dirty="0" err="1">
                <a:latin typeface="Times New Roman" panose="02020603050405020304" pitchFamily="18" charset="0"/>
                <a:cs typeface="Times New Roman" panose="02020603050405020304" pitchFamily="18" charset="0"/>
              </a:rPr>
              <a:t>chán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đang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phầm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toàn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nước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p>
          <a:p>
            <a:r>
              <a:rPr lang="vi-VN" sz="2400" b="1">
                <a:solidFill>
                  <a:srgbClr val="FF0000"/>
                </a:solidFill>
                <a:latin typeface="+mj-lt"/>
              </a:rPr>
              <a:t>1. Một số vật nuôi phổ biến ở nước ta</a:t>
            </a: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a:t>
            </a:r>
            <a:r>
              <a:rPr lang="en-US" sz="2400" smtClean="0">
                <a:solidFill>
                  <a:srgbClr val="00B050"/>
                </a:solidFill>
                <a:latin typeface="Times New Roman" panose="02020603050405020304" pitchFamily="18" charset="0"/>
                <a:cs typeface="Times New Roman" panose="02020603050405020304" pitchFamily="18" charset="0"/>
              </a:rPr>
              <a:t>Quan </a:t>
            </a:r>
            <a:r>
              <a:rPr lang="en-US" sz="2400">
                <a:solidFill>
                  <a:srgbClr val="00B050"/>
                </a:solidFill>
                <a:latin typeface="Times New Roman" panose="02020603050405020304" pitchFamily="18" charset="0"/>
                <a:cs typeface="Times New Roman" panose="02020603050405020304" pitchFamily="18" charset="0"/>
              </a:rPr>
              <a:t>sát Hình hình </a:t>
            </a:r>
            <a:r>
              <a:rPr lang="en-US" sz="2400" smtClean="0">
                <a:solidFill>
                  <a:srgbClr val="00B050"/>
                </a:solidFill>
                <a:latin typeface="Times New Roman" panose="02020603050405020304" pitchFamily="18" charset="0"/>
                <a:cs typeface="Times New Roman" panose="02020603050405020304" pitchFamily="18" charset="0"/>
              </a:rPr>
              <a:t>9.2/sgk, </a:t>
            </a:r>
            <a:r>
              <a:rPr lang="en-US" sz="2400">
                <a:solidFill>
                  <a:srgbClr val="00B050"/>
                </a:solidFill>
                <a:latin typeface="Times New Roman" panose="02020603050405020304" pitchFamily="18" charset="0"/>
                <a:cs typeface="Times New Roman" panose="02020603050405020304" pitchFamily="18" charset="0"/>
              </a:rPr>
              <a:t>thảo luận nhóm 2 trả lời câu hỏi:  Cho biết những vật nuôi nào là gia súc, vật nuôi nào là gia cẩm. Mục đích nuôi từng loại vật nuôi đó là gì</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sao</a:t>
            </a:r>
            <a:r>
              <a:rPr lang="en-US" sz="2400" smtClean="0">
                <a:solidFill>
                  <a:srgbClr val="7030A0"/>
                </a:solidFill>
                <a:latin typeface="Times New Roman" panose="02020603050405020304" pitchFamily="18" charset="0"/>
                <a:cs typeface="Times New Roman" panose="02020603050405020304" pitchFamily="18" charset="0"/>
              </a:rPr>
              <a:t>?</a:t>
            </a:r>
            <a:endParaRPr lang="en-US" sz="2400">
              <a:solidFill>
                <a:srgbClr val="7030A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5652"/>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 Vật nuôi</a:t>
            </a:r>
          </a:p>
          <a:p>
            <a:r>
              <a:rPr lang="en-US" sz="2400" b="1">
                <a:solidFill>
                  <a:srgbClr val="FF0000"/>
                </a:solidFill>
                <a:latin typeface="Times New Roman" panose="02020603050405020304" pitchFamily="18" charset="0"/>
                <a:cs typeface="Times New Roman" panose="02020603050405020304" pitchFamily="18" charset="0"/>
              </a:rPr>
              <a:t>1. Một số vật nuôi phổ biến ở nước ta</a:t>
            </a:r>
          </a:p>
          <a:p>
            <a:r>
              <a:rPr lang="en-US" sz="2400">
                <a:latin typeface="Times New Roman" panose="02020603050405020304" pitchFamily="18" charset="0"/>
                <a:cs typeface="Times New Roman" panose="02020603050405020304" pitchFamily="18" charset="0"/>
              </a:rPr>
              <a:t>Vật nuôi phổ biến là các con vật được nuôi ở hầu kháp các vùng miền của nước ta. Chúng được chia thành hai nhóm chinh lã gia súc và gia cằm</a:t>
            </a:r>
          </a:p>
          <a:p>
            <a:r>
              <a:rPr lang="en-US" sz="2400" b="1">
                <a:latin typeface="Times New Roman" panose="02020603050405020304" pitchFamily="18" charset="0"/>
                <a:cs typeface="Times New Roman" panose="02020603050405020304" pitchFamily="18" charset="0"/>
              </a:rPr>
              <a:t> </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Vặt nuôi đặc trưng vùng miền</a:t>
            </a:r>
          </a:p>
          <a:p>
            <a:r>
              <a:rPr lang="en-US" sz="2400">
                <a:latin typeface="Times New Roman" panose="02020603050405020304" pitchFamily="18" charset="0"/>
                <a:cs typeface="Times New Roman" panose="02020603050405020304" pitchFamily="18" charset="0"/>
              </a:rPr>
              <a:t>Vật nuôi đặc trưng vùng miền là các giống vật nuôi được hình thành và chăn nuôi nhiều ờ một sồ địa phương; chúng thường có những đặc tính riêng biệt, nổi trội về chất lượng sàn phẩm</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Việt </a:t>
            </a:r>
            <a:r>
              <a:rPr lang="vi-VN" sz="2400" b="1" smtClean="0">
                <a:solidFill>
                  <a:srgbClr val="FF0000"/>
                </a:solidFill>
                <a:latin typeface="+mj-lt"/>
              </a:rPr>
              <a:t>Nam</a:t>
            </a:r>
            <a:endParaRPr lang="vi-VN" sz="2400" b="1">
              <a:solidFill>
                <a:srgbClr val="FF0000"/>
              </a:solidFill>
              <a:latin typeface="+mj-lt"/>
            </a:endParaRPr>
          </a:p>
        </p:txBody>
      </p:sp>
      <p:sp>
        <p:nvSpPr>
          <p:cNvPr id="4" name="Rectangle 3"/>
          <p:cNvSpPr/>
          <p:nvPr/>
        </p:nvSpPr>
        <p:spPr>
          <a:xfrm>
            <a:off x="544826" y="1484784"/>
            <a:ext cx="8347654"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Đọc nội dung mục III kết họp vói quan sát Hình 9.4, nêu đặc díểm cùa từng phương thức chăn nuôi</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544826" y="2828836"/>
            <a:ext cx="8347654" cy="1200329"/>
          </a:xfrm>
          <a:prstGeom prst="rect">
            <a:avLst/>
          </a:prstGeom>
        </p:spPr>
        <p:txBody>
          <a:bodyPr wrap="square">
            <a:spAutoFit/>
          </a:bodyPr>
          <a:lstStyle/>
          <a:p>
            <a:r>
              <a:rPr lang="en-US" sz="2400">
                <a:solidFill>
                  <a:schemeClr val="accent6">
                    <a:lumMod val="75000"/>
                  </a:schemeClr>
                </a:solidFill>
                <a:latin typeface="Times New Roman" panose="02020603050405020304" pitchFamily="18" charset="0"/>
                <a:cs typeface="Times New Roman" panose="02020603050405020304" pitchFamily="18" charset="0"/>
              </a:rPr>
              <a:t>- NV 2. Tìm hiểu </a:t>
            </a:r>
            <a:r>
              <a:rPr lang="en-US" sz="2400" smtClean="0">
                <a:solidFill>
                  <a:schemeClr val="accent6">
                    <a:lumMod val="75000"/>
                  </a:schemeClr>
                </a:solidFill>
                <a:latin typeface="Times New Roman" panose="02020603050405020304" pitchFamily="18" charset="0"/>
                <a:cs typeface="Times New Roman" panose="02020603050405020304" pitchFamily="18" charset="0"/>
              </a:rPr>
              <a:t>thêm về </a:t>
            </a:r>
            <a:r>
              <a:rPr lang="en-US" sz="2400">
                <a:solidFill>
                  <a:schemeClr val="accent6">
                    <a:lumMod val="75000"/>
                  </a:schemeClr>
                </a:solidFill>
                <a:latin typeface="Times New Roman" panose="02020603050405020304" pitchFamily="18" charset="0"/>
                <a:cs typeface="Times New Roman" panose="02020603050405020304" pitchFamily="18" charset="0"/>
              </a:rPr>
              <a:t>phương thức chăn nuôi nông hộ và phương thức chăn nuôi trang trại. Cho biết ưu điểm, hạn chế, khà năng phát then trong tương lai của từng phương thức.</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6001643"/>
          </a:xfrm>
          <a:prstGeom prst="rect">
            <a:avLst/>
          </a:prstGeom>
        </p:spPr>
        <p:txBody>
          <a:bodyPr wrap="square">
            <a:spAutoFit/>
          </a:bodyPr>
          <a:lstStyle/>
          <a:p>
            <a:r>
              <a:rPr lang="en-US" sz="3200" b="1" dirty="0">
                <a:solidFill>
                  <a:srgbClr val="FF0000"/>
                </a:solidFill>
                <a:latin typeface="Times New Roman" panose="02020603050405020304" pitchFamily="18" charset="0"/>
                <a:cs typeface="Times New Roman" panose="02020603050405020304" pitchFamily="18" charset="0"/>
              </a:rPr>
              <a:t>III. </a:t>
            </a:r>
            <a:r>
              <a:rPr lang="en-US" sz="3200" b="1" dirty="0" err="1">
                <a:solidFill>
                  <a:srgbClr val="FF0000"/>
                </a:solidFill>
                <a:latin typeface="Times New Roman" panose="02020603050405020304" pitchFamily="18" charset="0"/>
                <a:cs typeface="Times New Roman" panose="02020603050405020304" pitchFamily="18" charset="0"/>
              </a:rPr>
              <a:t>Một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số</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chăn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nuôi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phố</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biến</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Việt</a:t>
            </a:r>
            <a:r>
              <a:rPr lang="en-US" sz="3200" b="1" dirty="0">
                <a:solidFill>
                  <a:srgbClr val="FF0000"/>
                </a:solidFill>
                <a:latin typeface="Times New Roman" panose="02020603050405020304" pitchFamily="18" charset="0"/>
                <a:cs typeface="Times New Roman" panose="02020603050405020304" pitchFamily="18" charset="0"/>
              </a:rPr>
              <a:t> Nam</a:t>
            </a:r>
          </a:p>
          <a:p>
            <a:r>
              <a:rPr lang="en-US" sz="3200" b="1" dirty="0" smtClean="0">
                <a:solidFill>
                  <a:srgbClr val="FF0000"/>
                </a:solidFill>
                <a:latin typeface="Times New Roman" panose="02020603050405020304" pitchFamily="18" charset="0"/>
                <a:cs typeface="Times New Roman" panose="02020603050405020304" pitchFamily="18" charset="0"/>
              </a:rPr>
              <a:t>1</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Chăn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nuôi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nông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hộ</a:t>
            </a:r>
            <a:endParaRPr lang="en-US" sz="3200" b="1" dirty="0">
              <a:solidFill>
                <a:srgbClr val="FF0000"/>
              </a:solidFill>
              <a:latin typeface="Times New Roman" panose="02020603050405020304" pitchFamily="18" charset="0"/>
              <a:cs typeface="Times New Roman" panose="02020603050405020304" pitchFamily="18" charset="0"/>
            </a:endParaRPr>
          </a:p>
          <a:p>
            <a:r>
              <a:rPr lang="en-US" sz="3200" dirty="0" err="1" smtClean="0">
                <a:latin typeface="Times New Roman" panose="02020603050405020304" pitchFamily="18" charset="0"/>
                <a:cs typeface="Times New Roman" panose="02020603050405020304" pitchFamily="18" charset="0"/>
              </a:rPr>
              <a:t>Khái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niệm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thức</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chăn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nuôi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khả</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phồ</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biến</a:t>
            </a:r>
            <a:r>
              <a:rPr lang="en-US" sz="3200" dirty="0">
                <a:latin typeface="Times New Roman" panose="02020603050405020304" pitchFamily="18" charset="0"/>
                <a:cs typeface="Times New Roman" panose="02020603050405020304" pitchFamily="18" charset="0"/>
              </a:rPr>
              <a:t> ở </a:t>
            </a:r>
            <a:r>
              <a:rPr lang="en-US" sz="3200" dirty="0" err="1">
                <a:latin typeface="Times New Roman" panose="02020603050405020304" pitchFamily="18" charset="0"/>
                <a:cs typeface="Times New Roman" panose="02020603050405020304" pitchFamily="18" charset="0"/>
              </a:rPr>
              <a:t>Việt</a:t>
            </a:r>
            <a:r>
              <a:rPr lang="en-US" sz="3200" dirty="0">
                <a:latin typeface="Times New Roman" panose="02020603050405020304" pitchFamily="18" charset="0"/>
                <a:cs typeface="Times New Roman" panose="02020603050405020304" pitchFamily="18" charset="0"/>
              </a:rPr>
              <a:t> Nam,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dân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chăn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nuôi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hộ</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vởi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số</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lượng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nuôi</a:t>
            </a:r>
            <a:r>
              <a:rPr lang="en-US" sz="3200" dirty="0">
                <a:latin typeface="Times New Roman" panose="02020603050405020304" pitchFamily="18" charset="0"/>
                <a:cs typeface="Times New Roman" panose="02020603050405020304" pitchFamily="18" charset="0"/>
              </a:rPr>
              <a:t> it</a:t>
            </a:r>
            <a:r>
              <a:rPr lang="en-US" sz="3200" dirty="0" smtClean="0">
                <a:latin typeface="Times New Roman" panose="02020603050405020304" pitchFamily="18" charset="0"/>
                <a:cs typeface="Times New Roman" panose="02020603050405020304" pitchFamily="18" charset="0"/>
              </a:rPr>
              <a:t>.</a:t>
            </a:r>
          </a:p>
          <a:p>
            <a:r>
              <a:rPr lang="en-US" sz="3200" dirty="0" err="1" smtClean="0">
                <a:latin typeface="Times New Roman" panose="02020603050405020304" pitchFamily="18" charset="0"/>
                <a:cs typeface="Times New Roman" panose="02020603050405020304" pitchFamily="18" charset="0"/>
              </a:rPr>
              <a:t>Ưu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điểm</a:t>
            </a:r>
            <a:r>
              <a:rPr lang="en-US"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chi </a:t>
            </a:r>
            <a:r>
              <a:rPr lang="en-US" sz="3200" dirty="0">
                <a:latin typeface="Times New Roman" panose="02020603050405020304" pitchFamily="18" charset="0"/>
                <a:cs typeface="Times New Roman" panose="02020603050405020304" pitchFamily="18" charset="0"/>
              </a:rPr>
              <a:t>phi </a:t>
            </a:r>
            <a:r>
              <a:rPr lang="en-US" sz="3200" dirty="0" err="1">
                <a:latin typeface="Times New Roman" panose="02020603050405020304" pitchFamily="18" charset="0"/>
                <a:cs typeface="Times New Roman" panose="02020603050405020304" pitchFamily="18" charset="0"/>
              </a:rPr>
              <a:t>đầu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chuồng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thấp</a:t>
            </a:r>
            <a:r>
              <a:rPr lang="en-US" sz="3200" dirty="0" smtClean="0">
                <a:latin typeface="Times New Roman" panose="02020603050405020304" pitchFamily="18" charset="0"/>
                <a:cs typeface="Times New Roman" panose="02020603050405020304" pitchFamily="18" charset="0"/>
              </a:rPr>
              <a:t>,</a:t>
            </a:r>
          </a:p>
          <a:p>
            <a:endParaRPr lang="en-US" sz="3200" dirty="0">
              <a:latin typeface="Times New Roman" panose="02020603050405020304" pitchFamily="18" charset="0"/>
              <a:cs typeface="Times New Roman" panose="02020603050405020304" pitchFamily="18" charset="0"/>
            </a:endParaRPr>
          </a:p>
          <a:p>
            <a:r>
              <a:rPr lang="en-US" sz="3200" dirty="0" err="1" smtClean="0">
                <a:latin typeface="Times New Roman" panose="02020603050405020304" pitchFamily="18" charset="0"/>
                <a:cs typeface="Times New Roman" panose="02020603050405020304" pitchFamily="18" charset="0"/>
              </a:rPr>
              <a:t>Nhược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điểm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năng</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suất</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chăn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nuôi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pháp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xử</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lí</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chất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chưa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tốt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nguy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dịch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bệnh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ảnh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hưởng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khoẻ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nuôi</a:t>
            </a:r>
            <a:r>
              <a:rPr lang="en-US" sz="3200" dirty="0">
                <a:latin typeface="Times New Roman" panose="02020603050405020304" pitchFamily="18" charset="0"/>
                <a:cs typeface="Times New Roman" panose="02020603050405020304" pitchFamily="18" charset="0"/>
              </a:rPr>
              <a:t>, con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môi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trường</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r>
              <a:rPr lang="en-US" b="1" dirty="0">
                <a:solidFill>
                  <a:srgbClr val="FF0000"/>
                </a:solidFill>
                <a:latin typeface="Times New Roman" panose="02020603050405020304" pitchFamily="18" charset="0"/>
                <a:cs typeface="Times New Roman" panose="02020603050405020304" pitchFamily="18" charset="0"/>
              </a:rPr>
              <a:t>2. </a:t>
            </a:r>
            <a:r>
              <a:rPr lang="en-US" b="1" dirty="0" err="1">
                <a:solidFill>
                  <a:srgbClr val="FF0000"/>
                </a:solidFill>
                <a:latin typeface="Times New Roman" panose="02020603050405020304" pitchFamily="18" charset="0"/>
                <a:cs typeface="Times New Roman" panose="02020603050405020304" pitchFamily="18" charset="0"/>
              </a:rPr>
              <a:t>Chăn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nuôi</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trang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trại</a:t>
            </a:r>
            <a:endParaRPr lang="en-US" b="1" dirty="0">
              <a:solidFill>
                <a:srgbClr val="FF0000"/>
              </a:solidFill>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Khái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niêm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riêng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lớn</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buNone/>
            </a:pPr>
            <a:r>
              <a:rPr lang="en-US" dirty="0" err="1" smtClean="0">
                <a:latin typeface="Times New Roman" panose="02020603050405020304" pitchFamily="18" charset="0"/>
                <a:cs typeface="Times New Roman" panose="02020603050405020304" pitchFamily="18" charset="0"/>
              </a:rPr>
              <a:t>Ưu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điểm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có</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năng</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nuôi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ít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dịch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bệnh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xử</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lí</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ả</a:t>
            </a:r>
            <a:r>
              <a:rPr lang="en-US" dirty="0" err="1" smtClean="0">
                <a:latin typeface="Times New Roman" panose="02020603050405020304" pitchFamily="18" charset="0"/>
                <a:cs typeface="Times New Roman" panose="02020603050405020304" pitchFamily="18" charset="0"/>
              </a:rPr>
              <a:t>nh</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hưởng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tởi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môi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trưởng</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và</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khoẻ</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a:t>
            </a:r>
          </a:p>
          <a:p>
            <a:r>
              <a:rPr lang="en-US" dirty="0" err="1" smtClean="0"/>
              <a:t>Nhược</a:t>
            </a:r>
            <a:r>
              <a:rPr lang="en-US" dirty="0" smtClean="0"/>
              <a:t> </a:t>
            </a:r>
            <a:r>
              <a:rPr lang="en-US" dirty="0" err="1" smtClean="0"/>
              <a:t>điểm</a:t>
            </a:r>
            <a:r>
              <a:rPr lang="en-US" dirty="0" smtClean="0"/>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lớn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ă</a:t>
            </a:r>
            <a:r>
              <a:rPr lang="en-US" dirty="0" err="1" smtClean="0">
                <a:latin typeface="Times New Roman" panose="02020603050405020304" pitchFamily="18" charset="0"/>
                <a:cs typeface="Times New Roman" panose="02020603050405020304" pitchFamily="18" charset="0"/>
              </a:rPr>
              <a:t>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bệnh</a:t>
            </a:r>
            <a:endParaRPr lang="en-US" dirty="0"/>
          </a:p>
        </p:txBody>
      </p:sp>
    </p:spTree>
    <p:extLst>
      <p:ext uri="{BB962C8B-B14F-4D97-AF65-F5344CB8AC3E}">
        <p14:creationId xmlns:p14="http://schemas.microsoft.com/office/powerpoint/2010/main" val="13260369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1544</Words>
  <Application>Microsoft Office PowerPoint</Application>
  <PresentationFormat>On-screen Show (4:3)</PresentationFormat>
  <Paragraphs>101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Techsi.vn</cp:lastModifiedBy>
  <cp:revision>23</cp:revision>
  <dcterms:created xsi:type="dcterms:W3CDTF">2022-07-01T08:39:21Z</dcterms:created>
  <dcterms:modified xsi:type="dcterms:W3CDTF">2023-11-30T04:53:18Z</dcterms:modified>
</cp:coreProperties>
</file>