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69" r:id="rId8"/>
    <p:sldId id="370" r:id="rId9"/>
    <p:sldId id="371" r:id="rId10"/>
    <p:sldId id="372" r:id="rId11"/>
    <p:sldId id="373" r:id="rId12"/>
    <p:sldId id="374" r:id="rId13"/>
    <p:sldId id="375" r:id="rId14"/>
    <p:sldId id="347" r:id="rId15"/>
    <p:sldId id="376" r:id="rId16"/>
    <p:sldId id="377" r:id="rId17"/>
    <p:sldId id="348" r:id="rId18"/>
    <p:sldId id="378" r:id="rId19"/>
    <p:sldId id="379" r:id="rId20"/>
    <p:sldId id="33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960" y="8060"/>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a:t>
            </a:r>
            <a:r>
              <a:rPr lang="en-US" sz="2400" b="1" smtClean="0">
                <a:solidFill>
                  <a:srgbClr val="FF0000"/>
                </a:solidFill>
                <a:latin typeface="Times New Roman" panose="02020603050405020304" pitchFamily="18" charset="0"/>
                <a:cs typeface="Times New Roman" panose="02020603050405020304" pitchFamily="18" charset="0"/>
              </a:rPr>
              <a:t>.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1.Trang bị bảo hộ</a:t>
            </a:r>
          </a:p>
          <a:p>
            <a:r>
              <a:rPr lang="en-US" sz="2800">
                <a:latin typeface="Times New Roman" panose="02020603050405020304" pitchFamily="18" charset="0"/>
                <a:cs typeface="Times New Roman" panose="02020603050405020304" pitchFamily="18" charset="0"/>
              </a:rPr>
              <a:t>- Trang bị bảo hộ có tác dụng bảo vệ cho người vận hành, sử dụng thiết bị điện, đặc biệt những người lắp đặt, sửa chữa điện.</a:t>
            </a:r>
          </a:p>
          <a:p>
            <a:r>
              <a:rPr lang="en-US" sz="2800">
                <a:latin typeface="Times New Roman" panose="02020603050405020304" pitchFamily="18" charset="0"/>
                <a:cs typeface="Times New Roman" panose="02020603050405020304" pitchFamily="18" charset="0"/>
              </a:rPr>
              <a:t>- Trang bị bảo hộ bảo vệ an toàn điện gòm: quần áo bảo hộ, mũ bảo hộ, găng cách điện, ủng cách điện, thảm cách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12.5. Một số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12.6.1. </a:t>
            </a:r>
            <a:r>
              <a:rPr lang="en-US" b="1" i="1" smtClean="0">
                <a:latin typeface="Times New Roman" panose="02020603050405020304" pitchFamily="18" charset="0"/>
                <a:cs typeface="Times New Roman" panose="02020603050405020304" pitchFamily="18" charset="0"/>
              </a:rPr>
              <a:t>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12.6.1. </a:t>
            </a:r>
            <a:r>
              <a:rPr lang="en-US" b="1" i="1" smtClean="0">
                <a:latin typeface="Times New Roman" panose="02020603050405020304" pitchFamily="18" charset="0"/>
                <a:cs typeface="Times New Roman" panose="02020603050405020304" pitchFamily="18" charset="0"/>
              </a:rPr>
              <a:t>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a:t>
            </a:r>
            <a:r>
              <a:rPr lang="en-US" sz="2800">
                <a:solidFill>
                  <a:srgbClr val="FF0000"/>
                </a:solidFill>
                <a:latin typeface="Times New Roman" panose="02020603050405020304" pitchFamily="18" charset="0"/>
                <a:cs typeface="Times New Roman" panose="02020603050405020304" pitchFamily="18" charset="0"/>
              </a:rPr>
              <a:t>điện </a:t>
            </a:r>
            <a:r>
              <a:rPr lang="en-US" sz="2800" smtClean="0">
                <a:solidFill>
                  <a:srgbClr val="FF0000"/>
                </a:solidFill>
                <a:latin typeface="Times New Roman" panose="02020603050405020304" pitchFamily="18" charset="0"/>
                <a:cs typeface="Times New Roman" panose="02020603050405020304" pitchFamily="18" charset="0"/>
              </a:rPr>
              <a:t>cấu tạo gồm các bộ phận là kẹp kim loại, đèn báo và đầu bút.</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12.7.1. </a:t>
            </a:r>
            <a:r>
              <a:rPr lang="en-US" b="1" i="1" smtClean="0">
                <a:latin typeface="Times New Roman" panose="02020603050405020304" pitchFamily="18" charset="0"/>
                <a:cs typeface="Times New Roman" panose="02020603050405020304" pitchFamily="18" charset="0"/>
              </a:rPr>
              <a:t>Cách sử dụng </a:t>
            </a:r>
            <a:r>
              <a:rPr lang="en-US" b="1" i="1" smtClean="0">
                <a:latin typeface="Times New Roman" panose="02020603050405020304" pitchFamily="18" charset="0"/>
                <a:cs typeface="Times New Roman" panose="02020603050405020304" pitchFamily="18" charset="0"/>
              </a:rPr>
              <a:t>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a:t>
            </a:r>
            <a:r>
              <a:rPr lang="en-US" sz="2800" b="1">
                <a:latin typeface="Times New Roman" panose="02020603050405020304" pitchFamily="18" charset="0"/>
                <a:cs typeface="Times New Roman" panose="02020603050405020304" pitchFamily="18" charset="0"/>
              </a:rPr>
              <a:t>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a:t>
            </a:r>
            <a:r>
              <a:rPr lang="en-US" sz="2800" b="1">
                <a:latin typeface="Times New Roman" panose="02020603050405020304" pitchFamily="18" charset="0"/>
                <a:cs typeface="Times New Roman" panose="02020603050405020304" pitchFamily="18" charset="0"/>
              </a:rPr>
              <a:t>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12.7.1. </a:t>
            </a:r>
            <a:r>
              <a:rPr lang="en-US" b="1" i="1" smtClean="0">
                <a:latin typeface="Times New Roman" panose="02020603050405020304" pitchFamily="18" charset="0"/>
                <a:cs typeface="Times New Roman" panose="02020603050405020304" pitchFamily="18" charset="0"/>
              </a:rPr>
              <a:t>Cách sử dụng </a:t>
            </a:r>
            <a:r>
              <a:rPr lang="en-US" b="1" i="1" smtClean="0">
                <a:latin typeface="Times New Roman" panose="02020603050405020304" pitchFamily="18" charset="0"/>
                <a:cs typeface="Times New Roman" panose="02020603050405020304" pitchFamily="18" charset="0"/>
              </a:rPr>
              <a:t>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a:t>
            </a:r>
            <a:r>
              <a:rPr lang="en-US" sz="2800" b="1">
                <a:latin typeface="Times New Roman" panose="02020603050405020304" pitchFamily="18" charset="0"/>
                <a:cs typeface="Times New Roman" panose="02020603050405020304" pitchFamily="18" charset="0"/>
              </a:rPr>
              <a:t>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a:t>
            </a:r>
            <a:r>
              <a:rPr lang="en-US" sz="2800" b="1">
                <a:latin typeface="Times New Roman" panose="02020603050405020304" pitchFamily="18" charset="0"/>
                <a:cs typeface="Times New Roman" panose="02020603050405020304" pitchFamily="18" charset="0"/>
              </a:rPr>
              <a:t>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a:t>
            </a:r>
            <a:r>
              <a:rPr lang="vi-VN" sz="2800">
                <a:solidFill>
                  <a:srgbClr val="FF0000"/>
                </a:solidFill>
                <a:latin typeface="Times New Roman" panose="02020603050405020304" pitchFamily="18" charset="0"/>
                <a:cs typeface="Times New Roman" panose="02020603050405020304" pitchFamily="18" charset="0"/>
              </a:rPr>
              <a:t>điện </a:t>
            </a:r>
            <a:r>
              <a:rPr lang="en-US" sz="2800" smtClean="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a:t>
            </a:r>
            <a:r>
              <a:rPr lang="nl-NL" sz="2800" b="1">
                <a:latin typeface="Times New Roman" panose="02020603050405020304" pitchFamily="18" charset="0"/>
                <a:cs typeface="Times New Roman" panose="02020603050405020304" pitchFamily="18" charset="0"/>
              </a:rPr>
              <a:t>vệ </a:t>
            </a:r>
            <a:r>
              <a:rPr lang="nl-NL" sz="2800" b="1" smtClean="0">
                <a:latin typeface="Times New Roman" panose="02020603050405020304" pitchFamily="18" charset="0"/>
                <a:cs typeface="Times New Roman" panose="02020603050405020304" pitchFamily="18" charset="0"/>
              </a:rPr>
              <a:t>điện</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a:t>
            </a:r>
            <a:r>
              <a:rPr lang="en-US" sz="2800">
                <a:latin typeface="Times New Roman" panose="02020603050405020304" pitchFamily="18" charset="0"/>
                <a:cs typeface="Times New Roman" panose="02020603050405020304" pitchFamily="18" charset="0"/>
              </a:rPr>
              <a:t>điện </a:t>
            </a:r>
            <a:r>
              <a:rPr lang="en-US" sz="2800" smtClean="0">
                <a:latin typeface="Times New Roman" panose="02020603050405020304" pitchFamily="18" charset="0"/>
                <a:cs typeface="Times New Roman" panose="02020603050405020304" pitchFamily="18" charset="0"/>
              </a:rPr>
              <a:t>220V.</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a:t>
            </a:r>
            <a:r>
              <a:rPr lang="en-US" sz="2800">
                <a:latin typeface="Times New Roman" panose="02020603050405020304" pitchFamily="18" charset="0"/>
                <a:cs typeface="Times New Roman" panose="02020603050405020304" pitchFamily="18" charset="0"/>
              </a:rPr>
              <a:t>thử </a:t>
            </a:r>
            <a:r>
              <a:rPr lang="en-US" sz="2800" smtClean="0">
                <a:latin typeface="Times New Roman" panose="02020603050405020304" pitchFamily="18" charset="0"/>
                <a:cs typeface="Times New Roman" panose="02020603050405020304" pitchFamily="18" charset="0"/>
              </a:rPr>
              <a:t>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a:t>
            </a:r>
            <a:r>
              <a:rPr lang="en-US" sz="2800">
                <a:latin typeface="Times New Roman" panose="02020603050405020304" pitchFamily="18" charset="0"/>
                <a:cs typeface="Times New Roman" panose="02020603050405020304" pitchFamily="18" charset="0"/>
              </a:rPr>
              <a:t>kìm </a:t>
            </a:r>
            <a:r>
              <a:rPr lang="en-US" sz="2800" smtClean="0">
                <a:latin typeface="Times New Roman" panose="02020603050405020304" pitchFamily="18" charset="0"/>
                <a:cs typeface="Times New Roman" panose="02020603050405020304" pitchFamily="18" charset="0"/>
              </a:rPr>
              <a:t>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a:latin typeface="Times New Roman" panose="02020603050405020304" pitchFamily="18" charset="0"/>
                <a:cs typeface="Times New Roman" panose="02020603050405020304" pitchFamily="18" charset="0"/>
              </a:rPr>
              <a:t>1.Khi sử dụng</a:t>
            </a:r>
          </a:p>
          <a:p>
            <a:r>
              <a:rPr lang="en-US" sz="2800">
                <a:latin typeface="Times New Roman" panose="02020603050405020304" pitchFamily="18" charset="0"/>
                <a:cs typeface="Times New Roman" panose="02020603050405020304" pitchFamily="18" charset="0"/>
              </a:rPr>
              <a:t>- Kiểm tra cách điện của đồ dùng điện trước khi sử dụng.</a:t>
            </a:r>
          </a:p>
          <a:p>
            <a:r>
              <a:rPr lang="en-US" sz="2800">
                <a:latin typeface="Times New Roman" panose="02020603050405020304" pitchFamily="18" charset="0"/>
                <a:cs typeface="Times New Roman" panose="02020603050405020304" pitchFamily="18" charset="0"/>
              </a:rPr>
              <a:t>- Thực hiện nối đất cho các đồ dùng điện có vỏ kim loại thường xuyên tiếp xúc như bình nước nóng, máy giặt, tủ lạnh bằng cách nối vỏ trực tiếp hoặc sử dụng các ổ cắm có chân tiếp đất</a:t>
            </a:r>
          </a:p>
          <a:p>
            <a:r>
              <a:rPr lang="en-US" sz="2800">
                <a:latin typeface="Times New Roman" panose="02020603050405020304" pitchFamily="18" charset="0"/>
                <a:cs typeface="Times New Roman" panose="02020603050405020304" pitchFamily="18" charset="0"/>
              </a:rPr>
              <a:t>- Không vi phạm an toàn với lưới đinệ cao áp và trạm biến áp</a:t>
            </a:r>
          </a:p>
          <a:p>
            <a:r>
              <a:rPr lang="en-US" sz="2800">
                <a:latin typeface="Times New Roman" panose="02020603050405020304" pitchFamily="18" charset="0"/>
                <a:cs typeface="Times New Roman" panose="02020603050405020304" pitchFamily="18" charset="0"/>
              </a:rPr>
              <a:t>- Sử dụng các thiết bị đóng, cắt bảo vệ chống quá tải chống rò điện.</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a:solidFill>
                  <a:srgbClr val="FF0000"/>
                </a:solidFill>
                <a:latin typeface="Times New Roman" panose="02020603050405020304" pitchFamily="18" charset="0"/>
                <a:cs typeface="Times New Roman" panose="02020603050405020304" pitchFamily="18" charset="0"/>
              </a:rPr>
              <a:t>b) Chạm trực tiếp vào dây điện</a:t>
            </a:r>
          </a:p>
          <a:p>
            <a:r>
              <a:rPr lang="vi-VN" sz="240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2. Một số việc cần làm để đảm bảo an toàn điện:</a:t>
            </a:r>
          </a:p>
          <a:p>
            <a:r>
              <a:rPr lang="vi-VN" sz="240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896</TotalTime>
  <Words>1485</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106</cp:revision>
  <dcterms:created xsi:type="dcterms:W3CDTF">2023-06-21T22:05:51Z</dcterms:created>
  <dcterms:modified xsi:type="dcterms:W3CDTF">2023-06-30T06:31:22Z</dcterms:modified>
</cp:coreProperties>
</file>