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427" r:id="rId4"/>
    <p:sldId id="374" r:id="rId5"/>
    <p:sldId id="344" r:id="rId6"/>
    <p:sldId id="375" r:id="rId7"/>
    <p:sldId id="398" r:id="rId8"/>
    <p:sldId id="428" r:id="rId9"/>
    <p:sldId id="429" r:id="rId10"/>
    <p:sldId id="430" r:id="rId11"/>
    <p:sldId id="315" r:id="rId12"/>
    <p:sldId id="431" r:id="rId13"/>
    <p:sldId id="400" r:id="rId14"/>
    <p:sldId id="432" r:id="rId15"/>
    <p:sldId id="402" r:id="rId16"/>
    <p:sldId id="433" r:id="rId17"/>
    <p:sldId id="406" r:id="rId18"/>
    <p:sldId id="405" r:id="rId19"/>
    <p:sldId id="434" r:id="rId20"/>
    <p:sldId id="408" r:id="rId21"/>
    <p:sldId id="404" r:id="rId22"/>
    <p:sldId id="376" r:id="rId23"/>
    <p:sldId id="377" r:id="rId24"/>
    <p:sldId id="435" r:id="rId25"/>
    <p:sldId id="378" r:id="rId26"/>
    <p:sldId id="436" r:id="rId27"/>
    <p:sldId id="411" r:id="rId28"/>
    <p:sldId id="379" r:id="rId29"/>
    <p:sldId id="437" r:id="rId30"/>
    <p:sldId id="438" r:id="rId31"/>
    <p:sldId id="439" r:id="rId32"/>
    <p:sldId id="415" r:id="rId33"/>
    <p:sldId id="380" r:id="rId34"/>
    <p:sldId id="440" r:id="rId35"/>
    <p:sldId id="417" r:id="rId36"/>
    <p:sldId id="441" r:id="rId37"/>
    <p:sldId id="420" r:id="rId38"/>
    <p:sldId id="392" r:id="rId39"/>
    <p:sldId id="442" r:id="rId40"/>
    <p:sldId id="443" r:id="rId41"/>
    <p:sldId id="444" r:id="rId42"/>
    <p:sldId id="424" r:id="rId43"/>
    <p:sldId id="445" r:id="rId44"/>
    <p:sldId id="271" r:id="rId45"/>
    <p:sldId id="446" r:id="rId46"/>
    <p:sldId id="276" r:id="rId47"/>
    <p:sldId id="44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03" autoAdjust="0"/>
    <p:restoredTop sz="94660"/>
  </p:normalViewPr>
  <p:slideViewPr>
    <p:cSldViewPr snapToGrid="0">
      <p:cViewPr varScale="1">
        <p:scale>
          <a:sx n="87" d="100"/>
          <a:sy n="87" d="100"/>
        </p:scale>
        <p:origin x="-115"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999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175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3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05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4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66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248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46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11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060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93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3085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Tiến hành đúng trình tự: tuân thủ đúng và đủ các bước trong quy trình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Đấu nối đúng sơ đồ, chắc chắn, an toàn.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Mạch hoạt động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Thực hiện an toàn, vệ sinh lao động, nghiêm túc, trách nhiệm trong quá trình thực hành.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5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
        <p:nvSpPr>
          <p:cNvPr id="4" name="Rectangle 3"/>
          <p:cNvSpPr/>
          <p:nvPr/>
        </p:nvSpPr>
        <p:spPr>
          <a:xfrm>
            <a:off x="6074228" y="2130321"/>
            <a:ext cx="4960629"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Bóng đèn, công tắc và </a:t>
            </a:r>
            <a:r>
              <a:rPr lang="vi-VN" sz="2400">
                <a:solidFill>
                  <a:srgbClr val="FF0000"/>
                </a:solidFill>
                <a:latin typeface="Times New Roman" panose="02020603050405020304" pitchFamily="18" charset="0"/>
                <a:ea typeface="Times New Roman" panose="02020603050405020304" pitchFamily="18" charset="0"/>
              </a:rPr>
              <a:t>cầu chì</a:t>
            </a:r>
            <a:r>
              <a:rPr lang="en-US" sz="2400">
                <a:solidFill>
                  <a:srgbClr val="FF0000"/>
                </a:solidFill>
                <a:latin typeface="Times New Roman" panose="02020603050405020304" pitchFamily="18" charset="0"/>
                <a:ea typeface="Times New Roman" panose="02020603050405020304" pitchFamily="18" charset="0"/>
              </a:rPr>
              <a:t> được mắc nối tiếp với nhau.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49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709484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
        <p:nvSpPr>
          <p:cNvPr id="2" name="Rectangle 1"/>
          <p:cNvSpPr/>
          <p:nvPr/>
        </p:nvSpPr>
        <p:spPr>
          <a:xfrm>
            <a:off x="6273940" y="1345491"/>
            <a:ext cx="2503714"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Ổ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Đèn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spTree>
    <p:extLst>
      <p:ext uri="{BB962C8B-B14F-4D97-AF65-F5344CB8AC3E}">
        <p14:creationId xmlns:p14="http://schemas.microsoft.com/office/powerpoint/2010/main" val="5810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pic>
        <p:nvPicPr>
          <p:cNvPr id="2" name="Picture 1"/>
          <p:cNvPicPr>
            <a:picLocks noChangeAspect="1"/>
          </p:cNvPicPr>
          <p:nvPr/>
        </p:nvPicPr>
        <p:blipFill>
          <a:blip r:embed="rId3"/>
          <a:stretch>
            <a:fillRect/>
          </a:stretch>
        </p:blipFill>
        <p:spPr>
          <a:xfrm>
            <a:off x="6118312" y="1448597"/>
            <a:ext cx="4891809" cy="4756260"/>
          </a:xfrm>
          <a:prstGeom prst="rect">
            <a:avLst/>
          </a:prstGeom>
        </p:spPr>
      </p:pic>
    </p:spTree>
    <p:extLst>
      <p:ext uri="{BB962C8B-B14F-4D97-AF65-F5344CB8AC3E}">
        <p14:creationId xmlns:p14="http://schemas.microsoft.com/office/powerpoint/2010/main" val="2306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18521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a:t>
            </a:r>
            <a:r>
              <a:rPr lang="vi-VN" sz="2400" b="1" smtClean="0">
                <a:latin typeface="Times New Roman" panose="02020603050405020304" pitchFamily="18" charset="0"/>
                <a:cs typeface="Times New Roman" panose="02020603050405020304" pitchFamily="18" charset="0"/>
              </a:rPr>
              <a:t>. Lắp </a:t>
            </a:r>
            <a:r>
              <a:rPr lang="vi-VN" sz="2400" b="1">
                <a:latin typeface="Times New Roman" panose="02020603050405020304" pitchFamily="18" charset="0"/>
                <a:cs typeface="Times New Roman" panose="02020603050405020304" pitchFamily="18" charset="0"/>
              </a:rPr>
              <a:t>đặt mạch điện bảng điện</a:t>
            </a:r>
            <a:endParaRPr lang="en-US" sz="24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1. Tìm hiểu sơ đồ nguyên lý</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2. Vẽ sơ đồ lắp đặt</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 Vẽ </a:t>
            </a:r>
            <a:r>
              <a:rPr lang="vi-VN" sz="2800">
                <a:latin typeface="Times New Roman" panose="02020603050405020304" pitchFamily="18" charset="0"/>
                <a:cs typeface="Times New Roman" panose="02020603050405020304" pitchFamily="18" charset="0"/>
              </a:rPr>
              <a:t>cầu chì, công tắc, ổ cắm điện trên bảng điện và đèn</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Vẽ đường dây nối các thiết bị và đồ dùng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32" y="0"/>
            <a:ext cx="11293151"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6.1. và cho biết các thiết bị, vật liệu và dụng cụ để lắp đặt mạch điện bảng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984310" y="830997"/>
            <a:ext cx="8437983" cy="461665"/>
          </a:xfrm>
          <a:prstGeom prst="rect">
            <a:avLst/>
          </a:prstGeom>
        </p:spPr>
        <p:txBody>
          <a:bodyPr wrap="square">
            <a:spAutoFit/>
          </a:bodyPr>
          <a:lstStyle/>
          <a:p>
            <a:pPr algn="ctr">
              <a:spcAft>
                <a:spcPts val="0"/>
              </a:spcAft>
            </a:pPr>
            <a:r>
              <a:rPr lang="vi-VN" sz="2400" i="1">
                <a:solidFill>
                  <a:srgbClr val="000000"/>
                </a:solidFill>
                <a:latin typeface="Times New Roman" panose="02020603050405020304" pitchFamily="18" charset="0"/>
                <a:ea typeface="Times New Roman" panose="02020603050405020304" pitchFamily="18" charset="0"/>
              </a:rPr>
              <a:t>Bảng 6.1. Vật liệu, thiết bị, dụng cụ lắp đặt mạch điện bảng điện</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3021733"/>
              </p:ext>
            </p:extLst>
          </p:nvPr>
        </p:nvGraphicFramePr>
        <p:xfrm>
          <a:off x="1322277" y="1446102"/>
          <a:ext cx="9762490" cy="4418330"/>
        </p:xfrm>
        <a:graphic>
          <a:graphicData uri="http://schemas.openxmlformats.org/drawingml/2006/table">
            <a:tbl>
              <a:tblPr firstRow="1" firstCol="1" bandRow="1"/>
              <a:tblGrid>
                <a:gridCol w="1709582">
                  <a:extLst>
                    <a:ext uri="{9D8B030D-6E8A-4147-A177-3AD203B41FA5}">
                      <a16:colId xmlns:a16="http://schemas.microsoft.com/office/drawing/2014/main" xmlns="" val="1461909495"/>
                    </a:ext>
                  </a:extLst>
                </a:gridCol>
                <a:gridCol w="4021163">
                  <a:extLst>
                    <a:ext uri="{9D8B030D-6E8A-4147-A177-3AD203B41FA5}">
                      <a16:colId xmlns:a16="http://schemas.microsoft.com/office/drawing/2014/main" xmlns="" val="3311690109"/>
                    </a:ext>
                  </a:extLst>
                </a:gridCol>
                <a:gridCol w="1942386">
                  <a:extLst>
                    <a:ext uri="{9D8B030D-6E8A-4147-A177-3AD203B41FA5}">
                      <a16:colId xmlns:a16="http://schemas.microsoft.com/office/drawing/2014/main" xmlns="" val="2537468316"/>
                    </a:ext>
                  </a:extLst>
                </a:gridCol>
                <a:gridCol w="2089359">
                  <a:extLst>
                    <a:ext uri="{9D8B030D-6E8A-4147-A177-3AD203B41FA5}">
                      <a16:colId xmlns:a16="http://schemas.microsoft.com/office/drawing/2014/main" xmlns="" val="3220566132"/>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0567312"/>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7178346"/>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4451125"/>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462647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905626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5818111"/>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3830458"/>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240455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0977010"/>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332678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013573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1133477"/>
                  </a:ext>
                </a:extLst>
              </a:tr>
            </a:tbl>
          </a:graphicData>
        </a:graphic>
      </p:graphicFrame>
    </p:spTree>
    <p:extLst>
      <p:ext uri="{BB962C8B-B14F-4D97-AF65-F5344CB8AC3E}">
        <p14:creationId xmlns:p14="http://schemas.microsoft.com/office/powerpoint/2010/main" val="32234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a:t>
            </a:r>
            <a:r>
              <a:rPr lang="vi-VN" sz="2400" b="1" smtClean="0">
                <a:latin typeface="Times New Roman" panose="02020603050405020304" pitchFamily="18" charset="0"/>
                <a:cs typeface="Times New Roman" panose="02020603050405020304" pitchFamily="18" charset="0"/>
              </a:rPr>
              <a:t>. Lắp </a:t>
            </a:r>
            <a:r>
              <a:rPr lang="vi-VN" sz="2400" b="1">
                <a:latin typeface="Times New Roman" panose="02020603050405020304" pitchFamily="18" charset="0"/>
                <a:cs typeface="Times New Roman" panose="02020603050405020304" pitchFamily="18" charset="0"/>
              </a:rPr>
              <a:t>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điện, ổ cắm điện,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4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1407061" y="769888"/>
            <a:ext cx="6567561" cy="526163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a:t>
            </a:r>
            <a:r>
              <a:rPr lang="vi-VN" sz="2400" b="1" smtClean="0">
                <a:latin typeface="Times New Roman" panose="02020603050405020304" pitchFamily="18" charset="0"/>
                <a:cs typeface="Times New Roman" panose="02020603050405020304" pitchFamily="18" charset="0"/>
              </a:rPr>
              <a:t>. Lắp </a:t>
            </a:r>
            <a:r>
              <a:rPr lang="vi-VN" sz="2400" b="1">
                <a:latin typeface="Times New Roman" panose="02020603050405020304" pitchFamily="18" charset="0"/>
                <a:cs typeface="Times New Roman" panose="02020603050405020304" pitchFamily="18" charset="0"/>
              </a:rPr>
              <a:t>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thử nghiệm hoạt động của mạch điện </a:t>
            </a:r>
            <a:r>
              <a:rPr lang="vi-VN" sz="2400" b="1" smtClean="0">
                <a:solidFill>
                  <a:srgbClr val="0000FF"/>
                </a:solidFill>
                <a:latin typeface="Times New Roman" panose="02020603050405020304" pitchFamily="18" charset="0"/>
                <a:ea typeface="Times New Roman" panose="02020603050405020304" pitchFamily="18" charset="0"/>
              </a:rPr>
              <a:t>bảng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8" y="1420972"/>
            <a:ext cx="6760184"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bảng điện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67332305"/>
              </p:ext>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xmlns="" val="2138790737"/>
                    </a:ext>
                  </a:extLst>
                </a:gridCol>
                <a:gridCol w="1624124">
                  <a:extLst>
                    <a:ext uri="{9D8B030D-6E8A-4147-A177-3AD203B41FA5}">
                      <a16:colId xmlns:a16="http://schemas.microsoft.com/office/drawing/2014/main" xmlns="" val="3973644319"/>
                    </a:ext>
                  </a:extLst>
                </a:gridCol>
                <a:gridCol w="1156367">
                  <a:extLst>
                    <a:ext uri="{9D8B030D-6E8A-4147-A177-3AD203B41FA5}">
                      <a16:colId xmlns:a16="http://schemas.microsoft.com/office/drawing/2014/main" xmlns=""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01318"/>
                  </a:ext>
                </a:extLst>
              </a:tr>
            </a:tbl>
          </a:graphicData>
        </a:graphic>
      </p:graphicFrame>
    </p:spTree>
    <p:extLst>
      <p:ext uri="{BB962C8B-B14F-4D97-AF65-F5344CB8AC3E}">
        <p14:creationId xmlns:p14="http://schemas.microsoft.com/office/powerpoint/2010/main" val="17654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smtClean="0">
                <a:solidFill>
                  <a:srgbClr val="0000FF"/>
                </a:solidFill>
                <a:latin typeface="Times New Roman" panose="02020603050405020304" pitchFamily="18" charset="0"/>
                <a:cs typeface="Times New Roman" panose="02020603050405020304" pitchFamily="18" charset="0"/>
              </a:rPr>
              <a:t>Thực hành: Lắp đặt mạng điện bảng điện trong nhà gồm : nguồn điện, 1 cầu chì, 1 ổ cắm điện, 1 công tắc bật tắt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
        <p:nvSpPr>
          <p:cNvPr id="4" name="Rectangle 3"/>
          <p:cNvSpPr/>
          <p:nvPr/>
        </p:nvSpPr>
        <p:spPr>
          <a:xfrm>
            <a:off x="6164425" y="1584945"/>
            <a:ext cx="4248539"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Hai </a:t>
            </a:r>
            <a:r>
              <a:rPr lang="en-US" sz="2400">
                <a:solidFill>
                  <a:srgbClr val="FF0000"/>
                </a:solidFill>
                <a:latin typeface="Times New Roman" panose="02020603050405020304" pitchFamily="18" charset="0"/>
                <a:ea typeface="Times New Roman" panose="02020603050405020304" pitchFamily="18" charset="0"/>
              </a:rPr>
              <a:t>công tắc  </a:t>
            </a:r>
            <a:r>
              <a:rPr lang="vi-VN" sz="2400">
                <a:solidFill>
                  <a:srgbClr val="FF0000"/>
                </a:solidFill>
                <a:latin typeface="Times New Roman" panose="02020603050405020304" pitchFamily="18" charset="0"/>
                <a:ea typeface="Times New Roman" panose="02020603050405020304" pitchFamily="18" charset="0"/>
              </a:rPr>
              <a:t>ba cực nối tiếp với nhau và nối tiếp với đèn </a:t>
            </a:r>
            <a:r>
              <a:rPr lang="en-US" sz="2400">
                <a:solidFill>
                  <a:srgbClr val="FF0000"/>
                </a:solidFill>
                <a:latin typeface="Times New Roman" panose="02020603050405020304" pitchFamily="18" charset="0"/>
                <a:ea typeface="Times New Roman" panose="02020603050405020304" pitchFamily="18" charset="0"/>
              </a:rPr>
              <a:t>và </a:t>
            </a:r>
            <a:r>
              <a:rPr lang="vi-VN" sz="2400">
                <a:solidFill>
                  <a:srgbClr val="FF0000"/>
                </a:solidFill>
                <a:latin typeface="Times New Roman" panose="02020603050405020304" pitchFamily="18" charset="0"/>
                <a:ea typeface="Times New Roman" panose="02020603050405020304" pitchFamily="18" charset="0"/>
              </a:rPr>
              <a:t>cầu chì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8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7259217"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đặt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10431625"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a:t>
            </a:r>
            <a:r>
              <a:rPr lang="vi-VN" sz="2400" b="1" smtClean="0">
                <a:solidFill>
                  <a:srgbClr val="0000FF"/>
                </a:solidFill>
                <a:latin typeface="Times New Roman" panose="02020603050405020304" pitchFamily="18" charset="0"/>
                <a:cs typeface="Times New Roman" panose="02020603050405020304" pitchFamily="18" charset="0"/>
              </a:rPr>
              <a:t>đặt mạch điện cầu thang</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pic>
        <p:nvPicPr>
          <p:cNvPr id="2" name="Picture 1"/>
          <p:cNvPicPr>
            <a:picLocks noChangeAspect="1"/>
          </p:cNvPicPr>
          <p:nvPr/>
        </p:nvPicPr>
        <p:blipFill>
          <a:blip r:embed="rId3"/>
          <a:stretch>
            <a:fillRect/>
          </a:stretch>
        </p:blipFill>
        <p:spPr>
          <a:xfrm>
            <a:off x="6374588" y="813965"/>
            <a:ext cx="4458253" cy="4476491"/>
          </a:xfrm>
          <a:prstGeom prst="rect">
            <a:avLst/>
          </a:prstGeom>
        </p:spPr>
      </p:pic>
    </p:spTree>
    <p:extLst>
      <p:ext uri="{BB962C8B-B14F-4D97-AF65-F5344CB8AC3E}">
        <p14:creationId xmlns:p14="http://schemas.microsoft.com/office/powerpoint/2010/main" val="33329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Trên </a:t>
            </a:r>
            <a:r>
              <a:rPr lang="vi-VN" sz="2400">
                <a:latin typeface="Times New Roman" panose="02020603050405020304" pitchFamily="18" charset="0"/>
                <a:cs typeface="Times New Roman" panose="02020603050405020304" pitchFamily="18" charset="0"/>
              </a:rPr>
              <a:t>bảng điện thứ nhất vẽ cầu chì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thứ 2 vẽ công tắc 3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nối các thiết bị và bóng đèn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3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460" y="120039"/>
            <a:ext cx="11666377"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a:t>
            </a:r>
            <a:r>
              <a:rPr lang="vi-VN" sz="2400" b="1" smtClean="0">
                <a:solidFill>
                  <a:srgbClr val="0000FF"/>
                </a:solidFill>
                <a:latin typeface="Times New Roman" panose="02020603050405020304" pitchFamily="18" charset="0"/>
                <a:ea typeface="Times New Roman" panose="02020603050405020304" pitchFamily="18" charset="0"/>
              </a:rPr>
              <a:t>6.2. </a:t>
            </a:r>
            <a:r>
              <a:rPr lang="vi-VN" sz="2400" b="1">
                <a:solidFill>
                  <a:srgbClr val="0000FF"/>
                </a:solidFill>
                <a:latin typeface="Times New Roman" panose="02020603050405020304" pitchFamily="18" charset="0"/>
                <a:ea typeface="Times New Roman" panose="02020603050405020304" pitchFamily="18" charset="0"/>
              </a:rPr>
              <a:t>và cho biết các thiết bị, vật liệu và dụng cụ để lắp đặt mạch điện </a:t>
            </a:r>
            <a:r>
              <a:rPr lang="vi-VN" sz="2400" b="1" smtClean="0">
                <a:solidFill>
                  <a:srgbClr val="0000FF"/>
                </a:solidFill>
                <a:latin typeface="Times New Roman" panose="02020603050405020304" pitchFamily="18" charset="0"/>
                <a:ea typeface="Times New Roman" panose="02020603050405020304" pitchFamily="18" charset="0"/>
              </a:rPr>
              <a:t>cầu thang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634162" y="659754"/>
            <a:ext cx="5044971" cy="369332"/>
          </a:xfrm>
          <a:prstGeom prst="rect">
            <a:avLst/>
          </a:prstGeom>
        </p:spPr>
        <p:txBody>
          <a:bodyPr wrap="none">
            <a:spAutoFit/>
          </a:bodyPr>
          <a:lstStyle/>
          <a:p>
            <a:pPr algn="ctr">
              <a:spcAft>
                <a:spcPts val="0"/>
              </a:spcAft>
            </a:pPr>
            <a:r>
              <a:rPr lang="vi-VN" i="1">
                <a:solidFill>
                  <a:srgbClr val="000000"/>
                </a:solidFill>
                <a:latin typeface="Times New Roman" panose="02020603050405020304" pitchFamily="18" charset="0"/>
                <a:ea typeface="Times New Roman" panose="02020603050405020304" pitchFamily="18" charset="0"/>
              </a:rPr>
              <a:t>Bảng 6.2. Danh mục các thiết bị, vật liệu và dụng cụ</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61976238"/>
              </p:ext>
            </p:extLst>
          </p:nvPr>
        </p:nvGraphicFramePr>
        <p:xfrm>
          <a:off x="1168099" y="1201502"/>
          <a:ext cx="9977095" cy="4052570"/>
        </p:xfrm>
        <a:graphic>
          <a:graphicData uri="http://schemas.openxmlformats.org/drawingml/2006/table">
            <a:tbl>
              <a:tblPr firstRow="1" firstCol="1" bandRow="1"/>
              <a:tblGrid>
                <a:gridCol w="1747163">
                  <a:extLst>
                    <a:ext uri="{9D8B030D-6E8A-4147-A177-3AD203B41FA5}">
                      <a16:colId xmlns:a16="http://schemas.microsoft.com/office/drawing/2014/main" xmlns="" val="2851579755"/>
                    </a:ext>
                  </a:extLst>
                </a:gridCol>
                <a:gridCol w="4109559">
                  <a:extLst>
                    <a:ext uri="{9D8B030D-6E8A-4147-A177-3AD203B41FA5}">
                      <a16:colId xmlns:a16="http://schemas.microsoft.com/office/drawing/2014/main" xmlns="" val="3002910421"/>
                    </a:ext>
                  </a:extLst>
                </a:gridCol>
                <a:gridCol w="1985085">
                  <a:extLst>
                    <a:ext uri="{9D8B030D-6E8A-4147-A177-3AD203B41FA5}">
                      <a16:colId xmlns:a16="http://schemas.microsoft.com/office/drawing/2014/main" xmlns="" val="3263134020"/>
                    </a:ext>
                  </a:extLst>
                </a:gridCol>
                <a:gridCol w="2135288">
                  <a:extLst>
                    <a:ext uri="{9D8B030D-6E8A-4147-A177-3AD203B41FA5}">
                      <a16:colId xmlns:a16="http://schemas.microsoft.com/office/drawing/2014/main" xmlns="" val="3633894465"/>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5681960"/>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6417979"/>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5638486"/>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377400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523690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0215061"/>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449282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7765104"/>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019884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937900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9335028"/>
                  </a:ext>
                </a:extLst>
              </a:tr>
            </a:tbl>
          </a:graphicData>
        </a:graphic>
      </p:graphicFrame>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Thiết bị: Cầu chì, công tắc ba cực,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điện nhựa 13x18cm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cách điện, kìm tuốt dây,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8509" y="0"/>
            <a:ext cx="4209222" cy="5363736"/>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360776" y="110465"/>
            <a:ext cx="6567561" cy="4582834"/>
          </a:xfrm>
          <a:prstGeom prst="rect">
            <a:avLst/>
          </a:prstGeom>
          <a:noFill/>
          <a:ln>
            <a:noFill/>
          </a:ln>
        </p:spPr>
      </p:pic>
      <p:sp>
        <p:nvSpPr>
          <p:cNvPr id="3" name="Rectangle 2"/>
          <p:cNvSpPr/>
          <p:nvPr/>
        </p:nvSpPr>
        <p:spPr>
          <a:xfrm>
            <a:off x="1415142" y="5363736"/>
            <a:ext cx="7850156" cy="646331"/>
          </a:xfrm>
          <a:prstGeom prst="rect">
            <a:avLst/>
          </a:prstGeom>
        </p:spPr>
        <p:txBody>
          <a:bodyPr wrap="square">
            <a:spAutoFit/>
          </a:bodyPr>
          <a:lstStyle/>
          <a:p>
            <a:pPr>
              <a:spcAft>
                <a:spcPts val="0"/>
              </a:spcAft>
            </a:pPr>
            <a:r>
              <a:rPr lang="en-US">
                <a:solidFill>
                  <a:srgbClr val="000000"/>
                </a:solidFill>
                <a:latin typeface="Times New Roman" panose="02020603050405020304" pitchFamily="18" charset="0"/>
                <a:ea typeface="Times New Roman" panose="02020603050405020304" pitchFamily="18" charset="0"/>
              </a:rPr>
              <a:t>- </a:t>
            </a:r>
            <a:r>
              <a:rPr lang="en-US">
                <a:solidFill>
                  <a:srgbClr val="333333"/>
                </a:solidFill>
                <a:latin typeface="Times New Roman" panose="02020603050405020304" pitchFamily="18" charset="0"/>
                <a:ea typeface="Times New Roman" panose="02020603050405020304" pitchFamily="18" charset="0"/>
              </a:rPr>
              <a:t>Kìm cắt dây, kìm tuốt dây, tua vít, băng dính cách điện, thước dây, dây điện, phích </a:t>
            </a:r>
            <a:r>
              <a:rPr lang="en-US" smtClean="0">
                <a:solidFill>
                  <a:srgbClr val="333333"/>
                </a:solidFill>
                <a:latin typeface="Times New Roman" panose="02020603050405020304" pitchFamily="18" charset="0"/>
                <a:ea typeface="Times New Roman" panose="02020603050405020304" pitchFamily="18" charset="0"/>
              </a:rPr>
              <a:t>cắm </a:t>
            </a:r>
            <a:r>
              <a:rPr lang="vi-VN" smtClean="0">
                <a:solidFill>
                  <a:srgbClr val="333333"/>
                </a:solidFill>
                <a:latin typeface="Times New Roman" panose="02020603050405020304" pitchFamily="18" charset="0"/>
                <a:ea typeface="Times New Roman" panose="02020603050405020304" pitchFamily="18" charset="0"/>
              </a:rPr>
              <a:t>điện</a:t>
            </a:r>
            <a:r>
              <a:rPr lang="en-US" smtClean="0">
                <a:solidFill>
                  <a:srgbClr val="333333"/>
                </a:solidFill>
                <a:latin typeface="Times New Roman" panose="02020603050405020304" pitchFamily="18" charset="0"/>
                <a:ea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9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mạch điện</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1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smtClean="0">
                <a:solidFill>
                  <a:srgbClr val="0000FF"/>
                </a:solidFill>
                <a:latin typeface="Times New Roman" panose="02020603050405020304" pitchFamily="18" charset="0"/>
                <a:ea typeface="Times New Roman" panose="02020603050405020304" pitchFamily="18" charset="0"/>
              </a:rPr>
              <a:t>Kiểm </a:t>
            </a:r>
            <a:r>
              <a:rPr lang="vi-VN" sz="2400" b="1">
                <a:solidFill>
                  <a:srgbClr val="0000FF"/>
                </a:solidFill>
                <a:latin typeface="Times New Roman" panose="02020603050405020304" pitchFamily="18" charset="0"/>
                <a:ea typeface="Times New Roman" panose="02020603050405020304" pitchFamily="18" charset="0"/>
              </a:rPr>
              <a:t>tra, thử nghiệm hoạt động của mạch điện </a:t>
            </a:r>
            <a:r>
              <a:rPr lang="vi-VN" sz="2400" b="1" smtClean="0">
                <a:solidFill>
                  <a:srgbClr val="0000FF"/>
                </a:solidFill>
                <a:latin typeface="Times New Roman" panose="02020603050405020304" pitchFamily="18" charset="0"/>
                <a:ea typeface="Times New Roman" panose="02020603050405020304" pitchFamily="18" charset="0"/>
              </a:rPr>
              <a:t>cầu thang</a:t>
            </a:r>
          </a:p>
          <a:p>
            <a:pPr>
              <a:spcAft>
                <a:spcPts val="0"/>
              </a:spcAft>
            </a:pPr>
            <a:r>
              <a:rPr lang="vi-VN" sz="2400" b="1" smtClean="0">
                <a:solidFill>
                  <a:srgbClr val="0000FF"/>
                </a:solidFill>
                <a:latin typeface="Times New Roman" panose="02020603050405020304" pitchFamily="18" charset="0"/>
                <a:ea typeface="Times New Roman" panose="02020603050405020304" pitchFamily="18" charset="0"/>
              </a:rPr>
              <a:t>- </a:t>
            </a:r>
            <a:r>
              <a:rPr lang="vi-VN" sz="2400" b="1">
                <a:solidFill>
                  <a:srgbClr val="0000FF"/>
                </a:solidFill>
                <a:latin typeface="Times New Roman" panose="02020603050405020304" pitchFamily="18" charset="0"/>
                <a:ea typeface="Times New Roman" panose="02020603050405020304" pitchFamily="18" charset="0"/>
              </a:rPr>
              <a:t>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7" y="1420972"/>
            <a:ext cx="9568369"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a:t>
            </a:r>
            <a:r>
              <a:rPr lang="vi-VN" sz="2400" i="1" smtClean="0">
                <a:latin typeface="Times New Roman" panose="02020603050405020304" pitchFamily="18" charset="0"/>
                <a:cs typeface="Times New Roman" panose="02020603050405020304" pitchFamily="18" charset="0"/>
              </a:rPr>
              <a:t>mạch điện cầu thang</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xmlns="" val="2138790737"/>
                    </a:ext>
                  </a:extLst>
                </a:gridCol>
                <a:gridCol w="1624124">
                  <a:extLst>
                    <a:ext uri="{9D8B030D-6E8A-4147-A177-3AD203B41FA5}">
                      <a16:colId xmlns:a16="http://schemas.microsoft.com/office/drawing/2014/main" xmlns="" val="3973644319"/>
                    </a:ext>
                  </a:extLst>
                </a:gridCol>
                <a:gridCol w="1156367">
                  <a:extLst>
                    <a:ext uri="{9D8B030D-6E8A-4147-A177-3AD203B41FA5}">
                      <a16:colId xmlns:a16="http://schemas.microsoft.com/office/drawing/2014/main" xmlns=""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01318"/>
                  </a:ext>
                </a:extLst>
              </a:tr>
            </a:tbl>
          </a:graphicData>
        </a:graphic>
      </p:graphicFrame>
    </p:spTree>
    <p:extLst>
      <p:ext uri="{BB962C8B-B14F-4D97-AF65-F5344CB8AC3E}">
        <p14:creationId xmlns:p14="http://schemas.microsoft.com/office/powerpoint/2010/main" val="21303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smtClean="0">
                <a:solidFill>
                  <a:srgbClr val="0000FF"/>
                </a:solidFill>
                <a:latin typeface="Times New Roman" panose="02020603050405020304" pitchFamily="18" charset="0"/>
                <a:cs typeface="Times New Roman" panose="02020603050405020304" pitchFamily="18" charset="0"/>
              </a:rPr>
              <a:t>Thực hành: Lắp đặt mạng điện cầu thang gồm nguồn điện, cầu chì, 2 công tắc ba cực và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118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a:t>
            </a:r>
            <a:r>
              <a:rPr lang="en-US" sz="2400" b="1" smtClean="0">
                <a:solidFill>
                  <a:srgbClr val="0000FF"/>
                </a:solidFill>
                <a:latin typeface="Times New Roman" panose="02020603050405020304" pitchFamily="18" charset="0"/>
                <a:ea typeface="Times New Roman" panose="02020603050405020304" pitchFamily="18" charset="0"/>
              </a:rPr>
              <a:t>6.</a:t>
            </a:r>
            <a:r>
              <a:rPr lang="vi-VN" sz="2400" b="1" smtClean="0">
                <a:solidFill>
                  <a:srgbClr val="0000FF"/>
                </a:solidFill>
                <a:latin typeface="Times New Roman" panose="02020603050405020304" pitchFamily="18" charset="0"/>
                <a:ea typeface="Times New Roman" panose="02020603050405020304" pitchFamily="18" charset="0"/>
              </a:rPr>
              <a:t>8</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a:t>
            </a:r>
            <a:r>
              <a:rPr lang="en-US" sz="2400" b="1" smtClean="0">
                <a:solidFill>
                  <a:srgbClr val="0000FF"/>
                </a:solidFill>
                <a:latin typeface="Times New Roman" panose="02020603050405020304" pitchFamily="18" charset="0"/>
                <a:ea typeface="Times New Roman" panose="02020603050405020304" pitchFamily="18" charset="0"/>
              </a:rPr>
              <a:t>6.</a:t>
            </a:r>
            <a:r>
              <a:rPr lang="vi-VN" sz="2400" b="1" smtClean="0">
                <a:solidFill>
                  <a:srgbClr val="0000FF"/>
                </a:solidFill>
                <a:latin typeface="Times New Roman" panose="02020603050405020304" pitchFamily="18" charset="0"/>
                <a:ea typeface="Times New Roman" panose="02020603050405020304" pitchFamily="18" charset="0"/>
              </a:rPr>
              <a:t>8</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
        <p:nvSpPr>
          <p:cNvPr id="3" name="Rectangle 2"/>
          <p:cNvSpPr/>
          <p:nvPr/>
        </p:nvSpPr>
        <p:spPr>
          <a:xfrm>
            <a:off x="7489372" y="952606"/>
            <a:ext cx="3931298"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Hai bóng đèn được mắc song song với nhau và được mắc nối tiếp với hai công tắc và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3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a:t>
            </a:r>
            <a:r>
              <a:rPr lang="en-US" sz="2400" b="1" smtClean="0">
                <a:solidFill>
                  <a:srgbClr val="0000FF"/>
                </a:solidFill>
                <a:latin typeface="Times New Roman" panose="02020603050405020304" pitchFamily="18" charset="0"/>
                <a:cs typeface="Times New Roman" panose="02020603050405020304" pitchFamily="18" charset="0"/>
              </a:rPr>
              <a:t>6.</a:t>
            </a:r>
            <a:r>
              <a:rPr lang="vi-VN" sz="2400" b="1" smtClean="0">
                <a:solidFill>
                  <a:srgbClr val="0000FF"/>
                </a:solidFill>
                <a:latin typeface="Times New Roman" panose="02020603050405020304" pitchFamily="18" charset="0"/>
                <a:cs typeface="Times New Roman" panose="02020603050405020304" pitchFamily="18" charset="0"/>
              </a:rPr>
              <a:t>8</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6431658" cy="4188561"/>
          </a:xfrm>
          <a:prstGeom prst="rect">
            <a:avLst/>
          </a:prstGeom>
        </p:spPr>
      </p:pic>
    </p:spTree>
    <p:extLst>
      <p:ext uri="{BB962C8B-B14F-4D97-AF65-F5344CB8AC3E}">
        <p14:creationId xmlns:p14="http://schemas.microsoft.com/office/powerpoint/2010/main" val="21795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a:t>
            </a:r>
            <a:r>
              <a:rPr lang="en-US" sz="2400" b="1" smtClean="0">
                <a:solidFill>
                  <a:srgbClr val="0000FF"/>
                </a:solidFill>
                <a:latin typeface="Times New Roman" panose="02020603050405020304" pitchFamily="18" charset="0"/>
                <a:cs typeface="Times New Roman" panose="02020603050405020304" pitchFamily="18" charset="0"/>
              </a:rPr>
              <a:t>6.</a:t>
            </a:r>
            <a:r>
              <a:rPr lang="vi-VN" sz="2400" b="1" smtClean="0">
                <a:solidFill>
                  <a:srgbClr val="0000FF"/>
                </a:solidFill>
                <a:latin typeface="Times New Roman" panose="02020603050405020304" pitchFamily="18" charset="0"/>
                <a:cs typeface="Times New Roman" panose="02020603050405020304" pitchFamily="18" charset="0"/>
              </a:rPr>
              <a:t>8</a:t>
            </a:r>
            <a:r>
              <a:rPr lang="en-US"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4910768" cy="4188561"/>
          </a:xfrm>
          <a:prstGeom prst="rect">
            <a:avLst/>
          </a:prstGeom>
        </p:spPr>
      </p:pic>
      <p:pic>
        <p:nvPicPr>
          <p:cNvPr id="2" name="Picture 1"/>
          <p:cNvPicPr>
            <a:picLocks noChangeAspect="1"/>
          </p:cNvPicPr>
          <p:nvPr/>
        </p:nvPicPr>
        <p:blipFill>
          <a:blip r:embed="rId3"/>
          <a:stretch>
            <a:fillRect/>
          </a:stretch>
        </p:blipFill>
        <p:spPr>
          <a:xfrm>
            <a:off x="5758097" y="1269792"/>
            <a:ext cx="6054458" cy="4104639"/>
          </a:xfrm>
          <a:prstGeom prst="rect">
            <a:avLst/>
          </a:prstGeom>
        </p:spPr>
      </p:pic>
    </p:spTree>
    <p:extLst>
      <p:ext uri="{BB962C8B-B14F-4D97-AF65-F5344CB8AC3E}">
        <p14:creationId xmlns:p14="http://schemas.microsoft.com/office/powerpoint/2010/main" val="16613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smtClean="0">
                <a:latin typeface="Times New Roman" panose="02020603050405020304" pitchFamily="18" charset="0"/>
                <a:cs typeface="Times New Roman" panose="02020603050405020304" pitchFamily="18" charset="0"/>
              </a:rPr>
              <a:t>. Thực </a:t>
            </a:r>
            <a:r>
              <a:rPr lang="vi-VN" sz="2400" b="1">
                <a:latin typeface="Times New Roman" panose="02020603050405020304" pitchFamily="18" charset="0"/>
                <a:cs typeface="Times New Roman" panose="02020603050405020304" pitchFamily="18" charset="0"/>
              </a:rPr>
              <a:t>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vẽ cầu chì, công tắc hai cực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các bóng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dẫn nối các thiết bị</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9998"/>
            <a:ext cx="11433110"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a:t>
            </a:r>
            <a:r>
              <a:rPr lang="vi-VN" sz="2400" b="1">
                <a:solidFill>
                  <a:srgbClr val="0000FF"/>
                </a:solidFill>
                <a:latin typeface="Times New Roman" panose="02020603050405020304" pitchFamily="18" charset="0"/>
                <a:cs typeface="Times New Roman" panose="02020603050405020304" pitchFamily="18" charset="0"/>
              </a:rPr>
              <a:t>Bảng 6.3 liệt kê các vật liệu, thiết bị điện và dụng cụ cần để lắp đặt mạch điện điều khiển hai đèn sáng luân phiên.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62269" y="1161744"/>
            <a:ext cx="9563877" cy="5425668"/>
          </a:xfrm>
          <a:prstGeom prst="rect">
            <a:avLst/>
          </a:prstGeom>
        </p:spPr>
      </p:pic>
    </p:spTree>
    <p:extLst>
      <p:ext uri="{BB962C8B-B14F-4D97-AF65-F5344CB8AC3E}">
        <p14:creationId xmlns:p14="http://schemas.microsoft.com/office/powerpoint/2010/main" val="4152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smtClean="0">
                <a:latin typeface="Times New Roman" panose="02020603050405020304" pitchFamily="18" charset="0"/>
                <a:cs typeface="Times New Roman" panose="02020603050405020304" pitchFamily="18" charset="0"/>
              </a:rPr>
              <a:t>. Thực </a:t>
            </a:r>
            <a:r>
              <a:rPr lang="vi-VN" sz="2400" b="1">
                <a:latin typeface="Times New Roman" panose="02020603050405020304" pitchFamily="18" charset="0"/>
                <a:cs typeface="Times New Roman" panose="02020603050405020304" pitchFamily="18" charset="0"/>
              </a:rPr>
              <a:t>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Chuẩn bị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hai cực, công tắc ba cực, bóng đèn và đui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2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7891" y="230751"/>
            <a:ext cx="1021959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Lắp đặt mạng điện trong nhà được thực hiện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617786" y="928715"/>
            <a:ext cx="8528538" cy="2350815"/>
          </a:xfrm>
          <a:prstGeom prst="rect">
            <a:avLst/>
          </a:prstGeom>
        </p:spPr>
      </p:pic>
    </p:spTree>
    <p:extLst>
      <p:ext uri="{BB962C8B-B14F-4D97-AF65-F5344CB8AC3E}">
        <p14:creationId xmlns:p14="http://schemas.microsoft.com/office/powerpoint/2010/main" val="32962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smtClean="0">
                <a:latin typeface="Times New Roman" panose="02020603050405020304" pitchFamily="18" charset="0"/>
                <a:cs typeface="Times New Roman" panose="02020603050405020304" pitchFamily="18" charset="0"/>
              </a:rPr>
              <a:t>. Thực </a:t>
            </a:r>
            <a:r>
              <a:rPr lang="vi-VN" sz="2400" b="1">
                <a:latin typeface="Times New Roman" panose="02020603050405020304" pitchFamily="18" charset="0"/>
                <a:cs typeface="Times New Roman" panose="02020603050405020304" pitchFamily="18" charset="0"/>
              </a:rPr>
              <a:t>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9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smtClean="0">
                <a:solidFill>
                  <a:srgbClr val="0000FF"/>
                </a:solidFill>
                <a:latin typeface="Times New Roman" panose="02020603050405020304" pitchFamily="18" charset="0"/>
                <a:ea typeface="Times New Roman" panose="02020603050405020304" pitchFamily="18" charset="0"/>
              </a:rPr>
              <a:t>Kiểm </a:t>
            </a:r>
            <a:r>
              <a:rPr lang="vi-VN" sz="2400" b="1">
                <a:solidFill>
                  <a:srgbClr val="0000FF"/>
                </a:solidFill>
                <a:latin typeface="Times New Roman" panose="02020603050405020304" pitchFamily="18" charset="0"/>
                <a:ea typeface="Times New Roman" panose="02020603050405020304" pitchFamily="18" charset="0"/>
              </a:rPr>
              <a:t>tra, thử nghiệm hoạt động của mạch điện </a:t>
            </a:r>
            <a:r>
              <a:rPr lang="vi-VN" sz="2400" b="1" smtClean="0">
                <a:solidFill>
                  <a:srgbClr val="0000FF"/>
                </a:solidFill>
                <a:latin typeface="Times New Roman" panose="02020603050405020304" pitchFamily="18" charset="0"/>
                <a:ea typeface="Times New Roman" panose="02020603050405020304" pitchFamily="18" charset="0"/>
              </a:rPr>
              <a:t>hai đèn sáng luân phiên</a:t>
            </a:r>
          </a:p>
          <a:p>
            <a:pPr>
              <a:spcAft>
                <a:spcPts val="0"/>
              </a:spcAft>
            </a:pPr>
            <a:r>
              <a:rPr lang="vi-VN" sz="2400" b="1" smtClean="0">
                <a:solidFill>
                  <a:srgbClr val="0000FF"/>
                </a:solidFill>
                <a:latin typeface="Times New Roman" panose="02020603050405020304" pitchFamily="18" charset="0"/>
                <a:ea typeface="Times New Roman" panose="02020603050405020304" pitchFamily="18" charset="0"/>
              </a:rPr>
              <a:t>- </a:t>
            </a:r>
            <a:r>
              <a:rPr lang="vi-VN" sz="2400" b="1">
                <a:solidFill>
                  <a:srgbClr val="0000FF"/>
                </a:solidFill>
                <a:latin typeface="Times New Roman" panose="02020603050405020304" pitchFamily="18" charset="0"/>
                <a:ea typeface="Times New Roman" panose="02020603050405020304" pitchFamily="18" charset="0"/>
              </a:rPr>
              <a:t>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79511" y="1420972"/>
            <a:ext cx="10011746"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a:t>
            </a:r>
            <a:r>
              <a:rPr lang="vi-VN" sz="2400" i="1" smtClean="0">
                <a:latin typeface="Times New Roman" panose="02020603050405020304" pitchFamily="18" charset="0"/>
                <a:cs typeface="Times New Roman" panose="02020603050405020304" pitchFamily="18" charset="0"/>
              </a:rPr>
              <a:t>mạch điện hai đèn sáng luân phiên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xmlns="" val="2138790737"/>
                    </a:ext>
                  </a:extLst>
                </a:gridCol>
                <a:gridCol w="1624124">
                  <a:extLst>
                    <a:ext uri="{9D8B030D-6E8A-4147-A177-3AD203B41FA5}">
                      <a16:colId xmlns:a16="http://schemas.microsoft.com/office/drawing/2014/main" xmlns="" val="3973644319"/>
                    </a:ext>
                  </a:extLst>
                </a:gridCol>
                <a:gridCol w="1156367">
                  <a:extLst>
                    <a:ext uri="{9D8B030D-6E8A-4147-A177-3AD203B41FA5}">
                      <a16:colId xmlns:a16="http://schemas.microsoft.com/office/drawing/2014/main" xmlns=""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01318"/>
                  </a:ext>
                </a:extLst>
              </a:tr>
            </a:tbl>
          </a:graphicData>
        </a:graphic>
      </p:graphicFrame>
    </p:spTree>
    <p:extLst>
      <p:ext uri="{BB962C8B-B14F-4D97-AF65-F5344CB8AC3E}">
        <p14:creationId xmlns:p14="http://schemas.microsoft.com/office/powerpoint/2010/main" val="8696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smtClean="0">
                <a:solidFill>
                  <a:srgbClr val="0000FF"/>
                </a:solidFill>
                <a:latin typeface="Times New Roman" panose="02020603050405020304" pitchFamily="18" charset="0"/>
                <a:cs typeface="Times New Roman" panose="02020603050405020304" pitchFamily="18" charset="0"/>
              </a:rPr>
              <a:t>Thực hành: Lắp đặt mạng điện hai đèn sáng luân phiên gồm nguồn điện, cầu chì, công tắc hai cực, công tắc ba cực và hai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05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803" y="332611"/>
            <a:ext cx="9884229"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Thu dọn dụng cụ, vật liệu để vào nơi quy định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Vệ sinh khu vực thực hành và toàn bộ phòng thực hành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các hệ thống an toàn và cảnh báo</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điện của các hệ thống thiết bị trong phòng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Aptomat tổng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Báo cáo giáo viên hướng dẫn trước khi ra khỏi phòng thực hành.</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540144" y="2893098"/>
            <a:ext cx="4129619" cy="2807905"/>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26772" y="2998200"/>
            <a:ext cx="4129619" cy="2807905"/>
          </a:xfrm>
          <a:prstGeom prst="rect">
            <a:avLst/>
          </a:prstGeom>
          <a:noFill/>
          <a:ln>
            <a:noFill/>
          </a:ln>
        </p:spPr>
      </p:pic>
      <p:sp>
        <p:nvSpPr>
          <p:cNvPr id="2" name="Rectangle 1"/>
          <p:cNvSpPr/>
          <p:nvPr/>
        </p:nvSpPr>
        <p:spPr>
          <a:xfrm>
            <a:off x="4614046" y="2893099"/>
            <a:ext cx="7367747" cy="2677656"/>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Cách nối dây như Hình 6.11 có thể tiết kiệm dây dẫn hơn, vì nó loại bỏ cần thiết phải thực hiện một mối nối rẽ nhánh trên đường dây trung tính. Thay vào đó, nó sử dụng một đường dây trung tính chung cho cả hai đèn và chỉ cần một đường dây trung tính từ nguồn đến đèn 1. Điều này giúp giảm lượng dây dẫn cần sử dụng trong mạch, tiết kiệm chi phí và công sức trong quá trình lắp đặt.</a:t>
            </a:r>
            <a:endParaRPr lang="en-US" sz="2400">
              <a:solidFill>
                <a:srgbClr val="FF0000"/>
              </a:solidFill>
            </a:endParaRPr>
          </a:p>
        </p:txBody>
      </p:sp>
    </p:spTree>
    <p:extLst>
      <p:ext uri="{BB962C8B-B14F-4D97-AF65-F5344CB8AC3E}">
        <p14:creationId xmlns:p14="http://schemas.microsoft.com/office/powerpoint/2010/main" val="31371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
        <p:nvSpPr>
          <p:cNvPr id="2" name="Rectangle 1"/>
          <p:cNvSpPr/>
          <p:nvPr/>
        </p:nvSpPr>
        <p:spPr>
          <a:xfrm>
            <a:off x="1732154" y="2031915"/>
            <a:ext cx="9471873" cy="830997"/>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Mạch điều khiển 2 đèn sáng luân phiên có thể được dùng để chiếu sáng các khu vực: như sảnh, hành lang, cầu thang hoặc lối đi trong gia đình.</a:t>
            </a:r>
            <a:endParaRPr lang="en-US" sz="2400">
              <a:solidFill>
                <a:srgbClr val="FF0000"/>
              </a:solidFill>
            </a:endParaRPr>
          </a:p>
        </p:txBody>
      </p:sp>
    </p:spTree>
    <p:extLst>
      <p:ext uri="{BB962C8B-B14F-4D97-AF65-F5344CB8AC3E}">
        <p14:creationId xmlns:p14="http://schemas.microsoft.com/office/powerpoint/2010/main" val="1582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9825" y="123064"/>
            <a:ext cx="2669642" cy="400110"/>
          </a:xfrm>
          <a:prstGeom prst="rect">
            <a:avLst/>
          </a:prstGeom>
        </p:spPr>
        <p:txBody>
          <a:bodyPr wrap="none">
            <a:spAutoFit/>
          </a:bodyPr>
          <a:lstStyle/>
          <a:p>
            <a:pPr algn="ctr">
              <a:spcAft>
                <a:spcPts val="0"/>
              </a:spcAft>
            </a:pPr>
            <a:r>
              <a:rPr lang="vi-VN" sz="2000">
                <a:solidFill>
                  <a:srgbClr val="000000"/>
                </a:solidFill>
                <a:latin typeface="Times New Roman" panose="02020603050405020304" pitchFamily="18" charset="0"/>
                <a:ea typeface="Times New Roman" panose="02020603050405020304" pitchFamily="18" charset="0"/>
              </a:rPr>
              <a:t>PHIẾU HỌC TẬP SỐ 1</a:t>
            </a:r>
            <a:endParaRPr lang="en-US" sz="20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42879302"/>
              </p:ext>
            </p:extLst>
          </p:nvPr>
        </p:nvGraphicFramePr>
        <p:xfrm>
          <a:off x="879231" y="726614"/>
          <a:ext cx="8994530" cy="4124004"/>
        </p:xfrm>
        <a:graphic>
          <a:graphicData uri="http://schemas.openxmlformats.org/drawingml/2006/table">
            <a:tbl>
              <a:tblPr firstRow="1" firstCol="1" bandRow="1"/>
              <a:tblGrid>
                <a:gridCol w="6929446">
                  <a:extLst>
                    <a:ext uri="{9D8B030D-6E8A-4147-A177-3AD203B41FA5}">
                      <a16:colId xmlns:a16="http://schemas.microsoft.com/office/drawing/2014/main" xmlns="" val="1245608308"/>
                    </a:ext>
                  </a:extLst>
                </a:gridCol>
                <a:gridCol w="2065084">
                  <a:extLst>
                    <a:ext uri="{9D8B030D-6E8A-4147-A177-3AD203B41FA5}">
                      <a16:colId xmlns:a16="http://schemas.microsoft.com/office/drawing/2014/main" xmlns="" val="4239819833"/>
                    </a:ext>
                  </a:extLst>
                </a:gridCol>
              </a:tblGrid>
              <a:tr h="141665">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921744523"/>
                  </a:ext>
                </a:extLst>
              </a:tr>
              <a:tr h="534934">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8820787"/>
                  </a:ext>
                </a:extLst>
              </a:tr>
              <a:tr h="534934">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4505427"/>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6392846"/>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021165"/>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908122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a:t>
                      </a:r>
                      <a:r>
                        <a:rPr lang="vi-VN"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356207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578619"/>
                  </a:ext>
                </a:extLst>
              </a:tr>
            </a:tbl>
          </a:graphicData>
        </a:graphic>
      </p:graphicFrame>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6261" y="142827"/>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91320491"/>
              </p:ext>
            </p:extLst>
          </p:nvPr>
        </p:nvGraphicFramePr>
        <p:xfrm>
          <a:off x="395655" y="789158"/>
          <a:ext cx="11394830" cy="5698791"/>
        </p:xfrm>
        <a:graphic>
          <a:graphicData uri="http://schemas.openxmlformats.org/drawingml/2006/table">
            <a:tbl>
              <a:tblPr firstRow="1" firstCol="1" bandRow="1"/>
              <a:tblGrid>
                <a:gridCol w="2329960">
                  <a:extLst>
                    <a:ext uri="{9D8B030D-6E8A-4147-A177-3AD203B41FA5}">
                      <a16:colId xmlns:a16="http://schemas.microsoft.com/office/drawing/2014/main" xmlns="" val="2116590858"/>
                    </a:ext>
                  </a:extLst>
                </a:gridCol>
                <a:gridCol w="9064870">
                  <a:extLst>
                    <a:ext uri="{9D8B030D-6E8A-4147-A177-3AD203B41FA5}">
                      <a16:colId xmlns:a16="http://schemas.microsoft.com/office/drawing/2014/main" xmlns="" val="1665832706"/>
                    </a:ext>
                  </a:extLst>
                </a:gridCol>
              </a:tblGrid>
              <a:tr h="107313">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500"/>
                    </a:p>
                  </a:txBody>
                  <a:tcPr marL="26828" marR="26828" marT="13414" marB="1341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3927030982"/>
                  </a:ext>
                </a:extLst>
              </a:tr>
              <a:tr h="40522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26828" marR="26828" marT="13414" marB="1341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1802436"/>
                  </a:ext>
                </a:extLst>
              </a:tr>
              <a:tr h="40522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4906251"/>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sơ đồ nguyên lý mạng điện xác định được liên hệ giữa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772689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vị trí thực tế của thiết bị, dụng cụ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lắp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946747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trù vật liệu, dụng cụ, thiết bị cho lắp đặt, bao gồm dụng cụ cơ khí, dụng cụ điện, dây dẫn điện, ống dẫn cách điện, thiết bị điện cần lắp đặt và thiết bị an toàn.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3281052"/>
                  </a:ext>
                </a:extLst>
              </a:tr>
              <a:tr h="112679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dây dẫn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các thiết bị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8392418"/>
                  </a:ext>
                </a:extLst>
              </a:tr>
              <a:tr h="62599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độ chắc chắn của các mối nối dây dẫn và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cách điện tại các mối nối dây dẫn và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3729901"/>
                  </a:ext>
                </a:extLst>
              </a:tr>
            </a:tbl>
          </a:graphicData>
        </a:graphic>
      </p:graphicFrame>
    </p:spTree>
    <p:extLst>
      <p:ext uri="{BB962C8B-B14F-4D97-AF65-F5344CB8AC3E}">
        <p14:creationId xmlns:p14="http://schemas.microsoft.com/office/powerpoint/2010/main" val="331204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3416320"/>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I. </a:t>
            </a:r>
            <a:r>
              <a:rPr lang="vi-VN" sz="2400" b="1">
                <a:latin typeface="Times New Roman" panose="02020603050405020304" pitchFamily="18" charset="0"/>
                <a:cs typeface="Times New Roman" panose="02020603050405020304" pitchFamily="18" charset="0"/>
              </a:rPr>
              <a:t>Quy trình chung lắp đặt và tiêu chí đánh giá</a:t>
            </a:r>
            <a:endParaRPr lang="en-US" sz="2400" b="1">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1. Quy trình lắp đặt</a:t>
            </a:r>
          </a:p>
          <a:p>
            <a:r>
              <a:rPr lang="vi-VN" sz="2400" smtClean="0">
                <a:latin typeface="Times New Roman" panose="02020603050405020304" pitchFamily="18" charset="0"/>
                <a:cs typeface="Times New Roman" panose="02020603050405020304" pitchFamily="18" charset="0"/>
              </a:rPr>
              <a:t>Bước </a:t>
            </a:r>
            <a:r>
              <a:rPr lang="vi-VN" sz="2400">
                <a:latin typeface="Times New Roman" panose="02020603050405020304" pitchFamily="18" charset="0"/>
                <a:cs typeface="Times New Roman" panose="02020603050405020304" pitchFamily="18" charset="0"/>
              </a:rPr>
              <a:t>1. Tìm hiểu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vật liệu, dụng cụ cho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dây dẫn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các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5. Kiểm tra thử nghiệm hoạt động của mạch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3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23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340082" y="1697012"/>
            <a:ext cx="4481804"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Tiến hành đúng trình tự: tuân thủ đúng và đủ các bước trong quy trình lắp đặt</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Đấu nối đúng sơ đồ, chắc chắn, an toàn.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Mạch hoạt động đúng chức năng</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 Thực hiện an toàn, vệ sinh lao động, nghiêm túc, trách nhiệm trong quá trình thực hành.</a:t>
            </a:r>
            <a:endParaRPr lang="en-US" sz="2400">
              <a:solidFill>
                <a:srgbClr val="FF0000"/>
              </a:solidFill>
            </a:endParaRPr>
          </a:p>
        </p:txBody>
      </p:sp>
    </p:spTree>
    <p:extLst>
      <p:ext uri="{BB962C8B-B14F-4D97-AF65-F5344CB8AC3E}">
        <p14:creationId xmlns:p14="http://schemas.microsoft.com/office/powerpoint/2010/main" val="1198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2845</Words>
  <Application>Microsoft Office PowerPoint</Application>
  <PresentationFormat>Custom</PresentationFormat>
  <Paragraphs>332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HALINHTRAM</cp:lastModifiedBy>
  <cp:revision>161</cp:revision>
  <dcterms:created xsi:type="dcterms:W3CDTF">2023-06-21T22:05:51Z</dcterms:created>
  <dcterms:modified xsi:type="dcterms:W3CDTF">2024-09-01T13:55:27Z</dcterms:modified>
</cp:coreProperties>
</file>