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5" r:id="rId1"/>
  </p:sldMasterIdLst>
  <p:sldIdLst>
    <p:sldId id="256" r:id="rId2"/>
    <p:sldId id="257" r:id="rId3"/>
    <p:sldId id="364" r:id="rId4"/>
    <p:sldId id="370" r:id="rId5"/>
    <p:sldId id="365" r:id="rId6"/>
    <p:sldId id="366" r:id="rId7"/>
    <p:sldId id="367" r:id="rId8"/>
    <p:sldId id="368" r:id="rId9"/>
    <p:sldId id="369" r:id="rId10"/>
    <p:sldId id="329" r:id="rId11"/>
    <p:sldId id="371" r:id="rId12"/>
    <p:sldId id="342" r:id="rId13"/>
    <p:sldId id="372" r:id="rId14"/>
    <p:sldId id="343" r:id="rId15"/>
    <p:sldId id="344" r:id="rId16"/>
    <p:sldId id="373" r:id="rId17"/>
    <p:sldId id="374" r:id="rId18"/>
    <p:sldId id="375" r:id="rId19"/>
    <p:sldId id="350" r:id="rId20"/>
    <p:sldId id="376" r:id="rId21"/>
    <p:sldId id="358" r:id="rId22"/>
    <p:sldId id="359" r:id="rId23"/>
    <p:sldId id="377" r:id="rId24"/>
    <p:sldId id="378" r:id="rId25"/>
    <p:sldId id="379" r:id="rId26"/>
    <p:sldId id="380" r:id="rId27"/>
    <p:sldId id="381" r:id="rId28"/>
    <p:sldId id="271" r:id="rId29"/>
    <p:sldId id="382" r:id="rId30"/>
    <p:sldId id="338" r:id="rId31"/>
    <p:sldId id="383" r:id="rId32"/>
    <p:sldId id="340" r:id="rId33"/>
    <p:sldId id="361" r:id="rId34"/>
    <p:sldId id="362" r:id="rId35"/>
    <p:sldId id="363"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3" autoAdjust="0"/>
    <p:restoredTop sz="94660"/>
  </p:normalViewPr>
  <p:slideViewPr>
    <p:cSldViewPr snapToGrid="0">
      <p:cViewPr varScale="1">
        <p:scale>
          <a:sx n="73" d="100"/>
          <a:sy n="73" d="100"/>
        </p:scale>
        <p:origin x="534"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11/12/2024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17198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11/12/2024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276833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11/12/2024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251420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11/12/2024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170043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317554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61BEF0D-F0BB-DE4B-95CE-6DB70DBA9567}" type="datetimeFigureOut">
              <a:rPr lang="en-US" smtClean="0"/>
              <a:pPr/>
              <a:t>11/12/2024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9971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61BEF0D-F0BB-DE4B-95CE-6DB70DBA9567}" type="datetimeFigureOut">
              <a:rPr lang="en-US" smtClean="0"/>
              <a:pPr/>
              <a:t>11/12/2024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85249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61BEF0D-F0BB-DE4B-95CE-6DB70DBA9567}" type="datetimeFigureOut">
              <a:rPr lang="en-US" smtClean="0"/>
              <a:pPr/>
              <a:t>11/12/2024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001336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11/12/2024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972078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11/12/2024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062985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11/12/2024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745737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1BEF0D-F0BB-DE4B-95CE-6DB70DBA9567}" type="datetimeFigureOut">
              <a:rPr lang="en-US" smtClean="0"/>
              <a:pPr/>
              <a:t>11/12/2024</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3317866"/>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22351" y="269811"/>
            <a:ext cx="10726309" cy="830997"/>
          </a:xfrm>
          <a:prstGeom prst="rect">
            <a:avLst/>
          </a:prstGeom>
        </p:spPr>
        <p:txBody>
          <a:bodyPr wrap="square">
            <a:spAutoFit/>
          </a:bodyPr>
          <a:lstStyle/>
          <a:p>
            <a:pPr algn="ctr"/>
            <a:r>
              <a:rPr lang="vi-VN" sz="2400" b="1" smtClean="0">
                <a:solidFill>
                  <a:srgbClr val="FF0000"/>
                </a:solidFill>
                <a:latin typeface="Times New Roman" panose="02020603050405020304" pitchFamily="18" charset="0"/>
                <a:cs typeface="Times New Roman" panose="02020603050405020304" pitchFamily="18" charset="0"/>
              </a:rPr>
              <a:t>BÀI </a:t>
            </a:r>
            <a:r>
              <a:rPr lang="vi-VN" sz="2400" b="1">
                <a:solidFill>
                  <a:srgbClr val="FF0000"/>
                </a:solidFill>
                <a:latin typeface="Times New Roman" panose="02020603050405020304" pitchFamily="18" charset="0"/>
                <a:cs typeface="Times New Roman" panose="02020603050405020304" pitchFamily="18" charset="0"/>
              </a:rPr>
              <a:t>4. VẬT </a:t>
            </a:r>
            <a:r>
              <a:rPr lang="vi-VN" sz="2400" b="1" smtClean="0">
                <a:solidFill>
                  <a:srgbClr val="FF0000"/>
                </a:solidFill>
                <a:latin typeface="Times New Roman" panose="02020603050405020304" pitchFamily="18" charset="0"/>
                <a:cs typeface="Times New Roman" panose="02020603050405020304" pitchFamily="18" charset="0"/>
              </a:rPr>
              <a:t>LIỆU, THIẾT BỊ VÀ DỤNG CỤ DÙNG </a:t>
            </a:r>
            <a:r>
              <a:rPr lang="vi-VN" sz="2400" b="1">
                <a:solidFill>
                  <a:srgbClr val="FF0000"/>
                </a:solidFill>
                <a:latin typeface="Times New Roman" panose="02020603050405020304" pitchFamily="18" charset="0"/>
                <a:cs typeface="Times New Roman" panose="02020603050405020304" pitchFamily="18" charset="0"/>
              </a:rPr>
              <a:t>CHO</a:t>
            </a:r>
            <a:r>
              <a:rPr lang="vi-VN" sz="2400" b="1" smtClean="0">
                <a:solidFill>
                  <a:srgbClr val="FF0000"/>
                </a:solidFill>
                <a:latin typeface="Times New Roman" panose="02020603050405020304" pitchFamily="18" charset="0"/>
                <a:cs typeface="Times New Roman" panose="02020603050405020304" pitchFamily="18" charset="0"/>
              </a:rPr>
              <a:t> LẮP ĐẶT MẠNG ĐIỆN TRONG NHÀ</a:t>
            </a:r>
            <a:endParaRPr lang="en-US" sz="2400" b="1">
              <a:solidFill>
                <a:srgbClr val="FF0000"/>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6331" y="1214437"/>
            <a:ext cx="11236569" cy="5343525"/>
          </a:xfrm>
          <a:prstGeom prst="rect">
            <a:avLst/>
          </a:prstGeom>
        </p:spPr>
      </p:pic>
    </p:spTree>
    <p:extLst>
      <p:ext uri="{BB962C8B-B14F-4D97-AF65-F5344CB8AC3E}">
        <p14:creationId xmlns:p14="http://schemas.microsoft.com/office/powerpoint/2010/main" val="77055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42149" y="331578"/>
            <a:ext cx="9056209" cy="6255835"/>
          </a:xfrm>
          <a:prstGeom prst="rect">
            <a:avLst/>
          </a:prstGeom>
        </p:spPr>
      </p:pic>
    </p:spTree>
    <p:extLst>
      <p:ext uri="{BB962C8B-B14F-4D97-AF65-F5344CB8AC3E}">
        <p14:creationId xmlns:p14="http://schemas.microsoft.com/office/powerpoint/2010/main" val="2251754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672582" y="650068"/>
            <a:ext cx="8992308" cy="4052561"/>
          </a:xfrm>
          <a:prstGeom prst="rect">
            <a:avLst/>
          </a:prstGeom>
        </p:spPr>
      </p:pic>
      <p:sp>
        <p:nvSpPr>
          <p:cNvPr id="4" name="TextBox 3"/>
          <p:cNvSpPr txBox="1"/>
          <p:nvPr/>
        </p:nvSpPr>
        <p:spPr>
          <a:xfrm>
            <a:off x="4862450" y="4833257"/>
            <a:ext cx="2612571" cy="400110"/>
          </a:xfrm>
          <a:prstGeom prst="rect">
            <a:avLst/>
          </a:prstGeom>
          <a:noFill/>
        </p:spPr>
        <p:txBody>
          <a:bodyPr wrap="square" rtlCol="0">
            <a:spAutoFit/>
          </a:bodyPr>
          <a:lstStyle/>
          <a:p>
            <a:r>
              <a:rPr lang="vi-VN" sz="2000" b="1" i="1" smtClean="0">
                <a:latin typeface="Times New Roman" panose="02020603050405020304" pitchFamily="18" charset="0"/>
                <a:cs typeface="Times New Roman" panose="02020603050405020304" pitchFamily="18" charset="0"/>
              </a:rPr>
              <a:t>Vật liệu cách điện</a:t>
            </a:r>
            <a:endParaRPr lang="en-US" sz="2000" b="1" i="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12462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35428" y="144539"/>
            <a:ext cx="11274489" cy="1938992"/>
          </a:xfrm>
          <a:prstGeom prst="rect">
            <a:avLst/>
          </a:prstGeom>
        </p:spPr>
        <p:txBody>
          <a:bodyPr wrap="square">
            <a:spAutoFit/>
          </a:bodyPr>
          <a:lstStyle/>
          <a:p>
            <a:pPr>
              <a:spcAft>
                <a:spcPts val="0"/>
              </a:spcAft>
            </a:pPr>
            <a:r>
              <a:rPr lang="vi-VN" sz="2400" b="1" smtClean="0">
                <a:solidFill>
                  <a:srgbClr val="FF0000"/>
                </a:solidFill>
                <a:latin typeface="Times New Roman" panose="02020603050405020304" pitchFamily="18" charset="0"/>
                <a:ea typeface="Times New Roman" panose="02020603050405020304" pitchFamily="18" charset="0"/>
              </a:rPr>
              <a:t>                                                               THỰC HÀNH</a:t>
            </a:r>
          </a:p>
          <a:p>
            <a:pPr>
              <a:spcAft>
                <a:spcPts val="0"/>
              </a:spcAft>
            </a:pPr>
            <a:r>
              <a:rPr lang="en-US" sz="2400" b="1" smtClean="0">
                <a:solidFill>
                  <a:srgbClr val="0000FF"/>
                </a:solidFill>
                <a:latin typeface="Times New Roman" panose="02020603050405020304" pitchFamily="18" charset="0"/>
                <a:ea typeface="Times New Roman" panose="02020603050405020304" pitchFamily="18" charset="0"/>
              </a:rPr>
              <a:t>Cần </a:t>
            </a:r>
            <a:r>
              <a:rPr lang="en-US" sz="2400" b="1">
                <a:solidFill>
                  <a:srgbClr val="0000FF"/>
                </a:solidFill>
                <a:latin typeface="Times New Roman" panose="02020603050405020304" pitchFamily="18" charset="0"/>
                <a:ea typeface="Times New Roman" panose="02020603050405020304" pitchFamily="18" charset="0"/>
              </a:rPr>
              <a:t>thiết kế một mạch điện (có điện áp 220 V) gồm ba mạch riêng rẽ: một mạch dùng cho mạch đèn chiếu sáng có công suất 200W; một mạch dùng cho ổ cắm điện cấp điện cho nồi cơm điện có công suất 800 W; một mạch dùng cho quạt điện có công suất 120 W. Hãy lựa chọn dây dẫn cho ba mạch trên theo bảng gợi ý sau đây: </a:t>
            </a:r>
            <a:endParaRPr lang="en-US" sz="2400" b="1">
              <a:solidFill>
                <a:srgbClr val="0000FF"/>
              </a:solidFill>
              <a:effectLst/>
              <a:latin typeface="Times New Roman" panose="02020603050405020304" pitchFamily="18" charset="0"/>
              <a:ea typeface="Times New Roman" panose="020206030504050203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603908214"/>
              </p:ext>
            </p:extLst>
          </p:nvPr>
        </p:nvGraphicFramePr>
        <p:xfrm>
          <a:off x="1190807" y="2211941"/>
          <a:ext cx="9940613" cy="2611120"/>
        </p:xfrm>
        <a:graphic>
          <a:graphicData uri="http://schemas.openxmlformats.org/drawingml/2006/table">
            <a:tbl>
              <a:tblPr firstRow="1" firstCol="1" bandRow="1"/>
              <a:tblGrid>
                <a:gridCol w="1040502">
                  <a:extLst>
                    <a:ext uri="{9D8B030D-6E8A-4147-A177-3AD203B41FA5}">
                      <a16:colId xmlns:a16="http://schemas.microsoft.com/office/drawing/2014/main" val="478447480"/>
                    </a:ext>
                  </a:extLst>
                </a:gridCol>
                <a:gridCol w="2257360">
                  <a:extLst>
                    <a:ext uri="{9D8B030D-6E8A-4147-A177-3AD203B41FA5}">
                      <a16:colId xmlns:a16="http://schemas.microsoft.com/office/drawing/2014/main" val="3123024618"/>
                    </a:ext>
                  </a:extLst>
                </a:gridCol>
                <a:gridCol w="2774671">
                  <a:extLst>
                    <a:ext uri="{9D8B030D-6E8A-4147-A177-3AD203B41FA5}">
                      <a16:colId xmlns:a16="http://schemas.microsoft.com/office/drawing/2014/main" val="1176824746"/>
                    </a:ext>
                  </a:extLst>
                </a:gridCol>
                <a:gridCol w="1941878">
                  <a:extLst>
                    <a:ext uri="{9D8B030D-6E8A-4147-A177-3AD203B41FA5}">
                      <a16:colId xmlns:a16="http://schemas.microsoft.com/office/drawing/2014/main" val="221843985"/>
                    </a:ext>
                  </a:extLst>
                </a:gridCol>
                <a:gridCol w="1926202">
                  <a:extLst>
                    <a:ext uri="{9D8B030D-6E8A-4147-A177-3AD203B41FA5}">
                      <a16:colId xmlns:a16="http://schemas.microsoft.com/office/drawing/2014/main" val="964545024"/>
                    </a:ext>
                  </a:extLst>
                </a:gridCol>
              </a:tblGrid>
              <a:tr h="333375">
                <a:tc>
                  <a:txBody>
                    <a:bodyPr/>
                    <a:lstStyle/>
                    <a:p>
                      <a:pPr>
                        <a:lnSpc>
                          <a:spcPct val="115000"/>
                        </a:lnSpc>
                        <a:spcAft>
                          <a:spcPts val="0"/>
                        </a:spcAft>
                      </a:pPr>
                      <a:r>
                        <a:rPr lang="en-US"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STT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Đồ dùng điện</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Thông số kĩ thuật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Dòng điện tiêu thụ</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Tiết diện dây dẫn</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73780586"/>
                  </a:ext>
                </a:extLst>
              </a:tr>
              <a:tr h="166370">
                <a:tc>
                  <a:txBody>
                    <a:bodyPr/>
                    <a:lstStyle/>
                    <a:p>
                      <a:pPr>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Đèn chiếu sáng</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220 V - 200 W</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58290547"/>
                  </a:ext>
                </a:extLst>
              </a:tr>
              <a:tr h="166370">
                <a:tc>
                  <a:txBody>
                    <a:bodyPr/>
                    <a:lstStyle/>
                    <a:p>
                      <a:pPr>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Nồi cơm điện</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73975390"/>
                  </a:ext>
                </a:extLst>
              </a:tr>
              <a:tr h="166370">
                <a:tc>
                  <a:txBody>
                    <a:bodyPr/>
                    <a:lstStyle/>
                    <a:p>
                      <a:pPr>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977530892"/>
                  </a:ext>
                </a:extLst>
              </a:tr>
            </a:tbl>
          </a:graphicData>
        </a:graphic>
      </p:graphicFrame>
    </p:spTree>
    <p:extLst>
      <p:ext uri="{BB962C8B-B14F-4D97-AF65-F5344CB8AC3E}">
        <p14:creationId xmlns:p14="http://schemas.microsoft.com/office/powerpoint/2010/main" val="3376254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35428" y="144539"/>
            <a:ext cx="11274489" cy="1938992"/>
          </a:xfrm>
          <a:prstGeom prst="rect">
            <a:avLst/>
          </a:prstGeom>
        </p:spPr>
        <p:txBody>
          <a:bodyPr wrap="square">
            <a:spAutoFit/>
          </a:bodyPr>
          <a:lstStyle/>
          <a:p>
            <a:pPr>
              <a:spcAft>
                <a:spcPts val="0"/>
              </a:spcAft>
            </a:pPr>
            <a:r>
              <a:rPr lang="vi-VN" sz="2400" b="1" smtClean="0">
                <a:solidFill>
                  <a:srgbClr val="FF0000"/>
                </a:solidFill>
                <a:latin typeface="Times New Roman" panose="02020603050405020304" pitchFamily="18" charset="0"/>
                <a:ea typeface="Times New Roman" panose="02020603050405020304" pitchFamily="18" charset="0"/>
              </a:rPr>
              <a:t>                                                               THỰC HÀNH</a:t>
            </a:r>
          </a:p>
          <a:p>
            <a:pPr>
              <a:spcAft>
                <a:spcPts val="0"/>
              </a:spcAft>
            </a:pPr>
            <a:r>
              <a:rPr lang="en-US" sz="2400" b="1" smtClean="0">
                <a:solidFill>
                  <a:srgbClr val="0000FF"/>
                </a:solidFill>
                <a:latin typeface="Times New Roman" panose="02020603050405020304" pitchFamily="18" charset="0"/>
                <a:ea typeface="Times New Roman" panose="02020603050405020304" pitchFamily="18" charset="0"/>
              </a:rPr>
              <a:t>Cần </a:t>
            </a:r>
            <a:r>
              <a:rPr lang="en-US" sz="2400" b="1">
                <a:solidFill>
                  <a:srgbClr val="0000FF"/>
                </a:solidFill>
                <a:latin typeface="Times New Roman" panose="02020603050405020304" pitchFamily="18" charset="0"/>
                <a:ea typeface="Times New Roman" panose="02020603050405020304" pitchFamily="18" charset="0"/>
              </a:rPr>
              <a:t>thiết kế một mạch điện (có điện áp 220 V) gồm ba mạch riêng rẽ: một mạch dùng cho mạch đèn chiếu sáng có công suất 200W; một mạch dùng cho ổ cắm điện cấp điện cho nồi cơm điện có công suất 800 W; một mạch dùng cho quạt điện có công suất 120 W. Hãy lựa chọn dây dẫn cho ba mạch trên theo bảng gợi ý sau đây: </a:t>
            </a:r>
            <a:endParaRPr lang="en-US" sz="2400" b="1">
              <a:solidFill>
                <a:srgbClr val="0000FF"/>
              </a:solidFill>
              <a:effectLst/>
              <a:latin typeface="Times New Roman" panose="02020603050405020304" pitchFamily="18" charset="0"/>
              <a:ea typeface="Times New Roman" panose="02020603050405020304"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969750689"/>
              </p:ext>
            </p:extLst>
          </p:nvPr>
        </p:nvGraphicFramePr>
        <p:xfrm>
          <a:off x="1738603" y="2173234"/>
          <a:ext cx="9318172" cy="2611120"/>
        </p:xfrm>
        <a:graphic>
          <a:graphicData uri="http://schemas.openxmlformats.org/drawingml/2006/table">
            <a:tbl>
              <a:tblPr firstRow="1" firstCol="1" bandRow="1"/>
              <a:tblGrid>
                <a:gridCol w="1069911">
                  <a:extLst>
                    <a:ext uri="{9D8B030D-6E8A-4147-A177-3AD203B41FA5}">
                      <a16:colId xmlns:a16="http://schemas.microsoft.com/office/drawing/2014/main" val="316131340"/>
                    </a:ext>
                  </a:extLst>
                </a:gridCol>
                <a:gridCol w="2317548">
                  <a:extLst>
                    <a:ext uri="{9D8B030D-6E8A-4147-A177-3AD203B41FA5}">
                      <a16:colId xmlns:a16="http://schemas.microsoft.com/office/drawing/2014/main" val="3392520738"/>
                    </a:ext>
                  </a:extLst>
                </a:gridCol>
                <a:gridCol w="2405034">
                  <a:extLst>
                    <a:ext uri="{9D8B030D-6E8A-4147-A177-3AD203B41FA5}">
                      <a16:colId xmlns:a16="http://schemas.microsoft.com/office/drawing/2014/main" val="2098968839"/>
                    </a:ext>
                  </a:extLst>
                </a:gridCol>
                <a:gridCol w="1822381">
                  <a:extLst>
                    <a:ext uri="{9D8B030D-6E8A-4147-A177-3AD203B41FA5}">
                      <a16:colId xmlns:a16="http://schemas.microsoft.com/office/drawing/2014/main" val="1947685390"/>
                    </a:ext>
                  </a:extLst>
                </a:gridCol>
                <a:gridCol w="1703298">
                  <a:extLst>
                    <a:ext uri="{9D8B030D-6E8A-4147-A177-3AD203B41FA5}">
                      <a16:colId xmlns:a16="http://schemas.microsoft.com/office/drawing/2014/main" val="509139088"/>
                    </a:ext>
                  </a:extLst>
                </a:gridCol>
              </a:tblGrid>
              <a:tr h="478790">
                <a:tc>
                  <a:txBody>
                    <a:bodyPr/>
                    <a:lstStyle/>
                    <a:p>
                      <a:pPr>
                        <a:lnSpc>
                          <a:spcPct val="115000"/>
                        </a:lnSpc>
                        <a:spcAft>
                          <a:spcPts val="0"/>
                        </a:spcAft>
                      </a:pPr>
                      <a:r>
                        <a:rPr lang="en-US"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STT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Đồ dùng điện</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Thông số kĩ thuật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Dòng điện tiêu thụ</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Tiết diện dây dẫn</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92332689"/>
                  </a:ext>
                </a:extLst>
              </a:tr>
              <a:tr h="238760">
                <a:tc>
                  <a:txBody>
                    <a:bodyPr/>
                    <a:lstStyle/>
                    <a:p>
                      <a:pPr>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Đèn chiếu sáng</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220 V - 200 W</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0,9 A</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5,4 mm</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48168129"/>
                  </a:ext>
                </a:extLst>
              </a:tr>
              <a:tr h="238760">
                <a:tc>
                  <a:txBody>
                    <a:bodyPr/>
                    <a:lstStyle/>
                    <a:p>
                      <a:pPr>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Nồi cơm điện</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220 V - 800 W</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3,6 A</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21,6 mm</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84403805"/>
                  </a:ext>
                </a:extLst>
              </a:tr>
              <a:tr h="0">
                <a:tc>
                  <a:txBody>
                    <a:bodyPr/>
                    <a:lstStyle/>
                    <a:p>
                      <a:pPr>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Quạt điện</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220 V - 120 W</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0,5 A</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 mm</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272919328"/>
                  </a:ext>
                </a:extLst>
              </a:tr>
            </a:tbl>
          </a:graphicData>
        </a:graphic>
      </p:graphicFrame>
    </p:spTree>
    <p:extLst>
      <p:ext uri="{BB962C8B-B14F-4D97-AF65-F5344CB8AC3E}">
        <p14:creationId xmlns:p14="http://schemas.microsoft.com/office/powerpoint/2010/main" val="2835856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826" y="249208"/>
            <a:ext cx="3163688" cy="461665"/>
          </a:xfrm>
          <a:prstGeom prst="rect">
            <a:avLst/>
          </a:prstGeom>
        </p:spPr>
        <p:txBody>
          <a:bodyPr wrap="none">
            <a:spAutoFit/>
          </a:bodyPr>
          <a:lstStyle/>
          <a:p>
            <a:pPr algn="ctr">
              <a:spcAft>
                <a:spcPts val="0"/>
              </a:spcAft>
            </a:pPr>
            <a:r>
              <a:rPr lang="vi-VN" sz="2400">
                <a:solidFill>
                  <a:srgbClr val="000000"/>
                </a:solidFill>
                <a:latin typeface="Times New Roman" panose="02020603050405020304" pitchFamily="18" charset="0"/>
                <a:ea typeface="Times New Roman" panose="02020603050405020304" pitchFamily="18" charset="0"/>
              </a:rPr>
              <a:t>PHIẾU HỌC TẬP SỐ 1</a:t>
            </a:r>
            <a:endParaRPr lang="en-US" sz="2400">
              <a:effectLst/>
              <a:latin typeface="Times New Roman" panose="02020603050405020304" pitchFamily="18" charset="0"/>
              <a:ea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2907113551"/>
              </p:ext>
            </p:extLst>
          </p:nvPr>
        </p:nvGraphicFramePr>
        <p:xfrm>
          <a:off x="513185" y="817036"/>
          <a:ext cx="11327362" cy="3720614"/>
        </p:xfrm>
        <a:graphic>
          <a:graphicData uri="http://schemas.openxmlformats.org/drawingml/2006/table">
            <a:tbl>
              <a:tblPr firstRow="1" firstCol="1" bandRow="1"/>
              <a:tblGrid>
                <a:gridCol w="6721018">
                  <a:extLst>
                    <a:ext uri="{9D8B030D-6E8A-4147-A177-3AD203B41FA5}">
                      <a16:colId xmlns:a16="http://schemas.microsoft.com/office/drawing/2014/main" val="2097477319"/>
                    </a:ext>
                  </a:extLst>
                </a:gridCol>
                <a:gridCol w="2303172">
                  <a:extLst>
                    <a:ext uri="{9D8B030D-6E8A-4147-A177-3AD203B41FA5}">
                      <a16:colId xmlns:a16="http://schemas.microsoft.com/office/drawing/2014/main" val="1787706723"/>
                    </a:ext>
                  </a:extLst>
                </a:gridCol>
                <a:gridCol w="2303172">
                  <a:extLst>
                    <a:ext uri="{9D8B030D-6E8A-4147-A177-3AD203B41FA5}">
                      <a16:colId xmlns:a16="http://schemas.microsoft.com/office/drawing/2014/main" val="3949050482"/>
                    </a:ext>
                  </a:extLst>
                </a:gridCol>
              </a:tblGrid>
              <a:tr h="241316">
                <a:tc gridSpan="3">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Nhóm:.........................................................</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247" marR="45247"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sz="1200"/>
                    </a:p>
                  </a:txBody>
                  <a:tcPr marL="60329" marR="60329" marT="30165" marB="30165">
                    <a:lnL w="12700" cap="flat" cmpd="sng" algn="ctr">
                      <a:solidFill>
                        <a:srgbClr val="000000"/>
                      </a:solidFill>
                      <a:prstDash val="solid"/>
                      <a:round/>
                      <a:headEnd type="none" w="med" len="med"/>
                      <a:tailEnd type="none" w="med" len="med"/>
                    </a:lnL>
                  </a:tcPr>
                </a:tc>
                <a:tc hMerge="1">
                  <a:txBody>
                    <a:bodyPr/>
                    <a:lstStyle/>
                    <a:p>
                      <a:endParaRPr lang="en-US" sz="1200"/>
                    </a:p>
                  </a:txBody>
                  <a:tcPr marL="60329" marR="60329" marT="30165" marB="30165"/>
                </a:tc>
                <a:extLst>
                  <a:ext uri="{0D108BD9-81ED-4DB2-BD59-A6C34878D82A}">
                    <a16:rowId xmlns:a16="http://schemas.microsoft.com/office/drawing/2014/main" val="4008373743"/>
                  </a:ext>
                </a:extLst>
              </a:tr>
              <a:tr h="911221">
                <a:tc gridSpan="3">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 hãy đọc thông tin trong SGK và hoàn thành bảng dưới đây để được nội dung lựa chọn thiết bị điện cho mạng điện trong nhà</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247" marR="45247"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sz="1200"/>
                    </a:p>
                  </a:txBody>
                  <a:tcPr marL="60329" marR="60329" marT="30165" marB="30165">
                    <a:lnL w="12700" cap="flat" cmpd="sng" algn="ctr">
                      <a:solidFill>
                        <a:srgbClr val="000000"/>
                      </a:solidFill>
                      <a:prstDash val="solid"/>
                      <a:round/>
                      <a:headEnd type="none" w="med" len="med"/>
                      <a:tailEnd type="none" w="med" len="med"/>
                    </a:lnL>
                    <a:lnB w="12700" cap="flat" cmpd="sng" algn="ctr">
                      <a:solidFill>
                        <a:srgbClr val="000000"/>
                      </a:solidFill>
                      <a:prstDash val="solid"/>
                      <a:round/>
                      <a:headEnd type="none" w="med" len="med"/>
                      <a:tailEnd type="none" w="med" len="med"/>
                    </a:lnB>
                  </a:tcPr>
                </a:tc>
                <a:tc hMerge="1">
                  <a:txBody>
                    <a:bodyPr/>
                    <a:lstStyle/>
                    <a:p>
                      <a:endParaRPr lang="en-US" sz="1200"/>
                    </a:p>
                  </a:txBody>
                  <a:tcPr marL="60329" marR="60329" marT="30165" marB="30165">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09990840"/>
                  </a:ext>
                </a:extLst>
              </a:tr>
              <a:tr h="621191">
                <a:tc rowSpan="2">
                  <a:txBody>
                    <a:bodyPr/>
                    <a:lstStyle/>
                    <a:p>
                      <a:pPr algn="ctr">
                        <a:spcAft>
                          <a:spcPts val="0"/>
                        </a:spcAft>
                      </a:pPr>
                      <a:r>
                        <a:rPr lang="vi-VN"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Tiêu chí lựa chọn thiết bị điện</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vi-VN"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247" marR="452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vi-VN"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Lựa chọn thiết bị điện</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247" marR="452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550844000"/>
                  </a:ext>
                </a:extLst>
              </a:tr>
              <a:tr h="911221">
                <a:tc vMerge="1">
                  <a:txBody>
                    <a:bodyPr/>
                    <a:lstStyle/>
                    <a:p>
                      <a:endParaRPr lang="en-US"/>
                    </a:p>
                  </a:txBody>
                  <a:tcPr/>
                </a:tc>
                <a:tc>
                  <a:txBody>
                    <a:bodyPr/>
                    <a:lstStyle/>
                    <a:p>
                      <a:pPr algn="ctr">
                        <a:spcAft>
                          <a:spcPts val="0"/>
                        </a:spcAft>
                      </a:pPr>
                      <a:r>
                        <a:rPr lang="vi-VN"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Lựa chọn thiết bị đóng cắt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247" marR="452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Lựa chọn thiết bị lấy điện</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247" marR="452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01711038"/>
                  </a:ext>
                </a:extLst>
              </a:tr>
              <a:tr h="911221">
                <a:tc>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247" marR="452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247" marR="452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247" marR="452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33124071"/>
                  </a:ext>
                </a:extLst>
              </a:tr>
            </a:tbl>
          </a:graphicData>
        </a:graphic>
      </p:graphicFrame>
    </p:spTree>
    <p:extLst>
      <p:ext uri="{BB962C8B-B14F-4D97-AF65-F5344CB8AC3E}">
        <p14:creationId xmlns:p14="http://schemas.microsoft.com/office/powerpoint/2010/main" val="1708293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777413" y="116280"/>
            <a:ext cx="6096000" cy="830997"/>
          </a:xfrm>
          <a:prstGeom prst="rect">
            <a:avLst/>
          </a:prstGeom>
        </p:spPr>
        <p:txBody>
          <a:bodyPr>
            <a:spAutoFit/>
          </a:bodyPr>
          <a:lstStyle/>
          <a:p>
            <a:pPr algn="ctr">
              <a:spcAft>
                <a:spcPts val="0"/>
              </a:spcAft>
            </a:pPr>
            <a:r>
              <a:rPr lang="vi-VN" sz="2400">
                <a:solidFill>
                  <a:srgbClr val="000000"/>
                </a:solidFill>
                <a:latin typeface="Times New Roman" panose="02020603050405020304" pitchFamily="18" charset="0"/>
                <a:ea typeface="Times New Roman" panose="02020603050405020304" pitchFamily="18" charset="0"/>
              </a:rPr>
              <a:t>HƯỚNG DẪN CHẤM PHIẾU HỌC TẬP</a:t>
            </a:r>
            <a:endParaRPr lang="en-US" sz="2400">
              <a:latin typeface="Times New Roman" panose="02020603050405020304" pitchFamily="18" charset="0"/>
              <a:ea typeface="Times New Roman" panose="02020603050405020304" pitchFamily="18" charset="0"/>
            </a:endParaRPr>
          </a:p>
          <a:p>
            <a:pPr algn="ctr">
              <a:spcAft>
                <a:spcPts val="0"/>
              </a:spcAft>
            </a:pPr>
            <a:r>
              <a:rPr lang="vi-VN" sz="2400">
                <a:solidFill>
                  <a:srgbClr val="000000"/>
                </a:solidFill>
                <a:latin typeface="Times New Roman" panose="02020603050405020304" pitchFamily="18" charset="0"/>
                <a:ea typeface="Times New Roman" panose="02020603050405020304" pitchFamily="18" charset="0"/>
              </a:rPr>
              <a:t>PHIẾU HỌC TẬP SỐ 1</a:t>
            </a:r>
            <a:endParaRPr lang="en-US" sz="2400">
              <a:effectLst/>
              <a:latin typeface="Times New Roman" panose="02020603050405020304" pitchFamily="18" charset="0"/>
              <a:ea typeface="Times New Roman" panose="02020603050405020304" pitchFamily="18" charset="0"/>
            </a:endParaRPr>
          </a:p>
        </p:txBody>
      </p:sp>
      <p:graphicFrame>
        <p:nvGraphicFramePr>
          <p:cNvPr id="9" name="Table 8"/>
          <p:cNvGraphicFramePr>
            <a:graphicFrameLocks noGrp="1"/>
          </p:cNvGraphicFramePr>
          <p:nvPr>
            <p:extLst>
              <p:ext uri="{D42A27DB-BD31-4B8C-83A1-F6EECF244321}">
                <p14:modId xmlns:p14="http://schemas.microsoft.com/office/powerpoint/2010/main" val="3679418276"/>
              </p:ext>
            </p:extLst>
          </p:nvPr>
        </p:nvGraphicFramePr>
        <p:xfrm>
          <a:off x="513185" y="817036"/>
          <a:ext cx="11327362" cy="5735473"/>
        </p:xfrm>
        <a:graphic>
          <a:graphicData uri="http://schemas.openxmlformats.org/drawingml/2006/table">
            <a:tbl>
              <a:tblPr firstRow="1" firstCol="1" bandRow="1"/>
              <a:tblGrid>
                <a:gridCol w="3387011">
                  <a:extLst>
                    <a:ext uri="{9D8B030D-6E8A-4147-A177-3AD203B41FA5}">
                      <a16:colId xmlns:a16="http://schemas.microsoft.com/office/drawing/2014/main" val="2097477319"/>
                    </a:ext>
                  </a:extLst>
                </a:gridCol>
                <a:gridCol w="3788228">
                  <a:extLst>
                    <a:ext uri="{9D8B030D-6E8A-4147-A177-3AD203B41FA5}">
                      <a16:colId xmlns:a16="http://schemas.microsoft.com/office/drawing/2014/main" val="1787706723"/>
                    </a:ext>
                  </a:extLst>
                </a:gridCol>
                <a:gridCol w="4152123">
                  <a:extLst>
                    <a:ext uri="{9D8B030D-6E8A-4147-A177-3AD203B41FA5}">
                      <a16:colId xmlns:a16="http://schemas.microsoft.com/office/drawing/2014/main" val="3949050482"/>
                    </a:ext>
                  </a:extLst>
                </a:gridCol>
              </a:tblGrid>
              <a:tr h="241316">
                <a:tc gridSpan="3">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Nhóm:.........................................................</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247" marR="45247"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sz="1200"/>
                    </a:p>
                  </a:txBody>
                  <a:tcPr marL="60329" marR="60329" marT="30165" marB="30165">
                    <a:lnL w="12700" cap="flat" cmpd="sng" algn="ctr">
                      <a:solidFill>
                        <a:srgbClr val="000000"/>
                      </a:solidFill>
                      <a:prstDash val="solid"/>
                      <a:round/>
                      <a:headEnd type="none" w="med" len="med"/>
                      <a:tailEnd type="none" w="med" len="med"/>
                    </a:lnL>
                  </a:tcPr>
                </a:tc>
                <a:tc hMerge="1">
                  <a:txBody>
                    <a:bodyPr/>
                    <a:lstStyle/>
                    <a:p>
                      <a:endParaRPr lang="en-US" sz="1200"/>
                    </a:p>
                  </a:txBody>
                  <a:tcPr marL="60329" marR="60329" marT="30165" marB="30165"/>
                </a:tc>
                <a:extLst>
                  <a:ext uri="{0D108BD9-81ED-4DB2-BD59-A6C34878D82A}">
                    <a16:rowId xmlns:a16="http://schemas.microsoft.com/office/drawing/2014/main" val="4008373743"/>
                  </a:ext>
                </a:extLst>
              </a:tr>
              <a:tr h="911221">
                <a:tc gridSpan="3">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 hãy đọc thông tin trong SGK và hoàn thành bảng dưới đây để được nội dung lựa chọn thiết bị điện cho mạng điện trong nhà</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247" marR="45247"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sz="1200"/>
                    </a:p>
                  </a:txBody>
                  <a:tcPr marL="60329" marR="60329" marT="30165" marB="30165">
                    <a:lnL w="12700" cap="flat" cmpd="sng" algn="ctr">
                      <a:solidFill>
                        <a:srgbClr val="000000"/>
                      </a:solidFill>
                      <a:prstDash val="solid"/>
                      <a:round/>
                      <a:headEnd type="none" w="med" len="med"/>
                      <a:tailEnd type="none" w="med" len="med"/>
                    </a:lnL>
                    <a:lnB w="12700" cap="flat" cmpd="sng" algn="ctr">
                      <a:solidFill>
                        <a:srgbClr val="000000"/>
                      </a:solidFill>
                      <a:prstDash val="solid"/>
                      <a:round/>
                      <a:headEnd type="none" w="med" len="med"/>
                      <a:tailEnd type="none" w="med" len="med"/>
                    </a:lnB>
                  </a:tcPr>
                </a:tc>
                <a:tc hMerge="1">
                  <a:txBody>
                    <a:bodyPr/>
                    <a:lstStyle/>
                    <a:p>
                      <a:endParaRPr lang="en-US" sz="1200"/>
                    </a:p>
                  </a:txBody>
                  <a:tcPr marL="60329" marR="60329" marT="30165" marB="30165">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09990840"/>
                  </a:ext>
                </a:extLst>
              </a:tr>
              <a:tr h="621191">
                <a:tc rowSpan="2">
                  <a:txBody>
                    <a:bodyPr/>
                    <a:lstStyle/>
                    <a:p>
                      <a:pPr algn="ctr">
                        <a:spcAft>
                          <a:spcPts val="0"/>
                        </a:spcAft>
                      </a:pPr>
                      <a:r>
                        <a:rPr lang="vi-VN"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Tiêu chí lựa chọn thiết bị điện</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vi-VN"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247" marR="452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vi-VN"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Lựa chọn thiết bị điện</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247" marR="452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550844000"/>
                  </a:ext>
                </a:extLst>
              </a:tr>
              <a:tr h="911221">
                <a:tc vMerge="1">
                  <a:txBody>
                    <a:bodyPr/>
                    <a:lstStyle/>
                    <a:p>
                      <a:endParaRPr lang="en-US"/>
                    </a:p>
                  </a:txBody>
                  <a:tcPr/>
                </a:tc>
                <a:tc>
                  <a:txBody>
                    <a:bodyPr/>
                    <a:lstStyle/>
                    <a:p>
                      <a:pPr algn="ctr">
                        <a:spcAft>
                          <a:spcPts val="0"/>
                        </a:spcAft>
                      </a:pPr>
                      <a:r>
                        <a:rPr lang="vi-VN"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Lựa chọn thiết bị đóng cắt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247" marR="452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Lựa chọn thiết bị lấy điện</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247" marR="452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01711038"/>
                  </a:ext>
                </a:extLst>
              </a:tr>
              <a:tr h="911221">
                <a:tc>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Dòng điện định mức</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Công suất định mức</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Lựa chọn thiết bị đóng cắt theo dòng điện định mức và điện áp định mức</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Dòng điện định mức của thiết bị đóng cắt bằng 130% dòng điện tính toán để bù trường hợp thiết bị khởi động.</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Với các đồ dùng chiếu sáng, quạt điện thì chọn thông số thiết bị lấy điện là 5A</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Với các đồ dùng điện có công suất lớn thì chọn thông số thiết bị lấy điện là 40A</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Với ổ cắm điện thì chọn thông số thiết bị là 20A</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33124071"/>
                  </a:ext>
                </a:extLst>
              </a:tr>
            </a:tbl>
          </a:graphicData>
        </a:graphic>
      </p:graphicFrame>
    </p:spTree>
    <p:extLst>
      <p:ext uri="{BB962C8B-B14F-4D97-AF65-F5344CB8AC3E}">
        <p14:creationId xmlns:p14="http://schemas.microsoft.com/office/powerpoint/2010/main" val="3809586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22351" y="269811"/>
            <a:ext cx="10726309" cy="830997"/>
          </a:xfrm>
          <a:prstGeom prst="rect">
            <a:avLst/>
          </a:prstGeom>
        </p:spPr>
        <p:txBody>
          <a:bodyPr wrap="square">
            <a:spAutoFit/>
          </a:bodyPr>
          <a:lstStyle/>
          <a:p>
            <a:pPr algn="ctr"/>
            <a:r>
              <a:rPr lang="vi-VN" sz="2400" b="1" smtClean="0">
                <a:solidFill>
                  <a:srgbClr val="FF0000"/>
                </a:solidFill>
                <a:latin typeface="Times New Roman" panose="02020603050405020304" pitchFamily="18" charset="0"/>
                <a:cs typeface="Times New Roman" panose="02020603050405020304" pitchFamily="18" charset="0"/>
              </a:rPr>
              <a:t>BÀI </a:t>
            </a:r>
            <a:r>
              <a:rPr lang="vi-VN" sz="2400" b="1">
                <a:solidFill>
                  <a:srgbClr val="FF0000"/>
                </a:solidFill>
                <a:latin typeface="Times New Roman" panose="02020603050405020304" pitchFamily="18" charset="0"/>
                <a:cs typeface="Times New Roman" panose="02020603050405020304" pitchFamily="18" charset="0"/>
              </a:rPr>
              <a:t>4. VẬT </a:t>
            </a:r>
            <a:r>
              <a:rPr lang="vi-VN" sz="2400" b="1" smtClean="0">
                <a:solidFill>
                  <a:srgbClr val="FF0000"/>
                </a:solidFill>
                <a:latin typeface="Times New Roman" panose="02020603050405020304" pitchFamily="18" charset="0"/>
                <a:cs typeface="Times New Roman" panose="02020603050405020304" pitchFamily="18" charset="0"/>
              </a:rPr>
              <a:t>LIỆU, THIẾT BỊ VÀ DỤNG CỤ DÙNG </a:t>
            </a:r>
            <a:r>
              <a:rPr lang="vi-VN" sz="2400" b="1">
                <a:solidFill>
                  <a:srgbClr val="FF0000"/>
                </a:solidFill>
                <a:latin typeface="Times New Roman" panose="02020603050405020304" pitchFamily="18" charset="0"/>
                <a:cs typeface="Times New Roman" panose="02020603050405020304" pitchFamily="18" charset="0"/>
              </a:rPr>
              <a:t>CHO</a:t>
            </a:r>
            <a:r>
              <a:rPr lang="vi-VN" sz="2400" b="1" smtClean="0">
                <a:solidFill>
                  <a:srgbClr val="FF0000"/>
                </a:solidFill>
                <a:latin typeface="Times New Roman" panose="02020603050405020304" pitchFamily="18" charset="0"/>
                <a:cs typeface="Times New Roman" panose="02020603050405020304" pitchFamily="18" charset="0"/>
              </a:rPr>
              <a:t> LẮP ĐẶT MẠNG ĐIỆN TRONG NHÀ</a:t>
            </a:r>
            <a:endParaRPr lang="en-US" sz="2400" b="1">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438539" y="1166843"/>
            <a:ext cx="11318032" cy="4893647"/>
          </a:xfrm>
          <a:prstGeom prst="rect">
            <a:avLst/>
          </a:prstGeom>
        </p:spPr>
        <p:txBody>
          <a:bodyPr wrap="square">
            <a:spAutoFit/>
          </a:bodyPr>
          <a:lstStyle/>
          <a:p>
            <a:r>
              <a:rPr lang="vi-VN" sz="2400" b="1">
                <a:latin typeface="Times New Roman" panose="02020603050405020304" pitchFamily="18" charset="0"/>
                <a:cs typeface="Times New Roman" panose="02020603050405020304" pitchFamily="18" charset="0"/>
              </a:rPr>
              <a:t>II. Lựa chọn thiết bị điện</a:t>
            </a:r>
            <a:endParaRPr lang="en-US" sz="2400" b="1">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1.Tiêu chí lựa chọn thiết bị điện</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Dòng điện định mức</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Công suất định mức</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2. Lựa chọn thiết bị điện</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a. Lựa chọn thiết bị đóng cắt</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Lựa chọn thiết bị đóng cắt theo dòng điện định mức và điện áp định mức</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Dòng điện định mức của thiết bị đóng cắt bằng 130% dòng điện tính toán để bù trường hợp thiết bị khởi động.</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b. Lựa chọn thiết bị lấy điện</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Với các đồ dùng chiếu sáng, quạt điện thì chọn thông số thiết bị lấy điện là 5A</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Với các đồ dùng điện có công suất lớn thì chọn thông số thiết bị lấy điện là 40A</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Với ổ cắm điện thì chọn thông số thiết bị là 20A</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17216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35428" y="144539"/>
            <a:ext cx="11274489" cy="1200329"/>
          </a:xfrm>
          <a:prstGeom prst="rect">
            <a:avLst/>
          </a:prstGeom>
        </p:spPr>
        <p:txBody>
          <a:bodyPr wrap="square">
            <a:spAutoFit/>
          </a:bodyPr>
          <a:lstStyle/>
          <a:p>
            <a:pPr>
              <a:spcAft>
                <a:spcPts val="0"/>
              </a:spcAft>
            </a:pPr>
            <a:r>
              <a:rPr lang="vi-VN" sz="2400" b="1" smtClean="0">
                <a:solidFill>
                  <a:srgbClr val="FF0000"/>
                </a:solidFill>
                <a:latin typeface="Times New Roman" panose="02020603050405020304" pitchFamily="18" charset="0"/>
                <a:ea typeface="Times New Roman" panose="02020603050405020304" pitchFamily="18" charset="0"/>
              </a:rPr>
              <a:t>                                                               THỰC HÀNH</a:t>
            </a:r>
          </a:p>
          <a:p>
            <a:r>
              <a:rPr lang="en-US" sz="2400" b="1">
                <a:solidFill>
                  <a:srgbClr val="0000FF"/>
                </a:solidFill>
                <a:latin typeface="Times New Roman" panose="02020603050405020304" pitchFamily="18" charset="0"/>
                <a:cs typeface="Times New Roman" panose="02020603050405020304" pitchFamily="18" charset="0"/>
              </a:rPr>
              <a:t>Hãy lựa chọn aptomat, công tắc điện, ổ cắm điện và phích cắm điện có thông số (dòng điện, điện áp) phù hợp với các đồ dùng điện trong bảng dưới đây.</a:t>
            </a:r>
          </a:p>
        </p:txBody>
      </p:sp>
      <p:graphicFrame>
        <p:nvGraphicFramePr>
          <p:cNvPr id="2" name="Table 1"/>
          <p:cNvGraphicFramePr>
            <a:graphicFrameLocks noGrp="1"/>
          </p:cNvGraphicFramePr>
          <p:nvPr>
            <p:extLst>
              <p:ext uri="{D42A27DB-BD31-4B8C-83A1-F6EECF244321}">
                <p14:modId xmlns:p14="http://schemas.microsoft.com/office/powerpoint/2010/main" val="687288598"/>
              </p:ext>
            </p:extLst>
          </p:nvPr>
        </p:nvGraphicFramePr>
        <p:xfrm>
          <a:off x="709125" y="1534959"/>
          <a:ext cx="11084769" cy="2611120"/>
        </p:xfrm>
        <a:graphic>
          <a:graphicData uri="http://schemas.openxmlformats.org/drawingml/2006/table">
            <a:tbl>
              <a:tblPr firstRow="1" firstCol="1" bandRow="1"/>
              <a:tblGrid>
                <a:gridCol w="806166">
                  <a:extLst>
                    <a:ext uri="{9D8B030D-6E8A-4147-A177-3AD203B41FA5}">
                      <a16:colId xmlns:a16="http://schemas.microsoft.com/office/drawing/2014/main" val="3260745176"/>
                    </a:ext>
                  </a:extLst>
                </a:gridCol>
                <a:gridCol w="2235615">
                  <a:extLst>
                    <a:ext uri="{9D8B030D-6E8A-4147-A177-3AD203B41FA5}">
                      <a16:colId xmlns:a16="http://schemas.microsoft.com/office/drawing/2014/main" val="1409992742"/>
                    </a:ext>
                  </a:extLst>
                </a:gridCol>
                <a:gridCol w="2208369">
                  <a:extLst>
                    <a:ext uri="{9D8B030D-6E8A-4147-A177-3AD203B41FA5}">
                      <a16:colId xmlns:a16="http://schemas.microsoft.com/office/drawing/2014/main" val="1655827799"/>
                    </a:ext>
                  </a:extLst>
                </a:gridCol>
                <a:gridCol w="1318230">
                  <a:extLst>
                    <a:ext uri="{9D8B030D-6E8A-4147-A177-3AD203B41FA5}">
                      <a16:colId xmlns:a16="http://schemas.microsoft.com/office/drawing/2014/main" val="3594127417"/>
                    </a:ext>
                  </a:extLst>
                </a:gridCol>
                <a:gridCol w="1556594">
                  <a:extLst>
                    <a:ext uri="{9D8B030D-6E8A-4147-A177-3AD203B41FA5}">
                      <a16:colId xmlns:a16="http://schemas.microsoft.com/office/drawing/2014/main" val="3958911857"/>
                    </a:ext>
                  </a:extLst>
                </a:gridCol>
                <a:gridCol w="1322729">
                  <a:extLst>
                    <a:ext uri="{9D8B030D-6E8A-4147-A177-3AD203B41FA5}">
                      <a16:colId xmlns:a16="http://schemas.microsoft.com/office/drawing/2014/main" val="2091272850"/>
                    </a:ext>
                  </a:extLst>
                </a:gridCol>
                <a:gridCol w="1637066">
                  <a:extLst>
                    <a:ext uri="{9D8B030D-6E8A-4147-A177-3AD203B41FA5}">
                      <a16:colId xmlns:a16="http://schemas.microsoft.com/office/drawing/2014/main" val="4234539941"/>
                    </a:ext>
                  </a:extLst>
                </a:gridCol>
              </a:tblGrid>
              <a:tr h="320040">
                <a:tc>
                  <a:txBody>
                    <a:bodyPr/>
                    <a:lstStyle/>
                    <a:p>
                      <a:pPr>
                        <a:lnSpc>
                          <a:spcPct val="115000"/>
                        </a:lnSpc>
                        <a:spcAft>
                          <a:spcPts val="0"/>
                        </a:spcAft>
                      </a:pPr>
                      <a:r>
                        <a:rPr lang="en-US"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STT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Đồ dùng điện</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Công suất của đồ dùng điện</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Aptomat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Công tắc điện</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Ổ cắm điện</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Phích cắm điện</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20915421"/>
                  </a:ext>
                </a:extLst>
              </a:tr>
              <a:tr h="159385">
                <a:tc>
                  <a:txBody>
                    <a:bodyPr/>
                    <a:lstStyle/>
                    <a:p>
                      <a:pPr>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Đèn chiếu sáng</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200 W</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36077510"/>
                  </a:ext>
                </a:extLst>
              </a:tr>
              <a:tr h="159385">
                <a:tc>
                  <a:txBody>
                    <a:bodyPr/>
                    <a:lstStyle/>
                    <a:p>
                      <a:pPr>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Nồi cơm điện</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800 W</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48116930"/>
                  </a:ext>
                </a:extLst>
              </a:tr>
              <a:tr h="159385">
                <a:tc>
                  <a:txBody>
                    <a:bodyPr/>
                    <a:lstStyle/>
                    <a:p>
                      <a:pPr>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Quạt điện</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120 W</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943787879"/>
                  </a:ext>
                </a:extLst>
              </a:tr>
            </a:tbl>
          </a:graphicData>
        </a:graphic>
      </p:graphicFrame>
    </p:spTree>
    <p:extLst>
      <p:ext uri="{BB962C8B-B14F-4D97-AF65-F5344CB8AC3E}">
        <p14:creationId xmlns:p14="http://schemas.microsoft.com/office/powerpoint/2010/main" val="97456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35428" y="144539"/>
            <a:ext cx="11274489" cy="1200329"/>
          </a:xfrm>
          <a:prstGeom prst="rect">
            <a:avLst/>
          </a:prstGeom>
        </p:spPr>
        <p:txBody>
          <a:bodyPr wrap="square">
            <a:spAutoFit/>
          </a:bodyPr>
          <a:lstStyle/>
          <a:p>
            <a:pPr>
              <a:spcAft>
                <a:spcPts val="0"/>
              </a:spcAft>
            </a:pPr>
            <a:r>
              <a:rPr lang="vi-VN" sz="2400" b="1" smtClean="0">
                <a:solidFill>
                  <a:srgbClr val="FF0000"/>
                </a:solidFill>
                <a:latin typeface="Times New Roman" panose="02020603050405020304" pitchFamily="18" charset="0"/>
                <a:ea typeface="Times New Roman" panose="02020603050405020304" pitchFamily="18" charset="0"/>
              </a:rPr>
              <a:t>                                                               THỰC HÀNH</a:t>
            </a:r>
          </a:p>
          <a:p>
            <a:r>
              <a:rPr lang="en-US" sz="2400" b="1">
                <a:solidFill>
                  <a:srgbClr val="0000FF"/>
                </a:solidFill>
                <a:latin typeface="Times New Roman" panose="02020603050405020304" pitchFamily="18" charset="0"/>
                <a:cs typeface="Times New Roman" panose="02020603050405020304" pitchFamily="18" charset="0"/>
              </a:rPr>
              <a:t>Hãy lựa chọn aptomat, công tắc điện, ổ cắm điện và phích cắm điện có thông số (dòng điện, điện áp) phù hợp với các đồ dùng điện trong bảng dưới đây.</a:t>
            </a:r>
          </a:p>
        </p:txBody>
      </p:sp>
      <p:graphicFrame>
        <p:nvGraphicFramePr>
          <p:cNvPr id="4" name="Table 3"/>
          <p:cNvGraphicFramePr>
            <a:graphicFrameLocks noGrp="1"/>
          </p:cNvGraphicFramePr>
          <p:nvPr>
            <p:extLst>
              <p:ext uri="{D42A27DB-BD31-4B8C-83A1-F6EECF244321}">
                <p14:modId xmlns:p14="http://schemas.microsoft.com/office/powerpoint/2010/main" val="1001553643"/>
              </p:ext>
            </p:extLst>
          </p:nvPr>
        </p:nvGraphicFramePr>
        <p:xfrm>
          <a:off x="615822" y="1590942"/>
          <a:ext cx="10935475" cy="2611120"/>
        </p:xfrm>
        <a:graphic>
          <a:graphicData uri="http://schemas.openxmlformats.org/drawingml/2006/table">
            <a:tbl>
              <a:tblPr firstRow="1" firstCol="1" bandRow="1"/>
              <a:tblGrid>
                <a:gridCol w="923729">
                  <a:extLst>
                    <a:ext uri="{9D8B030D-6E8A-4147-A177-3AD203B41FA5}">
                      <a16:colId xmlns:a16="http://schemas.microsoft.com/office/drawing/2014/main" val="280523080"/>
                    </a:ext>
                  </a:extLst>
                </a:gridCol>
                <a:gridCol w="2062065">
                  <a:extLst>
                    <a:ext uri="{9D8B030D-6E8A-4147-A177-3AD203B41FA5}">
                      <a16:colId xmlns:a16="http://schemas.microsoft.com/office/drawing/2014/main" val="1649492702"/>
                    </a:ext>
                  </a:extLst>
                </a:gridCol>
                <a:gridCol w="2015413">
                  <a:extLst>
                    <a:ext uri="{9D8B030D-6E8A-4147-A177-3AD203B41FA5}">
                      <a16:colId xmlns:a16="http://schemas.microsoft.com/office/drawing/2014/main" val="3479339617"/>
                    </a:ext>
                  </a:extLst>
                </a:gridCol>
                <a:gridCol w="1466368">
                  <a:extLst>
                    <a:ext uri="{9D8B030D-6E8A-4147-A177-3AD203B41FA5}">
                      <a16:colId xmlns:a16="http://schemas.microsoft.com/office/drawing/2014/main" val="1532672032"/>
                    </a:ext>
                  </a:extLst>
                </a:gridCol>
                <a:gridCol w="1538801">
                  <a:extLst>
                    <a:ext uri="{9D8B030D-6E8A-4147-A177-3AD203B41FA5}">
                      <a16:colId xmlns:a16="http://schemas.microsoft.com/office/drawing/2014/main" val="2812971815"/>
                    </a:ext>
                  </a:extLst>
                </a:gridCol>
                <a:gridCol w="1316047">
                  <a:extLst>
                    <a:ext uri="{9D8B030D-6E8A-4147-A177-3AD203B41FA5}">
                      <a16:colId xmlns:a16="http://schemas.microsoft.com/office/drawing/2014/main" val="2737271227"/>
                    </a:ext>
                  </a:extLst>
                </a:gridCol>
                <a:gridCol w="1613052">
                  <a:extLst>
                    <a:ext uri="{9D8B030D-6E8A-4147-A177-3AD203B41FA5}">
                      <a16:colId xmlns:a16="http://schemas.microsoft.com/office/drawing/2014/main" val="1264773268"/>
                    </a:ext>
                  </a:extLst>
                </a:gridCol>
              </a:tblGrid>
              <a:tr h="441960">
                <a:tc>
                  <a:txBody>
                    <a:bodyPr/>
                    <a:lstStyle/>
                    <a:p>
                      <a:pPr>
                        <a:lnSpc>
                          <a:spcPct val="115000"/>
                        </a:lnSpc>
                        <a:spcAft>
                          <a:spcPts val="0"/>
                        </a:spcAft>
                      </a:pPr>
                      <a:r>
                        <a:rPr lang="en-US"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STT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Đồ dùng điện</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Công suất của đồ dùng điện</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Aptomat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Công tắc điện</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Ổ cắm điện</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Phích cắm điện</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393610664"/>
                  </a:ext>
                </a:extLst>
              </a:tr>
              <a:tr h="220980">
                <a:tc>
                  <a:txBody>
                    <a:bodyPr/>
                    <a:lstStyle/>
                    <a:p>
                      <a:pPr>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Đèn chiếu sáng</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200 W</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1,18 A</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400" marR="25400" marT="25400" marB="2540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6A</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6A</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6A</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030021534"/>
                  </a:ext>
                </a:extLst>
              </a:tr>
              <a:tr h="220980">
                <a:tc>
                  <a:txBody>
                    <a:bodyPr/>
                    <a:lstStyle/>
                    <a:p>
                      <a:pPr>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Nồi cơm điện</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800 W</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4,73 A</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400" marR="25400" marT="25400" marB="2540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12A</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12A</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12A</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243427720"/>
                  </a:ext>
                </a:extLst>
              </a:tr>
              <a:tr h="220980">
                <a:tc>
                  <a:txBody>
                    <a:bodyPr/>
                    <a:lstStyle/>
                    <a:p>
                      <a:pPr>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Quạt điện</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120 W</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0,71 A</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400" marR="25400" marT="25400" marB="2540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6A</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6A</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6A</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49510833"/>
                  </a:ext>
                </a:extLst>
              </a:tr>
            </a:tbl>
          </a:graphicData>
        </a:graphic>
      </p:graphicFrame>
    </p:spTree>
    <p:extLst>
      <p:ext uri="{BB962C8B-B14F-4D97-AF65-F5344CB8AC3E}">
        <p14:creationId xmlns:p14="http://schemas.microsoft.com/office/powerpoint/2010/main" val="2309314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70114" y="185354"/>
            <a:ext cx="11097207" cy="461665"/>
          </a:xfrm>
          <a:prstGeom prst="rect">
            <a:avLst/>
          </a:prstGeom>
        </p:spPr>
        <p:txBody>
          <a:bodyPr wrap="square">
            <a:spAutoFit/>
          </a:bodyPr>
          <a:lstStyle/>
          <a:p>
            <a:pPr>
              <a:spcAft>
                <a:spcPts val="0"/>
              </a:spcAft>
            </a:pPr>
            <a:r>
              <a:rPr lang="en-US" sz="2400" b="1">
                <a:solidFill>
                  <a:srgbClr val="0000FF"/>
                </a:solidFill>
                <a:latin typeface="Times New Roman" panose="02020603050405020304" pitchFamily="18" charset="0"/>
                <a:ea typeface="Times New Roman" panose="02020603050405020304" pitchFamily="18" charset="0"/>
              </a:rPr>
              <a:t>Để lắp đặt mạng điện trong nhà cần lựa chọn những dụng cụ nào?</a:t>
            </a:r>
            <a:endParaRPr lang="en-US" sz="2400" b="1">
              <a:solidFill>
                <a:srgbClr val="0000FF"/>
              </a:solidFill>
              <a:effectLst/>
              <a:latin typeface="Times New Roman" panose="02020603050405020304" pitchFamily="18" charset="0"/>
              <a:ea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594876" y="828427"/>
            <a:ext cx="7811177" cy="3017782"/>
          </a:xfrm>
          <a:prstGeom prst="rect">
            <a:avLst/>
          </a:prstGeom>
        </p:spPr>
      </p:pic>
    </p:spTree>
    <p:extLst>
      <p:ext uri="{BB962C8B-B14F-4D97-AF65-F5344CB8AC3E}">
        <p14:creationId xmlns:p14="http://schemas.microsoft.com/office/powerpoint/2010/main" val="3217990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48760" y="196862"/>
            <a:ext cx="11591193" cy="1107996"/>
          </a:xfrm>
          <a:prstGeom prst="rect">
            <a:avLst/>
          </a:prstGeom>
        </p:spPr>
        <p:txBody>
          <a:bodyPr wrap="square">
            <a:spAutoFit/>
          </a:bodyPr>
          <a:lstStyle/>
          <a:p>
            <a:r>
              <a:rPr lang="en-US" sz="2400" b="1">
                <a:solidFill>
                  <a:srgbClr val="0000FF"/>
                </a:solidFill>
                <a:latin typeface="Times New Roman" panose="02020603050405020304" pitchFamily="18" charset="0"/>
                <a:cs typeface="Times New Roman" panose="02020603050405020304" pitchFamily="18" charset="0"/>
              </a:rPr>
              <a:t>Quan sát Hình 4.1 và cho biết: Có những vật liệu, thiết bị điện nào được dùng đề lắp đặt mạng điện trong nhà?</a:t>
            </a:r>
          </a:p>
          <a:p>
            <a:pPr algn="just">
              <a:spcAft>
                <a:spcPts val="0"/>
              </a:spcAft>
            </a:pPr>
            <a:r>
              <a:rPr lang="en-US">
                <a:solidFill>
                  <a:srgbClr val="000000"/>
                </a:solidFill>
                <a:latin typeface="Times New Roman" panose="02020603050405020304" pitchFamily="18" charset="0"/>
                <a:ea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endParaRPr>
          </a:p>
        </p:txBody>
      </p:sp>
      <p:pic>
        <p:nvPicPr>
          <p:cNvPr id="6" name="Picture 5" descr="C:\Users\DELL\Desktop\image_298.png"/>
          <p:cNvPicPr/>
          <p:nvPr/>
        </p:nvPicPr>
        <p:blipFill>
          <a:blip r:embed="rId2">
            <a:extLst>
              <a:ext uri="{28A0092B-C50C-407E-A947-70E740481C1C}">
                <a14:useLocalDpi xmlns:a14="http://schemas.microsoft.com/office/drawing/2010/main" val="0"/>
              </a:ext>
            </a:extLst>
          </a:blip>
          <a:srcRect/>
          <a:stretch>
            <a:fillRect/>
          </a:stretch>
        </p:blipFill>
        <p:spPr bwMode="auto">
          <a:xfrm>
            <a:off x="578339" y="1091980"/>
            <a:ext cx="7273192" cy="3946012"/>
          </a:xfrm>
          <a:prstGeom prst="rect">
            <a:avLst/>
          </a:prstGeom>
          <a:noFill/>
          <a:ln>
            <a:noFill/>
          </a:ln>
        </p:spPr>
      </p:pic>
    </p:spTree>
    <p:extLst>
      <p:ext uri="{BB962C8B-B14F-4D97-AF65-F5344CB8AC3E}">
        <p14:creationId xmlns:p14="http://schemas.microsoft.com/office/powerpoint/2010/main" val="3999940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70114" y="185354"/>
            <a:ext cx="11097207" cy="461665"/>
          </a:xfrm>
          <a:prstGeom prst="rect">
            <a:avLst/>
          </a:prstGeom>
        </p:spPr>
        <p:txBody>
          <a:bodyPr wrap="square">
            <a:spAutoFit/>
          </a:bodyPr>
          <a:lstStyle/>
          <a:p>
            <a:pPr>
              <a:spcAft>
                <a:spcPts val="0"/>
              </a:spcAft>
            </a:pPr>
            <a:r>
              <a:rPr lang="en-US" sz="2400" b="1">
                <a:solidFill>
                  <a:srgbClr val="0000FF"/>
                </a:solidFill>
                <a:latin typeface="Times New Roman" panose="02020603050405020304" pitchFamily="18" charset="0"/>
                <a:ea typeface="Times New Roman" panose="02020603050405020304" pitchFamily="18" charset="0"/>
              </a:rPr>
              <a:t>Để lắp đặt mạng điện trong nhà cần lựa chọn những dụng cụ nào?</a:t>
            </a:r>
            <a:endParaRPr lang="en-US" sz="2400" b="1">
              <a:solidFill>
                <a:srgbClr val="0000FF"/>
              </a:solidFill>
              <a:effectLst/>
              <a:latin typeface="Times New Roman" panose="02020603050405020304" pitchFamily="18" charset="0"/>
              <a:ea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482908" y="595884"/>
            <a:ext cx="7811177" cy="3017782"/>
          </a:xfrm>
          <a:prstGeom prst="rect">
            <a:avLst/>
          </a:prstGeom>
        </p:spPr>
      </p:pic>
      <p:sp>
        <p:nvSpPr>
          <p:cNvPr id="2" name="Rectangle 1"/>
          <p:cNvSpPr/>
          <p:nvPr/>
        </p:nvSpPr>
        <p:spPr>
          <a:xfrm>
            <a:off x="4009140" y="4466644"/>
            <a:ext cx="5654946" cy="461665"/>
          </a:xfrm>
          <a:prstGeom prst="rect">
            <a:avLst/>
          </a:prstGeom>
        </p:spPr>
        <p:txBody>
          <a:bodyPr wrap="none">
            <a:spAutoFit/>
          </a:bodyPr>
          <a:lstStyle/>
          <a:p>
            <a:pPr>
              <a:spcAft>
                <a:spcPts val="0"/>
              </a:spcAft>
            </a:pPr>
            <a:r>
              <a:rPr lang="vi-VN" sz="2400">
                <a:solidFill>
                  <a:srgbClr val="FF0000"/>
                </a:solidFill>
                <a:latin typeface="Times New Roman" panose="02020603050405020304" pitchFamily="18" charset="0"/>
                <a:ea typeface="Times New Roman" panose="02020603050405020304" pitchFamily="18" charset="0"/>
              </a:rPr>
              <a:t>Kìm cách điện, kìm tuốt dây, công tơ </a:t>
            </a:r>
            <a:r>
              <a:rPr lang="vi-VN" sz="2400" smtClean="0">
                <a:solidFill>
                  <a:srgbClr val="FF0000"/>
                </a:solidFill>
                <a:latin typeface="Times New Roman" panose="02020603050405020304" pitchFamily="18" charset="0"/>
                <a:ea typeface="Times New Roman" panose="02020603050405020304" pitchFamily="18" charset="0"/>
              </a:rPr>
              <a:t>điện....</a:t>
            </a:r>
            <a:endParaRPr lang="en-US" sz="240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647806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pic>
        <p:nvPicPr>
          <p:cNvPr id="3" name="Picture 2"/>
          <p:cNvPicPr>
            <a:picLocks noChangeAspect="1"/>
          </p:cNvPicPr>
          <p:nvPr/>
        </p:nvPicPr>
        <p:blipFill>
          <a:blip r:embed="rId3"/>
          <a:stretch>
            <a:fillRect/>
          </a:stretch>
        </p:blipFill>
        <p:spPr>
          <a:xfrm>
            <a:off x="475862" y="135885"/>
            <a:ext cx="8313575" cy="6722115"/>
          </a:xfrm>
          <a:prstGeom prst="rect">
            <a:avLst/>
          </a:prstGeom>
        </p:spPr>
      </p:pic>
      <p:sp>
        <p:nvSpPr>
          <p:cNvPr id="2" name="Rectangle 1"/>
          <p:cNvSpPr/>
          <p:nvPr/>
        </p:nvSpPr>
        <p:spPr>
          <a:xfrm>
            <a:off x="8944947" y="135885"/>
            <a:ext cx="2662335" cy="3785652"/>
          </a:xfrm>
          <a:prstGeom prst="rect">
            <a:avLst/>
          </a:prstGeom>
        </p:spPr>
        <p:txBody>
          <a:bodyPr wrap="square">
            <a:spAutoFit/>
          </a:bodyPr>
          <a:lstStyle/>
          <a:p>
            <a:pPr>
              <a:spcAft>
                <a:spcPts val="0"/>
              </a:spcAft>
            </a:pPr>
            <a:r>
              <a:rPr lang="vi-VN" sz="2400" b="1">
                <a:solidFill>
                  <a:srgbClr val="0000FF"/>
                </a:solidFill>
                <a:latin typeface="Times New Roman" panose="02020603050405020304" pitchFamily="18" charset="0"/>
                <a:ea typeface="Times New Roman" panose="02020603050405020304" pitchFamily="18" charset="0"/>
              </a:rPr>
              <a:t>Lựa chọn dụng cụ dùng để</a:t>
            </a:r>
            <a:endParaRPr lang="en-US" sz="2400" b="1">
              <a:solidFill>
                <a:srgbClr val="0000FF"/>
              </a:solidFill>
              <a:latin typeface="Times New Roman" panose="02020603050405020304" pitchFamily="18" charset="0"/>
              <a:ea typeface="Times New Roman" panose="02020603050405020304" pitchFamily="18" charset="0"/>
            </a:endParaRPr>
          </a:p>
          <a:p>
            <a:pPr>
              <a:spcAft>
                <a:spcPts val="0"/>
              </a:spcAft>
            </a:pPr>
            <a:r>
              <a:rPr lang="vi-VN" sz="2400" b="1">
                <a:solidFill>
                  <a:srgbClr val="0000FF"/>
                </a:solidFill>
                <a:latin typeface="Times New Roman" panose="02020603050405020304" pitchFamily="18" charset="0"/>
                <a:ea typeface="Times New Roman" panose="02020603050405020304" pitchFamily="18" charset="0"/>
              </a:rPr>
              <a:t>a. Khoan lỗ trên gỗ, bê tông để lắp đặt thiết bị</a:t>
            </a:r>
            <a:endParaRPr lang="en-US" sz="2400" b="1">
              <a:solidFill>
                <a:srgbClr val="0000FF"/>
              </a:solidFill>
              <a:latin typeface="Times New Roman" panose="02020603050405020304" pitchFamily="18" charset="0"/>
              <a:ea typeface="Times New Roman" panose="02020603050405020304" pitchFamily="18" charset="0"/>
            </a:endParaRPr>
          </a:p>
          <a:p>
            <a:pPr>
              <a:spcAft>
                <a:spcPts val="0"/>
              </a:spcAft>
            </a:pPr>
            <a:r>
              <a:rPr lang="vi-VN" sz="2400" b="1">
                <a:solidFill>
                  <a:srgbClr val="0000FF"/>
                </a:solidFill>
                <a:latin typeface="Times New Roman" panose="02020603050405020304" pitchFamily="18" charset="0"/>
                <a:ea typeface="Times New Roman" panose="02020603050405020304" pitchFamily="18" charset="0"/>
              </a:rPr>
              <a:t>b. Tuốt vỏ cách điện và nối dây dẫn điện</a:t>
            </a:r>
            <a:endParaRPr lang="en-US" sz="2400" b="1">
              <a:solidFill>
                <a:srgbClr val="0000FF"/>
              </a:solidFill>
              <a:latin typeface="Times New Roman" panose="02020603050405020304" pitchFamily="18" charset="0"/>
              <a:ea typeface="Times New Roman" panose="02020603050405020304" pitchFamily="18" charset="0"/>
            </a:endParaRPr>
          </a:p>
          <a:p>
            <a:pPr>
              <a:spcAft>
                <a:spcPts val="0"/>
              </a:spcAft>
            </a:pPr>
            <a:r>
              <a:rPr lang="vi-VN" sz="2400" b="1">
                <a:solidFill>
                  <a:srgbClr val="0000FF"/>
                </a:solidFill>
                <a:latin typeface="Times New Roman" panose="02020603050405020304" pitchFamily="18" charset="0"/>
                <a:ea typeface="Times New Roman" panose="02020603050405020304" pitchFamily="18" charset="0"/>
              </a:rPr>
              <a:t>c. Kiểm tra sự rò điện của thiết bị</a:t>
            </a:r>
            <a:endParaRPr lang="en-US" sz="2400" b="1">
              <a:solidFill>
                <a:srgbClr val="0000FF"/>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50623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pic>
        <p:nvPicPr>
          <p:cNvPr id="3" name="Picture 2"/>
          <p:cNvPicPr>
            <a:picLocks noChangeAspect="1"/>
          </p:cNvPicPr>
          <p:nvPr/>
        </p:nvPicPr>
        <p:blipFill>
          <a:blip r:embed="rId3"/>
          <a:stretch>
            <a:fillRect/>
          </a:stretch>
        </p:blipFill>
        <p:spPr>
          <a:xfrm>
            <a:off x="475862" y="135885"/>
            <a:ext cx="8313575" cy="6722115"/>
          </a:xfrm>
          <a:prstGeom prst="rect">
            <a:avLst/>
          </a:prstGeom>
        </p:spPr>
      </p:pic>
      <p:sp>
        <p:nvSpPr>
          <p:cNvPr id="2" name="Rectangle 1"/>
          <p:cNvSpPr/>
          <p:nvPr/>
        </p:nvSpPr>
        <p:spPr>
          <a:xfrm>
            <a:off x="8944947" y="135885"/>
            <a:ext cx="2662335" cy="3785652"/>
          </a:xfrm>
          <a:prstGeom prst="rect">
            <a:avLst/>
          </a:prstGeom>
        </p:spPr>
        <p:txBody>
          <a:bodyPr wrap="square">
            <a:spAutoFit/>
          </a:bodyPr>
          <a:lstStyle/>
          <a:p>
            <a:pPr>
              <a:spcAft>
                <a:spcPts val="0"/>
              </a:spcAft>
            </a:pPr>
            <a:r>
              <a:rPr lang="vi-VN" sz="2400" b="1">
                <a:solidFill>
                  <a:srgbClr val="0000FF"/>
                </a:solidFill>
                <a:latin typeface="Times New Roman" panose="02020603050405020304" pitchFamily="18" charset="0"/>
                <a:ea typeface="Times New Roman" panose="02020603050405020304" pitchFamily="18" charset="0"/>
              </a:rPr>
              <a:t>Lựa chọn dụng cụ dùng để</a:t>
            </a:r>
            <a:endParaRPr lang="en-US" sz="2400" b="1">
              <a:solidFill>
                <a:srgbClr val="0000FF"/>
              </a:solidFill>
              <a:latin typeface="Times New Roman" panose="02020603050405020304" pitchFamily="18" charset="0"/>
              <a:ea typeface="Times New Roman" panose="02020603050405020304" pitchFamily="18" charset="0"/>
            </a:endParaRPr>
          </a:p>
          <a:p>
            <a:pPr>
              <a:spcAft>
                <a:spcPts val="0"/>
              </a:spcAft>
            </a:pPr>
            <a:r>
              <a:rPr lang="vi-VN" sz="2400" b="1">
                <a:solidFill>
                  <a:srgbClr val="0000FF"/>
                </a:solidFill>
                <a:latin typeface="Times New Roman" panose="02020603050405020304" pitchFamily="18" charset="0"/>
                <a:ea typeface="Times New Roman" panose="02020603050405020304" pitchFamily="18" charset="0"/>
              </a:rPr>
              <a:t>a. Khoan lỗ trên gỗ, bê tông để lắp đặt thiết bị</a:t>
            </a:r>
            <a:endParaRPr lang="en-US" sz="2400" b="1">
              <a:solidFill>
                <a:srgbClr val="0000FF"/>
              </a:solidFill>
              <a:latin typeface="Times New Roman" panose="02020603050405020304" pitchFamily="18" charset="0"/>
              <a:ea typeface="Times New Roman" panose="02020603050405020304" pitchFamily="18" charset="0"/>
            </a:endParaRPr>
          </a:p>
          <a:p>
            <a:pPr>
              <a:spcAft>
                <a:spcPts val="0"/>
              </a:spcAft>
            </a:pPr>
            <a:r>
              <a:rPr lang="vi-VN" sz="2400" b="1">
                <a:solidFill>
                  <a:srgbClr val="0000FF"/>
                </a:solidFill>
                <a:latin typeface="Times New Roman" panose="02020603050405020304" pitchFamily="18" charset="0"/>
                <a:ea typeface="Times New Roman" panose="02020603050405020304" pitchFamily="18" charset="0"/>
              </a:rPr>
              <a:t>b. Tuốt vỏ cách điện và nối dây dẫn điện</a:t>
            </a:r>
            <a:endParaRPr lang="en-US" sz="2400" b="1">
              <a:solidFill>
                <a:srgbClr val="0000FF"/>
              </a:solidFill>
              <a:latin typeface="Times New Roman" panose="02020603050405020304" pitchFamily="18" charset="0"/>
              <a:ea typeface="Times New Roman" panose="02020603050405020304" pitchFamily="18" charset="0"/>
            </a:endParaRPr>
          </a:p>
          <a:p>
            <a:pPr>
              <a:spcAft>
                <a:spcPts val="0"/>
              </a:spcAft>
            </a:pPr>
            <a:r>
              <a:rPr lang="vi-VN" sz="2400" b="1">
                <a:solidFill>
                  <a:srgbClr val="0000FF"/>
                </a:solidFill>
                <a:latin typeface="Times New Roman" panose="02020603050405020304" pitchFamily="18" charset="0"/>
                <a:ea typeface="Times New Roman" panose="02020603050405020304" pitchFamily="18" charset="0"/>
              </a:rPr>
              <a:t>c. Kiểm tra sự rò điện của thiết bị</a:t>
            </a:r>
            <a:endParaRPr lang="en-US" sz="2400" b="1">
              <a:solidFill>
                <a:srgbClr val="0000FF"/>
              </a:solidFill>
              <a:effectLst/>
              <a:latin typeface="Times New Roman" panose="02020603050405020304" pitchFamily="18" charset="0"/>
              <a:ea typeface="Times New Roman" panose="02020603050405020304" pitchFamily="18" charset="0"/>
            </a:endParaRPr>
          </a:p>
        </p:txBody>
      </p:sp>
      <p:sp>
        <p:nvSpPr>
          <p:cNvPr id="4" name="Rectangle 3"/>
          <p:cNvSpPr/>
          <p:nvPr/>
        </p:nvSpPr>
        <p:spPr>
          <a:xfrm>
            <a:off x="9159550" y="4059017"/>
            <a:ext cx="2447731" cy="1200329"/>
          </a:xfrm>
          <a:prstGeom prst="rect">
            <a:avLst/>
          </a:prstGeom>
        </p:spPr>
        <p:txBody>
          <a:bodyPr wrap="square">
            <a:spAutoFit/>
          </a:bodyPr>
          <a:lstStyle/>
          <a:p>
            <a:pPr>
              <a:spcAft>
                <a:spcPts val="0"/>
              </a:spcAft>
            </a:pPr>
            <a:r>
              <a:rPr lang="vi-VN" sz="2400">
                <a:solidFill>
                  <a:srgbClr val="FF0000"/>
                </a:solidFill>
                <a:latin typeface="Times New Roman" panose="02020603050405020304" pitchFamily="18" charset="0"/>
                <a:ea typeface="Times New Roman" panose="02020603050405020304" pitchFamily="18" charset="0"/>
              </a:rPr>
              <a:t>a. Khoan điện</a:t>
            </a:r>
            <a:endParaRPr lang="en-US" sz="2400">
              <a:solidFill>
                <a:srgbClr val="FF0000"/>
              </a:solidFill>
              <a:latin typeface="Times New Roman" panose="02020603050405020304" pitchFamily="18" charset="0"/>
              <a:ea typeface="Times New Roman" panose="02020603050405020304" pitchFamily="18" charset="0"/>
            </a:endParaRPr>
          </a:p>
          <a:p>
            <a:pPr>
              <a:spcAft>
                <a:spcPts val="0"/>
              </a:spcAft>
            </a:pPr>
            <a:r>
              <a:rPr lang="vi-VN" sz="2400">
                <a:solidFill>
                  <a:srgbClr val="FF0000"/>
                </a:solidFill>
                <a:latin typeface="Times New Roman" panose="02020603050405020304" pitchFamily="18" charset="0"/>
                <a:ea typeface="Times New Roman" panose="02020603050405020304" pitchFamily="18" charset="0"/>
              </a:rPr>
              <a:t>b. Kìm tuốt dây</a:t>
            </a:r>
            <a:endParaRPr lang="en-US" sz="2400">
              <a:solidFill>
                <a:srgbClr val="FF0000"/>
              </a:solidFill>
              <a:latin typeface="Times New Roman" panose="02020603050405020304" pitchFamily="18" charset="0"/>
              <a:ea typeface="Times New Roman" panose="02020603050405020304" pitchFamily="18" charset="0"/>
            </a:endParaRPr>
          </a:p>
          <a:p>
            <a:r>
              <a:rPr lang="vi-VN" sz="2400">
                <a:solidFill>
                  <a:srgbClr val="FF0000"/>
                </a:solidFill>
                <a:latin typeface="Times New Roman" panose="02020603050405020304" pitchFamily="18" charset="0"/>
                <a:ea typeface="Times New Roman" panose="02020603050405020304" pitchFamily="18" charset="0"/>
              </a:rPr>
              <a:t>c. Bút thử điện</a:t>
            </a:r>
            <a:endParaRPr lang="en-US" sz="2400">
              <a:solidFill>
                <a:srgbClr val="FF0000"/>
              </a:solidFill>
            </a:endParaRPr>
          </a:p>
        </p:txBody>
      </p:sp>
    </p:spTree>
    <p:extLst>
      <p:ext uri="{BB962C8B-B14F-4D97-AF65-F5344CB8AC3E}">
        <p14:creationId xmlns:p14="http://schemas.microsoft.com/office/powerpoint/2010/main" val="2179151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33870" y="249208"/>
            <a:ext cx="6811346" cy="830997"/>
          </a:xfrm>
          <a:prstGeom prst="rect">
            <a:avLst/>
          </a:prstGeom>
        </p:spPr>
        <p:txBody>
          <a:bodyPr wrap="square">
            <a:spAutoFit/>
          </a:bodyPr>
          <a:lstStyle/>
          <a:p>
            <a:pPr algn="ctr"/>
            <a:r>
              <a:rPr lang="vi-VN" sz="2400">
                <a:latin typeface="Times New Roman" panose="02020603050405020304" pitchFamily="18" charset="0"/>
                <a:cs typeface="Times New Roman" panose="02020603050405020304" pitchFamily="18" charset="0"/>
              </a:rPr>
              <a:t>HƯỚNG DẪN CHẤM PHIẾU HỌC TẬP</a:t>
            </a:r>
            <a:endParaRPr lang="en-US" sz="2400">
              <a:latin typeface="Times New Roman" panose="02020603050405020304" pitchFamily="18" charset="0"/>
              <a:cs typeface="Times New Roman" panose="02020603050405020304" pitchFamily="18" charset="0"/>
            </a:endParaRPr>
          </a:p>
          <a:p>
            <a:pPr algn="ctr"/>
            <a:r>
              <a:rPr lang="vi-VN" sz="2400">
                <a:latin typeface="Times New Roman" panose="02020603050405020304" pitchFamily="18" charset="0"/>
                <a:cs typeface="Times New Roman" panose="02020603050405020304" pitchFamily="18" charset="0"/>
              </a:rPr>
              <a:t>PHIẾU HỌC TẬP SỐ 2</a:t>
            </a:r>
            <a:endParaRPr lang="en-US" sz="2400">
              <a:latin typeface="Times New Roman" panose="02020603050405020304" pitchFamily="18" charset="0"/>
              <a:cs typeface="Times New Roman" panose="02020603050405020304"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479994299"/>
              </p:ext>
            </p:extLst>
          </p:nvPr>
        </p:nvGraphicFramePr>
        <p:xfrm>
          <a:off x="531845" y="1208922"/>
          <a:ext cx="11476653" cy="4641994"/>
        </p:xfrm>
        <a:graphic>
          <a:graphicData uri="http://schemas.openxmlformats.org/drawingml/2006/table">
            <a:tbl>
              <a:tblPr firstRow="1" firstCol="1" bandRow="1"/>
              <a:tblGrid>
                <a:gridCol w="3571372">
                  <a:extLst>
                    <a:ext uri="{9D8B030D-6E8A-4147-A177-3AD203B41FA5}">
                      <a16:colId xmlns:a16="http://schemas.microsoft.com/office/drawing/2014/main" val="588456502"/>
                    </a:ext>
                  </a:extLst>
                </a:gridCol>
                <a:gridCol w="4107722">
                  <a:extLst>
                    <a:ext uri="{9D8B030D-6E8A-4147-A177-3AD203B41FA5}">
                      <a16:colId xmlns:a16="http://schemas.microsoft.com/office/drawing/2014/main" val="1789895134"/>
                    </a:ext>
                  </a:extLst>
                </a:gridCol>
                <a:gridCol w="3797559">
                  <a:extLst>
                    <a:ext uri="{9D8B030D-6E8A-4147-A177-3AD203B41FA5}">
                      <a16:colId xmlns:a16="http://schemas.microsoft.com/office/drawing/2014/main" val="4072698294"/>
                    </a:ext>
                  </a:extLst>
                </a:gridCol>
              </a:tblGrid>
              <a:tr h="241316">
                <a:tc gridSpan="3">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Nhóm:.........................................................</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247" marR="45247"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sz="1200"/>
                    </a:p>
                  </a:txBody>
                  <a:tcPr marL="60329" marR="60329" marT="30165" marB="30165">
                    <a:lnL w="12700" cap="flat" cmpd="sng" algn="ctr">
                      <a:solidFill>
                        <a:srgbClr val="000000"/>
                      </a:solidFill>
                      <a:prstDash val="solid"/>
                      <a:round/>
                      <a:headEnd type="none" w="med" len="med"/>
                      <a:tailEnd type="none" w="med" len="med"/>
                    </a:lnL>
                  </a:tcPr>
                </a:tc>
                <a:tc hMerge="1">
                  <a:txBody>
                    <a:bodyPr/>
                    <a:lstStyle/>
                    <a:p>
                      <a:endParaRPr lang="en-US" sz="1200"/>
                    </a:p>
                  </a:txBody>
                  <a:tcPr marL="60329" marR="60329" marT="30165" marB="30165"/>
                </a:tc>
                <a:extLst>
                  <a:ext uri="{0D108BD9-81ED-4DB2-BD59-A6C34878D82A}">
                    <a16:rowId xmlns:a16="http://schemas.microsoft.com/office/drawing/2014/main" val="2648398302"/>
                  </a:ext>
                </a:extLst>
              </a:tr>
              <a:tr h="911221">
                <a:tc gridSpan="3">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 hãy đọc thông tin trong SGK và hoàn thành bảng dưới đây để được nội dung lựa chọn dụng cụ cho mạng điện trong nhà</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247" marR="45247"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sz="1200"/>
                    </a:p>
                  </a:txBody>
                  <a:tcPr marL="60329" marR="60329" marT="30165" marB="30165">
                    <a:lnL w="12700" cap="flat" cmpd="sng" algn="ctr">
                      <a:solidFill>
                        <a:srgbClr val="000000"/>
                      </a:solidFill>
                      <a:prstDash val="solid"/>
                      <a:round/>
                      <a:headEnd type="none" w="med" len="med"/>
                      <a:tailEnd type="none" w="med" len="med"/>
                    </a:lnL>
                    <a:lnB w="12700" cap="flat" cmpd="sng" algn="ctr">
                      <a:solidFill>
                        <a:srgbClr val="000000"/>
                      </a:solidFill>
                      <a:prstDash val="solid"/>
                      <a:round/>
                      <a:headEnd type="none" w="med" len="med"/>
                      <a:tailEnd type="none" w="med" len="med"/>
                    </a:lnB>
                  </a:tcPr>
                </a:tc>
                <a:tc hMerge="1">
                  <a:txBody>
                    <a:bodyPr/>
                    <a:lstStyle/>
                    <a:p>
                      <a:endParaRPr lang="en-US" sz="1200"/>
                    </a:p>
                  </a:txBody>
                  <a:tcPr marL="60329" marR="60329" marT="30165" marB="30165">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25619821"/>
                  </a:ext>
                </a:extLst>
              </a:tr>
              <a:tr h="499893">
                <a:tc rowSpan="2">
                  <a:txBody>
                    <a:bodyPr/>
                    <a:lstStyle/>
                    <a:p>
                      <a:pPr algn="ctr">
                        <a:spcAft>
                          <a:spcPts val="0"/>
                        </a:spcAft>
                      </a:pPr>
                      <a:r>
                        <a:rPr lang="vi-VN"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Tiêu chí lựa chọn dụng cụ</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vi-VN"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247" marR="452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vi-VN"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Lựa chọn dụng cụ</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247" marR="452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338344895"/>
                  </a:ext>
                </a:extLst>
              </a:tr>
              <a:tr h="438539">
                <a:tc vMerge="1">
                  <a:txBody>
                    <a:bodyPr/>
                    <a:lstStyle/>
                    <a:p>
                      <a:endParaRPr lang="en-US"/>
                    </a:p>
                  </a:txBody>
                  <a:tcPr/>
                </a:tc>
                <a:tc>
                  <a:txBody>
                    <a:bodyPr/>
                    <a:lstStyle/>
                    <a:p>
                      <a:pPr algn="ctr">
                        <a:spcAft>
                          <a:spcPts val="0"/>
                        </a:spcAft>
                      </a:pPr>
                      <a:r>
                        <a:rPr lang="vi-VN"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Dụng cụ đo điện</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247" marR="452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Dụng cụ lắp đặt mạng điện trong nhà</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247" marR="452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12711161"/>
                  </a:ext>
                </a:extLst>
              </a:tr>
              <a:tr h="911221">
                <a:tc>
                  <a:txBody>
                    <a:bodyPr/>
                    <a:lstStyle/>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Đúng chức năng</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Đảm bảo an toàn điện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Công tơ đo đếm điện năng được sử dụng để đo lượng điện năng tiêu thụ của mạng điện trong nhà.</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Ampe kìm được sử dụng để kiểm tra dòng điện tiêu thụ trong mạch điện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Đồng hồ vạn năng được sử dụng để kiểm tra điện áp trong mạng điện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Kìm cách điện, kìm tuốt dây, tua vít</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Đảm bảo an toàn, cách điện tốt</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88908341"/>
                  </a:ext>
                </a:extLst>
              </a:tr>
            </a:tbl>
          </a:graphicData>
        </a:graphic>
      </p:graphicFrame>
    </p:spTree>
    <p:extLst>
      <p:ext uri="{BB962C8B-B14F-4D97-AF65-F5344CB8AC3E}">
        <p14:creationId xmlns:p14="http://schemas.microsoft.com/office/powerpoint/2010/main" val="2133590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827" y="249208"/>
            <a:ext cx="3163687" cy="461665"/>
          </a:xfrm>
          <a:prstGeom prst="rect">
            <a:avLst/>
          </a:prstGeom>
        </p:spPr>
        <p:txBody>
          <a:bodyPr wrap="none">
            <a:spAutoFit/>
          </a:bodyPr>
          <a:lstStyle/>
          <a:p>
            <a:pPr algn="ctr">
              <a:spcAft>
                <a:spcPts val="0"/>
              </a:spcAft>
            </a:pPr>
            <a:r>
              <a:rPr lang="vi-VN" sz="2400">
                <a:solidFill>
                  <a:srgbClr val="000000"/>
                </a:solidFill>
                <a:latin typeface="Times New Roman" panose="02020603050405020304" pitchFamily="18" charset="0"/>
                <a:ea typeface="Times New Roman" panose="02020603050405020304" pitchFamily="18" charset="0"/>
              </a:rPr>
              <a:t>PHIẾU HỌC TẬP SỐ </a:t>
            </a:r>
            <a:r>
              <a:rPr lang="vi-VN" sz="2400" smtClean="0">
                <a:solidFill>
                  <a:srgbClr val="000000"/>
                </a:solidFill>
                <a:latin typeface="Times New Roman" panose="02020603050405020304" pitchFamily="18" charset="0"/>
                <a:ea typeface="Times New Roman" panose="02020603050405020304" pitchFamily="18" charset="0"/>
              </a:rPr>
              <a:t>2</a:t>
            </a:r>
            <a:endParaRPr lang="en-US" sz="2400">
              <a:effectLst/>
              <a:latin typeface="Times New Roman" panose="02020603050405020304" pitchFamily="18" charset="0"/>
              <a:ea typeface="Times New Roman" panose="02020603050405020304" pitchFamily="18" charset="0"/>
            </a:endParaRPr>
          </a:p>
        </p:txBody>
      </p:sp>
      <p:graphicFrame>
        <p:nvGraphicFramePr>
          <p:cNvPr id="6" name="Table 5"/>
          <p:cNvGraphicFramePr>
            <a:graphicFrameLocks noGrp="1"/>
          </p:cNvGraphicFramePr>
          <p:nvPr/>
        </p:nvGraphicFramePr>
        <p:xfrm>
          <a:off x="391886" y="873020"/>
          <a:ext cx="11476653" cy="3126634"/>
        </p:xfrm>
        <a:graphic>
          <a:graphicData uri="http://schemas.openxmlformats.org/drawingml/2006/table">
            <a:tbl>
              <a:tblPr firstRow="1" firstCol="1" bandRow="1"/>
              <a:tblGrid>
                <a:gridCol w="3571372">
                  <a:extLst>
                    <a:ext uri="{9D8B030D-6E8A-4147-A177-3AD203B41FA5}">
                      <a16:colId xmlns:a16="http://schemas.microsoft.com/office/drawing/2014/main" val="588456502"/>
                    </a:ext>
                  </a:extLst>
                </a:gridCol>
                <a:gridCol w="2792105">
                  <a:extLst>
                    <a:ext uri="{9D8B030D-6E8A-4147-A177-3AD203B41FA5}">
                      <a16:colId xmlns:a16="http://schemas.microsoft.com/office/drawing/2014/main" val="1789895134"/>
                    </a:ext>
                  </a:extLst>
                </a:gridCol>
                <a:gridCol w="5113176">
                  <a:extLst>
                    <a:ext uri="{9D8B030D-6E8A-4147-A177-3AD203B41FA5}">
                      <a16:colId xmlns:a16="http://schemas.microsoft.com/office/drawing/2014/main" val="4072698294"/>
                    </a:ext>
                  </a:extLst>
                </a:gridCol>
              </a:tblGrid>
              <a:tr h="241316">
                <a:tc gridSpan="3">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Nhóm:.........................................................</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247" marR="45247"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sz="1200"/>
                    </a:p>
                  </a:txBody>
                  <a:tcPr marL="60329" marR="60329" marT="30165" marB="30165">
                    <a:lnL w="12700" cap="flat" cmpd="sng" algn="ctr">
                      <a:solidFill>
                        <a:srgbClr val="000000"/>
                      </a:solidFill>
                      <a:prstDash val="solid"/>
                      <a:round/>
                      <a:headEnd type="none" w="med" len="med"/>
                      <a:tailEnd type="none" w="med" len="med"/>
                    </a:lnL>
                  </a:tcPr>
                </a:tc>
                <a:tc hMerge="1">
                  <a:txBody>
                    <a:bodyPr/>
                    <a:lstStyle/>
                    <a:p>
                      <a:endParaRPr lang="en-US" sz="1200"/>
                    </a:p>
                  </a:txBody>
                  <a:tcPr marL="60329" marR="60329" marT="30165" marB="30165"/>
                </a:tc>
                <a:extLst>
                  <a:ext uri="{0D108BD9-81ED-4DB2-BD59-A6C34878D82A}">
                    <a16:rowId xmlns:a16="http://schemas.microsoft.com/office/drawing/2014/main" val="2648398302"/>
                  </a:ext>
                </a:extLst>
              </a:tr>
              <a:tr h="911221">
                <a:tc gridSpan="3">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 hãy đọc thông tin trong SGK và hoàn thành bảng dưới đây để được nội dung lựa chọn dụng cụ cho mạng điện trong nhà</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247" marR="45247"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sz="1200"/>
                    </a:p>
                  </a:txBody>
                  <a:tcPr marL="60329" marR="60329" marT="30165" marB="30165">
                    <a:lnL w="12700" cap="flat" cmpd="sng" algn="ctr">
                      <a:solidFill>
                        <a:srgbClr val="000000"/>
                      </a:solidFill>
                      <a:prstDash val="solid"/>
                      <a:round/>
                      <a:headEnd type="none" w="med" len="med"/>
                      <a:tailEnd type="none" w="med" len="med"/>
                    </a:lnL>
                    <a:lnB w="12700" cap="flat" cmpd="sng" algn="ctr">
                      <a:solidFill>
                        <a:srgbClr val="000000"/>
                      </a:solidFill>
                      <a:prstDash val="solid"/>
                      <a:round/>
                      <a:headEnd type="none" w="med" len="med"/>
                      <a:tailEnd type="none" w="med" len="med"/>
                    </a:lnB>
                  </a:tcPr>
                </a:tc>
                <a:tc hMerge="1">
                  <a:txBody>
                    <a:bodyPr/>
                    <a:lstStyle/>
                    <a:p>
                      <a:endParaRPr lang="en-US" sz="1200"/>
                    </a:p>
                  </a:txBody>
                  <a:tcPr marL="60329" marR="60329" marT="30165" marB="30165">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25619821"/>
                  </a:ext>
                </a:extLst>
              </a:tr>
              <a:tr h="499893">
                <a:tc rowSpan="2">
                  <a:txBody>
                    <a:bodyPr/>
                    <a:lstStyle/>
                    <a:p>
                      <a:pPr algn="ctr">
                        <a:spcAft>
                          <a:spcPts val="0"/>
                        </a:spcAft>
                      </a:pPr>
                      <a:r>
                        <a:rPr lang="vi-VN"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Tiêu chí lựa chọn dụng cụ</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vi-VN"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247" marR="452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vi-VN"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Lựa chọn dụng cụ</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247" marR="452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338344895"/>
                  </a:ext>
                </a:extLst>
              </a:tr>
              <a:tr h="438539">
                <a:tc vMerge="1">
                  <a:txBody>
                    <a:bodyPr/>
                    <a:lstStyle/>
                    <a:p>
                      <a:endParaRPr lang="en-US"/>
                    </a:p>
                  </a:txBody>
                  <a:tcPr/>
                </a:tc>
                <a:tc>
                  <a:txBody>
                    <a:bodyPr/>
                    <a:lstStyle/>
                    <a:p>
                      <a:pPr algn="ctr">
                        <a:spcAft>
                          <a:spcPts val="0"/>
                        </a:spcAft>
                      </a:pPr>
                      <a:r>
                        <a:rPr lang="vi-VN"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Dụng cụ đo điện</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247" marR="452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Dụng cụ lắp đặt mạng điện trong nhà</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247" marR="452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12711161"/>
                  </a:ext>
                </a:extLst>
              </a:tr>
              <a:tr h="911221">
                <a:tc>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247" marR="452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247" marR="452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247" marR="452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88908341"/>
                  </a:ext>
                </a:extLst>
              </a:tr>
            </a:tbl>
          </a:graphicData>
        </a:graphic>
      </p:graphicFrame>
    </p:spTree>
    <p:extLst>
      <p:ext uri="{BB962C8B-B14F-4D97-AF65-F5344CB8AC3E}">
        <p14:creationId xmlns:p14="http://schemas.microsoft.com/office/powerpoint/2010/main" val="1362390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22351" y="269811"/>
            <a:ext cx="10726309" cy="830997"/>
          </a:xfrm>
          <a:prstGeom prst="rect">
            <a:avLst/>
          </a:prstGeom>
        </p:spPr>
        <p:txBody>
          <a:bodyPr wrap="square">
            <a:spAutoFit/>
          </a:bodyPr>
          <a:lstStyle/>
          <a:p>
            <a:pPr algn="ctr"/>
            <a:r>
              <a:rPr lang="vi-VN" sz="2400" b="1" smtClean="0">
                <a:solidFill>
                  <a:srgbClr val="FF0000"/>
                </a:solidFill>
                <a:latin typeface="Times New Roman" panose="02020603050405020304" pitchFamily="18" charset="0"/>
                <a:cs typeface="Times New Roman" panose="02020603050405020304" pitchFamily="18" charset="0"/>
              </a:rPr>
              <a:t>BÀI </a:t>
            </a:r>
            <a:r>
              <a:rPr lang="vi-VN" sz="2400" b="1">
                <a:solidFill>
                  <a:srgbClr val="FF0000"/>
                </a:solidFill>
                <a:latin typeface="Times New Roman" panose="02020603050405020304" pitchFamily="18" charset="0"/>
                <a:cs typeface="Times New Roman" panose="02020603050405020304" pitchFamily="18" charset="0"/>
              </a:rPr>
              <a:t>4. VẬT </a:t>
            </a:r>
            <a:r>
              <a:rPr lang="vi-VN" sz="2400" b="1" smtClean="0">
                <a:solidFill>
                  <a:srgbClr val="FF0000"/>
                </a:solidFill>
                <a:latin typeface="Times New Roman" panose="02020603050405020304" pitchFamily="18" charset="0"/>
                <a:cs typeface="Times New Roman" panose="02020603050405020304" pitchFamily="18" charset="0"/>
              </a:rPr>
              <a:t>LIỆU, THIẾT BỊ VÀ DỤNG CỤ DÙNG </a:t>
            </a:r>
            <a:r>
              <a:rPr lang="vi-VN" sz="2400" b="1">
                <a:solidFill>
                  <a:srgbClr val="FF0000"/>
                </a:solidFill>
                <a:latin typeface="Times New Roman" panose="02020603050405020304" pitchFamily="18" charset="0"/>
                <a:cs typeface="Times New Roman" panose="02020603050405020304" pitchFamily="18" charset="0"/>
              </a:rPr>
              <a:t>CHO</a:t>
            </a:r>
            <a:r>
              <a:rPr lang="vi-VN" sz="2400" b="1" smtClean="0">
                <a:solidFill>
                  <a:srgbClr val="FF0000"/>
                </a:solidFill>
                <a:latin typeface="Times New Roman" panose="02020603050405020304" pitchFamily="18" charset="0"/>
                <a:cs typeface="Times New Roman" panose="02020603050405020304" pitchFamily="18" charset="0"/>
              </a:rPr>
              <a:t> LẮP ĐẶT MẠNG ĐIỆN TRONG NHÀ</a:t>
            </a:r>
            <a:endParaRPr lang="en-US" sz="2400" b="1">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438539" y="1166843"/>
            <a:ext cx="11318032" cy="4154984"/>
          </a:xfrm>
          <a:prstGeom prst="rect">
            <a:avLst/>
          </a:prstGeom>
        </p:spPr>
        <p:txBody>
          <a:bodyPr wrap="square">
            <a:spAutoFit/>
          </a:bodyPr>
          <a:lstStyle/>
          <a:p>
            <a:r>
              <a:rPr lang="en-US" sz="2400" b="1">
                <a:latin typeface="Times New Roman" panose="02020603050405020304" pitchFamily="18" charset="0"/>
                <a:cs typeface="Times New Roman" panose="02020603050405020304" pitchFamily="18" charset="0"/>
              </a:rPr>
              <a:t>I</a:t>
            </a:r>
            <a:r>
              <a:rPr lang="vi-VN" sz="2400" b="1" smtClean="0">
                <a:latin typeface="Times New Roman" panose="02020603050405020304" pitchFamily="18" charset="0"/>
                <a:cs typeface="Times New Roman" panose="02020603050405020304" pitchFamily="18" charset="0"/>
              </a:rPr>
              <a:t>II. </a:t>
            </a:r>
            <a:r>
              <a:rPr lang="vi-VN" sz="2400" b="1">
                <a:latin typeface="Times New Roman" panose="02020603050405020304" pitchFamily="18" charset="0"/>
                <a:cs typeface="Times New Roman" panose="02020603050405020304" pitchFamily="18" charset="0"/>
              </a:rPr>
              <a:t>Lựa chọn dụng cụ</a:t>
            </a:r>
            <a:endParaRPr lang="en-US" sz="2400" b="1">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1.Tiêu chí lựa chọn dụng cụ</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Đúng chức năng</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Đảm bảo an toàn điện</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2. Lựa chọn dụng cụ</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a. Lựa chọn dụng cụ đo điện</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Công tơ đo đếm điện năng được sử dụng để đo lượng điện năng tiêu thụ của mạng điện trong nhà.</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Ampe kìm được sử dụng để kiểm tra dòng điện tiêu thụ trong mạch điện</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Đồng hồ vạn năng được sử dụng để kiểm tra điện áp trong mạng điện</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b. Dụng cụ lắp đặt mạng </a:t>
            </a:r>
            <a:r>
              <a:rPr lang="vi-VN" sz="2400" smtClean="0">
                <a:latin typeface="Times New Roman" panose="02020603050405020304" pitchFamily="18" charset="0"/>
                <a:cs typeface="Times New Roman" panose="02020603050405020304" pitchFamily="18" charset="0"/>
              </a:rPr>
              <a:t>điện</a:t>
            </a:r>
            <a:endParaRPr lang="en-US"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78721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70114" y="185354"/>
            <a:ext cx="11097207" cy="1200329"/>
          </a:xfrm>
          <a:prstGeom prst="rect">
            <a:avLst/>
          </a:prstGeom>
        </p:spPr>
        <p:txBody>
          <a:bodyPr wrap="square">
            <a:spAutoFit/>
          </a:bodyPr>
          <a:lstStyle/>
          <a:p>
            <a:pPr algn="ctr"/>
            <a:r>
              <a:rPr lang="vi-VN" sz="2400" b="1" smtClean="0">
                <a:solidFill>
                  <a:srgbClr val="FF0000"/>
                </a:solidFill>
                <a:latin typeface="Times New Roman" panose="02020603050405020304" pitchFamily="18" charset="0"/>
                <a:cs typeface="Times New Roman" panose="02020603050405020304" pitchFamily="18" charset="0"/>
              </a:rPr>
              <a:t>THỰC HÀNH</a:t>
            </a:r>
            <a:endParaRPr lang="en-US" sz="2400" b="1">
              <a:solidFill>
                <a:srgbClr val="FF0000"/>
              </a:solidFill>
              <a:latin typeface="Times New Roman" panose="02020603050405020304" pitchFamily="18" charset="0"/>
              <a:cs typeface="Times New Roman" panose="02020603050405020304" pitchFamily="18" charset="0"/>
            </a:endParaRPr>
          </a:p>
          <a:p>
            <a:r>
              <a:rPr lang="en-US" sz="2400" b="1" smtClean="0">
                <a:solidFill>
                  <a:srgbClr val="0000FF"/>
                </a:solidFill>
                <a:latin typeface="Times New Roman" panose="02020603050405020304" pitchFamily="18" charset="0"/>
                <a:cs typeface="Times New Roman" panose="02020603050405020304" pitchFamily="18" charset="0"/>
              </a:rPr>
              <a:t>Hãy </a:t>
            </a:r>
            <a:r>
              <a:rPr lang="en-US" sz="2400" b="1">
                <a:solidFill>
                  <a:srgbClr val="0000FF"/>
                </a:solidFill>
                <a:latin typeface="Times New Roman" panose="02020603050405020304" pitchFamily="18" charset="0"/>
                <a:cs typeface="Times New Roman" panose="02020603050405020304" pitchFamily="18" charset="0"/>
              </a:rPr>
              <a:t>quan sát Hình 4.3 và cho biết những dụng cụ nào được dùng để lắp đặt mạng điện trong nhà? Chúng được dùng vào những việc gì? Tại sao?</a:t>
            </a:r>
          </a:p>
        </p:txBody>
      </p:sp>
      <p:pic>
        <p:nvPicPr>
          <p:cNvPr id="5" name="Picture 4"/>
          <p:cNvPicPr>
            <a:picLocks noChangeAspect="1"/>
          </p:cNvPicPr>
          <p:nvPr/>
        </p:nvPicPr>
        <p:blipFill>
          <a:blip r:embed="rId2"/>
          <a:stretch>
            <a:fillRect/>
          </a:stretch>
        </p:blipFill>
        <p:spPr>
          <a:xfrm>
            <a:off x="716174" y="1755014"/>
            <a:ext cx="7811177" cy="3017782"/>
          </a:xfrm>
          <a:prstGeom prst="rect">
            <a:avLst/>
          </a:prstGeom>
        </p:spPr>
      </p:pic>
    </p:spTree>
    <p:extLst>
      <p:ext uri="{BB962C8B-B14F-4D97-AF65-F5344CB8AC3E}">
        <p14:creationId xmlns:p14="http://schemas.microsoft.com/office/powerpoint/2010/main" val="4219242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70114" y="185354"/>
            <a:ext cx="11097207" cy="1200329"/>
          </a:xfrm>
          <a:prstGeom prst="rect">
            <a:avLst/>
          </a:prstGeom>
        </p:spPr>
        <p:txBody>
          <a:bodyPr wrap="square">
            <a:spAutoFit/>
          </a:bodyPr>
          <a:lstStyle/>
          <a:p>
            <a:pPr algn="ctr"/>
            <a:r>
              <a:rPr lang="vi-VN" sz="2400" b="1" smtClean="0">
                <a:solidFill>
                  <a:srgbClr val="FF0000"/>
                </a:solidFill>
                <a:latin typeface="Times New Roman" panose="02020603050405020304" pitchFamily="18" charset="0"/>
                <a:cs typeface="Times New Roman" panose="02020603050405020304" pitchFamily="18" charset="0"/>
              </a:rPr>
              <a:t>THỰC HÀNH</a:t>
            </a:r>
            <a:endParaRPr lang="en-US" sz="2400" b="1">
              <a:solidFill>
                <a:srgbClr val="FF0000"/>
              </a:solidFill>
              <a:latin typeface="Times New Roman" panose="02020603050405020304" pitchFamily="18" charset="0"/>
              <a:cs typeface="Times New Roman" panose="02020603050405020304" pitchFamily="18" charset="0"/>
            </a:endParaRPr>
          </a:p>
          <a:p>
            <a:r>
              <a:rPr lang="en-US" sz="2400" b="1" smtClean="0">
                <a:solidFill>
                  <a:srgbClr val="0000FF"/>
                </a:solidFill>
                <a:latin typeface="Times New Roman" panose="02020603050405020304" pitchFamily="18" charset="0"/>
                <a:cs typeface="Times New Roman" panose="02020603050405020304" pitchFamily="18" charset="0"/>
              </a:rPr>
              <a:t>Hãy </a:t>
            </a:r>
            <a:r>
              <a:rPr lang="en-US" sz="2400" b="1">
                <a:solidFill>
                  <a:srgbClr val="0000FF"/>
                </a:solidFill>
                <a:latin typeface="Times New Roman" panose="02020603050405020304" pitchFamily="18" charset="0"/>
                <a:cs typeface="Times New Roman" panose="02020603050405020304" pitchFamily="18" charset="0"/>
              </a:rPr>
              <a:t>quan sát Hình 4.3 và cho biết những dụng cụ nào được dùng để lắp đặt mạng điện trong nhà? Chúng được dùng vào những việc gì? Tại sao?</a:t>
            </a:r>
          </a:p>
        </p:txBody>
      </p:sp>
      <p:pic>
        <p:nvPicPr>
          <p:cNvPr id="5" name="Picture 4"/>
          <p:cNvPicPr>
            <a:picLocks noChangeAspect="1"/>
          </p:cNvPicPr>
          <p:nvPr/>
        </p:nvPicPr>
        <p:blipFill>
          <a:blip r:embed="rId2"/>
          <a:stretch>
            <a:fillRect/>
          </a:stretch>
        </p:blipFill>
        <p:spPr>
          <a:xfrm>
            <a:off x="482909" y="1385683"/>
            <a:ext cx="7811177" cy="3017782"/>
          </a:xfrm>
          <a:prstGeom prst="rect">
            <a:avLst/>
          </a:prstGeom>
        </p:spPr>
      </p:pic>
      <p:sp>
        <p:nvSpPr>
          <p:cNvPr id="2" name="Rectangle 1"/>
          <p:cNvSpPr/>
          <p:nvPr/>
        </p:nvSpPr>
        <p:spPr>
          <a:xfrm>
            <a:off x="1667068" y="4478323"/>
            <a:ext cx="9613641" cy="2031325"/>
          </a:xfrm>
          <a:prstGeom prst="rect">
            <a:avLst/>
          </a:prstGeom>
        </p:spPr>
        <p:txBody>
          <a:bodyPr wrap="square">
            <a:spAutoFit/>
          </a:bodyPr>
          <a:lstStyle/>
          <a:p>
            <a:pPr>
              <a:spcAft>
                <a:spcPts val="0"/>
              </a:spcAft>
            </a:pPr>
            <a:r>
              <a:rPr lang="en-US">
                <a:solidFill>
                  <a:srgbClr val="FF0000"/>
                </a:solidFill>
                <a:latin typeface="Times New Roman" panose="02020603050405020304" pitchFamily="18" charset="0"/>
                <a:ea typeface="Times New Roman" panose="02020603050405020304" pitchFamily="18" charset="0"/>
              </a:rPr>
              <a:t>Những dụng cụ được dùng để lắp đặt mạng điện trong nhà:</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en-US">
                <a:solidFill>
                  <a:srgbClr val="FF0000"/>
                </a:solidFill>
                <a:latin typeface="Times New Roman" panose="02020603050405020304" pitchFamily="18" charset="0"/>
                <a:ea typeface="Times New Roman" panose="02020603050405020304" pitchFamily="18" charset="0"/>
              </a:rPr>
              <a:t>- Kìm cách điện: Dùng để cắt, bấm và uốn các dây dẫn điện mà không gây nguy hiểm cho người sử dụng bởi tính cách điện của tay cầm.</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en-US">
                <a:solidFill>
                  <a:srgbClr val="FF0000"/>
                </a:solidFill>
                <a:latin typeface="Times New Roman" panose="02020603050405020304" pitchFamily="18" charset="0"/>
                <a:ea typeface="Times New Roman" panose="02020603050405020304" pitchFamily="18" charset="0"/>
              </a:rPr>
              <a:t>- Tua vít: Sử dụng để tháo lắp các ốc vít, kẹp dây và các phần cứng khác trong quá trình lắp đặt mạng điện.</a:t>
            </a:r>
            <a:endParaRPr lang="en-US" sz="1600">
              <a:solidFill>
                <a:srgbClr val="FF0000"/>
              </a:solidFill>
              <a:latin typeface="Times New Roman" panose="02020603050405020304" pitchFamily="18" charset="0"/>
              <a:ea typeface="Times New Roman" panose="02020603050405020304" pitchFamily="18" charset="0"/>
            </a:endParaRPr>
          </a:p>
          <a:p>
            <a:r>
              <a:rPr lang="en-US">
                <a:solidFill>
                  <a:srgbClr val="FF0000"/>
                </a:solidFill>
                <a:latin typeface="Times New Roman" panose="02020603050405020304" pitchFamily="18" charset="0"/>
                <a:ea typeface="Times New Roman" panose="02020603050405020304" pitchFamily="18" charset="0"/>
              </a:rPr>
              <a:t>- Kìm tuốt dây điện: Dùng để bóc lớp cách điện của dây điện để tiến hành kết nối với các thiết bị hoặc ổ cắm điện, giúp dễ dàng tiến hành việc kết nối mạng điện một cách an toàn và chính xác.</a:t>
            </a:r>
            <a:endParaRPr lang="en-US">
              <a:solidFill>
                <a:srgbClr val="FF0000"/>
              </a:solidFill>
            </a:endParaRPr>
          </a:p>
        </p:txBody>
      </p:sp>
    </p:spTree>
    <p:extLst>
      <p:ext uri="{BB962C8B-B14F-4D97-AF65-F5344CB8AC3E}">
        <p14:creationId xmlns:p14="http://schemas.microsoft.com/office/powerpoint/2010/main" val="2480832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arn(inVertical)">
                                      <p:cBhvr>
                                        <p:cTn id="10" dur="500"/>
                                        <p:tgtEl>
                                          <p:spTgt spid="2">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barn(inVertical)">
                                      <p:cBhvr>
                                        <p:cTn id="13" dur="500"/>
                                        <p:tgtEl>
                                          <p:spTgt spid="2">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barn(inVertical)">
                                      <p:cBhvr>
                                        <p:cTn id="16"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729965"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164122" y="584775"/>
            <a:ext cx="11594123" cy="1200329"/>
          </a:xfrm>
          <a:prstGeom prst="rect">
            <a:avLst/>
          </a:prstGeom>
        </p:spPr>
        <p:txBody>
          <a:bodyPr wrap="square">
            <a:spAutoFit/>
          </a:bodyPr>
          <a:lstStyle/>
          <a:p>
            <a:r>
              <a:rPr lang="vi-VN" sz="2400" b="1">
                <a:solidFill>
                  <a:srgbClr val="0000FF"/>
                </a:solidFill>
                <a:latin typeface="Times New Roman" panose="02020603050405020304" pitchFamily="18" charset="0"/>
                <a:cs typeface="Times New Roman" panose="02020603050405020304" pitchFamily="18" charset="0"/>
              </a:rPr>
              <a:t>1.</a:t>
            </a:r>
            <a:r>
              <a:rPr lang="en-US" sz="2400" b="1">
                <a:solidFill>
                  <a:srgbClr val="0000FF"/>
                </a:solidFill>
                <a:latin typeface="Times New Roman" panose="02020603050405020304" pitchFamily="18" charset="0"/>
                <a:cs typeface="Times New Roman" panose="02020603050405020304" pitchFamily="18" charset="0"/>
              </a:rPr>
              <a:t>Hãy lựa chọn các thiết bị và dây dẫn điện cho mạng điện trong sơ đồ nguyên lí (Hình 4.4). Trong đó đèn 1 có dòng điện 0.5A, đèn 2 dùng sưởi ấm có dòng điện 4A, sử dụng dây dẫn lõi đồng.</a:t>
            </a:r>
          </a:p>
        </p:txBody>
      </p:sp>
      <p:pic>
        <p:nvPicPr>
          <p:cNvPr id="5" name="Picture 4" descr="C:\Users\DELL\Desktop\image_305.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1151" y="1923156"/>
            <a:ext cx="4823991" cy="3721864"/>
          </a:xfrm>
          <a:prstGeom prst="rect">
            <a:avLst/>
          </a:prstGeom>
          <a:noFill/>
          <a:ln>
            <a:noFill/>
          </a:ln>
        </p:spPr>
      </p:pic>
    </p:spTree>
    <p:extLst>
      <p:ext uri="{BB962C8B-B14F-4D97-AF65-F5344CB8AC3E}">
        <p14:creationId xmlns:p14="http://schemas.microsoft.com/office/powerpoint/2010/main" val="1777861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729965"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164122" y="584775"/>
            <a:ext cx="11594123" cy="1200329"/>
          </a:xfrm>
          <a:prstGeom prst="rect">
            <a:avLst/>
          </a:prstGeom>
        </p:spPr>
        <p:txBody>
          <a:bodyPr wrap="square">
            <a:spAutoFit/>
          </a:bodyPr>
          <a:lstStyle/>
          <a:p>
            <a:r>
              <a:rPr lang="vi-VN" sz="2400" b="1">
                <a:solidFill>
                  <a:srgbClr val="0000FF"/>
                </a:solidFill>
                <a:latin typeface="Times New Roman" panose="02020603050405020304" pitchFamily="18" charset="0"/>
                <a:cs typeface="Times New Roman" panose="02020603050405020304" pitchFamily="18" charset="0"/>
              </a:rPr>
              <a:t>1.</a:t>
            </a:r>
            <a:r>
              <a:rPr lang="en-US" sz="2400" b="1">
                <a:solidFill>
                  <a:srgbClr val="0000FF"/>
                </a:solidFill>
                <a:latin typeface="Times New Roman" panose="02020603050405020304" pitchFamily="18" charset="0"/>
                <a:cs typeface="Times New Roman" panose="02020603050405020304" pitchFamily="18" charset="0"/>
              </a:rPr>
              <a:t>Hãy lựa chọn các thiết bị và dây dẫn điện cho mạng điện trong sơ đồ nguyên lí (Hình 4.4). Trong đó đèn 1 có dòng điện 0.5A, đèn 2 dùng sưởi ấm có dòng điện 4A, sử dụng dây dẫn lõi đồng.</a:t>
            </a:r>
          </a:p>
        </p:txBody>
      </p:sp>
      <p:pic>
        <p:nvPicPr>
          <p:cNvPr id="5" name="Picture 4" descr="C:\Users\DELL\Desktop\image_305.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4122" y="1785104"/>
            <a:ext cx="3717413" cy="3721864"/>
          </a:xfrm>
          <a:prstGeom prst="rect">
            <a:avLst/>
          </a:prstGeom>
          <a:noFill/>
          <a:ln>
            <a:noFill/>
          </a:ln>
        </p:spPr>
      </p:pic>
      <p:graphicFrame>
        <p:nvGraphicFramePr>
          <p:cNvPr id="2" name="Table 1"/>
          <p:cNvGraphicFramePr>
            <a:graphicFrameLocks noGrp="1"/>
          </p:cNvGraphicFramePr>
          <p:nvPr>
            <p:extLst>
              <p:ext uri="{D42A27DB-BD31-4B8C-83A1-F6EECF244321}">
                <p14:modId xmlns:p14="http://schemas.microsoft.com/office/powerpoint/2010/main" val="1241694001"/>
              </p:ext>
            </p:extLst>
          </p:nvPr>
        </p:nvGraphicFramePr>
        <p:xfrm>
          <a:off x="4208108" y="1706748"/>
          <a:ext cx="7550137" cy="2484120"/>
        </p:xfrm>
        <a:graphic>
          <a:graphicData uri="http://schemas.openxmlformats.org/drawingml/2006/table">
            <a:tbl>
              <a:tblPr firstRow="1" firstCol="1" bandRow="1"/>
              <a:tblGrid>
                <a:gridCol w="746281">
                  <a:extLst>
                    <a:ext uri="{9D8B030D-6E8A-4147-A177-3AD203B41FA5}">
                      <a16:colId xmlns:a16="http://schemas.microsoft.com/office/drawing/2014/main" val="4217079059"/>
                    </a:ext>
                  </a:extLst>
                </a:gridCol>
                <a:gridCol w="1035266">
                  <a:extLst>
                    <a:ext uri="{9D8B030D-6E8A-4147-A177-3AD203B41FA5}">
                      <a16:colId xmlns:a16="http://schemas.microsoft.com/office/drawing/2014/main" val="517542700"/>
                    </a:ext>
                  </a:extLst>
                </a:gridCol>
                <a:gridCol w="919354">
                  <a:extLst>
                    <a:ext uri="{9D8B030D-6E8A-4147-A177-3AD203B41FA5}">
                      <a16:colId xmlns:a16="http://schemas.microsoft.com/office/drawing/2014/main" val="2980553099"/>
                    </a:ext>
                  </a:extLst>
                </a:gridCol>
                <a:gridCol w="892361">
                  <a:extLst>
                    <a:ext uri="{9D8B030D-6E8A-4147-A177-3AD203B41FA5}">
                      <a16:colId xmlns:a16="http://schemas.microsoft.com/office/drawing/2014/main" val="3458595264"/>
                    </a:ext>
                  </a:extLst>
                </a:gridCol>
                <a:gridCol w="1214691">
                  <a:extLst>
                    <a:ext uri="{9D8B030D-6E8A-4147-A177-3AD203B41FA5}">
                      <a16:colId xmlns:a16="http://schemas.microsoft.com/office/drawing/2014/main" val="2256017373"/>
                    </a:ext>
                  </a:extLst>
                </a:gridCol>
                <a:gridCol w="919354">
                  <a:extLst>
                    <a:ext uri="{9D8B030D-6E8A-4147-A177-3AD203B41FA5}">
                      <a16:colId xmlns:a16="http://schemas.microsoft.com/office/drawing/2014/main" val="2746003237"/>
                    </a:ext>
                  </a:extLst>
                </a:gridCol>
                <a:gridCol w="892361">
                  <a:extLst>
                    <a:ext uri="{9D8B030D-6E8A-4147-A177-3AD203B41FA5}">
                      <a16:colId xmlns:a16="http://schemas.microsoft.com/office/drawing/2014/main" val="3555450579"/>
                    </a:ext>
                  </a:extLst>
                </a:gridCol>
                <a:gridCol w="930469">
                  <a:extLst>
                    <a:ext uri="{9D8B030D-6E8A-4147-A177-3AD203B41FA5}">
                      <a16:colId xmlns:a16="http://schemas.microsoft.com/office/drawing/2014/main" val="1748372025"/>
                    </a:ext>
                  </a:extLst>
                </a:gridCol>
              </a:tblGrid>
              <a:tr h="534670">
                <a:tc>
                  <a:txBody>
                    <a:bodyPr/>
                    <a:lstStyle/>
                    <a:p>
                      <a:pPr>
                        <a:lnSpc>
                          <a:spcPct val="115000"/>
                        </a:lnSpc>
                        <a:spcAft>
                          <a:spcPts val="0"/>
                        </a:spcAft>
                      </a:pPr>
                      <a:r>
                        <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STT</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Đồ dùng điện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Dòng điện tiêu thụ</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Tiết diện dây dẫn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Aptomat</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Công tắc điện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Ổ cắm điện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Phích cắm điện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26110933"/>
                  </a:ext>
                </a:extLst>
              </a:tr>
              <a:tr h="175260">
                <a:tc>
                  <a:txBody>
                    <a:bodyPr/>
                    <a:lstStyle/>
                    <a:p>
                      <a:pPr>
                        <a:lnSpc>
                          <a:spcPct val="115000"/>
                        </a:lnSpc>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Đèn 1</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0,5 A</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 mm</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0,65 A</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400" marR="25400" marT="25400" marB="2540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6A</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6A</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6A</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13543363"/>
                  </a:ext>
                </a:extLst>
              </a:tr>
              <a:tr h="168910">
                <a:tc>
                  <a:txBody>
                    <a:bodyPr/>
                    <a:lstStyle/>
                    <a:p>
                      <a:pPr>
                        <a:lnSpc>
                          <a:spcPct val="115000"/>
                        </a:lnSpc>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Đèn 2</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 A</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24 mm</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5,2 A</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400" marR="25400" marT="25400" marB="2540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12A</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12A</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12A</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479139654"/>
                  </a:ext>
                </a:extLst>
              </a:tr>
            </a:tbl>
          </a:graphicData>
        </a:graphic>
      </p:graphicFrame>
    </p:spTree>
    <p:extLst>
      <p:ext uri="{BB962C8B-B14F-4D97-AF65-F5344CB8AC3E}">
        <p14:creationId xmlns:p14="http://schemas.microsoft.com/office/powerpoint/2010/main" val="1208412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48760" y="196862"/>
            <a:ext cx="11591193" cy="1107996"/>
          </a:xfrm>
          <a:prstGeom prst="rect">
            <a:avLst/>
          </a:prstGeom>
        </p:spPr>
        <p:txBody>
          <a:bodyPr wrap="square">
            <a:spAutoFit/>
          </a:bodyPr>
          <a:lstStyle/>
          <a:p>
            <a:r>
              <a:rPr lang="en-US" sz="2400" b="1">
                <a:solidFill>
                  <a:srgbClr val="0000FF"/>
                </a:solidFill>
                <a:latin typeface="Times New Roman" panose="02020603050405020304" pitchFamily="18" charset="0"/>
                <a:cs typeface="Times New Roman" panose="02020603050405020304" pitchFamily="18" charset="0"/>
              </a:rPr>
              <a:t>Quan sát Hình 4.1 và cho biết: Có những vật liệu, thiết bị điện nào được dùng đề lắp đặt mạng điện trong nhà?</a:t>
            </a:r>
          </a:p>
          <a:p>
            <a:pPr algn="just">
              <a:spcAft>
                <a:spcPts val="0"/>
              </a:spcAft>
            </a:pPr>
            <a:r>
              <a:rPr lang="en-US">
                <a:solidFill>
                  <a:srgbClr val="000000"/>
                </a:solidFill>
                <a:latin typeface="Times New Roman" panose="02020603050405020304" pitchFamily="18" charset="0"/>
                <a:ea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endParaRPr>
          </a:p>
        </p:txBody>
      </p:sp>
      <p:pic>
        <p:nvPicPr>
          <p:cNvPr id="6" name="Picture 5" descr="C:\Users\DELL\Desktop\image_298.png"/>
          <p:cNvPicPr/>
          <p:nvPr/>
        </p:nvPicPr>
        <p:blipFill>
          <a:blip r:embed="rId2">
            <a:extLst>
              <a:ext uri="{28A0092B-C50C-407E-A947-70E740481C1C}">
                <a14:useLocalDpi xmlns:a14="http://schemas.microsoft.com/office/drawing/2010/main" val="0"/>
              </a:ext>
            </a:extLst>
          </a:blip>
          <a:srcRect/>
          <a:stretch>
            <a:fillRect/>
          </a:stretch>
        </p:blipFill>
        <p:spPr bwMode="auto">
          <a:xfrm>
            <a:off x="253023" y="1030433"/>
            <a:ext cx="6587392" cy="3946012"/>
          </a:xfrm>
          <a:prstGeom prst="rect">
            <a:avLst/>
          </a:prstGeom>
          <a:noFill/>
          <a:ln>
            <a:noFill/>
          </a:ln>
        </p:spPr>
      </p:pic>
      <p:sp>
        <p:nvSpPr>
          <p:cNvPr id="2" name="Rectangle 1"/>
          <p:cNvSpPr/>
          <p:nvPr/>
        </p:nvSpPr>
        <p:spPr>
          <a:xfrm>
            <a:off x="3911085" y="5625350"/>
            <a:ext cx="5261377" cy="461665"/>
          </a:xfrm>
          <a:prstGeom prst="rect">
            <a:avLst/>
          </a:prstGeom>
        </p:spPr>
        <p:txBody>
          <a:bodyPr wrap="none">
            <a:spAutoFit/>
          </a:bodyPr>
          <a:lstStyle/>
          <a:p>
            <a:pPr>
              <a:spcAft>
                <a:spcPts val="0"/>
              </a:spcAft>
            </a:pPr>
            <a:r>
              <a:rPr lang="en-US" sz="24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Ổ điện, aptomat, dây dẫn điện, ống nhựa.</a:t>
            </a:r>
            <a:endParaRPr lang="en-US" sz="24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1445479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729965"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164122" y="584775"/>
            <a:ext cx="11594123" cy="1200329"/>
          </a:xfrm>
          <a:prstGeom prst="rect">
            <a:avLst/>
          </a:prstGeom>
        </p:spPr>
        <p:txBody>
          <a:bodyPr wrap="square">
            <a:spAutoFit/>
          </a:bodyPr>
          <a:lstStyle/>
          <a:p>
            <a:r>
              <a:rPr lang="vi-VN" sz="2400" b="1">
                <a:solidFill>
                  <a:srgbClr val="0000FF"/>
                </a:solidFill>
                <a:latin typeface="Times New Roman" panose="02020603050405020304" pitchFamily="18" charset="0"/>
                <a:cs typeface="Times New Roman" panose="02020603050405020304" pitchFamily="18" charset="0"/>
              </a:rPr>
              <a:t>2. </a:t>
            </a:r>
            <a:r>
              <a:rPr lang="en-US" sz="2400" b="1">
                <a:solidFill>
                  <a:srgbClr val="0000FF"/>
                </a:solidFill>
                <a:latin typeface="Times New Roman" panose="02020603050405020304" pitchFamily="18" charset="0"/>
                <a:cs typeface="Times New Roman" panose="02020603050405020304" pitchFamily="18" charset="0"/>
              </a:rPr>
              <a:t>Tại sao để chọn thiết bị điện cho mạng điện trong nhà như aptomat, ổ cắm điện và phích cắm điện, người ta chọn dòng định mức lớn hơn dòng điện tiêu thụ được tính toán cho mạch khoảng 30%?</a:t>
            </a:r>
          </a:p>
        </p:txBody>
      </p:sp>
    </p:spTree>
    <p:extLst>
      <p:ext uri="{BB962C8B-B14F-4D97-AF65-F5344CB8AC3E}">
        <p14:creationId xmlns:p14="http://schemas.microsoft.com/office/powerpoint/2010/main" val="4087148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729965"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164122" y="584775"/>
            <a:ext cx="11594123" cy="1200329"/>
          </a:xfrm>
          <a:prstGeom prst="rect">
            <a:avLst/>
          </a:prstGeom>
        </p:spPr>
        <p:txBody>
          <a:bodyPr wrap="square">
            <a:spAutoFit/>
          </a:bodyPr>
          <a:lstStyle/>
          <a:p>
            <a:r>
              <a:rPr lang="vi-VN" sz="2400" b="1">
                <a:solidFill>
                  <a:srgbClr val="0000FF"/>
                </a:solidFill>
                <a:latin typeface="Times New Roman" panose="02020603050405020304" pitchFamily="18" charset="0"/>
                <a:cs typeface="Times New Roman" panose="02020603050405020304" pitchFamily="18" charset="0"/>
              </a:rPr>
              <a:t>2. </a:t>
            </a:r>
            <a:r>
              <a:rPr lang="en-US" sz="2400" b="1">
                <a:solidFill>
                  <a:srgbClr val="0000FF"/>
                </a:solidFill>
                <a:latin typeface="Times New Roman" panose="02020603050405020304" pitchFamily="18" charset="0"/>
                <a:cs typeface="Times New Roman" panose="02020603050405020304" pitchFamily="18" charset="0"/>
              </a:rPr>
              <a:t>Tại sao để chọn thiết bị điện cho mạng điện trong nhà như aptomat, ổ cắm điện và phích cắm điện, người ta chọn dòng định mức lớn hơn dòng điện tiêu thụ được tính toán cho mạch khoảng 30%?</a:t>
            </a:r>
          </a:p>
        </p:txBody>
      </p:sp>
      <p:sp>
        <p:nvSpPr>
          <p:cNvPr id="2" name="Rectangle 1"/>
          <p:cNvSpPr/>
          <p:nvPr/>
        </p:nvSpPr>
        <p:spPr>
          <a:xfrm>
            <a:off x="1743258" y="1888220"/>
            <a:ext cx="8705461" cy="4678204"/>
          </a:xfrm>
          <a:prstGeom prst="rect">
            <a:avLst/>
          </a:prstGeom>
        </p:spPr>
        <p:txBody>
          <a:bodyPr wrap="square">
            <a:spAutoFit/>
          </a:bodyPr>
          <a:lstStyle/>
          <a:p>
            <a:pPr>
              <a:spcAft>
                <a:spcPts val="0"/>
              </a:spcAft>
            </a:pPr>
            <a:r>
              <a:rPr lang="vi-VN" sz="2000">
                <a:solidFill>
                  <a:srgbClr val="FF0000"/>
                </a:solidFill>
                <a:latin typeface="Times New Roman" panose="02020603050405020304" pitchFamily="18" charset="0"/>
                <a:ea typeface="Times New Roman" panose="02020603050405020304" pitchFamily="18" charset="0"/>
              </a:rPr>
              <a:t>2</a:t>
            </a:r>
            <a:r>
              <a:rPr lang="vi-VN" sz="2000" smtClean="0">
                <a:solidFill>
                  <a:srgbClr val="FF0000"/>
                </a:solidFill>
                <a:latin typeface="Times New Roman" panose="02020603050405020304" pitchFamily="18" charset="0"/>
                <a:ea typeface="Times New Roman" panose="02020603050405020304" pitchFamily="18" charset="0"/>
              </a:rPr>
              <a:t>. </a:t>
            </a:r>
            <a:r>
              <a:rPr lang="en-US" sz="2000" smtClean="0">
                <a:solidFill>
                  <a:srgbClr val="FF0000"/>
                </a:solidFill>
                <a:latin typeface="Times New Roman" panose="02020603050405020304" pitchFamily="18" charset="0"/>
                <a:ea typeface="Times New Roman" panose="02020603050405020304" pitchFamily="18" charset="0"/>
              </a:rPr>
              <a:t>Người </a:t>
            </a:r>
            <a:r>
              <a:rPr lang="en-US" sz="2000">
                <a:solidFill>
                  <a:srgbClr val="FF0000"/>
                </a:solidFill>
                <a:latin typeface="Times New Roman" panose="02020603050405020304" pitchFamily="18" charset="0"/>
                <a:ea typeface="Times New Roman" panose="02020603050405020304" pitchFamily="18" charset="0"/>
              </a:rPr>
              <a:t>ta chọn dòng định mức lớn hơn dòng điện tiêu thụ được tính toán cho mạch khoảng 30% vì một số lý do sau:</a:t>
            </a:r>
          </a:p>
          <a:p>
            <a:pPr>
              <a:spcAft>
                <a:spcPts val="0"/>
              </a:spcAft>
            </a:pPr>
            <a:r>
              <a:rPr lang="en-US" sz="2000">
                <a:solidFill>
                  <a:srgbClr val="FF0000"/>
                </a:solidFill>
                <a:latin typeface="Times New Roman" panose="02020603050405020304" pitchFamily="18" charset="0"/>
                <a:ea typeface="Times New Roman" panose="02020603050405020304" pitchFamily="18" charset="0"/>
              </a:rPr>
              <a:t>- Dòng điện tiêu thụ không luôn ổn định và có thể thay đổi đột ngột do nhiều yếu tố như khởi động của thiết bị, biến đổi tải, và tình trạng mạch. Việc chọn dòng định mức lớn hơn giúp tăng sự linh hoạt và ổn định của hệ thống khi gặp với các tình huống không mong muốn.</a:t>
            </a:r>
          </a:p>
          <a:p>
            <a:pPr>
              <a:spcAft>
                <a:spcPts val="0"/>
              </a:spcAft>
            </a:pPr>
            <a:r>
              <a:rPr lang="en-US" sz="2000">
                <a:solidFill>
                  <a:srgbClr val="FF0000"/>
                </a:solidFill>
                <a:latin typeface="Times New Roman" panose="02020603050405020304" pitchFamily="18" charset="0"/>
                <a:ea typeface="Times New Roman" panose="02020603050405020304" pitchFamily="18" charset="0"/>
              </a:rPr>
              <a:t>- Phòng tránh quá tải: Dòng định mức lớn hơn giúp hệ thống chịu được các tình huống quá tải tạm thời mà không gây ra sự cố hoặc hỏng hóc cho các thiết bị điện và hệ thống.</a:t>
            </a:r>
          </a:p>
          <a:p>
            <a:pPr>
              <a:spcAft>
                <a:spcPts val="0"/>
              </a:spcAft>
            </a:pPr>
            <a:r>
              <a:rPr lang="en-US" sz="2000">
                <a:solidFill>
                  <a:srgbClr val="FF0000"/>
                </a:solidFill>
                <a:latin typeface="Times New Roman" panose="02020603050405020304" pitchFamily="18" charset="0"/>
                <a:ea typeface="Times New Roman" panose="02020603050405020304" pitchFamily="18" charset="0"/>
              </a:rPr>
              <a:t>- Bảo vệ thiết bị điện: Dòng định mức lớn hơn giúp bảo vệ thiết bị điện khỏi nguy cơ bị hỏng hóc do quá tải, kéo dài tuổi thọ và hiệu suất hoạt động của chúng.</a:t>
            </a:r>
          </a:p>
          <a:p>
            <a:pPr>
              <a:spcAft>
                <a:spcPts val="0"/>
              </a:spcAft>
            </a:pPr>
            <a:r>
              <a:rPr lang="en-US" sz="2000">
                <a:solidFill>
                  <a:srgbClr val="FF0000"/>
                </a:solidFill>
                <a:latin typeface="Times New Roman" panose="02020603050405020304" pitchFamily="18" charset="0"/>
                <a:ea typeface="Times New Roman" panose="02020603050405020304" pitchFamily="18" charset="0"/>
              </a:rPr>
              <a:t>- Đáp ứng nhu cầu tương lai: Việc chọn dòng định mức lớn hơn cũng cung cấp sự linh hoạt để mạng điện có thể đáp ứng nhu cầu sử dụng điện tăng cao trong tương lai mà không cần phải thay đổi hoặc nâng cấp quá nhiều.</a:t>
            </a:r>
          </a:p>
          <a:p>
            <a:pPr>
              <a:spcAft>
                <a:spcPts val="0"/>
              </a:spcAft>
            </a:pPr>
            <a:r>
              <a:rPr lang="vi-VN">
                <a:solidFill>
                  <a:srgbClr val="000000"/>
                </a:solidFill>
                <a:latin typeface="Times New Roman" panose="02020603050405020304" pitchFamily="18" charset="0"/>
                <a:ea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77757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arn(inVertical)">
                                      <p:cBhvr>
                                        <p:cTn id="10" dur="500"/>
                                        <p:tgtEl>
                                          <p:spTgt spid="2">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barn(inVertical)">
                                      <p:cBhvr>
                                        <p:cTn id="13" dur="500"/>
                                        <p:tgtEl>
                                          <p:spTgt spid="2">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barn(inVertical)">
                                      <p:cBhvr>
                                        <p:cTn id="16" dur="500"/>
                                        <p:tgtEl>
                                          <p:spTgt spid="2">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barn(inVertical)">
                                      <p:cBhvr>
                                        <p:cTn id="19"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VẬN DỤNG</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60916" y="584775"/>
            <a:ext cx="11537795" cy="830997"/>
          </a:xfrm>
          <a:prstGeom prst="rect">
            <a:avLst/>
          </a:prstGeom>
        </p:spPr>
        <p:txBody>
          <a:bodyPr wrap="square">
            <a:spAutoFit/>
          </a:bodyPr>
          <a:lstStyle/>
          <a:p>
            <a:r>
              <a:rPr lang="vi-VN" sz="2400" b="1">
                <a:solidFill>
                  <a:srgbClr val="0000FF"/>
                </a:solidFill>
                <a:latin typeface="Times New Roman" panose="02020603050405020304" pitchFamily="18" charset="0"/>
                <a:cs typeface="Times New Roman" panose="02020603050405020304" pitchFamily="18" charset="0"/>
              </a:rPr>
              <a:t>1.</a:t>
            </a:r>
            <a:r>
              <a:rPr lang="en-US" sz="2400" b="1">
                <a:solidFill>
                  <a:srgbClr val="0000FF"/>
                </a:solidFill>
                <a:latin typeface="Times New Roman" panose="02020603050405020304" pitchFamily="18" charset="0"/>
                <a:cs typeface="Times New Roman" panose="02020603050405020304" pitchFamily="18" charset="0"/>
              </a:rPr>
              <a:t>Tìm hiểu và chia sẻ một số dụng cụ dùng để lắp đặt, sửa chữa mạng điện trong gia đình em</a:t>
            </a:r>
            <a:r>
              <a:rPr lang="en-US" sz="2400" b="1" smtClean="0">
                <a:solidFill>
                  <a:srgbClr val="0000FF"/>
                </a:solidFill>
                <a:latin typeface="Times New Roman" panose="02020603050405020304" pitchFamily="18" charset="0"/>
                <a:cs typeface="Times New Roman" panose="02020603050405020304" pitchFamily="18" charset="0"/>
              </a:rPr>
              <a:t>.</a:t>
            </a:r>
            <a:endParaRPr lang="en-US" sz="2400" b="1">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16123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VẬN DỤNG</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60916" y="584775"/>
            <a:ext cx="11537795" cy="830997"/>
          </a:xfrm>
          <a:prstGeom prst="rect">
            <a:avLst/>
          </a:prstGeom>
        </p:spPr>
        <p:txBody>
          <a:bodyPr wrap="square">
            <a:spAutoFit/>
          </a:bodyPr>
          <a:lstStyle/>
          <a:p>
            <a:r>
              <a:rPr lang="vi-VN" sz="2400" b="1">
                <a:solidFill>
                  <a:srgbClr val="0000FF"/>
                </a:solidFill>
                <a:latin typeface="Times New Roman" panose="02020603050405020304" pitchFamily="18" charset="0"/>
                <a:cs typeface="Times New Roman" panose="02020603050405020304" pitchFamily="18" charset="0"/>
              </a:rPr>
              <a:t>1.</a:t>
            </a:r>
            <a:r>
              <a:rPr lang="en-US" sz="2400" b="1">
                <a:solidFill>
                  <a:srgbClr val="0000FF"/>
                </a:solidFill>
                <a:latin typeface="Times New Roman" panose="02020603050405020304" pitchFamily="18" charset="0"/>
                <a:cs typeface="Times New Roman" panose="02020603050405020304" pitchFamily="18" charset="0"/>
              </a:rPr>
              <a:t>Tìm hiểu và chia sẻ một số dụng cụ dùng để lắp đặt, sửa chữa mạng điện trong gia đình em</a:t>
            </a:r>
            <a:r>
              <a:rPr lang="en-US" sz="2400" b="1" smtClean="0">
                <a:solidFill>
                  <a:srgbClr val="0000FF"/>
                </a:solidFill>
                <a:latin typeface="Times New Roman" panose="02020603050405020304" pitchFamily="18" charset="0"/>
                <a:cs typeface="Times New Roman" panose="02020603050405020304" pitchFamily="18" charset="0"/>
              </a:rPr>
              <a:t>.</a:t>
            </a:r>
            <a:endParaRPr lang="en-US" sz="2400" b="1">
              <a:solidFill>
                <a:srgbClr val="0000FF"/>
              </a:solidFill>
              <a:latin typeface="Times New Roman" panose="02020603050405020304" pitchFamily="18" charset="0"/>
              <a:cs typeface="Times New Roman" panose="02020603050405020304" pitchFamily="18" charset="0"/>
            </a:endParaRPr>
          </a:p>
        </p:txBody>
      </p:sp>
      <p:sp>
        <p:nvSpPr>
          <p:cNvPr id="2" name="Rectangle 1"/>
          <p:cNvSpPr/>
          <p:nvPr/>
        </p:nvSpPr>
        <p:spPr>
          <a:xfrm>
            <a:off x="333094" y="1502688"/>
            <a:ext cx="11793437" cy="5355312"/>
          </a:xfrm>
          <a:prstGeom prst="rect">
            <a:avLst/>
          </a:prstGeom>
        </p:spPr>
        <p:txBody>
          <a:bodyPr wrap="square">
            <a:spAutoFit/>
          </a:bodyPr>
          <a:lstStyle/>
          <a:p>
            <a:pPr>
              <a:spcAft>
                <a:spcPts val="0"/>
              </a:spcAft>
            </a:pPr>
            <a:r>
              <a:rPr lang="vi-VN">
                <a:solidFill>
                  <a:srgbClr val="000000"/>
                </a:solidFill>
                <a:latin typeface="Times New Roman" panose="02020603050405020304" pitchFamily="18" charset="0"/>
                <a:ea typeface="Times New Roman" panose="02020603050405020304" pitchFamily="18" charset="0"/>
              </a:rPr>
              <a:t>1</a:t>
            </a:r>
            <a:r>
              <a:rPr lang="vi-VN">
                <a:solidFill>
                  <a:srgbClr val="FF0000"/>
                </a:solidFill>
                <a:latin typeface="Times New Roman" panose="02020603050405020304" pitchFamily="18" charset="0"/>
                <a:ea typeface="Times New Roman" panose="02020603050405020304" pitchFamily="18" charset="0"/>
              </a:rPr>
              <a:t>.</a:t>
            </a:r>
            <a:r>
              <a:rPr lang="en-US">
                <a:solidFill>
                  <a:srgbClr val="FF0000"/>
                </a:solidFill>
                <a:latin typeface="Times New Roman" panose="02020603050405020304" pitchFamily="18" charset="0"/>
                <a:ea typeface="Times New Roman" panose="02020603050405020304" pitchFamily="18" charset="0"/>
              </a:rPr>
              <a:t> Dưới đây là một số dụng cụ dùng để lắp đặt, sửa chữa mạng điện trong gia đình:</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vi-VN">
                <a:solidFill>
                  <a:srgbClr val="FF0000"/>
                </a:solidFill>
                <a:latin typeface="Times New Roman" panose="02020603050405020304" pitchFamily="18" charset="0"/>
                <a:ea typeface="Times New Roman" panose="02020603050405020304" pitchFamily="18" charset="0"/>
              </a:rPr>
              <a:t>*</a:t>
            </a:r>
            <a:r>
              <a:rPr lang="en-US">
                <a:solidFill>
                  <a:srgbClr val="FF0000"/>
                </a:solidFill>
                <a:latin typeface="Times New Roman" panose="02020603050405020304" pitchFamily="18" charset="0"/>
                <a:ea typeface="Times New Roman" panose="02020603050405020304" pitchFamily="18" charset="0"/>
              </a:rPr>
              <a:t>. Vít điện: Loại vít được thiết kế đặc biệt để làm việc trong môi trường điện. Chúng có cách điện để ngăn ngừa va đập điện và giúp người sử dụng an toàn khi làm việc gần các phần tử điện.</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vi-VN">
                <a:solidFill>
                  <a:srgbClr val="FF0000"/>
                </a:solidFill>
                <a:latin typeface="Times New Roman" panose="02020603050405020304" pitchFamily="18" charset="0"/>
                <a:ea typeface="Times New Roman" panose="02020603050405020304" pitchFamily="18" charset="0"/>
              </a:rPr>
              <a:t>*</a:t>
            </a:r>
            <a:r>
              <a:rPr lang="en-US">
                <a:solidFill>
                  <a:srgbClr val="FF0000"/>
                </a:solidFill>
                <a:latin typeface="Times New Roman" panose="02020603050405020304" pitchFamily="18" charset="0"/>
                <a:ea typeface="Times New Roman" panose="02020603050405020304" pitchFamily="18" charset="0"/>
              </a:rPr>
              <a:t>. Cờ lê điện: Có cùng mục đích như vít điện, nhưng cờ lê điện được thiết kế để cầm nắm tốt hơn và cung cấp sức mạnh lớn hơn khi làm việc với các ốc, bulong điện.</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vi-VN">
                <a:solidFill>
                  <a:srgbClr val="FF0000"/>
                </a:solidFill>
                <a:latin typeface="Times New Roman" panose="02020603050405020304" pitchFamily="18" charset="0"/>
                <a:ea typeface="Times New Roman" panose="02020603050405020304" pitchFamily="18" charset="0"/>
              </a:rPr>
              <a:t>*</a:t>
            </a:r>
            <a:r>
              <a:rPr lang="en-US">
                <a:solidFill>
                  <a:srgbClr val="FF0000"/>
                </a:solidFill>
                <a:latin typeface="Times New Roman" panose="02020603050405020304" pitchFamily="18" charset="0"/>
                <a:ea typeface="Times New Roman" panose="02020603050405020304" pitchFamily="18" charset="0"/>
              </a:rPr>
              <a:t> Kìm cắt dây điện: Dùng để cắt và tách các dây điện một cách chính xác và dễ dàng.</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vi-VN">
                <a:solidFill>
                  <a:srgbClr val="FF0000"/>
                </a:solidFill>
                <a:latin typeface="Times New Roman" panose="02020603050405020304" pitchFamily="18" charset="0"/>
                <a:ea typeface="Times New Roman" panose="02020603050405020304" pitchFamily="18" charset="0"/>
              </a:rPr>
              <a:t>*</a:t>
            </a:r>
            <a:r>
              <a:rPr lang="en-US">
                <a:solidFill>
                  <a:srgbClr val="FF0000"/>
                </a:solidFill>
                <a:latin typeface="Times New Roman" panose="02020603050405020304" pitchFamily="18" charset="0"/>
                <a:ea typeface="Times New Roman" panose="02020603050405020304" pitchFamily="18" charset="0"/>
              </a:rPr>
              <a:t> Kìm bấm dây điện (kìm đấu nối): Dùng để bấm các đầu nối, kết nối hoặc ổ cắm đấu nối vào các đầu dây điện một cách chính xác.</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vi-VN">
                <a:solidFill>
                  <a:srgbClr val="FF0000"/>
                </a:solidFill>
                <a:latin typeface="Times New Roman" panose="02020603050405020304" pitchFamily="18" charset="0"/>
                <a:ea typeface="Times New Roman" panose="02020603050405020304" pitchFamily="18" charset="0"/>
              </a:rPr>
              <a:t>*</a:t>
            </a:r>
            <a:r>
              <a:rPr lang="en-US">
                <a:solidFill>
                  <a:srgbClr val="FF0000"/>
                </a:solidFill>
                <a:latin typeface="Times New Roman" panose="02020603050405020304" pitchFamily="18" charset="0"/>
                <a:ea typeface="Times New Roman" panose="02020603050405020304" pitchFamily="18" charset="0"/>
              </a:rPr>
              <a:t> Dụng cụ bóc lớp cách điện: Dùng để bóc lớp cách điện từ các dây điện để tiếp cận các dây dẫn bên trong.</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vi-VN">
                <a:solidFill>
                  <a:srgbClr val="FF0000"/>
                </a:solidFill>
                <a:latin typeface="Times New Roman" panose="02020603050405020304" pitchFamily="18" charset="0"/>
                <a:ea typeface="Times New Roman" panose="02020603050405020304" pitchFamily="18" charset="0"/>
              </a:rPr>
              <a:t>*</a:t>
            </a:r>
            <a:r>
              <a:rPr lang="en-US">
                <a:solidFill>
                  <a:srgbClr val="FF0000"/>
                </a:solidFill>
                <a:latin typeface="Times New Roman" panose="02020603050405020304" pitchFamily="18" charset="0"/>
                <a:ea typeface="Times New Roman" panose="02020603050405020304" pitchFamily="18" charset="0"/>
              </a:rPr>
              <a:t> Búa cách điện: Loại búa có tay cầm cách điện, được thiết kế để đảm bảo an toàn cho người sử dụng khi làm việc gần các thành phần điện.</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vi-VN">
                <a:solidFill>
                  <a:srgbClr val="FF0000"/>
                </a:solidFill>
                <a:latin typeface="Times New Roman" panose="02020603050405020304" pitchFamily="18" charset="0"/>
                <a:ea typeface="Times New Roman" panose="02020603050405020304" pitchFamily="18" charset="0"/>
              </a:rPr>
              <a:t>*</a:t>
            </a:r>
            <a:r>
              <a:rPr lang="en-US">
                <a:solidFill>
                  <a:srgbClr val="FF0000"/>
                </a:solidFill>
                <a:latin typeface="Times New Roman" panose="02020603050405020304" pitchFamily="18" charset="0"/>
                <a:ea typeface="Times New Roman" panose="02020603050405020304" pitchFamily="18" charset="0"/>
              </a:rPr>
              <a:t> Thước đo điện tử: Dùng để đo kích thước, khoảng cách và đo lường các thông số điện khác một cách chính xác và nhanh chóng.</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vi-VN">
                <a:solidFill>
                  <a:srgbClr val="FF0000"/>
                </a:solidFill>
                <a:latin typeface="Times New Roman" panose="02020603050405020304" pitchFamily="18" charset="0"/>
                <a:ea typeface="Times New Roman" panose="02020603050405020304" pitchFamily="18" charset="0"/>
              </a:rPr>
              <a:t>*</a:t>
            </a:r>
            <a:r>
              <a:rPr lang="en-US">
                <a:solidFill>
                  <a:srgbClr val="FF0000"/>
                </a:solidFill>
                <a:latin typeface="Times New Roman" panose="02020603050405020304" pitchFamily="18" charset="0"/>
                <a:ea typeface="Times New Roman" panose="02020603050405020304" pitchFamily="18" charset="0"/>
              </a:rPr>
              <a:t> Đồng hồ vạn năng (multimeter): Có thể được sử dụng để đo lường điện áp, dòng điện, trở kháng và các thông số điện khác trong mạng điện.</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vi-VN">
                <a:solidFill>
                  <a:srgbClr val="FF0000"/>
                </a:solidFill>
                <a:latin typeface="Times New Roman" panose="02020603050405020304" pitchFamily="18" charset="0"/>
                <a:ea typeface="Times New Roman" panose="02020603050405020304" pitchFamily="18" charset="0"/>
              </a:rPr>
              <a:t>*</a:t>
            </a:r>
            <a:r>
              <a:rPr lang="en-US">
                <a:solidFill>
                  <a:srgbClr val="FF0000"/>
                </a:solidFill>
                <a:latin typeface="Times New Roman" panose="02020603050405020304" pitchFamily="18" charset="0"/>
                <a:ea typeface="Times New Roman" panose="02020603050405020304" pitchFamily="18" charset="0"/>
              </a:rPr>
              <a:t>Ampe kìm: Sử dụng để đo lường dòng điện đi qua dây dẫn một cách không tiếp xúc, giúp tiện lợi và an toàn trong việc đo lường dòng điện.</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vi-VN">
                <a:solidFill>
                  <a:srgbClr val="FF0000"/>
                </a:solidFill>
                <a:latin typeface="Times New Roman" panose="02020603050405020304" pitchFamily="18" charset="0"/>
                <a:ea typeface="Times New Roman" panose="02020603050405020304" pitchFamily="18" charset="0"/>
              </a:rPr>
              <a:t>*</a:t>
            </a:r>
            <a:r>
              <a:rPr lang="en-US">
                <a:solidFill>
                  <a:srgbClr val="FF0000"/>
                </a:solidFill>
                <a:latin typeface="Times New Roman" panose="02020603050405020304" pitchFamily="18" charset="0"/>
                <a:ea typeface="Times New Roman" panose="02020603050405020304" pitchFamily="18" charset="0"/>
              </a:rPr>
              <a:t> Bộ thử điện (cầu dao): Dùng để kiểm tra xem một mạch điện có hoạt động đúng cách không, và để xác định các vấn đề kỹ thuật trong mạng điện.</a:t>
            </a:r>
            <a:endParaRPr lang="en-US" sz="160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579366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1000"/>
                                        <p:tgtEl>
                                          <p:spTgt spid="2">
                                            <p:txEl>
                                              <p:pRg st="0" end="0"/>
                                            </p:txEl>
                                          </p:spTgt>
                                        </p:tgtEl>
                                      </p:cBhvr>
                                    </p:animEffect>
                                    <p:anim calcmode="lin" valueType="num">
                                      <p:cBhvr>
                                        <p:cTn id="13"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fade">
                                      <p:cBhvr>
                                        <p:cTn id="17" dur="1000"/>
                                        <p:tgtEl>
                                          <p:spTgt spid="2">
                                            <p:txEl>
                                              <p:pRg st="1" end="1"/>
                                            </p:txEl>
                                          </p:spTgt>
                                        </p:tgtEl>
                                      </p:cBhvr>
                                    </p:animEffect>
                                    <p:anim calcmode="lin" valueType="num">
                                      <p:cBhvr>
                                        <p:cTn id="18"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1" end="1"/>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fade">
                                      <p:cBhvr>
                                        <p:cTn id="22" dur="1000"/>
                                        <p:tgtEl>
                                          <p:spTgt spid="2">
                                            <p:txEl>
                                              <p:pRg st="2" end="2"/>
                                            </p:txEl>
                                          </p:spTgt>
                                        </p:tgtEl>
                                      </p:cBhvr>
                                    </p:animEffect>
                                    <p:anim calcmode="lin" valueType="num">
                                      <p:cBhvr>
                                        <p:cTn id="23"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2">
                                            <p:txEl>
                                              <p:pRg st="2" end="2"/>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fade">
                                      <p:cBhvr>
                                        <p:cTn id="27" dur="1000"/>
                                        <p:tgtEl>
                                          <p:spTgt spid="2">
                                            <p:txEl>
                                              <p:pRg st="3" end="3"/>
                                            </p:txEl>
                                          </p:spTgt>
                                        </p:tgtEl>
                                      </p:cBhvr>
                                    </p:animEffect>
                                    <p:anim calcmode="lin" valueType="num">
                                      <p:cBhvr>
                                        <p:cTn id="28"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2">
                                            <p:txEl>
                                              <p:pRg st="3" end="3"/>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2">
                                            <p:txEl>
                                              <p:pRg st="4" end="4"/>
                                            </p:txEl>
                                          </p:spTgt>
                                        </p:tgtEl>
                                        <p:attrNameLst>
                                          <p:attrName>style.visibility</p:attrName>
                                        </p:attrNameLst>
                                      </p:cBhvr>
                                      <p:to>
                                        <p:strVal val="visible"/>
                                      </p:to>
                                    </p:set>
                                    <p:animEffect transition="in" filter="fade">
                                      <p:cBhvr>
                                        <p:cTn id="32" dur="1000"/>
                                        <p:tgtEl>
                                          <p:spTgt spid="2">
                                            <p:txEl>
                                              <p:pRg st="4" end="4"/>
                                            </p:txEl>
                                          </p:spTgt>
                                        </p:tgtEl>
                                      </p:cBhvr>
                                    </p:animEffect>
                                    <p:anim calcmode="lin" valueType="num">
                                      <p:cBhvr>
                                        <p:cTn id="33"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4" dur="1000" fill="hold"/>
                                        <p:tgtEl>
                                          <p:spTgt spid="2">
                                            <p:txEl>
                                              <p:pRg st="4" end="4"/>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Effect transition="in" filter="fade">
                                      <p:cBhvr>
                                        <p:cTn id="37" dur="1000"/>
                                        <p:tgtEl>
                                          <p:spTgt spid="2">
                                            <p:txEl>
                                              <p:pRg st="5" end="5"/>
                                            </p:txEl>
                                          </p:spTgt>
                                        </p:tgtEl>
                                      </p:cBhvr>
                                    </p:animEffect>
                                    <p:anim calcmode="lin" valueType="num">
                                      <p:cBhvr>
                                        <p:cTn id="38"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9" dur="1000" fill="hold"/>
                                        <p:tgtEl>
                                          <p:spTgt spid="2">
                                            <p:txEl>
                                              <p:pRg st="5" end="5"/>
                                            </p:txEl>
                                          </p:spTgt>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2">
                                            <p:txEl>
                                              <p:pRg st="6" end="6"/>
                                            </p:txEl>
                                          </p:spTgt>
                                        </p:tgtEl>
                                        <p:attrNameLst>
                                          <p:attrName>style.visibility</p:attrName>
                                        </p:attrNameLst>
                                      </p:cBhvr>
                                      <p:to>
                                        <p:strVal val="visible"/>
                                      </p:to>
                                    </p:set>
                                    <p:animEffect transition="in" filter="fade">
                                      <p:cBhvr>
                                        <p:cTn id="42" dur="1000"/>
                                        <p:tgtEl>
                                          <p:spTgt spid="2">
                                            <p:txEl>
                                              <p:pRg st="6" end="6"/>
                                            </p:txEl>
                                          </p:spTgt>
                                        </p:tgtEl>
                                      </p:cBhvr>
                                    </p:animEffect>
                                    <p:anim calcmode="lin" valueType="num">
                                      <p:cBhvr>
                                        <p:cTn id="43"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6" end="6"/>
                                            </p:txEl>
                                          </p:spTgt>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2">
                                            <p:txEl>
                                              <p:pRg st="7" end="7"/>
                                            </p:txEl>
                                          </p:spTgt>
                                        </p:tgtEl>
                                        <p:attrNameLst>
                                          <p:attrName>style.visibility</p:attrName>
                                        </p:attrNameLst>
                                      </p:cBhvr>
                                      <p:to>
                                        <p:strVal val="visible"/>
                                      </p:to>
                                    </p:set>
                                    <p:animEffect transition="in" filter="fade">
                                      <p:cBhvr>
                                        <p:cTn id="47" dur="1000"/>
                                        <p:tgtEl>
                                          <p:spTgt spid="2">
                                            <p:txEl>
                                              <p:pRg st="7" end="7"/>
                                            </p:txEl>
                                          </p:spTgt>
                                        </p:tgtEl>
                                      </p:cBhvr>
                                    </p:animEffect>
                                    <p:anim calcmode="lin" valueType="num">
                                      <p:cBhvr>
                                        <p:cTn id="48"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2">
                                            <p:txEl>
                                              <p:pRg st="7" end="7"/>
                                            </p:txEl>
                                          </p:spTgt>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2">
                                            <p:txEl>
                                              <p:pRg st="8" end="8"/>
                                            </p:txEl>
                                          </p:spTgt>
                                        </p:tgtEl>
                                        <p:attrNameLst>
                                          <p:attrName>style.visibility</p:attrName>
                                        </p:attrNameLst>
                                      </p:cBhvr>
                                      <p:to>
                                        <p:strVal val="visible"/>
                                      </p:to>
                                    </p:set>
                                    <p:animEffect transition="in" filter="fade">
                                      <p:cBhvr>
                                        <p:cTn id="52" dur="1000"/>
                                        <p:tgtEl>
                                          <p:spTgt spid="2">
                                            <p:txEl>
                                              <p:pRg st="8" end="8"/>
                                            </p:txEl>
                                          </p:spTgt>
                                        </p:tgtEl>
                                      </p:cBhvr>
                                    </p:animEffect>
                                    <p:anim calcmode="lin" valueType="num">
                                      <p:cBhvr>
                                        <p:cTn id="53"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54" dur="1000" fill="hold"/>
                                        <p:tgtEl>
                                          <p:spTgt spid="2">
                                            <p:txEl>
                                              <p:pRg st="8" end="8"/>
                                            </p:txEl>
                                          </p:spTgt>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2">
                                            <p:txEl>
                                              <p:pRg st="9" end="9"/>
                                            </p:txEl>
                                          </p:spTgt>
                                        </p:tgtEl>
                                        <p:attrNameLst>
                                          <p:attrName>style.visibility</p:attrName>
                                        </p:attrNameLst>
                                      </p:cBhvr>
                                      <p:to>
                                        <p:strVal val="visible"/>
                                      </p:to>
                                    </p:set>
                                    <p:animEffect transition="in" filter="fade">
                                      <p:cBhvr>
                                        <p:cTn id="57" dur="1000"/>
                                        <p:tgtEl>
                                          <p:spTgt spid="2">
                                            <p:txEl>
                                              <p:pRg st="9" end="9"/>
                                            </p:txEl>
                                          </p:spTgt>
                                        </p:tgtEl>
                                      </p:cBhvr>
                                    </p:animEffect>
                                    <p:anim calcmode="lin" valueType="num">
                                      <p:cBhvr>
                                        <p:cTn id="58" dur="1000" fill="hold"/>
                                        <p:tgtEl>
                                          <p:spTgt spid="2">
                                            <p:txEl>
                                              <p:pRg st="9" end="9"/>
                                            </p:txEl>
                                          </p:spTgt>
                                        </p:tgtEl>
                                        <p:attrNameLst>
                                          <p:attrName>ppt_x</p:attrName>
                                        </p:attrNameLst>
                                      </p:cBhvr>
                                      <p:tavLst>
                                        <p:tav tm="0">
                                          <p:val>
                                            <p:strVal val="#ppt_x"/>
                                          </p:val>
                                        </p:tav>
                                        <p:tav tm="100000">
                                          <p:val>
                                            <p:strVal val="#ppt_x"/>
                                          </p:val>
                                        </p:tav>
                                      </p:tavLst>
                                    </p:anim>
                                    <p:anim calcmode="lin" valueType="num">
                                      <p:cBhvr>
                                        <p:cTn id="59" dur="1000" fill="hold"/>
                                        <p:tgtEl>
                                          <p:spTgt spid="2">
                                            <p:txEl>
                                              <p:pRg st="9" end="9"/>
                                            </p:txEl>
                                          </p:spTgt>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0"/>
                                  </p:stCondLst>
                                  <p:childTnLst>
                                    <p:set>
                                      <p:cBhvr>
                                        <p:cTn id="61" dur="1" fill="hold">
                                          <p:stCondLst>
                                            <p:cond delay="0"/>
                                          </p:stCondLst>
                                        </p:cTn>
                                        <p:tgtEl>
                                          <p:spTgt spid="2">
                                            <p:txEl>
                                              <p:pRg st="10" end="10"/>
                                            </p:txEl>
                                          </p:spTgt>
                                        </p:tgtEl>
                                        <p:attrNameLst>
                                          <p:attrName>style.visibility</p:attrName>
                                        </p:attrNameLst>
                                      </p:cBhvr>
                                      <p:to>
                                        <p:strVal val="visible"/>
                                      </p:to>
                                    </p:set>
                                    <p:animEffect transition="in" filter="fade">
                                      <p:cBhvr>
                                        <p:cTn id="62" dur="1000"/>
                                        <p:tgtEl>
                                          <p:spTgt spid="2">
                                            <p:txEl>
                                              <p:pRg st="10" end="10"/>
                                            </p:txEl>
                                          </p:spTgt>
                                        </p:tgtEl>
                                      </p:cBhvr>
                                    </p:animEffect>
                                    <p:anim calcmode="lin" valueType="num">
                                      <p:cBhvr>
                                        <p:cTn id="63" dur="1000" fill="hold"/>
                                        <p:tgtEl>
                                          <p:spTgt spid="2">
                                            <p:txEl>
                                              <p:pRg st="10" end="10"/>
                                            </p:txEl>
                                          </p:spTgt>
                                        </p:tgtEl>
                                        <p:attrNameLst>
                                          <p:attrName>ppt_x</p:attrName>
                                        </p:attrNameLst>
                                      </p:cBhvr>
                                      <p:tavLst>
                                        <p:tav tm="0">
                                          <p:val>
                                            <p:strVal val="#ppt_x"/>
                                          </p:val>
                                        </p:tav>
                                        <p:tav tm="100000">
                                          <p:val>
                                            <p:strVal val="#ppt_x"/>
                                          </p:val>
                                        </p:tav>
                                      </p:tavLst>
                                    </p:anim>
                                    <p:anim calcmode="lin" valueType="num">
                                      <p:cBhvr>
                                        <p:cTn id="64" dur="1000" fill="hold"/>
                                        <p:tgtEl>
                                          <p:spTgt spid="2">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VẬN DỤNG</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60916" y="584775"/>
            <a:ext cx="11537795" cy="830997"/>
          </a:xfrm>
          <a:prstGeom prst="rect">
            <a:avLst/>
          </a:prstGeom>
        </p:spPr>
        <p:txBody>
          <a:bodyPr wrap="square">
            <a:spAutoFit/>
          </a:bodyPr>
          <a:lstStyle/>
          <a:p>
            <a:r>
              <a:rPr lang="vi-VN" sz="2400" b="1">
                <a:solidFill>
                  <a:srgbClr val="0000FF"/>
                </a:solidFill>
                <a:latin typeface="Times New Roman" panose="02020603050405020304" pitchFamily="18" charset="0"/>
                <a:cs typeface="Times New Roman" panose="02020603050405020304" pitchFamily="18" charset="0"/>
              </a:rPr>
              <a:t>2.</a:t>
            </a:r>
            <a:r>
              <a:rPr lang="en-US" sz="2400" b="1">
                <a:solidFill>
                  <a:srgbClr val="0000FF"/>
                </a:solidFill>
                <a:latin typeface="Times New Roman" panose="02020603050405020304" pitchFamily="18" charset="0"/>
                <a:cs typeface="Times New Roman" panose="02020603050405020304" pitchFamily="18" charset="0"/>
              </a:rPr>
              <a:t> Tìm hiểu và chia sẻ cách lựa chọn aptomat cho mạch điện điều hòa nhiệt độ có công suất 1 120V.</a:t>
            </a:r>
          </a:p>
        </p:txBody>
      </p:sp>
    </p:spTree>
    <p:extLst>
      <p:ext uri="{BB962C8B-B14F-4D97-AF65-F5344CB8AC3E}">
        <p14:creationId xmlns:p14="http://schemas.microsoft.com/office/powerpoint/2010/main" val="3004192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VẬN DỤNG</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60916" y="584775"/>
            <a:ext cx="11537795" cy="830997"/>
          </a:xfrm>
          <a:prstGeom prst="rect">
            <a:avLst/>
          </a:prstGeom>
        </p:spPr>
        <p:txBody>
          <a:bodyPr wrap="square">
            <a:spAutoFit/>
          </a:bodyPr>
          <a:lstStyle/>
          <a:p>
            <a:r>
              <a:rPr lang="vi-VN" sz="2400" b="1">
                <a:solidFill>
                  <a:srgbClr val="0000FF"/>
                </a:solidFill>
                <a:latin typeface="Times New Roman" panose="02020603050405020304" pitchFamily="18" charset="0"/>
                <a:cs typeface="Times New Roman" panose="02020603050405020304" pitchFamily="18" charset="0"/>
              </a:rPr>
              <a:t>2.</a:t>
            </a:r>
            <a:r>
              <a:rPr lang="en-US" sz="2400" b="1">
                <a:solidFill>
                  <a:srgbClr val="0000FF"/>
                </a:solidFill>
                <a:latin typeface="Times New Roman" panose="02020603050405020304" pitchFamily="18" charset="0"/>
                <a:cs typeface="Times New Roman" panose="02020603050405020304" pitchFamily="18" charset="0"/>
              </a:rPr>
              <a:t> Tìm hiểu và chia sẻ cách lựa chọn aptomat cho mạch điện điều hòa nhiệt độ có công suất 1 120V.</a:t>
            </a:r>
          </a:p>
        </p:txBody>
      </p:sp>
      <p:sp>
        <p:nvSpPr>
          <p:cNvPr id="2" name="Rectangle 1"/>
          <p:cNvSpPr/>
          <p:nvPr/>
        </p:nvSpPr>
        <p:spPr>
          <a:xfrm>
            <a:off x="460916" y="1328698"/>
            <a:ext cx="11448204" cy="5355312"/>
          </a:xfrm>
          <a:prstGeom prst="rect">
            <a:avLst/>
          </a:prstGeom>
        </p:spPr>
        <p:txBody>
          <a:bodyPr wrap="square">
            <a:spAutoFit/>
          </a:bodyPr>
          <a:lstStyle/>
          <a:p>
            <a:pPr>
              <a:spcAft>
                <a:spcPts val="0"/>
              </a:spcAft>
            </a:pPr>
            <a:r>
              <a:rPr lang="vi-VN" smtClean="0">
                <a:solidFill>
                  <a:srgbClr val="FF0000"/>
                </a:solidFill>
                <a:latin typeface="Times New Roman" panose="02020603050405020304" pitchFamily="18" charset="0"/>
                <a:ea typeface="Times New Roman" panose="02020603050405020304" pitchFamily="18" charset="0"/>
              </a:rPr>
              <a:t>2. </a:t>
            </a:r>
            <a:r>
              <a:rPr lang="vi-VN">
                <a:solidFill>
                  <a:srgbClr val="FF0000"/>
                </a:solidFill>
                <a:latin typeface="Times New Roman" panose="02020603050405020304" pitchFamily="18" charset="0"/>
                <a:ea typeface="Times New Roman" panose="02020603050405020304" pitchFamily="18" charset="0"/>
              </a:rPr>
              <a:t>Đ</a:t>
            </a:r>
            <a:r>
              <a:rPr lang="en-US">
                <a:solidFill>
                  <a:srgbClr val="FF0000"/>
                </a:solidFill>
                <a:latin typeface="Times New Roman" panose="02020603050405020304" pitchFamily="18" charset="0"/>
                <a:ea typeface="Times New Roman" panose="02020603050405020304" pitchFamily="18" charset="0"/>
              </a:rPr>
              <a:t>ể lựa chọn aptomat phù hợp cho mạch điện điều hòa nhiệt độ có công suất 1120V, bạn cần xác định một số thông số kỹ thuật quan trọng sau:</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vi-VN">
                <a:solidFill>
                  <a:srgbClr val="FF0000"/>
                </a:solidFill>
                <a:latin typeface="Times New Roman" panose="02020603050405020304" pitchFamily="18" charset="0"/>
                <a:ea typeface="Times New Roman" panose="02020603050405020304" pitchFamily="18" charset="0"/>
              </a:rPr>
              <a:t>*</a:t>
            </a:r>
            <a:r>
              <a:rPr lang="en-US">
                <a:solidFill>
                  <a:srgbClr val="FF0000"/>
                </a:solidFill>
                <a:latin typeface="Times New Roman" panose="02020603050405020304" pitchFamily="18" charset="0"/>
                <a:ea typeface="Times New Roman" panose="02020603050405020304" pitchFamily="18" charset="0"/>
              </a:rPr>
              <a:t> Điện áp: Trong trường hợp này, điện áp là 120V, vì vậy bạn cần một aptomat có khả năng hoạt động ở điện áp này.</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vi-VN">
                <a:solidFill>
                  <a:srgbClr val="FF0000"/>
                </a:solidFill>
                <a:latin typeface="Times New Roman" panose="02020603050405020304" pitchFamily="18" charset="0"/>
                <a:ea typeface="Times New Roman" panose="02020603050405020304" pitchFamily="18" charset="0"/>
              </a:rPr>
              <a:t>*</a:t>
            </a:r>
            <a:r>
              <a:rPr lang="en-US">
                <a:solidFill>
                  <a:srgbClr val="FF0000"/>
                </a:solidFill>
                <a:latin typeface="Times New Roman" panose="02020603050405020304" pitchFamily="18" charset="0"/>
                <a:ea typeface="Times New Roman" panose="02020603050405020304" pitchFamily="18" charset="0"/>
              </a:rPr>
              <a:t> Dòng điện định mức (công suất): Để tính toán dòng điện định mức, bạn cần biết công suất của mạch điều hòa nhiệt độ. Công suất được tính bằng công thức: P = V x I, trong đó P là công suất (Watt), V là điện áp (Volt), và I là dòng điện (Ampere). Trong trường hợp này, công suất là 1120W, và điện áp là 120V. Từ đó, dòng điện định mức là: I = P / V = 1120W / 120V = 9.33A.</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vi-VN">
                <a:solidFill>
                  <a:srgbClr val="FF0000"/>
                </a:solidFill>
                <a:latin typeface="Times New Roman" panose="02020603050405020304" pitchFamily="18" charset="0"/>
                <a:ea typeface="Times New Roman" panose="02020603050405020304" pitchFamily="18" charset="0"/>
              </a:rPr>
              <a:t>*</a:t>
            </a:r>
            <a:r>
              <a:rPr lang="en-US">
                <a:solidFill>
                  <a:srgbClr val="FF0000"/>
                </a:solidFill>
                <a:latin typeface="Times New Roman" panose="02020603050405020304" pitchFamily="18" charset="0"/>
                <a:ea typeface="Times New Roman" panose="02020603050405020304" pitchFamily="18" charset="0"/>
              </a:rPr>
              <a:t>Dòng rò điện định mức (IΔn): Đây là dòng điện mà aptomat sẽ kích hoạt và ngắt mạch khi phát hiện rò điện. Thông thường, dòng rò điện định mức được chọn là khoảng 30mA hoặc 100mA, tùy thuộc vào các yêu cầu và tiêu chuẩn an toàn cụ thể.</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vi-VN">
                <a:solidFill>
                  <a:srgbClr val="FF0000"/>
                </a:solidFill>
                <a:latin typeface="Times New Roman" panose="02020603050405020304" pitchFamily="18" charset="0"/>
                <a:ea typeface="Times New Roman" panose="02020603050405020304" pitchFamily="18" charset="0"/>
              </a:rPr>
              <a:t>*</a:t>
            </a:r>
            <a:r>
              <a:rPr lang="en-US">
                <a:solidFill>
                  <a:srgbClr val="FF0000"/>
                </a:solidFill>
                <a:latin typeface="Times New Roman" panose="02020603050405020304" pitchFamily="18" charset="0"/>
                <a:ea typeface="Times New Roman" panose="02020603050405020304" pitchFamily="18" charset="0"/>
              </a:rPr>
              <a:t> Dạng cắt mạch: Có hai dạng cắt mạch chính là cắt mạch dòng cắt (MCB) và cắt mạch dòng cắt (RCD). Trong trường hợp này, do mạch điều hòa nhiệt độ, bạn có thể cần một aptomat kiểu MCB để bảo vệ mạch khỏi quá tải và ngắn mạch.</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en-US">
                <a:solidFill>
                  <a:srgbClr val="FF0000"/>
                </a:solidFill>
                <a:latin typeface="Times New Roman" panose="02020603050405020304" pitchFamily="18" charset="0"/>
                <a:ea typeface="Times New Roman" panose="02020603050405020304" pitchFamily="18" charset="0"/>
              </a:rPr>
              <a:t>Dựa trên các thông số kỹ thuật trên, bạn có thể chọn aptomat phù hợp với mạch điện điều hòa nhiệt độ. Hãy tìm một aptomat có các tính năng sau:</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en-US">
                <a:solidFill>
                  <a:srgbClr val="FF0000"/>
                </a:solidFill>
                <a:latin typeface="Times New Roman" panose="02020603050405020304" pitchFamily="18" charset="0"/>
                <a:ea typeface="Times New Roman" panose="02020603050405020304" pitchFamily="18" charset="0"/>
              </a:rPr>
              <a:t>- Điện áp hoạt động: 120V.</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en-US">
                <a:solidFill>
                  <a:srgbClr val="FF0000"/>
                </a:solidFill>
                <a:latin typeface="Times New Roman" panose="02020603050405020304" pitchFamily="18" charset="0"/>
                <a:ea typeface="Times New Roman" panose="02020603050405020304" pitchFamily="18" charset="0"/>
              </a:rPr>
              <a:t>- Dòng điện định mức: Ít nhất là 9.33A, tuy nhiên, bạn có thể chọn một aptomat có dòng điện định mức cao hơn để đảm bảo an toàn và tránh bị kích hoạt quá sớm.</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en-US">
                <a:solidFill>
                  <a:srgbClr val="FF0000"/>
                </a:solidFill>
                <a:latin typeface="Times New Roman" panose="02020603050405020304" pitchFamily="18" charset="0"/>
                <a:ea typeface="Times New Roman" panose="02020603050405020304" pitchFamily="18" charset="0"/>
              </a:rPr>
              <a:t>- Dòng rò điện định mức (IΔn): Tùy thuộc vào yêu cầu cụ thể, nhưng thường là khoảng 30mA hoặc 100mA.</a:t>
            </a:r>
            <a:endParaRPr lang="en-US" sz="1600">
              <a:solidFill>
                <a:srgbClr val="FF0000"/>
              </a:solidFill>
              <a:latin typeface="Times New Roman" panose="02020603050405020304" pitchFamily="18" charset="0"/>
              <a:ea typeface="Times New Roman" panose="02020603050405020304" pitchFamily="18" charset="0"/>
            </a:endParaRPr>
          </a:p>
          <a:p>
            <a:r>
              <a:rPr lang="en-US">
                <a:solidFill>
                  <a:srgbClr val="FF0000"/>
                </a:solidFill>
                <a:latin typeface="Times New Roman" panose="02020603050405020304" pitchFamily="18" charset="0"/>
                <a:ea typeface="Times New Roman" panose="02020603050405020304" pitchFamily="18" charset="0"/>
              </a:rPr>
              <a:t>- Dạng cắt mạch: MCB để bảo vệ mạch khỏi quá tải và ngắn mạch</a:t>
            </a:r>
            <a:endParaRPr lang="en-US">
              <a:solidFill>
                <a:srgbClr val="FF0000"/>
              </a:solidFill>
            </a:endParaRPr>
          </a:p>
        </p:txBody>
      </p:sp>
    </p:spTree>
    <p:extLst>
      <p:ext uri="{BB962C8B-B14F-4D97-AF65-F5344CB8AC3E}">
        <p14:creationId xmlns:p14="http://schemas.microsoft.com/office/powerpoint/2010/main" val="3821780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22351" y="269811"/>
            <a:ext cx="10726309" cy="830997"/>
          </a:xfrm>
          <a:prstGeom prst="rect">
            <a:avLst/>
          </a:prstGeom>
        </p:spPr>
        <p:txBody>
          <a:bodyPr wrap="square">
            <a:spAutoFit/>
          </a:bodyPr>
          <a:lstStyle/>
          <a:p>
            <a:pPr algn="ctr"/>
            <a:r>
              <a:rPr lang="vi-VN" sz="2400" b="1" smtClean="0">
                <a:solidFill>
                  <a:srgbClr val="FF0000"/>
                </a:solidFill>
                <a:latin typeface="Times New Roman" panose="02020603050405020304" pitchFamily="18" charset="0"/>
                <a:cs typeface="Times New Roman" panose="02020603050405020304" pitchFamily="18" charset="0"/>
              </a:rPr>
              <a:t>BÀI </a:t>
            </a:r>
            <a:r>
              <a:rPr lang="vi-VN" sz="2400" b="1">
                <a:solidFill>
                  <a:srgbClr val="FF0000"/>
                </a:solidFill>
                <a:latin typeface="Times New Roman" panose="02020603050405020304" pitchFamily="18" charset="0"/>
                <a:cs typeface="Times New Roman" panose="02020603050405020304" pitchFamily="18" charset="0"/>
              </a:rPr>
              <a:t>4. VẬT </a:t>
            </a:r>
            <a:r>
              <a:rPr lang="vi-VN" sz="2400" b="1" smtClean="0">
                <a:solidFill>
                  <a:srgbClr val="FF0000"/>
                </a:solidFill>
                <a:latin typeface="Times New Roman" panose="02020603050405020304" pitchFamily="18" charset="0"/>
                <a:cs typeface="Times New Roman" panose="02020603050405020304" pitchFamily="18" charset="0"/>
              </a:rPr>
              <a:t>LIỆU, THIẾT BỊ VÀ DỤNG CỤ DÙNG </a:t>
            </a:r>
            <a:r>
              <a:rPr lang="vi-VN" sz="2400" b="1">
                <a:solidFill>
                  <a:srgbClr val="FF0000"/>
                </a:solidFill>
                <a:latin typeface="Times New Roman" panose="02020603050405020304" pitchFamily="18" charset="0"/>
                <a:cs typeface="Times New Roman" panose="02020603050405020304" pitchFamily="18" charset="0"/>
              </a:rPr>
              <a:t>CHO</a:t>
            </a:r>
            <a:r>
              <a:rPr lang="vi-VN" sz="2400" b="1" smtClean="0">
                <a:solidFill>
                  <a:srgbClr val="FF0000"/>
                </a:solidFill>
                <a:latin typeface="Times New Roman" panose="02020603050405020304" pitchFamily="18" charset="0"/>
                <a:cs typeface="Times New Roman" panose="02020603050405020304" pitchFamily="18" charset="0"/>
              </a:rPr>
              <a:t> LẮP ĐẶT MẠNG ĐIỆN TRONG NHÀ</a:t>
            </a:r>
            <a:endParaRPr lang="en-US" sz="2400" b="1">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438539" y="1166843"/>
            <a:ext cx="11318032" cy="3416320"/>
          </a:xfrm>
          <a:prstGeom prst="rect">
            <a:avLst/>
          </a:prstGeom>
        </p:spPr>
        <p:txBody>
          <a:bodyPr wrap="square">
            <a:spAutoFit/>
          </a:bodyPr>
          <a:lstStyle/>
          <a:p>
            <a:pPr>
              <a:spcAft>
                <a:spcPts val="0"/>
              </a:spcAft>
            </a:pPr>
            <a:r>
              <a:rPr lang="vi-VN" sz="3600" b="1">
                <a:solidFill>
                  <a:srgbClr val="000000"/>
                </a:solidFill>
                <a:latin typeface="Times New Roman" panose="02020603050405020304" pitchFamily="18" charset="0"/>
                <a:ea typeface="Times New Roman" panose="02020603050405020304" pitchFamily="18" charset="0"/>
              </a:rPr>
              <a:t>I. Lựa chọn vật liệu</a:t>
            </a:r>
            <a:endParaRPr lang="en-US" sz="3600" b="1">
              <a:latin typeface="Times New Roman" panose="02020603050405020304" pitchFamily="18" charset="0"/>
              <a:ea typeface="Times New Roman" panose="02020603050405020304" pitchFamily="18" charset="0"/>
            </a:endParaRPr>
          </a:p>
          <a:p>
            <a:pPr>
              <a:spcAft>
                <a:spcPts val="0"/>
              </a:spcAft>
            </a:pPr>
            <a:r>
              <a:rPr lang="vi-VN" sz="3600" b="1">
                <a:solidFill>
                  <a:srgbClr val="000000"/>
                </a:solidFill>
                <a:latin typeface="Times New Roman" panose="02020603050405020304" pitchFamily="18" charset="0"/>
                <a:ea typeface="Times New Roman" panose="02020603050405020304" pitchFamily="18" charset="0"/>
              </a:rPr>
              <a:t>1. Tiêu chí lựa chọn vật liệu</a:t>
            </a:r>
            <a:endParaRPr lang="en-US" sz="3600" b="1">
              <a:latin typeface="Times New Roman" panose="02020603050405020304" pitchFamily="18" charset="0"/>
              <a:ea typeface="Times New Roman" panose="02020603050405020304" pitchFamily="18" charset="0"/>
            </a:endParaRPr>
          </a:p>
          <a:p>
            <a:pPr>
              <a:spcAft>
                <a:spcPts val="0"/>
              </a:spcAft>
            </a:pPr>
            <a:r>
              <a:rPr lang="vi-VN" sz="3600">
                <a:solidFill>
                  <a:srgbClr val="000000"/>
                </a:solidFill>
                <a:latin typeface="Times New Roman" panose="02020603050405020304" pitchFamily="18" charset="0"/>
                <a:ea typeface="Times New Roman" panose="02020603050405020304" pitchFamily="18" charset="0"/>
              </a:rPr>
              <a:t>- Lựa chọn dây </a:t>
            </a:r>
            <a:r>
              <a:rPr lang="vi-VN" sz="3600" smtClean="0">
                <a:solidFill>
                  <a:srgbClr val="000000"/>
                </a:solidFill>
                <a:latin typeface="Times New Roman" panose="02020603050405020304" pitchFamily="18" charset="0"/>
                <a:ea typeface="Times New Roman" panose="02020603050405020304" pitchFamily="18" charset="0"/>
              </a:rPr>
              <a:t>dẫn: </a:t>
            </a:r>
            <a:r>
              <a:rPr lang="vi-VN" sz="3600">
                <a:solidFill>
                  <a:srgbClr val="000000"/>
                </a:solidFill>
                <a:latin typeface="Times New Roman" panose="02020603050405020304" pitchFamily="18" charset="0"/>
                <a:ea typeface="Times New Roman" panose="02020603050405020304" pitchFamily="18" charset="0"/>
              </a:rPr>
              <a:t>tiết diện dây dẫn được lựa chọn theo yêu cầu về cường đồ dòng điện tiêu thụ trong mạch điện</a:t>
            </a:r>
            <a:endParaRPr lang="en-US" sz="3600">
              <a:latin typeface="Times New Roman" panose="02020603050405020304" pitchFamily="18" charset="0"/>
              <a:ea typeface="Times New Roman" panose="02020603050405020304" pitchFamily="18" charset="0"/>
            </a:endParaRPr>
          </a:p>
          <a:p>
            <a:pPr>
              <a:spcAft>
                <a:spcPts val="0"/>
              </a:spcAft>
            </a:pPr>
            <a:r>
              <a:rPr lang="vi-VN" sz="3600">
                <a:solidFill>
                  <a:srgbClr val="000000"/>
                </a:solidFill>
                <a:latin typeface="Times New Roman" panose="02020603050405020304" pitchFamily="18" charset="0"/>
                <a:ea typeface="Times New Roman" panose="02020603050405020304" pitchFamily="18" charset="0"/>
              </a:rPr>
              <a:t>- Lựa chọn vật liệu cách điện: theo mức điện áp, loại điện áp, mối trường mà vật liệu đó được sử </a:t>
            </a:r>
            <a:r>
              <a:rPr lang="vi-VN" sz="3600" smtClean="0">
                <a:solidFill>
                  <a:srgbClr val="000000"/>
                </a:solidFill>
                <a:latin typeface="Times New Roman" panose="02020603050405020304" pitchFamily="18" charset="0"/>
                <a:ea typeface="Times New Roman" panose="02020603050405020304" pitchFamily="18" charset="0"/>
              </a:rPr>
              <a:t>dụng</a:t>
            </a:r>
            <a:endParaRPr lang="en-US" sz="360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227044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48760" y="196862"/>
            <a:ext cx="11591193" cy="738664"/>
          </a:xfrm>
          <a:prstGeom prst="rect">
            <a:avLst/>
          </a:prstGeom>
        </p:spPr>
        <p:txBody>
          <a:bodyPr wrap="square">
            <a:spAutoFit/>
          </a:bodyPr>
          <a:lstStyle/>
          <a:p>
            <a:r>
              <a:rPr lang="en-US" sz="2400" b="1" smtClean="0">
                <a:solidFill>
                  <a:srgbClr val="0000FF"/>
                </a:solidFill>
                <a:latin typeface="Times New Roman" panose="02020603050405020304" pitchFamily="18" charset="0"/>
                <a:cs typeface="Times New Roman" panose="02020603050405020304" pitchFamily="18" charset="0"/>
              </a:rPr>
              <a:t>Có </a:t>
            </a:r>
            <a:r>
              <a:rPr lang="en-US" sz="2400" b="1">
                <a:solidFill>
                  <a:srgbClr val="0000FF"/>
                </a:solidFill>
                <a:latin typeface="Times New Roman" panose="02020603050405020304" pitchFamily="18" charset="0"/>
                <a:cs typeface="Times New Roman" panose="02020603050405020304" pitchFamily="18" charset="0"/>
              </a:rPr>
              <a:t>thể tuỳ ý lựa chọn vật liệu để lắp đặt cho mạng điện được không? Tại sao?</a:t>
            </a:r>
          </a:p>
          <a:p>
            <a:pPr algn="just">
              <a:spcAft>
                <a:spcPts val="0"/>
              </a:spcAft>
            </a:pPr>
            <a:r>
              <a:rPr lang="en-US">
                <a:solidFill>
                  <a:srgbClr val="000000"/>
                </a:solidFill>
                <a:latin typeface="Times New Roman" panose="02020603050405020304" pitchFamily="18" charset="0"/>
                <a:ea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endParaRPr>
          </a:p>
        </p:txBody>
      </p:sp>
      <p:pic>
        <p:nvPicPr>
          <p:cNvPr id="6" name="Picture 5" descr="C:\Users\DELL\Desktop\image_298.png"/>
          <p:cNvPicPr/>
          <p:nvPr/>
        </p:nvPicPr>
        <p:blipFill>
          <a:blip r:embed="rId2">
            <a:extLst>
              <a:ext uri="{28A0092B-C50C-407E-A947-70E740481C1C}">
                <a14:useLocalDpi xmlns:a14="http://schemas.microsoft.com/office/drawing/2010/main" val="0"/>
              </a:ext>
            </a:extLst>
          </a:blip>
          <a:srcRect/>
          <a:stretch>
            <a:fillRect/>
          </a:stretch>
        </p:blipFill>
        <p:spPr bwMode="auto">
          <a:xfrm>
            <a:off x="578339" y="1091980"/>
            <a:ext cx="7273192" cy="3946012"/>
          </a:xfrm>
          <a:prstGeom prst="rect">
            <a:avLst/>
          </a:prstGeom>
          <a:noFill/>
          <a:ln>
            <a:noFill/>
          </a:ln>
        </p:spPr>
      </p:pic>
    </p:spTree>
    <p:extLst>
      <p:ext uri="{BB962C8B-B14F-4D97-AF65-F5344CB8AC3E}">
        <p14:creationId xmlns:p14="http://schemas.microsoft.com/office/powerpoint/2010/main" val="3218126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48760" y="196862"/>
            <a:ext cx="11591193" cy="738664"/>
          </a:xfrm>
          <a:prstGeom prst="rect">
            <a:avLst/>
          </a:prstGeom>
        </p:spPr>
        <p:txBody>
          <a:bodyPr wrap="square">
            <a:spAutoFit/>
          </a:bodyPr>
          <a:lstStyle/>
          <a:p>
            <a:r>
              <a:rPr lang="en-US" sz="2400" b="1" smtClean="0">
                <a:solidFill>
                  <a:srgbClr val="0000FF"/>
                </a:solidFill>
                <a:latin typeface="Times New Roman" panose="02020603050405020304" pitchFamily="18" charset="0"/>
                <a:cs typeface="Times New Roman" panose="02020603050405020304" pitchFamily="18" charset="0"/>
              </a:rPr>
              <a:t>Có </a:t>
            </a:r>
            <a:r>
              <a:rPr lang="en-US" sz="2400" b="1">
                <a:solidFill>
                  <a:srgbClr val="0000FF"/>
                </a:solidFill>
                <a:latin typeface="Times New Roman" panose="02020603050405020304" pitchFamily="18" charset="0"/>
                <a:cs typeface="Times New Roman" panose="02020603050405020304" pitchFamily="18" charset="0"/>
              </a:rPr>
              <a:t>thể tuỳ ý lựa chọn vật liệu để lắp đặt cho mạng điện được không? Tại sao?</a:t>
            </a:r>
          </a:p>
          <a:p>
            <a:pPr algn="just">
              <a:spcAft>
                <a:spcPts val="0"/>
              </a:spcAft>
            </a:pPr>
            <a:r>
              <a:rPr lang="en-US">
                <a:solidFill>
                  <a:srgbClr val="000000"/>
                </a:solidFill>
                <a:latin typeface="Times New Roman" panose="02020603050405020304" pitchFamily="18" charset="0"/>
                <a:ea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endParaRPr>
          </a:p>
        </p:txBody>
      </p:sp>
      <p:pic>
        <p:nvPicPr>
          <p:cNvPr id="6" name="Picture 5" descr="C:\Users\DELL\Desktop\image_298.png"/>
          <p:cNvPicPr/>
          <p:nvPr/>
        </p:nvPicPr>
        <p:blipFill>
          <a:blip r:embed="rId2">
            <a:extLst>
              <a:ext uri="{28A0092B-C50C-407E-A947-70E740481C1C}">
                <a14:useLocalDpi xmlns:a14="http://schemas.microsoft.com/office/drawing/2010/main" val="0"/>
              </a:ext>
            </a:extLst>
          </a:blip>
          <a:srcRect/>
          <a:stretch>
            <a:fillRect/>
          </a:stretch>
        </p:blipFill>
        <p:spPr bwMode="auto">
          <a:xfrm>
            <a:off x="348760" y="935526"/>
            <a:ext cx="5281285" cy="3946012"/>
          </a:xfrm>
          <a:prstGeom prst="rect">
            <a:avLst/>
          </a:prstGeom>
          <a:noFill/>
          <a:ln>
            <a:noFill/>
          </a:ln>
        </p:spPr>
      </p:pic>
      <p:sp>
        <p:nvSpPr>
          <p:cNvPr id="2" name="Rectangle 1"/>
          <p:cNvSpPr/>
          <p:nvPr/>
        </p:nvSpPr>
        <p:spPr>
          <a:xfrm>
            <a:off x="5630044" y="935526"/>
            <a:ext cx="6107865" cy="4524315"/>
          </a:xfrm>
          <a:prstGeom prst="rect">
            <a:avLst/>
          </a:prstGeom>
        </p:spPr>
        <p:txBody>
          <a:bodyPr wrap="square">
            <a:spAutoFit/>
          </a:bodyPr>
          <a:lstStyle/>
          <a:p>
            <a:pPr>
              <a:spcAft>
                <a:spcPts val="0"/>
              </a:spcAft>
            </a:pPr>
            <a:r>
              <a:rPr lang="en-US" sz="2400">
                <a:solidFill>
                  <a:srgbClr val="FF0000"/>
                </a:solidFill>
                <a:latin typeface="Times New Roman" panose="02020603050405020304" pitchFamily="18" charset="0"/>
                <a:ea typeface="Times New Roman" panose="02020603050405020304" pitchFamily="18" charset="0"/>
              </a:rPr>
              <a:t>Không thể tuỳ ý lựa chọn vật liệu cho mạng điện vì:</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 Vật liệu phải đáp ứng các tiêu chuẩn an toàn điện và được chứng nhận để đảm bảo tính an toàn cho hệ thống và người sử dụng.</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 Vật liệu phải đảm bảo hiệu suất hoạt động và ổn định của hệ thống điện, tránh nguy cơ gây ra sự cố hoặc hỏng hóc.</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 Phải tuân thủ các quy định và tiêu chuẩn kỹ thuật về vật liệu được sử dụng trong mạng điện để đảm bảo tuân thủ các quy định pháp luật và nguyên tắc an toàn.</a:t>
            </a:r>
            <a:endParaRPr lang="en-US" sz="240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987361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arn(inVertical)">
                                      <p:cBhvr>
                                        <p:cTn id="10" dur="500"/>
                                        <p:tgtEl>
                                          <p:spTgt spid="2">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barn(inVertical)">
                                      <p:cBhvr>
                                        <p:cTn id="13" dur="500"/>
                                        <p:tgtEl>
                                          <p:spTgt spid="2">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barn(inVertical)">
                                      <p:cBhvr>
                                        <p:cTn id="16"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48760" y="196862"/>
            <a:ext cx="11591193" cy="1107996"/>
          </a:xfrm>
          <a:prstGeom prst="rect">
            <a:avLst/>
          </a:prstGeom>
        </p:spPr>
        <p:txBody>
          <a:bodyPr wrap="square">
            <a:spAutoFit/>
          </a:bodyPr>
          <a:lstStyle/>
          <a:p>
            <a:r>
              <a:rPr lang="en-US" sz="2400" b="1">
                <a:solidFill>
                  <a:srgbClr val="0000FF"/>
                </a:solidFill>
                <a:latin typeface="Times New Roman" panose="02020603050405020304" pitchFamily="18" charset="0"/>
                <a:cs typeface="Times New Roman" panose="02020603050405020304" pitchFamily="18" charset="0"/>
              </a:rPr>
              <a:t>Em hãy tìm hiểu một số loại dây dẫn điện, vật liệu cách điện của mạng điện trong nhà và cho biết chúng dùng trong trường hợp nào? Tại sao?</a:t>
            </a:r>
          </a:p>
          <a:p>
            <a:pPr algn="just">
              <a:spcAft>
                <a:spcPts val="0"/>
              </a:spcAft>
            </a:pPr>
            <a:r>
              <a:rPr lang="en-US">
                <a:solidFill>
                  <a:srgbClr val="000000"/>
                </a:solidFill>
                <a:latin typeface="Times New Roman" panose="02020603050405020304" pitchFamily="18" charset="0"/>
                <a:ea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endParaRPr>
          </a:p>
        </p:txBody>
      </p:sp>
      <p:pic>
        <p:nvPicPr>
          <p:cNvPr id="6" name="Picture 5" descr="C:\Users\DELL\Desktop\image_298.png"/>
          <p:cNvPicPr/>
          <p:nvPr/>
        </p:nvPicPr>
        <p:blipFill>
          <a:blip r:embed="rId2">
            <a:extLst>
              <a:ext uri="{28A0092B-C50C-407E-A947-70E740481C1C}">
                <a14:useLocalDpi xmlns:a14="http://schemas.microsoft.com/office/drawing/2010/main" val="0"/>
              </a:ext>
            </a:extLst>
          </a:blip>
          <a:srcRect/>
          <a:stretch>
            <a:fillRect/>
          </a:stretch>
        </p:blipFill>
        <p:spPr bwMode="auto">
          <a:xfrm>
            <a:off x="587670" y="1175956"/>
            <a:ext cx="7273192" cy="3946012"/>
          </a:xfrm>
          <a:prstGeom prst="rect">
            <a:avLst/>
          </a:prstGeom>
          <a:noFill/>
          <a:ln>
            <a:noFill/>
          </a:ln>
        </p:spPr>
      </p:pic>
    </p:spTree>
    <p:extLst>
      <p:ext uri="{BB962C8B-B14F-4D97-AF65-F5344CB8AC3E}">
        <p14:creationId xmlns:p14="http://schemas.microsoft.com/office/powerpoint/2010/main" val="2851680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48759" y="122217"/>
            <a:ext cx="11591193" cy="1107996"/>
          </a:xfrm>
          <a:prstGeom prst="rect">
            <a:avLst/>
          </a:prstGeom>
        </p:spPr>
        <p:txBody>
          <a:bodyPr wrap="square">
            <a:spAutoFit/>
          </a:bodyPr>
          <a:lstStyle/>
          <a:p>
            <a:r>
              <a:rPr lang="en-US" sz="2400" b="1">
                <a:solidFill>
                  <a:srgbClr val="0000FF"/>
                </a:solidFill>
                <a:latin typeface="Times New Roman" panose="02020603050405020304" pitchFamily="18" charset="0"/>
                <a:cs typeface="Times New Roman" panose="02020603050405020304" pitchFamily="18" charset="0"/>
              </a:rPr>
              <a:t>Em hãy tìm hiểu một số loại dây dẫn điện, vật liệu cách điện của mạng điện trong nhà và cho biết chúng dùng trong trường hợp nào? Tại sao?</a:t>
            </a:r>
          </a:p>
          <a:p>
            <a:pPr algn="just">
              <a:spcAft>
                <a:spcPts val="0"/>
              </a:spcAft>
            </a:pPr>
            <a:r>
              <a:rPr lang="en-US">
                <a:solidFill>
                  <a:srgbClr val="000000"/>
                </a:solidFill>
                <a:latin typeface="Times New Roman" panose="02020603050405020304" pitchFamily="18" charset="0"/>
                <a:ea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endParaRPr>
          </a:p>
        </p:txBody>
      </p:sp>
      <p:pic>
        <p:nvPicPr>
          <p:cNvPr id="6" name="Picture 5" descr="C:\Users\DELL\Desktop\image_298.png"/>
          <p:cNvPicPr/>
          <p:nvPr/>
        </p:nvPicPr>
        <p:blipFill>
          <a:blip r:embed="rId2">
            <a:extLst>
              <a:ext uri="{28A0092B-C50C-407E-A947-70E740481C1C}">
                <a14:useLocalDpi xmlns:a14="http://schemas.microsoft.com/office/drawing/2010/main" val="0"/>
              </a:ext>
            </a:extLst>
          </a:blip>
          <a:srcRect/>
          <a:stretch>
            <a:fillRect/>
          </a:stretch>
        </p:blipFill>
        <p:spPr bwMode="auto">
          <a:xfrm>
            <a:off x="264784" y="1017336"/>
            <a:ext cx="4792407" cy="3946012"/>
          </a:xfrm>
          <a:prstGeom prst="rect">
            <a:avLst/>
          </a:prstGeom>
          <a:noFill/>
          <a:ln>
            <a:noFill/>
          </a:ln>
        </p:spPr>
      </p:pic>
      <p:sp>
        <p:nvSpPr>
          <p:cNvPr id="2" name="Rectangle 1"/>
          <p:cNvSpPr/>
          <p:nvPr/>
        </p:nvSpPr>
        <p:spPr>
          <a:xfrm>
            <a:off x="5240693" y="922667"/>
            <a:ext cx="6699259" cy="6001643"/>
          </a:xfrm>
          <a:prstGeom prst="rect">
            <a:avLst/>
          </a:prstGeom>
        </p:spPr>
        <p:txBody>
          <a:bodyPr wrap="square">
            <a:spAutoFit/>
          </a:bodyPr>
          <a:lstStyle/>
          <a:p>
            <a:pPr>
              <a:spcAft>
                <a:spcPts val="0"/>
              </a:spcAft>
            </a:pPr>
            <a:r>
              <a:rPr lang="vi-VN" sz="2400">
                <a:solidFill>
                  <a:srgbClr val="FF0000"/>
                </a:solidFill>
                <a:latin typeface="Times New Roman" panose="02020603050405020304" pitchFamily="18" charset="0"/>
                <a:ea typeface="Times New Roman" panose="02020603050405020304" pitchFamily="18" charset="0"/>
              </a:rPr>
              <a:t>2. </a:t>
            </a:r>
            <a:r>
              <a:rPr lang="en-US" sz="2400">
                <a:solidFill>
                  <a:srgbClr val="FF0000"/>
                </a:solidFill>
                <a:latin typeface="Times New Roman" panose="02020603050405020304" pitchFamily="18" charset="0"/>
                <a:ea typeface="Times New Roman" panose="02020603050405020304" pitchFamily="18" charset="0"/>
              </a:rPr>
              <a:t>Các loại dây dẫn điện và vật liệu cách điện thường sử dụng trong mạng điện trong nhà bao gồm:</a:t>
            </a:r>
          </a:p>
          <a:p>
            <a:pPr>
              <a:spcAft>
                <a:spcPts val="0"/>
              </a:spcAft>
            </a:pPr>
            <a:r>
              <a:rPr lang="vi-VN" sz="2400">
                <a:solidFill>
                  <a:srgbClr val="FF0000"/>
                </a:solidFill>
                <a:latin typeface="Times New Roman" panose="02020603050405020304" pitchFamily="18" charset="0"/>
                <a:ea typeface="Times New Roman" panose="02020603050405020304" pitchFamily="18" charset="0"/>
              </a:rPr>
              <a:t>*</a:t>
            </a:r>
            <a:r>
              <a:rPr lang="en-US" sz="2400">
                <a:solidFill>
                  <a:srgbClr val="FF0000"/>
                </a:solidFill>
                <a:latin typeface="Times New Roman" panose="02020603050405020304" pitchFamily="18" charset="0"/>
                <a:ea typeface="Times New Roman" panose="02020603050405020304" pitchFamily="18" charset="0"/>
              </a:rPr>
              <a:t> Dây dẫn điện:</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   - Dây dẫn điện đồng: Sử dụng cho việc truyền tải dòng điện trong hệ thống điện nhà ở vì độ dẫn điện tốt và ổn định.</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   - Dây dẫn điện nhôm: Thích hợp cho các ứng dụng có yêu cầu về truyền tải dòng điện lớn và có chi phí thấp hơn so với dây đồng.</a:t>
            </a:r>
          </a:p>
          <a:p>
            <a:pPr>
              <a:spcAft>
                <a:spcPts val="0"/>
              </a:spcAft>
            </a:pPr>
            <a:r>
              <a:rPr lang="vi-VN" sz="2400">
                <a:solidFill>
                  <a:srgbClr val="FF0000"/>
                </a:solidFill>
                <a:latin typeface="Times New Roman" panose="02020603050405020304" pitchFamily="18" charset="0"/>
                <a:ea typeface="Times New Roman" panose="02020603050405020304" pitchFamily="18" charset="0"/>
              </a:rPr>
              <a:t>*</a:t>
            </a:r>
            <a:r>
              <a:rPr lang="en-US" sz="2400">
                <a:solidFill>
                  <a:srgbClr val="FF0000"/>
                </a:solidFill>
                <a:latin typeface="Times New Roman" panose="02020603050405020304" pitchFamily="18" charset="0"/>
                <a:ea typeface="Times New Roman" panose="02020603050405020304" pitchFamily="18" charset="0"/>
              </a:rPr>
              <a:t>Vật liệu cách điện:</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   - Nhựa PVC: Sử dụng cho việc cách điện dây dẫn trong ổ cắm, công tắc và ống dẫn điện, bảo vệ người sử dụng khỏi nguy cơ tiếp xúc với điện.</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   - Gốm: Dùng trong các ứng dụng cách điện cao điểm như trong aptomat và các thiết bị bảo vệ để đảm bảo an toàn khi xảy ra sự cố.</a:t>
            </a:r>
            <a:endParaRPr lang="en-US" sz="240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918969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22351" y="269811"/>
            <a:ext cx="10726309" cy="830997"/>
          </a:xfrm>
          <a:prstGeom prst="rect">
            <a:avLst/>
          </a:prstGeom>
        </p:spPr>
        <p:txBody>
          <a:bodyPr wrap="square">
            <a:spAutoFit/>
          </a:bodyPr>
          <a:lstStyle/>
          <a:p>
            <a:pPr algn="ctr"/>
            <a:r>
              <a:rPr lang="vi-VN" sz="2400" b="1" smtClean="0">
                <a:solidFill>
                  <a:srgbClr val="FF0000"/>
                </a:solidFill>
                <a:latin typeface="Times New Roman" panose="02020603050405020304" pitchFamily="18" charset="0"/>
                <a:cs typeface="Times New Roman" panose="02020603050405020304" pitchFamily="18" charset="0"/>
              </a:rPr>
              <a:t>BÀI </a:t>
            </a:r>
            <a:r>
              <a:rPr lang="vi-VN" sz="2400" b="1">
                <a:solidFill>
                  <a:srgbClr val="FF0000"/>
                </a:solidFill>
                <a:latin typeface="Times New Roman" panose="02020603050405020304" pitchFamily="18" charset="0"/>
                <a:cs typeface="Times New Roman" panose="02020603050405020304" pitchFamily="18" charset="0"/>
              </a:rPr>
              <a:t>4. VẬT </a:t>
            </a:r>
            <a:r>
              <a:rPr lang="vi-VN" sz="2400" b="1" smtClean="0">
                <a:solidFill>
                  <a:srgbClr val="FF0000"/>
                </a:solidFill>
                <a:latin typeface="Times New Roman" panose="02020603050405020304" pitchFamily="18" charset="0"/>
                <a:cs typeface="Times New Roman" panose="02020603050405020304" pitchFamily="18" charset="0"/>
              </a:rPr>
              <a:t>LIỆU, THIẾT BỊ VÀ DỤNG CỤ DÙNG </a:t>
            </a:r>
            <a:r>
              <a:rPr lang="vi-VN" sz="2400" b="1">
                <a:solidFill>
                  <a:srgbClr val="FF0000"/>
                </a:solidFill>
                <a:latin typeface="Times New Roman" panose="02020603050405020304" pitchFamily="18" charset="0"/>
                <a:cs typeface="Times New Roman" panose="02020603050405020304" pitchFamily="18" charset="0"/>
              </a:rPr>
              <a:t>CHO</a:t>
            </a:r>
            <a:r>
              <a:rPr lang="vi-VN" sz="2400" b="1" smtClean="0">
                <a:solidFill>
                  <a:srgbClr val="FF0000"/>
                </a:solidFill>
                <a:latin typeface="Times New Roman" panose="02020603050405020304" pitchFamily="18" charset="0"/>
                <a:cs typeface="Times New Roman" panose="02020603050405020304" pitchFamily="18" charset="0"/>
              </a:rPr>
              <a:t> LẮP ĐẶT MẠNG ĐIỆN TRONG NHÀ</a:t>
            </a:r>
            <a:endParaRPr lang="en-US" sz="2400" b="1">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438539" y="1166843"/>
            <a:ext cx="11318032" cy="5509200"/>
          </a:xfrm>
          <a:prstGeom prst="rect">
            <a:avLst/>
          </a:prstGeom>
        </p:spPr>
        <p:txBody>
          <a:bodyPr wrap="square">
            <a:spAutoFit/>
          </a:bodyPr>
          <a:lstStyle/>
          <a:p>
            <a:pPr>
              <a:spcAft>
                <a:spcPts val="0"/>
              </a:spcAft>
            </a:pPr>
            <a:r>
              <a:rPr lang="vi-VN" sz="3200" b="1">
                <a:solidFill>
                  <a:srgbClr val="000000"/>
                </a:solidFill>
                <a:latin typeface="Times New Roman" panose="02020603050405020304" pitchFamily="18" charset="0"/>
                <a:ea typeface="Times New Roman" panose="02020603050405020304" pitchFamily="18" charset="0"/>
              </a:rPr>
              <a:t>I. Lựa chọn vật liệu</a:t>
            </a:r>
            <a:endParaRPr lang="en-US" sz="3200" b="1">
              <a:latin typeface="Times New Roman" panose="02020603050405020304" pitchFamily="18" charset="0"/>
              <a:ea typeface="Times New Roman" panose="02020603050405020304" pitchFamily="18" charset="0"/>
            </a:endParaRPr>
          </a:p>
          <a:p>
            <a:pPr>
              <a:spcAft>
                <a:spcPts val="0"/>
              </a:spcAft>
            </a:pPr>
            <a:r>
              <a:rPr lang="vi-VN" sz="3200" b="1" smtClean="0">
                <a:solidFill>
                  <a:srgbClr val="000000"/>
                </a:solidFill>
                <a:latin typeface="Times New Roman" panose="02020603050405020304" pitchFamily="18" charset="0"/>
                <a:ea typeface="Times New Roman" panose="02020603050405020304" pitchFamily="18" charset="0"/>
              </a:rPr>
              <a:t>2</a:t>
            </a:r>
            <a:r>
              <a:rPr lang="vi-VN" sz="3200" b="1">
                <a:solidFill>
                  <a:srgbClr val="000000"/>
                </a:solidFill>
                <a:latin typeface="Times New Roman" panose="02020603050405020304" pitchFamily="18" charset="0"/>
                <a:ea typeface="Times New Roman" panose="02020603050405020304" pitchFamily="18" charset="0"/>
              </a:rPr>
              <a:t>. Lựa chọn vật liệu điện</a:t>
            </a:r>
            <a:endParaRPr lang="en-US" sz="3200" b="1">
              <a:latin typeface="Times New Roman" panose="02020603050405020304" pitchFamily="18" charset="0"/>
              <a:ea typeface="Times New Roman" panose="02020603050405020304" pitchFamily="18" charset="0"/>
            </a:endParaRPr>
          </a:p>
          <a:p>
            <a:pPr>
              <a:spcAft>
                <a:spcPts val="0"/>
              </a:spcAft>
            </a:pPr>
            <a:r>
              <a:rPr lang="vi-VN" sz="3200">
                <a:solidFill>
                  <a:srgbClr val="000000"/>
                </a:solidFill>
                <a:latin typeface="Times New Roman" panose="02020603050405020304" pitchFamily="18" charset="0"/>
                <a:ea typeface="Times New Roman" panose="02020603050405020304" pitchFamily="18" charset="0"/>
              </a:rPr>
              <a:t>a. Lựa chọn dây dẫn điện</a:t>
            </a:r>
            <a:endParaRPr lang="en-US" sz="3200">
              <a:latin typeface="Times New Roman" panose="02020603050405020304" pitchFamily="18" charset="0"/>
              <a:ea typeface="Times New Roman" panose="02020603050405020304" pitchFamily="18" charset="0"/>
            </a:endParaRPr>
          </a:p>
          <a:p>
            <a:pPr>
              <a:spcAft>
                <a:spcPts val="0"/>
              </a:spcAft>
            </a:pPr>
            <a:r>
              <a:rPr lang="vi-VN" sz="3200">
                <a:solidFill>
                  <a:srgbClr val="000000"/>
                </a:solidFill>
                <a:latin typeface="Times New Roman" panose="02020603050405020304" pitchFamily="18" charset="0"/>
                <a:ea typeface="Times New Roman" panose="02020603050405020304" pitchFamily="18" charset="0"/>
              </a:rPr>
              <a:t>- Phù hợp với công suất mạng điện trong nhà</a:t>
            </a:r>
            <a:endParaRPr lang="en-US" sz="3200">
              <a:latin typeface="Times New Roman" panose="02020603050405020304" pitchFamily="18" charset="0"/>
              <a:ea typeface="Times New Roman" panose="02020603050405020304" pitchFamily="18" charset="0"/>
            </a:endParaRPr>
          </a:p>
          <a:p>
            <a:pPr>
              <a:spcAft>
                <a:spcPts val="0"/>
              </a:spcAft>
            </a:pPr>
            <a:r>
              <a:rPr lang="vi-VN" sz="3200">
                <a:solidFill>
                  <a:srgbClr val="000000"/>
                </a:solidFill>
                <a:latin typeface="Times New Roman" panose="02020603050405020304" pitchFamily="18" charset="0"/>
                <a:ea typeface="Times New Roman" panose="02020603050405020304" pitchFamily="18" charset="0"/>
              </a:rPr>
              <a:t>b. Lựa chọn vật liệu cách điện</a:t>
            </a:r>
            <a:endParaRPr lang="en-US" sz="3200">
              <a:latin typeface="Times New Roman" panose="02020603050405020304" pitchFamily="18" charset="0"/>
              <a:ea typeface="Times New Roman" panose="02020603050405020304" pitchFamily="18" charset="0"/>
            </a:endParaRPr>
          </a:p>
          <a:p>
            <a:pPr>
              <a:spcAft>
                <a:spcPts val="0"/>
              </a:spcAft>
            </a:pPr>
            <a:r>
              <a:rPr lang="vi-VN" sz="3200">
                <a:solidFill>
                  <a:srgbClr val="000000"/>
                </a:solidFill>
                <a:latin typeface="Times New Roman" panose="02020603050405020304" pitchFamily="18" charset="0"/>
                <a:ea typeface="Times New Roman" panose="02020603050405020304" pitchFamily="18" charset="0"/>
              </a:rPr>
              <a:t>- Vật liệu cách điện thường gồm băng dính cách  điện và ống luồn dây điện</a:t>
            </a:r>
            <a:endParaRPr lang="en-US" sz="3200">
              <a:latin typeface="Times New Roman" panose="02020603050405020304" pitchFamily="18" charset="0"/>
              <a:ea typeface="Times New Roman" panose="02020603050405020304" pitchFamily="18" charset="0"/>
            </a:endParaRPr>
          </a:p>
          <a:p>
            <a:pPr>
              <a:spcAft>
                <a:spcPts val="0"/>
              </a:spcAft>
            </a:pPr>
            <a:r>
              <a:rPr lang="vi-VN" sz="3200">
                <a:solidFill>
                  <a:srgbClr val="000000"/>
                </a:solidFill>
                <a:latin typeface="Times New Roman" panose="02020603050405020304" pitchFamily="18" charset="0"/>
                <a:ea typeface="Times New Roman" panose="02020603050405020304" pitchFamily="18" charset="0"/>
              </a:rPr>
              <a:t>- Lựa chọn các sản phẩm có nguồn gốc xuất xứ rõ ràng từ các đơn vị sản xuất uy tín.</a:t>
            </a:r>
            <a:endParaRPr lang="en-US" sz="3200">
              <a:latin typeface="Times New Roman" panose="02020603050405020304" pitchFamily="18" charset="0"/>
              <a:ea typeface="Times New Roman" panose="02020603050405020304" pitchFamily="18" charset="0"/>
            </a:endParaRPr>
          </a:p>
          <a:p>
            <a:pPr>
              <a:spcAft>
                <a:spcPts val="0"/>
              </a:spcAft>
            </a:pPr>
            <a:r>
              <a:rPr lang="vi-VN" sz="3200">
                <a:solidFill>
                  <a:srgbClr val="000000"/>
                </a:solidFill>
                <a:latin typeface="Times New Roman" panose="02020603050405020304" pitchFamily="18" charset="0"/>
                <a:ea typeface="Times New Roman" panose="02020603050405020304" pitchFamily="18" charset="0"/>
              </a:rPr>
              <a:t>- Đối với ống luồn dây dẫn, cần lựa chọn ống dây có tiết diện lớn hơn tổng tiết diện dây dẫn đi trong ống</a:t>
            </a:r>
            <a:endParaRPr lang="en-US" sz="32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784280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512</TotalTime>
  <Words>3356</Words>
  <Application>Microsoft Office PowerPoint</Application>
  <PresentationFormat>Widescreen</PresentationFormat>
  <Paragraphs>312</Paragraphs>
  <Slides>35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35</vt:i4>
      </vt:variant>
    </vt:vector>
  </HeadingPairs>
  <TitlesOfParts>
    <vt:vector size="39" baseType="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Techsi.vn</cp:lastModifiedBy>
  <cp:revision>126</cp:revision>
  <dcterms:created xsi:type="dcterms:W3CDTF">2023-06-21T22:05:51Z</dcterms:created>
  <dcterms:modified xsi:type="dcterms:W3CDTF">2024-11-12T03:09:24Z</dcterms:modified>
</cp:coreProperties>
</file>