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4540" r:id="rId4"/>
  </p:sldMasterIdLst>
  <p:notesMasterIdLst>
    <p:notesMasterId r:id="rId31"/>
  </p:notesMasterIdLst>
  <p:sldIdLst>
    <p:sldId id="270" r:id="rId5"/>
    <p:sldId id="273" r:id="rId6"/>
    <p:sldId id="271" r:id="rId7"/>
    <p:sldId id="276" r:id="rId8"/>
    <p:sldId id="274" r:id="rId9"/>
    <p:sldId id="277" r:id="rId10"/>
    <p:sldId id="269" r:id="rId11"/>
    <p:sldId id="278" r:id="rId12"/>
    <p:sldId id="281" r:id="rId13"/>
    <p:sldId id="285" r:id="rId14"/>
    <p:sldId id="259" r:id="rId15"/>
    <p:sldId id="280" r:id="rId16"/>
    <p:sldId id="260" r:id="rId17"/>
    <p:sldId id="282" r:id="rId18"/>
    <p:sldId id="283" r:id="rId19"/>
    <p:sldId id="261" r:id="rId20"/>
    <p:sldId id="286" r:id="rId21"/>
    <p:sldId id="262" r:id="rId22"/>
    <p:sldId id="263" r:id="rId23"/>
    <p:sldId id="265" r:id="rId24"/>
    <p:sldId id="288" r:id="rId25"/>
    <p:sldId id="291" r:id="rId26"/>
    <p:sldId id="292" r:id="rId27"/>
    <p:sldId id="266" r:id="rId28"/>
    <p:sldId id="293" r:id="rId29"/>
    <p:sldId id="29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5443E-B0D0-4CE8-B8B5-7D6F9A873DC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F6177-B474-4EF7-8A0B-E154617B238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  <a:endParaRPr lang="en-US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652A0-76C3-492E-A323-1A0052F997B1}" type="parTrans" cxnId="{EB484532-1526-457F-9B08-E26942754FCC}">
      <dgm:prSet/>
      <dgm:spPr/>
      <dgm:t>
        <a:bodyPr/>
        <a:lstStyle/>
        <a:p>
          <a:endParaRPr lang="en-US"/>
        </a:p>
      </dgm:t>
    </dgm:pt>
    <dgm:pt modelId="{2BD2C43C-4252-4E97-8941-008868AB3E30}" type="sibTrans" cxnId="{EB484532-1526-457F-9B08-E26942754FCC}">
      <dgm:prSet/>
      <dgm:spPr/>
      <dgm:t>
        <a:bodyPr/>
        <a:lstStyle/>
        <a:p>
          <a:endParaRPr lang="en-US"/>
        </a:p>
      </dgm:t>
    </dgm:pt>
    <dgm:pt modelId="{1020EA8D-77ED-4AD1-A77F-BE745197596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 smtClean="0">
              <a:latin typeface="Times New Roman" panose="02020603050405020304" pitchFamily="18" charset="0"/>
            </a:rPr>
            <a:t>Tạo ra sự say mê, hứng thú với công việc.</a:t>
          </a:r>
          <a:endParaRPr lang="en-US"/>
        </a:p>
      </dgm:t>
    </dgm:pt>
    <dgm:pt modelId="{F026D60D-DAF5-48A0-8741-5D670922BC7F}" type="parTrans" cxnId="{C4CB3CBC-102F-4C55-BCE8-A15D7BE7FEF4}">
      <dgm:prSet/>
      <dgm:spPr/>
      <dgm:t>
        <a:bodyPr/>
        <a:lstStyle/>
        <a:p>
          <a:endParaRPr lang="en-US"/>
        </a:p>
      </dgm:t>
    </dgm:pt>
    <dgm:pt modelId="{BFB0A112-0255-41F2-B30B-FF7C59B3D6E5}" type="sibTrans" cxnId="{C4CB3CBC-102F-4C55-BCE8-A15D7BE7FEF4}">
      <dgm:prSet/>
      <dgm:spPr/>
      <dgm:t>
        <a:bodyPr/>
        <a:lstStyle/>
        <a:p>
          <a:endParaRPr lang="en-US"/>
        </a:p>
      </dgm:t>
    </dgm:pt>
    <dgm:pt modelId="{79D64A85-2D0D-4A74-AC2B-69EB7468391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  <a:endParaRPr lang="en-US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5CD41-F8C6-4451-AEA5-C671D7C96F52}" type="parTrans" cxnId="{2A2006B7-4808-4AC7-9CC9-4328CB3FA5D5}">
      <dgm:prSet/>
      <dgm:spPr/>
      <dgm:t>
        <a:bodyPr/>
        <a:lstStyle/>
        <a:p>
          <a:endParaRPr lang="en-US"/>
        </a:p>
      </dgm:t>
    </dgm:pt>
    <dgm:pt modelId="{B283CF80-A0DB-4454-8FA0-5C7D3CB1086E}" type="sibTrans" cxnId="{2A2006B7-4808-4AC7-9CC9-4328CB3FA5D5}">
      <dgm:prSet/>
      <dgm:spPr/>
      <dgm:t>
        <a:bodyPr/>
        <a:lstStyle/>
        <a:p>
          <a:endParaRPr lang="en-US"/>
        </a:p>
      </dgm:t>
    </dgm:pt>
    <dgm:pt modelId="{D4653CA9-C60C-42FA-9CD3-58EC04E782B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 smtClean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b="0" i="0" u="none" strike="noStrike" baseline="0" smtClean="0">
              <a:latin typeface="Times New Roman" panose="02020603050405020304" pitchFamily="18" charset="0"/>
            </a:rPr>
            <a:t> 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phí gia đình.</a:t>
          </a:r>
          <a:r>
            <a:rPr lang="vi-VN" b="0" i="0" u="none" strike="noStrike" smtClean="0">
              <a:latin typeface="Times New Roman" panose="02020603050405020304" pitchFamily="18" charset="0"/>
            </a:rPr>
            <a:t> </a:t>
          </a:r>
          <a:endParaRPr lang="en-US"/>
        </a:p>
      </dgm:t>
    </dgm:pt>
    <dgm:pt modelId="{115C9882-EA77-4124-9D6F-E3EB71A8C98D}" type="parTrans" cxnId="{A6CF1F38-57D4-4B12-B86C-CBAEC94FA0D8}">
      <dgm:prSet/>
      <dgm:spPr/>
      <dgm:t>
        <a:bodyPr/>
        <a:lstStyle/>
        <a:p>
          <a:endParaRPr lang="en-US"/>
        </a:p>
      </dgm:t>
    </dgm:pt>
    <dgm:pt modelId="{37782F23-872E-4FF4-8C32-E3401F1B9D96}" type="sibTrans" cxnId="{A6CF1F38-57D4-4B12-B86C-CBAEC94FA0D8}">
      <dgm:prSet/>
      <dgm:spPr/>
      <dgm:t>
        <a:bodyPr/>
        <a:lstStyle/>
        <a:p>
          <a:endParaRPr lang="en-US"/>
        </a:p>
      </dgm:t>
    </dgm:pt>
    <dgm:pt modelId="{6FA7DA9E-AD1C-49B2-A167-7F8C56A540B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  <a:endParaRPr lang="en-US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0D747-4195-4ED9-B400-4C5FC3946C10}" type="parTrans" cxnId="{C0A522F5-BDC6-4722-9AD9-7F24EB6C4D9D}">
      <dgm:prSet/>
      <dgm:spPr/>
      <dgm:t>
        <a:bodyPr/>
        <a:lstStyle/>
        <a:p>
          <a:endParaRPr lang="en-US"/>
        </a:p>
      </dgm:t>
    </dgm:pt>
    <dgm:pt modelId="{FFFDB28A-AB5D-495B-81C5-E2E16E4B98FB}" type="sibTrans" cxnId="{C0A522F5-BDC6-4722-9AD9-7F24EB6C4D9D}">
      <dgm:prSet/>
      <dgm:spPr/>
      <dgm:t>
        <a:bodyPr/>
        <a:lstStyle/>
        <a:p>
          <a:endParaRPr lang="en-US"/>
        </a:p>
      </dgm:t>
    </dgm:pt>
    <dgm:pt modelId="{45DFE2E7-1B31-4049-9E57-1ECE86A8438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 smtClean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b="0" i="0" u="none" strike="noStrike" baseline="0" smtClean="0">
              <a:latin typeface="Times New Roman" panose="02020603050405020304" pitchFamily="18" charset="0"/>
            </a:rPr>
            <a:t> 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tập, làm việc.</a:t>
          </a:r>
          <a:r>
            <a:rPr lang="vi-VN" b="0" i="0" u="none" strike="noStrike" smtClean="0">
              <a:latin typeface="Times New Roman" panose="02020603050405020304" pitchFamily="18" charset="0"/>
            </a:rPr>
            <a:t> 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 smtClean="0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 smtClean="0">
              <a:latin typeface="Times New Roman" panose="02020603050405020304" pitchFamily="18" charset="0"/>
            </a:rPr>
            <a:t>Giảm thiểu tình trạng thất nghiệp.</a:t>
          </a:r>
          <a:endParaRPr lang="en-US"/>
        </a:p>
      </dgm:t>
    </dgm:pt>
    <dgm:pt modelId="{21BCC072-9DF3-4F5C-A856-3B5E75AEC799}" type="parTrans" cxnId="{10C5FD59-9DB0-436E-A5C6-B94A196487CC}">
      <dgm:prSet/>
      <dgm:spPr/>
      <dgm:t>
        <a:bodyPr/>
        <a:lstStyle/>
        <a:p>
          <a:endParaRPr lang="en-US"/>
        </a:p>
      </dgm:t>
    </dgm:pt>
    <dgm:pt modelId="{652E7045-6FE3-4111-8B2C-9ECE89E394F9}" type="sibTrans" cxnId="{10C5FD59-9DB0-436E-A5C6-B94A196487CC}">
      <dgm:prSet/>
      <dgm:spPr/>
      <dgm:t>
        <a:bodyPr/>
        <a:lstStyle/>
        <a:p>
          <a:endParaRPr lang="en-US"/>
        </a:p>
      </dgm:t>
    </dgm:pt>
    <dgm:pt modelId="{C38AEAD5-0F02-478A-9B3E-4DC02B9F7BBD}">
      <dgm:prSet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 smtClean="0">
              <a:latin typeface="Times New Roman" panose="02020603050405020304" pitchFamily="18" charset="0"/>
            </a:rPr>
            <a:t>Tăng hiệu quả làm việc</a:t>
          </a:r>
          <a:endParaRPr lang="vi-VN"/>
        </a:p>
      </dgm:t>
    </dgm:pt>
    <dgm:pt modelId="{3FBAE4AC-D77F-4E5C-96F7-7503CBDC85C3}" type="parTrans" cxnId="{77597E1D-E8E5-4C51-B055-15E06744F34D}">
      <dgm:prSet/>
      <dgm:spPr/>
      <dgm:t>
        <a:bodyPr/>
        <a:lstStyle/>
        <a:p>
          <a:endParaRPr lang="en-US"/>
        </a:p>
      </dgm:t>
    </dgm:pt>
    <dgm:pt modelId="{E06A73D0-53BD-4E31-997E-F722EB7092CC}" type="sibTrans" cxnId="{77597E1D-E8E5-4C51-B055-15E06744F34D}">
      <dgm:prSet/>
      <dgm:spPr/>
      <dgm:t>
        <a:bodyPr/>
        <a:lstStyle/>
        <a:p>
          <a:endParaRPr lang="en-US"/>
        </a:p>
      </dgm:t>
    </dgm:pt>
    <dgm:pt modelId="{D6F7DA44-145A-4F66-9AD7-FC2673234A9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 smtClean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/>
        </a:p>
      </dgm:t>
    </dgm:pt>
    <dgm:pt modelId="{D0580314-5708-4B59-B271-146F5C346EA7}" type="parTrans" cxnId="{71CC71C2-71C1-448D-A2FF-BD0A1C339A72}">
      <dgm:prSet/>
      <dgm:spPr/>
      <dgm:t>
        <a:bodyPr/>
        <a:lstStyle/>
        <a:p>
          <a:endParaRPr lang="en-US"/>
        </a:p>
      </dgm:t>
    </dgm:pt>
    <dgm:pt modelId="{6402D02F-6D34-43F7-8876-5F4E1EDB5945}" type="sibTrans" cxnId="{71CC71C2-71C1-448D-A2FF-BD0A1C339A72}">
      <dgm:prSet/>
      <dgm:spPr/>
      <dgm:t>
        <a:bodyPr/>
        <a:lstStyle/>
        <a:p>
          <a:endParaRPr lang="en-US"/>
        </a:p>
      </dgm:t>
    </dgm:pt>
    <dgm:pt modelId="{9C761B99-5E38-4D55-ADFE-8395FD28345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 smtClean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b="0" i="0" u="none" strike="noStrike" baseline="0" smtClean="0">
              <a:latin typeface="Times New Roman" panose="02020603050405020304" pitchFamily="18" charset="0"/>
            </a:rPr>
            <a:t>ề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 nghiệp.</a:t>
          </a:r>
          <a:endParaRPr lang="en-US"/>
        </a:p>
      </dgm:t>
    </dgm:pt>
    <dgm:pt modelId="{B6BE55EC-80D8-46AC-BAB1-99B4852B245C}" type="parTrans" cxnId="{D2E02F6E-7A50-41E2-836C-85D4CDF13809}">
      <dgm:prSet/>
      <dgm:spPr/>
      <dgm:t>
        <a:bodyPr/>
        <a:lstStyle/>
        <a:p>
          <a:endParaRPr lang="en-US"/>
        </a:p>
      </dgm:t>
    </dgm:pt>
    <dgm:pt modelId="{10667771-450D-48BA-B923-1E96ADD89A40}" type="sibTrans" cxnId="{D2E02F6E-7A50-41E2-836C-85D4CDF13809}">
      <dgm:prSet/>
      <dgm:spPr/>
      <dgm:t>
        <a:bodyPr/>
        <a:lstStyle/>
        <a:p>
          <a:endParaRPr lang="en-US"/>
        </a:p>
      </dgm:t>
    </dgm:pt>
    <dgm:pt modelId="{CEBBDDBB-F2C3-4E28-B239-691C6A502041}" type="pres">
      <dgm:prSet presAssocID="{81A5443E-B0D0-4CE8-B8B5-7D6F9A873D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152271-B6F0-4C90-B14C-018360003B42}" type="pres">
      <dgm:prSet presAssocID="{D08F6177-B474-4EF7-8A0B-E154617B238F}" presName="composite" presStyleCnt="0"/>
      <dgm:spPr/>
    </dgm:pt>
    <dgm:pt modelId="{D17B6BC9-53C7-4968-B2C0-711C881E3D41}" type="pres">
      <dgm:prSet presAssocID="{D08F6177-B474-4EF7-8A0B-E154617B238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BEE2E-18DE-48DB-A768-7A6E0141C13A}" type="pres">
      <dgm:prSet presAssocID="{D08F6177-B474-4EF7-8A0B-E154617B238F}" presName="descendantText" presStyleLbl="alignAcc1" presStyleIdx="0" presStyleCnt="3" custLinFactNeighborX="0" custLinFactNeighborY="-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F5F37-1666-4A94-A4AD-B9DD31B44EA2}" type="pres">
      <dgm:prSet presAssocID="{2BD2C43C-4252-4E97-8941-008868AB3E30}" presName="sp" presStyleCnt="0"/>
      <dgm:spPr/>
    </dgm:pt>
    <dgm:pt modelId="{9D5A840D-494F-4C8A-9B8F-6C30F9A7741A}" type="pres">
      <dgm:prSet presAssocID="{79D64A85-2D0D-4A74-AC2B-69EB74683917}" presName="composite" presStyleCnt="0"/>
      <dgm:spPr/>
    </dgm:pt>
    <dgm:pt modelId="{8CF1A60F-A409-4B39-B6A1-EAFA5AD400C3}" type="pres">
      <dgm:prSet presAssocID="{79D64A85-2D0D-4A74-AC2B-69EB7468391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0B824-5435-4FE4-943E-A659D6287B97}" type="pres">
      <dgm:prSet presAssocID="{79D64A85-2D0D-4A74-AC2B-69EB7468391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4D126-1131-448C-9176-53E2E30537E0}" type="pres">
      <dgm:prSet presAssocID="{B283CF80-A0DB-4454-8FA0-5C7D3CB1086E}" presName="sp" presStyleCnt="0"/>
      <dgm:spPr/>
    </dgm:pt>
    <dgm:pt modelId="{DF5A033D-189C-4500-86DC-F0BAE98C6D31}" type="pres">
      <dgm:prSet presAssocID="{6FA7DA9E-AD1C-49B2-A167-7F8C56A540BD}" presName="composite" presStyleCnt="0"/>
      <dgm:spPr/>
    </dgm:pt>
    <dgm:pt modelId="{5EA3AA7D-D905-40DC-B9B8-95B585B9A6BA}" type="pres">
      <dgm:prSet presAssocID="{6FA7DA9E-AD1C-49B2-A167-7F8C56A540B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258460-DBF3-4E48-B67B-3E407A2D2141}" type="pres">
      <dgm:prSet presAssocID="{6FA7DA9E-AD1C-49B2-A167-7F8C56A540B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CB3CBC-102F-4C55-BCE8-A15D7BE7FEF4}" srcId="{D08F6177-B474-4EF7-8A0B-E154617B238F}" destId="{1020EA8D-77ED-4AD1-A77F-BE7451975962}" srcOrd="0" destOrd="0" parTransId="{F026D60D-DAF5-48A0-8741-5D670922BC7F}" sibTransId="{BFB0A112-0255-41F2-B30B-FF7C59B3D6E5}"/>
    <dgm:cxn modelId="{BCE061F6-C674-4CCF-9959-922D676E1671}" type="presOf" srcId="{C38AEAD5-0F02-478A-9B3E-4DC02B9F7BBD}" destId="{218BEE2E-18DE-48DB-A768-7A6E0141C13A}" srcOrd="0" destOrd="2" presId="urn:microsoft.com/office/officeart/2005/8/layout/chevron2"/>
    <dgm:cxn modelId="{975811CE-17E3-434A-B2A7-AFBB9289DF17}" type="presOf" srcId="{1020EA8D-77ED-4AD1-A77F-BE7451975962}" destId="{218BEE2E-18DE-48DB-A768-7A6E0141C13A}" srcOrd="0" destOrd="0" presId="urn:microsoft.com/office/officeart/2005/8/layout/chevron2"/>
    <dgm:cxn modelId="{D2E02F6E-7A50-41E2-836C-85D4CDF13809}" srcId="{D08F6177-B474-4EF7-8A0B-E154617B238F}" destId="{9C761B99-5E38-4D55-ADFE-8395FD283450}" srcOrd="1" destOrd="0" parTransId="{B6BE55EC-80D8-46AC-BAB1-99B4852B245C}" sibTransId="{10667771-450D-48BA-B923-1E96ADD89A40}"/>
    <dgm:cxn modelId="{2A2006B7-4808-4AC7-9CC9-4328CB3FA5D5}" srcId="{81A5443E-B0D0-4CE8-B8B5-7D6F9A873DCB}" destId="{79D64A85-2D0D-4A74-AC2B-69EB74683917}" srcOrd="1" destOrd="0" parTransId="{6205CD41-F8C6-4451-AEA5-C671D7C96F52}" sibTransId="{B283CF80-A0DB-4454-8FA0-5C7D3CB1086E}"/>
    <dgm:cxn modelId="{F4944657-BB2D-449D-A1DC-D82EAFBA72B3}" type="presOf" srcId="{D6F7DA44-145A-4F66-9AD7-FC2673234A92}" destId="{EDC0B824-5435-4FE4-943E-A659D6287B97}" srcOrd="0" destOrd="1" presId="urn:microsoft.com/office/officeart/2005/8/layout/chevron2"/>
    <dgm:cxn modelId="{71CC71C2-71C1-448D-A2FF-BD0A1C339A72}" srcId="{79D64A85-2D0D-4A74-AC2B-69EB74683917}" destId="{D6F7DA44-145A-4F66-9AD7-FC2673234A92}" srcOrd="1" destOrd="0" parTransId="{D0580314-5708-4B59-B271-146F5C346EA7}" sibTransId="{6402D02F-6D34-43F7-8876-5F4E1EDB5945}"/>
    <dgm:cxn modelId="{8DA590F9-3BD0-48B0-A3A7-C6BAAF5424C4}" type="presOf" srcId="{D4653CA9-C60C-42FA-9CD3-58EC04E782B2}" destId="{EDC0B824-5435-4FE4-943E-A659D6287B97}" srcOrd="0" destOrd="0" presId="urn:microsoft.com/office/officeart/2005/8/layout/chevron2"/>
    <dgm:cxn modelId="{245D1913-A04C-4510-9B39-BDEFA44D1AC1}" type="presOf" srcId="{D08F6177-B474-4EF7-8A0B-E154617B238F}" destId="{D17B6BC9-53C7-4968-B2C0-711C881E3D41}" srcOrd="0" destOrd="0" presId="urn:microsoft.com/office/officeart/2005/8/layout/chevron2"/>
    <dgm:cxn modelId="{A6CF1F38-57D4-4B12-B86C-CBAEC94FA0D8}" srcId="{79D64A85-2D0D-4A74-AC2B-69EB74683917}" destId="{D4653CA9-C60C-42FA-9CD3-58EC04E782B2}" srcOrd="0" destOrd="0" parTransId="{115C9882-EA77-4124-9D6F-E3EB71A8C98D}" sibTransId="{37782F23-872E-4FF4-8C32-E3401F1B9D96}"/>
    <dgm:cxn modelId="{BDC4866C-DBE3-4E42-B31B-4792C25DFC2C}" type="presOf" srcId="{6FA7DA9E-AD1C-49B2-A167-7F8C56A540BD}" destId="{5EA3AA7D-D905-40DC-B9B8-95B585B9A6BA}" srcOrd="0" destOrd="0" presId="urn:microsoft.com/office/officeart/2005/8/layout/chevron2"/>
    <dgm:cxn modelId="{10C5FD59-9DB0-436E-A5C6-B94A196487CC}" srcId="{6FA7DA9E-AD1C-49B2-A167-7F8C56A540BD}" destId="{45DFE2E7-1B31-4049-9E57-1ECE86A84380}" srcOrd="0" destOrd="0" parTransId="{21BCC072-9DF3-4F5C-A856-3B5E75AEC799}" sibTransId="{652E7045-6FE3-4111-8B2C-9ECE89E394F9}"/>
    <dgm:cxn modelId="{C0A522F5-BDC6-4722-9AD9-7F24EB6C4D9D}" srcId="{81A5443E-B0D0-4CE8-B8B5-7D6F9A873DCB}" destId="{6FA7DA9E-AD1C-49B2-A167-7F8C56A540BD}" srcOrd="2" destOrd="0" parTransId="{BBE0D747-4195-4ED9-B400-4C5FC3946C10}" sibTransId="{FFFDB28A-AB5D-495B-81C5-E2E16E4B98FB}"/>
    <dgm:cxn modelId="{B8A5971D-CFCB-485A-8F2A-E46E7D23405C}" type="presOf" srcId="{45DFE2E7-1B31-4049-9E57-1ECE86A84380}" destId="{8F258460-DBF3-4E48-B67B-3E407A2D2141}" srcOrd="0" destOrd="0" presId="urn:microsoft.com/office/officeart/2005/8/layout/chevron2"/>
    <dgm:cxn modelId="{75DA28DE-C5B1-4FD7-931F-92B5E41B09E4}" type="presOf" srcId="{9C761B99-5E38-4D55-ADFE-8395FD283450}" destId="{218BEE2E-18DE-48DB-A768-7A6E0141C13A}" srcOrd="0" destOrd="1" presId="urn:microsoft.com/office/officeart/2005/8/layout/chevron2"/>
    <dgm:cxn modelId="{EB484532-1526-457F-9B08-E26942754FCC}" srcId="{81A5443E-B0D0-4CE8-B8B5-7D6F9A873DCB}" destId="{D08F6177-B474-4EF7-8A0B-E154617B238F}" srcOrd="0" destOrd="0" parTransId="{047652A0-76C3-492E-A323-1A0052F997B1}" sibTransId="{2BD2C43C-4252-4E97-8941-008868AB3E30}"/>
    <dgm:cxn modelId="{2E9D4708-F51B-4224-975C-89E1C491385F}" type="presOf" srcId="{79D64A85-2D0D-4A74-AC2B-69EB74683917}" destId="{8CF1A60F-A409-4B39-B6A1-EAFA5AD400C3}" srcOrd="0" destOrd="0" presId="urn:microsoft.com/office/officeart/2005/8/layout/chevron2"/>
    <dgm:cxn modelId="{61EB122A-0775-4BFF-9F5D-D4C7D53B53A1}" type="presOf" srcId="{81A5443E-B0D0-4CE8-B8B5-7D6F9A873DCB}" destId="{CEBBDDBB-F2C3-4E28-B239-691C6A502041}" srcOrd="0" destOrd="0" presId="urn:microsoft.com/office/officeart/2005/8/layout/chevron2"/>
    <dgm:cxn modelId="{77597E1D-E8E5-4C51-B055-15E06744F34D}" srcId="{D08F6177-B474-4EF7-8A0B-E154617B238F}" destId="{C38AEAD5-0F02-478A-9B3E-4DC02B9F7BBD}" srcOrd="2" destOrd="0" parTransId="{3FBAE4AC-D77F-4E5C-96F7-7503CBDC85C3}" sibTransId="{E06A73D0-53BD-4E31-997E-F722EB7092CC}"/>
    <dgm:cxn modelId="{A5452949-393D-468E-8EC5-4F0D098EC096}" type="presParOf" srcId="{CEBBDDBB-F2C3-4E28-B239-691C6A502041}" destId="{69152271-B6F0-4C90-B14C-018360003B42}" srcOrd="0" destOrd="0" presId="urn:microsoft.com/office/officeart/2005/8/layout/chevron2"/>
    <dgm:cxn modelId="{89079D5C-5E58-4451-B229-9CACF542AEF7}" type="presParOf" srcId="{69152271-B6F0-4C90-B14C-018360003B42}" destId="{D17B6BC9-53C7-4968-B2C0-711C881E3D41}" srcOrd="0" destOrd="0" presId="urn:microsoft.com/office/officeart/2005/8/layout/chevron2"/>
    <dgm:cxn modelId="{70A5BA97-324D-4D92-B547-FC4281FF895E}" type="presParOf" srcId="{69152271-B6F0-4C90-B14C-018360003B42}" destId="{218BEE2E-18DE-48DB-A768-7A6E0141C13A}" srcOrd="1" destOrd="0" presId="urn:microsoft.com/office/officeart/2005/8/layout/chevron2"/>
    <dgm:cxn modelId="{F6C821D9-F14E-4472-AC50-87B7A0B82B2E}" type="presParOf" srcId="{CEBBDDBB-F2C3-4E28-B239-691C6A502041}" destId="{559F5F37-1666-4A94-A4AD-B9DD31B44EA2}" srcOrd="1" destOrd="0" presId="urn:microsoft.com/office/officeart/2005/8/layout/chevron2"/>
    <dgm:cxn modelId="{3169DE36-5DF3-408A-BB63-6A5E0E7547E0}" type="presParOf" srcId="{CEBBDDBB-F2C3-4E28-B239-691C6A502041}" destId="{9D5A840D-494F-4C8A-9B8F-6C30F9A7741A}" srcOrd="2" destOrd="0" presId="urn:microsoft.com/office/officeart/2005/8/layout/chevron2"/>
    <dgm:cxn modelId="{2808376C-AE12-43AC-B93F-ED0B5A8FDE4D}" type="presParOf" srcId="{9D5A840D-494F-4C8A-9B8F-6C30F9A7741A}" destId="{8CF1A60F-A409-4B39-B6A1-EAFA5AD400C3}" srcOrd="0" destOrd="0" presId="urn:microsoft.com/office/officeart/2005/8/layout/chevron2"/>
    <dgm:cxn modelId="{DDECAC3D-4CD9-42AA-948D-E12DE528B2B8}" type="presParOf" srcId="{9D5A840D-494F-4C8A-9B8F-6C30F9A7741A}" destId="{EDC0B824-5435-4FE4-943E-A659D6287B97}" srcOrd="1" destOrd="0" presId="urn:microsoft.com/office/officeart/2005/8/layout/chevron2"/>
    <dgm:cxn modelId="{E343ACD4-AACA-4EA9-971B-D3D445C58F7A}" type="presParOf" srcId="{CEBBDDBB-F2C3-4E28-B239-691C6A502041}" destId="{B204D126-1131-448C-9176-53E2E30537E0}" srcOrd="3" destOrd="0" presId="urn:microsoft.com/office/officeart/2005/8/layout/chevron2"/>
    <dgm:cxn modelId="{86DC135A-678A-4BA3-8A07-4B9D27A24DE4}" type="presParOf" srcId="{CEBBDDBB-F2C3-4E28-B239-691C6A502041}" destId="{DF5A033D-189C-4500-86DC-F0BAE98C6D31}" srcOrd="4" destOrd="0" presId="urn:microsoft.com/office/officeart/2005/8/layout/chevron2"/>
    <dgm:cxn modelId="{6BF97640-1C5E-4197-AE7A-CAB755781AF0}" type="presParOf" srcId="{DF5A033D-189C-4500-86DC-F0BAE98C6D31}" destId="{5EA3AA7D-D905-40DC-B9B8-95B585B9A6BA}" srcOrd="0" destOrd="0" presId="urn:microsoft.com/office/officeart/2005/8/layout/chevron2"/>
    <dgm:cxn modelId="{188F63EB-0A34-4046-9BAF-28D14261D314}" type="presParOf" srcId="{DF5A033D-189C-4500-86DC-F0BAE98C6D31}" destId="{8F258460-DBF3-4E48-B67B-3E407A2D21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B6BC9-53C7-4968-B2C0-711C881E3D41}">
      <dsp:nvSpPr>
        <dsp:cNvPr id="0" name=""/>
        <dsp:cNvSpPr/>
      </dsp:nvSpPr>
      <dsp:spPr>
        <a:xfrm rot="5400000">
          <a:off x="-300140" y="306222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  <a:endParaRPr lang="en-US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706409"/>
        <a:ext cx="1400656" cy="600282"/>
      </dsp:txXfrm>
    </dsp:sp>
    <dsp:sp modelId="{218BEE2E-18DE-48DB-A768-7A6E0141C13A}">
      <dsp:nvSpPr>
        <dsp:cNvPr id="0" name=""/>
        <dsp:cNvSpPr/>
      </dsp:nvSpPr>
      <dsp:spPr>
        <a:xfrm rot="5400000">
          <a:off x="5971159" y="-4570502"/>
          <a:ext cx="1301293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Tạo ra sự say mê, hứng thú với công việc.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sz="2500" b="0" i="0" u="none" strike="noStrike" kern="1200" baseline="0" smtClean="0">
              <a:latin typeface="Times New Roman" panose="02020603050405020304" pitchFamily="18" charset="0"/>
            </a:rPr>
            <a:t>ề</a:t>
          </a: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 nghiệp.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Tăng hiệu quả làm việc</a:t>
          </a:r>
          <a:endParaRPr lang="vi-VN" sz="2500" kern="1200"/>
        </a:p>
      </dsp:txBody>
      <dsp:txXfrm rot="-5400000">
        <a:off x="1400657" y="63524"/>
        <a:ext cx="10378774" cy="1174245"/>
      </dsp:txXfrm>
    </dsp:sp>
    <dsp:sp modelId="{8CF1A60F-A409-4B39-B6A1-EAFA5AD400C3}">
      <dsp:nvSpPr>
        <dsp:cNvPr id="0" name=""/>
        <dsp:cNvSpPr/>
      </dsp:nvSpPr>
      <dsp:spPr>
        <a:xfrm rot="5400000">
          <a:off x="-300140" y="2116929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  <a:endParaRPr lang="en-US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517116"/>
        <a:ext cx="1400656" cy="600282"/>
      </dsp:txXfrm>
    </dsp:sp>
    <dsp:sp modelId="{EDC0B824-5435-4FE4-943E-A659D6287B97}">
      <dsp:nvSpPr>
        <dsp:cNvPr id="0" name=""/>
        <dsp:cNvSpPr/>
      </dsp:nvSpPr>
      <dsp:spPr>
        <a:xfrm rot="5400000">
          <a:off x="5971500" y="-2754055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sz="2500" b="0" i="0" u="none" strike="noStrike" kern="1200" baseline="0" smtClean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phí gia đình.</a:t>
          </a:r>
          <a:r>
            <a:rPr lang="vi-VN" sz="2500" b="0" i="0" u="none" strike="noStrike" kern="1200" smtClean="0">
              <a:latin typeface="Times New Roman" panose="02020603050405020304" pitchFamily="18" charset="0"/>
            </a:rPr>
            <a:t> 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 sz="2500" kern="1200"/>
        </a:p>
      </dsp:txBody>
      <dsp:txXfrm rot="-5400000">
        <a:off x="1400656" y="1880279"/>
        <a:ext cx="10378808" cy="1173629"/>
      </dsp:txXfrm>
    </dsp:sp>
    <dsp:sp modelId="{5EA3AA7D-D905-40DC-B9B8-95B585B9A6BA}">
      <dsp:nvSpPr>
        <dsp:cNvPr id="0" name=""/>
        <dsp:cNvSpPr/>
      </dsp:nvSpPr>
      <dsp:spPr>
        <a:xfrm rot="5400000">
          <a:off x="-300140" y="3927636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  <a:endParaRPr lang="en-US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327823"/>
        <a:ext cx="1400656" cy="600282"/>
      </dsp:txXfrm>
    </dsp:sp>
    <dsp:sp modelId="{8F258460-DBF3-4E48-B67B-3E407A2D2141}">
      <dsp:nvSpPr>
        <dsp:cNvPr id="0" name=""/>
        <dsp:cNvSpPr/>
      </dsp:nvSpPr>
      <dsp:spPr>
        <a:xfrm rot="5400000">
          <a:off x="5971500" y="-943348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sz="2500" b="0" i="0" u="none" strike="noStrike" kern="1200" baseline="0" smtClean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tập, làm việc.</a:t>
          </a:r>
          <a:r>
            <a:rPr lang="vi-VN" sz="2500" b="0" i="0" u="none" strike="noStrike" kern="1200" smtClean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 smtClean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 sz="2500" kern="1200" smtClean="0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 sz="2500" kern="1200" smtClean="0">
              <a:latin typeface="Times New Roman" panose="02020603050405020304" pitchFamily="18" charset="0"/>
            </a:rPr>
            <a:t>Giảm thiểu tình trạng thất nghiệp.</a:t>
          </a:r>
          <a:endParaRPr lang="en-US" sz="2500" kern="1200"/>
        </a:p>
      </dsp:txBody>
      <dsp:txXfrm rot="-5400000">
        <a:off x="1400656" y="3690986"/>
        <a:ext cx="10378808" cy="1173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4FCC-5992-488B-A2A5-063F58C7A9BB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6D96-6FC8-4956-9475-91700C20CA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56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8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8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50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14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1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81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93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5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21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9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14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47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42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1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36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0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09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3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998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08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79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481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71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6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669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93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7495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136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44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77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855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856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431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53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89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1111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167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589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365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635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534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317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14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06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1363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79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834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706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29/07/2024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90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8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8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4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0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2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1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  <p:sldLayoutId id="2147484552" r:id="rId12"/>
    <p:sldLayoutId id="2147484553" r:id="rId13"/>
    <p:sldLayoutId id="2147484554" r:id="rId14"/>
    <p:sldLayoutId id="2147484555" r:id="rId15"/>
    <p:sldLayoutId id="2147484556" r:id="rId16"/>
    <p:sldLayoutId id="21474845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16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1" y="0"/>
            <a:ext cx="8863781" cy="3883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4599">
            <a:off x="324464" y="2999324"/>
            <a:ext cx="8863781" cy="3883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263" y="4488721"/>
            <a:ext cx="1585097" cy="22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6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833" y="856122"/>
            <a:ext cx="4572001" cy="986326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Nhiệm vụ 1:Hoàn thành phiếu khảo sát (2 phút)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81" y="2054836"/>
            <a:ext cx="5104262" cy="45392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9916" y="723480"/>
            <a:ext cx="5582084" cy="9513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Nhiệm vụ 2: Báo cáo đánh giá theo cặp đôi (7 phút)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2054836"/>
            <a:ext cx="6073254" cy="45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9" y="1858298"/>
            <a:ext cx="11088330" cy="3635968"/>
          </a:xfrm>
        </p:spPr>
        <p:txBody>
          <a:bodyPr/>
          <a:lstStyle/>
          <a:p>
            <a:pPr marR="0" lvl="0" rtl="0"/>
            <a:r>
              <a:rPr lang="en-US" sz="3200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 số 1</a:t>
            </a:r>
          </a:p>
          <a:p>
            <a:pPr marR="0" lvl="0" rtl="0"/>
            <a:endParaRPr lang="en-US" b="0" i="0" u="none" strike="noStrike" kern="100" baseline="0" smtClean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R="0" lvl="0" rtl="0"/>
            <a:endParaRPr lang="en-US" b="0" i="0" u="none" strike="noStrike" kern="100" baseline="0" smtClean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L="457200" marR="0" lvl="1" indent="0" rtl="0">
              <a:buNone/>
            </a:pPr>
            <a:endParaRPr lang="en-US" b="0" i="0" u="none" strike="noStrike" kern="100" baseline="0" smtClean="0">
              <a:solidFill>
                <a:srgbClr val="1F4D78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559707"/>
              </p:ext>
            </p:extLst>
          </p:nvPr>
        </p:nvGraphicFramePr>
        <p:xfrm>
          <a:off x="162230" y="3156156"/>
          <a:ext cx="8229600" cy="28449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84871887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5224230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107492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1733885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9198336"/>
                    </a:ext>
                  </a:extLst>
                </a:gridCol>
              </a:tblGrid>
              <a:tr h="1516105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nghề của bố mẹ hoặc anh chị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 vụ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đang làm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đào tạo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 nhập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439013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56961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38447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36155"/>
            <a:ext cx="11543071" cy="1202710"/>
            <a:chOff x="0" y="36154"/>
            <a:chExt cx="11543071" cy="2154620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3519948" y="212773"/>
              <a:ext cx="8023123" cy="1978001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400" smtClean="0">
                  <a:solidFill>
                    <a:schemeClr val="tx1"/>
                  </a:solidFill>
                </a:rPr>
                <a:t>Em </a:t>
              </a:r>
              <a:r>
                <a:rPr lang="vi-VN" kern="100" smtClean="0">
                  <a:solidFill>
                    <a:srgbClr val="2E74B5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800" kern="100">
                  <a:solidFill>
                    <a:schemeClr val="tx1"/>
                  </a:solidFill>
                </a:rPr>
                <a:t>hãy mô tả nghề nghiệp của một người thân trong gia đình vào phiếu học tập sau?</a:t>
              </a:r>
            </a:p>
            <a:p>
              <a:pPr algn="ctr"/>
              <a:r>
                <a:rPr lang="vi-VN" smtClean="0"/>
                <a:t> </a:t>
              </a:r>
              <a:endParaRPr lang="vi-V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154"/>
              <a:ext cx="2344994" cy="1747682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2460523" y="343511"/>
              <a:ext cx="943896" cy="1440323"/>
            </a:xfrm>
            <a:prstGeom prst="rightArrow">
              <a:avLst>
                <a:gd name="adj1" fmla="val 26371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91" y="3900699"/>
            <a:ext cx="3670508" cy="2957301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059998" y="1400443"/>
            <a:ext cx="8023123" cy="1297858"/>
          </a:xfrm>
          <a:prstGeom prst="round2Diag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smtClean="0">
                <a:solidFill>
                  <a:schemeClr val="tx1"/>
                </a:solidFill>
              </a:rPr>
              <a:t>Trao đổi với bạn cùng bàn về kết quả trong phiếu học tập của em</a:t>
            </a:r>
            <a:endParaRPr lang="vi-VN" sz="2800" kern="100">
              <a:solidFill>
                <a:schemeClr val="tx1"/>
              </a:solidFill>
            </a:endParaRPr>
          </a:p>
          <a:p>
            <a:pPr algn="ctr"/>
            <a:r>
              <a:rPr lang="vi-VN" smtClean="0"/>
              <a:t> </a:t>
            </a:r>
            <a:endParaRPr lang="vi-VN"/>
          </a:p>
        </p:txBody>
      </p:sp>
      <p:sp>
        <p:nvSpPr>
          <p:cNvPr id="12" name="Right Arrow 11"/>
          <p:cNvSpPr/>
          <p:nvPr/>
        </p:nvSpPr>
        <p:spPr>
          <a:xfrm rot="16033790">
            <a:off x="9729544" y="2892071"/>
            <a:ext cx="1155103" cy="8738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0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55" y="176981"/>
            <a:ext cx="3642852" cy="2020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43" y="47932"/>
            <a:ext cx="3214764" cy="2020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173" y="95863"/>
            <a:ext cx="3348268" cy="202052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143" y="3093473"/>
            <a:ext cx="7774857" cy="3130345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0" y="3281516"/>
            <a:ext cx="4159045" cy="2293374"/>
          </a:xfrm>
          <a:prstGeom prst="round2Diag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rgbClr val="FF0000"/>
                </a:solidFill>
              </a:rPr>
              <a:t>Nhiệm vụ, môi trường làm việc, quá trình đào tạo, và thu nhập của các nghề nghiệp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581" y="174213"/>
            <a:ext cx="6771967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1. Khái niệm nghề nghiệp</a:t>
            </a:r>
            <a:endParaRPr lang="vi-VN" b="0" i="0" u="none" strike="noStrike" kern="100" baseline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463" y="4188542"/>
            <a:ext cx="11227743" cy="2094271"/>
          </a:xfrm>
        </p:spPr>
        <p:txBody>
          <a:bodyPr>
            <a:normAutofit/>
          </a:bodyPr>
          <a:lstStyle/>
          <a:p>
            <a:pPr marL="0" marR="0" lvl="0" indent="0" rtl="0">
              <a:buNone/>
            </a:pPr>
            <a:r>
              <a:rPr lang="vi-VN" sz="2800" b="0" i="0" u="none" strike="noStrike" kern="100" baseline="0" smtClean="0">
                <a:latin typeface="Arial" panose="020B0604020202020204" pitchFamily="34" charset="0"/>
                <a:cs typeface="Arial" panose="020B0604020202020204" pitchFamily="34" charset="0"/>
              </a:rPr>
              <a:t>- Nghề nghiệp là tập hợp các công việc trong một lĩnh vực hoạt động, được xã hội công nhận và thường gắn bó lâu dài với mỗi người; </a:t>
            </a:r>
          </a:p>
          <a:p>
            <a:pPr marL="0" marR="0" lvl="0" indent="0" rtl="0">
              <a:buNone/>
            </a:pPr>
            <a:r>
              <a:rPr lang="vi-VN" sz="2800" b="0" i="0" u="none" strike="noStrike" kern="100" baseline="0" smtClean="0">
                <a:latin typeface="Arial" panose="020B0604020202020204" pitchFamily="34" charset="0"/>
                <a:cs typeface="Arial" panose="020B0604020202020204" pitchFamily="34" charset="0"/>
              </a:rPr>
              <a:t>- Người lao động nhờ được đào tạo mà có năng lực, phẩm chất để tạo ra sản phẩm, </a:t>
            </a:r>
            <a:r>
              <a:rPr lang="en-US" sz="2800" b="0" i="0" u="none" strike="noStrike" kern="100" baseline="0" smtClean="0">
                <a:latin typeface="Arial" panose="020B0604020202020204" pitchFamily="34" charset="0"/>
                <a:cs typeface="Arial" panose="020B0604020202020204" pitchFamily="34" charset="0"/>
              </a:rPr>
              <a:t>phục vụ cho đời sống cá nhân, gia đình và xã hội.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6" y="294404"/>
            <a:ext cx="1591194" cy="1085182"/>
          </a:xfrm>
          <a:prstGeom prst="rect">
            <a:avLst/>
          </a:prstGeom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331C715A-2505-A9A8-D6D5-646259961DF4}"/>
              </a:ext>
            </a:extLst>
          </p:cNvPr>
          <p:cNvSpPr/>
          <p:nvPr/>
        </p:nvSpPr>
        <p:spPr>
          <a:xfrm>
            <a:off x="8377084" y="122123"/>
            <a:ext cx="3556122" cy="1529696"/>
          </a:xfrm>
          <a:prstGeom prst="wedgeRoundRectCallout">
            <a:avLst>
              <a:gd name="adj1" fmla="val -78478"/>
              <a:gd name="adj2" fmla="val 5656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các em, nghề nghiệp là gì?</a:t>
            </a:r>
            <a:endParaRPr lang="en-US" sz="2400" b="1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526" y="1499776"/>
            <a:ext cx="5054022" cy="243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6335" y="2658299"/>
            <a:ext cx="10475847" cy="974544"/>
            <a:chOff x="566335" y="2658299"/>
            <a:chExt cx="10475847" cy="97454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59192" y="2753463"/>
              <a:ext cx="9882990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400" kern="0" smtClean="0">
                  <a:solidFill>
                    <a:srgbClr val="000000"/>
                  </a:solidFill>
                  <a:latin typeface="Arial" charset="0"/>
                </a:rPr>
                <a:t>     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VÀ XÃ HỘI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83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35" y="18466"/>
            <a:ext cx="11635073" cy="914528"/>
            <a:chOff x="566335" y="2631675"/>
            <a:chExt cx="11635073" cy="914528"/>
          </a:xfrm>
        </p:grpSpPr>
        <p:sp>
          <p:nvSpPr>
            <p:cNvPr id="3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24" y="4078955"/>
            <a:ext cx="4331779" cy="22710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4311" y="1124595"/>
            <a:ext cx="7350605" cy="5733405"/>
            <a:chOff x="805253" y="1124595"/>
            <a:chExt cx="7350605" cy="5733405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805253" y="1124595"/>
              <a:ext cx="7350605" cy="5733405"/>
            </a:xfrm>
            <a:prstGeom prst="snip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?1. Nghề ngiệp có tầm quan trong như thế nào đối với con người và xã hội?</a:t>
              </a:r>
            </a:p>
            <a:p>
              <a:r>
                <a:rPr lang="en-US" sz="24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con người:………………………………</a:t>
              </a:r>
            </a:p>
            <a:p>
              <a:r>
                <a:rPr lang="en-US" sz="24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…………………………………..</a:t>
              </a:r>
            </a:p>
            <a:p>
              <a:r>
                <a:rPr lang="en-US" sz="24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?2. Việc chọn đúng nghề có ý nghĩa như thế nào đối với bản thân, gia đình và xã hội? Lấy ví dụ minh họa </a:t>
              </a:r>
            </a:p>
            <a:p>
              <a:r>
                <a:rPr lang="en-US" sz="24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bản thân:……………………………….</a:t>
              </a:r>
            </a:p>
            <a:p>
              <a:r>
                <a:rPr lang="en-US" sz="24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gia đình:………………………………..</a:t>
              </a:r>
            </a:p>
            <a:p>
              <a:r>
                <a:rPr lang="en-US" sz="24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253" y="1159743"/>
              <a:ext cx="3493311" cy="755970"/>
            </a:xfrm>
            <a:prstGeom prst="rect">
              <a:avLst/>
            </a:prstGeom>
          </p:spPr>
        </p:pic>
      </p:grpSp>
      <p:sp>
        <p:nvSpPr>
          <p:cNvPr id="9" name="Snip Diagonal Corner Rectangle 8"/>
          <p:cNvSpPr/>
          <p:nvPr/>
        </p:nvSpPr>
        <p:spPr>
          <a:xfrm>
            <a:off x="8419603" y="2401095"/>
            <a:ext cx="3480619" cy="63418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8463" y="257185"/>
            <a:ext cx="11635073" cy="914528"/>
            <a:chOff x="566335" y="2631675"/>
            <a:chExt cx="11635073" cy="914528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523038"/>
            <a:ext cx="7816646" cy="5334655"/>
            <a:chOff x="829555" y="1523038"/>
            <a:chExt cx="10954405" cy="5334655"/>
          </a:xfrm>
        </p:grpSpPr>
        <p:sp>
          <p:nvSpPr>
            <p:cNvPr id="9" name="Freeform 8"/>
            <p:cNvSpPr/>
            <p:nvPr/>
          </p:nvSpPr>
          <p:spPr>
            <a:xfrm>
              <a:off x="829555" y="1523038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smtClean="0"/>
                <a:t>Đối với con ngưới</a:t>
              </a:r>
              <a:endParaRPr lang="en-US" sz="2800" kern="12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795371" y="1574991"/>
              <a:ext cx="8988589" cy="1825401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Tạo nguồn thu nhập để nuôi sống bản thân</a:t>
              </a:r>
              <a:endParaRPr lang="en-US" sz="2200" kern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Phát triển nhân cách, sáng tạo cá nhân, niềm đam mê, tạo niềm vui, hạnh phúc cho bản thân.</a:t>
              </a:r>
              <a:endParaRPr lang="en-US" sz="22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555" y="4049383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kern="1200" smtClean="0"/>
                <a:t>Đối với xã hội</a:t>
              </a:r>
              <a:endParaRPr lang="en-US" sz="28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795371" y="4049385"/>
              <a:ext cx="8988589" cy="1825402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1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 smtClean="0"/>
                <a:t>Tạo ra các sản phẩm vật chất, tinh thần đáp ứng nhu cầu của xã hội 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 smtClean="0"/>
                <a:t>Thúc đẩy phát triển kinh tế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 smtClean="0"/>
                <a:t>Giảm các tệ nạn, ổn định kỉ cương của xã hội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46" y="1466279"/>
            <a:ext cx="4375354" cy="2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596668" cy="13208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tệ nạn xã hội do thất nghiệp gây ra</a:t>
            </a:r>
            <a:endParaRPr lang="vi-V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61" y="765342"/>
            <a:ext cx="10523620" cy="6092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861" y="774880"/>
            <a:ext cx="10523620" cy="60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3. Ý nghĩa của việc chọn đúng nghề nghiệp của mỗi người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40640036"/>
              </p:ext>
            </p:extLst>
          </p:nvPr>
        </p:nvGraphicFramePr>
        <p:xfrm>
          <a:off x="221225" y="1238866"/>
          <a:ext cx="11842955" cy="563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0413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547"/>
            <a:ext cx="8596668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II. Đặc điểm, yêu cầu chung của các ngành nghề trong lĩnh vực kĩ thuật, công nghệ</a:t>
            </a:r>
            <a:r>
              <a:rPr lang="en-US" b="0" i="0" u="none" strike="noStrike" kern="100" baseline="0" smtClean="0">
                <a:solidFill>
                  <a:srgbClr val="2E74B5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71" y="1529346"/>
            <a:ext cx="8642555" cy="51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5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twinkles">
            <a:extLst>
              <a:ext uri="{FF2B5EF4-FFF2-40B4-BE49-F238E27FC236}">
                <a16:creationId xmlns:a16="http://schemas.microsoft.com/office/drawing/2014/main" id="{C86413CC-3497-125B-1F1E-6C210EF4E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twinkles">
            <a:extLst>
              <a:ext uri="{FF2B5EF4-FFF2-40B4-BE49-F238E27FC236}">
                <a16:creationId xmlns:a16="http://schemas.microsoft.com/office/drawing/2014/main" id="{FAC52AB5-2B5E-F5BA-F95C-B106CC87C7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562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twinkles">
            <a:extLst>
              <a:ext uri="{FF2B5EF4-FFF2-40B4-BE49-F238E27FC236}">
                <a16:creationId xmlns:a16="http://schemas.microsoft.com/office/drawing/2014/main" id="{2A1029BB-2FBB-FFB8-411A-AB1CFFCE07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8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twinkles">
            <a:extLst>
              <a:ext uri="{FF2B5EF4-FFF2-40B4-BE49-F238E27FC236}">
                <a16:creationId xmlns:a16="http://schemas.microsoft.com/office/drawing/2014/main" id="{0C9C5C24-D824-32E0-F56E-5CF180495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562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twinkles">
            <a:extLst>
              <a:ext uri="{FF2B5EF4-FFF2-40B4-BE49-F238E27FC236}">
                <a16:creationId xmlns:a16="http://schemas.microsoft.com/office/drawing/2014/main" id="{D23F4BA7-BDD5-00F6-BEF6-8BD23CF03C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791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twinkles">
            <a:extLst>
              <a:ext uri="{FF2B5EF4-FFF2-40B4-BE49-F238E27FC236}">
                <a16:creationId xmlns:a16="http://schemas.microsoft.com/office/drawing/2014/main" id="{6417F64E-6D72-7BDF-D2C7-451136A1F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518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1">
            <a:extLst>
              <a:ext uri="{FF2B5EF4-FFF2-40B4-BE49-F238E27FC236}">
                <a16:creationId xmlns:a16="http://schemas.microsoft.com/office/drawing/2014/main" id="{AA609D07-B86D-D15B-6415-7F45E804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982" y="2312025"/>
            <a:ext cx="8357418" cy="1446550"/>
          </a:xfrm>
          <a:prstGeom prst="rect">
            <a:avLst/>
          </a:prstGeom>
          <a:solidFill>
            <a:srgbClr val="CCFFFF"/>
          </a:solidFill>
          <a:ln w="38100" algn="ctr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MÔN CÔNG NGHỆ  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ĐỊNH HƯỚNG NGHỀ NGHIỆP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7177" name="Picture 12" descr="114">
            <a:extLst>
              <a:ext uri="{FF2B5EF4-FFF2-40B4-BE49-F238E27FC236}">
                <a16:creationId xmlns:a16="http://schemas.microsoft.com/office/drawing/2014/main" id="{52631558-7433-0A33-9BA0-36772ABF2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62" y="4673653"/>
            <a:ext cx="20574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3" descr="113">
            <a:extLst>
              <a:ext uri="{FF2B5EF4-FFF2-40B4-BE49-F238E27FC236}">
                <a16:creationId xmlns:a16="http://schemas.microsoft.com/office/drawing/2014/main" id="{5D88B3F1-4ACE-28AA-9285-1CDAED6D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87" y="4654937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4" descr="222">
            <a:extLst>
              <a:ext uri="{FF2B5EF4-FFF2-40B4-BE49-F238E27FC236}">
                <a16:creationId xmlns:a16="http://schemas.microsoft.com/office/drawing/2014/main" id="{2385A1D3-2307-0548-93F1-F056B15DE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48" y="4807229"/>
            <a:ext cx="1397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5" descr="211">
            <a:extLst>
              <a:ext uri="{FF2B5EF4-FFF2-40B4-BE49-F238E27FC236}">
                <a16:creationId xmlns:a16="http://schemas.microsoft.com/office/drawing/2014/main" id="{B8B363FE-7E12-779F-7FBA-ACAA7490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239">
            <a:off x="8208172" y="4687128"/>
            <a:ext cx="1077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6" descr="218">
            <a:extLst>
              <a:ext uri="{FF2B5EF4-FFF2-40B4-BE49-F238E27FC236}">
                <a16:creationId xmlns:a16="http://schemas.microsoft.com/office/drawing/2014/main" id="{18C1011D-763C-B822-FC91-2FE0306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15" y="837270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hphnchat047">
            <a:extLst>
              <a:ext uri="{FF2B5EF4-FFF2-40B4-BE49-F238E27FC236}">
                <a16:creationId xmlns:a16="http://schemas.microsoft.com/office/drawing/2014/main" id="{3B3B120C-5D1D-E732-2793-E424F74A5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48" y="4275137"/>
            <a:ext cx="1524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3" name="Group 30">
            <a:extLst>
              <a:ext uri="{FF2B5EF4-FFF2-40B4-BE49-F238E27FC236}">
                <a16:creationId xmlns:a16="http://schemas.microsoft.com/office/drawing/2014/main" id="{15BFBFA8-EA1D-0A2D-C83C-35189CD6B773}"/>
              </a:ext>
            </a:extLst>
          </p:cNvPr>
          <p:cNvGrpSpPr>
            <a:grpSpLocks/>
          </p:cNvGrpSpPr>
          <p:nvPr/>
        </p:nvGrpSpPr>
        <p:grpSpPr bwMode="auto">
          <a:xfrm>
            <a:off x="571197" y="3747807"/>
            <a:ext cx="1680057" cy="2737996"/>
            <a:chOff x="1392" y="3216"/>
            <a:chExt cx="734" cy="899"/>
          </a:xfrm>
        </p:grpSpPr>
        <p:pic>
          <p:nvPicPr>
            <p:cNvPr id="7199" name="Picture 17" descr="hphnchat047">
              <a:extLst>
                <a:ext uri="{FF2B5EF4-FFF2-40B4-BE49-F238E27FC236}">
                  <a16:creationId xmlns:a16="http://schemas.microsoft.com/office/drawing/2014/main" id="{1A92602B-ED4D-F282-A360-C716A48EA6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216"/>
              <a:ext cx="672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22" descr="hphnchat047">
              <a:extLst>
                <a:ext uri="{FF2B5EF4-FFF2-40B4-BE49-F238E27FC236}">
                  <a16:creationId xmlns:a16="http://schemas.microsoft.com/office/drawing/2014/main" id="{1AA2D2E2-1FDD-D7D2-FA9E-DE6D17FD69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7011">
              <a:off x="1720" y="3392"/>
              <a:ext cx="406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23" descr="hphnchat047">
              <a:extLst>
                <a:ext uri="{FF2B5EF4-FFF2-40B4-BE49-F238E27FC236}">
                  <a16:creationId xmlns:a16="http://schemas.microsoft.com/office/drawing/2014/main" id="{87946BB5-B268-026E-A9F9-737DAA3EB3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1491">
              <a:off x="1392" y="3408"/>
              <a:ext cx="384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5" name="Picture 27" descr="218">
            <a:extLst>
              <a:ext uri="{FF2B5EF4-FFF2-40B4-BE49-F238E27FC236}">
                <a16:creationId xmlns:a16="http://schemas.microsoft.com/office/drawing/2014/main" id="{06BF8C56-BF5B-5B9C-1144-C1AD9FCD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58" y="632515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6" name="Group 21">
            <a:extLst>
              <a:ext uri="{FF2B5EF4-FFF2-40B4-BE49-F238E27FC236}">
                <a16:creationId xmlns:a16="http://schemas.microsoft.com/office/drawing/2014/main" id="{7F33F1D3-3BF9-95A9-3F0C-18CE4910ADC8}"/>
              </a:ext>
            </a:extLst>
          </p:cNvPr>
          <p:cNvGrpSpPr>
            <a:grpSpLocks/>
          </p:cNvGrpSpPr>
          <p:nvPr/>
        </p:nvGrpSpPr>
        <p:grpSpPr bwMode="auto">
          <a:xfrm>
            <a:off x="97807" y="273397"/>
            <a:ext cx="12094193" cy="6858000"/>
            <a:chOff x="111" y="0"/>
            <a:chExt cx="5565" cy="4344"/>
          </a:xfrm>
        </p:grpSpPr>
        <p:pic>
          <p:nvPicPr>
            <p:cNvPr id="7191" name="Picture 22" descr="1153132qsksesct1e">
              <a:extLst>
                <a:ext uri="{FF2B5EF4-FFF2-40B4-BE49-F238E27FC236}">
                  <a16:creationId xmlns:a16="http://schemas.microsoft.com/office/drawing/2014/main" id="{8522EE3B-177D-8879-1A39-25667BB318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23" descr="1153132qsksesct1e">
              <a:extLst>
                <a:ext uri="{FF2B5EF4-FFF2-40B4-BE49-F238E27FC236}">
                  <a16:creationId xmlns:a16="http://schemas.microsoft.com/office/drawing/2014/main" id="{70E3629F-8573-3DC1-C228-1E2D51D12D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2111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24" descr="1153132qsksesct1e">
              <a:extLst>
                <a:ext uri="{FF2B5EF4-FFF2-40B4-BE49-F238E27FC236}">
                  <a16:creationId xmlns:a16="http://schemas.microsoft.com/office/drawing/2014/main" id="{13C85561-82FC-3633-63DF-D62CB81717E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" y="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25" descr="1153132qsksesct1e">
              <a:extLst>
                <a:ext uri="{FF2B5EF4-FFF2-40B4-BE49-F238E27FC236}">
                  <a16:creationId xmlns:a16="http://schemas.microsoft.com/office/drawing/2014/main" id="{138A2278-9267-2B7C-25F5-5B0826E48D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" y="2111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26" descr="1153132qsksesct1e">
              <a:extLst>
                <a:ext uri="{FF2B5EF4-FFF2-40B4-BE49-F238E27FC236}">
                  <a16:creationId xmlns:a16="http://schemas.microsoft.com/office/drawing/2014/main" id="{25B631DE-4065-1819-B5D7-D4D67117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15" y="2842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27" descr="1153132qsksesct1e">
              <a:extLst>
                <a:ext uri="{FF2B5EF4-FFF2-40B4-BE49-F238E27FC236}">
                  <a16:creationId xmlns:a16="http://schemas.microsoft.com/office/drawing/2014/main" id="{D6E9B13E-8D5C-AF5A-6616-9F0820F151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810" y="283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28" descr="1153132qsksesct1e">
              <a:extLst>
                <a:ext uri="{FF2B5EF4-FFF2-40B4-BE49-F238E27FC236}">
                  <a16:creationId xmlns:a16="http://schemas.microsoft.com/office/drawing/2014/main" id="{8098424E-0134-83DD-3D35-A5DDD06C89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26" y="-767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29" descr="1153132qsksesct1e">
              <a:extLst>
                <a:ext uri="{FF2B5EF4-FFF2-40B4-BE49-F238E27FC236}">
                  <a16:creationId xmlns:a16="http://schemas.microsoft.com/office/drawing/2014/main" id="{4C637DFE-0395-60C0-4B50-86A70F260B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7" y="-767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7" name="Picture 21" descr="hphnchat047">
            <a:extLst>
              <a:ext uri="{FF2B5EF4-FFF2-40B4-BE49-F238E27FC236}">
                <a16:creationId xmlns:a16="http://schemas.microsoft.com/office/drawing/2014/main" id="{E5E59F58-5869-91AA-A465-8A01FA40D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14" y="3702397"/>
            <a:ext cx="1066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1" descr="hphnchat047">
            <a:extLst>
              <a:ext uri="{FF2B5EF4-FFF2-40B4-BE49-F238E27FC236}">
                <a16:creationId xmlns:a16="http://schemas.microsoft.com/office/drawing/2014/main" id="{9F014791-06FE-28EA-F515-97C105691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849">
            <a:off x="9506470" y="4814007"/>
            <a:ext cx="6286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 descr="hphnchat047">
            <a:extLst>
              <a:ext uri="{FF2B5EF4-FFF2-40B4-BE49-F238E27FC236}">
                <a16:creationId xmlns:a16="http://schemas.microsoft.com/office/drawing/2014/main" id="{9E784964-963C-A7CF-482E-55FF5DF5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825">
            <a:off x="10224753" y="4156774"/>
            <a:ext cx="762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1" descr="hphnchat047">
            <a:extLst>
              <a:ext uri="{FF2B5EF4-FFF2-40B4-BE49-F238E27FC236}">
                <a16:creationId xmlns:a16="http://schemas.microsoft.com/office/drawing/2014/main" id="{BB36C4BB-2F06-9312-9CDC-EFAF2F3D04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1158">
            <a:off x="10785221" y="502805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retro-groove-2024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37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2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sz="3100" kern="10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Chia nhóm: 2 bàn 1 nhóm cùng</a:t>
            </a:r>
            <a:r>
              <a:rPr lang="vi-VN" sz="3100" b="0" i="0" u="none" strike="noStrike" kern="100" baseline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thảo luận về câu hỏi trong hộp chức năng Khám phá</a:t>
            </a:r>
            <a:r>
              <a:rPr lang="en-US" sz="3100" b="0" i="0" u="none" strike="noStrike" kern="100" baseline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3100" b="0" i="0" u="none" strike="noStrike" kern="100" baseline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(trang 7 SGK)và hoàn thành bảng dưới đây</a:t>
            </a:r>
            <a:r>
              <a:rPr lang="vi-VN" sz="3100" b="0" i="0" u="none" strike="noStrike" kern="100" baseline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vi-VN" b="0" i="0" u="none" strike="noStrike" kern="100" baseline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vi-VN" b="0" i="0" u="none" strike="noStrike" kern="100" baseline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vi-VN" b="0" i="0" u="none" strike="noStrike" kern="100" baseline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69982"/>
              </p:ext>
            </p:extLst>
          </p:nvPr>
        </p:nvGraphicFramePr>
        <p:xfrm>
          <a:off x="147945" y="1598774"/>
          <a:ext cx="11835508" cy="52927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58877">
                  <a:extLst>
                    <a:ext uri="{9D8B030D-6E8A-4147-A177-3AD203B41FA5}">
                      <a16:colId xmlns:a16="http://schemas.microsoft.com/office/drawing/2014/main" val="3212865816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454475107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664449885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3466382448"/>
                    </a:ext>
                  </a:extLst>
                </a:gridCol>
              </a:tblGrid>
              <a:tr h="379500">
                <a:tc rowSpan="2">
                  <a:txBody>
                    <a:bodyPr/>
                    <a:lstStyle/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r>
                        <a:rPr lang="vi-VN" sz="2400" smtClean="0"/>
                        <a:t>Thợ cơ</a:t>
                      </a:r>
                      <a:r>
                        <a:rPr lang="vi-VN" sz="2400" baseline="0" smtClean="0"/>
                        <a:t> khí</a:t>
                      </a:r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smtClean="0"/>
                        <a:t>Sản phẩm</a:t>
                      </a:r>
                      <a:r>
                        <a:rPr lang="vi-VN" sz="2000" baseline="0" smtClean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smtClean="0"/>
                        <a:t>Đối tượng</a:t>
                      </a:r>
                      <a:r>
                        <a:rPr lang="vi-VN" sz="2000" baseline="0" smtClean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smtClean="0"/>
                        <a:t>Môi</a:t>
                      </a:r>
                      <a:r>
                        <a:rPr lang="vi-VN" sz="2000" baseline="0" smtClean="0"/>
                        <a:t> trường làm việc</a:t>
                      </a:r>
                      <a:endParaRPr lang="vi-VN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076108"/>
                  </a:ext>
                </a:extLst>
              </a:tr>
              <a:tr h="2507854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045778"/>
                  </a:ext>
                </a:extLst>
              </a:tr>
              <a:tr h="379500">
                <a:tc rowSpan="2">
                  <a:txBody>
                    <a:bodyPr/>
                    <a:lstStyle/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r>
                        <a:rPr lang="vi-VN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vi-VN" sz="24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sư tự động hóa</a:t>
                      </a:r>
                      <a:endParaRPr lang="vi-VN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</a:t>
                      </a:r>
                      <a:r>
                        <a:rPr lang="vi-VN" sz="20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 tượng</a:t>
                      </a:r>
                      <a:r>
                        <a:rPr lang="vi-VN" sz="20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vi-VN" sz="20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946377"/>
                  </a:ext>
                </a:extLst>
              </a:tr>
              <a:tr h="199237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4596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6" y="1922888"/>
            <a:ext cx="2707550" cy="180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0" y="4531066"/>
            <a:ext cx="2579094" cy="180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1017044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Đặc điểm</a:t>
            </a:r>
            <a:r>
              <a:rPr lang="vi-VN" b="0" i="0" u="none" strike="noStrike" kern="100" smtClean="0">
                <a:solidFill>
                  <a:srgbClr val="FF0000"/>
                </a:solidFill>
                <a:latin typeface="Times New Roman" panose="02020603050405020304" pitchFamily="18" charset="0"/>
              </a:rPr>
              <a:t> của các ngành nghề trong lĩnh vực kĩ thuật, công nghệ</a:t>
            </a:r>
            <a:endParaRPr lang="vi-VN" b="0" i="0" u="none" strike="noStrike" kern="100" baseline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7" y="1135475"/>
            <a:ext cx="2962741" cy="224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8" y="4140258"/>
            <a:ext cx="2965730" cy="215563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206263"/>
              </p:ext>
            </p:extLst>
          </p:nvPr>
        </p:nvGraphicFramePr>
        <p:xfrm>
          <a:off x="3392129" y="1043923"/>
          <a:ext cx="8657304" cy="52519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85768">
                  <a:extLst>
                    <a:ext uri="{9D8B030D-6E8A-4147-A177-3AD203B41FA5}">
                      <a16:colId xmlns:a16="http://schemas.microsoft.com/office/drawing/2014/main" val="295814511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210179453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1625448654"/>
                    </a:ext>
                  </a:extLst>
                </a:gridCol>
              </a:tblGrid>
              <a:tr h="756686">
                <a:tc>
                  <a:txBody>
                    <a:bodyPr/>
                    <a:lstStyle/>
                    <a:p>
                      <a:r>
                        <a:rPr lang="vi-VN" smtClean="0"/>
                        <a:t>Đặc điểm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Thợ cơ</a:t>
                      </a:r>
                      <a:r>
                        <a:rPr lang="vi-VN" baseline="0" smtClean="0"/>
                        <a:t> khí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Kĩ</a:t>
                      </a:r>
                      <a:r>
                        <a:rPr lang="vi-VN" baseline="0" smtClean="0"/>
                        <a:t> sư tự động hóa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51766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 smtClean="0"/>
                        <a:t>Sản</a:t>
                      </a:r>
                      <a:r>
                        <a:rPr lang="vi-VN" baseline="0" smtClean="0"/>
                        <a:t> phẩm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 smtClean="0"/>
                        <a:t>Tạo ra các loại máy móc, thiết bị như: ô tô, xe máy, đinh, ốc, máy bay, tàu vũ trụ......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Các</a:t>
                      </a:r>
                      <a:r>
                        <a:rPr lang="vi-VN" baseline="0" smtClean="0"/>
                        <a:t> phần mềm tự động, thiết bị tự động.....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017444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 smtClean="0"/>
                        <a:t>Đối tượng</a:t>
                      </a:r>
                      <a:r>
                        <a:rPr lang="vi-VN" baseline="0" smtClean="0"/>
                        <a:t>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 smtClean="0"/>
                        <a:t>Sử dụng các thiết bị máy móc để tạo ra các sản phẩm 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Sử dụng</a:t>
                      </a:r>
                      <a:r>
                        <a:rPr lang="vi-VN" baseline="0" smtClean="0"/>
                        <a:t> kiến thức, khoa học công nghệ để tạo ra các ứng dụng, các phần mềm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474608"/>
                  </a:ext>
                </a:extLst>
              </a:tr>
              <a:tr h="1311588">
                <a:tc>
                  <a:txBody>
                    <a:bodyPr/>
                    <a:lstStyle/>
                    <a:p>
                      <a:r>
                        <a:rPr lang="vi-VN" smtClean="0"/>
                        <a:t>Môi</a:t>
                      </a:r>
                      <a:r>
                        <a:rPr lang="vi-VN" baseline="0" smtClean="0"/>
                        <a:t> </a:t>
                      </a:r>
                      <a:r>
                        <a:rPr lang="vi-VN" baseline="0" smtClean="0"/>
                        <a:t>trường </a:t>
                      </a:r>
                      <a:r>
                        <a:rPr lang="vi-VN" baseline="0" smtClean="0"/>
                        <a:t>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Tiềm ẩn</a:t>
                      </a:r>
                      <a:r>
                        <a:rPr lang="vi-VN" baseline="0" smtClean="0"/>
                        <a:t> nguy cơ tai nạn cao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Tiếp xúc</a:t>
                      </a:r>
                      <a:r>
                        <a:rPr lang="vi-VN" baseline="0" smtClean="0"/>
                        <a:t> với nhiều thiết bị công nghệ hiện đại, áp lực công việc lớn.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2628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77941" y="3304266"/>
            <a:ext cx="20304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/>
              <a:t>Thợ cơ khí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538" y="6295889"/>
            <a:ext cx="2848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/>
              <a:t>Kĩ sư tự động hóa</a:t>
            </a:r>
          </a:p>
        </p:txBody>
      </p:sp>
    </p:spTree>
    <p:extLst>
      <p:ext uri="{BB962C8B-B14F-4D97-AF65-F5344CB8AC3E}">
        <p14:creationId xmlns:p14="http://schemas.microsoft.com/office/powerpoint/2010/main" val="21124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47872"/>
              </p:ext>
            </p:extLst>
          </p:nvPr>
        </p:nvGraphicFramePr>
        <p:xfrm>
          <a:off x="870155" y="2338439"/>
          <a:ext cx="9497961" cy="4032194"/>
        </p:xfrm>
        <a:graphic>
          <a:graphicData uri="http://schemas.openxmlformats.org/drawingml/2006/table">
            <a:tbl>
              <a:tblPr firstRow="1" firstCol="1" bandRow="1"/>
              <a:tblGrid>
                <a:gridCol w="4315518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5182443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11659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Yêu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cầu 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smtClean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524815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1341433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6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977077"/>
              </p:ext>
            </p:extLst>
          </p:nvPr>
        </p:nvGraphicFramePr>
        <p:xfrm>
          <a:off x="811162" y="1497781"/>
          <a:ext cx="10589341" cy="4716135"/>
        </p:xfrm>
        <a:graphic>
          <a:graphicData uri="http://schemas.openxmlformats.org/drawingml/2006/table">
            <a:tbl>
              <a:tblPr firstRow="1" firstCol="1" bandRow="1"/>
              <a:tblGrid>
                <a:gridCol w="3087969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7501372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812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Yêu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cầu 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smtClean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686967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trình độ chuyên môn phù hợp</a:t>
                      </a:r>
                      <a:endParaRPr lang="en-US" sz="2400" b="0" i="0" u="none" strike="noStrike" kern="100" baseline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làm việc độc lập, làm việc theo nhóm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tự học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tự nghiên cứu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đổi mới sáng tạo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đủ sức khỏe để làm việc lâu dài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2131355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Chấp hành nghiêm kỷ luật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Trung thực; trách nhiệm; tuân thủ đúng quy định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quy trình kỹ thuật và an toàn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Cần cù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chăm chỉ cố gắng khắc phục khó khăn;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ý thức phấn đấu rèn luyện học tập</a:t>
                      </a:r>
                      <a:endParaRPr lang="en-US" sz="2400" b="0" i="0" u="none" strike="noStrike" kern="100" baseline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587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3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vi-VN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3.</a:t>
            </a:r>
            <a:r>
              <a:rPr lang="en-US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vi-VN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Luyện tập </a:t>
            </a:r>
            <a:r>
              <a:rPr lang="vi-VN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– vận dụng                                                                                                                                </a:t>
            </a:r>
            <a:endParaRPr lang="en-US" b="0" i="0" u="none" strike="noStrike" kern="100" baseline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26" y="2493090"/>
            <a:ext cx="6187976" cy="40054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187440" y="230089"/>
            <a:ext cx="4312920" cy="2079821"/>
          </a:xfrm>
          <a:prstGeom prst="wedgeRoundRectCallout">
            <a:avLst>
              <a:gd name="adj1" fmla="val -77243"/>
              <a:gd name="adj2" fmla="val 85948"/>
              <a:gd name="adj3" fmla="val 16667"/>
            </a:avLst>
          </a:prstGeom>
          <a:solidFill>
            <a:srgbClr val="916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đặc điểm của 3 nghề nghiệp thuộc lĩnh vực kĩ thuật, công nghệ?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291454">
            <a:off x="367469" y="4217739"/>
            <a:ext cx="3293472" cy="2258149"/>
          </a:xfrm>
          <a:prstGeom prst="wedgeRoundRectCallout">
            <a:avLst>
              <a:gd name="adj1" fmla="val 81335"/>
              <a:gd name="adj2" fmla="val -36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 thân em cảm thấy mình phù hợp với nghề nghiệp nào?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879574" y="3442589"/>
            <a:ext cx="3207558" cy="2077425"/>
          </a:xfrm>
          <a:prstGeom prst="wedgeRoundRectCallout">
            <a:avLst>
              <a:gd name="adj1" fmla="val -96753"/>
              <a:gd name="adj2" fmla="val -4450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yêu cầu đối với người làm nghề thuộc các nghề mà em vừa nêu?</a:t>
            </a:r>
            <a:endParaRPr lang="vi-VN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D1466B0-F268-834C-6D27-6F1080210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en-US" altLang="vi-VN" sz="3200" b="1">
                <a:solidFill>
                  <a:schemeClr val="tx1"/>
                </a:solidFill>
              </a:rPr>
              <a:t>Chuẩn bị tiết tiếp theo</a:t>
            </a:r>
            <a:r>
              <a:rPr lang="en-US" altLang="vi-VN"/>
              <a:t> </a:t>
            </a:r>
          </a:p>
        </p:txBody>
      </p:sp>
      <p:sp>
        <p:nvSpPr>
          <p:cNvPr id="26627" name="AutoShape 4">
            <a:extLst>
              <a:ext uri="{FF2B5EF4-FFF2-40B4-BE49-F238E27FC236}">
                <a16:creationId xmlns:a16="http://schemas.microsoft.com/office/drawing/2014/main" id="{D39F1A62-5765-454A-58DC-B349BE71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"/>
            <a:ext cx="7543800" cy="6553200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57EE1680-7DBE-26FA-9FC3-AF51217C4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43000"/>
            <a:ext cx="6019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1"/>
              <a:t>. Đọc kĩ nội dung bài học hôm nay ở vở ghi kết hợp với SGK</a:t>
            </a:r>
          </a:p>
          <a:p>
            <a:pPr algn="just" eaLnBrk="1" hangingPunct="1"/>
            <a:r>
              <a:rPr lang="en-US" altLang="vi-VN" sz="2800" b="1"/>
              <a:t>. </a:t>
            </a:r>
            <a:r>
              <a:rPr lang="en-US" altLang="vi-VN" sz="2800" b="1" smtClean="0"/>
              <a:t>Tìm hiểu trước nội dung của bài 2</a:t>
            </a:r>
          </a:p>
          <a:p>
            <a:pPr algn="just" eaLnBrk="1" hangingPunct="1"/>
            <a:r>
              <a:rPr lang="en-US" altLang="vi-VN" sz="2800" b="1"/>
              <a:t>. </a:t>
            </a:r>
            <a:r>
              <a:rPr lang="en-US" altLang="vi-VN" sz="2800" b="1" smtClean="0"/>
              <a:t>Sử dụng mạng internet và tham khảo cùng với bố mẹ và bạn bè, người thân, hãy tìm hiểu sau khi tốt nghiệp THCS em sẽ có những lựa chọn nào?</a:t>
            </a:r>
            <a:endParaRPr lang="en-US" altLang="vi-VN" sz="2800" b="1"/>
          </a:p>
        </p:txBody>
      </p:sp>
    </p:spTree>
    <p:extLst>
      <p:ext uri="{BB962C8B-B14F-4D97-AF65-F5344CB8AC3E}">
        <p14:creationId xmlns:p14="http://schemas.microsoft.com/office/powerpoint/2010/main" val="42608263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extLst>
              <a:ext uri="{FF2B5EF4-FFF2-40B4-BE49-F238E27FC236}">
                <a16:creationId xmlns:a16="http://schemas.microsoft.com/office/drawing/2014/main" id="{99656EC5-50A7-4329-CC08-B880E6DA7C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522" y="1564851"/>
            <a:ext cx="1186447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  <a:endParaRPr lang="vi-VN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0" name="Picture 7" descr="firew1">
            <a:extLst>
              <a:ext uri="{FF2B5EF4-FFF2-40B4-BE49-F238E27FC236}">
                <a16:creationId xmlns:a16="http://schemas.microsoft.com/office/drawing/2014/main" id="{46EF5255-3424-E6B5-DA61-D8A6FBC51E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613">
            <a:off x="9753600" y="1295401"/>
            <a:ext cx="24384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Fireworks-09-june">
            <a:extLst>
              <a:ext uri="{FF2B5EF4-FFF2-40B4-BE49-F238E27FC236}">
                <a16:creationId xmlns:a16="http://schemas.microsoft.com/office/drawing/2014/main" id="{78251D14-CAFB-A193-9AE3-78D49E266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609">
            <a:off x="3124200" y="1676401"/>
            <a:ext cx="1066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Fireworks-09-june">
            <a:extLst>
              <a:ext uri="{FF2B5EF4-FFF2-40B4-BE49-F238E27FC236}">
                <a16:creationId xmlns:a16="http://schemas.microsoft.com/office/drawing/2014/main" id="{4882C059-166D-A440-5615-4783D62A76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106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Fireworks-09-june">
            <a:extLst>
              <a:ext uri="{FF2B5EF4-FFF2-40B4-BE49-F238E27FC236}">
                <a16:creationId xmlns:a16="http://schemas.microsoft.com/office/drawing/2014/main" id="{EB40F088-7C29-0C59-4E6B-8221483AB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650">
            <a:off x="6480175" y="1982789"/>
            <a:ext cx="11112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7" descr="Fireworks-09-june">
            <a:extLst>
              <a:ext uri="{FF2B5EF4-FFF2-40B4-BE49-F238E27FC236}">
                <a16:creationId xmlns:a16="http://schemas.microsoft.com/office/drawing/2014/main" id="{BBBE7FEA-8013-6DFD-9D52-A39D25E953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422">
            <a:off x="8763000" y="2133601"/>
            <a:ext cx="106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Hoa hồng">
            <a:extLst>
              <a:ext uri="{FF2B5EF4-FFF2-40B4-BE49-F238E27FC236}">
                <a16:creationId xmlns:a16="http://schemas.microsoft.com/office/drawing/2014/main" id="{CB0A1DA2-F24A-7183-3BC7-8D31A940E1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15189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dern-hip-hop-upbeat-183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22" y="5629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9" name="Rectangle 5"/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69350" name="Picture 6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6560" cy="21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9351" name="Picture 7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70990" y="4947642"/>
            <a:ext cx="2021010" cy="20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531319" y="412688"/>
            <a:ext cx="10515600" cy="1654994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smtClean="0">
                <a:solidFill>
                  <a:schemeClr val="tx1"/>
                </a:solidFill>
              </a:rPr>
              <a:t>Bài 1: NGHỀ NGHIỆP TRONG LĨNH VỰC KĨ THUẬT VÀ CÔNG NGHỆ</a:t>
            </a:r>
            <a:endParaRPr lang="vi-VN" sz="360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2" y="2750237"/>
            <a:ext cx="2926334" cy="3389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5" y="2750236"/>
            <a:ext cx="3890555" cy="3389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982" y="2634403"/>
            <a:ext cx="3261643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9846" y="2278039"/>
            <a:ext cx="1356851" cy="3266400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MỤC TIÊU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2020043" y="1582738"/>
            <a:ext cx="9084956" cy="1379538"/>
            <a:chOff x="391" y="973"/>
            <a:chExt cx="4893" cy="869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" y="973"/>
              <a:ext cx="4750" cy="869"/>
              <a:chOff x="1844" y="4284"/>
              <a:chExt cx="5367" cy="1050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4" y="4284"/>
                <a:ext cx="4797" cy="993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44" y="4372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57" y="4369"/>
                <a:ext cx="4343" cy="9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Trình bày được khái niệm nghề nghiệp và tầm quan trọng của nghề nghiệp đối với con người và xã hội</a:t>
                </a:r>
                <a:r>
                  <a:rPr kumimoji="0" lang="en-US" sz="2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267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027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1627298" y="3821411"/>
            <a:ext cx="9477701" cy="2922639"/>
            <a:chOff x="240" y="2136"/>
            <a:chExt cx="4200" cy="600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254"/>
              <a:ext cx="4128" cy="285"/>
              <a:chOff x="864" y="2302"/>
              <a:chExt cx="4128" cy="285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97" y="2302"/>
                <a:ext cx="3795" cy="285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64" y="2370"/>
                <a:ext cx="532" cy="166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5" name="Text Box 25">
                <a:extLst>
                  <a:ext uri="{FF2B5EF4-FFF2-40B4-BE49-F238E27FC236}">
                    <a16:creationId xmlns:a16="http://schemas.microsoft.com/office/drawing/2014/main" id="{E49BD0B0-53DD-2CA8-1B27-1968990F73B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96" y="2313"/>
                <a:ext cx="3307" cy="2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Kể tên và phân tích được đặc điểm, yêu cầu chung của các ngành nghề trong lĩnh vực kĩ thuật và công nghệ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</p:grpSp>
        <p:pic>
          <p:nvPicPr>
            <p:cNvPr id="9231" name="Picture 48" descr="twinkles">
              <a:hlinkClick r:id="rId4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36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34" y="80423"/>
            <a:ext cx="1969179" cy="212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222821" y="4713070"/>
            <a:ext cx="1969179" cy="2127688"/>
          </a:xfrm>
          <a:prstGeom prst="rect">
            <a:avLst/>
          </a:prstGeom>
        </p:spPr>
      </p:pic>
      <p:sp>
        <p:nvSpPr>
          <p:cNvPr id="57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112885" y="-1134928"/>
            <a:ext cx="1209675" cy="473907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089288" y="1701527"/>
            <a:ext cx="1209675" cy="498094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37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12">
            <a:extLst>
              <a:ext uri="{FF2B5EF4-FFF2-40B4-BE49-F238E27FC236}">
                <a16:creationId xmlns:a16="http://schemas.microsoft.com/office/drawing/2014/main" id="{9787CE4C-4143-EA9D-246E-6F9FE0B3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58" y="318174"/>
            <a:ext cx="1587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52514" y="175800"/>
            <a:ext cx="5334000" cy="563563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NỘI DUNG BÀI HỌC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0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9267" name="Picture 42" descr="twinkles">
              <a:hlinkClick r:id="rId3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61" name="Picture 43" descr="twinkles">
            <a:extLst>
              <a:ext uri="{FF2B5EF4-FFF2-40B4-BE49-F238E27FC236}">
                <a16:creationId xmlns:a16="http://schemas.microsoft.com/office/drawing/2014/main" id="{F2E79436-C238-11BD-2565-7EDC15B28F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69" y="1708666"/>
            <a:ext cx="1059402" cy="95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2" name="Group 32">
            <a:extLst>
              <a:ext uri="{FF2B5EF4-FFF2-40B4-BE49-F238E27FC236}">
                <a16:creationId xmlns:a16="http://schemas.microsoft.com/office/drawing/2014/main" id="{A59CA2BA-DA97-CBA7-0F02-2B5E8F9A0C72}"/>
              </a:ext>
            </a:extLst>
          </p:cNvPr>
          <p:cNvGrpSpPr>
            <a:grpSpLocks/>
          </p:cNvGrpSpPr>
          <p:nvPr/>
        </p:nvGrpSpPr>
        <p:grpSpPr bwMode="auto">
          <a:xfrm>
            <a:off x="372214" y="4776035"/>
            <a:ext cx="10968020" cy="881681"/>
            <a:chOff x="1713" y="3259"/>
            <a:chExt cx="2415" cy="311"/>
          </a:xfrm>
        </p:grpSpPr>
        <p:sp>
          <p:nvSpPr>
            <p:cNvPr id="5153" name="AutoShape 33">
              <a:extLst>
                <a:ext uri="{FF2B5EF4-FFF2-40B4-BE49-F238E27FC236}">
                  <a16:creationId xmlns:a16="http://schemas.microsoft.com/office/drawing/2014/main" id="{8A4A6830-30B7-EFC2-3D74-AE4FA628D0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19" y="3283"/>
              <a:ext cx="2209" cy="25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lang="en-US" altLang="vi-VN" sz="2300" smtClean="0">
                  <a:solidFill>
                    <a:srgbClr val="000000"/>
                  </a:solidFill>
                </a:rPr>
                <a:t>ĐẶC </a:t>
              </a:r>
              <a:r>
                <a:rPr lang="en-US" altLang="vi-VN" sz="2300">
                  <a:solidFill>
                    <a:srgbClr val="000000"/>
                  </a:solidFill>
                </a:rPr>
                <a:t>ĐIỂM CỦA CÁC NGÀNH NGHỀ TRONG LĨNH VỰC KĨ THUẬT, </a:t>
              </a:r>
              <a:endParaRPr lang="en-US" altLang="vi-VN" sz="2300" smtClean="0">
                <a:solidFill>
                  <a:srgbClr val="000000"/>
                </a:solidFill>
              </a:endParaRPr>
            </a:p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300" smtClean="0">
                  <a:solidFill>
                    <a:srgbClr val="000000"/>
                  </a:solidFill>
                </a:rPr>
                <a:t>CÔNG </a:t>
              </a:r>
              <a:r>
                <a:rPr lang="en-US" altLang="vi-VN" sz="2300">
                  <a:solidFill>
                    <a:srgbClr val="000000"/>
                  </a:solidFill>
                </a:rPr>
                <a:t>NGHỆ</a:t>
              </a:r>
              <a:r>
                <a:rPr lang="en-US" altLang="vi-VN" sz="23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5155" name="AutoShape 35">
              <a:extLst>
                <a:ext uri="{FF2B5EF4-FFF2-40B4-BE49-F238E27FC236}">
                  <a16:creationId xmlns:a16="http://schemas.microsoft.com/office/drawing/2014/main" id="{34D0AB40-4365-80B6-2E91-68B508E122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13" y="3259"/>
              <a:ext cx="242" cy="310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7" name="Text Box 36">
              <a:extLst>
                <a:ext uri="{FF2B5EF4-FFF2-40B4-BE49-F238E27FC236}">
                  <a16:creationId xmlns:a16="http://schemas.microsoft.com/office/drawing/2014/main" id="{4AC23A8F-5561-A2FD-F2F7-79A00B62A8F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7" y="3294"/>
              <a:ext cx="19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400" smtClean="0">
                  <a:solidFill>
                    <a:srgbClr val="FFFFFF"/>
                  </a:solidFill>
                </a:rPr>
                <a:t>1 </a:t>
              </a:r>
              <a:endPara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43" name="Picture 46" descr="twinkles">
            <a:extLst>
              <a:ext uri="{FF2B5EF4-FFF2-40B4-BE49-F238E27FC236}">
                <a16:creationId xmlns:a16="http://schemas.microsoft.com/office/drawing/2014/main" id="{ED186159-8358-2929-4D7F-35A621910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880" y="4567296"/>
            <a:ext cx="1194447" cy="99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-27848" y="3666750"/>
            <a:ext cx="9678177" cy="1225551"/>
            <a:chOff x="-140" y="1741"/>
            <a:chExt cx="5365" cy="772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0" y="1741"/>
              <a:ext cx="5247" cy="677"/>
              <a:chOff x="484" y="1789"/>
              <a:chExt cx="5247" cy="677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06" y="1789"/>
                <a:ext cx="4825" cy="677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    </a:t>
                </a: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ĐẶC</a:t>
                </a:r>
                <a:r>
                  <a:rPr kumimoji="0" lang="en-US" sz="2400" b="1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ĐIỂM, YÊU CẦU CHUNG CỦA CÁC NGÀNH NGHỀ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en-US" sz="2400" b="1" smtClean="0">
                    <a:solidFill>
                      <a:srgbClr val="000000"/>
                    </a:solidFill>
                    <a:latin typeface="Arial" charset="0"/>
                  </a:rPr>
                  <a:t>   </a:t>
                </a:r>
                <a:r>
                  <a:rPr kumimoji="0" lang="en-US" sz="2400" b="1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TRONG LĨNH VỰC KĨ THUẬT, 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4" y="1857"/>
                <a:ext cx="599" cy="541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6" name="Text Box 26">
                <a:extLst>
                  <a:ext uri="{FF2B5EF4-FFF2-40B4-BE49-F238E27FC236}">
                    <a16:creationId xmlns:a16="http://schemas.microsoft.com/office/drawing/2014/main" id="{07999D6A-BD08-BE72-776E-9170C0EBFC3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674" y="2017"/>
                <a:ext cx="219" cy="276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II</a:t>
                </a:r>
              </a:p>
            </p:txBody>
          </p:sp>
        </p:grpSp>
        <p:pic>
          <p:nvPicPr>
            <p:cNvPr id="9231" name="Picture 48" descr="twinkles">
              <a:hlinkClick r:id="rId5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" y="1913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42929" y="1738081"/>
            <a:ext cx="6188814" cy="887904"/>
            <a:chOff x="742928" y="1738081"/>
            <a:chExt cx="6778843" cy="887904"/>
          </a:xfrm>
        </p:grpSpPr>
        <p:sp>
          <p:nvSpPr>
            <p:cNvPr id="55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6335" y="2631675"/>
            <a:ext cx="11635073" cy="914528"/>
            <a:chOff x="566335" y="2631675"/>
            <a:chExt cx="11635073" cy="914528"/>
          </a:xfrm>
        </p:grpSpPr>
        <p:sp>
          <p:nvSpPr>
            <p:cNvPr id="57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</a:t>
              </a:r>
              <a:r>
                <a:rPr kumimoji="0" 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TẦM</a:t>
              </a:r>
              <a:r>
                <a:rPr kumimoji="0" lang="en-US" sz="2400" b="0" i="0" u="none" strike="noStrike" kern="120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QUAN TRỌNG CỦA NGHỀ NGHIỆP ĐỐI VỚI CON NGƯỜI VÀ XÃ HỘI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noProof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60" name="Picture 42" descr="twinkles">
            <a:hlinkClick r:id="rId3" action="ppaction://hlinksldjump"/>
            <a:extLst>
              <a:ext uri="{FF2B5EF4-FFF2-40B4-BE49-F238E27FC236}">
                <a16:creationId xmlns:a16="http://schemas.microsoft.com/office/drawing/2014/main" id="{12B9EEDC-7931-A846-BAC2-786351ECE5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237" y="2454570"/>
            <a:ext cx="111403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54">
            <a:extLst>
              <a:ext uri="{FF2B5EF4-FFF2-40B4-BE49-F238E27FC236}">
                <a16:creationId xmlns:a16="http://schemas.microsoft.com/office/drawing/2014/main" id="{C7B416A3-0E08-248A-2F58-1A8AC864BB0A}"/>
              </a:ext>
            </a:extLst>
          </p:cNvPr>
          <p:cNvGrpSpPr>
            <a:grpSpLocks/>
          </p:cNvGrpSpPr>
          <p:nvPr/>
        </p:nvGrpSpPr>
        <p:grpSpPr bwMode="auto">
          <a:xfrm>
            <a:off x="183782" y="5660467"/>
            <a:ext cx="11266583" cy="1048077"/>
            <a:chOff x="993" y="3148"/>
            <a:chExt cx="2462" cy="482"/>
          </a:xfrm>
        </p:grpSpPr>
        <p:grpSp>
          <p:nvGrpSpPr>
            <p:cNvPr id="62" name="Group 32">
              <a:extLst>
                <a:ext uri="{FF2B5EF4-FFF2-40B4-BE49-F238E27FC236}">
                  <a16:creationId xmlns:a16="http://schemas.microsoft.com/office/drawing/2014/main" id="{A59CA2BA-DA97-CBA7-0F02-2B5E8F9A0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3" y="3148"/>
              <a:ext cx="2447" cy="482"/>
              <a:chOff x="1617" y="3196"/>
              <a:chExt cx="2447" cy="482"/>
            </a:xfrm>
          </p:grpSpPr>
          <p:sp>
            <p:nvSpPr>
              <p:cNvPr id="64" name="AutoShape 33">
                <a:extLst>
                  <a:ext uri="{FF2B5EF4-FFF2-40B4-BE49-F238E27FC236}">
                    <a16:creationId xmlns:a16="http://schemas.microsoft.com/office/drawing/2014/main" id="{8A4A6830-30B7-EFC2-3D74-AE4FA628D0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75" y="3196"/>
                <a:ext cx="2189" cy="482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YÊU CẦU CHUNG CỦA CÁC NGÀNH NGHỀTRONG LĨNH VỰC KĨ THUẬT, </a:t>
                </a:r>
                <a:endParaRPr lang="en-US" sz="230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 smtClean="0">
                    <a:solidFill>
                      <a:srgbClr val="000000"/>
                    </a:solidFill>
                    <a:latin typeface="Arial" charset="0"/>
                  </a:rPr>
                  <a:t>CÔNG </a:t>
                </a: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NGHỆ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6" name="AutoShape 35">
                <a:extLst>
                  <a:ext uri="{FF2B5EF4-FFF2-40B4-BE49-F238E27FC236}">
                    <a16:creationId xmlns:a16="http://schemas.microsoft.com/office/drawing/2014/main" id="{34D0AB40-4365-80B6-2E91-68B508E122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17" y="3216"/>
                <a:ext cx="263" cy="388"/>
              </a:xfrm>
              <a:prstGeom prst="diamond">
                <a:avLst/>
              </a:prstGeom>
              <a:solidFill>
                <a:schemeClr val="hlink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Text Box 36">
                <a:extLst>
                  <a:ext uri="{FF2B5EF4-FFF2-40B4-BE49-F238E27FC236}">
                    <a16:creationId xmlns:a16="http://schemas.microsoft.com/office/drawing/2014/main" id="{4AC23A8F-5561-A2FD-F2F7-79A00B62A8F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71" y="3317"/>
                <a:ext cx="177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415" tIns="34208" rIns="68415" bIns="34208">
                <a:spAutoFit/>
              </a:bodyPr>
              <a:lstStyle>
                <a:lvl1pPr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pic>
          <p:nvPicPr>
            <p:cNvPr id="63" name="Picture 46" descr="twinkles">
              <a:extLst>
                <a:ext uri="{FF2B5EF4-FFF2-40B4-BE49-F238E27FC236}">
                  <a16:creationId xmlns:a16="http://schemas.microsoft.com/office/drawing/2014/main" id="{ED186159-8358-2929-4D7F-35A621910B5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" y="3177"/>
              <a:ext cx="275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631436" y="5928358"/>
            <a:ext cx="9576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06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10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32721" y="132736"/>
            <a:ext cx="10964920" cy="949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>
                <a:solidFill>
                  <a:schemeClr val="tx1"/>
                </a:solidFill>
              </a:rPr>
              <a:t>Quan sát Hình 1.1 và cho biết </a:t>
            </a:r>
            <a:r>
              <a:rPr lang="vi-VN" sz="3200" smtClean="0">
                <a:solidFill>
                  <a:schemeClr val="tx1"/>
                </a:solidFill>
              </a:rPr>
              <a:t>mỗi người </a:t>
            </a:r>
            <a:r>
              <a:rPr lang="vi-VN" sz="3200">
                <a:solidFill>
                  <a:schemeClr val="tx1"/>
                </a:solidFill>
              </a:rPr>
              <a:t>trong hình làm nghề gì? Em </a:t>
            </a:r>
            <a:r>
              <a:rPr lang="vi-VN" sz="3200" smtClean="0">
                <a:solidFill>
                  <a:schemeClr val="tx1"/>
                </a:solidFill>
              </a:rPr>
              <a:t>hãy mô </a:t>
            </a:r>
            <a:r>
              <a:rPr lang="vi-VN" sz="3200">
                <a:solidFill>
                  <a:schemeClr val="tx1"/>
                </a:solidFill>
              </a:rPr>
              <a:t>tả công việc của </a:t>
            </a:r>
            <a:r>
              <a:rPr lang="vi-VN" sz="3200" smtClean="0">
                <a:solidFill>
                  <a:schemeClr val="tx1"/>
                </a:solidFill>
              </a:rPr>
              <a:t>những </a:t>
            </a:r>
            <a:r>
              <a:rPr lang="vi-VN" sz="3200">
                <a:solidFill>
                  <a:schemeClr val="tx1"/>
                </a:solidFill>
              </a:rPr>
              <a:t>nghề </a:t>
            </a:r>
            <a:r>
              <a:rPr lang="vi-VN" sz="3200" smtClean="0">
                <a:solidFill>
                  <a:schemeClr val="tx1"/>
                </a:solidFill>
              </a:rPr>
              <a:t>đó?</a:t>
            </a:r>
            <a:endParaRPr lang="vi-VN" sz="320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2051" y="1280160"/>
            <a:ext cx="5135621" cy="3068923"/>
            <a:chOff x="702051" y="1280160"/>
            <a:chExt cx="5135621" cy="3068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172" y="1280160"/>
              <a:ext cx="4762500" cy="306892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02051" y="2684206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48284" y="4349082"/>
            <a:ext cx="4837471" cy="2420427"/>
            <a:chOff x="6548284" y="4349082"/>
            <a:chExt cx="4837471" cy="24204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84" y="4349082"/>
              <a:ext cx="4616245" cy="24204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943303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d</a:t>
              </a:r>
              <a:endParaRPr lang="vi-VN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67947" y="1323514"/>
            <a:ext cx="4424517" cy="3163836"/>
            <a:chOff x="6567947" y="1323514"/>
            <a:chExt cx="4424517" cy="3163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947" y="1323514"/>
              <a:ext cx="4424517" cy="31638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973961" y="3803392"/>
              <a:ext cx="347079" cy="545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b</a:t>
              </a:r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5171" y="4245844"/>
            <a:ext cx="4762501" cy="2612156"/>
            <a:chOff x="1075171" y="4245844"/>
            <a:chExt cx="4762501" cy="261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71" y="4245844"/>
              <a:ext cx="4762501" cy="26121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348986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c</a:t>
              </a:r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5530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2051" y="257604"/>
            <a:ext cx="5135621" cy="3068923"/>
            <a:chOff x="702051" y="1280160"/>
            <a:chExt cx="5135621" cy="3068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172" y="1280160"/>
              <a:ext cx="4762500" cy="306892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02051" y="2684206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44147" y="3914774"/>
            <a:ext cx="4837471" cy="2612156"/>
            <a:chOff x="6548284" y="4349082"/>
            <a:chExt cx="4837471" cy="24204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84" y="4349082"/>
              <a:ext cx="4616245" cy="24204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943303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d</a:t>
              </a:r>
              <a:endParaRPr lang="vi-VN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44147" y="317548"/>
            <a:ext cx="4424517" cy="3163836"/>
            <a:chOff x="6567947" y="1323514"/>
            <a:chExt cx="4424517" cy="3163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947" y="1323514"/>
              <a:ext cx="4424517" cy="31638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973961" y="3803392"/>
              <a:ext cx="347079" cy="545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b</a:t>
              </a:r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5733" y="3783170"/>
            <a:ext cx="4762501" cy="2612156"/>
            <a:chOff x="1075171" y="4245844"/>
            <a:chExt cx="4762501" cy="261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71" y="4245844"/>
              <a:ext cx="4762501" cy="26121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348986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c</a:t>
              </a:r>
              <a:endParaRPr lang="vi-VN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736015" y="3279418"/>
            <a:ext cx="258193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smtClean="0"/>
              <a:t>Cảnh sát giao thông</a:t>
            </a:r>
            <a:endParaRPr lang="vi-VN" sz="2000"/>
          </a:p>
        </p:txBody>
      </p:sp>
      <p:sp>
        <p:nvSpPr>
          <p:cNvPr id="16" name="Rounded Rectangle 15"/>
          <p:cNvSpPr/>
          <p:nvPr/>
        </p:nvSpPr>
        <p:spPr>
          <a:xfrm>
            <a:off x="7138472" y="6265136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Nhà khoa học</a:t>
            </a:r>
            <a:endParaRPr lang="vi-VN"/>
          </a:p>
        </p:txBody>
      </p:sp>
      <p:sp>
        <p:nvSpPr>
          <p:cNvPr id="17" name="Rounded Rectangle 16"/>
          <p:cNvSpPr/>
          <p:nvPr/>
        </p:nvSpPr>
        <p:spPr>
          <a:xfrm>
            <a:off x="2922892" y="6301108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Thợ sơn</a:t>
            </a:r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8190661" y="3571716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Giáo viên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75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23" y="2709235"/>
            <a:ext cx="6191250" cy="4001281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951512" y="2156057"/>
            <a:ext cx="3966338" cy="353833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kern="100" smtClean="0">
                <a:solidFill>
                  <a:srgbClr val="2E74B5"/>
                </a:solidFill>
                <a:latin typeface="Times New Roman" panose="02020603050405020304" pitchFamily="18" charset="0"/>
              </a:rPr>
              <a:t>?Hãy </a:t>
            </a:r>
            <a:r>
              <a:rPr lang="en-US" sz="3600" kern="100">
                <a:solidFill>
                  <a:srgbClr val="2E74B5"/>
                </a:solidFill>
                <a:latin typeface="Times New Roman" panose="02020603050405020304" pitchFamily="18" charset="0"/>
              </a:rPr>
              <a:t>kể tên các nghề mà em biết? </a:t>
            </a:r>
          </a:p>
        </p:txBody>
      </p:sp>
    </p:spTree>
    <p:extLst>
      <p:ext uri="{BB962C8B-B14F-4D97-AF65-F5344CB8AC3E}">
        <p14:creationId xmlns:p14="http://schemas.microsoft.com/office/powerpoint/2010/main" val="251206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~present</Template>
  <TotalTime>424</TotalTime>
  <Words>1268</Words>
  <Application>Microsoft Office PowerPoint</Application>
  <PresentationFormat>Widescreen</PresentationFormat>
  <Paragraphs>176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Cambria</vt:lpstr>
      <vt:lpstr>Century Gothic</vt:lpstr>
      <vt:lpstr>Microsoft Sans Serif</vt:lpstr>
      <vt:lpstr>Tahoma</vt:lpstr>
      <vt:lpstr>Times New Roman</vt:lpstr>
      <vt:lpstr>Trebuchet MS</vt:lpstr>
      <vt:lpstr>Wingdings 3</vt:lpstr>
      <vt:lpstr>1_Default Design</vt:lpstr>
      <vt:lpstr>Default Design</vt:lpstr>
      <vt:lpstr>Wisp</vt:lpstr>
      <vt:lpstr>Facet</vt:lpstr>
      <vt:lpstr>PowerPoint Presentation</vt:lpstr>
      <vt:lpstr>PowerPoint Presentation</vt:lpstr>
      <vt:lpstr>PowerPoint Presentation</vt:lpstr>
      <vt:lpstr>MỤC TIÊU</vt:lpstr>
      <vt:lpstr>NỘI DUNG BÀI HỌC </vt:lpstr>
      <vt:lpstr>PowerPoint Presentation</vt:lpstr>
      <vt:lpstr>PowerPoint Presentation</vt:lpstr>
      <vt:lpstr>PowerPoint Presentation</vt:lpstr>
      <vt:lpstr>PowerPoint Presentation</vt:lpstr>
      <vt:lpstr>Nhiệm vụ 1:Hoàn thành phiếu khảo sát (2 phút)</vt:lpstr>
      <vt:lpstr>PowerPoint Presentation</vt:lpstr>
      <vt:lpstr>PowerPoint Presentation</vt:lpstr>
      <vt:lpstr>1. Khái niệm nghề nghiệp</vt:lpstr>
      <vt:lpstr>PowerPoint Presentation</vt:lpstr>
      <vt:lpstr>PowerPoint Presentation</vt:lpstr>
      <vt:lpstr>PowerPoint Presentation</vt:lpstr>
      <vt:lpstr>Các tệ nạn xã hội do thất nghiệp gây ra</vt:lpstr>
      <vt:lpstr>3. Ý nghĩa của việc chọn đúng nghề nghiệp của mỗi người</vt:lpstr>
      <vt:lpstr>II. Đặc điểm, yêu cầu chung của các ngành nghề trong lĩnh vực kĩ thuật, công nghệ.</vt:lpstr>
      <vt:lpstr>Chia nhóm: 2 bàn 1 nhóm cùng thảo luận về câu hỏi trong hộp chức năng Khám phá (trang 7 SGK)và hoàn thành bảng dưới đây. </vt:lpstr>
      <vt:lpstr>Đặc điểm của các ngành nghề trong lĩnh vực kĩ thuật, công nghệ</vt:lpstr>
      <vt:lpstr>2. Yêu cầu chung của các ngành nghề trong lĩnh vực kĩ thuật công nghệ</vt:lpstr>
      <vt:lpstr>2. Yêu cầu chung của các ngành nghề trong lĩnh vực kĩ thuật công nghệ</vt:lpstr>
      <vt:lpstr>3. Luyện tập – vận dụng                                                                                                                                </vt:lpstr>
      <vt:lpstr>Chuẩn bị tiết tiếp theo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NGHỀ NGHIỆP TRONG LĨNH VỰC KĨ THUẬT VÀ CÔNG NGHỆ </dc:title>
  <dc:creator>PC</dc:creator>
  <cp:lastModifiedBy>PC</cp:lastModifiedBy>
  <cp:revision>47</cp:revision>
  <dcterms:created xsi:type="dcterms:W3CDTF">2024-07-21T14:33:33Z</dcterms:created>
  <dcterms:modified xsi:type="dcterms:W3CDTF">2024-07-29T14:57:07Z</dcterms:modified>
</cp:coreProperties>
</file>