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2.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50.jpg" ContentType="image/jpg"/>
  <Override PartName="/ppt/media/image51.jpg" ContentType="image/jpg"/>
  <Override PartName="/ppt/media/image52.jpg" ContentType="image/jpg"/>
  <Override PartName="/ppt/media/image5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90" r:id="rId2"/>
    <p:sldId id="256" r:id="rId3"/>
    <p:sldId id="257" r:id="rId4"/>
    <p:sldId id="258" r:id="rId5"/>
    <p:sldId id="259" r:id="rId6"/>
    <p:sldId id="360" r:id="rId7"/>
    <p:sldId id="260" r:id="rId8"/>
    <p:sldId id="361" r:id="rId9"/>
    <p:sldId id="262" r:id="rId10"/>
    <p:sldId id="359" r:id="rId11"/>
    <p:sldId id="367" r:id="rId12"/>
    <p:sldId id="293" r:id="rId13"/>
    <p:sldId id="362" r:id="rId14"/>
    <p:sldId id="363" r:id="rId15"/>
    <p:sldId id="364" r:id="rId16"/>
    <p:sldId id="292" r:id="rId17"/>
    <p:sldId id="365" r:id="rId18"/>
    <p:sldId id="366" r:id="rId19"/>
    <p:sldId id="340" r:id="rId20"/>
    <p:sldId id="341" r:id="rId21"/>
    <p:sldId id="342" r:id="rId22"/>
    <p:sldId id="296" r:id="rId23"/>
    <p:sldId id="345" r:id="rId24"/>
    <p:sldId id="368" r:id="rId25"/>
    <p:sldId id="265" r:id="rId26"/>
    <p:sldId id="266" r:id="rId27"/>
    <p:sldId id="273" r:id="rId28"/>
    <p:sldId id="295" r:id="rId29"/>
    <p:sldId id="274" r:id="rId30"/>
    <p:sldId id="370" r:id="rId31"/>
    <p:sldId id="371" r:id="rId32"/>
    <p:sldId id="372" r:id="rId33"/>
    <p:sldId id="373" r:id="rId34"/>
    <p:sldId id="301" r:id="rId35"/>
    <p:sldId id="350" r:id="rId36"/>
    <p:sldId id="352" r:id="rId37"/>
    <p:sldId id="306" r:id="rId38"/>
    <p:sldId id="304" r:id="rId39"/>
    <p:sldId id="374" r:id="rId40"/>
    <p:sldId id="267" r:id="rId41"/>
    <p:sldId id="311" r:id="rId42"/>
    <p:sldId id="375" r:id="rId43"/>
    <p:sldId id="376" r:id="rId44"/>
    <p:sldId id="317" r:id="rId45"/>
    <p:sldId id="316" r:id="rId46"/>
    <p:sldId id="380" r:id="rId47"/>
    <p:sldId id="381" r:id="rId48"/>
    <p:sldId id="382" r:id="rId49"/>
    <p:sldId id="384" r:id="rId50"/>
    <p:sldId id="318" r:id="rId51"/>
    <p:sldId id="319" r:id="rId52"/>
    <p:sldId id="315" r:id="rId53"/>
    <p:sldId id="386" r:id="rId54"/>
    <p:sldId id="337" r:id="rId55"/>
    <p:sldId id="378" r:id="rId56"/>
    <p:sldId id="379" r:id="rId57"/>
    <p:sldId id="325" r:id="rId58"/>
    <p:sldId id="324" r:id="rId59"/>
    <p:sldId id="388" r:id="rId60"/>
    <p:sldId id="391" r:id="rId61"/>
    <p:sldId id="393" r:id="rId62"/>
    <p:sldId id="394" r:id="rId63"/>
    <p:sldId id="354" r:id="rId64"/>
    <p:sldId id="387" r:id="rId65"/>
    <p:sldId id="334" r:id="rId66"/>
  </p:sldIdLst>
  <p:sldSz cx="12192000" cy="6858000"/>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fafa" initials="f" lastIdx="0" clrIdx="1"/>
  <p:cmAuthor id="4" name="王习习"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3469" autoAdjust="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E0E74-8899-4C61-9558-28BD99E68F95}"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E2DCD8B0-8DF8-4E4F-B941-15058D6B51B9}">
      <dgm:prSet phldrT="[Text]"/>
      <dgm:spPr/>
      <dgm:t>
        <a:bodyPr/>
        <a:lstStyle/>
        <a:p>
          <a:pPr algn="just"/>
          <a:r>
            <a:rPr lang="vi-VN" dirty="0" smtClean="0">
              <a:latin typeface="Arial" panose="020B0604020202020204" pitchFamily="34" charset="0"/>
              <a:cs typeface="Arial" panose="020B0604020202020204" pitchFamily="34" charset="0"/>
            </a:rPr>
            <a:t>Thuốc lá cho dù là thuốc lá điếu thông thường hay thuốc lá mới </a:t>
          </a:r>
          <a:r>
            <a:rPr lang="en-US" dirty="0" smtClean="0">
              <a:latin typeface="Arial" panose="020B0604020202020204" pitchFamily="34" charset="0"/>
              <a:cs typeface="Arial" panose="020B0604020202020204" pitchFamily="34" charset="0"/>
            </a:rPr>
            <a:t>(</a:t>
          </a:r>
          <a:r>
            <a:rPr lang="vi-VN" dirty="0" smtClean="0">
              <a:latin typeface="Arial" panose="020B0604020202020204" pitchFamily="34" charset="0"/>
              <a:cs typeface="Arial" panose="020B0604020202020204" pitchFamily="34" charset="0"/>
            </a:rPr>
            <a:t>thuốc lá điện tử, thuốc lá nung nóng</a:t>
          </a:r>
          <a:r>
            <a:rPr lang="en-US" dirty="0" smtClean="0">
              <a:latin typeface="Arial" panose="020B0604020202020204" pitchFamily="34" charset="0"/>
              <a:cs typeface="Arial" panose="020B0604020202020204" pitchFamily="34" charset="0"/>
            </a:rPr>
            <a:t>)</a:t>
          </a:r>
          <a:r>
            <a:rPr lang="vi-VN" dirty="0" smtClean="0">
              <a:latin typeface="Arial" panose="020B0604020202020204" pitchFamily="34" charset="0"/>
              <a:cs typeface="Arial" panose="020B0604020202020204" pitchFamily="34" charset="0"/>
            </a:rPr>
            <a:t> đều có hại cho sức khỏe con người và là nguyên nhân của nhiều căn bệnh nguy hiểm. </a:t>
          </a:r>
          <a:endParaRPr lang="en-US" dirty="0"/>
        </a:p>
      </dgm:t>
    </dgm:pt>
    <dgm:pt modelId="{54C984F7-9D9A-480E-91C3-9D70094083AE}" type="parTrans" cxnId="{CD3221F7-1CE9-4FEF-AC09-1CFF73E62640}">
      <dgm:prSet/>
      <dgm:spPr/>
      <dgm:t>
        <a:bodyPr/>
        <a:lstStyle/>
        <a:p>
          <a:endParaRPr lang="en-US"/>
        </a:p>
      </dgm:t>
    </dgm:pt>
    <dgm:pt modelId="{8AD0D0B0-D7BE-4B27-BFDF-5CC16FB49660}" type="sibTrans" cxnId="{CD3221F7-1CE9-4FEF-AC09-1CFF73E62640}">
      <dgm:prSet/>
      <dgm:spPr/>
      <dgm:t>
        <a:bodyPr/>
        <a:lstStyle/>
        <a:p>
          <a:endParaRPr lang="en-US"/>
        </a:p>
      </dgm:t>
    </dgm:pt>
    <dgm:pt modelId="{735C7C90-AFE9-47D0-8745-DDC74F21F386}">
      <dgm:prSet phldrT="[Text]"/>
      <dgm:spPr/>
      <dgm:t>
        <a:bodyPr/>
        <a:lstStyle/>
        <a:p>
          <a:pPr algn="just"/>
          <a:r>
            <a:rPr lang="vi-VN" dirty="0" smtClean="0">
              <a:latin typeface="Arial" panose="020B0604020202020204" pitchFamily="34" charset="0"/>
              <a:cs typeface="Arial" panose="020B0604020202020204" pitchFamily="34" charset="0"/>
            </a:rPr>
            <a:t>Tổ chức Y tế giới khuyến cáo: Không có ngưỡng an toàn cho việc sử dụng các sản phẩm thuốc lá và không có một loại thuốc lá nào là an toàn cho sức khỏe. </a:t>
          </a:r>
          <a:endParaRPr lang="en-US" dirty="0"/>
        </a:p>
      </dgm:t>
    </dgm:pt>
    <dgm:pt modelId="{F3B1B957-E088-438A-9893-A3FB1B60A766}" type="parTrans" cxnId="{9CF21DE0-2367-4F16-892B-AB50EA819F14}">
      <dgm:prSet/>
      <dgm:spPr/>
      <dgm:t>
        <a:bodyPr/>
        <a:lstStyle/>
        <a:p>
          <a:endParaRPr lang="en-US"/>
        </a:p>
      </dgm:t>
    </dgm:pt>
    <dgm:pt modelId="{D3C4647A-6C6C-4AA2-8E4A-7F2E62EEF271}" type="sibTrans" cxnId="{9CF21DE0-2367-4F16-892B-AB50EA819F14}">
      <dgm:prSet/>
      <dgm:spPr/>
      <dgm:t>
        <a:bodyPr/>
        <a:lstStyle/>
        <a:p>
          <a:endParaRPr lang="en-US"/>
        </a:p>
      </dgm:t>
    </dgm:pt>
    <dgm:pt modelId="{695F4080-B706-493E-A0D8-F855DFFC8954}" type="pres">
      <dgm:prSet presAssocID="{039E0E74-8899-4C61-9558-28BD99E68F95}" presName="compositeShape" presStyleCnt="0">
        <dgm:presLayoutVars>
          <dgm:chMax val="2"/>
          <dgm:dir/>
          <dgm:resizeHandles val="exact"/>
        </dgm:presLayoutVars>
      </dgm:prSet>
      <dgm:spPr/>
      <dgm:t>
        <a:bodyPr/>
        <a:lstStyle/>
        <a:p>
          <a:endParaRPr lang="en-US"/>
        </a:p>
      </dgm:t>
    </dgm:pt>
    <dgm:pt modelId="{F8C0F957-F741-4605-93DF-B49B6D12714A}" type="pres">
      <dgm:prSet presAssocID="{E2DCD8B0-8DF8-4E4F-B941-15058D6B51B9}" presName="upArrow" presStyleLbl="node1" presStyleIdx="0" presStyleCnt="2"/>
      <dgm:spPr/>
    </dgm:pt>
    <dgm:pt modelId="{A2774EF4-2A06-4A02-9286-9A8A1909E916}" type="pres">
      <dgm:prSet presAssocID="{E2DCD8B0-8DF8-4E4F-B941-15058D6B51B9}" presName="upArrowText" presStyleLbl="revTx" presStyleIdx="0" presStyleCnt="2" custScaleX="118085" custScaleY="81507" custLinFactNeighborX="8729">
        <dgm:presLayoutVars>
          <dgm:chMax val="0"/>
          <dgm:bulletEnabled val="1"/>
        </dgm:presLayoutVars>
      </dgm:prSet>
      <dgm:spPr/>
      <dgm:t>
        <a:bodyPr/>
        <a:lstStyle/>
        <a:p>
          <a:endParaRPr lang="en-US"/>
        </a:p>
      </dgm:t>
    </dgm:pt>
    <dgm:pt modelId="{0EB8582B-48C9-4AE2-B4C4-87AB3EC3ED60}" type="pres">
      <dgm:prSet presAssocID="{735C7C90-AFE9-47D0-8745-DDC74F21F386}" presName="downArrow" presStyleLbl="node1" presStyleIdx="1" presStyleCnt="2" custLinFactNeighborX="-6588"/>
      <dgm:spPr/>
    </dgm:pt>
    <dgm:pt modelId="{1BAB8CB5-3728-4E29-B3C1-9E20029FDAAE}" type="pres">
      <dgm:prSet presAssocID="{735C7C90-AFE9-47D0-8745-DDC74F21F386}" presName="downArrowText" presStyleLbl="revTx" presStyleIdx="1" presStyleCnt="2" custScaleY="139059">
        <dgm:presLayoutVars>
          <dgm:chMax val="0"/>
          <dgm:bulletEnabled val="1"/>
        </dgm:presLayoutVars>
      </dgm:prSet>
      <dgm:spPr/>
      <dgm:t>
        <a:bodyPr/>
        <a:lstStyle/>
        <a:p>
          <a:endParaRPr lang="en-US"/>
        </a:p>
      </dgm:t>
    </dgm:pt>
  </dgm:ptLst>
  <dgm:cxnLst>
    <dgm:cxn modelId="{9CF21DE0-2367-4F16-892B-AB50EA819F14}" srcId="{039E0E74-8899-4C61-9558-28BD99E68F95}" destId="{735C7C90-AFE9-47D0-8745-DDC74F21F386}" srcOrd="1" destOrd="0" parTransId="{F3B1B957-E088-438A-9893-A3FB1B60A766}" sibTransId="{D3C4647A-6C6C-4AA2-8E4A-7F2E62EEF271}"/>
    <dgm:cxn modelId="{55A219CE-806D-4851-B714-406BF0A775B3}" type="presOf" srcId="{E2DCD8B0-8DF8-4E4F-B941-15058D6B51B9}" destId="{A2774EF4-2A06-4A02-9286-9A8A1909E916}" srcOrd="0" destOrd="0" presId="urn:microsoft.com/office/officeart/2005/8/layout/arrow4"/>
    <dgm:cxn modelId="{C2C74A57-5652-4B27-A8C6-E0A264E90BED}" type="presOf" srcId="{735C7C90-AFE9-47D0-8745-DDC74F21F386}" destId="{1BAB8CB5-3728-4E29-B3C1-9E20029FDAAE}" srcOrd="0" destOrd="0" presId="urn:microsoft.com/office/officeart/2005/8/layout/arrow4"/>
    <dgm:cxn modelId="{3B10688D-20E5-429A-BE60-E6759153C047}" type="presOf" srcId="{039E0E74-8899-4C61-9558-28BD99E68F95}" destId="{695F4080-B706-493E-A0D8-F855DFFC8954}" srcOrd="0" destOrd="0" presId="urn:microsoft.com/office/officeart/2005/8/layout/arrow4"/>
    <dgm:cxn modelId="{CD3221F7-1CE9-4FEF-AC09-1CFF73E62640}" srcId="{039E0E74-8899-4C61-9558-28BD99E68F95}" destId="{E2DCD8B0-8DF8-4E4F-B941-15058D6B51B9}" srcOrd="0" destOrd="0" parTransId="{54C984F7-9D9A-480E-91C3-9D70094083AE}" sibTransId="{8AD0D0B0-D7BE-4B27-BFDF-5CC16FB49660}"/>
    <dgm:cxn modelId="{37F3B9B1-9877-4562-9393-CFF094B61D1B}" type="presParOf" srcId="{695F4080-B706-493E-A0D8-F855DFFC8954}" destId="{F8C0F957-F741-4605-93DF-B49B6D12714A}" srcOrd="0" destOrd="0" presId="urn:microsoft.com/office/officeart/2005/8/layout/arrow4"/>
    <dgm:cxn modelId="{17E1EE4D-3CB9-4CB7-BB6E-6BA23103BF36}" type="presParOf" srcId="{695F4080-B706-493E-A0D8-F855DFFC8954}" destId="{A2774EF4-2A06-4A02-9286-9A8A1909E916}" srcOrd="1" destOrd="0" presId="urn:microsoft.com/office/officeart/2005/8/layout/arrow4"/>
    <dgm:cxn modelId="{725F4A26-F700-4DC8-ABB2-5BBB84ABC5F9}" type="presParOf" srcId="{695F4080-B706-493E-A0D8-F855DFFC8954}" destId="{0EB8582B-48C9-4AE2-B4C4-87AB3EC3ED60}" srcOrd="2" destOrd="0" presId="urn:microsoft.com/office/officeart/2005/8/layout/arrow4"/>
    <dgm:cxn modelId="{2AF205C3-E89F-47E7-B0C1-02E66D413614}" type="presParOf" srcId="{695F4080-B706-493E-A0D8-F855DFFC8954}" destId="{1BAB8CB5-3728-4E29-B3C1-9E20029FDAAE}"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0F957-F741-4605-93DF-B49B6D12714A}">
      <dsp:nvSpPr>
        <dsp:cNvPr id="0" name=""/>
        <dsp:cNvSpPr/>
      </dsp:nvSpPr>
      <dsp:spPr>
        <a:xfrm>
          <a:off x="5783" y="-261839"/>
          <a:ext cx="3470148" cy="2681478"/>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74EF4-2A06-4A02-9286-9A8A1909E916}">
      <dsp:nvSpPr>
        <dsp:cNvPr id="0" name=""/>
        <dsp:cNvSpPr/>
      </dsp:nvSpPr>
      <dsp:spPr>
        <a:xfrm>
          <a:off x="3561574" y="-13896"/>
          <a:ext cx="6953713" cy="2185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0" rIns="206248" bIns="206248" numCol="1" spcCol="1270" anchor="ctr" anchorCtr="0">
          <a:noAutofit/>
        </a:bodyPr>
        <a:lstStyle/>
        <a:p>
          <a:pPr lvl="0" algn="just" defTabSz="1289050">
            <a:lnSpc>
              <a:spcPct val="90000"/>
            </a:lnSpc>
            <a:spcBef>
              <a:spcPct val="0"/>
            </a:spcBef>
            <a:spcAft>
              <a:spcPct val="35000"/>
            </a:spcAft>
          </a:pPr>
          <a:r>
            <a:rPr lang="vi-VN" sz="2900" kern="1200" dirty="0" smtClean="0">
              <a:latin typeface="Arial" panose="020B0604020202020204" pitchFamily="34" charset="0"/>
              <a:cs typeface="Arial" panose="020B0604020202020204" pitchFamily="34" charset="0"/>
            </a:rPr>
            <a:t>Thuốc lá cho dù là thuốc lá điếu thông thường hay thuốc lá mới </a:t>
          </a:r>
          <a:r>
            <a:rPr lang="en-US" sz="2900" kern="1200" dirty="0" smtClean="0">
              <a:latin typeface="Arial" panose="020B0604020202020204" pitchFamily="34" charset="0"/>
              <a:cs typeface="Arial" panose="020B0604020202020204" pitchFamily="34" charset="0"/>
            </a:rPr>
            <a:t>(</a:t>
          </a:r>
          <a:r>
            <a:rPr lang="vi-VN" sz="2900" kern="1200" dirty="0" smtClean="0">
              <a:latin typeface="Arial" panose="020B0604020202020204" pitchFamily="34" charset="0"/>
              <a:cs typeface="Arial" panose="020B0604020202020204" pitchFamily="34" charset="0"/>
            </a:rPr>
            <a:t>thuốc lá điện tử, thuốc lá nung nóng</a:t>
          </a:r>
          <a:r>
            <a:rPr lang="en-US" sz="2900" kern="1200" dirty="0" smtClean="0">
              <a:latin typeface="Arial" panose="020B0604020202020204" pitchFamily="34" charset="0"/>
              <a:cs typeface="Arial" panose="020B0604020202020204" pitchFamily="34" charset="0"/>
            </a:rPr>
            <a:t>)</a:t>
          </a:r>
          <a:r>
            <a:rPr lang="vi-VN" sz="2900" kern="1200" dirty="0" smtClean="0">
              <a:latin typeface="Arial" panose="020B0604020202020204" pitchFamily="34" charset="0"/>
              <a:cs typeface="Arial" panose="020B0604020202020204" pitchFamily="34" charset="0"/>
            </a:rPr>
            <a:t> đều có hại cho sức khỏe con người và là nguyên nhân của nhiều căn bệnh nguy hiểm. </a:t>
          </a:r>
          <a:endParaRPr lang="en-US" sz="2900" kern="1200" dirty="0"/>
        </a:p>
      </dsp:txBody>
      <dsp:txXfrm>
        <a:off x="3561574" y="-13896"/>
        <a:ext cx="6953713" cy="2185592"/>
      </dsp:txXfrm>
    </dsp:sp>
    <dsp:sp modelId="{0EB8582B-48C9-4AE2-B4C4-87AB3EC3ED60}">
      <dsp:nvSpPr>
        <dsp:cNvPr id="0" name=""/>
        <dsp:cNvSpPr/>
      </dsp:nvSpPr>
      <dsp:spPr>
        <a:xfrm>
          <a:off x="818214" y="2643095"/>
          <a:ext cx="3470148" cy="2681478"/>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AB8CB5-3728-4E29-B3C1-9E20029FDAAE}">
      <dsp:nvSpPr>
        <dsp:cNvPr id="0" name=""/>
        <dsp:cNvSpPr/>
      </dsp:nvSpPr>
      <dsp:spPr>
        <a:xfrm>
          <a:off x="4621080" y="2119415"/>
          <a:ext cx="5888736" cy="3728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0" rIns="206248" bIns="206248" numCol="1" spcCol="1270" anchor="ctr" anchorCtr="0">
          <a:noAutofit/>
        </a:bodyPr>
        <a:lstStyle/>
        <a:p>
          <a:pPr lvl="0" algn="just" defTabSz="1289050">
            <a:lnSpc>
              <a:spcPct val="90000"/>
            </a:lnSpc>
            <a:spcBef>
              <a:spcPct val="0"/>
            </a:spcBef>
            <a:spcAft>
              <a:spcPct val="35000"/>
            </a:spcAft>
          </a:pPr>
          <a:r>
            <a:rPr lang="vi-VN" sz="2900" kern="1200" dirty="0" smtClean="0">
              <a:latin typeface="Arial" panose="020B0604020202020204" pitchFamily="34" charset="0"/>
              <a:cs typeface="Arial" panose="020B0604020202020204" pitchFamily="34" charset="0"/>
            </a:rPr>
            <a:t>Tổ chức Y tế giới khuyến cáo: Không có ngưỡng an toàn cho việc sử dụng các sản phẩm thuốc lá và không có một loại thuốc lá nào là an toàn cho sức khỏe. </a:t>
          </a:r>
          <a:endParaRPr lang="en-US" sz="2900" kern="1200" dirty="0"/>
        </a:p>
      </dsp:txBody>
      <dsp:txXfrm>
        <a:off x="4621080" y="2119415"/>
        <a:ext cx="5888736" cy="3728836"/>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a:ea typeface="思源黑体 CN Bold"/>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Bold"/>
              </a:rPr>
              <a:t>2025/5/20</a:t>
            </a:fld>
            <a:endParaRPr lang="zh-CN" altLang="en-US">
              <a:latin typeface="思源黑体 CN Bold"/>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a:ea typeface="思源黑体 CN Bold"/>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Bold"/>
              </a:rPr>
              <a:t>‹#›</a:t>
            </a:fld>
            <a:endParaRPr lang="zh-CN" altLang="en-US">
              <a:latin typeface="思源黑体 CN Bold"/>
            </a:endParaRPr>
          </a:p>
        </p:txBody>
      </p:sp>
    </p:spTree>
    <p:extLst>
      <p:ext uri="{BB962C8B-B14F-4D97-AF65-F5344CB8AC3E}">
        <p14:creationId xmlns:p14="http://schemas.microsoft.com/office/powerpoint/2010/main" val="331845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a:ea typeface="思源黑体 CN Bold"/>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a:ea typeface="思源黑体 CN Bold"/>
                <a:cs typeface="思源黑体 CN Bold" panose="020B0800000000000000" charset="-122"/>
              </a:defRPr>
            </a:lvl1pPr>
          </a:lstStyle>
          <a:p>
            <a:fld id="{D2A48B96-639E-45A3-A0BA-2464DFDB1FAA}" type="datetimeFigureOut">
              <a:rPr lang="zh-CN" altLang="en-US" smtClean="0"/>
              <a:t>2025/5/20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a:ea typeface="思源黑体 CN Bold"/>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a:ea typeface="思源黑体 CN Bold"/>
                <a:cs typeface="思源黑体 CN Bold" panose="020B08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23302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a:ea typeface="思源黑体 CN Bold"/>
        <a:cs typeface="思源黑体 CN Bold" panose="020B0800000000000000" charset="-122"/>
      </a:defRPr>
    </a:lvl1pPr>
    <a:lvl2pPr marL="4572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2pPr>
    <a:lvl3pPr marL="9144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3pPr>
    <a:lvl4pPr marL="13716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4pPr>
    <a:lvl5pPr marL="18288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66492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4034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68114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5814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876226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B86FE9-C6AD-4FE0-928C-AC0D609415DF}" type="slidenum">
              <a:rPr lang="en-US" altLang="en-US">
                <a:solidFill>
                  <a:prstClr val="black"/>
                </a:solidFill>
              </a:rPr>
              <a:pPr>
                <a:spcBef>
                  <a:spcPct val="0"/>
                </a:spcBef>
              </a:pPr>
              <a:t>32</a:t>
            </a:fld>
            <a:endParaRPr lang="en-US" altLang="en-US">
              <a:solidFill>
                <a:prstClr val="black"/>
              </a:solidFill>
            </a:endParaRPr>
          </a:p>
        </p:txBody>
      </p:sp>
    </p:spTree>
    <p:extLst>
      <p:ext uri="{BB962C8B-B14F-4D97-AF65-F5344CB8AC3E}">
        <p14:creationId xmlns:p14="http://schemas.microsoft.com/office/powerpoint/2010/main" val="115901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357790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17369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p:txBody>
          <a:bodyPr/>
          <a:lstStyle/>
          <a:p>
            <a:pPr>
              <a:defRPr/>
            </a:pPr>
            <a:r>
              <a:rPr lang="fr-FR" smtClean="0"/>
              <a:t>Vietnam tabac</a:t>
            </a:r>
          </a:p>
        </p:txBody>
      </p:sp>
      <p:sp>
        <p:nvSpPr>
          <p:cNvPr id="40963" name="Rectangle 3"/>
          <p:cNvSpPr>
            <a:spLocks noGrp="1" noChangeArrowheads="1"/>
          </p:cNvSpPr>
          <p:nvPr>
            <p:ph type="dt" sz="quarter" idx="1"/>
          </p:nvPr>
        </p:nvSpPr>
        <p:spPr/>
        <p:txBody>
          <a:bodyPr/>
          <a:lstStyle/>
          <a:p>
            <a:pPr>
              <a:defRPr/>
            </a:pPr>
            <a:fld id="{13819239-832B-4158-B256-F1D93EB15E67}" type="datetime6">
              <a:rPr lang="fr-FR" smtClean="0"/>
              <a:pPr>
                <a:defRPr/>
              </a:pPr>
              <a:t>mai 25</a:t>
            </a:fld>
            <a:endParaRPr lang="fr-FR" smtClean="0"/>
          </a:p>
        </p:txBody>
      </p:sp>
      <p:sp>
        <p:nvSpPr>
          <p:cNvPr id="40964" name="Rectangle 6"/>
          <p:cNvSpPr>
            <a:spLocks noGrp="1" noChangeArrowheads="1"/>
          </p:cNvSpPr>
          <p:nvPr>
            <p:ph type="ftr" sz="quarter" idx="4"/>
          </p:nvPr>
        </p:nvSpPr>
        <p:spPr/>
        <p:txBody>
          <a:bodyPr/>
          <a:lstStyle/>
          <a:p>
            <a:pPr>
              <a:defRPr/>
            </a:pPr>
            <a:r>
              <a:rPr lang="fr-FR" smtClean="0"/>
              <a:t>Fumée de tabac</a:t>
            </a:r>
          </a:p>
        </p:txBody>
      </p:sp>
      <p:sp>
        <p:nvSpPr>
          <p:cNvPr id="409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A0B25B-C3D7-4423-B020-EF2F6071B847}" type="slidenum">
              <a:rPr lang="fr-FR" altLang="en-US"/>
              <a:pPr>
                <a:spcBef>
                  <a:spcPct val="0"/>
                </a:spcBef>
              </a:pPr>
              <a:t>42</a:t>
            </a:fld>
            <a:endParaRPr lang="fr-FR" altLang="en-US"/>
          </a:p>
        </p:txBody>
      </p:sp>
      <p:sp>
        <p:nvSpPr>
          <p:cNvPr id="40966" name="Rectangle 2"/>
          <p:cNvSpPr>
            <a:spLocks noGrp="1" noRot="1" noChangeAspect="1" noChangeArrowheads="1" noTextEdit="1"/>
          </p:cNvSpPr>
          <p:nvPr>
            <p:ph type="sldImg"/>
          </p:nvPr>
        </p:nvSpPr>
        <p:spPr>
          <a:ln/>
        </p:spPr>
      </p:sp>
      <p:sp>
        <p:nvSpPr>
          <p:cNvPr id="409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Tree>
    <p:extLst>
      <p:ext uri="{BB962C8B-B14F-4D97-AF65-F5344CB8AC3E}">
        <p14:creationId xmlns:p14="http://schemas.microsoft.com/office/powerpoint/2010/main" val="398516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p:txBody>
          <a:bodyPr/>
          <a:lstStyle/>
          <a:p>
            <a:pPr>
              <a:defRPr/>
            </a:pPr>
            <a:r>
              <a:rPr lang="fr-FR" smtClean="0"/>
              <a:t>Vietnam tabac</a:t>
            </a:r>
          </a:p>
        </p:txBody>
      </p:sp>
      <p:sp>
        <p:nvSpPr>
          <p:cNvPr id="43011" name="Rectangle 3"/>
          <p:cNvSpPr>
            <a:spLocks noGrp="1" noChangeArrowheads="1"/>
          </p:cNvSpPr>
          <p:nvPr>
            <p:ph type="dt" sz="quarter" idx="1"/>
          </p:nvPr>
        </p:nvSpPr>
        <p:spPr/>
        <p:txBody>
          <a:bodyPr/>
          <a:lstStyle/>
          <a:p>
            <a:pPr>
              <a:defRPr/>
            </a:pPr>
            <a:fld id="{810DDB9C-1133-4216-8D02-07C5D7B817CD}" type="datetime6">
              <a:rPr lang="fr-FR" smtClean="0"/>
              <a:pPr>
                <a:defRPr/>
              </a:pPr>
              <a:t>mai 25</a:t>
            </a:fld>
            <a:endParaRPr lang="fr-FR" smtClean="0"/>
          </a:p>
        </p:txBody>
      </p:sp>
      <p:sp>
        <p:nvSpPr>
          <p:cNvPr id="43012" name="Rectangle 6"/>
          <p:cNvSpPr>
            <a:spLocks noGrp="1" noChangeArrowheads="1"/>
          </p:cNvSpPr>
          <p:nvPr>
            <p:ph type="ftr" sz="quarter" idx="4"/>
          </p:nvPr>
        </p:nvSpPr>
        <p:spPr/>
        <p:txBody>
          <a:bodyPr/>
          <a:lstStyle/>
          <a:p>
            <a:pPr>
              <a:defRPr/>
            </a:pPr>
            <a:r>
              <a:rPr lang="fr-FR" smtClean="0"/>
              <a:t>Fumée de tabac</a:t>
            </a:r>
          </a:p>
        </p:txBody>
      </p:sp>
      <p:sp>
        <p:nvSpPr>
          <p:cNvPr id="430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595650-ADDD-4190-B4A8-B8B12FF2E2AA}" type="slidenum">
              <a:rPr lang="fr-FR" altLang="en-US"/>
              <a:pPr>
                <a:spcBef>
                  <a:spcPct val="0"/>
                </a:spcBef>
              </a:pPr>
              <a:t>43</a:t>
            </a:fld>
            <a:endParaRPr lang="fr-FR" altLang="en-US"/>
          </a:p>
        </p:txBody>
      </p:sp>
      <p:sp>
        <p:nvSpPr>
          <p:cNvPr id="43014" name="Rectangle 2"/>
          <p:cNvSpPr>
            <a:spLocks noGrp="1" noRot="1" noChangeAspect="1" noChangeArrowheads="1" noTextEdit="1"/>
          </p:cNvSpPr>
          <p:nvPr>
            <p:ph type="sldImg"/>
          </p:nvPr>
        </p:nvSpPr>
        <p:spPr>
          <a:ln/>
        </p:spPr>
      </p:sp>
      <p:sp>
        <p:nvSpPr>
          <p:cNvPr id="430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Tree>
    <p:extLst>
      <p:ext uri="{BB962C8B-B14F-4D97-AF65-F5344CB8AC3E}">
        <p14:creationId xmlns:p14="http://schemas.microsoft.com/office/powerpoint/2010/main" val="6685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4419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89305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4755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66612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673359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855C39-C493-4A2F-BBAC-63665DD8DC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73DDF40-96DC-46CD-8B94-0025940EBA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BDB51DA1-F311-421F-B765-0D92B9EA5E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E4F1BF5-7C8D-4786-B545-71B55F80C3EF}" type="slidenum">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2431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30975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44374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vi-VN" altLang="vi-VN">
                <a:latin typeface="Noto Sans"/>
                <a:ea typeface="Noto Sans"/>
              </a:rPr>
              <a:t>Bấm vào đây để chỉnh sửa kiểu tiêu đề chính</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竖排文字占位符 2"/>
          <p:cNvSpPr>
            <a:spLocks noGrp="1"/>
          </p:cNvSpPr>
          <p:nvPr>
            <p:ph type="body" orient="vert" idx="1"/>
          </p:nvPr>
        </p:nvSpPr>
        <p:spPr/>
        <p:txBody>
          <a:bodyPr vert="vert">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vi-VN" altLang="vi-VN" sz="4200">
                <a:latin typeface="Noto Sans"/>
                <a:ea typeface="Noto Sans"/>
              </a:rPr>
              <a:t>Bấm vào đây để chỉnh sửa kiểu tiêu đề</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4_Title Slide">
    <p:spTree>
      <p:nvGrpSpPr>
        <p:cNvPr id="1" name=""/>
        <p:cNvGrpSpPr/>
        <p:nvPr/>
      </p:nvGrpSpPr>
      <p:grpSpPr>
        <a:xfrm>
          <a:off x="0" y="0"/>
          <a:ext cx="0" cy="0"/>
          <a:chOff x="0" y="0"/>
          <a:chExt cx="0" cy="0"/>
        </a:xfrm>
      </p:grpSpPr>
    </p:spTree>
  </p:cSld>
  <p:clrMapOvr>
    <a:masterClrMapping/>
  </p:clrMapOvr>
  <p:transition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idx="1"/>
          </p:nvPr>
        </p:nvSpPr>
        <p:spPr/>
        <p:txBody>
          <a:bodyPr>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vi-VN" altLang="vi-VN">
                <a:latin typeface="Noto Sans"/>
                <a:ea typeface="Noto Sans"/>
              </a:rPr>
              <a:t>Bấm vào đây để chỉnh</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kiểu văn bản chính</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a:ea typeface="思源黑体 CN Bold"/>
                <a:cs typeface="思源黑体 CN Bold" panose="020B0800000000000000" charset="-122"/>
              </a:defRPr>
            </a:lvl1pPr>
          </a:lstStyle>
          <a:p>
            <a:fld id="{D997B5FA-0921-464F-AAE1-844C04324D75}" type="datetimeFigureOut">
              <a:rPr lang="zh-CN" altLang="en-US" smtClean="0"/>
              <a:t>2025/5/20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a:ea typeface="思源黑体 CN Bold"/>
                <a:cs typeface="思源黑体 CN Bold" panose="020B08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a:ea typeface="思源黑体 CN Bold"/>
                <a:cs typeface="思源黑体 CN Bold" panose="020B0800000000000000"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Tm="3000">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a:ea typeface="思源黑体 CN Bold"/>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3.sv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4.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8.sv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48.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49.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image" Target="../media/image52.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2.png"/><Relationship Id="rId7" Type="http://schemas.openxmlformats.org/officeDocument/2006/relationships/image" Target="../media/image58.png"/><Relationship Id="rId12" Type="http://schemas.openxmlformats.org/officeDocument/2006/relationships/image" Target="../media/image7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76.svg"/><Relationship Id="rId4" Type="http://schemas.openxmlformats.org/officeDocument/2006/relationships/image" Target="../media/image8.png"/><Relationship Id="rId9"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 D Dte\Bo nhan dien\logo 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874" y="-737756"/>
            <a:ext cx="4227816" cy="3768437"/>
          </a:xfrm>
          <a:prstGeom prst="rect">
            <a:avLst/>
          </a:prstGeom>
          <a:noFill/>
          <a:ln>
            <a:noFill/>
          </a:ln>
        </p:spPr>
      </p:pic>
      <p:pic>
        <p:nvPicPr>
          <p:cNvPr id="10" name="图片 3" descr="59"/>
          <p:cNvPicPr>
            <a:picLocks noChangeAspect="1"/>
          </p:cNvPicPr>
          <p:nvPr/>
        </p:nvPicPr>
        <p:blipFill>
          <a:blip r:embed="rId4"/>
          <a:srcRect t="10063" b="21540"/>
          <a:stretch>
            <a:fillRect/>
          </a:stretch>
        </p:blipFill>
        <p:spPr>
          <a:xfrm>
            <a:off x="200891" y="523007"/>
            <a:ext cx="11991109" cy="5985369"/>
          </a:xfrm>
          <a:prstGeom prst="rect">
            <a:avLst/>
          </a:prstGeom>
        </p:spPr>
      </p:pic>
      <p:pic>
        <p:nvPicPr>
          <p:cNvPr id="12" name="Picture 4" descr="http://www.yhth.vn/upload/news/logo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816" y="204351"/>
            <a:ext cx="1701929" cy="1676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73" t="13163" r="73422" b="70277"/>
          <a:stretch/>
        </p:blipFill>
        <p:spPr bwMode="auto">
          <a:xfrm>
            <a:off x="5721829" y="266696"/>
            <a:ext cx="2694807" cy="149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4" descr="588ku_ed394658757281523787683ac8d6b857_13074882"/>
          <p:cNvPicPr>
            <a:picLocks noChangeAspect="1"/>
          </p:cNvPicPr>
          <p:nvPr/>
        </p:nvPicPr>
        <p:blipFill>
          <a:blip r:embed="rId7"/>
          <a:stretch>
            <a:fillRect/>
          </a:stretch>
        </p:blipFill>
        <p:spPr>
          <a:xfrm>
            <a:off x="9525000" y="-229438"/>
            <a:ext cx="2923647" cy="2972638"/>
          </a:xfrm>
          <a:prstGeom prst="rect">
            <a:avLst/>
          </a:prstGeom>
        </p:spPr>
      </p:pic>
      <p:sp>
        <p:nvSpPr>
          <p:cNvPr id="15" name="TextBox 14"/>
          <p:cNvSpPr txBox="1"/>
          <p:nvPr/>
        </p:nvSpPr>
        <p:spPr>
          <a:xfrm>
            <a:off x="1059436" y="2400693"/>
            <a:ext cx="10091163" cy="1938992"/>
          </a:xfrm>
          <a:prstGeom prst="rect">
            <a:avLst/>
          </a:prstGeom>
          <a:noFill/>
        </p:spPr>
        <p:txBody>
          <a:bodyPr wrap="square" rtlCol="0">
            <a:spAutoFit/>
          </a:bodyPr>
          <a:lstStyle/>
          <a:p>
            <a:pPr algn="ctr"/>
            <a:r>
              <a:rPr lang="en-US" sz="4000" b="1" dirty="0">
                <a:latin typeface="Arial" charset="0"/>
                <a:ea typeface="Arial" charset="0"/>
                <a:cs typeface="Arial" charset="0"/>
              </a:rPr>
              <a:t>TẬP HUẤN </a:t>
            </a:r>
            <a:r>
              <a:rPr lang="en-US" sz="4000" b="1" dirty="0" smtClean="0">
                <a:latin typeface="Arial" charset="0"/>
                <a:ea typeface="Arial" charset="0"/>
                <a:cs typeface="Arial" charset="0"/>
              </a:rPr>
              <a:t>PHÒNG CHỐNG TÁC HẠI CỦA THUỐC LÁ TRONG TRƯỜNG HỌC</a:t>
            </a:r>
          </a:p>
          <a:p>
            <a:pPr algn="ctr"/>
            <a:r>
              <a:rPr lang="en-US" sz="4000" b="1" dirty="0" err="1" smtClean="0">
                <a:latin typeface="Arial" charset="0"/>
                <a:ea typeface="Arial" charset="0"/>
                <a:cs typeface="Arial" charset="0"/>
              </a:rPr>
              <a:t>Đối</a:t>
            </a:r>
            <a:r>
              <a:rPr lang="en-US" sz="4000" b="1" dirty="0" smtClean="0">
                <a:latin typeface="Arial" charset="0"/>
                <a:ea typeface="Arial" charset="0"/>
                <a:cs typeface="Arial" charset="0"/>
              </a:rPr>
              <a:t> </a:t>
            </a:r>
            <a:r>
              <a:rPr lang="en-US" sz="4000" b="1" dirty="0" err="1" smtClean="0">
                <a:latin typeface="Arial" charset="0"/>
                <a:ea typeface="Arial" charset="0"/>
                <a:cs typeface="Arial" charset="0"/>
              </a:rPr>
              <a:t>tượng</a:t>
            </a:r>
            <a:r>
              <a:rPr lang="en-US" sz="4000" b="1" dirty="0" smtClean="0">
                <a:latin typeface="Arial" charset="0"/>
                <a:ea typeface="Arial" charset="0"/>
                <a:cs typeface="Arial" charset="0"/>
              </a:rPr>
              <a:t>: </a:t>
            </a:r>
            <a:r>
              <a:rPr lang="en-US" sz="4000" b="1" dirty="0" err="1" smtClean="0">
                <a:latin typeface="Arial" charset="0"/>
                <a:ea typeface="Arial" charset="0"/>
                <a:cs typeface="Arial" charset="0"/>
              </a:rPr>
              <a:t>Giáo</a:t>
            </a:r>
            <a:r>
              <a:rPr lang="en-US" sz="4000" b="1" dirty="0" smtClean="0">
                <a:latin typeface="Arial" charset="0"/>
                <a:ea typeface="Arial" charset="0"/>
                <a:cs typeface="Arial" charset="0"/>
              </a:rPr>
              <a:t> </a:t>
            </a:r>
            <a:r>
              <a:rPr lang="en-US" sz="4000" b="1" dirty="0" err="1" smtClean="0">
                <a:latin typeface="Arial" charset="0"/>
                <a:ea typeface="Arial" charset="0"/>
                <a:cs typeface="Arial" charset="0"/>
              </a:rPr>
              <a:t>viên</a:t>
            </a:r>
            <a:endParaRPr lang="en-US" sz="4000" b="1" dirty="0">
              <a:latin typeface="Arial" charset="0"/>
              <a:ea typeface="Arial" charset="0"/>
              <a:cs typeface="Arial" charset="0"/>
            </a:endParaRPr>
          </a:p>
        </p:txBody>
      </p:sp>
      <p:sp>
        <p:nvSpPr>
          <p:cNvPr id="2" name="Rectangle 1"/>
          <p:cNvSpPr/>
          <p:nvPr/>
        </p:nvSpPr>
        <p:spPr>
          <a:xfrm>
            <a:off x="886692" y="4838525"/>
            <a:ext cx="10362555" cy="1323439"/>
          </a:xfrm>
          <a:prstGeom prst="rect">
            <a:avLst/>
          </a:prstGeom>
        </p:spPr>
        <p:txBody>
          <a:bodyPr wrap="square">
            <a:spAutoFit/>
          </a:bodyPr>
          <a:lstStyle/>
          <a:p>
            <a:pPr algn="ctr"/>
            <a:r>
              <a:rPr lang="vi-VN" altLang="en-US" sz="4000" b="1" dirty="0">
                <a:latin typeface="Arial" panose="020B0604020202020204" pitchFamily="34" charset="0"/>
                <a:cs typeface="Arial" panose="020B0604020202020204" pitchFamily="34" charset="0"/>
              </a:rPr>
              <a:t>Gi</a:t>
            </a:r>
            <a:r>
              <a:rPr lang="en-US" altLang="en-US" sz="4000" b="1" dirty="0" err="1">
                <a:latin typeface="Arial" panose="020B0604020202020204" pitchFamily="34" charset="0"/>
                <a:cs typeface="Arial" panose="020B0604020202020204" pitchFamily="34" charset="0"/>
              </a:rPr>
              <a:t>ảng</a:t>
            </a:r>
            <a:r>
              <a:rPr lang="vi-VN" altLang="en-US" sz="4000" b="1" dirty="0">
                <a:latin typeface="Arial" panose="020B0604020202020204" pitchFamily="34" charset="0"/>
                <a:cs typeface="Arial" panose="020B0604020202020204" pitchFamily="34" charset="0"/>
              </a:rPr>
              <a:t> viên: </a:t>
            </a:r>
            <a:r>
              <a:rPr lang="en-US" altLang="en-US" sz="4000" b="1" dirty="0" err="1" smtClean="0">
                <a:latin typeface="Arial" panose="020B0604020202020204" pitchFamily="34" charset="0"/>
                <a:cs typeface="Arial" panose="020B0604020202020204" pitchFamily="34" charset="0"/>
              </a:rPr>
              <a:t>Bs</a:t>
            </a:r>
            <a:r>
              <a:rPr lang="en-US" altLang="en-US" sz="4000" b="1" dirty="0" smtClean="0">
                <a:latin typeface="Arial" panose="020B0604020202020204" pitchFamily="34" charset="0"/>
                <a:cs typeface="Arial" panose="020B0604020202020204" pitchFamily="34" charset="0"/>
              </a:rPr>
              <a:t> </a:t>
            </a:r>
            <a:r>
              <a:rPr lang="en-US" altLang="en-US" sz="4000" b="1" dirty="0" err="1" smtClean="0">
                <a:latin typeface="Arial" panose="020B0604020202020204" pitchFamily="34" charset="0"/>
                <a:cs typeface="Arial" panose="020B0604020202020204" pitchFamily="34" charset="0"/>
              </a:rPr>
              <a:t>Quách</a:t>
            </a:r>
            <a:r>
              <a:rPr lang="en-US" altLang="en-US" sz="4000" b="1" dirty="0" smtClean="0">
                <a:latin typeface="Arial" panose="020B0604020202020204" pitchFamily="34" charset="0"/>
                <a:cs typeface="Arial" panose="020B0604020202020204" pitchFamily="34" charset="0"/>
              </a:rPr>
              <a:t> </a:t>
            </a:r>
            <a:r>
              <a:rPr lang="en-US" altLang="en-US" sz="4000" b="1" dirty="0" err="1" smtClean="0">
                <a:latin typeface="Arial" panose="020B0604020202020204" pitchFamily="34" charset="0"/>
                <a:cs typeface="Arial" panose="020B0604020202020204" pitchFamily="34" charset="0"/>
              </a:rPr>
              <a:t>Thị</a:t>
            </a:r>
            <a:r>
              <a:rPr lang="en-US" altLang="en-US" sz="4000" b="1" dirty="0" smtClean="0">
                <a:latin typeface="Arial" panose="020B0604020202020204" pitchFamily="34" charset="0"/>
                <a:cs typeface="Arial" panose="020B0604020202020204" pitchFamily="34" charset="0"/>
              </a:rPr>
              <a:t> Mai</a:t>
            </a:r>
            <a:endParaRPr lang="vi-VN" altLang="en-US" sz="4000" b="1" dirty="0">
              <a:latin typeface="Arial" panose="020B0604020202020204" pitchFamily="34" charset="0"/>
              <a:cs typeface="Arial" panose="020B0604020202020204" pitchFamily="34" charset="0"/>
            </a:endParaRPr>
          </a:p>
          <a:p>
            <a:pPr algn="ctr"/>
            <a:r>
              <a:rPr lang="en-US" altLang="en-US" sz="4000" b="1" dirty="0" err="1" smtClean="0">
                <a:latin typeface="Arial" panose="020B0604020202020204" pitchFamily="34" charset="0"/>
                <a:cs typeface="Arial" panose="020B0604020202020204" pitchFamily="34" charset="0"/>
              </a:rPr>
              <a:t>Hoài</a:t>
            </a:r>
            <a:r>
              <a:rPr lang="en-US" altLang="en-US" sz="4000" b="1" dirty="0" smtClean="0">
                <a:latin typeface="Arial" panose="020B0604020202020204" pitchFamily="34" charset="0"/>
                <a:cs typeface="Arial" panose="020B0604020202020204" pitchFamily="34" charset="0"/>
              </a:rPr>
              <a:t> </a:t>
            </a:r>
            <a:r>
              <a:rPr lang="en-US" altLang="en-US" sz="4000" b="1" dirty="0" err="1" smtClean="0">
                <a:latin typeface="Arial" panose="020B0604020202020204" pitchFamily="34" charset="0"/>
                <a:cs typeface="Arial" panose="020B0604020202020204" pitchFamily="34" charset="0"/>
              </a:rPr>
              <a:t>Đức</a:t>
            </a:r>
            <a:r>
              <a:rPr lang="en-US" altLang="en-US" sz="4000" b="1" dirty="0" smtClean="0">
                <a:latin typeface="Arial" panose="020B0604020202020204" pitchFamily="34" charset="0"/>
                <a:cs typeface="Arial" panose="020B0604020202020204" pitchFamily="34" charset="0"/>
              </a:rPr>
              <a:t>, </a:t>
            </a:r>
            <a:r>
              <a:rPr lang="en-US" altLang="en-US" sz="4000" b="1" dirty="0" err="1">
                <a:latin typeface="Arial" panose="020B0604020202020204" pitchFamily="34" charset="0"/>
                <a:cs typeface="Arial" panose="020B0604020202020204" pitchFamily="34" charset="0"/>
              </a:rPr>
              <a:t>ngày</a:t>
            </a:r>
            <a:r>
              <a:rPr lang="en-US" altLang="en-US" sz="4000" b="1" dirty="0">
                <a:latin typeface="Arial" panose="020B0604020202020204" pitchFamily="34" charset="0"/>
                <a:cs typeface="Arial" panose="020B0604020202020204" pitchFamily="34" charset="0"/>
              </a:rPr>
              <a:t> </a:t>
            </a:r>
            <a:r>
              <a:rPr lang="en-US" altLang="en-US" sz="4000" b="1" dirty="0" smtClean="0">
                <a:latin typeface="Arial" panose="020B0604020202020204" pitchFamily="34" charset="0"/>
                <a:cs typeface="Arial" panose="020B0604020202020204" pitchFamily="34" charset="0"/>
              </a:rPr>
              <a:t>20 </a:t>
            </a:r>
            <a:r>
              <a:rPr lang="en-US" altLang="en-US" sz="4000" b="1" dirty="0" err="1" smtClean="0">
                <a:latin typeface="Arial" panose="020B0604020202020204" pitchFamily="34" charset="0"/>
                <a:cs typeface="Arial" panose="020B0604020202020204" pitchFamily="34" charset="0"/>
              </a:rPr>
              <a:t>tháng</a:t>
            </a:r>
            <a:r>
              <a:rPr lang="en-US" altLang="en-US" sz="4000" b="1" dirty="0" smtClean="0">
                <a:latin typeface="Arial" panose="020B0604020202020204" pitchFamily="34" charset="0"/>
                <a:cs typeface="Arial" panose="020B0604020202020204" pitchFamily="34" charset="0"/>
              </a:rPr>
              <a:t> 5 </a:t>
            </a:r>
            <a:r>
              <a:rPr lang="en-US" altLang="en-US" sz="4000" b="1" dirty="0" err="1">
                <a:latin typeface="Arial" panose="020B0604020202020204" pitchFamily="34" charset="0"/>
                <a:cs typeface="Arial" panose="020B0604020202020204" pitchFamily="34" charset="0"/>
              </a:rPr>
              <a:t>năm</a:t>
            </a:r>
            <a:r>
              <a:rPr lang="en-US" altLang="en-US" sz="4000" b="1" dirty="0">
                <a:latin typeface="Arial" panose="020B0604020202020204" pitchFamily="34" charset="0"/>
                <a:cs typeface="Arial" panose="020B0604020202020204" pitchFamily="34" charset="0"/>
              </a:rPr>
              <a:t> 202</a:t>
            </a:r>
            <a:r>
              <a:rPr lang="vi-VN" altLang="en-US" sz="4000" b="1" dirty="0">
                <a:latin typeface="Arial" panose="020B0604020202020204" pitchFamily="34" charset="0"/>
                <a:cs typeface="Arial" panose="020B0604020202020204" pitchFamily="34" charset="0"/>
              </a:rPr>
              <a:t>5</a:t>
            </a:r>
            <a:endParaRPr lang="en-US"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695044"/>
      </p:ext>
    </p:extLst>
  </p:cSld>
  <p:clrMapOvr>
    <a:masterClrMapping/>
  </p:clrMapOvr>
  <p:transition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D42E96-723E-4710-9EF2-CCB7274C809F}"/>
              </a:ext>
            </a:extLst>
          </p:cNvPr>
          <p:cNvSpPr/>
          <p:nvPr/>
        </p:nvSpPr>
        <p:spPr>
          <a:xfrm>
            <a:off x="1752600" y="292189"/>
            <a:ext cx="8458200" cy="769441"/>
          </a:xfrm>
          <a:prstGeom prst="rect">
            <a:avLst/>
          </a:prstGeom>
        </p:spPr>
        <p:txBody>
          <a:bodyPr>
            <a:spAutoFit/>
          </a:bodyPr>
          <a:lstStyle/>
          <a:p>
            <a:pPr lvl="0" algn="ctr">
              <a:defRPr/>
            </a:pPr>
            <a:r>
              <a:rPr lang="en-US" sz="22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200" b="1" dirty="0" smtClean="0">
                <a:solidFill>
                  <a:srgbClr val="C00000"/>
                </a:solidFill>
                <a:latin typeface="Times New Roman" panose="02020603050405020304" pitchFamily="18" charset="0"/>
                <a:ea typeface="Raleway ExtraBold"/>
                <a:cs typeface="Times New Roman" pitchFamily="18" charset="0"/>
                <a:sym typeface="Raleway ExtraBold"/>
              </a:rPr>
              <a:t>CÁC </a:t>
            </a:r>
            <a:r>
              <a:rPr lang="en-US" altLang="en-US" sz="22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THÀNH PHẦN ĐỘC HẠI </a:t>
            </a:r>
            <a:br>
              <a:rPr lang="en-US" altLang="en-US" sz="22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br>
            <a:r>
              <a:rPr lang="en-US" altLang="en-US" sz="22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TRONG KHÓI THUỐC LÁ</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4744FB-46F6-4AD6-A07A-44C7A4201F5B}"/>
              </a:ext>
            </a:extLst>
          </p:cNvPr>
          <p:cNvPicPr>
            <a:picLocks noChangeAspect="1"/>
          </p:cNvPicPr>
          <p:nvPr/>
        </p:nvPicPr>
        <p:blipFill>
          <a:blip r:embed="rId3"/>
          <a:stretch>
            <a:fillRect/>
          </a:stretch>
        </p:blipFill>
        <p:spPr>
          <a:xfrm>
            <a:off x="1308847" y="1061629"/>
            <a:ext cx="9968753" cy="5608112"/>
          </a:xfrm>
          <a:prstGeom prst="rect">
            <a:avLst/>
          </a:prstGeom>
        </p:spPr>
      </p:pic>
    </p:spTree>
    <p:extLst>
      <p:ext uri="{BB962C8B-B14F-4D97-AF65-F5344CB8AC3E}">
        <p14:creationId xmlns:p14="http://schemas.microsoft.com/office/powerpoint/2010/main" val="581499975"/>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35" y="104139"/>
            <a:ext cx="12193270" cy="6880225"/>
            <a:chOff x="-1" y="-34"/>
            <a:chExt cx="19202" cy="10835"/>
          </a:xfrm>
        </p:grpSpPr>
        <p:grpSp>
          <p:nvGrpSpPr>
            <p:cNvPr id="2" name="组合 1"/>
            <p:cNvGrpSpPr/>
            <p:nvPr/>
          </p:nvGrpSpPr>
          <p:grpSpPr>
            <a:xfrm>
              <a:off x="-1" y="-34"/>
              <a:ext cx="19202" cy="10835"/>
              <a:chOff x="-1" y="-34"/>
              <a:chExt cx="19202" cy="10835"/>
            </a:xfrm>
          </p:grpSpPr>
          <p:pic>
            <p:nvPicPr>
              <p:cNvPr id="4"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5"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23"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585619" y="955675"/>
            <a:ext cx="9433185" cy="1669415"/>
            <a:chOff x="2081" y="1968"/>
            <a:chExt cx="6114" cy="2629"/>
          </a:xfrm>
        </p:grpSpPr>
        <p:sp>
          <p:nvSpPr>
            <p:cNvPr id="9" name="文本框 8"/>
            <p:cNvSpPr txBox="1"/>
            <p:nvPr/>
          </p:nvSpPr>
          <p:spPr>
            <a:xfrm>
              <a:off x="4446" y="2508"/>
              <a:ext cx="3749" cy="1486"/>
            </a:xfrm>
            <a:prstGeom prst="rect">
              <a:avLst/>
            </a:prstGeom>
            <a:noFill/>
          </p:spPr>
          <p:txBody>
            <a:bodyPr wrap="square" rtlCol="0">
              <a:normAutofit/>
            </a:bodyPr>
            <a:lstStyle/>
            <a:p>
              <a:pPr indent="0" algn="ctr" fontAlgn="auto">
                <a:lnSpc>
                  <a:spcPct val="120000"/>
                </a:lnSpc>
              </a:pPr>
              <a:endParaRPr lang="zh-CN" altLang="en-US" dirty="0">
                <a:latin typeface="思源黑体 CN Bold"/>
                <a:ea typeface="思源黑体 CN Bold"/>
                <a:cs typeface="思源黑体 CN Bold" panose="020B0800000000000000" charset="-122"/>
              </a:endParaRPr>
            </a:p>
          </p:txBody>
        </p:sp>
        <p:grpSp>
          <p:nvGrpSpPr>
            <p:cNvPr id="12" name="组合 11"/>
            <p:cNvGrpSpPr/>
            <p:nvPr/>
          </p:nvGrpSpPr>
          <p:grpSpPr>
            <a:xfrm>
              <a:off x="2081" y="1968"/>
              <a:ext cx="1201" cy="2629"/>
              <a:chOff x="9409" y="2344"/>
              <a:chExt cx="1201" cy="2629"/>
            </a:xfrm>
          </p:grpSpPr>
          <p:sp>
            <p:nvSpPr>
              <p:cNvPr id="8" name="圆角矩形 7"/>
              <p:cNvSpPr/>
              <p:nvPr/>
            </p:nvSpPr>
            <p:spPr>
              <a:xfrm>
                <a:off x="9463" y="2344"/>
                <a:ext cx="1093" cy="2629"/>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9409" y="2722"/>
                <a:ext cx="1201" cy="1872"/>
              </a:xfrm>
              <a:prstGeom prst="rect">
                <a:avLst/>
              </a:prstGeom>
              <a:noFill/>
            </p:spPr>
            <p:txBody>
              <a:bodyPr wrap="square" rtlCol="0">
                <a:noAutofit/>
              </a:bodyPr>
              <a:lstStyle/>
              <a:p>
                <a:pPr algn="ctr"/>
                <a:r>
                  <a:rPr lang="vi-VN" altLang="zh-CN" sz="2500" b="1" dirty="0" smtClean="0">
                    <a:solidFill>
                      <a:schemeClr val="bg1"/>
                    </a:solidFill>
                    <a:latin typeface="Arial" panose="020B0604020202020204" pitchFamily="34" charset="0"/>
                    <a:ea typeface="思源黑体 CN Bold"/>
                    <a:cs typeface="Arial" panose="020B0604020202020204" pitchFamily="34" charset="0"/>
                  </a:rPr>
                  <a:t>Thành phần của khói thuốc</a:t>
                </a:r>
                <a:endParaRPr lang="zh-CN" altLang="en-US" sz="2500" b="1" dirty="0">
                  <a:solidFill>
                    <a:schemeClr val="bg1"/>
                  </a:solidFill>
                  <a:latin typeface="Arial" panose="020B0604020202020204" pitchFamily="34" charset="0"/>
                  <a:ea typeface="思源黑体 CN Bold"/>
                  <a:cs typeface="Arial" panose="020B0604020202020204" pitchFamily="34" charset="0"/>
                </a:endParaRPr>
              </a:p>
            </p:txBody>
          </p:sp>
        </p:grpSp>
      </p:grpSp>
      <p:grpSp>
        <p:nvGrpSpPr>
          <p:cNvPr id="25" name="组合 24"/>
          <p:cNvGrpSpPr/>
          <p:nvPr/>
        </p:nvGrpSpPr>
        <p:grpSpPr>
          <a:xfrm>
            <a:off x="2546985" y="2694404"/>
            <a:ext cx="8472707" cy="772160"/>
            <a:chOff x="4048" y="4915"/>
            <a:chExt cx="11767" cy="1216"/>
          </a:xfrm>
        </p:grpSpPr>
        <p:sp>
          <p:nvSpPr>
            <p:cNvPr id="17" name="任意多边形: 形状 16"/>
            <p:cNvSpPr/>
            <p:nvPr/>
          </p:nvSpPr>
          <p:spPr>
            <a:xfrm>
              <a:off x="5133" y="5748"/>
              <a:ext cx="9596" cy="383"/>
            </a:xfrm>
            <a:custGeom>
              <a:avLst/>
              <a:gdLst>
                <a:gd name="connsiteX0" fmla="*/ 0 w 6273800"/>
                <a:gd name="connsiteY0" fmla="*/ 0 h 228600"/>
                <a:gd name="connsiteX1" fmla="*/ 2946400 w 6273800"/>
                <a:gd name="connsiteY1" fmla="*/ 0 h 228600"/>
                <a:gd name="connsiteX2" fmla="*/ 3225800 w 6273800"/>
                <a:gd name="connsiteY2" fmla="*/ 228600 h 228600"/>
                <a:gd name="connsiteX3" fmla="*/ 3187700 w 6273800"/>
                <a:gd name="connsiteY3" fmla="*/ 0 h 228600"/>
                <a:gd name="connsiteX4" fmla="*/ 6273800 w 6273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800" h="228600">
                  <a:moveTo>
                    <a:pt x="0" y="0"/>
                  </a:moveTo>
                  <a:lnTo>
                    <a:pt x="2946400" y="0"/>
                  </a:lnTo>
                  <a:lnTo>
                    <a:pt x="3225800" y="228600"/>
                  </a:lnTo>
                  <a:lnTo>
                    <a:pt x="3187700" y="0"/>
                  </a:lnTo>
                  <a:lnTo>
                    <a:pt x="6273800" y="0"/>
                  </a:lnTo>
                </a:path>
              </a:pathLst>
            </a:custGeom>
            <a:ln w="28575">
              <a:solidFill>
                <a:srgbClr val="D4503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Bold"/>
                <a:ea typeface="思源黑体 CN Bold"/>
                <a:cs typeface="思源黑体 CN Bold" panose="020B0800000000000000" charset="-122"/>
              </a:endParaRPr>
            </a:p>
          </p:txBody>
        </p:sp>
        <p:sp>
          <p:nvSpPr>
            <p:cNvPr id="24" name="文本框 23"/>
            <p:cNvSpPr txBox="1"/>
            <p:nvPr/>
          </p:nvSpPr>
          <p:spPr>
            <a:xfrm>
              <a:off x="4048" y="4915"/>
              <a:ext cx="11767" cy="375"/>
            </a:xfrm>
            <a:prstGeom prst="rect">
              <a:avLst/>
            </a:prstGeom>
            <a:noFill/>
          </p:spPr>
          <p:txBody>
            <a:bodyPr wrap="square" rtlCol="0">
              <a:noAutofit/>
            </a:bodyPr>
            <a:lstStyle/>
            <a:p>
              <a:pPr indent="0" algn="ctr" fontAlgn="auto">
                <a:lnSpc>
                  <a:spcPct val="120000"/>
                </a:lnSpc>
              </a:pPr>
              <a:r>
                <a:rPr lang="vi-VN" altLang="vi-VN" sz="2500" b="1" dirty="0">
                  <a:latin typeface="Noto Sans"/>
                  <a:ea typeface="Noto Sans"/>
                  <a:cs typeface="思源黑体 CN Bold" panose="020B0800000000000000" charset="-122"/>
                </a:rPr>
                <a:t>Khói tạo ra khi đốt thuốc lá là một hỗn hợp phức tạp</a:t>
              </a:r>
              <a:endParaRPr lang="zh-CN" sz="2500" b="1" dirty="0">
                <a:latin typeface="Mistral" panose="03090702030407020403" pitchFamily="66" charset="0"/>
                <a:ea typeface="思源黑体 CN Bold"/>
                <a:cs typeface="思源黑体 CN Bold" panose="020B0800000000000000" charset="-122"/>
              </a:endParaRPr>
            </a:p>
          </p:txBody>
        </p:sp>
      </p:grpSp>
      <p:pic>
        <p:nvPicPr>
          <p:cNvPr id="6"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9"/>
          <p:cNvSpPr/>
          <p:nvPr/>
        </p:nvSpPr>
        <p:spPr>
          <a:xfrm>
            <a:off x="3081367" y="309852"/>
            <a:ext cx="8379116" cy="2197396"/>
          </a:xfrm>
          <a:prstGeom prst="rect">
            <a:avLst/>
          </a:prstGeom>
        </p:spPr>
        <p:txBody>
          <a:bodyPr wrap="square">
            <a:spAutoFit/>
          </a:bodyPr>
          <a:lstStyle/>
          <a:p>
            <a:pPr marL="285750" indent="-285750">
              <a:lnSpc>
                <a:spcPct val="114000"/>
              </a:lnSpc>
              <a:buFont typeface="Wingdings" pitchFamily="2" charset="2"/>
              <a:buChar char="§"/>
            </a:pP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Nicotin</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một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điếu</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thuốc</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chứa</a:t>
            </a:r>
            <a:r>
              <a:rPr lang="en-US" sz="2400" dirty="0">
                <a:latin typeface="Arial" pitchFamily="34" charset="0"/>
                <a:ea typeface="Verdana" pitchFamily="34" charset="0"/>
                <a:cs typeface="Arial" pitchFamily="34" charset="0"/>
              </a:rPr>
              <a:t> 1-3mg</a:t>
            </a:r>
          </a:p>
          <a:p>
            <a:pPr marL="285750" indent="-285750">
              <a:lnSpc>
                <a:spcPct val="114000"/>
              </a:lnSpc>
              <a:buFont typeface="Wingdings" pitchFamily="2" charset="2"/>
              <a:buChar char="§"/>
            </a:pPr>
            <a:r>
              <a:rPr lang="en-US" sz="2400" dirty="0" err="1">
                <a:latin typeface="Arial" pitchFamily="34" charset="0"/>
                <a:ea typeface="Verdana" pitchFamily="34" charset="0"/>
                <a:cs typeface="Arial" pitchFamily="34" charset="0"/>
              </a:rPr>
              <a:t>Các</a:t>
            </a:r>
            <a:r>
              <a:rPr lang="en-US" sz="2400" dirty="0">
                <a:latin typeface="Arial" pitchFamily="34" charset="0"/>
                <a:ea typeface="Verdana" pitchFamily="34" charset="0"/>
                <a:cs typeface="Arial" pitchFamily="34" charset="0"/>
              </a:rPr>
              <a:t>-bon </a:t>
            </a:r>
            <a:r>
              <a:rPr lang="en-US" sz="2400" dirty="0" err="1">
                <a:latin typeface="Arial" pitchFamily="34" charset="0"/>
                <a:ea typeface="Verdana" pitchFamily="34" charset="0"/>
                <a:cs typeface="Arial" pitchFamily="34" charset="0"/>
              </a:rPr>
              <a:t>mô</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nô-xít</a:t>
            </a:r>
            <a:r>
              <a:rPr lang="en-US" sz="2400" dirty="0">
                <a:latin typeface="Arial" pitchFamily="34" charset="0"/>
                <a:ea typeface="Verdana" pitchFamily="34" charset="0"/>
                <a:cs typeface="Arial" pitchFamily="34" charset="0"/>
              </a:rPr>
              <a:t> (CO)</a:t>
            </a:r>
          </a:p>
          <a:p>
            <a:pPr marL="285750" indent="-285750">
              <a:lnSpc>
                <a:spcPct val="114000"/>
              </a:lnSpc>
              <a:buFont typeface="Wingdings" pitchFamily="2" charset="2"/>
              <a:buChar char="§"/>
            </a:pPr>
            <a:r>
              <a:rPr lang="en-US" sz="2400" dirty="0">
                <a:latin typeface="Arial" pitchFamily="34" charset="0"/>
                <a:ea typeface="Verdana" pitchFamily="34" charset="0"/>
                <a:cs typeface="Arial" pitchFamily="34" charset="0"/>
              </a:rPr>
              <a:t>69 </a:t>
            </a: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gây</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ung</a:t>
            </a:r>
            <a:r>
              <a:rPr lang="en-US" sz="2400" dirty="0">
                <a:latin typeface="Arial" pitchFamily="34" charset="0"/>
                <a:ea typeface="Verdana" pitchFamily="34" charset="0"/>
                <a:cs typeface="Arial" pitchFamily="34" charset="0"/>
              </a:rPr>
              <a:t> </a:t>
            </a:r>
            <a:r>
              <a:rPr lang="en-US" sz="2400" dirty="0" err="1" smtClean="0">
                <a:latin typeface="Arial" pitchFamily="34" charset="0"/>
                <a:ea typeface="Verdana" pitchFamily="34" charset="0"/>
                <a:cs typeface="Arial" pitchFamily="34" charset="0"/>
              </a:rPr>
              <a:t>thư</a:t>
            </a:r>
            <a:r>
              <a:rPr lang="en-US" sz="2400" dirty="0" smtClean="0">
                <a:latin typeface="Arial" pitchFamily="34" charset="0"/>
                <a:ea typeface="Verdana" pitchFamily="34" charset="0"/>
                <a:cs typeface="Arial" pitchFamily="34" charset="0"/>
              </a:rPr>
              <a:t> (</a:t>
            </a:r>
            <a:r>
              <a:rPr lang="en-US" sz="2400" dirty="0" err="1" smtClean="0">
                <a:solidFill>
                  <a:prstClr val="black"/>
                </a:solidFill>
                <a:latin typeface="Arial" pitchFamily="34" charset="0"/>
                <a:ea typeface="Verdana" pitchFamily="34" charset="0"/>
                <a:cs typeface="Arial" pitchFamily="34" charset="0"/>
              </a:rPr>
              <a:t>Nitrosamin</a:t>
            </a:r>
            <a:r>
              <a:rPr lang="en-US" sz="2400" dirty="0" smtClean="0">
                <a:solidFill>
                  <a:prstClr val="black"/>
                </a:solidFill>
                <a:latin typeface="Arial" pitchFamily="34" charset="0"/>
                <a:ea typeface="Verdana" pitchFamily="34" charset="0"/>
                <a:cs typeface="Arial" pitchFamily="34" charset="0"/>
              </a:rPr>
              <a:t>, Ammonia, </a:t>
            </a:r>
            <a:r>
              <a:rPr lang="en-US" sz="2400" dirty="0" smtClean="0">
                <a:latin typeface="Arial" panose="020B0604020202020204" pitchFamily="34" charset="0"/>
                <a:cs typeface="Arial" panose="020B0604020202020204" pitchFamily="34" charset="0"/>
              </a:rPr>
              <a:t>Formaldehyde, </a:t>
            </a:r>
            <a:r>
              <a:rPr lang="en-US" altLang="zh-CN" sz="2400" dirty="0">
                <a:latin typeface="Arial" charset="0"/>
                <a:ea typeface="Arial" charset="0"/>
                <a:cs typeface="Arial" charset="0"/>
              </a:rPr>
              <a:t>Polycyclic aromatic </a:t>
            </a:r>
            <a:r>
              <a:rPr lang="en-US" altLang="zh-CN" sz="2400" dirty="0" err="1" smtClean="0">
                <a:latin typeface="Arial" charset="0"/>
                <a:ea typeface="Arial" charset="0"/>
                <a:cs typeface="Arial" charset="0"/>
              </a:rPr>
              <a:t>hydrocarbon,</a:t>
            </a:r>
            <a:r>
              <a:rPr lang="en-US" sz="2400" dirty="0" err="1" smtClean="0">
                <a:latin typeface="Arial" pitchFamily="34" charset="0"/>
                <a:ea typeface="Verdana" pitchFamily="34" charset="0"/>
                <a:cs typeface="Arial" pitchFamily="34" charset="0"/>
              </a:rPr>
              <a:t>Tar</a:t>
            </a:r>
            <a:r>
              <a:rPr lang="en-US" sz="2400" dirty="0" smtClean="0">
                <a:latin typeface="Arial" pitchFamily="34" charset="0"/>
                <a:ea typeface="Verdana" pitchFamily="34" charset="0"/>
                <a:cs typeface="Arial" pitchFamily="34" charset="0"/>
              </a:rPr>
              <a:t>…)</a:t>
            </a:r>
            <a:endParaRPr lang="en-US" sz="2400" dirty="0">
              <a:latin typeface="Arial" pitchFamily="34" charset="0"/>
              <a:ea typeface="Verdana" pitchFamily="34" charset="0"/>
              <a:cs typeface="Arial" pitchFamily="34" charset="0"/>
            </a:endParaRPr>
          </a:p>
          <a:p>
            <a:pPr marL="285750" indent="-285750">
              <a:lnSpc>
                <a:spcPct val="114000"/>
              </a:lnSpc>
              <a:buFont typeface="Wingdings" pitchFamily="2" charset="2"/>
              <a:buChar char="§"/>
            </a:pPr>
            <a:r>
              <a:rPr lang="en-US" sz="2400" dirty="0">
                <a:latin typeface="Arial" pitchFamily="34" charset="0"/>
                <a:ea typeface="Verdana" pitchFamily="34" charset="0"/>
                <a:cs typeface="Arial" pitchFamily="34" charset="0"/>
              </a:rPr>
              <a:t>7000 </a:t>
            </a: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độc</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hoá</a:t>
            </a:r>
            <a:r>
              <a:rPr lang="en-US" sz="2400" dirty="0">
                <a:latin typeface="Arial" pitchFamily="34" charset="0"/>
                <a:ea typeface="Verdana" pitchFamily="34" charset="0"/>
                <a:cs typeface="Arial" pitchFamily="34" charset="0"/>
              </a:rPr>
              <a:t> </a:t>
            </a:r>
            <a:r>
              <a:rPr lang="en-US" sz="2400" dirty="0" err="1" smtClean="0">
                <a:latin typeface="Arial" pitchFamily="34" charset="0"/>
                <a:ea typeface="Verdana" pitchFamily="34" charset="0"/>
                <a:cs typeface="Arial" pitchFamily="34" charset="0"/>
              </a:rPr>
              <a:t>học</a:t>
            </a:r>
            <a:endParaRPr lang="en-US" sz="2400" dirty="0">
              <a:latin typeface="Arial" pitchFamily="34" charset="0"/>
              <a:ea typeface="Verdana" pitchFamily="34" charset="0"/>
              <a:cs typeface="Arial" pitchFamily="34" charset="0"/>
            </a:endParaRPr>
          </a:p>
        </p:txBody>
      </p:sp>
      <p:pic>
        <p:nvPicPr>
          <p:cNvPr id="28" name="Picture 5" descr="Sucked in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8753" y="3687444"/>
            <a:ext cx="8762035" cy="266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756577"/>
      </p:ext>
    </p:extLst>
  </p:cSld>
  <p:clrMapOvr>
    <a:masterClrMapping/>
  </p:clrMapOvr>
  <p:transition advTm="3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p:nvPr/>
        </p:nvSpPr>
        <p:spPr>
          <a:xfrm>
            <a:off x="1048722" y="4288155"/>
            <a:ext cx="1524368" cy="1188720"/>
          </a:xfrm>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sp>
        <p:nvSpPr>
          <p:cNvPr id="5" name="文本框 10"/>
          <p:cNvSpPr txBox="1">
            <a:spLocks noGrp="1"/>
          </p:cNvSpPr>
          <p:nvPr>
            <p:ph idx="1"/>
          </p:nvPr>
        </p:nvSpPr>
        <p:spPr>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grpSp>
        <p:nvGrpSpPr>
          <p:cNvPr id="7" name="组合 2"/>
          <p:cNvGrpSpPr/>
          <p:nvPr/>
        </p:nvGrpSpPr>
        <p:grpSpPr>
          <a:xfrm>
            <a:off x="-1270" y="24667"/>
            <a:ext cx="12193270" cy="6880225"/>
            <a:chOff x="-1" y="-34"/>
            <a:chExt cx="19202" cy="10835"/>
          </a:xfrm>
        </p:grpSpPr>
        <p:grpSp>
          <p:nvGrpSpPr>
            <p:cNvPr id="8" name="组合 1"/>
            <p:cNvGrpSpPr/>
            <p:nvPr/>
          </p:nvGrpSpPr>
          <p:grpSpPr>
            <a:xfrm>
              <a:off x="-1" y="-34"/>
              <a:ext cx="19202" cy="10835"/>
              <a:chOff x="-1" y="-34"/>
              <a:chExt cx="19202" cy="10835"/>
            </a:xfrm>
          </p:grpSpPr>
          <p:pic>
            <p:nvPicPr>
              <p:cNvPr id="10"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1"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9" name="圆角矩形 22"/>
            <p:cNvSpPr/>
            <p:nvPr/>
          </p:nvSpPr>
          <p:spPr>
            <a:xfrm>
              <a:off x="480" y="36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3" name="圆角矩形 7"/>
          <p:cNvSpPr/>
          <p:nvPr/>
        </p:nvSpPr>
        <p:spPr>
          <a:xfrm>
            <a:off x="973735" y="318194"/>
            <a:ext cx="9329992"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sp>
        <p:nvSpPr>
          <p:cNvPr id="14" name="文本框 10"/>
          <p:cNvSpPr txBox="1"/>
          <p:nvPr/>
        </p:nvSpPr>
        <p:spPr>
          <a:xfrm>
            <a:off x="932077" y="398810"/>
            <a:ext cx="9371650" cy="629285"/>
          </a:xfrm>
          <a:prstGeom prst="rect">
            <a:avLst/>
          </a:prstGeom>
          <a:noFill/>
        </p:spPr>
        <p:txBody>
          <a:bodyPr wrap="square" rtlCol="0">
            <a:noAutofit/>
          </a:bodyPr>
          <a:lstStyle/>
          <a:p>
            <a:pPr algn="ctr"/>
            <a:r>
              <a:rPr lang="en-US" altLang="zh-CN" sz="3800" b="1" dirty="0" smtClean="0">
                <a:solidFill>
                  <a:schemeClr val="bg1"/>
                </a:solidFill>
                <a:latin typeface="Arial" charset="0"/>
                <a:ea typeface="Arial" charset="0"/>
                <a:cs typeface="Arial" charset="0"/>
              </a:rPr>
              <a:t>1. </a:t>
            </a:r>
            <a:r>
              <a:rPr lang="vi-VN" altLang="zh-CN" sz="3800" b="1" dirty="0" smtClean="0">
                <a:solidFill>
                  <a:schemeClr val="bg1"/>
                </a:solidFill>
                <a:latin typeface="Arial" charset="0"/>
                <a:ea typeface="Arial" charset="0"/>
                <a:cs typeface="Arial" charset="0"/>
              </a:rPr>
              <a:t>Nicotin</a:t>
            </a:r>
            <a:r>
              <a:rPr lang="vi-VN" altLang="zh-CN" sz="3800" b="1" dirty="0">
                <a:solidFill>
                  <a:schemeClr val="bg1"/>
                </a:solidFill>
                <a:latin typeface="Arial" charset="0"/>
                <a:ea typeface="Arial" charset="0"/>
                <a:cs typeface="Arial" charset="0"/>
              </a:rPr>
              <a:t>: có ở não chỉ 7 giây sau hút</a:t>
            </a:r>
            <a:endParaRPr lang="zh-CN" altLang="en-US" sz="3800" b="1" dirty="0">
              <a:solidFill>
                <a:schemeClr val="bg1"/>
              </a:solidFill>
              <a:latin typeface="Arial" charset="0"/>
              <a:ea typeface="Arial" charset="0"/>
              <a:cs typeface="Arial" charset="0"/>
            </a:endParaRPr>
          </a:p>
        </p:txBody>
      </p:sp>
      <p:sp>
        <p:nvSpPr>
          <p:cNvPr id="15" name="Rectangle 3"/>
          <p:cNvSpPr txBox="1">
            <a:spLocks noChangeArrowheads="1"/>
          </p:cNvSpPr>
          <p:nvPr/>
        </p:nvSpPr>
        <p:spPr>
          <a:xfrm>
            <a:off x="304165" y="1224384"/>
            <a:ext cx="11551458" cy="22366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14000"/>
              </a:lnSpc>
              <a:spcBef>
                <a:spcPts val="0"/>
              </a:spcBef>
              <a:buNone/>
              <a:defRPr/>
            </a:pPr>
            <a:endParaRPr lang="en-US" sz="2400" dirty="0" smtClean="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smtClean="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smtClean="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a:latin typeface="Arial" panose="020B0604020202020204" pitchFamily="34" charset="0"/>
              <a:cs typeface="Arial" panose="020B0604020202020204" pitchFamily="34" charset="0"/>
            </a:endParaRPr>
          </a:p>
          <a:p>
            <a:pPr marL="0" indent="457200" algn="just">
              <a:lnSpc>
                <a:spcPct val="114000"/>
              </a:lnSpc>
              <a:spcBef>
                <a:spcPts val="0"/>
              </a:spcBef>
              <a:buNone/>
              <a:defRPr/>
            </a:pPr>
            <a:endParaRPr lang="en-US" sz="2400" dirty="0" smtClean="0">
              <a:latin typeface="Arial" panose="020B0604020202020204" pitchFamily="34" charset="0"/>
              <a:cs typeface="Arial" panose="020B0604020202020204" pitchFamily="34" charset="0"/>
            </a:endParaRPr>
          </a:p>
        </p:txBody>
      </p:sp>
      <p:sp>
        <p:nvSpPr>
          <p:cNvPr id="2" name="Rectangle 1"/>
          <p:cNvSpPr/>
          <p:nvPr/>
        </p:nvSpPr>
        <p:spPr>
          <a:xfrm>
            <a:off x="837565" y="1743802"/>
            <a:ext cx="10686220" cy="3413691"/>
          </a:xfrm>
          <a:prstGeom prst="rect">
            <a:avLst/>
          </a:prstGeom>
        </p:spPr>
        <p:txBody>
          <a:bodyPr wrap="square">
            <a:spAutoFit/>
          </a:bodyPr>
          <a:lstStyle/>
          <a:p>
            <a:pPr indent="457200" algn="just">
              <a:lnSpc>
                <a:spcPct val="114000"/>
              </a:lnSpc>
              <a:defRPr/>
            </a:pPr>
            <a:r>
              <a:rPr lang="vi-VN" sz="3200" dirty="0">
                <a:latin typeface="Arial" panose="020B0604020202020204" pitchFamily="34" charset="0"/>
                <a:cs typeface="Arial" panose="020B0604020202020204" pitchFamily="34" charset="0"/>
              </a:rPr>
              <a:t>Nicotine là </a:t>
            </a:r>
            <a:r>
              <a:rPr lang="vi-VN" sz="3200" b="1" dirty="0">
                <a:latin typeface="Arial" panose="020B0604020202020204" pitchFamily="34" charset="0"/>
                <a:cs typeface="Arial" panose="020B0604020202020204" pitchFamily="34" charset="0"/>
              </a:rPr>
              <a:t>chất gây nghiện chính trong thuốc lá</a:t>
            </a:r>
            <a:r>
              <a:rPr lang="vi-VN" sz="3200" dirty="0">
                <a:latin typeface="Arial" panose="020B0604020202020204" pitchFamily="34" charset="0"/>
                <a:cs typeface="Arial" panose="020B0604020202020204" pitchFamily="34" charset="0"/>
              </a:rPr>
              <a:t>. Khi hút thuốc, nicotine được hấp thụ nhanh chóng vào máu và tác động đến não chỉ trong vòng vài giây. </a:t>
            </a:r>
            <a:endParaRPr lang="en-US" sz="3200" dirty="0" smtClean="0">
              <a:latin typeface="Arial" panose="020B0604020202020204" pitchFamily="34" charset="0"/>
              <a:cs typeface="Arial" panose="020B0604020202020204" pitchFamily="34" charset="0"/>
            </a:endParaRPr>
          </a:p>
          <a:p>
            <a:pPr indent="457200" algn="just">
              <a:lnSpc>
                <a:spcPct val="114000"/>
              </a:lnSpc>
              <a:defRPr/>
            </a:pPr>
            <a:r>
              <a:rPr lang="vi-VN" sz="3200" dirty="0" smtClean="0">
                <a:latin typeface="Arial" panose="020B0604020202020204" pitchFamily="34" charset="0"/>
                <a:cs typeface="Arial" panose="020B0604020202020204" pitchFamily="34" charset="0"/>
              </a:rPr>
              <a:t>Đối </a:t>
            </a:r>
            <a:r>
              <a:rPr lang="vi-VN" sz="3200" dirty="0">
                <a:latin typeface="Arial" panose="020B0604020202020204" pitchFamily="34" charset="0"/>
                <a:cs typeface="Arial" panose="020B0604020202020204" pitchFamily="34" charset="0"/>
              </a:rPr>
              <a:t>với thanh thiếu niên – độ tuổi mà não và cơ thể đang trong quá trình phát triển, nicotine gây ra </a:t>
            </a:r>
            <a:r>
              <a:rPr lang="vi-VN" sz="3200" b="1" dirty="0">
                <a:latin typeface="Arial" panose="020B0604020202020204" pitchFamily="34" charset="0"/>
                <a:cs typeface="Arial" panose="020B0604020202020204" pitchFamily="34" charset="0"/>
              </a:rPr>
              <a:t>nhiều hậu quả nguy hiểm</a:t>
            </a:r>
            <a:r>
              <a:rPr lang="vi-VN" sz="3200"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827258"/>
      </p:ext>
    </p:extLst>
  </p:cSld>
  <p:clrMapOvr>
    <a:masterClrMapping/>
  </p:clrMapOvr>
  <p:transition advTm="3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p:nvPr/>
        </p:nvSpPr>
        <p:spPr>
          <a:xfrm>
            <a:off x="1048722" y="4288155"/>
            <a:ext cx="1524368" cy="1188720"/>
          </a:xfrm>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sp>
        <p:nvSpPr>
          <p:cNvPr id="5" name="文本框 10"/>
          <p:cNvSpPr txBox="1">
            <a:spLocks noGrp="1"/>
          </p:cNvSpPr>
          <p:nvPr>
            <p:ph idx="1"/>
          </p:nvPr>
        </p:nvSpPr>
        <p:spPr>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grpSp>
        <p:nvGrpSpPr>
          <p:cNvPr id="7" name="组合 2"/>
          <p:cNvGrpSpPr/>
          <p:nvPr/>
        </p:nvGrpSpPr>
        <p:grpSpPr>
          <a:xfrm>
            <a:off x="-1270" y="257908"/>
            <a:ext cx="12193270" cy="6622317"/>
            <a:chOff x="-1" y="-34"/>
            <a:chExt cx="19202" cy="10835"/>
          </a:xfrm>
        </p:grpSpPr>
        <p:grpSp>
          <p:nvGrpSpPr>
            <p:cNvPr id="8" name="组合 1"/>
            <p:cNvGrpSpPr/>
            <p:nvPr/>
          </p:nvGrpSpPr>
          <p:grpSpPr>
            <a:xfrm>
              <a:off x="-1" y="-34"/>
              <a:ext cx="19202" cy="10835"/>
              <a:chOff x="-1" y="-34"/>
              <a:chExt cx="19202" cy="10835"/>
            </a:xfrm>
          </p:grpSpPr>
          <p:pic>
            <p:nvPicPr>
              <p:cNvPr id="10"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1"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9"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2" name="Rectangle 1"/>
          <p:cNvSpPr/>
          <p:nvPr/>
        </p:nvSpPr>
        <p:spPr>
          <a:xfrm>
            <a:off x="586155" y="961748"/>
            <a:ext cx="11277600" cy="4524315"/>
          </a:xfrm>
          <a:prstGeom prst="rect">
            <a:avLst/>
          </a:prstGeom>
        </p:spPr>
        <p:txBody>
          <a:bodyPr wrap="square" anchor="ctr">
            <a:spAutoFit/>
          </a:bodyPr>
          <a:lstStyle/>
          <a:p>
            <a:pPr algn="just">
              <a:lnSpc>
                <a:spcPct val="150000"/>
              </a:lnSpc>
            </a:pPr>
            <a:r>
              <a:rPr lang="vi-VN" sz="2400" b="1" dirty="0">
                <a:latin typeface="Arial" panose="020B0604020202020204" pitchFamily="34" charset="0"/>
                <a:cs typeface="Arial" panose="020B0604020202020204" pitchFamily="34" charset="0"/>
              </a:rPr>
              <a:t>1. Ảnh hưởng đến phát triển não bộ</a:t>
            </a:r>
          </a:p>
          <a:p>
            <a:pPr algn="just">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Não </a:t>
            </a:r>
            <a:r>
              <a:rPr lang="vi-VN" sz="2400" dirty="0">
                <a:latin typeface="Arial" panose="020B0604020202020204" pitchFamily="34" charset="0"/>
                <a:cs typeface="Arial" panose="020B0604020202020204" pitchFamily="34" charset="0"/>
              </a:rPr>
              <a:t>bộ của thanh thiếu niên vẫn đang hình thành → dễ </a:t>
            </a:r>
            <a:r>
              <a:rPr lang="vi-VN" sz="2400" b="1" dirty="0">
                <a:latin typeface="Arial" panose="020B0604020202020204" pitchFamily="34" charset="0"/>
                <a:cs typeface="Arial" panose="020B0604020202020204" pitchFamily="34" charset="0"/>
              </a:rPr>
              <a:t>bị tổn thương vĩnh viễn</a:t>
            </a:r>
            <a:r>
              <a:rPr lang="vi-VN" sz="2400" dirty="0">
                <a:latin typeface="Arial" panose="020B0604020202020204" pitchFamily="34" charset="0"/>
                <a:cs typeface="Arial" panose="020B0604020202020204" pitchFamily="34" charset="0"/>
              </a:rPr>
              <a:t> bởi nicotine.</a:t>
            </a:r>
          </a:p>
          <a:p>
            <a:pPr algn="just">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Làm </a:t>
            </a:r>
            <a:r>
              <a:rPr lang="vi-VN" sz="2400" dirty="0">
                <a:latin typeface="Arial" panose="020B0604020202020204" pitchFamily="34" charset="0"/>
                <a:cs typeface="Arial" panose="020B0604020202020204" pitchFamily="34" charset="0"/>
              </a:rPr>
              <a:t>giảm khả năng:</a:t>
            </a:r>
          </a:p>
          <a:p>
            <a:pPr marL="742950" lvl="1" indent="-285750" algn="just">
              <a:lnSpc>
                <a:spcPct val="150000"/>
              </a:lnSpc>
              <a:buFont typeface="Arial" panose="020B0604020202020204" pitchFamily="34" charset="0"/>
              <a:buChar char="•"/>
            </a:pPr>
            <a:r>
              <a:rPr lang="vi-VN" sz="2400" dirty="0">
                <a:latin typeface="Arial" panose="020B0604020202020204" pitchFamily="34" charset="0"/>
                <a:cs typeface="Arial" panose="020B0604020202020204" pitchFamily="34" charset="0"/>
              </a:rPr>
              <a:t>Ghi nhớ và học tập</a:t>
            </a:r>
          </a:p>
          <a:p>
            <a:pPr marL="742950" lvl="1" indent="-285750" algn="just">
              <a:lnSpc>
                <a:spcPct val="150000"/>
              </a:lnSpc>
              <a:buFont typeface="Arial" panose="020B0604020202020204" pitchFamily="34" charset="0"/>
              <a:buChar char="•"/>
            </a:pPr>
            <a:r>
              <a:rPr lang="vi-VN" sz="2400" dirty="0">
                <a:latin typeface="Arial" panose="020B0604020202020204" pitchFamily="34" charset="0"/>
                <a:cs typeface="Arial" panose="020B0604020202020204" pitchFamily="34" charset="0"/>
              </a:rPr>
              <a:t>Kiểm soát cảm xúc và hành vi</a:t>
            </a:r>
          </a:p>
          <a:p>
            <a:pPr marL="742950" lvl="1" indent="-285750" algn="just">
              <a:lnSpc>
                <a:spcPct val="150000"/>
              </a:lnSpc>
              <a:buFont typeface="Arial" panose="020B0604020202020204" pitchFamily="34" charset="0"/>
              <a:buChar char="•"/>
            </a:pPr>
            <a:r>
              <a:rPr lang="vi-VN" sz="2400" dirty="0">
                <a:latin typeface="Arial" panose="020B0604020202020204" pitchFamily="34" charset="0"/>
                <a:cs typeface="Arial" panose="020B0604020202020204" pitchFamily="34" charset="0"/>
              </a:rPr>
              <a:t>Tập trung và ra quyết định</a:t>
            </a:r>
          </a:p>
          <a:p>
            <a:pPr algn="just">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Tăng </a:t>
            </a:r>
            <a:r>
              <a:rPr lang="vi-VN" sz="2400" dirty="0">
                <a:latin typeface="Arial" panose="020B0604020202020204" pitchFamily="34" charset="0"/>
                <a:cs typeface="Arial" panose="020B0604020202020204" pitchFamily="34" charset="0"/>
              </a:rPr>
              <a:t>nguy cơ </a:t>
            </a:r>
            <a:r>
              <a:rPr lang="vi-VN" sz="2400" b="1" dirty="0">
                <a:latin typeface="Arial" panose="020B0604020202020204" pitchFamily="34" charset="0"/>
                <a:cs typeface="Arial" panose="020B0604020202020204" pitchFamily="34" charset="0"/>
              </a:rPr>
              <a:t>lo âu, trầm cảm, rối loạn hành vi</a:t>
            </a:r>
            <a:r>
              <a:rPr lang="vi-V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5067481"/>
      </p:ext>
    </p:extLst>
  </p:cSld>
  <p:clrMapOvr>
    <a:masterClrMapping/>
  </p:clrMapOvr>
  <p:transition advTm="3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p:nvPr/>
        </p:nvSpPr>
        <p:spPr>
          <a:xfrm>
            <a:off x="1048722" y="4288155"/>
            <a:ext cx="1524368" cy="1188720"/>
          </a:xfrm>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sp>
        <p:nvSpPr>
          <p:cNvPr id="5" name="文本框 10"/>
          <p:cNvSpPr txBox="1">
            <a:spLocks noGrp="1"/>
          </p:cNvSpPr>
          <p:nvPr>
            <p:ph idx="1"/>
          </p:nvPr>
        </p:nvSpPr>
        <p:spPr>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grpSp>
        <p:nvGrpSpPr>
          <p:cNvPr id="7" name="组合 2"/>
          <p:cNvGrpSpPr/>
          <p:nvPr/>
        </p:nvGrpSpPr>
        <p:grpSpPr>
          <a:xfrm>
            <a:off x="-1270" y="339970"/>
            <a:ext cx="12193270" cy="6540256"/>
            <a:chOff x="-1" y="-34"/>
            <a:chExt cx="19202" cy="10835"/>
          </a:xfrm>
        </p:grpSpPr>
        <p:grpSp>
          <p:nvGrpSpPr>
            <p:cNvPr id="8" name="组合 1"/>
            <p:cNvGrpSpPr/>
            <p:nvPr/>
          </p:nvGrpSpPr>
          <p:grpSpPr>
            <a:xfrm>
              <a:off x="-1" y="-34"/>
              <a:ext cx="19202" cy="10835"/>
              <a:chOff x="-1" y="-34"/>
              <a:chExt cx="19202" cy="10835"/>
            </a:xfrm>
          </p:grpSpPr>
          <p:pic>
            <p:nvPicPr>
              <p:cNvPr id="10"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1"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9"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2" name="Rectangle 1"/>
          <p:cNvSpPr/>
          <p:nvPr/>
        </p:nvSpPr>
        <p:spPr>
          <a:xfrm>
            <a:off x="837565" y="1054196"/>
            <a:ext cx="10780004" cy="4524315"/>
          </a:xfrm>
          <a:prstGeom prst="rect">
            <a:avLst/>
          </a:prstGeom>
        </p:spPr>
        <p:txBody>
          <a:bodyPr wrap="square" anchor="ctr">
            <a:spAutoFit/>
          </a:bodyPr>
          <a:lstStyle/>
          <a:p>
            <a:pPr algn="just"/>
            <a:r>
              <a:rPr lang="vi-VN" sz="2400" b="1" dirty="0">
                <a:latin typeface="Arial" panose="020B0604020202020204" pitchFamily="34" charset="0"/>
                <a:cs typeface="Arial" panose="020B0604020202020204" pitchFamily="34" charset="0"/>
              </a:rPr>
              <a:t>2. Gây nghiện nhanh và lâu dài</a:t>
            </a:r>
          </a:p>
          <a:p>
            <a:pPr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Thanh </a:t>
            </a:r>
            <a:r>
              <a:rPr lang="vi-VN" sz="2400" dirty="0">
                <a:latin typeface="Arial" panose="020B0604020202020204" pitchFamily="34" charset="0"/>
                <a:cs typeface="Arial" panose="020B0604020202020204" pitchFamily="34" charset="0"/>
              </a:rPr>
              <a:t>thiếu niên </a:t>
            </a:r>
            <a:r>
              <a:rPr lang="vi-VN" sz="2400" b="1" dirty="0">
                <a:latin typeface="Arial" panose="020B0604020202020204" pitchFamily="34" charset="0"/>
                <a:cs typeface="Arial" panose="020B0604020202020204" pitchFamily="34" charset="0"/>
              </a:rPr>
              <a:t>nhạy cảm hơn với nicotine</a:t>
            </a:r>
            <a:r>
              <a:rPr lang="vi-VN" sz="2400" dirty="0">
                <a:latin typeface="Arial" panose="020B0604020202020204" pitchFamily="34" charset="0"/>
                <a:cs typeface="Arial" panose="020B0604020202020204" pitchFamily="34" charset="0"/>
              </a:rPr>
              <a:t> → dễ nghiện hơn người lớn.</a:t>
            </a:r>
          </a:p>
          <a:p>
            <a:pPr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Một </a:t>
            </a:r>
            <a:r>
              <a:rPr lang="vi-VN" sz="2400" dirty="0">
                <a:latin typeface="Arial" panose="020B0604020202020204" pitchFamily="34" charset="0"/>
                <a:cs typeface="Arial" panose="020B0604020202020204" pitchFamily="34" charset="0"/>
              </a:rPr>
              <a:t>khi đã nghiện, rất khó bỏ → dẫn đến </a:t>
            </a:r>
            <a:r>
              <a:rPr lang="vi-VN" sz="2400" b="1" dirty="0">
                <a:latin typeface="Arial" panose="020B0604020202020204" pitchFamily="34" charset="0"/>
                <a:cs typeface="Arial" panose="020B0604020202020204" pitchFamily="34" charset="0"/>
              </a:rPr>
              <a:t>phụ thuộc lâu dài</a:t>
            </a:r>
            <a:r>
              <a:rPr lang="vi-VN" sz="2400" dirty="0">
                <a:latin typeface="Arial" panose="020B0604020202020204" pitchFamily="34" charset="0"/>
                <a:cs typeface="Arial" panose="020B0604020202020204" pitchFamily="34" charset="0"/>
              </a:rPr>
              <a:t>, kéo theo sử dụng các chất gây nghiện khác (rượu, cần sa</a:t>
            </a:r>
            <a:r>
              <a:rPr lang="vi-VN"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lgn="just"/>
            <a:endParaRPr lang="en-US" sz="2400" dirty="0" smtClean="0">
              <a:latin typeface="Arial" panose="020B0604020202020204" pitchFamily="34" charset="0"/>
              <a:cs typeface="Arial" panose="020B0604020202020204" pitchFamily="34" charset="0"/>
            </a:endParaRPr>
          </a:p>
          <a:p>
            <a:pPr algn="just"/>
            <a:r>
              <a:rPr lang="vi-VN" sz="2400" b="1" dirty="0">
                <a:latin typeface="Arial" panose="020B0604020202020204" pitchFamily="34" charset="0"/>
                <a:cs typeface="Arial" panose="020B0604020202020204" pitchFamily="34" charset="0"/>
              </a:rPr>
              <a:t>3. Gây hại cho hệ hô hấp</a:t>
            </a:r>
          </a:p>
          <a:p>
            <a:pPr algn="just"/>
            <a:r>
              <a:rPr lang="vi-VN" sz="2400" dirty="0">
                <a:latin typeface="Arial" panose="020B0604020202020204" pitchFamily="34" charset="0"/>
                <a:cs typeface="Arial" panose="020B0604020202020204" pitchFamily="34" charset="0"/>
              </a:rPr>
              <a:t>Làm tổn thương phổi đang phát triển, gây:</a:t>
            </a:r>
          </a:p>
          <a:p>
            <a:pPr lvl="1" algn="just"/>
            <a:r>
              <a:rPr lang="vi-VN" sz="2400" dirty="0">
                <a:latin typeface="Arial" panose="020B0604020202020204" pitchFamily="34" charset="0"/>
                <a:cs typeface="Arial" panose="020B0604020202020204" pitchFamily="34" charset="0"/>
              </a:rPr>
              <a:t>Ho mãn tính</a:t>
            </a:r>
          </a:p>
          <a:p>
            <a:pPr lvl="1" algn="just"/>
            <a:r>
              <a:rPr lang="vi-VN" sz="2400" dirty="0">
                <a:latin typeface="Arial" panose="020B0604020202020204" pitchFamily="34" charset="0"/>
                <a:cs typeface="Arial" panose="020B0604020202020204" pitchFamily="34" charset="0"/>
              </a:rPr>
              <a:t>Khó thở, giảm sức bền thể lực</a:t>
            </a:r>
          </a:p>
          <a:p>
            <a:pPr lvl="1" algn="just"/>
            <a:r>
              <a:rPr lang="vi-VN" sz="2400" dirty="0">
                <a:latin typeface="Arial" panose="020B0604020202020204" pitchFamily="34" charset="0"/>
                <a:cs typeface="Arial" panose="020B0604020202020204" pitchFamily="34" charset="0"/>
              </a:rPr>
              <a:t>Tăng nguy cơ mắc </a:t>
            </a:r>
            <a:r>
              <a:rPr lang="vi-VN" sz="2400" b="1" dirty="0">
                <a:latin typeface="Arial" panose="020B0604020202020204" pitchFamily="34" charset="0"/>
                <a:cs typeface="Arial" panose="020B0604020202020204" pitchFamily="34" charset="0"/>
              </a:rPr>
              <a:t>hen suyễn, viêm phế quản, viêm phổi</a:t>
            </a:r>
            <a:endParaRPr lang="vi-VN" sz="2400" dirty="0">
              <a:latin typeface="Arial" panose="020B0604020202020204" pitchFamily="34" charset="0"/>
              <a:cs typeface="Arial" panose="020B0604020202020204" pitchFamily="34" charset="0"/>
            </a:endParaRPr>
          </a:p>
          <a:p>
            <a:pPr algn="just"/>
            <a:r>
              <a:rPr lang="vi-VN" sz="2400" dirty="0">
                <a:latin typeface="Arial" panose="020B0604020202020204" pitchFamily="34" charset="0"/>
                <a:cs typeface="Arial" panose="020B0604020202020204" pitchFamily="34" charset="0"/>
              </a:rPr>
              <a:t>Sử dụng thuốc lá điện tử chứa nicotine cũng làm tổn hại </a:t>
            </a:r>
            <a:r>
              <a:rPr lang="vi-VN" sz="2400" b="1" dirty="0">
                <a:latin typeface="Arial" panose="020B0604020202020204" pitchFamily="34" charset="0"/>
                <a:cs typeface="Arial" panose="020B0604020202020204" pitchFamily="34" charset="0"/>
              </a:rPr>
              <a:t>niêm mạc phổi và hệ miễn dịch</a:t>
            </a:r>
            <a:r>
              <a:rPr lang="vi-VN" sz="2400" dirty="0" smtClean="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80905"/>
      </p:ext>
    </p:extLst>
  </p:cSld>
  <p:clrMapOvr>
    <a:masterClrMapping/>
  </p:clrMapOvr>
  <p:transition advTm="3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p:nvPr/>
        </p:nvSpPr>
        <p:spPr>
          <a:xfrm>
            <a:off x="1048722" y="4288155"/>
            <a:ext cx="1524368" cy="1188720"/>
          </a:xfrm>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sp>
        <p:nvSpPr>
          <p:cNvPr id="5" name="文本框 10"/>
          <p:cNvSpPr txBox="1">
            <a:spLocks noGrp="1"/>
          </p:cNvSpPr>
          <p:nvPr>
            <p:ph idx="1"/>
          </p:nvPr>
        </p:nvSpPr>
        <p:spPr>
          <a:prstGeom prst="rect">
            <a:avLst/>
          </a:prstGeom>
          <a:noFill/>
        </p:spPr>
        <p:txBody>
          <a:bodyPr wrap="square" rtlCol="0">
            <a:normAutofit/>
          </a:bodyPr>
          <a:lstStyle/>
          <a:p>
            <a:pPr algn="ctr"/>
            <a:r>
              <a:rPr lang="vi-VN" altLang="zh-CN" b="1" dirty="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grpSp>
        <p:nvGrpSpPr>
          <p:cNvPr id="7" name="组合 2"/>
          <p:cNvGrpSpPr/>
          <p:nvPr/>
        </p:nvGrpSpPr>
        <p:grpSpPr>
          <a:xfrm>
            <a:off x="-1270" y="152400"/>
            <a:ext cx="12193270" cy="6727825"/>
            <a:chOff x="-1" y="-34"/>
            <a:chExt cx="19202" cy="10835"/>
          </a:xfrm>
        </p:grpSpPr>
        <p:grpSp>
          <p:nvGrpSpPr>
            <p:cNvPr id="8" name="组合 1"/>
            <p:cNvGrpSpPr/>
            <p:nvPr/>
          </p:nvGrpSpPr>
          <p:grpSpPr>
            <a:xfrm>
              <a:off x="-1" y="-34"/>
              <a:ext cx="19202" cy="10835"/>
              <a:chOff x="-1" y="-34"/>
              <a:chExt cx="19202" cy="10835"/>
            </a:xfrm>
          </p:grpSpPr>
          <p:pic>
            <p:nvPicPr>
              <p:cNvPr id="10"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1"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9"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2" name="Rectangle 1"/>
          <p:cNvSpPr/>
          <p:nvPr/>
        </p:nvSpPr>
        <p:spPr>
          <a:xfrm>
            <a:off x="838199" y="782877"/>
            <a:ext cx="10779369" cy="5009833"/>
          </a:xfrm>
          <a:prstGeom prst="rect">
            <a:avLst/>
          </a:prstGeom>
        </p:spPr>
        <p:txBody>
          <a:bodyPr wrap="square" anchor="ctr">
            <a:spAutoFit/>
          </a:bodyPr>
          <a:lstStyle/>
          <a:p>
            <a:pPr algn="just">
              <a:lnSpc>
                <a:spcPct val="150000"/>
              </a:lnSpc>
            </a:pPr>
            <a:r>
              <a:rPr lang="vi-VN" sz="2400" b="1" dirty="0">
                <a:latin typeface="Arial" panose="020B0604020202020204" pitchFamily="34" charset="0"/>
                <a:cs typeface="Arial" panose="020B0604020202020204" pitchFamily="34" charset="0"/>
              </a:rPr>
              <a:t>4. Ảnh hưởng đến tim mạch</a:t>
            </a:r>
          </a:p>
          <a:p>
            <a:pPr algn="just">
              <a:lnSpc>
                <a:spcPct val="150000"/>
              </a:lnSpc>
            </a:pPr>
            <a:r>
              <a:rPr lang="vi-VN" sz="2400" dirty="0">
                <a:latin typeface="Arial" panose="020B0604020202020204" pitchFamily="34" charset="0"/>
                <a:cs typeface="Arial" panose="020B0604020202020204" pitchFamily="34" charset="0"/>
              </a:rPr>
              <a:t>Tăng huyết áp, nhịp tim, nguy cơ co thắt mạch máu, có thể dẫn đến bệnh tim mạch về sau.</a:t>
            </a:r>
          </a:p>
          <a:p>
            <a:pPr algn="just">
              <a:lnSpc>
                <a:spcPct val="150000"/>
              </a:lnSpc>
            </a:pPr>
            <a:endParaRPr lang="en-US" sz="2400" dirty="0" smtClean="0">
              <a:latin typeface="Arial" panose="020B0604020202020204" pitchFamily="34" charset="0"/>
              <a:cs typeface="Arial" panose="020B0604020202020204" pitchFamily="34" charset="0"/>
            </a:endParaRPr>
          </a:p>
          <a:p>
            <a:pPr algn="just">
              <a:lnSpc>
                <a:spcPct val="150000"/>
              </a:lnSpc>
            </a:pPr>
            <a:r>
              <a:rPr lang="vi-VN" sz="2400" b="1" dirty="0">
                <a:latin typeface="Arial" panose="020B0604020202020204" pitchFamily="34" charset="0"/>
                <a:cs typeface="Arial" panose="020B0604020202020204" pitchFamily="34" charset="0"/>
              </a:rPr>
              <a:t>5. Gây ảnh hưởng hành vi và học tập</a:t>
            </a:r>
          </a:p>
          <a:p>
            <a:pPr algn="just">
              <a:lnSpc>
                <a:spcPct val="150000"/>
              </a:lnSpc>
            </a:pPr>
            <a:r>
              <a:rPr lang="vi-VN" sz="2400" dirty="0">
                <a:latin typeface="Arial" panose="020B0604020202020204" pitchFamily="34" charset="0"/>
                <a:cs typeface="Arial" panose="020B0604020202020204" pitchFamily="34" charset="0"/>
              </a:rPr>
              <a:t>Trẻ hút nicotine có xu hướng:</a:t>
            </a:r>
          </a:p>
          <a:p>
            <a:pPr lvl="1" algn="just">
              <a:lnSpc>
                <a:spcPct val="150000"/>
              </a:lnSpc>
            </a:pPr>
            <a:r>
              <a:rPr lang="vi-VN" sz="2400" dirty="0">
                <a:latin typeface="Arial" panose="020B0604020202020204" pitchFamily="34" charset="0"/>
                <a:cs typeface="Arial" panose="020B0604020202020204" pitchFamily="34" charset="0"/>
              </a:rPr>
              <a:t>Giảm kết quả học tập</a:t>
            </a:r>
          </a:p>
          <a:p>
            <a:pPr lvl="1" algn="just">
              <a:lnSpc>
                <a:spcPct val="150000"/>
              </a:lnSpc>
            </a:pPr>
            <a:r>
              <a:rPr lang="vi-VN" sz="2400" dirty="0">
                <a:latin typeface="Arial" panose="020B0604020202020204" pitchFamily="34" charset="0"/>
                <a:cs typeface="Arial" panose="020B0604020202020204" pitchFamily="34" charset="0"/>
              </a:rPr>
              <a:t>Vi phạm nội quy, có hành vi bạo lực hoặc tự gây hại</a:t>
            </a:r>
          </a:p>
          <a:p>
            <a:pPr lvl="1" algn="just">
              <a:lnSpc>
                <a:spcPct val="150000"/>
              </a:lnSpc>
            </a:pPr>
            <a:r>
              <a:rPr lang="vi-VN" sz="2400" dirty="0">
                <a:latin typeface="Arial" panose="020B0604020202020204" pitchFamily="34" charset="0"/>
                <a:cs typeface="Arial" panose="020B0604020202020204" pitchFamily="34" charset="0"/>
              </a:rPr>
              <a:t>Bỏ học sớm hoặc sa sút về tinh thần</a:t>
            </a:r>
          </a:p>
        </p:txBody>
      </p:sp>
    </p:spTree>
    <p:extLst>
      <p:ext uri="{BB962C8B-B14F-4D97-AF65-F5344CB8AC3E}">
        <p14:creationId xmlns:p14="http://schemas.microsoft.com/office/powerpoint/2010/main" val="1243860934"/>
      </p:ext>
    </p:extLst>
  </p:cSld>
  <p:clrMapOvr>
    <a:masterClrMapping/>
  </p:clrMapOvr>
  <p:transition advTm="3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grpSp>
        <p:nvGrpSpPr>
          <p:cNvPr id="10" name="组合 2"/>
          <p:cNvGrpSpPr/>
          <p:nvPr/>
        </p:nvGrpSpPr>
        <p:grpSpPr>
          <a:xfrm>
            <a:off x="-151765" y="17929"/>
            <a:ext cx="12193270" cy="6880225"/>
            <a:chOff x="-1" y="-34"/>
            <a:chExt cx="19202" cy="10835"/>
          </a:xfrm>
        </p:grpSpPr>
        <p:grpSp>
          <p:nvGrpSpPr>
            <p:cNvPr id="11" name="组合 1"/>
            <p:cNvGrpSpPr/>
            <p:nvPr/>
          </p:nvGrpSpPr>
          <p:grpSpPr>
            <a:xfrm>
              <a:off x="-1" y="-34"/>
              <a:ext cx="19202" cy="10835"/>
              <a:chOff x="-1" y="-34"/>
              <a:chExt cx="19202" cy="10835"/>
            </a:xfrm>
          </p:grpSpPr>
          <p:pic>
            <p:nvPicPr>
              <p:cNvPr id="13" name="图片 3"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14" name="图片 4" descr="59"/>
              <p:cNvPicPr>
                <a:picLocks noChangeAspect="1"/>
              </p:cNvPicPr>
              <p:nvPr/>
            </p:nvPicPr>
            <p:blipFill>
              <a:blip r:embed="rId5"/>
              <a:srcRect t="10063" b="21540"/>
              <a:stretch>
                <a:fillRect/>
              </a:stretch>
            </p:blipFill>
            <p:spPr>
              <a:xfrm>
                <a:off x="1" y="-34"/>
                <a:ext cx="19200" cy="10834"/>
              </a:xfrm>
              <a:prstGeom prst="rect">
                <a:avLst/>
              </a:prstGeom>
            </p:spPr>
          </p:pic>
        </p:grpSp>
        <p:sp>
          <p:nvSpPr>
            <p:cNvPr id="12"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7326322"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7041086" cy="629285"/>
          </a:xfrm>
          <a:prstGeom prst="rect">
            <a:avLst/>
          </a:prstGeom>
          <a:noFill/>
        </p:spPr>
        <p:txBody>
          <a:bodyPr wrap="square" rtlCol="0">
            <a:noAutofit/>
          </a:bodyPr>
          <a:lstStyle/>
          <a:p>
            <a:pPr algn="ctr"/>
            <a:r>
              <a:rPr lang="en-US" altLang="zh-CN" sz="3800" b="1" dirty="0" smtClean="0">
                <a:solidFill>
                  <a:schemeClr val="bg1"/>
                </a:solidFill>
                <a:latin typeface="Arial" charset="0"/>
                <a:ea typeface="Arial" charset="0"/>
                <a:cs typeface="Arial" charset="0"/>
              </a:rPr>
              <a:t>2. </a:t>
            </a:r>
            <a:r>
              <a:rPr lang="vi-VN" altLang="zh-CN" sz="3800" b="1" dirty="0" smtClean="0">
                <a:solidFill>
                  <a:schemeClr val="bg1"/>
                </a:solidFill>
                <a:latin typeface="Arial" charset="0"/>
                <a:ea typeface="Arial" charset="0"/>
                <a:cs typeface="Arial" charset="0"/>
              </a:rPr>
              <a:t>Monoxit </a:t>
            </a:r>
            <a:r>
              <a:rPr lang="vi-VN" altLang="zh-CN" sz="3800" b="1" dirty="0">
                <a:solidFill>
                  <a:schemeClr val="bg1"/>
                </a:solidFill>
                <a:latin typeface="Arial" charset="0"/>
                <a:ea typeface="Arial" charset="0"/>
                <a:cs typeface="Arial" charset="0"/>
              </a:rPr>
              <a:t>Carbon (Khí </a:t>
            </a:r>
            <a:r>
              <a:rPr lang="vi-VN" altLang="zh-CN" sz="3800" b="1" dirty="0" smtClean="0">
                <a:solidFill>
                  <a:schemeClr val="bg1"/>
                </a:solidFill>
                <a:latin typeface="Arial" charset="0"/>
                <a:ea typeface="Arial" charset="0"/>
                <a:cs typeface="Arial" charset="0"/>
              </a:rPr>
              <a:t>CO)</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512957" y="1553175"/>
            <a:ext cx="11084312" cy="433180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defRPr/>
            </a:pPr>
            <a:r>
              <a:rPr lang="vi-VN" sz="2400" dirty="0">
                <a:latin typeface="Arial" panose="020B0604020202020204" pitchFamily="34" charset="0"/>
                <a:ea typeface="Tahoma" panose="020B0604030504040204" pitchFamily="34" charset="0"/>
                <a:cs typeface="Arial" panose="020B0604020202020204" pitchFamily="34" charset="0"/>
              </a:rPr>
              <a:t>Carbon monoxide (CO) là một </a:t>
            </a:r>
            <a:r>
              <a:rPr lang="vi-VN" sz="2400" b="1" dirty="0">
                <a:latin typeface="Arial" panose="020B0604020202020204" pitchFamily="34" charset="0"/>
                <a:ea typeface="Tahoma" panose="020B0604030504040204" pitchFamily="34" charset="0"/>
                <a:cs typeface="Arial" panose="020B0604020202020204" pitchFamily="34" charset="0"/>
              </a:rPr>
              <a:t>chất khí độc không màu, không mùi</a:t>
            </a:r>
            <a:r>
              <a:rPr lang="vi-VN" sz="2400" dirty="0">
                <a:latin typeface="Arial" panose="020B0604020202020204" pitchFamily="34" charset="0"/>
                <a:ea typeface="Tahoma" panose="020B0604030504040204" pitchFamily="34" charset="0"/>
                <a:cs typeface="Arial" panose="020B0604020202020204" pitchFamily="34" charset="0"/>
              </a:rPr>
              <a:t>, được sinh ra trong quá trình đốt cháy thuốc lá. Đây là </a:t>
            </a:r>
            <a:r>
              <a:rPr lang="vi-VN" sz="2400" b="1" dirty="0">
                <a:latin typeface="Arial" panose="020B0604020202020204" pitchFamily="34" charset="0"/>
                <a:ea typeface="Tahoma" panose="020B0604030504040204" pitchFamily="34" charset="0"/>
                <a:cs typeface="Arial" panose="020B0604020202020204" pitchFamily="34" charset="0"/>
              </a:rPr>
              <a:t>một trong những chất độc nguy hiểm nhất</a:t>
            </a:r>
            <a:r>
              <a:rPr lang="vi-VN" sz="2400" dirty="0">
                <a:latin typeface="Arial" panose="020B0604020202020204" pitchFamily="34" charset="0"/>
                <a:ea typeface="Tahoma" panose="020B0604030504040204" pitchFamily="34" charset="0"/>
                <a:cs typeface="Arial" panose="020B0604020202020204" pitchFamily="34" charset="0"/>
              </a:rPr>
              <a:t> trong khói thuốc lá, đặc biệt gây hại với </a:t>
            </a:r>
            <a:r>
              <a:rPr lang="vi-VN" sz="2400" b="1" dirty="0">
                <a:latin typeface="Arial" panose="020B0604020202020204" pitchFamily="34" charset="0"/>
                <a:ea typeface="Tahoma" panose="020B0604030504040204" pitchFamily="34" charset="0"/>
                <a:cs typeface="Arial" panose="020B0604020202020204" pitchFamily="34" charset="0"/>
              </a:rPr>
              <a:t>cơ thể đang phát triển của thanh thiếu niên</a:t>
            </a:r>
            <a:r>
              <a:rPr lang="vi-VN" sz="2400" dirty="0" smtClean="0">
                <a:latin typeface="Arial" panose="020B0604020202020204" pitchFamily="34" charset="0"/>
                <a:ea typeface="Tahoma" panose="020B0604030504040204" pitchFamily="34" charset="0"/>
                <a:cs typeface="Arial" panose="020B0604020202020204" pitchFamily="34" charset="0"/>
              </a:rPr>
              <a:t>.</a:t>
            </a:r>
            <a:endParaRPr lang="en-US" sz="2400" dirty="0" smtClean="0">
              <a:latin typeface="Arial" panose="020B0604020202020204" pitchFamily="34" charset="0"/>
              <a:ea typeface="Tahoma" panose="020B0604030504040204" pitchFamily="34" charset="0"/>
              <a:cs typeface="Arial" panose="020B0604020202020204" pitchFamily="34" charset="0"/>
            </a:endParaRPr>
          </a:p>
          <a:p>
            <a:pPr marL="0" indent="0" algn="just">
              <a:lnSpc>
                <a:spcPct val="100000"/>
              </a:lnSpc>
              <a:buNone/>
            </a:pPr>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Giảm</a:t>
            </a:r>
            <a:r>
              <a:rPr lang="en-US" sz="2400" b="1" dirty="0">
                <a:latin typeface="Arial" panose="020B0604020202020204" pitchFamily="34" charset="0"/>
                <a:cs typeface="Arial" panose="020B0604020202020204" pitchFamily="34" charset="0"/>
              </a:rPr>
              <a:t> oxy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máu</a:t>
            </a:r>
            <a:endParaRPr lang="en-US" sz="2400" b="1" dirty="0">
              <a:latin typeface="Arial" panose="020B0604020202020204" pitchFamily="34" charset="0"/>
              <a:cs typeface="Arial" panose="020B0604020202020204" pitchFamily="34" charset="0"/>
            </a:endParaRPr>
          </a:p>
          <a:p>
            <a:pPr algn="just">
              <a:lnSpc>
                <a:spcPct val="100000"/>
              </a:lnSpc>
            </a:pPr>
            <a:r>
              <a:rPr lang="en-US" sz="2400" dirty="0">
                <a:latin typeface="Arial" panose="020B0604020202020204" pitchFamily="34" charset="0"/>
                <a:cs typeface="Arial" panose="020B0604020202020204" pitchFamily="34" charset="0"/>
              </a:rPr>
              <a:t>CO </a:t>
            </a:r>
            <a:r>
              <a:rPr lang="en-US" sz="2400" b="1" dirty="0" err="1">
                <a:latin typeface="Arial" panose="020B0604020202020204" pitchFamily="34" charset="0"/>
                <a:cs typeface="Arial" panose="020B0604020202020204" pitchFamily="34" charset="0"/>
              </a:rPr>
              <a:t>gắn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chặt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hemoglobin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gấp</a:t>
            </a:r>
            <a:r>
              <a:rPr lang="en-US" sz="2400" dirty="0">
                <a:latin typeface="Arial" panose="020B0604020202020204" pitchFamily="34" charset="0"/>
                <a:cs typeface="Arial" panose="020B0604020202020204" pitchFamily="34" charset="0"/>
              </a:rPr>
              <a:t> 200 </a:t>
            </a:r>
            <a:r>
              <a:rPr lang="en-US" sz="2400" dirty="0" err="1">
                <a:latin typeface="Arial" panose="020B0604020202020204" pitchFamily="34" charset="0"/>
                <a:cs typeface="Arial" panose="020B0604020202020204" pitchFamily="34" charset="0"/>
              </a:rPr>
              <a:t>lần</a:t>
            </a:r>
            <a:r>
              <a:rPr lang="en-US" sz="2400" dirty="0">
                <a:latin typeface="Arial" panose="020B0604020202020204" pitchFamily="34" charset="0"/>
                <a:cs typeface="Arial" panose="020B0604020202020204" pitchFamily="34" charset="0"/>
              </a:rPr>
              <a:t> so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oxy →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giảm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năng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chuyển</a:t>
            </a:r>
            <a:r>
              <a:rPr lang="en-US" sz="2400" b="1" dirty="0">
                <a:latin typeface="Arial" panose="020B0604020202020204" pitchFamily="34" charset="0"/>
                <a:cs typeface="Arial" panose="020B0604020202020204" pitchFamily="34" charset="0"/>
              </a:rPr>
              <a:t> oxy </a:t>
            </a:r>
            <a:r>
              <a:rPr lang="en-US" sz="2400" b="1" dirty="0" err="1">
                <a:latin typeface="Arial" panose="020B0604020202020204" pitchFamily="34" charset="0"/>
                <a:cs typeface="Arial" panose="020B0604020202020204" pitchFamily="34" charset="0"/>
              </a:rPr>
              <a:t>đến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bào</a:t>
            </a:r>
            <a:r>
              <a:rPr lang="en-US" sz="2400" dirty="0">
                <a:latin typeface="Arial" panose="020B0604020202020204" pitchFamily="34" charset="0"/>
                <a:cs typeface="Arial" panose="020B0604020202020204" pitchFamily="34" charset="0"/>
              </a:rPr>
              <a:t>.</a:t>
            </a:r>
          </a:p>
          <a:p>
            <a:pPr algn="just">
              <a:lnSpc>
                <a:spcPct val="100000"/>
              </a:lnSpc>
            </a:pP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a:t>
            </a:r>
          </a:p>
          <a:p>
            <a:pPr marL="457200" lvl="1" indent="0" algn="just">
              <a:lnSpc>
                <a:spcPct val="100000"/>
              </a:lnSpc>
              <a:buNone/>
            </a:pP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Mệt</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mỏi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chóng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mặt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đau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đầu</a:t>
            </a:r>
            <a:endParaRPr lang="en-US" dirty="0">
              <a:latin typeface="Arial" panose="020B0604020202020204" pitchFamily="34" charset="0"/>
              <a:cs typeface="Arial" panose="020B0604020202020204" pitchFamily="34" charset="0"/>
            </a:endParaRPr>
          </a:p>
          <a:p>
            <a:pPr marL="457200" lvl="1" indent="0" algn="just">
              <a:lnSpc>
                <a:spcPct val="100000"/>
              </a:lnSpc>
              <a:buNone/>
            </a:pP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Suy</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giảm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trí</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nhớ</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khả</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năng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học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tập</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thể</a:t>
            </a:r>
            <a:r>
              <a:rPr lang="en-US" b="1" dirty="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lực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054604"/>
      </p:ext>
    </p:extLst>
  </p:cSld>
  <p:clrMapOvr>
    <a:masterClrMapping/>
  </p:clrMapOvr>
  <p:transition advTm="3000">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grpSp>
        <p:nvGrpSpPr>
          <p:cNvPr id="10" name="组合 2"/>
          <p:cNvGrpSpPr/>
          <p:nvPr/>
        </p:nvGrpSpPr>
        <p:grpSpPr>
          <a:xfrm>
            <a:off x="-151765" y="17929"/>
            <a:ext cx="12193270" cy="6880225"/>
            <a:chOff x="-1" y="-34"/>
            <a:chExt cx="19202" cy="10835"/>
          </a:xfrm>
        </p:grpSpPr>
        <p:grpSp>
          <p:nvGrpSpPr>
            <p:cNvPr id="11" name="组合 1"/>
            <p:cNvGrpSpPr/>
            <p:nvPr/>
          </p:nvGrpSpPr>
          <p:grpSpPr>
            <a:xfrm>
              <a:off x="-1" y="-34"/>
              <a:ext cx="19202" cy="10835"/>
              <a:chOff x="-1" y="-34"/>
              <a:chExt cx="19202" cy="10835"/>
            </a:xfrm>
          </p:grpSpPr>
          <p:pic>
            <p:nvPicPr>
              <p:cNvPr id="13" name="图片 3"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14" name="图片 4" descr="59"/>
              <p:cNvPicPr>
                <a:picLocks noChangeAspect="1"/>
              </p:cNvPicPr>
              <p:nvPr/>
            </p:nvPicPr>
            <p:blipFill>
              <a:blip r:embed="rId5"/>
              <a:srcRect t="10063" b="21540"/>
              <a:stretch>
                <a:fillRect/>
              </a:stretch>
            </p:blipFill>
            <p:spPr>
              <a:xfrm>
                <a:off x="1" y="-34"/>
                <a:ext cx="19200" cy="10834"/>
              </a:xfrm>
              <a:prstGeom prst="rect">
                <a:avLst/>
              </a:prstGeom>
            </p:spPr>
          </p:pic>
        </p:grpSp>
        <p:sp>
          <p:nvSpPr>
            <p:cNvPr id="12"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7326322"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7041086" cy="658377"/>
          </a:xfrm>
          <a:prstGeom prst="rect">
            <a:avLst/>
          </a:prstGeom>
          <a:noFill/>
        </p:spPr>
        <p:txBody>
          <a:bodyPr wrap="square" rtlCol="0">
            <a:noAutofit/>
          </a:bodyPr>
          <a:lstStyle/>
          <a:p>
            <a:pPr algn="ctr"/>
            <a:r>
              <a:rPr lang="en-US" altLang="zh-CN" sz="3800" b="1" dirty="0" smtClean="0">
                <a:solidFill>
                  <a:schemeClr val="bg1"/>
                </a:solidFill>
                <a:latin typeface="Arial" charset="0"/>
                <a:ea typeface="Arial" charset="0"/>
                <a:cs typeface="Arial" charset="0"/>
              </a:rPr>
              <a:t>2. </a:t>
            </a:r>
            <a:r>
              <a:rPr lang="vi-VN" altLang="zh-CN" sz="3800" b="1" dirty="0" smtClean="0">
                <a:solidFill>
                  <a:schemeClr val="bg1"/>
                </a:solidFill>
                <a:latin typeface="Arial" charset="0"/>
                <a:ea typeface="Arial" charset="0"/>
                <a:cs typeface="Arial" charset="0"/>
              </a:rPr>
              <a:t>Monoxit </a:t>
            </a:r>
            <a:r>
              <a:rPr lang="vi-VN" altLang="zh-CN" sz="3800" b="1" dirty="0">
                <a:solidFill>
                  <a:schemeClr val="bg1"/>
                </a:solidFill>
                <a:latin typeface="Arial" charset="0"/>
                <a:ea typeface="Arial" charset="0"/>
                <a:cs typeface="Arial" charset="0"/>
              </a:rPr>
              <a:t>Carbon (Khí </a:t>
            </a:r>
            <a:r>
              <a:rPr lang="vi-VN" altLang="zh-CN" sz="3800" b="1" dirty="0" smtClean="0">
                <a:solidFill>
                  <a:schemeClr val="bg1"/>
                </a:solidFill>
                <a:latin typeface="Arial" charset="0"/>
                <a:ea typeface="Arial" charset="0"/>
                <a:cs typeface="Arial" charset="0"/>
              </a:rPr>
              <a:t>CO)</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512957" y="1553174"/>
            <a:ext cx="11084312" cy="45428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Arial" panose="020B0604020202020204" pitchFamily="34" charset="0"/>
                <a:cs typeface="Arial" panose="020B0604020202020204" pitchFamily="34" charset="0"/>
              </a:rPr>
              <a:t>2. </a:t>
            </a:r>
            <a:r>
              <a:rPr lang="vi-VN" sz="2400" b="1" dirty="0" smtClean="0">
                <a:latin typeface="Arial" panose="020B0604020202020204" pitchFamily="34" charset="0"/>
                <a:cs typeface="Arial" panose="020B0604020202020204" pitchFamily="34" charset="0"/>
              </a:rPr>
              <a:t>Gây </a:t>
            </a:r>
            <a:r>
              <a:rPr lang="vi-VN" sz="2400" b="1" dirty="0">
                <a:latin typeface="Arial" panose="020B0604020202020204" pitchFamily="34" charset="0"/>
                <a:cs typeface="Arial" panose="020B0604020202020204" pitchFamily="34" charset="0"/>
              </a:rPr>
              <a:t>hại cho tim mạch</a:t>
            </a:r>
          </a:p>
          <a:p>
            <a:pPr marL="0" indent="0">
              <a:buNone/>
            </a:pPr>
            <a:r>
              <a:rPr lang="vi-VN" sz="2400" dirty="0">
                <a:latin typeface="Arial" panose="020B0604020202020204" pitchFamily="34" charset="0"/>
                <a:cs typeface="Arial" panose="020B0604020202020204" pitchFamily="34" charset="0"/>
              </a:rPr>
              <a:t>Tim phải hoạt động vất vả hơn để bơm máu có ít oxy → tăng nguy cơ:</a:t>
            </a:r>
          </a:p>
          <a:p>
            <a:pPr lvl="1"/>
            <a:r>
              <a:rPr lang="vi-VN" b="1" dirty="0">
                <a:latin typeface="Arial" panose="020B0604020202020204" pitchFamily="34" charset="0"/>
                <a:cs typeface="Arial" panose="020B0604020202020204" pitchFamily="34" charset="0"/>
              </a:rPr>
              <a:t>Tăng nhịp tim, tăng huyết áp</a:t>
            </a:r>
            <a:endParaRPr lang="vi-VN" dirty="0">
              <a:latin typeface="Arial" panose="020B0604020202020204" pitchFamily="34" charset="0"/>
              <a:cs typeface="Arial" panose="020B0604020202020204" pitchFamily="34" charset="0"/>
            </a:endParaRPr>
          </a:p>
          <a:p>
            <a:pPr lvl="1"/>
            <a:r>
              <a:rPr lang="vi-VN" b="1" dirty="0">
                <a:latin typeface="Arial" panose="020B0604020202020204" pitchFamily="34" charset="0"/>
                <a:cs typeface="Arial" panose="020B0604020202020204" pitchFamily="34" charset="0"/>
              </a:rPr>
              <a:t>Tổn thương cơ tim</a:t>
            </a:r>
            <a:endParaRPr lang="vi-VN" dirty="0">
              <a:latin typeface="Arial" panose="020B0604020202020204" pitchFamily="34" charset="0"/>
              <a:cs typeface="Arial" panose="020B0604020202020204" pitchFamily="34" charset="0"/>
            </a:endParaRPr>
          </a:p>
          <a:p>
            <a:pPr lvl="1"/>
            <a:r>
              <a:rPr lang="vi-VN" dirty="0">
                <a:latin typeface="Arial" panose="020B0604020202020204" pitchFamily="34" charset="0"/>
                <a:cs typeface="Arial" panose="020B0604020202020204" pitchFamily="34" charset="0"/>
              </a:rPr>
              <a:t>Nguy cơ </a:t>
            </a:r>
            <a:r>
              <a:rPr lang="vi-VN" b="1" dirty="0">
                <a:latin typeface="Arial" panose="020B0604020202020204" pitchFamily="34" charset="0"/>
                <a:cs typeface="Arial" panose="020B0604020202020204" pitchFamily="34" charset="0"/>
              </a:rPr>
              <a:t>xơ vữa động mạch sớm</a:t>
            </a:r>
            <a:r>
              <a:rPr lang="vi-VN" dirty="0">
                <a:latin typeface="Arial" panose="020B0604020202020204" pitchFamily="34" charset="0"/>
                <a:cs typeface="Arial" panose="020B0604020202020204" pitchFamily="34" charset="0"/>
              </a:rPr>
              <a:t> ở tuổi </a:t>
            </a:r>
            <a:r>
              <a:rPr lang="vi-VN" dirty="0" smtClean="0">
                <a:latin typeface="Arial" panose="020B0604020202020204" pitchFamily="34" charset="0"/>
                <a:cs typeface="Arial" panose="020B0604020202020204" pitchFamily="34" charset="0"/>
              </a:rPr>
              <a:t>trẻ</a:t>
            </a:r>
            <a:endParaRPr lang="en-US" dirty="0" smtClean="0">
              <a:latin typeface="Arial" panose="020B0604020202020204" pitchFamily="34" charset="0"/>
              <a:cs typeface="Arial" panose="020B0604020202020204" pitchFamily="34" charset="0"/>
            </a:endParaRPr>
          </a:p>
          <a:p>
            <a:pPr marL="0" indent="0">
              <a:buNone/>
            </a:pPr>
            <a:r>
              <a:rPr lang="vi-VN" sz="2400" b="1" dirty="0">
                <a:latin typeface="Arial" panose="020B0604020202020204" pitchFamily="34" charset="0"/>
                <a:cs typeface="Arial" panose="020B0604020202020204" pitchFamily="34" charset="0"/>
              </a:rPr>
              <a:t>3. Ảnh hưởng đến não bộ đang phát triển</a:t>
            </a:r>
          </a:p>
          <a:p>
            <a:pPr marL="0" indent="0">
              <a:buNone/>
            </a:pPr>
            <a:r>
              <a:rPr lang="vi-VN" sz="2400" dirty="0">
                <a:latin typeface="Arial" panose="020B0604020202020204" pitchFamily="34" charset="0"/>
                <a:cs typeface="Arial" panose="020B0604020202020204" pitchFamily="34" charset="0"/>
              </a:rPr>
              <a:t>Thiếu oxy do CO gây ra sẽ ảnh hưởng trực tiếp đến </a:t>
            </a:r>
            <a:r>
              <a:rPr lang="vi-VN" sz="2400" b="1" dirty="0">
                <a:latin typeface="Arial" panose="020B0604020202020204" pitchFamily="34" charset="0"/>
                <a:cs typeface="Arial" panose="020B0604020202020204" pitchFamily="34" charset="0"/>
              </a:rPr>
              <a:t>não bộ thanh thiếu niên</a:t>
            </a:r>
            <a:r>
              <a:rPr lang="vi-VN" sz="2400" dirty="0">
                <a:latin typeface="Arial" panose="020B0604020202020204" pitchFamily="34" charset="0"/>
                <a:cs typeface="Arial" panose="020B0604020202020204" pitchFamily="34" charset="0"/>
              </a:rPr>
              <a:t>, dẫn đến:</a:t>
            </a:r>
          </a:p>
          <a:p>
            <a:pPr lvl="1"/>
            <a:r>
              <a:rPr lang="vi-VN" b="1" dirty="0">
                <a:latin typeface="Arial" panose="020B0604020202020204" pitchFamily="34" charset="0"/>
                <a:cs typeface="Arial" panose="020B0604020202020204" pitchFamily="34" charset="0"/>
              </a:rPr>
              <a:t>Giảm khả năng tập trung, ghi nhớ</a:t>
            </a:r>
            <a:endParaRPr lang="vi-VN" dirty="0">
              <a:latin typeface="Arial" panose="020B0604020202020204" pitchFamily="34" charset="0"/>
              <a:cs typeface="Arial" panose="020B0604020202020204" pitchFamily="34" charset="0"/>
            </a:endParaRPr>
          </a:p>
          <a:p>
            <a:pPr lvl="1"/>
            <a:r>
              <a:rPr lang="vi-VN" dirty="0">
                <a:latin typeface="Arial" panose="020B0604020202020204" pitchFamily="34" charset="0"/>
                <a:cs typeface="Arial" panose="020B0604020202020204" pitchFamily="34" charset="0"/>
              </a:rPr>
              <a:t>Tăng nguy cơ </a:t>
            </a:r>
            <a:r>
              <a:rPr lang="vi-VN" b="1" dirty="0">
                <a:latin typeface="Arial" panose="020B0604020202020204" pitchFamily="34" charset="0"/>
                <a:cs typeface="Arial" panose="020B0604020202020204" pitchFamily="34" charset="0"/>
              </a:rPr>
              <a:t>mất cân bằng cảm xúc, rối loạn hành </a:t>
            </a:r>
            <a:r>
              <a:rPr lang="vi-VN" b="1" dirty="0" smtClean="0">
                <a:latin typeface="Arial" panose="020B0604020202020204" pitchFamily="34" charset="0"/>
                <a:cs typeface="Arial" panose="020B0604020202020204" pitchFamily="34" charset="0"/>
              </a:rPr>
              <a:t>vi</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479313"/>
      </p:ext>
    </p:extLst>
  </p:cSld>
  <p:clrMapOvr>
    <a:masterClrMapping/>
  </p:clrMapOvr>
  <p:transition advTm="300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grpSp>
        <p:nvGrpSpPr>
          <p:cNvPr id="10" name="组合 2"/>
          <p:cNvGrpSpPr/>
          <p:nvPr/>
        </p:nvGrpSpPr>
        <p:grpSpPr>
          <a:xfrm>
            <a:off x="-151765" y="17929"/>
            <a:ext cx="12193270" cy="6880225"/>
            <a:chOff x="-1" y="-34"/>
            <a:chExt cx="19202" cy="10835"/>
          </a:xfrm>
        </p:grpSpPr>
        <p:grpSp>
          <p:nvGrpSpPr>
            <p:cNvPr id="11" name="组合 1"/>
            <p:cNvGrpSpPr/>
            <p:nvPr/>
          </p:nvGrpSpPr>
          <p:grpSpPr>
            <a:xfrm>
              <a:off x="-1" y="-34"/>
              <a:ext cx="19202" cy="10835"/>
              <a:chOff x="-1" y="-34"/>
              <a:chExt cx="19202" cy="10835"/>
            </a:xfrm>
          </p:grpSpPr>
          <p:pic>
            <p:nvPicPr>
              <p:cNvPr id="13" name="图片 3"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14" name="图片 4" descr="59"/>
              <p:cNvPicPr>
                <a:picLocks noChangeAspect="1"/>
              </p:cNvPicPr>
              <p:nvPr/>
            </p:nvPicPr>
            <p:blipFill>
              <a:blip r:embed="rId5"/>
              <a:srcRect t="10063" b="21540"/>
              <a:stretch>
                <a:fillRect/>
              </a:stretch>
            </p:blipFill>
            <p:spPr>
              <a:xfrm>
                <a:off x="1" y="-34"/>
                <a:ext cx="19200" cy="10834"/>
              </a:xfrm>
              <a:prstGeom prst="rect">
                <a:avLst/>
              </a:prstGeom>
            </p:spPr>
          </p:pic>
        </p:grpSp>
        <p:sp>
          <p:nvSpPr>
            <p:cNvPr id="12"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7326322"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7041086" cy="658377"/>
          </a:xfrm>
          <a:prstGeom prst="rect">
            <a:avLst/>
          </a:prstGeom>
          <a:noFill/>
        </p:spPr>
        <p:txBody>
          <a:bodyPr wrap="square" rtlCol="0">
            <a:noAutofit/>
          </a:bodyPr>
          <a:lstStyle/>
          <a:p>
            <a:pPr algn="ctr"/>
            <a:r>
              <a:rPr lang="en-US" altLang="zh-CN" sz="3800" b="1" dirty="0" smtClean="0">
                <a:solidFill>
                  <a:schemeClr val="bg1"/>
                </a:solidFill>
                <a:latin typeface="Arial" charset="0"/>
                <a:ea typeface="Arial" charset="0"/>
                <a:cs typeface="Arial" charset="0"/>
              </a:rPr>
              <a:t>2. </a:t>
            </a:r>
            <a:r>
              <a:rPr lang="vi-VN" altLang="zh-CN" sz="3800" b="1" dirty="0" smtClean="0">
                <a:solidFill>
                  <a:schemeClr val="bg1"/>
                </a:solidFill>
                <a:latin typeface="Arial" charset="0"/>
                <a:ea typeface="Arial" charset="0"/>
                <a:cs typeface="Arial" charset="0"/>
              </a:rPr>
              <a:t>Monoxit </a:t>
            </a:r>
            <a:r>
              <a:rPr lang="vi-VN" altLang="zh-CN" sz="3800" b="1" dirty="0">
                <a:solidFill>
                  <a:schemeClr val="bg1"/>
                </a:solidFill>
                <a:latin typeface="Arial" charset="0"/>
                <a:ea typeface="Arial" charset="0"/>
                <a:cs typeface="Arial" charset="0"/>
              </a:rPr>
              <a:t>Carbon (Khí </a:t>
            </a:r>
            <a:r>
              <a:rPr lang="vi-VN" altLang="zh-CN" sz="3800" b="1" dirty="0" smtClean="0">
                <a:solidFill>
                  <a:schemeClr val="bg1"/>
                </a:solidFill>
                <a:latin typeface="Arial" charset="0"/>
                <a:ea typeface="Arial" charset="0"/>
                <a:cs typeface="Arial" charset="0"/>
              </a:rPr>
              <a:t>CO)</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512957" y="1553174"/>
            <a:ext cx="11084312" cy="45428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400" b="1" dirty="0">
                <a:latin typeface="Arial" panose="020B0604020202020204" pitchFamily="34" charset="0"/>
                <a:cs typeface="Arial" panose="020B0604020202020204" pitchFamily="34" charset="0"/>
              </a:rPr>
              <a:t>4. Đặc biệt nguy hiểm với phụ nữ mang thai tuổi vị thành niên</a:t>
            </a:r>
          </a:p>
          <a:p>
            <a:pPr marL="0" indent="0" algn="just">
              <a:buNone/>
            </a:pPr>
            <a:r>
              <a:rPr lang="vi-VN" sz="2400" dirty="0">
                <a:latin typeface="Arial" panose="020B0604020202020204" pitchFamily="34" charset="0"/>
                <a:cs typeface="Arial" panose="020B0604020202020204" pitchFamily="34" charset="0"/>
              </a:rPr>
              <a:t>CO qua nhau thai → gây thiếu oxy cho thai nhi → tăng nguy cơ:</a:t>
            </a:r>
          </a:p>
          <a:p>
            <a:pPr lvl="1" algn="just"/>
            <a:r>
              <a:rPr lang="vi-VN" b="1" dirty="0">
                <a:latin typeface="Arial" panose="020B0604020202020204" pitchFamily="34" charset="0"/>
                <a:cs typeface="Arial" panose="020B0604020202020204" pitchFamily="34" charset="0"/>
              </a:rPr>
              <a:t>Sảy thai, sinh non, thai nhẹ cân</a:t>
            </a:r>
            <a:endParaRPr lang="vi-VN" dirty="0">
              <a:latin typeface="Arial" panose="020B0604020202020204" pitchFamily="34" charset="0"/>
              <a:cs typeface="Arial" panose="020B0604020202020204" pitchFamily="34" charset="0"/>
            </a:endParaRPr>
          </a:p>
          <a:p>
            <a:pPr lvl="1" algn="just"/>
            <a:r>
              <a:rPr lang="vi-VN" b="1" dirty="0">
                <a:latin typeface="Arial" panose="020B0604020202020204" pitchFamily="34" charset="0"/>
                <a:cs typeface="Arial" panose="020B0604020202020204" pitchFamily="34" charset="0"/>
              </a:rPr>
              <a:t>Rối loạn phát triển thần kinh của </a:t>
            </a:r>
            <a:r>
              <a:rPr lang="vi-VN" b="1" dirty="0" smtClean="0">
                <a:latin typeface="Arial" panose="020B0604020202020204" pitchFamily="34" charset="0"/>
                <a:cs typeface="Arial" panose="020B0604020202020204" pitchFamily="34" charset="0"/>
              </a:rPr>
              <a:t>trẻ</a:t>
            </a:r>
            <a:endParaRPr lang="en-US" b="1" dirty="0" smtClean="0">
              <a:latin typeface="Arial" panose="020B0604020202020204" pitchFamily="34" charset="0"/>
              <a:cs typeface="Arial" panose="020B0604020202020204" pitchFamily="34" charset="0"/>
            </a:endParaRPr>
          </a:p>
          <a:p>
            <a:pPr marL="0" indent="0" algn="just">
              <a:buNone/>
            </a:pPr>
            <a:r>
              <a:rPr lang="vi-VN" sz="2400" b="1" dirty="0">
                <a:latin typeface="Arial" panose="020B0604020202020204" pitchFamily="34" charset="0"/>
                <a:cs typeface="Arial" panose="020B0604020202020204" pitchFamily="34" charset="0"/>
              </a:rPr>
              <a:t>5. Tác động lâu dài</a:t>
            </a:r>
          </a:p>
          <a:p>
            <a:pPr marL="0" indent="0" algn="just">
              <a:buNone/>
            </a:pPr>
            <a:r>
              <a:rPr lang="vi-VN" sz="2400" dirty="0">
                <a:latin typeface="Arial" panose="020B0604020202020204" pitchFamily="34" charset="0"/>
                <a:cs typeface="Arial" panose="020B0604020202020204" pitchFamily="34" charset="0"/>
              </a:rPr>
              <a:t>Thanh thiếu niên tiếp xúc với CO thường xuyên (qua hút thuốc chủ động hoặc thụ động) sẽ đối mặt với:</a:t>
            </a:r>
          </a:p>
          <a:p>
            <a:pPr lvl="1" algn="just"/>
            <a:r>
              <a:rPr lang="vi-VN" b="1" dirty="0">
                <a:latin typeface="Arial" panose="020B0604020202020204" pitchFamily="34" charset="0"/>
                <a:cs typeface="Arial" panose="020B0604020202020204" pitchFamily="34" charset="0"/>
              </a:rPr>
              <a:t>Nguy cơ cao mắc bệnh tim mạch, hô hấp, ung thư</a:t>
            </a:r>
            <a:r>
              <a:rPr lang="vi-VN" dirty="0">
                <a:latin typeface="Arial" panose="020B0604020202020204" pitchFamily="34" charset="0"/>
                <a:cs typeface="Arial" panose="020B0604020202020204" pitchFamily="34" charset="0"/>
              </a:rPr>
              <a:t> khi trưởng thành</a:t>
            </a:r>
          </a:p>
          <a:p>
            <a:pPr lvl="1" algn="just"/>
            <a:r>
              <a:rPr lang="vi-VN" b="1" dirty="0">
                <a:latin typeface="Arial" panose="020B0604020202020204" pitchFamily="34" charset="0"/>
                <a:cs typeface="Arial" panose="020B0604020202020204" pitchFamily="34" charset="0"/>
              </a:rPr>
              <a:t>Suy giảm sức khỏe thể chất tổng </a:t>
            </a:r>
            <a:r>
              <a:rPr lang="vi-VN" b="1" dirty="0" smtClean="0">
                <a:latin typeface="Arial" panose="020B0604020202020204" pitchFamily="34" charset="0"/>
                <a:cs typeface="Arial" panose="020B0604020202020204" pitchFamily="34" charset="0"/>
              </a:rPr>
              <a:t>thể</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332115"/>
      </p:ext>
    </p:extLst>
  </p:cSld>
  <p:clrMapOvr>
    <a:masterClrMapping/>
  </p:clrMapOvr>
  <p:transition advTm="3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6042957"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5974508" cy="629285"/>
          </a:xfrm>
          <a:prstGeom prst="rect">
            <a:avLst/>
          </a:prstGeom>
          <a:noFill/>
        </p:spPr>
        <p:txBody>
          <a:bodyPr wrap="square" rtlCol="0">
            <a:noAutofit/>
          </a:bodyPr>
          <a:lstStyle/>
          <a:p>
            <a:pPr algn="ctr"/>
            <a:r>
              <a:rPr lang="en-US" sz="4000" dirty="0" smtClean="0">
                <a:solidFill>
                  <a:schemeClr val="bg1"/>
                </a:solidFill>
                <a:latin typeface="Arial" panose="020B0604020202020204" pitchFamily="34" charset="0"/>
                <a:cs typeface="Arial" panose="020B0604020202020204" pitchFamily="34" charset="0"/>
              </a:rPr>
              <a:t>3. Nitrosamines</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554479" y="2324100"/>
            <a:ext cx="11084312" cy="3736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520" y="1984932"/>
            <a:ext cx="5087819" cy="3824197"/>
          </a:xfrm>
          <a:prstGeom prst="rect">
            <a:avLst/>
          </a:prstGeom>
        </p:spPr>
      </p:pic>
      <p:sp>
        <p:nvSpPr>
          <p:cNvPr id="5" name="Content Placeholder 4"/>
          <p:cNvSpPr>
            <a:spLocks noGrp="1"/>
          </p:cNvSpPr>
          <p:nvPr>
            <p:ph sz="half" idx="1"/>
          </p:nvPr>
        </p:nvSpPr>
        <p:spPr/>
        <p:txBody>
          <a:bodyPr/>
          <a:lstStyle/>
          <a:p>
            <a:endParaRPr lang="en-US" dirty="0" smtClean="0">
              <a:latin typeface="Arial" panose="020B0604020202020204" pitchFamily="34" charset="0"/>
              <a:cs typeface="Arial" panose="020B0604020202020204" pitchFamily="34" charset="0"/>
            </a:endParaRPr>
          </a:p>
          <a:p>
            <a:pPr>
              <a:lnSpc>
                <a:spcPct val="150000"/>
              </a:lnSpc>
            </a:pP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khói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khói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3160"/>
      </p:ext>
    </p:extLst>
  </p:cSld>
  <p:clrMapOvr>
    <a:masterClrMapping/>
  </p:clrMapOvr>
  <p:transition advTm="3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635" y="-21590"/>
            <a:ext cx="12193270" cy="6880225"/>
            <a:chOff x="-1" y="-34"/>
            <a:chExt cx="19202" cy="10835"/>
          </a:xfrm>
        </p:grpSpPr>
        <p:pic>
          <p:nvPicPr>
            <p:cNvPr id="9" name="图片 8"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11" name="图片 10" descr="59"/>
            <p:cNvPicPr>
              <a:picLocks noChangeAspect="1"/>
            </p:cNvPicPr>
            <p:nvPr/>
          </p:nvPicPr>
          <p:blipFill>
            <a:blip r:embed="rId5"/>
            <a:srcRect t="10063" b="21540"/>
            <a:stretch>
              <a:fillRect/>
            </a:stretch>
          </p:blipFill>
          <p:spPr>
            <a:xfrm>
              <a:off x="1" y="-34"/>
              <a:ext cx="19200" cy="10834"/>
            </a:xfrm>
            <a:prstGeom prst="rect">
              <a:avLst/>
            </a:prstGeom>
          </p:spPr>
        </p:pic>
      </p:grpSp>
      <p:pic>
        <p:nvPicPr>
          <p:cNvPr id="13" name="图片 12" descr="8 (23)"/>
          <p:cNvPicPr>
            <a:picLocks noChangeAspect="1"/>
          </p:cNvPicPr>
          <p:nvPr/>
        </p:nvPicPr>
        <p:blipFill>
          <a:blip r:embed="rId6"/>
          <a:srcRect t="86667"/>
          <a:stretch>
            <a:fillRect/>
          </a:stretch>
        </p:blipFill>
        <p:spPr>
          <a:xfrm>
            <a:off x="635" y="6477000"/>
            <a:ext cx="12192000" cy="381000"/>
          </a:xfrm>
          <a:prstGeom prst="rect">
            <a:avLst/>
          </a:prstGeom>
        </p:spPr>
      </p:pic>
      <p:pic>
        <p:nvPicPr>
          <p:cNvPr id="14" name="图片 13" descr="11 (22)"/>
          <p:cNvPicPr>
            <a:picLocks noChangeAspect="1"/>
          </p:cNvPicPr>
          <p:nvPr/>
        </p:nvPicPr>
        <p:blipFill>
          <a:blip r:embed="rId7"/>
          <a:stretch>
            <a:fillRect/>
          </a:stretch>
        </p:blipFill>
        <p:spPr>
          <a:xfrm>
            <a:off x="1270" y="0"/>
            <a:ext cx="12191365" cy="6477635"/>
          </a:xfrm>
          <a:prstGeom prst="rect">
            <a:avLst/>
          </a:prstGeom>
        </p:spPr>
      </p:pic>
      <p:sp>
        <p:nvSpPr>
          <p:cNvPr id="19" name="圆角矩形 18"/>
          <p:cNvSpPr/>
          <p:nvPr/>
        </p:nvSpPr>
        <p:spPr>
          <a:xfrm>
            <a:off x="142189" y="33655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cxnSp>
        <p:nvCxnSpPr>
          <p:cNvPr id="31" name="直接连接符 30"/>
          <p:cNvCxnSpPr/>
          <p:nvPr/>
        </p:nvCxnSpPr>
        <p:spPr>
          <a:xfrm>
            <a:off x="888363" y="3471776"/>
            <a:ext cx="6433185" cy="0"/>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89226" y="2493011"/>
            <a:ext cx="7709131" cy="934315"/>
          </a:xfrm>
          <a:prstGeom prst="rect">
            <a:avLst/>
          </a:prstGeom>
          <a:noFill/>
        </p:spPr>
        <p:txBody>
          <a:bodyPr wrap="square" rtlCol="0">
            <a:normAutofit fontScale="62500" lnSpcReduction="20000"/>
          </a:bodyPr>
          <a:lstStyle/>
          <a:p>
            <a:pPr algn="dist"/>
            <a:r>
              <a:rPr lang="vi-VN" altLang="zh-CN" sz="7900" dirty="0">
                <a:solidFill>
                  <a:srgbClr val="D45032"/>
                </a:solidFill>
                <a:latin typeface="Arial" charset="0"/>
                <a:ea typeface="Arial" charset="0"/>
                <a:cs typeface="Arial" charset="0"/>
              </a:rPr>
              <a:t>TÁC HẠI CỦA THUỐC LÁ</a:t>
            </a:r>
            <a:endParaRPr lang="zh-CN" altLang="en-US" sz="8000" dirty="0">
              <a:solidFill>
                <a:srgbClr val="D45032"/>
              </a:solidFill>
              <a:latin typeface="Arial" charset="0"/>
              <a:ea typeface="Arial" charset="0"/>
              <a:cs typeface="Arial" charset="0"/>
            </a:endParaRPr>
          </a:p>
        </p:txBody>
      </p:sp>
      <p:pic>
        <p:nvPicPr>
          <p:cNvPr id="35" name="图片 34" descr="37"/>
          <p:cNvPicPr>
            <a:picLocks noChangeAspect="1"/>
          </p:cNvPicPr>
          <p:nvPr/>
        </p:nvPicPr>
        <p:blipFill>
          <a:blip r:embed="rId8"/>
          <a:srcRect l="15428" b="37443"/>
          <a:stretch>
            <a:fillRect/>
          </a:stretch>
        </p:blipFill>
        <p:spPr>
          <a:xfrm>
            <a:off x="7583170" y="0"/>
            <a:ext cx="4608830" cy="5114290"/>
          </a:xfrm>
          <a:prstGeom prst="rect">
            <a:avLst/>
          </a:prstGeom>
        </p:spPr>
      </p:pic>
    </p:spTree>
  </p:cSld>
  <p:clrMapOvr>
    <a:masterClrMapping/>
  </p:clrMapOvr>
  <p:transition advTm="3000">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6042957"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5974508" cy="629285"/>
          </a:xfrm>
          <a:prstGeom prst="rect">
            <a:avLst/>
          </a:prstGeom>
          <a:noFill/>
        </p:spPr>
        <p:txBody>
          <a:bodyPr wrap="square" rtlCol="0">
            <a:noAutofit/>
          </a:bodyPr>
          <a:lstStyle/>
          <a:p>
            <a:pPr algn="ctr"/>
            <a:r>
              <a:rPr lang="en-US" sz="4000" dirty="0">
                <a:solidFill>
                  <a:schemeClr val="bg1"/>
                </a:solidFill>
                <a:latin typeface="Arial" panose="020B0604020202020204" pitchFamily="34" charset="0"/>
                <a:cs typeface="Arial" panose="020B0604020202020204" pitchFamily="34" charset="0"/>
              </a:rPr>
              <a:t>4</a:t>
            </a:r>
            <a:r>
              <a:rPr lang="en-US" sz="4000" dirty="0" smtClean="0">
                <a:solidFill>
                  <a:schemeClr val="bg1"/>
                </a:solidFill>
                <a:latin typeface="Arial" panose="020B0604020202020204" pitchFamily="34" charset="0"/>
                <a:cs typeface="Arial" panose="020B0604020202020204" pitchFamily="34" charset="0"/>
              </a:rPr>
              <a:t>. Ammonia</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554479" y="2324100"/>
            <a:ext cx="11084312" cy="3736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554479" y="1571798"/>
            <a:ext cx="6529287" cy="4351338"/>
          </a:xfrm>
        </p:spPr>
        <p:txBody>
          <a:bodyPr>
            <a:normAutofit fontScale="77500" lnSpcReduction="20000"/>
          </a:bodyPr>
          <a:lstStyle/>
          <a:p>
            <a:endParaRPr lang="en-US" dirty="0" smtClean="0">
              <a:latin typeface="Arial" panose="020B0604020202020204" pitchFamily="34" charset="0"/>
              <a:cs typeface="Arial" panose="020B0604020202020204" pitchFamily="34" charset="0"/>
            </a:endParaRPr>
          </a:p>
          <a:p>
            <a:pPr algn="just">
              <a:lnSpc>
                <a:spcPct val="150000"/>
              </a:lnSpc>
            </a:pP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một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trưởng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sản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phẩm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tẩy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rửa</a:t>
            </a:r>
            <a:r>
              <a:rPr lang="en-US" dirty="0" smtClean="0">
                <a:latin typeface="Arial" panose="020B0604020202020204" pitchFamily="34" charset="0"/>
                <a:cs typeface="Arial" panose="020B0604020202020204" pitchFamily="34" charset="0"/>
              </a:rPr>
              <a:t>. </a:t>
            </a:r>
          </a:p>
          <a:p>
            <a:pPr algn="just">
              <a:lnSpc>
                <a:spcPct val="150000"/>
              </a:lnSpc>
            </a:pP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sản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xuất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thụ</a:t>
            </a:r>
            <a:r>
              <a:rPr lang="en-US" dirty="0" smtClean="0">
                <a:latin typeface="Arial" panose="020B0604020202020204" pitchFamily="34" charset="0"/>
                <a:cs typeface="Arial" panose="020B0604020202020204" pitchFamily="34" charset="0"/>
              </a:rPr>
              <a:t> Nicotine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niêm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vì</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thế</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cùng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một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lượng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khói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hít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lượng</a:t>
            </a:r>
            <a:r>
              <a:rPr lang="en-US" dirty="0" smtClean="0">
                <a:latin typeface="Arial" panose="020B0604020202020204" pitchFamily="34" charset="0"/>
                <a:cs typeface="Arial" panose="020B0604020202020204" pitchFamily="34" charset="0"/>
              </a:rPr>
              <a:t> Nicotine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lên</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425" y="1510246"/>
            <a:ext cx="4637087" cy="4173378"/>
          </a:xfrm>
          <a:prstGeom prst="rect">
            <a:avLst/>
          </a:prstGeom>
        </p:spPr>
      </p:pic>
    </p:spTree>
    <p:extLst>
      <p:ext uri="{BB962C8B-B14F-4D97-AF65-F5344CB8AC3E}">
        <p14:creationId xmlns:p14="http://schemas.microsoft.com/office/powerpoint/2010/main" val="4235584929"/>
      </p:ext>
    </p:extLst>
  </p:cSld>
  <p:clrMapOvr>
    <a:masterClrMapping/>
  </p:clrMapOvr>
  <p:transition advTm="300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3"/>
          <a:srcRect t="86667"/>
          <a:stretch>
            <a:fillRect/>
          </a:stretch>
        </p:blipFill>
        <p:spPr>
          <a:xfrm>
            <a:off x="635" y="6477000"/>
            <a:ext cx="12192000" cy="381000"/>
          </a:xfrm>
          <a:prstGeom prst="rect">
            <a:avLst/>
          </a:prstGeom>
        </p:spPr>
      </p:pic>
      <p:pic>
        <p:nvPicPr>
          <p:cNvPr id="15" name="图片 5" descr="8 (23)"/>
          <p:cNvPicPr>
            <a:picLocks noChangeAspect="1"/>
          </p:cNvPicPr>
          <p:nvPr/>
        </p:nvPicPr>
        <p:blipFill>
          <a:blip r:embed="rId3"/>
          <a:srcRect t="86667"/>
          <a:stretch>
            <a:fillRect/>
          </a:stretch>
        </p:blipFill>
        <p:spPr>
          <a:xfrm>
            <a:off x="153035" y="6629400"/>
            <a:ext cx="12192000" cy="381000"/>
          </a:xfrm>
          <a:prstGeom prst="rect">
            <a:avLst/>
          </a:prstGeom>
        </p:spPr>
      </p:pic>
      <p:sp>
        <p:nvSpPr>
          <p:cNvPr id="16" name="圆角矩形 7"/>
          <p:cNvSpPr/>
          <p:nvPr/>
        </p:nvSpPr>
        <p:spPr>
          <a:xfrm>
            <a:off x="2678290" y="466920"/>
            <a:ext cx="6042957"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12514" y="525654"/>
            <a:ext cx="6008733" cy="629285"/>
          </a:xfrm>
          <a:prstGeom prst="rect">
            <a:avLst/>
          </a:prstGeom>
          <a:noFill/>
        </p:spPr>
        <p:txBody>
          <a:bodyPr wrap="square" rtlCol="0">
            <a:noAutofit/>
          </a:bodyPr>
          <a:lstStyle/>
          <a:p>
            <a:pPr algn="ctr"/>
            <a:r>
              <a:rPr lang="en-US" sz="4000" dirty="0">
                <a:solidFill>
                  <a:schemeClr val="bg1"/>
                </a:solidFill>
                <a:latin typeface="Arial" panose="020B0604020202020204" pitchFamily="34" charset="0"/>
                <a:cs typeface="Arial" panose="020B0604020202020204" pitchFamily="34" charset="0"/>
              </a:rPr>
              <a:t>5</a:t>
            </a:r>
            <a:r>
              <a:rPr lang="en-US" sz="4000" dirty="0" smtClean="0">
                <a:solidFill>
                  <a:schemeClr val="bg1"/>
                </a:solidFill>
                <a:latin typeface="Arial" panose="020B0604020202020204" pitchFamily="34" charset="0"/>
                <a:cs typeface="Arial" panose="020B0604020202020204" pitchFamily="34" charset="0"/>
              </a:rPr>
              <a:t>. Formaldehyde (</a:t>
            </a:r>
            <a:r>
              <a:rPr lang="en-US" sz="4000" dirty="0" err="1" smtClean="0">
                <a:solidFill>
                  <a:schemeClr val="bg1"/>
                </a:solidFill>
                <a:latin typeface="Arial" panose="020B0604020202020204" pitchFamily="34" charset="0"/>
                <a:cs typeface="Arial" panose="020B0604020202020204" pitchFamily="34" charset="0"/>
              </a:rPr>
              <a:t>formol</a:t>
            </a:r>
            <a:r>
              <a:rPr lang="en-US" sz="4000" dirty="0" smtClean="0">
                <a:solidFill>
                  <a:schemeClr val="bg1"/>
                </a:solidFill>
                <a:latin typeface="Arial" panose="020B0604020202020204" pitchFamily="34" charset="0"/>
                <a:cs typeface="Arial" panose="020B0604020202020204" pitchFamily="34" charset="0"/>
              </a:rPr>
              <a:t>)</a:t>
            </a:r>
            <a:endParaRPr lang="zh-CN" altLang="en-US" sz="4000" dirty="0">
              <a:solidFill>
                <a:schemeClr val="bg1"/>
              </a:solidFill>
              <a:latin typeface="Arial" panose="020B0604020202020204" pitchFamily="34" charset="0"/>
              <a:ea typeface="Arial" charset="0"/>
              <a:cs typeface="Arial" panose="020B0604020202020204" pitchFamily="34" charset="0"/>
            </a:endParaRPr>
          </a:p>
        </p:txBody>
      </p:sp>
      <p:sp>
        <p:nvSpPr>
          <p:cNvPr id="20" name="Rectangle 3"/>
          <p:cNvSpPr txBox="1">
            <a:spLocks noChangeArrowheads="1"/>
          </p:cNvSpPr>
          <p:nvPr/>
        </p:nvSpPr>
        <p:spPr>
          <a:xfrm>
            <a:off x="554479" y="2324100"/>
            <a:ext cx="11084312" cy="3736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838199" y="1825625"/>
            <a:ext cx="6136341" cy="4351338"/>
          </a:xfrm>
        </p:spPr>
        <p:txBody>
          <a:bodyPr>
            <a:normAutofit/>
          </a:bodyPr>
          <a:lstStyle/>
          <a:p>
            <a:endParaRPr lang="en-US" dirty="0" smtClean="0">
              <a:latin typeface="Arial" panose="020B0604020202020204" pitchFamily="34" charset="0"/>
              <a:cs typeface="Arial" panose="020B0604020202020204" pitchFamily="34" charset="0"/>
            </a:endParaRPr>
          </a:p>
          <a:p>
            <a:pPr>
              <a:lnSpc>
                <a:spcPct val="150000"/>
              </a:lnSpc>
            </a:pPr>
            <a:r>
              <a:rPr lang="en-US" dirty="0" smtClean="0">
                <a:latin typeface="Arial" panose="020B0604020202020204" pitchFamily="34" charset="0"/>
                <a:cs typeface="Arial" panose="020B0604020202020204" pitchFamily="34" charset="0"/>
              </a:rPr>
              <a:t>Dung </a:t>
            </a:r>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dùng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ướp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cũng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khói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a:t>
            </a:r>
          </a:p>
          <a:p>
            <a:pPr>
              <a:lnSpc>
                <a:spcPct val="150000"/>
              </a:lnSpc>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mũi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mắt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người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hút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hít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phải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khói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lá</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1026" name="Picture 2" descr="Cấu tạo phân tử 3D của Formaldehy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4821" y="1768379"/>
            <a:ext cx="4079541" cy="435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43981"/>
      </p:ext>
    </p:extLst>
  </p:cSld>
  <p:clrMapOvr>
    <a:masterClrMapping/>
  </p:clrMapOvr>
  <p:transition advTm="3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2225"/>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圆角矩形 7"/>
          <p:cNvSpPr/>
          <p:nvPr/>
        </p:nvSpPr>
        <p:spPr>
          <a:xfrm>
            <a:off x="1147482" y="689344"/>
            <a:ext cx="10175780" cy="811796"/>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1147482" y="688709"/>
            <a:ext cx="10175780" cy="629285"/>
          </a:xfrm>
          <a:prstGeom prst="rect">
            <a:avLst/>
          </a:prstGeom>
          <a:noFill/>
        </p:spPr>
        <p:txBody>
          <a:bodyPr wrap="square" rtlCol="0">
            <a:noAutofit/>
          </a:bodyPr>
          <a:lstStyle/>
          <a:p>
            <a:pPr algn="ctr"/>
            <a:r>
              <a:rPr lang="en-US" altLang="zh-CN" sz="3800" b="1" dirty="0">
                <a:solidFill>
                  <a:schemeClr val="bg1"/>
                </a:solidFill>
                <a:latin typeface="Arial" charset="0"/>
                <a:ea typeface="Arial" charset="0"/>
                <a:cs typeface="Arial" charset="0"/>
              </a:rPr>
              <a:t>6</a:t>
            </a:r>
            <a:r>
              <a:rPr lang="en-US" altLang="zh-CN" sz="3800" b="1" dirty="0" smtClean="0">
                <a:solidFill>
                  <a:schemeClr val="bg1"/>
                </a:solidFill>
                <a:latin typeface="Arial" charset="0"/>
                <a:ea typeface="Arial" charset="0"/>
                <a:cs typeface="Arial" charset="0"/>
              </a:rPr>
              <a:t>. Polycyclic aromatic hydrocarbon (PHA)</a:t>
            </a:r>
            <a:endParaRPr lang="zh-CN" altLang="en-US" sz="3800" b="1" dirty="0">
              <a:solidFill>
                <a:schemeClr val="bg1"/>
              </a:solidFill>
              <a:latin typeface="Arial" charset="0"/>
              <a:ea typeface="Arial" charset="0"/>
              <a:cs typeface="Arial" charset="0"/>
            </a:endParaRPr>
          </a:p>
        </p:txBody>
      </p:sp>
      <p:sp>
        <p:nvSpPr>
          <p:cNvPr id="12" name="Rectangle 3"/>
          <p:cNvSpPr txBox="1">
            <a:spLocks noChangeArrowheads="1"/>
          </p:cNvSpPr>
          <p:nvPr/>
        </p:nvSpPr>
        <p:spPr>
          <a:xfrm>
            <a:off x="870008" y="1631315"/>
            <a:ext cx="5402455" cy="4416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Font typeface="Wingdings" pitchFamily="2" charset="2"/>
              <a:buChar char="§"/>
              <a:defRPr/>
            </a:pPr>
            <a:r>
              <a:rPr lang="vi-VN" sz="3000" dirty="0" smtClean="0">
                <a:latin typeface="Arial" panose="020B0604020202020204" pitchFamily="34" charset="0"/>
                <a:cs typeface="Arial" panose="020B0604020202020204" pitchFamily="34" charset="0"/>
              </a:rPr>
              <a:t>Hydrocarbon</a:t>
            </a:r>
            <a:r>
              <a:rPr lang="en-US" sz="3000" dirty="0" smtClean="0">
                <a:latin typeface="Arial" panose="020B0604020202020204" pitchFamily="34" charset="0"/>
                <a:cs typeface="Arial" panose="020B0604020202020204" pitchFamily="34" charset="0"/>
              </a:rPr>
              <a:t> </a:t>
            </a:r>
            <a:r>
              <a:rPr lang="vi-VN" sz="3000" dirty="0" smtClean="0">
                <a:latin typeface="Arial" panose="020B0604020202020204" pitchFamily="34" charset="0"/>
                <a:cs typeface="Arial" panose="020B0604020202020204" pitchFamily="34" charset="0"/>
              </a:rPr>
              <a:t>thơm </a:t>
            </a:r>
            <a:r>
              <a:rPr lang="vi-VN" sz="3000" dirty="0">
                <a:latin typeface="Arial" panose="020B0604020202020204" pitchFamily="34" charset="0"/>
                <a:cs typeface="Arial" panose="020B0604020202020204" pitchFamily="34" charset="0"/>
              </a:rPr>
              <a:t>đa </a:t>
            </a:r>
            <a:r>
              <a:rPr lang="vi-VN" sz="3000" dirty="0" smtClean="0">
                <a:latin typeface="Arial" panose="020B0604020202020204" pitchFamily="34" charset="0"/>
                <a:cs typeface="Arial" panose="020B0604020202020204" pitchFamily="34" charset="0"/>
              </a:rPr>
              <a:t>vòng</a:t>
            </a:r>
            <a:r>
              <a:rPr lang="en-US" sz="3000" dirty="0" smtClean="0">
                <a:latin typeface="Arial" panose="020B0604020202020204" pitchFamily="34" charset="0"/>
                <a:cs typeface="Arial" panose="020B0604020202020204" pitchFamily="34" charset="0"/>
              </a:rPr>
              <a:t> </a:t>
            </a:r>
            <a:r>
              <a:rPr lang="nl-NL" sz="3000" dirty="0">
                <a:solidFill>
                  <a:srgbClr val="000000"/>
                </a:solidFill>
                <a:effectLst>
                  <a:outerShdw blurRad="38100" dist="38100" dir="2700000" algn="tl">
                    <a:srgbClr val="FFFFFF"/>
                  </a:outerShdw>
                </a:effectLst>
                <a:latin typeface="Arial" charset="0"/>
                <a:cs typeface="Arial" charset="0"/>
              </a:rPr>
              <a:t>l</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à một chất gây ung thư tìm thấy trong dầu đi – ê – zen và sản phẩm đốt cháy khác</a:t>
            </a:r>
            <a:endParaRPr lang="en-US" sz="3000" dirty="0">
              <a:solidFill>
                <a:srgbClr val="000000"/>
              </a:solidFill>
              <a:effectLst>
                <a:outerShdw blurRad="38100" dist="38100" dir="2700000" algn="tl">
                  <a:srgbClr val="FFFFFF"/>
                </a:outerShdw>
              </a:effectLst>
              <a:latin typeface="Arial" charset="0"/>
              <a:ea typeface="Arial" charset="0"/>
              <a:cs typeface="Arial" charset="0"/>
            </a:endParaRPr>
          </a:p>
        </p:txBody>
      </p:sp>
      <p:pic>
        <p:nvPicPr>
          <p:cNvPr id="2056" name="Picture 8" descr="https://suckhoedoisong.qltns.mediacdn.vn/324455921873985536/2022/8/23/hoc-sinh-hut-thuoc-la-dien-tu-bia-16612254106151723256168-0-0-320-512-crop-166122541560111347106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189" y="1752600"/>
            <a:ext cx="5306726" cy="331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535069"/>
      </p:ext>
    </p:extLst>
  </p:cSld>
  <p:clrMapOvr>
    <a:masterClrMapping/>
  </p:clrMapOvr>
  <p:transition advTm="3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2225"/>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圆角矩形 7"/>
          <p:cNvSpPr/>
          <p:nvPr/>
        </p:nvSpPr>
        <p:spPr>
          <a:xfrm>
            <a:off x="1147482" y="480798"/>
            <a:ext cx="10175780" cy="811796"/>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1060487" y="609686"/>
            <a:ext cx="10175780" cy="629285"/>
          </a:xfrm>
          <a:prstGeom prst="rect">
            <a:avLst/>
          </a:prstGeom>
          <a:noFill/>
        </p:spPr>
        <p:txBody>
          <a:bodyPr wrap="square" rtlCol="0">
            <a:noAutofit/>
          </a:bodyPr>
          <a:lstStyle/>
          <a:p>
            <a:pPr algn="ctr"/>
            <a:r>
              <a:rPr lang="en-US" sz="3600" b="1" dirty="0">
                <a:solidFill>
                  <a:schemeClr val="bg1"/>
                </a:solidFill>
                <a:latin typeface="Arial" panose="020B0604020202020204" pitchFamily="34" charset="0"/>
                <a:cs typeface="Arial" panose="020B0604020202020204" pitchFamily="34" charset="0"/>
              </a:rPr>
              <a:t>7</a:t>
            </a:r>
            <a:r>
              <a:rPr lang="en-US" sz="3600" b="1" dirty="0" smtClean="0">
                <a:solidFill>
                  <a:schemeClr val="bg1"/>
                </a:solidFill>
                <a:latin typeface="Arial" panose="020B0604020202020204" pitchFamily="34" charset="0"/>
                <a:cs typeface="Arial" panose="020B0604020202020204" pitchFamily="34" charset="0"/>
              </a:rPr>
              <a:t>. Tar </a:t>
            </a:r>
            <a:r>
              <a:rPr lang="en-US" sz="3600" b="1" dirty="0">
                <a:solidFill>
                  <a:schemeClr val="bg1"/>
                </a:solidFill>
                <a:latin typeface="Arial" panose="020B0604020202020204" pitchFamily="34" charset="0"/>
                <a:cs typeface="Arial" panose="020B0604020202020204" pitchFamily="34" charset="0"/>
              </a:rPr>
              <a:t>(</a:t>
            </a:r>
            <a:r>
              <a:rPr lang="en-US" sz="3600" b="1" dirty="0" err="1">
                <a:solidFill>
                  <a:schemeClr val="bg1"/>
                </a:solidFill>
                <a:latin typeface="Arial" panose="020B0604020202020204" pitchFamily="34" charset="0"/>
                <a:cs typeface="Arial" panose="020B0604020202020204" pitchFamily="34" charset="0"/>
              </a:rPr>
              <a:t>hắc</a:t>
            </a:r>
            <a:r>
              <a:rPr lang="en-US" sz="3600" b="1" dirty="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ín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nhựa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thuốc</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lá</a:t>
            </a:r>
            <a:r>
              <a:rPr lang="en-US" sz="3600" b="1" dirty="0" smtClean="0">
                <a:solidFill>
                  <a:schemeClr val="bg1"/>
                </a:solidFill>
                <a:latin typeface="Arial" panose="020B0604020202020204" pitchFamily="34" charset="0"/>
                <a:cs typeface="Arial" panose="020B0604020202020204" pitchFamily="34" charset="0"/>
              </a:rPr>
              <a:t>)</a:t>
            </a:r>
            <a:endParaRPr lang="en-US" sz="3600" b="1" dirty="0">
              <a:solidFill>
                <a:schemeClr val="bg1"/>
              </a:solidFill>
              <a:latin typeface="Arial" panose="020B0604020202020204" pitchFamily="34" charset="0"/>
              <a:cs typeface="Arial" panose="020B0604020202020204" pitchFamily="34" charset="0"/>
            </a:endParaRPr>
          </a:p>
        </p:txBody>
      </p:sp>
      <p:sp>
        <p:nvSpPr>
          <p:cNvPr id="12" name="Rectangle 3"/>
          <p:cNvSpPr txBox="1">
            <a:spLocks noChangeArrowheads="1"/>
          </p:cNvSpPr>
          <p:nvPr/>
        </p:nvSpPr>
        <p:spPr>
          <a:xfrm>
            <a:off x="460376" y="1438811"/>
            <a:ext cx="7194794" cy="46337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buFont typeface="Wingdings" pitchFamily="2" charset="2"/>
              <a:buChar char="§"/>
              <a:defRPr/>
            </a:pPr>
            <a:r>
              <a:rPr lang="en-US" sz="2500" dirty="0">
                <a:latin typeface="Arial" panose="020B0604020202020204" pitchFamily="34" charset="0"/>
                <a:cs typeface="Arial" panose="020B0604020202020204" pitchFamily="34" charset="0"/>
              </a:rPr>
              <a:t>L</a:t>
            </a:r>
            <a:r>
              <a:rPr lang="vi-VN" sz="2500" dirty="0" smtClean="0">
                <a:latin typeface="Arial" panose="020B0604020202020204" pitchFamily="34" charset="0"/>
                <a:cs typeface="Arial" panose="020B0604020202020204" pitchFamily="34" charset="0"/>
              </a:rPr>
              <a:t>à </a:t>
            </a:r>
            <a:r>
              <a:rPr lang="vi-VN" sz="2500" dirty="0">
                <a:latin typeface="Arial" panose="020B0604020202020204" pitchFamily="34" charset="0"/>
                <a:cs typeface="Arial" panose="020B0604020202020204" pitchFamily="34" charset="0"/>
              </a:rPr>
              <a:t>một hợp chất phức tạp được hình thành trong quá trình đốt cháy thuốc lá. </a:t>
            </a:r>
            <a:endParaRPr lang="en-US" sz="2500" dirty="0" smtClean="0">
              <a:latin typeface="Arial" panose="020B0604020202020204" pitchFamily="34" charset="0"/>
              <a:cs typeface="Arial" panose="020B0604020202020204" pitchFamily="34" charset="0"/>
            </a:endParaRPr>
          </a:p>
          <a:p>
            <a:pPr algn="just">
              <a:lnSpc>
                <a:spcPct val="150000"/>
              </a:lnSpc>
              <a:spcBef>
                <a:spcPts val="0"/>
              </a:spcBef>
              <a:buFont typeface="Wingdings" pitchFamily="2" charset="2"/>
              <a:buChar char="§"/>
              <a:defRPr/>
            </a:pPr>
            <a:r>
              <a:rPr lang="en-US" sz="2500" dirty="0" err="1" smtClean="0">
                <a:latin typeface="Arial" panose="020B0604020202020204" pitchFamily="34" charset="0"/>
                <a:cs typeface="Arial" panose="020B0604020202020204" pitchFamily="34" charset="0"/>
              </a:rPr>
              <a:t>Khói</a:t>
            </a:r>
            <a:r>
              <a:rPr lang="en-US" sz="2500" dirty="0" smtClean="0">
                <a:latin typeface="Arial" panose="020B0604020202020204" pitchFamily="34" charset="0"/>
                <a:cs typeface="Arial" panose="020B0604020202020204" pitchFamily="34" charset="0"/>
              </a:rPr>
              <a:t> </a:t>
            </a:r>
            <a:r>
              <a:rPr lang="vi-VN" sz="2500" dirty="0" smtClean="0">
                <a:latin typeface="Arial" panose="020B0604020202020204" pitchFamily="34" charset="0"/>
                <a:cs typeface="Arial" panose="020B0604020202020204" pitchFamily="34" charset="0"/>
              </a:rPr>
              <a:t>thuốc </a:t>
            </a:r>
            <a:r>
              <a:rPr lang="vi-VN" sz="2500" dirty="0">
                <a:latin typeface="Arial" panose="020B0604020202020204" pitchFamily="34" charset="0"/>
                <a:cs typeface="Arial" panose="020B0604020202020204" pitchFamily="34" charset="0"/>
              </a:rPr>
              <a:t>chứa tar sẽ đi qua miệng và phổi, để lại một lớp nhựa dính bám trên các bề mặt trong hệ hô hấp. </a:t>
            </a:r>
            <a:endParaRPr lang="en-US" sz="2500" dirty="0" smtClean="0">
              <a:latin typeface="Arial" panose="020B0604020202020204" pitchFamily="34" charset="0"/>
              <a:cs typeface="Arial" panose="020B0604020202020204" pitchFamily="34" charset="0"/>
            </a:endParaRPr>
          </a:p>
          <a:p>
            <a:pPr algn="just">
              <a:lnSpc>
                <a:spcPct val="150000"/>
              </a:lnSpc>
              <a:spcBef>
                <a:spcPts val="0"/>
              </a:spcBef>
              <a:buFont typeface="Wingdings" pitchFamily="2" charset="2"/>
              <a:buChar char="§"/>
              <a:defRPr/>
            </a:pPr>
            <a:r>
              <a:rPr lang="vi-VN" sz="2500" dirty="0" smtClean="0">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T</a:t>
            </a:r>
            <a:r>
              <a:rPr lang="vi-VN" sz="2500" dirty="0" smtClean="0">
                <a:latin typeface="Arial" panose="020B0604020202020204" pitchFamily="34" charset="0"/>
                <a:cs typeface="Arial" panose="020B0604020202020204" pitchFamily="34" charset="0"/>
              </a:rPr>
              <a:t>ar</a:t>
            </a:r>
            <a:r>
              <a:rPr lang="vi-VN" sz="2500" dirty="0">
                <a:latin typeface="Arial" panose="020B0604020202020204" pitchFamily="34" charset="0"/>
                <a:cs typeface="Arial" panose="020B0604020202020204" pitchFamily="34" charset="0"/>
              </a:rPr>
              <a:t>” không chỉ ra một chất đơn lẻ, mà là một hỗn hợp của hàng nghìn hóa chất, trong đó nhiều chất </a:t>
            </a:r>
            <a:r>
              <a:rPr lang="vi-VN" sz="2500" dirty="0" smtClean="0">
                <a:latin typeface="Arial" panose="020B0604020202020204" pitchFamily="34" charset="0"/>
                <a:cs typeface="Arial" panose="020B0604020202020204" pitchFamily="34" charset="0"/>
              </a:rPr>
              <a:t>độc </a:t>
            </a:r>
            <a:r>
              <a:rPr lang="vi-VN" sz="2500" dirty="0">
                <a:latin typeface="Arial" panose="020B0604020202020204" pitchFamily="34" charset="0"/>
                <a:cs typeface="Arial" panose="020B0604020202020204" pitchFamily="34" charset="0"/>
              </a:rPr>
              <a:t>hại và có khả năng gây ung thư.</a:t>
            </a:r>
            <a:endParaRPr lang="en-US" sz="2500" dirty="0">
              <a:solidFill>
                <a:srgbClr val="000000"/>
              </a:solidFill>
              <a:effectLst>
                <a:outerShdw blurRad="38100" dist="38100" dir="2700000" algn="tl">
                  <a:srgbClr val="FFFFFF"/>
                </a:outerShdw>
              </a:effectLst>
              <a:latin typeface="Arial" panose="020B0604020202020204" pitchFamily="34" charset="0"/>
              <a:ea typeface="Arial" charset="0"/>
              <a:cs typeface="Arial" panose="020B0604020202020204" pitchFamily="34" charset="0"/>
            </a:endParaRPr>
          </a:p>
        </p:txBody>
      </p:sp>
      <p:sp>
        <p:nvSpPr>
          <p:cNvPr id="15" name="AutoShape 10" descr="C:\Users\DLL\Desktop\Bv-2-Copy-2-1.jpg.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408" y="1521193"/>
            <a:ext cx="4164502" cy="4433768"/>
          </a:xfrm>
          <a:prstGeom prst="rect">
            <a:avLst/>
          </a:prstGeom>
        </p:spPr>
      </p:pic>
    </p:spTree>
    <p:extLst>
      <p:ext uri="{BB962C8B-B14F-4D97-AF65-F5344CB8AC3E}">
        <p14:creationId xmlns:p14="http://schemas.microsoft.com/office/powerpoint/2010/main" val="3861660297"/>
      </p:ext>
    </p:extLst>
  </p:cSld>
  <p:clrMapOvr>
    <a:masterClrMapping/>
  </p:clrMapOvr>
  <p:transition advTm="300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104287"/>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圆角矩形 7"/>
          <p:cNvSpPr/>
          <p:nvPr/>
        </p:nvSpPr>
        <p:spPr>
          <a:xfrm>
            <a:off x="1925588" y="325296"/>
            <a:ext cx="8278284"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1" name="文本框 10"/>
          <p:cNvSpPr txBox="1"/>
          <p:nvPr/>
        </p:nvSpPr>
        <p:spPr>
          <a:xfrm>
            <a:off x="1500554" y="395634"/>
            <a:ext cx="8900477" cy="629285"/>
          </a:xfrm>
          <a:prstGeom prst="rect">
            <a:avLst/>
          </a:prstGeom>
          <a:noFill/>
        </p:spPr>
        <p:txBody>
          <a:bodyPr wrap="square" rtlCol="0">
            <a:noAutofit/>
          </a:bodyPr>
          <a:lstStyle/>
          <a:p>
            <a:pPr algn="ctr"/>
            <a:r>
              <a:rPr lang="en-US" altLang="zh-CN" sz="3400" b="1" dirty="0" smtClean="0">
                <a:solidFill>
                  <a:schemeClr val="bg1"/>
                </a:solidFill>
                <a:latin typeface="Arial" panose="020B0604020202020204" pitchFamily="34" charset="0"/>
                <a:ea typeface="思源黑体 CN Bold"/>
                <a:cs typeface="Arial" panose="020B0604020202020204" pitchFamily="34" charset="0"/>
              </a:rPr>
              <a:t>8. </a:t>
            </a:r>
            <a:r>
              <a:rPr lang="vi-VN" altLang="zh-CN" sz="3400" b="1" dirty="0" smtClean="0">
                <a:solidFill>
                  <a:schemeClr val="bg1"/>
                </a:solidFill>
                <a:latin typeface="Arial" panose="020B0604020202020204" pitchFamily="34" charset="0"/>
                <a:ea typeface="思源黑体 CN Bold"/>
                <a:cs typeface="Arial" panose="020B0604020202020204" pitchFamily="34" charset="0"/>
              </a:rPr>
              <a:t>Các phân tử nhỏ trong khói thuốc lá</a:t>
            </a:r>
            <a:endParaRPr lang="zh-CN" altLang="en-US" sz="3400" b="1" dirty="0">
              <a:solidFill>
                <a:schemeClr val="bg1"/>
              </a:solidFill>
              <a:latin typeface="Arial" panose="020B0604020202020204" pitchFamily="34" charset="0"/>
              <a:ea typeface="思源黑体 CN Bold"/>
              <a:cs typeface="Arial" panose="020B0604020202020204" pitchFamily="34" charset="0"/>
            </a:endParaRPr>
          </a:p>
        </p:txBody>
      </p:sp>
      <p:sp>
        <p:nvSpPr>
          <p:cNvPr id="12" name="Rectangle 3"/>
          <p:cNvSpPr txBox="1">
            <a:spLocks noChangeArrowheads="1"/>
          </p:cNvSpPr>
          <p:nvPr/>
        </p:nvSpPr>
        <p:spPr>
          <a:xfrm>
            <a:off x="527539" y="1318849"/>
            <a:ext cx="11324492" cy="472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buFont typeface="Wingdings" pitchFamily="2" charset="2"/>
              <a:buChar char="§"/>
              <a:defRPr/>
            </a:pPr>
            <a:r>
              <a:rPr lang="nl-NL" dirty="0" err="1" smtClean="0">
                <a:effectLst>
                  <a:outerShdw blurRad="38100" dist="38100" dir="2700000" algn="tl">
                    <a:srgbClr val="FFFFFF"/>
                  </a:outerShdw>
                </a:effectLst>
                <a:latin typeface="Arial" panose="020B0604020202020204" pitchFamily="34" charset="0"/>
                <a:cs typeface="Arial" panose="020B0604020202020204" pitchFamily="34" charset="0"/>
              </a:rPr>
              <a:t>Khói</a:t>
            </a: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dirty="0" err="1" smtClean="0">
                <a:effectLst>
                  <a:outerShdw blurRad="38100" dist="38100" dir="2700000" algn="tl">
                    <a:srgbClr val="FFFFFF"/>
                  </a:outerShdw>
                </a:effectLst>
                <a:latin typeface="Arial" panose="020B0604020202020204" pitchFamily="34" charset="0"/>
                <a:cs typeface="Arial" panose="020B0604020202020204" pitchFamily="34" charset="0"/>
              </a:rPr>
              <a:t>thuốc</a:t>
            </a: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 lá </a:t>
            </a:r>
            <a:r>
              <a:rPr lang="nl-NL" dirty="0" err="1" smtClean="0">
                <a:effectLst>
                  <a:outerShdw blurRad="38100" dist="38100" dir="2700000" algn="tl">
                    <a:srgbClr val="FFFFFF"/>
                  </a:outerShdw>
                </a:effectLst>
                <a:latin typeface="Arial" panose="020B0604020202020204" pitchFamily="34" charset="0"/>
                <a:cs typeface="Arial" panose="020B0604020202020204" pitchFamily="34" charset="0"/>
              </a:rPr>
              <a:t>chứa</a:t>
            </a: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dirty="0" err="1" smtClean="0">
                <a:effectLst>
                  <a:outerShdw blurRad="38100" dist="38100" dir="2700000" algn="tl">
                    <a:srgbClr val="FFFFFF"/>
                  </a:outerShdw>
                </a:effectLst>
                <a:latin typeface="Arial" panose="020B0604020202020204" pitchFamily="34" charset="0"/>
                <a:cs typeface="Arial" panose="020B0604020202020204" pitchFamily="34" charset="0"/>
              </a:rPr>
              <a:t>nhiều</a:t>
            </a: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chất</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kích</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thích</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dạng</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khí</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hoặc</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dạng</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hạt</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r>
              <a:rPr lang="nl-NL" b="1" dirty="0" err="1" smtClean="0">
                <a:effectLst>
                  <a:outerShdw blurRad="38100" dist="38100" dir="2700000" algn="tl">
                    <a:srgbClr val="FFFFFF"/>
                  </a:outerShdw>
                </a:effectLst>
                <a:latin typeface="Arial" panose="020B0604020202020204" pitchFamily="34" charset="0"/>
                <a:cs typeface="Arial" panose="020B0604020202020204" pitchFamily="34" charset="0"/>
              </a:rPr>
              <a:t>nhỏ</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 </a:t>
            </a:r>
          </a:p>
          <a:p>
            <a:pPr algn="just">
              <a:lnSpc>
                <a:spcPct val="114000"/>
              </a:lnSpc>
              <a:spcBef>
                <a:spcPts val="0"/>
              </a:spcBef>
              <a:buFont typeface="Wingdings" pitchFamily="2" charset="2"/>
              <a:buChar char="§"/>
              <a:defRPr/>
            </a:pP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Các chất kích thích này gây nên các </a:t>
            </a:r>
            <a:r>
              <a:rPr lang="nl-NL" b="1" dirty="0" smtClean="0">
                <a:effectLst>
                  <a:outerShdw blurRad="38100" dist="38100" dir="2700000" algn="tl">
                    <a:srgbClr val="FFFFFF"/>
                  </a:outerShdw>
                </a:effectLst>
                <a:latin typeface="Arial" panose="020B0604020202020204" pitchFamily="34" charset="0"/>
                <a:cs typeface="Arial" panose="020B0604020202020204" pitchFamily="34" charset="0"/>
              </a:rPr>
              <a:t>thay đổi cấu trúc của niêm mạc phế quản</a:t>
            </a: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 dẫn đến tăng sinh các tuyến phế quản, các tế bào tiết nhầy và làm mất các tế bào có lông chuyển. </a:t>
            </a:r>
          </a:p>
          <a:p>
            <a:pPr algn="just">
              <a:lnSpc>
                <a:spcPct val="114000"/>
              </a:lnSpc>
              <a:spcBef>
                <a:spcPts val="0"/>
              </a:spcBef>
              <a:buFont typeface="Wingdings" pitchFamily="2" charset="2"/>
              <a:buChar char="§"/>
              <a:defRPr/>
            </a:pP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Các thay đổi này làm tăng tiết nhày và giảm hiệu quả thanh lọc của thảm nhày-lông chuyển. </a:t>
            </a:r>
          </a:p>
          <a:p>
            <a:pPr algn="just">
              <a:lnSpc>
                <a:spcPct val="114000"/>
              </a:lnSpc>
              <a:spcBef>
                <a:spcPts val="0"/>
              </a:spcBef>
              <a:buFont typeface="Wingdings" pitchFamily="2" charset="2"/>
              <a:buChar char="§"/>
              <a:defRPr/>
            </a:pPr>
            <a:r>
              <a:rPr lang="nl-NL" dirty="0" smtClean="0">
                <a:effectLst>
                  <a:outerShdw blurRad="38100" dist="38100" dir="2700000" algn="tl">
                    <a:srgbClr val="FFFFFF"/>
                  </a:outerShdw>
                </a:effectLst>
                <a:latin typeface="Arial" panose="020B0604020202020204" pitchFamily="34" charset="0"/>
                <a:cs typeface="Arial" panose="020B0604020202020204" pitchFamily="34" charset="0"/>
              </a:rPr>
              <a:t>Phần lớn các thay đổi này có thể hồi phục </a:t>
            </a:r>
            <a:r>
              <a:rPr lang="nl-NL"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được khi ngừng hút thuốc.</a:t>
            </a:r>
            <a:endParaRPr lang="en-US"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207068"/>
      </p:ext>
    </p:extLst>
  </p:cSld>
  <p:clrMapOvr>
    <a:masterClrMapping/>
  </p:clrMapOvr>
  <p:transition advTm="300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grpSp>
        <p:nvGrpSpPr>
          <p:cNvPr id="30" name="组合 29"/>
          <p:cNvGrpSpPr/>
          <p:nvPr/>
        </p:nvGrpSpPr>
        <p:grpSpPr>
          <a:xfrm>
            <a:off x="1659256" y="1698625"/>
            <a:ext cx="8873490" cy="2459355"/>
            <a:chOff x="3673" y="1291"/>
            <a:chExt cx="13974" cy="3873"/>
          </a:xfrm>
        </p:grpSpPr>
        <p:grpSp>
          <p:nvGrpSpPr>
            <p:cNvPr id="31" name="组合 30"/>
            <p:cNvGrpSpPr/>
            <p:nvPr/>
          </p:nvGrpSpPr>
          <p:grpSpPr>
            <a:xfrm>
              <a:off x="3673" y="3646"/>
              <a:ext cx="13974" cy="1518"/>
              <a:chOff x="3194" y="4073"/>
              <a:chExt cx="13974" cy="1518"/>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3194" y="4073"/>
                <a:ext cx="13974" cy="873"/>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zh-CN" sz="4000" b="1" dirty="0">
                    <a:solidFill>
                      <a:srgbClr val="D45032"/>
                    </a:solidFill>
                    <a:latin typeface="Arial" charset="0"/>
                    <a:ea typeface="Arial" charset="0"/>
                    <a:cs typeface="Arial" charset="0"/>
                  </a:rPr>
                  <a:t>NGUY CƠ BỆNH TẬT DO THUỐC LÁ</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a:ln>
                    <a:noFill/>
                  </a:ln>
                  <a:solidFill>
                    <a:srgbClr val="D45032"/>
                  </a:solidFill>
                  <a:effectLst/>
                  <a:uLnTx/>
                  <a:uFillTx/>
                  <a:latin typeface="Arial" charset="0"/>
                  <a:ea typeface="Arial" charset="0"/>
                  <a:cs typeface="Arial" charset="0"/>
                </a:rPr>
                <a:t>03</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299751" y="269760"/>
            <a:ext cx="2983230" cy="2902700"/>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659178" y="3848100"/>
            <a:ext cx="948690" cy="1034415"/>
          </a:xfrm>
          <a:prstGeom prst="rect">
            <a:avLst/>
          </a:prstGeom>
        </p:spPr>
      </p:pic>
    </p:spTree>
  </p:cSld>
  <p:clrMapOvr>
    <a:masterClrMapping/>
  </p:clrMapOvr>
  <p:transition advTm="300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2120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5" name="TextBox 14"/>
          <p:cNvSpPr txBox="1"/>
          <p:nvPr/>
        </p:nvSpPr>
        <p:spPr>
          <a:xfrm>
            <a:off x="2347774" y="85772"/>
            <a:ext cx="7074522" cy="523220"/>
          </a:xfrm>
          <a:prstGeom prst="rect">
            <a:avLst/>
          </a:prstGeom>
          <a:solidFill>
            <a:srgbClr val="1C75BC"/>
          </a:solidFill>
        </p:spPr>
        <p:txBody>
          <a:bodyPr wrap="square" rtlCol="0">
            <a:spAutoFit/>
          </a:bodyPr>
          <a:lstStyle/>
          <a:p>
            <a:r>
              <a:rPr lang="vi-VN" sz="2800" b="1" dirty="0">
                <a:solidFill>
                  <a:schemeClr val="bg1"/>
                </a:solidFill>
                <a:latin typeface="Arial" charset="0"/>
                <a:ea typeface="Arial" charset="0"/>
                <a:cs typeface="Arial" charset="0"/>
              </a:rPr>
              <a:t>BỆNH GÂY RA DO SỬ DỤNG THUỐC LÁ</a:t>
            </a:r>
            <a:endParaRPr lang="en-US" sz="2800" b="1" dirty="0">
              <a:solidFill>
                <a:schemeClr val="bg1"/>
              </a:solidFill>
              <a:latin typeface="Arial" charset="0"/>
              <a:ea typeface="Arial" charset="0"/>
              <a:cs typeface="Arial" charset="0"/>
            </a:endParaRPr>
          </a:p>
        </p:txBody>
      </p:sp>
      <p:pic>
        <p:nvPicPr>
          <p:cNvPr id="16" name="Graphic 6">
            <a:extLst>
              <a:ext uri="{FF2B5EF4-FFF2-40B4-BE49-F238E27FC236}">
                <a16:creationId xmlns:a16="http://schemas.microsoft.com/office/drawing/2014/main" id="{ABD1A143-E215-10DB-AC7C-AB365FA5CB2C}"/>
              </a:ext>
            </a:extLst>
          </p:cNvPr>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697049" y="885264"/>
            <a:ext cx="3125788" cy="620712"/>
          </a:xfrm>
          <a:prstGeom prst="rect">
            <a:avLst/>
          </a:prstGeom>
        </p:spPr>
      </p:pic>
      <p:pic>
        <p:nvPicPr>
          <p:cNvPr id="17" name="Graphic 8">
            <a:extLst>
              <a:ext uri="{FF2B5EF4-FFF2-40B4-BE49-F238E27FC236}">
                <a16:creationId xmlns:a16="http://schemas.microsoft.com/office/drawing/2014/main" id="{9CED2958-CA6E-9E89-AA16-3FF18FE9484E}"/>
              </a:ext>
            </a:extLst>
          </p:cNvPr>
          <p:cNvPicPr>
            <a:picLocks noChangeAspect="1"/>
          </p:cNvPicPr>
          <p:nvPr/>
        </p:nvPicPr>
        <p:blipFill>
          <a:blip r:embed="rId8" cstate="print">
            <a:extLst>
              <a:ext uri="{96DAC541-7B7A-43D3-8B79-37D633B846F1}">
                <asvg:svgBlip xmlns="" xmlns:asvg="http://schemas.microsoft.com/office/drawing/2016/SVG/main" r:embed="rId9"/>
              </a:ext>
            </a:extLst>
          </a:blip>
          <a:stretch>
            <a:fillRect/>
          </a:stretch>
        </p:blipFill>
        <p:spPr>
          <a:xfrm>
            <a:off x="980687" y="1570504"/>
            <a:ext cx="2078190" cy="2078190"/>
          </a:xfrm>
          <a:prstGeom prst="rect">
            <a:avLst/>
          </a:prstGeom>
        </p:spPr>
      </p:pic>
      <p:pic>
        <p:nvPicPr>
          <p:cNvPr id="18" name="Graphic 10">
            <a:extLst>
              <a:ext uri="{FF2B5EF4-FFF2-40B4-BE49-F238E27FC236}">
                <a16:creationId xmlns:a16="http://schemas.microsoft.com/office/drawing/2014/main" id="{409E9783-FB51-68C7-ACF0-6E67A3B70C8A}"/>
              </a:ext>
            </a:extLst>
          </p:cNvPr>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a:off x="697049" y="3429000"/>
            <a:ext cx="2442847" cy="2435687"/>
          </a:xfrm>
          <a:prstGeom prst="rect">
            <a:avLst/>
          </a:prstGeom>
        </p:spPr>
      </p:pic>
      <p:pic>
        <p:nvPicPr>
          <p:cNvPr id="19" name="Graphic 4">
            <a:extLst>
              <a:ext uri="{FF2B5EF4-FFF2-40B4-BE49-F238E27FC236}">
                <a16:creationId xmlns:a16="http://schemas.microsoft.com/office/drawing/2014/main" id="{93B995D0-A3D8-2468-B493-E99C6196AFA3}"/>
              </a:ext>
            </a:extLst>
          </p:cNvPr>
          <p:cNvPicPr>
            <a:picLocks noChangeAspect="1"/>
          </p:cNvPicPr>
          <p:nvPr/>
        </p:nvPicPr>
        <p:blipFill>
          <a:blip r:embed="rId12" cstate="print">
            <a:extLst>
              <a:ext uri="{96DAC541-7B7A-43D3-8B79-37D633B846F1}">
                <asvg:svgBlip xmlns="" xmlns:asvg="http://schemas.microsoft.com/office/drawing/2016/SVG/main" r:embed="rId13"/>
              </a:ext>
            </a:extLst>
          </a:blip>
          <a:stretch>
            <a:fillRect/>
          </a:stretch>
        </p:blipFill>
        <p:spPr>
          <a:xfrm>
            <a:off x="5259772" y="904220"/>
            <a:ext cx="5938838" cy="5077925"/>
          </a:xfrm>
          <a:prstGeom prst="rect">
            <a:avLst/>
          </a:prstGeom>
        </p:spPr>
      </p:pic>
    </p:spTree>
  </p:cSld>
  <p:clrMapOvr>
    <a:masterClrMapping/>
  </p:clrMapOvr>
  <p:transition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emph" presetSubtype="0" fill="hold" nodeType="withEffect">
                                  <p:stCondLst>
                                    <p:cond delay="80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1300"/>
                            </p:stCondLst>
                            <p:childTnLst>
                              <p:par>
                                <p:cTn id="9" presetID="13" presetClass="entr" presetSubtype="3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plus(out)">
                                      <p:cBhvr>
                                        <p:cTn id="11" dur="1100"/>
                                        <p:tgtEl>
                                          <p:spTgt spid="18"/>
                                        </p:tgtEl>
                                      </p:cBhvr>
                                    </p:animEffect>
                                  </p:childTnLst>
                                </p:cTn>
                              </p:par>
                              <p:par>
                                <p:cTn id="12" presetID="26" presetClass="emph" presetSubtype="0" fill="hold" nodeType="withEffect">
                                  <p:stCondLst>
                                    <p:cond delay="90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par>
                                <p:cTn id="15" presetID="21"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532185" y="618554"/>
            <a:ext cx="7385537" cy="581370"/>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3000" b="1" dirty="0">
                <a:solidFill>
                  <a:schemeClr val="bg1"/>
                </a:solidFill>
                <a:latin typeface="Arial" charset="0"/>
                <a:ea typeface="Arial" charset="0"/>
                <a:cs typeface="Arial" charset="0"/>
              </a:rPr>
              <a:t>1</a:t>
            </a:r>
            <a:r>
              <a:rPr lang="en-US" altLang="zh-CN" sz="3000" b="1" dirty="0" smtClean="0">
                <a:solidFill>
                  <a:schemeClr val="bg1"/>
                </a:solidFill>
                <a:latin typeface="Arial" charset="0"/>
                <a:ea typeface="Arial" charset="0"/>
                <a:cs typeface="Arial" charset="0"/>
              </a:rPr>
              <a:t>. </a:t>
            </a:r>
            <a:r>
              <a:rPr lang="vi-VN" altLang="zh-CN" sz="3000" b="1" dirty="0" smtClean="0">
                <a:solidFill>
                  <a:schemeClr val="bg1"/>
                </a:solidFill>
                <a:latin typeface="Arial" charset="0"/>
                <a:ea typeface="Arial" charset="0"/>
                <a:cs typeface="Arial" charset="0"/>
              </a:rPr>
              <a:t>BỆNH </a:t>
            </a:r>
            <a:r>
              <a:rPr lang="vi-VN" altLang="zh-CN" sz="3000" b="1" dirty="0">
                <a:solidFill>
                  <a:schemeClr val="bg1"/>
                </a:solidFill>
                <a:latin typeface="Arial" charset="0"/>
                <a:ea typeface="Arial" charset="0"/>
                <a:cs typeface="Arial" charset="0"/>
              </a:rPr>
              <a:t>HÔ HẤP </a:t>
            </a:r>
            <a:r>
              <a:rPr lang="en-US" altLang="zh-CN" sz="3000" b="1" dirty="0" smtClean="0">
                <a:solidFill>
                  <a:schemeClr val="bg1"/>
                </a:solidFill>
                <a:latin typeface="Arial" charset="0"/>
                <a:ea typeface="Arial" charset="0"/>
                <a:cs typeface="Arial" charset="0"/>
              </a:rPr>
              <a:t>CẤP VÀ MẠN TÍNH</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3" name="Rectangle 3"/>
          <p:cNvSpPr txBox="1">
            <a:spLocks noChangeArrowheads="1"/>
          </p:cNvSpPr>
          <p:nvPr/>
        </p:nvSpPr>
        <p:spPr>
          <a:xfrm>
            <a:off x="618460" y="1437478"/>
            <a:ext cx="10955077" cy="4953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9600" indent="-609600">
              <a:lnSpc>
                <a:spcPct val="124000"/>
              </a:lnSpc>
              <a:spcBef>
                <a:spcPts val="1200"/>
              </a:spcBef>
              <a:buFont typeface="Wingdings" pitchFamily="2" charset="2"/>
              <a:buNone/>
              <a:defRPr/>
            </a:pPr>
            <a:r>
              <a:rPr lang="nl-NL" sz="3000" b="1" dirty="0" err="1">
                <a:solidFill>
                  <a:srgbClr val="C00000"/>
                </a:solidFill>
                <a:effectLst>
                  <a:outerShdw blurRad="38100" dist="38100" dir="2700000" algn="tl">
                    <a:srgbClr val="FFFFFF"/>
                  </a:outerShdw>
                </a:effectLst>
                <a:latin typeface="Arial" charset="0"/>
                <a:ea typeface="Arial" charset="0"/>
                <a:cs typeface="Arial" charset="0"/>
              </a:rPr>
              <a:t>Ảnh</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hưởng</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của</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thuốc</a:t>
            </a:r>
            <a:r>
              <a:rPr lang="nl-NL" sz="3000" b="1" dirty="0">
                <a:solidFill>
                  <a:srgbClr val="C00000"/>
                </a:solidFill>
                <a:effectLst>
                  <a:outerShdw blurRad="38100" dist="38100" dir="2700000" algn="tl">
                    <a:srgbClr val="FFFFFF"/>
                  </a:outerShdw>
                </a:effectLst>
                <a:latin typeface="Arial" charset="0"/>
                <a:ea typeface="Arial" charset="0"/>
                <a:cs typeface="Arial" charset="0"/>
              </a:rPr>
              <a:t> lá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đến</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chức</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năng</a:t>
            </a:r>
            <a:r>
              <a:rPr lang="nl-NL" sz="3000" b="1" dirty="0">
                <a:solidFill>
                  <a:srgbClr val="C00000"/>
                </a:solidFill>
                <a:effectLst>
                  <a:outerShdw blurRad="38100" dist="38100" dir="2700000" algn="tl">
                    <a:srgbClr val="FFFFFF"/>
                  </a:outerShdw>
                </a:effectLst>
                <a:latin typeface="Arial" charset="0"/>
                <a:ea typeface="Arial" charset="0"/>
                <a:cs typeface="Arial" charset="0"/>
              </a:rPr>
              <a:t> </a:t>
            </a:r>
            <a:r>
              <a:rPr lang="nl-NL" sz="3000" b="1" dirty="0" err="1">
                <a:solidFill>
                  <a:srgbClr val="C00000"/>
                </a:solidFill>
                <a:effectLst>
                  <a:outerShdw blurRad="38100" dist="38100" dir="2700000" algn="tl">
                    <a:srgbClr val="FFFFFF"/>
                  </a:outerShdw>
                </a:effectLst>
                <a:latin typeface="Arial" charset="0"/>
                <a:ea typeface="Arial" charset="0"/>
                <a:cs typeface="Arial" charset="0"/>
              </a:rPr>
              <a:t>phổi</a:t>
            </a:r>
            <a:endParaRPr lang="nl-NL" sz="3000" b="1" dirty="0">
              <a:solidFill>
                <a:srgbClr val="C00000"/>
              </a:solidFill>
              <a:effectLst>
                <a:outerShdw blurRad="38100" dist="38100" dir="2700000" algn="tl">
                  <a:srgbClr val="FFFFFF"/>
                </a:outerShdw>
              </a:effectLst>
              <a:latin typeface="Arial" charset="0"/>
              <a:ea typeface="Arial" charset="0"/>
              <a:cs typeface="Arial" charset="0"/>
            </a:endParaRPr>
          </a:p>
          <a:p>
            <a:pPr algn="just">
              <a:lnSpc>
                <a:spcPct val="150000"/>
              </a:lnSpc>
              <a:spcBef>
                <a:spcPts val="0"/>
              </a:spcBef>
              <a:buFont typeface="Wingdings" pitchFamily="2" charset="2"/>
              <a:buChar char="§"/>
              <a:defRPr/>
            </a:pPr>
            <a:endParaRPr lang="nl-NL" sz="2800" dirty="0">
              <a:solidFill>
                <a:srgbClr val="000000"/>
              </a:solidFill>
              <a:effectLst>
                <a:outerShdw blurRad="38100" dist="38100" dir="2700000" algn="tl">
                  <a:srgbClr val="FFFFFF"/>
                </a:outerShdw>
              </a:effectLst>
            </a:endParaRPr>
          </a:p>
        </p:txBody>
      </p:sp>
      <p:sp>
        <p:nvSpPr>
          <p:cNvPr id="5" name="Rectangle 1"/>
          <p:cNvSpPr>
            <a:spLocks noChangeArrowheads="1"/>
          </p:cNvSpPr>
          <p:nvPr/>
        </p:nvSpPr>
        <p:spPr bwMode="auto">
          <a:xfrm>
            <a:off x="820614" y="2394776"/>
            <a:ext cx="1058593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Gây</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viêm</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phế</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quản</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hen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suyễn</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nặng</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hơn</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khó</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thở</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khi</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vận</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động</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Làm</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giảm</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chức</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năng</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phổi</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dễ</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nhiễm</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trùng</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đường</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hô</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hấp</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Nguy</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cơ</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mắc</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bệnh</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phổi</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tắc</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nghẽn</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mạn</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tính</a:t>
            </a:r>
            <a:r>
              <a:rPr kumimoji="0" lang="en-US"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(COPD)</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khi</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trưởng</a:t>
            </a:r>
            <a:r>
              <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thành</a:t>
            </a:r>
            <a:endParaRPr kumimoji="0" lang="en-US" altLang="en-US" sz="2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advTm="300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p:cNvGrpSpPr/>
          <p:nvPr/>
        </p:nvGrpSpPr>
        <p:grpSpPr>
          <a:xfrm>
            <a:off x="-1270" y="1"/>
            <a:ext cx="12016807" cy="6325494"/>
            <a:chOff x="-1" y="-34"/>
            <a:chExt cx="19202" cy="10835"/>
          </a:xfrm>
        </p:grpSpPr>
        <p:grpSp>
          <p:nvGrpSpPr>
            <p:cNvPr id="10" name="组合 1"/>
            <p:cNvGrpSpPr/>
            <p:nvPr/>
          </p:nvGrpSpPr>
          <p:grpSpPr>
            <a:xfrm>
              <a:off x="-1" y="-34"/>
              <a:ext cx="19202" cy="10835"/>
              <a:chOff x="-1" y="-34"/>
              <a:chExt cx="19202" cy="10835"/>
            </a:xfrm>
          </p:grpSpPr>
          <p:pic>
            <p:nvPicPr>
              <p:cNvPr id="12"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3"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11" name="圆角矩形 22"/>
            <p:cNvSpPr/>
            <p:nvPr/>
          </p:nvSpPr>
          <p:spPr>
            <a:xfrm>
              <a:off x="481" y="228"/>
              <a:ext cx="18446" cy="10572"/>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5" name="矩形 8"/>
          <p:cNvSpPr/>
          <p:nvPr/>
        </p:nvSpPr>
        <p:spPr>
          <a:xfrm>
            <a:off x="1908177" y="341193"/>
            <a:ext cx="8354291" cy="1113370"/>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a:solidFill>
                  <a:schemeClr val="bg1"/>
                </a:solidFill>
                <a:latin typeface="Arial" charset="0"/>
                <a:ea typeface="Arial" charset="0"/>
                <a:cs typeface="Arial" charset="0"/>
              </a:rPr>
              <a:t>NGUY CƠ TỬ VONG DO BỆNH </a:t>
            </a:r>
          </a:p>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a:solidFill>
                  <a:schemeClr val="bg1"/>
                </a:solidFill>
                <a:latin typeface="Arial" charset="0"/>
                <a:ea typeface="Arial" charset="0"/>
                <a:cs typeface="Arial" charset="0"/>
              </a:rPr>
              <a:t>PHỔI TẮC NGHẼN </a:t>
            </a:r>
            <a:r>
              <a:rPr lang="vi-VN" altLang="zh-CN" sz="3200" b="1" noProof="0" dirty="0" smtClean="0">
                <a:solidFill>
                  <a:schemeClr val="bg1"/>
                </a:solidFill>
                <a:latin typeface="Arial" charset="0"/>
                <a:ea typeface="Arial" charset="0"/>
                <a:cs typeface="Arial" charset="0"/>
              </a:rPr>
              <a:t>M</a:t>
            </a:r>
            <a:r>
              <a:rPr lang="en-US" altLang="zh-CN" sz="3200" b="1" dirty="0">
                <a:solidFill>
                  <a:schemeClr val="bg1"/>
                </a:solidFill>
                <a:latin typeface="Arial" charset="0"/>
                <a:ea typeface="Arial" charset="0"/>
                <a:cs typeface="Arial" charset="0"/>
              </a:rPr>
              <a:t>Ạ</a:t>
            </a:r>
            <a:r>
              <a:rPr lang="vi-VN" altLang="zh-CN" sz="3200" b="1" noProof="0" dirty="0" smtClean="0">
                <a:solidFill>
                  <a:schemeClr val="bg1"/>
                </a:solidFill>
                <a:latin typeface="Arial" charset="0"/>
                <a:ea typeface="Arial" charset="0"/>
                <a:cs typeface="Arial" charset="0"/>
              </a:rPr>
              <a:t>N </a:t>
            </a:r>
            <a:r>
              <a:rPr lang="vi-VN" altLang="zh-CN" sz="3200" b="1" noProof="0" dirty="0">
                <a:solidFill>
                  <a:schemeClr val="bg1"/>
                </a:solidFill>
                <a:latin typeface="Arial" charset="0"/>
                <a:ea typeface="Arial" charset="0"/>
                <a:cs typeface="Arial" charset="0"/>
              </a:rPr>
              <a:t>TÍNH (BPTNMT)</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6" name="Rectangle 44"/>
          <p:cNvSpPr>
            <a:spLocks noChangeArrowheads="1"/>
          </p:cNvSpPr>
          <p:nvPr/>
        </p:nvSpPr>
        <p:spPr bwMode="auto">
          <a:xfrm>
            <a:off x="401052" y="1644656"/>
            <a:ext cx="6389531" cy="5451236"/>
          </a:xfrm>
          <a:prstGeom prst="rect">
            <a:avLst/>
          </a:prstGeom>
          <a:noFill/>
          <a:ln w="25400">
            <a:noFill/>
            <a:miter lim="800000"/>
            <a:headEnd/>
            <a:tailEnd/>
          </a:ln>
          <a:effectLst/>
        </p:spPr>
        <p:txBody>
          <a:bodyPr wrap="square" lIns="90488" tIns="44450" rIns="90488" bIns="44450">
            <a:spAutoFit/>
          </a:bodyPr>
          <a:lstStyle/>
          <a:p>
            <a:pPr marL="457200" indent="-457200" algn="just" eaLnBrk="0" hangingPunct="0">
              <a:lnSpc>
                <a:spcPct val="130000"/>
              </a:lnSpc>
              <a:spcBef>
                <a:spcPct val="0"/>
              </a:spcBef>
              <a:buFont typeface="Arial" panose="020B0604020202020204" pitchFamily="34" charset="0"/>
              <a:buChar char="•"/>
              <a:defRPr/>
            </a:pPr>
            <a:r>
              <a:rPr lang="nl-NL" sz="2600" dirty="0" smtClean="0">
                <a:solidFill>
                  <a:srgbClr val="000000"/>
                </a:solidFill>
                <a:effectLst>
                  <a:outerShdw blurRad="38100" dist="38100" dir="2700000" algn="tl">
                    <a:srgbClr val="FFFFFF"/>
                  </a:outerShdw>
                </a:effectLst>
                <a:latin typeface="Arial" charset="0"/>
                <a:ea typeface="Arial" charset="0"/>
                <a:cs typeface="Arial" charset="0"/>
              </a:rPr>
              <a:t>Hút </a:t>
            </a:r>
            <a:r>
              <a:rPr lang="nl-NL" sz="2600" dirty="0">
                <a:solidFill>
                  <a:srgbClr val="000000"/>
                </a:solidFill>
                <a:effectLst>
                  <a:outerShdw blurRad="38100" dist="38100" dir="2700000" algn="tl">
                    <a:srgbClr val="FFFFFF"/>
                  </a:outerShdw>
                </a:effectLst>
                <a:latin typeface="Arial" charset="0"/>
                <a:ea typeface="Arial" charset="0"/>
                <a:cs typeface="Arial" charset="0"/>
              </a:rPr>
              <a:t>thuốc là nguyên nhân của 75% các ca bệnh phổi tắc nghẽn mạn tính </a:t>
            </a:r>
            <a:r>
              <a:rPr lang="en-US" sz="2600" dirty="0">
                <a:solidFill>
                  <a:srgbClr val="000000"/>
                </a:solidFill>
                <a:effectLst>
                  <a:outerShdw blurRad="38100" dist="38100" dir="2700000" algn="tl">
                    <a:srgbClr val="FFFFFF"/>
                  </a:outerShdw>
                </a:effectLst>
                <a:latin typeface="Arial" charset="0"/>
                <a:ea typeface="Arial" charset="0"/>
                <a:cs typeface="Arial" charset="0"/>
              </a:rPr>
              <a:t>(COPD)</a:t>
            </a:r>
            <a:r>
              <a:rPr lang="nl-NL" sz="2600" dirty="0" smtClean="0">
                <a:solidFill>
                  <a:srgbClr val="000000"/>
                </a:solidFill>
                <a:effectLst>
                  <a:outerShdw blurRad="38100" dist="38100" dir="2700000" algn="tl">
                    <a:srgbClr val="FFFFFF"/>
                  </a:outerShdw>
                </a:effectLst>
                <a:latin typeface="Arial" charset="0"/>
                <a:ea typeface="Arial" charset="0"/>
                <a:cs typeface="Arial" charset="0"/>
              </a:rPr>
              <a:t>.</a:t>
            </a:r>
          </a:p>
          <a:p>
            <a:pPr algn="just" eaLnBrk="0" hangingPunct="0">
              <a:lnSpc>
                <a:spcPct val="130000"/>
              </a:lnSpc>
              <a:spcBef>
                <a:spcPct val="0"/>
              </a:spcBef>
              <a:defRPr/>
            </a:pPr>
            <a:endParaRPr lang="nl-NL" sz="2600" dirty="0" smtClean="0">
              <a:solidFill>
                <a:srgbClr val="000000"/>
              </a:solidFill>
              <a:effectLst>
                <a:outerShdw blurRad="38100" dist="38100" dir="2700000" algn="tl">
                  <a:srgbClr val="FFFFFF"/>
                </a:outerShdw>
              </a:effectLst>
              <a:latin typeface="Arial" charset="0"/>
              <a:ea typeface="Arial" charset="0"/>
              <a:cs typeface="Arial" charset="0"/>
            </a:endParaRPr>
          </a:p>
          <a:p>
            <a:pPr marL="457200" indent="-457200" algn="just" eaLnBrk="0" hangingPunct="0">
              <a:lnSpc>
                <a:spcPct val="130000"/>
              </a:lnSpc>
              <a:spcBef>
                <a:spcPct val="0"/>
              </a:spcBef>
              <a:buFont typeface="Arial" panose="020B0604020202020204" pitchFamily="34" charset="0"/>
              <a:buChar char="•"/>
              <a:defRPr/>
            </a:pPr>
            <a:r>
              <a:rPr lang="nl-NL" sz="2600" spc="-30" dirty="0" smtClean="0">
                <a:solidFill>
                  <a:srgbClr val="000000"/>
                </a:solidFill>
                <a:effectLst>
                  <a:outerShdw blurRad="38100" dist="38100" dir="2700000" algn="tl">
                    <a:srgbClr val="FFFFFF"/>
                  </a:outerShdw>
                </a:effectLst>
                <a:latin typeface="Arial" charset="0"/>
                <a:ea typeface="Arial" charset="0"/>
                <a:cs typeface="Arial" charset="0"/>
              </a:rPr>
              <a:t>COPD đặc trưng bởi sự thu hẹp dần dần, tắc nghẽn vĩnh viễn đường thở và phổi, gây khó thở. Bệnh tiến triển kéo dài trong nhiều năm và dẫn đến tử vong</a:t>
            </a:r>
          </a:p>
          <a:p>
            <a:pPr algn="just" eaLnBrk="0" hangingPunct="0">
              <a:lnSpc>
                <a:spcPct val="150000"/>
              </a:lnSpc>
              <a:spcBef>
                <a:spcPct val="0"/>
              </a:spcBef>
              <a:defRPr/>
            </a:pPr>
            <a:endParaRPr lang="nl-NL" sz="2600" dirty="0">
              <a:solidFill>
                <a:srgbClr val="000000"/>
              </a:solidFill>
              <a:effectLst>
                <a:outerShdw blurRad="38100" dist="38100" dir="2700000" algn="tl">
                  <a:srgbClr val="FFFFFF"/>
                </a:outerShdw>
              </a:effectLst>
              <a:latin typeface="Arial" charset="0"/>
              <a:ea typeface="Arial" charset="0"/>
              <a:cs typeface="Arial" charset="0"/>
            </a:endParaRPr>
          </a:p>
          <a:p>
            <a:pPr algn="just" eaLnBrk="0" hangingPunct="0">
              <a:lnSpc>
                <a:spcPct val="150000"/>
              </a:lnSpc>
              <a:spcBef>
                <a:spcPct val="0"/>
              </a:spcBef>
              <a:buClrTx/>
              <a:buFontTx/>
              <a:buNone/>
              <a:defRPr/>
            </a:pPr>
            <a:endParaRPr lang="en-US" altLang="en-US" sz="2600" dirty="0">
              <a:latin typeface="Arial" pitchFamily="34" charset="0"/>
              <a:cs typeface="Arial" pitchFamily="34" charset="0"/>
            </a:endParaRPr>
          </a:p>
        </p:txBody>
      </p:sp>
      <p:pic>
        <p:nvPicPr>
          <p:cNvPr id="5122" name="Picture 2" descr="Bệnh phổi tắc nghẽn mãn tính cop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863" y="1642799"/>
            <a:ext cx="4702924" cy="429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65565"/>
      </p:ext>
    </p:extLst>
  </p:cSld>
  <p:clrMapOvr>
    <a:masterClrMapping/>
  </p:clrMapOvr>
  <p:transition advTm="300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414374"/>
            <a:ext cx="12193270" cy="6880225"/>
            <a:chOff x="-1" y="-34"/>
            <a:chExt cx="19202" cy="10835"/>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0"/>
              <a:ext cx="18446" cy="102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gr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5" name="矩形 8"/>
          <p:cNvSpPr/>
          <p:nvPr/>
        </p:nvSpPr>
        <p:spPr>
          <a:xfrm>
            <a:off x="1619250" y="200697"/>
            <a:ext cx="8953500" cy="600593"/>
          </a:xfrm>
          <a:prstGeom prst="rect">
            <a:avLst/>
          </a:prstGeom>
          <a:solidFill>
            <a:srgbClr val="D93B2A"/>
          </a:solidFill>
        </p:spPr>
        <p:txBody>
          <a:bodyPr wrap="square">
            <a:noAutofit/>
          </a:bodyPr>
          <a:lstStyle/>
          <a:p>
            <a:pPr lvl="0" algn="ctr">
              <a:spcBef>
                <a:spcPct val="0"/>
              </a:spcBef>
              <a:spcAft>
                <a:spcPct val="0"/>
              </a:spcAft>
              <a:defRPr/>
            </a:pPr>
            <a:r>
              <a:rPr lang="en-US" altLang="zh-CN" sz="3200" b="1" noProof="0" dirty="0">
                <a:solidFill>
                  <a:schemeClr val="bg1"/>
                </a:solidFill>
                <a:latin typeface="Arial" charset="0"/>
                <a:ea typeface="Arial" charset="0"/>
                <a:cs typeface="Arial" charset="0"/>
              </a:rPr>
              <a:t>2</a:t>
            </a:r>
            <a:r>
              <a:rPr lang="en-US" altLang="zh-CN" sz="3200" b="1" noProof="0" dirty="0" smtClean="0">
                <a:solidFill>
                  <a:schemeClr val="bg1"/>
                </a:solidFill>
                <a:latin typeface="Arial" charset="0"/>
                <a:ea typeface="Arial" charset="0"/>
                <a:cs typeface="Arial" charset="0"/>
              </a:rPr>
              <a:t>. </a:t>
            </a:r>
            <a:r>
              <a:rPr lang="vi-VN" sz="3200" b="1" dirty="0" smtClean="0">
                <a:solidFill>
                  <a:schemeClr val="bg1"/>
                </a:solidFill>
                <a:latin typeface="Arial" panose="020B0604020202020204" pitchFamily="34" charset="0"/>
                <a:cs typeface="Arial" panose="020B0604020202020204" pitchFamily="34" charset="0"/>
              </a:rPr>
              <a:t>NGUY CƠ UNG THƯ</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p:txBody>
      </p:sp>
      <p:sp>
        <p:nvSpPr>
          <p:cNvPr id="16" name="Rectangle 3"/>
          <p:cNvSpPr txBox="1">
            <a:spLocks noChangeArrowheads="1"/>
          </p:cNvSpPr>
          <p:nvPr/>
        </p:nvSpPr>
        <p:spPr>
          <a:xfrm>
            <a:off x="299720" y="995658"/>
            <a:ext cx="7263130" cy="54597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4000"/>
              </a:lnSpc>
              <a:spcBef>
                <a:spcPts val="0"/>
              </a:spcBef>
              <a:defRPr/>
            </a:pPr>
            <a:endParaRPr lang="nl-NL" sz="3000" dirty="0" smtClean="0">
              <a:solidFill>
                <a:srgbClr val="000000"/>
              </a:solidFill>
              <a:effectLst>
                <a:outerShdw blurRad="38100" dist="38100" dir="2700000" algn="tl">
                  <a:srgbClr val="FFFFFF"/>
                </a:outerShdw>
              </a:effectLst>
              <a:latin typeface="Arial" charset="0"/>
              <a:ea typeface="Arial" charset="0"/>
              <a:cs typeface="Arial" charset="0"/>
            </a:endParaRPr>
          </a:p>
        </p:txBody>
      </p:sp>
      <p:pic>
        <p:nvPicPr>
          <p:cNvPr id="6146" name="Picture 2" descr="https://botania.com.vn/upload/files/tin-tuc/2023/1/18.1/cach-nhan-biet-benh-ung-thu-phoi-cho-nguoi-hut-thuoc-la-la-g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995658"/>
            <a:ext cx="4300219" cy="51219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5423" y="1463342"/>
            <a:ext cx="6936947" cy="3970318"/>
          </a:xfrm>
          <a:prstGeom prst="rect">
            <a:avLst/>
          </a:prstGeom>
        </p:spPr>
        <p:txBody>
          <a:bodyPr wrap="square" anchor="ctr">
            <a:spAutoFit/>
          </a:bodyPr>
          <a:lstStyle/>
          <a:p>
            <a:pPr lvl="0" algn="just" eaLnBrk="0" fontAlgn="base" hangingPunct="0">
              <a:lnSpc>
                <a:spcPct val="150000"/>
              </a:lnSpc>
              <a:spcBef>
                <a:spcPct val="0"/>
              </a:spcBef>
              <a:spcAft>
                <a:spcPct val="0"/>
              </a:spcAft>
              <a:buFontTx/>
              <a:buChar char="•"/>
            </a:pPr>
            <a:r>
              <a:rPr lang="en-US" altLang="en-US" sz="2800" dirty="0" smtClean="0">
                <a:latin typeface="Arial" panose="020B0604020202020204" pitchFamily="34" charset="0"/>
              </a:rPr>
              <a:t> </a:t>
            </a:r>
            <a:r>
              <a:rPr lang="en-US" altLang="en-US" sz="2800" dirty="0" err="1" smtClean="0">
                <a:latin typeface="Arial" panose="020B0604020202020204" pitchFamily="34" charset="0"/>
              </a:rPr>
              <a:t>Làm</a:t>
            </a:r>
            <a:r>
              <a:rPr lang="en-US" altLang="en-US" sz="2800" dirty="0" smtClean="0">
                <a:latin typeface="Arial" panose="020B0604020202020204" pitchFamily="34" charset="0"/>
              </a:rPr>
              <a:t> </a:t>
            </a:r>
            <a:r>
              <a:rPr lang="en-US" altLang="en-US" sz="2800" dirty="0" err="1">
                <a:latin typeface="Arial" panose="020B0604020202020204" pitchFamily="34" charset="0"/>
              </a:rPr>
              <a:t>tăng</a:t>
            </a:r>
            <a:r>
              <a:rPr lang="en-US" altLang="en-US" sz="2800" dirty="0">
                <a:latin typeface="Arial" panose="020B0604020202020204" pitchFamily="34" charset="0"/>
              </a:rPr>
              <a:t> </a:t>
            </a:r>
            <a:r>
              <a:rPr lang="en-US" altLang="en-US" sz="2800" dirty="0" err="1">
                <a:latin typeface="Arial" panose="020B0604020202020204" pitchFamily="34" charset="0"/>
              </a:rPr>
              <a:t>nguy</a:t>
            </a:r>
            <a:r>
              <a:rPr lang="en-US" altLang="en-US" sz="2800" dirty="0">
                <a:latin typeface="Arial" panose="020B0604020202020204" pitchFamily="34" charset="0"/>
              </a:rPr>
              <a:t> </a:t>
            </a:r>
            <a:r>
              <a:rPr lang="en-US" altLang="en-US" sz="2800" dirty="0" err="1">
                <a:latin typeface="Arial" panose="020B0604020202020204" pitchFamily="34" charset="0"/>
              </a:rPr>
              <a:t>cơ</a:t>
            </a:r>
            <a:r>
              <a:rPr lang="en-US" altLang="en-US" sz="2800" dirty="0">
                <a:latin typeface="Arial" panose="020B0604020202020204" pitchFamily="34" charset="0"/>
              </a:rPr>
              <a:t> </a:t>
            </a:r>
            <a:r>
              <a:rPr lang="en-US" altLang="en-US" sz="2800" b="1" dirty="0" err="1">
                <a:latin typeface="Arial" panose="020B0604020202020204" pitchFamily="34" charset="0"/>
              </a:rPr>
              <a:t>ung</a:t>
            </a:r>
            <a:r>
              <a:rPr lang="en-US" altLang="en-US" sz="2800" b="1" dirty="0">
                <a:latin typeface="Arial" panose="020B0604020202020204" pitchFamily="34" charset="0"/>
              </a:rPr>
              <a:t> </a:t>
            </a:r>
            <a:r>
              <a:rPr lang="en-US" altLang="en-US" sz="2800" b="1" dirty="0" err="1">
                <a:latin typeface="Arial" panose="020B0604020202020204" pitchFamily="34" charset="0"/>
              </a:rPr>
              <a:t>thư</a:t>
            </a:r>
            <a:r>
              <a:rPr lang="en-US" altLang="en-US" sz="2800" b="1" dirty="0">
                <a:latin typeface="Arial" panose="020B0604020202020204" pitchFamily="34" charset="0"/>
              </a:rPr>
              <a:t> </a:t>
            </a:r>
            <a:r>
              <a:rPr lang="en-US" altLang="en-US" sz="2800" b="1" dirty="0" err="1">
                <a:latin typeface="Arial" panose="020B0604020202020204" pitchFamily="34" charset="0"/>
              </a:rPr>
              <a:t>miệng</a:t>
            </a:r>
            <a:r>
              <a:rPr lang="en-US" altLang="en-US" sz="2800" b="1" dirty="0">
                <a:latin typeface="Arial" panose="020B0604020202020204" pitchFamily="34" charset="0"/>
              </a:rPr>
              <a:t>, </a:t>
            </a:r>
            <a:r>
              <a:rPr lang="en-US" altLang="en-US" sz="2800" b="1" dirty="0" err="1">
                <a:latin typeface="Arial" panose="020B0604020202020204" pitchFamily="34" charset="0"/>
              </a:rPr>
              <a:t>họng</a:t>
            </a:r>
            <a:r>
              <a:rPr lang="en-US" altLang="en-US" sz="2800" b="1" dirty="0">
                <a:latin typeface="Arial" panose="020B0604020202020204" pitchFamily="34" charset="0"/>
              </a:rPr>
              <a:t>, </a:t>
            </a:r>
            <a:r>
              <a:rPr lang="en-US" altLang="en-US" sz="2800" b="1" dirty="0" err="1">
                <a:latin typeface="Arial" panose="020B0604020202020204" pitchFamily="34" charset="0"/>
              </a:rPr>
              <a:t>thanh</a:t>
            </a:r>
            <a:r>
              <a:rPr lang="en-US" altLang="en-US" sz="2800" b="1" dirty="0">
                <a:latin typeface="Arial" panose="020B0604020202020204" pitchFamily="34" charset="0"/>
              </a:rPr>
              <a:t> </a:t>
            </a:r>
            <a:r>
              <a:rPr lang="en-US" altLang="en-US" sz="2800" b="1" dirty="0" err="1">
                <a:latin typeface="Arial" panose="020B0604020202020204" pitchFamily="34" charset="0"/>
              </a:rPr>
              <a:t>quản</a:t>
            </a:r>
            <a:r>
              <a:rPr lang="en-US" altLang="en-US" sz="2800" b="1" dirty="0">
                <a:latin typeface="Arial" panose="020B0604020202020204" pitchFamily="34" charset="0"/>
              </a:rPr>
              <a:t>, </a:t>
            </a:r>
            <a:r>
              <a:rPr lang="en-US" altLang="en-US" sz="2800" b="1" dirty="0" err="1">
                <a:latin typeface="Arial" panose="020B0604020202020204" pitchFamily="34" charset="0"/>
              </a:rPr>
              <a:t>phổi</a:t>
            </a:r>
            <a:r>
              <a:rPr lang="en-US" altLang="en-US" sz="2800" b="1" dirty="0">
                <a:latin typeface="Arial" panose="020B0604020202020204" pitchFamily="34" charset="0"/>
              </a:rPr>
              <a:t>...</a:t>
            </a:r>
            <a:r>
              <a:rPr lang="en-US" altLang="en-US" sz="2800" dirty="0">
                <a:latin typeface="Arial" panose="020B0604020202020204" pitchFamily="34" charset="0"/>
              </a:rPr>
              <a:t> </a:t>
            </a:r>
            <a:r>
              <a:rPr lang="en-US" altLang="en-US" sz="2800" dirty="0" err="1">
                <a:latin typeface="Arial" panose="020B0604020202020204" pitchFamily="34" charset="0"/>
              </a:rPr>
              <a:t>nếu</a:t>
            </a:r>
            <a:r>
              <a:rPr lang="en-US" altLang="en-US" sz="2800" dirty="0">
                <a:latin typeface="Arial" panose="020B0604020202020204" pitchFamily="34" charset="0"/>
              </a:rPr>
              <a:t> </a:t>
            </a:r>
            <a:r>
              <a:rPr lang="en-US" altLang="en-US" sz="2800" dirty="0" err="1">
                <a:latin typeface="Arial" panose="020B0604020202020204" pitchFamily="34" charset="0"/>
              </a:rPr>
              <a:t>hút</a:t>
            </a:r>
            <a:r>
              <a:rPr lang="en-US" altLang="en-US" sz="2800" dirty="0">
                <a:latin typeface="Arial" panose="020B0604020202020204" pitchFamily="34" charset="0"/>
              </a:rPr>
              <a:t> </a:t>
            </a:r>
            <a:r>
              <a:rPr lang="en-US" altLang="en-US" sz="2800" dirty="0" err="1">
                <a:latin typeface="Arial" panose="020B0604020202020204" pitchFamily="34" charset="0"/>
              </a:rPr>
              <a:t>thuốc</a:t>
            </a:r>
            <a:r>
              <a:rPr lang="en-US" altLang="en-US" sz="2800" dirty="0">
                <a:latin typeface="Arial" panose="020B0604020202020204" pitchFamily="34" charset="0"/>
              </a:rPr>
              <a:t> </a:t>
            </a:r>
            <a:r>
              <a:rPr lang="en-US" altLang="en-US" sz="2800" dirty="0" err="1">
                <a:latin typeface="Arial" panose="020B0604020202020204" pitchFamily="34" charset="0"/>
              </a:rPr>
              <a:t>sớm</a:t>
            </a:r>
            <a:r>
              <a:rPr lang="en-US" altLang="en-US" sz="2800" dirty="0">
                <a:latin typeface="Arial" panose="020B0604020202020204" pitchFamily="34" charset="0"/>
              </a:rPr>
              <a:t> </a:t>
            </a:r>
            <a:r>
              <a:rPr lang="en-US" altLang="en-US" sz="2800" dirty="0" err="1">
                <a:latin typeface="Arial" panose="020B0604020202020204" pitchFamily="34" charset="0"/>
              </a:rPr>
              <a:t>và</a:t>
            </a:r>
            <a:r>
              <a:rPr lang="en-US" altLang="en-US" sz="2800" dirty="0">
                <a:latin typeface="Arial" panose="020B0604020202020204" pitchFamily="34" charset="0"/>
              </a:rPr>
              <a:t> </a:t>
            </a:r>
            <a:r>
              <a:rPr lang="en-US" altLang="en-US" sz="2800" dirty="0" err="1">
                <a:latin typeface="Arial" panose="020B0604020202020204" pitchFamily="34" charset="0"/>
              </a:rPr>
              <a:t>kéo</a:t>
            </a:r>
            <a:r>
              <a:rPr lang="en-US" altLang="en-US" sz="2800" dirty="0">
                <a:latin typeface="Arial" panose="020B0604020202020204" pitchFamily="34" charset="0"/>
              </a:rPr>
              <a:t> </a:t>
            </a:r>
            <a:r>
              <a:rPr lang="en-US" altLang="en-US" sz="2800" dirty="0" err="1">
                <a:latin typeface="Arial" panose="020B0604020202020204" pitchFamily="34" charset="0"/>
              </a:rPr>
              <a:t>dài</a:t>
            </a:r>
            <a:r>
              <a:rPr lang="en-US" altLang="en-US" sz="2800" dirty="0">
                <a:latin typeface="Arial" panose="020B0604020202020204" pitchFamily="34" charset="0"/>
              </a:rPr>
              <a:t>.</a:t>
            </a:r>
          </a:p>
          <a:p>
            <a:pPr lvl="0" algn="just" eaLnBrk="0" fontAlgn="base" hangingPunct="0">
              <a:lnSpc>
                <a:spcPct val="150000"/>
              </a:lnSpc>
              <a:spcBef>
                <a:spcPct val="0"/>
              </a:spcBef>
              <a:spcAft>
                <a:spcPct val="0"/>
              </a:spcAft>
              <a:buFontTx/>
              <a:buChar char="•"/>
            </a:pPr>
            <a:r>
              <a:rPr lang="en-US" altLang="en-US" sz="2800" dirty="0" smtClean="0">
                <a:latin typeface="Arial" panose="020B0604020202020204" pitchFamily="34" charset="0"/>
              </a:rPr>
              <a:t> </a:t>
            </a:r>
            <a:r>
              <a:rPr lang="en-US" altLang="en-US" sz="2800" dirty="0" err="1" smtClean="0">
                <a:latin typeface="Arial" panose="020B0604020202020204" pitchFamily="34" charset="0"/>
              </a:rPr>
              <a:t>Gây</a:t>
            </a:r>
            <a:r>
              <a:rPr lang="en-US" altLang="en-US" sz="2800" dirty="0" smtClean="0">
                <a:latin typeface="Arial" panose="020B0604020202020204" pitchFamily="34" charset="0"/>
              </a:rPr>
              <a:t> </a:t>
            </a:r>
            <a:r>
              <a:rPr lang="en-US" altLang="en-US" sz="2800" dirty="0" err="1">
                <a:latin typeface="Arial" panose="020B0604020202020204" pitchFamily="34" charset="0"/>
              </a:rPr>
              <a:t>tổn</a:t>
            </a:r>
            <a:r>
              <a:rPr lang="en-US" altLang="en-US" sz="2800" dirty="0">
                <a:latin typeface="Arial" panose="020B0604020202020204" pitchFamily="34" charset="0"/>
              </a:rPr>
              <a:t> </a:t>
            </a:r>
            <a:r>
              <a:rPr lang="en-US" altLang="en-US" sz="2800" dirty="0" err="1">
                <a:latin typeface="Arial" panose="020B0604020202020204" pitchFamily="34" charset="0"/>
              </a:rPr>
              <a:t>thương</a:t>
            </a:r>
            <a:r>
              <a:rPr lang="en-US" altLang="en-US" sz="2800" dirty="0">
                <a:latin typeface="Arial" panose="020B0604020202020204" pitchFamily="34" charset="0"/>
              </a:rPr>
              <a:t> DNA </a:t>
            </a:r>
            <a:r>
              <a:rPr lang="en-US" altLang="en-US" sz="2800" dirty="0" err="1">
                <a:latin typeface="Arial" panose="020B0604020202020204" pitchFamily="34" charset="0"/>
              </a:rPr>
              <a:t>từ</a:t>
            </a:r>
            <a:r>
              <a:rPr lang="en-US" altLang="en-US" sz="2800" dirty="0">
                <a:latin typeface="Arial" panose="020B0604020202020204" pitchFamily="34" charset="0"/>
              </a:rPr>
              <a:t> </a:t>
            </a:r>
            <a:r>
              <a:rPr lang="en-US" altLang="en-US" sz="2800" dirty="0" err="1">
                <a:latin typeface="Arial" panose="020B0604020202020204" pitchFamily="34" charset="0"/>
              </a:rPr>
              <a:t>khi</a:t>
            </a:r>
            <a:r>
              <a:rPr lang="en-US" altLang="en-US" sz="2800" dirty="0">
                <a:latin typeface="Arial" panose="020B0604020202020204" pitchFamily="34" charset="0"/>
              </a:rPr>
              <a:t> </a:t>
            </a:r>
            <a:r>
              <a:rPr lang="en-US" altLang="en-US" sz="2800" dirty="0" err="1">
                <a:latin typeface="Arial" panose="020B0604020202020204" pitchFamily="34" charset="0"/>
              </a:rPr>
              <a:t>còn</a:t>
            </a:r>
            <a:r>
              <a:rPr lang="en-US" altLang="en-US" sz="2800" dirty="0">
                <a:latin typeface="Arial" panose="020B0604020202020204" pitchFamily="34" charset="0"/>
              </a:rPr>
              <a:t> </a:t>
            </a:r>
            <a:r>
              <a:rPr lang="en-US" altLang="en-US" sz="2800" dirty="0" err="1">
                <a:latin typeface="Arial" panose="020B0604020202020204" pitchFamily="34" charset="0"/>
              </a:rPr>
              <a:t>trẻ</a:t>
            </a:r>
            <a:r>
              <a:rPr lang="en-US" altLang="en-US" sz="2800" dirty="0">
                <a:latin typeface="Arial" panose="020B0604020202020204" pitchFamily="34" charset="0"/>
              </a:rPr>
              <a:t> → </a:t>
            </a:r>
            <a:r>
              <a:rPr lang="en-US" altLang="en-US" sz="2800" dirty="0" err="1">
                <a:latin typeface="Arial" panose="020B0604020202020204" pitchFamily="34" charset="0"/>
              </a:rPr>
              <a:t>hậu</a:t>
            </a:r>
            <a:r>
              <a:rPr lang="en-US" altLang="en-US" sz="2800" dirty="0">
                <a:latin typeface="Arial" panose="020B0604020202020204" pitchFamily="34" charset="0"/>
              </a:rPr>
              <a:t> </a:t>
            </a:r>
            <a:r>
              <a:rPr lang="en-US" altLang="en-US" sz="2800" dirty="0" err="1">
                <a:latin typeface="Arial" panose="020B0604020202020204" pitchFamily="34" charset="0"/>
              </a:rPr>
              <a:t>quả</a:t>
            </a:r>
            <a:r>
              <a:rPr lang="en-US" altLang="en-US" sz="2800" dirty="0">
                <a:latin typeface="Arial" panose="020B0604020202020204" pitchFamily="34" charset="0"/>
              </a:rPr>
              <a:t> </a:t>
            </a:r>
            <a:r>
              <a:rPr lang="en-US" altLang="en-US" sz="2800" dirty="0" err="1">
                <a:latin typeface="Arial" panose="020B0604020202020204" pitchFamily="34" charset="0"/>
              </a:rPr>
              <a:t>tích</a:t>
            </a:r>
            <a:r>
              <a:rPr lang="en-US" altLang="en-US" sz="2800" dirty="0">
                <a:latin typeface="Arial" panose="020B0604020202020204" pitchFamily="34" charset="0"/>
              </a:rPr>
              <a:t> </a:t>
            </a:r>
            <a:r>
              <a:rPr lang="en-US" altLang="en-US" sz="2800" dirty="0" err="1">
                <a:latin typeface="Arial" panose="020B0604020202020204" pitchFamily="34" charset="0"/>
              </a:rPr>
              <a:t>lũy</a:t>
            </a:r>
            <a:r>
              <a:rPr lang="en-US" altLang="en-US" sz="2800" dirty="0">
                <a:latin typeface="Arial" panose="020B0604020202020204" pitchFamily="34" charset="0"/>
              </a:rPr>
              <a:t> </a:t>
            </a:r>
            <a:r>
              <a:rPr lang="en-US" altLang="en-US" sz="2800" dirty="0" err="1">
                <a:latin typeface="Arial" panose="020B0604020202020204" pitchFamily="34" charset="0"/>
              </a:rPr>
              <a:t>và</a:t>
            </a:r>
            <a:r>
              <a:rPr lang="en-US" altLang="en-US" sz="2800" dirty="0">
                <a:latin typeface="Arial" panose="020B0604020202020204" pitchFamily="34" charset="0"/>
              </a:rPr>
              <a:t> </a:t>
            </a:r>
            <a:r>
              <a:rPr lang="en-US" altLang="en-US" sz="2800" dirty="0" err="1">
                <a:latin typeface="Arial" panose="020B0604020202020204" pitchFamily="34" charset="0"/>
              </a:rPr>
              <a:t>nghiêm</a:t>
            </a:r>
            <a:r>
              <a:rPr lang="en-US" altLang="en-US" sz="2800" dirty="0">
                <a:latin typeface="Arial" panose="020B0604020202020204" pitchFamily="34" charset="0"/>
              </a:rPr>
              <a:t> </a:t>
            </a:r>
            <a:r>
              <a:rPr lang="en-US" altLang="en-US" sz="2800" dirty="0" err="1">
                <a:latin typeface="Arial" panose="020B0604020202020204" pitchFamily="34" charset="0"/>
              </a:rPr>
              <a:t>trọng</a:t>
            </a:r>
            <a:r>
              <a:rPr lang="en-US" altLang="en-US" sz="2800" dirty="0">
                <a:latin typeface="Arial" panose="020B0604020202020204" pitchFamily="34" charset="0"/>
              </a:rPr>
              <a:t> </a:t>
            </a:r>
            <a:r>
              <a:rPr lang="en-US" altLang="en-US" sz="2800" dirty="0" err="1">
                <a:latin typeface="Arial" panose="020B0604020202020204" pitchFamily="34" charset="0"/>
              </a:rPr>
              <a:t>khi</a:t>
            </a:r>
            <a:r>
              <a:rPr lang="en-US" altLang="en-US" sz="2800" dirty="0">
                <a:latin typeface="Arial" panose="020B0604020202020204" pitchFamily="34" charset="0"/>
              </a:rPr>
              <a:t> </a:t>
            </a:r>
            <a:r>
              <a:rPr lang="en-US" altLang="en-US" sz="2800" dirty="0" err="1">
                <a:latin typeface="Arial" panose="020B0604020202020204" pitchFamily="34" charset="0"/>
              </a:rPr>
              <a:t>trưởng</a:t>
            </a:r>
            <a:r>
              <a:rPr lang="en-US" altLang="en-US" sz="2800" dirty="0">
                <a:latin typeface="Arial" panose="020B0604020202020204" pitchFamily="34" charset="0"/>
              </a:rPr>
              <a:t> </a:t>
            </a:r>
            <a:r>
              <a:rPr lang="en-US" altLang="en-US" sz="2800" dirty="0" err="1">
                <a:latin typeface="Arial" panose="020B0604020202020204" pitchFamily="34" charset="0"/>
              </a:rPr>
              <a:t>thành</a:t>
            </a:r>
            <a:r>
              <a:rPr lang="en-US" altLang="en-US" sz="2800" dirty="0">
                <a:latin typeface="Arial" panose="020B0604020202020204" pitchFamily="34" charset="0"/>
              </a:rPr>
              <a:t>.</a:t>
            </a:r>
          </a:p>
        </p:txBody>
      </p:sp>
    </p:spTree>
  </p:cSld>
  <p:clrMapOvr>
    <a:masterClrMapping/>
  </p:clrMapOvr>
  <p:transition advTm="3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35" y="-21590"/>
            <a:ext cx="12193270" cy="688022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11" name="图片 10" descr="11 (22)"/>
          <p:cNvPicPr>
            <a:picLocks noChangeAspect="1"/>
          </p:cNvPicPr>
          <p:nvPr/>
        </p:nvPicPr>
        <p:blipFill>
          <a:blip r:embed="rId5"/>
          <a:stretch>
            <a:fillRect/>
          </a:stretch>
        </p:blipFill>
        <p:spPr>
          <a:xfrm>
            <a:off x="1270" y="0"/>
            <a:ext cx="12191365" cy="6477635"/>
          </a:xfrm>
          <a:prstGeom prst="rect">
            <a:avLst/>
          </a:prstGeom>
        </p:spPr>
      </p:pic>
      <p:pic>
        <p:nvPicPr>
          <p:cNvPr id="10" name="图片 9"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12" name="圆角矩形 11"/>
          <p:cNvSpPr/>
          <p:nvPr/>
        </p:nvSpPr>
        <p:spPr>
          <a:xfrm>
            <a:off x="239395" y="353584"/>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722418" y="1474028"/>
            <a:ext cx="7668491" cy="3472045"/>
            <a:chOff x="1293" y="3944"/>
            <a:chExt cx="5703" cy="4041"/>
          </a:xfrm>
        </p:grpSpPr>
        <p:grpSp>
          <p:nvGrpSpPr>
            <p:cNvPr id="34" name="组合 33"/>
            <p:cNvGrpSpPr/>
            <p:nvPr/>
          </p:nvGrpSpPr>
          <p:grpSpPr>
            <a:xfrm>
              <a:off x="1293" y="3944"/>
              <a:ext cx="5633" cy="760"/>
              <a:chOff x="1807280" y="1724950"/>
              <a:chExt cx="3576831" cy="482322"/>
            </a:xfrm>
          </p:grpSpPr>
          <p:sp>
            <p:nvSpPr>
              <p:cNvPr id="177" name="矩形 176"/>
              <p:cNvSpPr/>
              <p:nvPr/>
            </p:nvSpPr>
            <p:spPr>
              <a:xfrm>
                <a:off x="2313942" y="1802504"/>
                <a:ext cx="3070169" cy="35671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200" b="0" i="0" u="none" strike="noStrike" kern="1200" cap="none" spc="0" normalizeH="0" baseline="0" noProof="0" dirty="0">
                    <a:ln>
                      <a:noFill/>
                    </a:ln>
                    <a:solidFill>
                      <a:srgbClr val="D45032"/>
                    </a:solidFill>
                    <a:effectLst/>
                    <a:uLnTx/>
                    <a:uFillTx/>
                    <a:latin typeface="Arial" charset="0"/>
                    <a:ea typeface="Arial" charset="0"/>
                    <a:cs typeface="Arial" charset="0"/>
                  </a:rPr>
                  <a:t>Tình hình sử dụng thuốc lá </a:t>
                </a:r>
                <a:r>
                  <a:rPr kumimoji="0" lang="vi-VN" altLang="zh-CN" sz="3200" b="0" i="0" u="none" strike="noStrike" kern="1200" cap="none" spc="0" normalizeH="0" baseline="0" noProof="0" dirty="0" smtClean="0">
                    <a:ln>
                      <a:noFill/>
                    </a:ln>
                    <a:solidFill>
                      <a:srgbClr val="D45032"/>
                    </a:solidFill>
                    <a:effectLst/>
                    <a:uLnTx/>
                    <a:uFillTx/>
                    <a:latin typeface="Arial" charset="0"/>
                    <a:ea typeface="Arial" charset="0"/>
                    <a:cs typeface="Arial" charset="0"/>
                  </a:rPr>
                  <a:t>hiện </a:t>
                </a:r>
                <a:r>
                  <a:rPr kumimoji="0" lang="vi-VN" altLang="zh-CN" sz="3200" b="0" i="0" u="none" strike="noStrike" kern="1200" cap="none" spc="0" normalizeH="0" baseline="0" noProof="0" dirty="0">
                    <a:ln>
                      <a:noFill/>
                    </a:ln>
                    <a:solidFill>
                      <a:srgbClr val="D45032"/>
                    </a:solidFill>
                    <a:effectLst/>
                    <a:uLnTx/>
                    <a:uFillTx/>
                    <a:latin typeface="Arial" charset="0"/>
                    <a:ea typeface="Arial" charset="0"/>
                    <a:cs typeface="Arial" charset="0"/>
                  </a:rPr>
                  <a:t>nay</a:t>
                </a:r>
                <a:endParaRPr kumimoji="0" lang="zh-CN" altLang="en-US" sz="32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0" name="文本框 239"/>
              <p:cNvSpPr txBox="1"/>
              <p:nvPr/>
            </p:nvSpPr>
            <p:spPr>
              <a:xfrm>
                <a:off x="1807280" y="1724950"/>
                <a:ext cx="372930" cy="482322"/>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01</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36" name="组合 35"/>
            <p:cNvGrpSpPr/>
            <p:nvPr/>
          </p:nvGrpSpPr>
          <p:grpSpPr>
            <a:xfrm>
              <a:off x="1293" y="4995"/>
              <a:ext cx="5478" cy="756"/>
              <a:chOff x="1691166" y="2453486"/>
              <a:chExt cx="3478645" cy="479753"/>
            </a:xfrm>
          </p:grpSpPr>
          <p:sp>
            <p:nvSpPr>
              <p:cNvPr id="230" name="矩形 229"/>
              <p:cNvSpPr/>
              <p:nvPr/>
            </p:nvSpPr>
            <p:spPr>
              <a:xfrm>
                <a:off x="2197849" y="2501900"/>
                <a:ext cx="2971962" cy="386678"/>
              </a:xfrm>
              <a:prstGeom prst="rect">
                <a:avLst/>
              </a:prstGeom>
            </p:spPr>
            <p:txBody>
              <a:bodyPr wrap="square" lIns="0" tIns="0" rIns="0" bIns="0">
                <a:normAutofit fontScale="92500"/>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200" b="0" i="0" u="none" strike="noStrike" kern="1200" cap="none" spc="0" normalizeH="0" baseline="0" noProof="0" dirty="0">
                    <a:ln>
                      <a:noFill/>
                    </a:ln>
                    <a:solidFill>
                      <a:srgbClr val="D45032"/>
                    </a:solidFill>
                    <a:effectLst/>
                    <a:uLnTx/>
                    <a:uFillTx/>
                    <a:latin typeface="Arial" charset="0"/>
                    <a:ea typeface="Arial" charset="0"/>
                    <a:cs typeface="Arial" charset="0"/>
                  </a:rPr>
                  <a:t>Thành phần độc tính của khói thuốc</a:t>
                </a:r>
                <a:endParaRPr kumimoji="0" lang="zh-CN" altLang="en-US" sz="32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1" name="文本框 240"/>
              <p:cNvSpPr txBox="1"/>
              <p:nvPr/>
            </p:nvSpPr>
            <p:spPr>
              <a:xfrm>
                <a:off x="1691166" y="2453486"/>
                <a:ext cx="372966" cy="479753"/>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02</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38" name="组合 37"/>
            <p:cNvGrpSpPr/>
            <p:nvPr/>
          </p:nvGrpSpPr>
          <p:grpSpPr>
            <a:xfrm>
              <a:off x="1293" y="6082"/>
              <a:ext cx="4450" cy="762"/>
              <a:chOff x="1502235" y="3156431"/>
              <a:chExt cx="2826630" cy="483740"/>
            </a:xfrm>
          </p:grpSpPr>
          <p:sp>
            <p:nvSpPr>
              <p:cNvPr id="178" name="矩形 177"/>
              <p:cNvSpPr/>
              <p:nvPr/>
            </p:nvSpPr>
            <p:spPr>
              <a:xfrm>
                <a:off x="2008969" y="3220157"/>
                <a:ext cx="2319896" cy="399914"/>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3000" b="0" i="0" u="none" strike="noStrike" kern="1200" cap="none" spc="0" normalizeH="0" baseline="0" noProof="0" dirty="0">
                    <a:ln>
                      <a:noFill/>
                    </a:ln>
                    <a:solidFill>
                      <a:srgbClr val="D45032"/>
                    </a:solidFill>
                    <a:effectLst/>
                    <a:uLnTx/>
                    <a:uFillTx/>
                    <a:latin typeface="Arial" charset="0"/>
                    <a:ea typeface="Arial" charset="0"/>
                    <a:cs typeface="Arial" charset="0"/>
                  </a:rPr>
                  <a:t>Nguy cơ bệnh tật do thuốc lá</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2" name="文本框 241"/>
              <p:cNvSpPr txBox="1"/>
              <p:nvPr/>
            </p:nvSpPr>
            <p:spPr>
              <a:xfrm>
                <a:off x="1502235" y="3156431"/>
                <a:ext cx="372956" cy="483740"/>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03</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40" name="组合 39"/>
            <p:cNvGrpSpPr/>
            <p:nvPr/>
          </p:nvGrpSpPr>
          <p:grpSpPr>
            <a:xfrm>
              <a:off x="1293" y="7247"/>
              <a:ext cx="5104" cy="738"/>
              <a:chOff x="1269762" y="3927413"/>
              <a:chExt cx="3240771" cy="468332"/>
            </a:xfrm>
          </p:grpSpPr>
          <p:sp>
            <p:nvSpPr>
              <p:cNvPr id="231" name="矩形 230"/>
              <p:cNvSpPr/>
              <p:nvPr/>
            </p:nvSpPr>
            <p:spPr>
              <a:xfrm>
                <a:off x="1776476" y="4008592"/>
                <a:ext cx="2734057" cy="384822"/>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000" b="0" i="0" u="none" strike="noStrike" kern="1200" cap="none" spc="0" normalizeH="0" baseline="0" noProof="0" dirty="0">
                    <a:ln>
                      <a:noFill/>
                    </a:ln>
                    <a:solidFill>
                      <a:srgbClr val="D45032"/>
                    </a:solidFill>
                    <a:effectLst/>
                    <a:uLnTx/>
                    <a:uFillTx/>
                    <a:latin typeface="Arial" charset="0"/>
                    <a:ea typeface="Arial" charset="0"/>
                    <a:cs typeface="Arial" charset="0"/>
                  </a:rPr>
                  <a:t>Tác hại của </a:t>
                </a:r>
                <a:r>
                  <a:rPr kumimoji="0" lang="vi-VN" altLang="zh-CN" sz="3000" b="0" i="0" u="none" strike="noStrike" kern="1200" cap="none" spc="0" normalizeH="0" baseline="0" noProof="0" dirty="0" smtClean="0">
                    <a:ln>
                      <a:noFill/>
                    </a:ln>
                    <a:solidFill>
                      <a:srgbClr val="D45032"/>
                    </a:solidFill>
                    <a:effectLst/>
                    <a:uLnTx/>
                    <a:uFillTx/>
                    <a:latin typeface="Arial" charset="0"/>
                    <a:ea typeface="Arial" charset="0"/>
                    <a:cs typeface="Arial" charset="0"/>
                  </a:rPr>
                  <a:t>hút </a:t>
                </a:r>
                <a:r>
                  <a:rPr kumimoji="0" lang="vi-VN" altLang="zh-CN" sz="3000" b="0" i="0" u="none" strike="noStrike" kern="1200" cap="none" spc="0" normalizeH="0" baseline="0" noProof="0" dirty="0">
                    <a:ln>
                      <a:noFill/>
                    </a:ln>
                    <a:solidFill>
                      <a:srgbClr val="D45032"/>
                    </a:solidFill>
                    <a:effectLst/>
                    <a:uLnTx/>
                    <a:uFillTx/>
                    <a:latin typeface="Arial" charset="0"/>
                    <a:ea typeface="Arial" charset="0"/>
                    <a:cs typeface="Arial" charset="0"/>
                  </a:rPr>
                  <a:t>thuốc lá thụ động</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3" name="文本框 242"/>
              <p:cNvSpPr txBox="1"/>
              <p:nvPr/>
            </p:nvSpPr>
            <p:spPr>
              <a:xfrm>
                <a:off x="1269762" y="3927413"/>
                <a:ext cx="372965" cy="468332"/>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a:ln>
                      <a:solidFill>
                        <a:prstClr val="white"/>
                      </a:solidFill>
                    </a:ln>
                    <a:solidFill>
                      <a:srgbClr val="D45032"/>
                    </a:solidFill>
                    <a:effectLst/>
                    <a:uLnTx/>
                    <a:uFillTx/>
                    <a:latin typeface="Noto Sans"/>
                    <a:ea typeface="Noto Sans"/>
                    <a:cs typeface="思源黑体 CN Bold" panose="020B0800000000000000" charset="-122"/>
                  </a:rPr>
                  <a:t>04</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cxnSp>
          <p:nvCxnSpPr>
            <p:cNvPr id="281" name="直接连接符 280"/>
            <p:cNvCxnSpPr/>
            <p:nvPr/>
          </p:nvCxnSpPr>
          <p:spPr>
            <a:xfrm>
              <a:off x="2036" y="4810"/>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a:off x="2036" y="5751"/>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a:off x="2036" y="6868"/>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7" name="图片 6" descr="37"/>
          <p:cNvPicPr>
            <a:picLocks noChangeAspect="1"/>
          </p:cNvPicPr>
          <p:nvPr/>
        </p:nvPicPr>
        <p:blipFill>
          <a:blip r:embed="rId7"/>
          <a:srcRect l="15428" b="37443"/>
          <a:stretch>
            <a:fillRect/>
          </a:stretch>
        </p:blipFill>
        <p:spPr>
          <a:xfrm flipH="1">
            <a:off x="1270" y="-21590"/>
            <a:ext cx="2976245" cy="3303270"/>
          </a:xfrm>
          <a:prstGeom prst="rect">
            <a:avLst/>
          </a:prstGeom>
        </p:spPr>
      </p:pic>
      <p:sp>
        <p:nvSpPr>
          <p:cNvPr id="8" name="矩形 7"/>
          <p:cNvSpPr/>
          <p:nvPr/>
        </p:nvSpPr>
        <p:spPr>
          <a:xfrm>
            <a:off x="3835765" y="581058"/>
            <a:ext cx="5749456" cy="770494"/>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4000" b="1" i="0" u="none" strike="noStrike" kern="1200" cap="none" spc="0" normalizeH="0" baseline="0" noProof="0">
                <a:ln>
                  <a:noFill/>
                </a:ln>
                <a:solidFill>
                  <a:srgbClr val="D45032"/>
                </a:solidFill>
                <a:effectLst/>
                <a:uLnTx/>
                <a:uFillTx/>
                <a:latin typeface="Arial" charset="0"/>
                <a:ea typeface="Arial" charset="0"/>
                <a:cs typeface="Arial" charset="0"/>
              </a:rPr>
              <a:t>NỘI DUNG TRÌNH BÀY</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cxnSp>
        <p:nvCxnSpPr>
          <p:cNvPr id="28" name="直接连接符 282"/>
          <p:cNvCxnSpPr/>
          <p:nvPr/>
        </p:nvCxnSpPr>
        <p:spPr>
          <a:xfrm>
            <a:off x="3721487" y="3980659"/>
            <a:ext cx="666942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42"/>
          <p:cNvSpPr txBox="1"/>
          <p:nvPr/>
        </p:nvSpPr>
        <p:spPr>
          <a:xfrm>
            <a:off x="2722418" y="5220843"/>
            <a:ext cx="789659" cy="634093"/>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05</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sp>
        <p:nvSpPr>
          <p:cNvPr id="30" name="矩形 230"/>
          <p:cNvSpPr/>
          <p:nvPr/>
        </p:nvSpPr>
        <p:spPr>
          <a:xfrm>
            <a:off x="3795306" y="5321631"/>
            <a:ext cx="4086424" cy="565812"/>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3000" b="0" i="0" u="none" strike="noStrike" kern="1200" cap="none" spc="0" normalizeH="0" baseline="0" noProof="0" dirty="0">
                <a:ln>
                  <a:noFill/>
                </a:ln>
                <a:solidFill>
                  <a:srgbClr val="D45032"/>
                </a:solidFill>
                <a:effectLst/>
                <a:uLnTx/>
                <a:uFillTx/>
                <a:latin typeface="Arial" charset="0"/>
                <a:ea typeface="Arial" charset="0"/>
                <a:cs typeface="Arial" charset="0"/>
              </a:rPr>
              <a:t>Tác hại thuốc lá mới nổi</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cxnSp>
        <p:nvCxnSpPr>
          <p:cNvPr id="31" name="直接连接符 281"/>
          <p:cNvCxnSpPr/>
          <p:nvPr/>
        </p:nvCxnSpPr>
        <p:spPr>
          <a:xfrm>
            <a:off x="3795306" y="4963091"/>
            <a:ext cx="666942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00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5" y="-21590"/>
            <a:ext cx="12193270" cy="6879590"/>
            <a:chOff x="-1" y="-34"/>
            <a:chExt cx="19202" cy="10834"/>
          </a:xfrm>
        </p:grpSpPr>
        <p:grpSp>
          <p:nvGrpSpPr>
            <p:cNvPr id="4" name="组合 3"/>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24"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38"/>
          <p:cNvSpPr txBox="1"/>
          <p:nvPr/>
        </p:nvSpPr>
        <p:spPr>
          <a:xfrm>
            <a:off x="1448435" y="4019548"/>
            <a:ext cx="1936115" cy="320199"/>
          </a:xfrm>
          <a:prstGeom prst="rect">
            <a:avLst/>
          </a:prstGeom>
          <a:noFill/>
        </p:spPr>
        <p:txBody>
          <a:bodyPr wrap="square" rtlCol="0">
            <a:normAutofit fontScale="92500" lnSpcReduction="20000"/>
          </a:bodyPr>
          <a:lstStyle/>
          <a:p>
            <a:pPr marL="285750" indent="-285750" algn="l" fontAlgn="auto">
              <a:lnSpc>
                <a:spcPct val="120000"/>
              </a:lnSpc>
              <a:buFont typeface="Wingdings" panose="05000000000000000000" charset="0"/>
              <a:buChar char="l"/>
            </a:pPr>
            <a:endParaRPr sz="1600" dirty="0">
              <a:solidFill>
                <a:schemeClr val="tx1"/>
              </a:solidFill>
              <a:latin typeface="思源黑体 CN Bold"/>
              <a:ea typeface="思源黑体 CN Bold"/>
              <a:cs typeface="思源黑体 CN Bold" panose="020B0800000000000000" charset="-122"/>
            </a:endParaRPr>
          </a:p>
        </p:txBody>
      </p:sp>
      <p:pic>
        <p:nvPicPr>
          <p:cNvPr id="5"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9" name="Rectangle 2"/>
          <p:cNvSpPr txBox="1">
            <a:spLocks noChangeArrowheads="1"/>
          </p:cNvSpPr>
          <p:nvPr/>
        </p:nvSpPr>
        <p:spPr>
          <a:xfrm>
            <a:off x="1448435" y="613368"/>
            <a:ext cx="9219565" cy="71419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思源黑体 CN Bold"/>
                <a:ea typeface="思源黑体 CN Bold"/>
                <a:cs typeface="思源黑体 CN Bold" panose="020B0800000000000000" charset="-122"/>
              </a:defRPr>
            </a:lvl1pPr>
          </a:lstStyle>
          <a:p>
            <a:pPr>
              <a:defRPr/>
            </a:pPr>
            <a:r>
              <a:rPr lang="en-US" sz="3200" b="1" dirty="0">
                <a:latin typeface="Arial" charset="0"/>
                <a:ea typeface="Arial" charset="0"/>
                <a:cs typeface="Arial" charset="0"/>
              </a:rPr>
              <a:t>HÚT THUỐC GÂY UNG THƯ PHỔI</a:t>
            </a:r>
          </a:p>
        </p:txBody>
      </p:sp>
      <p:grpSp>
        <p:nvGrpSpPr>
          <p:cNvPr id="20" name="Group 19"/>
          <p:cNvGrpSpPr/>
          <p:nvPr/>
        </p:nvGrpSpPr>
        <p:grpSpPr>
          <a:xfrm>
            <a:off x="2018245" y="1336518"/>
            <a:ext cx="7620000" cy="4038600"/>
            <a:chOff x="381000" y="1828800"/>
            <a:chExt cx="8449461" cy="4601296"/>
          </a:xfrm>
        </p:grpSpPr>
        <p:pic>
          <p:nvPicPr>
            <p:cNvPr id="21" name="Picture 4"/>
            <p:cNvPicPr>
              <a:picLocks noChangeAspect="1" noChangeArrowheads="1"/>
            </p:cNvPicPr>
            <p:nvPr/>
          </p:nvPicPr>
          <p:blipFill>
            <a:blip r:embed="rId5" cstate="print"/>
            <a:srcRect/>
            <a:stretch>
              <a:fillRect/>
            </a:stretch>
          </p:blipFill>
          <p:spPr bwMode="auto">
            <a:xfrm>
              <a:off x="914400" y="2362200"/>
              <a:ext cx="3237367" cy="4067896"/>
            </a:xfrm>
            <a:prstGeom prst="rect">
              <a:avLst/>
            </a:prstGeom>
            <a:noFill/>
            <a:ln w="9525">
              <a:noFill/>
              <a:miter lim="800000"/>
              <a:headEnd/>
              <a:tailEnd/>
            </a:ln>
          </p:spPr>
        </p:pic>
        <p:pic>
          <p:nvPicPr>
            <p:cNvPr id="22" name="Picture 5"/>
            <p:cNvPicPr>
              <a:picLocks noChangeAspect="1" noChangeArrowheads="1"/>
            </p:cNvPicPr>
            <p:nvPr/>
          </p:nvPicPr>
          <p:blipFill>
            <a:blip r:embed="rId6" cstate="print"/>
            <a:srcRect/>
            <a:stretch>
              <a:fillRect/>
            </a:stretch>
          </p:blipFill>
          <p:spPr bwMode="auto">
            <a:xfrm>
              <a:off x="5486400" y="1828800"/>
              <a:ext cx="3344061" cy="4267200"/>
            </a:xfrm>
            <a:prstGeom prst="rect">
              <a:avLst/>
            </a:prstGeom>
            <a:noFill/>
            <a:ln w="9525">
              <a:noFill/>
              <a:miter lim="800000"/>
              <a:headEnd/>
              <a:tailEnd/>
            </a:ln>
          </p:spPr>
        </p:pic>
        <p:sp>
          <p:nvSpPr>
            <p:cNvPr id="26" name="Line 7"/>
            <p:cNvSpPr>
              <a:spLocks noChangeShapeType="1"/>
            </p:cNvSpPr>
            <p:nvPr/>
          </p:nvSpPr>
          <p:spPr bwMode="auto">
            <a:xfrm flipV="1">
              <a:off x="381000" y="4495800"/>
              <a:ext cx="838200" cy="152400"/>
            </a:xfrm>
            <a:prstGeom prst="line">
              <a:avLst/>
            </a:prstGeom>
            <a:noFill/>
            <a:ln w="57150">
              <a:solidFill>
                <a:srgbClr val="FF0066"/>
              </a:solidFill>
              <a:round/>
              <a:headEnd type="none" w="sm" len="sm"/>
              <a:tailEnd type="triangle" w="med" len="med"/>
            </a:ln>
          </p:spPr>
          <p:txBody>
            <a:bodyPr wrap="none"/>
            <a:lstStyle/>
            <a:p>
              <a:endParaRPr lang="vi-VN"/>
            </a:p>
          </p:txBody>
        </p:sp>
        <p:sp>
          <p:nvSpPr>
            <p:cNvPr id="27" name="Line 7"/>
            <p:cNvSpPr>
              <a:spLocks noChangeShapeType="1"/>
            </p:cNvSpPr>
            <p:nvPr/>
          </p:nvSpPr>
          <p:spPr bwMode="auto">
            <a:xfrm flipV="1">
              <a:off x="5219700" y="3808413"/>
              <a:ext cx="838200" cy="152400"/>
            </a:xfrm>
            <a:prstGeom prst="line">
              <a:avLst/>
            </a:prstGeom>
            <a:noFill/>
            <a:ln w="57150">
              <a:solidFill>
                <a:srgbClr val="FF0066"/>
              </a:solidFill>
              <a:round/>
              <a:headEnd type="none" w="sm" len="sm"/>
              <a:tailEnd type="triangle" w="med" len="med"/>
            </a:ln>
          </p:spPr>
          <p:txBody>
            <a:bodyPr wrap="none"/>
            <a:lstStyle/>
            <a:p>
              <a:endParaRPr lang="vi-VN"/>
            </a:p>
          </p:txBody>
        </p:sp>
      </p:grpSp>
      <p:sp>
        <p:nvSpPr>
          <p:cNvPr id="33" name="Rectangle 32"/>
          <p:cNvSpPr/>
          <p:nvPr/>
        </p:nvSpPr>
        <p:spPr>
          <a:xfrm>
            <a:off x="1901052" y="5672826"/>
            <a:ext cx="8763000" cy="461665"/>
          </a:xfrm>
          <a:prstGeom prst="rect">
            <a:avLst/>
          </a:prstGeom>
        </p:spPr>
        <p:txBody>
          <a:bodyPr wrap="square">
            <a:spAutoFit/>
          </a:bodyPr>
          <a:lstStyle/>
          <a:p>
            <a:r>
              <a:rPr lang="en-US" sz="2400" b="1" dirty="0" err="1">
                <a:latin typeface="Arial" pitchFamily="34" charset="0"/>
                <a:ea typeface="Verdana" pitchFamily="34" charset="0"/>
                <a:cs typeface="Arial" pitchFamily="34" charset="0"/>
              </a:rPr>
              <a:t>Hút</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thuốc</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lá</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là</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nguyên</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nhân</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của</a:t>
            </a:r>
            <a:r>
              <a:rPr lang="en-US" sz="2400" b="1" dirty="0">
                <a:latin typeface="Arial" pitchFamily="34" charset="0"/>
                <a:ea typeface="Verdana" pitchFamily="34" charset="0"/>
                <a:cs typeface="Arial" pitchFamily="34" charset="0"/>
              </a:rPr>
              <a:t> 90% </a:t>
            </a:r>
            <a:r>
              <a:rPr lang="en-US" sz="2400" b="1" dirty="0" err="1">
                <a:latin typeface="Arial" pitchFamily="34" charset="0"/>
                <a:ea typeface="Verdana" pitchFamily="34" charset="0"/>
                <a:cs typeface="Arial" pitchFamily="34" charset="0"/>
              </a:rPr>
              <a:t>các</a:t>
            </a:r>
            <a:r>
              <a:rPr lang="en-US" sz="2400" b="1" dirty="0">
                <a:latin typeface="Arial" pitchFamily="34" charset="0"/>
                <a:ea typeface="Verdana" pitchFamily="34" charset="0"/>
                <a:cs typeface="Arial" pitchFamily="34" charset="0"/>
              </a:rPr>
              <a:t> ca </a:t>
            </a:r>
            <a:r>
              <a:rPr lang="en-US" sz="2400" b="1" dirty="0" err="1">
                <a:latin typeface="Arial" pitchFamily="34" charset="0"/>
                <a:ea typeface="Verdana" pitchFamily="34" charset="0"/>
                <a:cs typeface="Arial" pitchFamily="34" charset="0"/>
              </a:rPr>
              <a:t>ung</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thư</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phổi</a:t>
            </a:r>
            <a:endParaRPr lang="en-US" sz="2400" b="1" dirty="0">
              <a:latin typeface="Arial" pitchFamily="34" charset="0"/>
            </a:endParaRPr>
          </a:p>
        </p:txBody>
      </p:sp>
    </p:spTree>
    <p:extLst>
      <p:ext uri="{BB962C8B-B14F-4D97-AF65-F5344CB8AC3E}">
        <p14:creationId xmlns:p14="http://schemas.microsoft.com/office/powerpoint/2010/main" val="197406403"/>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1752600" y="721808"/>
            <a:ext cx="9144000" cy="798879"/>
          </a:xfrm>
        </p:spPr>
        <p:txBody>
          <a:bodyPr>
            <a:normAutofit/>
          </a:bodyPr>
          <a:lstStyle/>
          <a:p>
            <a:pPr algn="ctr" eaLnBrk="1" hangingPunct="1">
              <a:defRPr/>
            </a:pPr>
            <a:r>
              <a:rPr lang="en-US" sz="3600" b="1" dirty="0">
                <a:latin typeface="Arial" charset="0"/>
                <a:ea typeface="Arial" charset="0"/>
                <a:cs typeface="Arial" charset="0"/>
              </a:rPr>
              <a:t>HÚT THUỐC GÂY UNG THƯ PHỔI</a:t>
            </a:r>
          </a:p>
        </p:txBody>
      </p:sp>
      <p:pic>
        <p:nvPicPr>
          <p:cNvPr id="12" name="Picture 5" descr="415"/>
          <p:cNvPicPr>
            <a:picLocks noChangeAspect="1" noChangeArrowheads="1"/>
          </p:cNvPicPr>
          <p:nvPr/>
        </p:nvPicPr>
        <p:blipFill>
          <a:blip r:embed="rId5" cstate="print">
            <a:lum bright="-4000" contrast="6000"/>
          </a:blip>
          <a:srcRect/>
          <a:stretch>
            <a:fillRect/>
          </a:stretch>
        </p:blipFill>
        <p:spPr bwMode="auto">
          <a:xfrm>
            <a:off x="1411287" y="1704109"/>
            <a:ext cx="3951288" cy="3951288"/>
          </a:xfrm>
          <a:prstGeom prst="rect">
            <a:avLst/>
          </a:prstGeom>
          <a:noFill/>
          <a:ln w="9525">
            <a:noFill/>
            <a:miter lim="800000"/>
            <a:headEnd/>
            <a:tailEnd/>
          </a:ln>
        </p:spPr>
      </p:pic>
      <p:pic>
        <p:nvPicPr>
          <p:cNvPr id="13" name="Picture 2" descr="C:\Users\HUONGBAU\Desktop\pho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334" y="1646386"/>
            <a:ext cx="6234351" cy="445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046872"/>
      </p:ext>
    </p:extLst>
  </p:cSld>
  <p:clrMapOvr>
    <a:masterClrMapping/>
  </p:clrMapOvr>
  <p:transition advTm="3000">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631371" y="1300164"/>
            <a:ext cx="10863943" cy="90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a:lnSpc>
                <a:spcPct val="115000"/>
              </a:lnSpc>
              <a:spcBef>
                <a:spcPct val="20000"/>
              </a:spcBef>
              <a:buClr>
                <a:srgbClr val="000000"/>
              </a:buClr>
              <a:buSzTx/>
              <a:buFont typeface="Wingdings" panose="05000000000000000000" pitchFamily="2" charset="2"/>
              <a:buNone/>
            </a:pPr>
            <a:r>
              <a:rPr lang="en-US" altLang="en-US" sz="2400" b="1" dirty="0" err="1">
                <a:solidFill>
                  <a:prstClr val="black"/>
                </a:solidFill>
                <a:latin typeface="Arial" panose="020B0604020202020204" pitchFamily="34" charset="0"/>
              </a:rPr>
              <a:t>Người</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hút</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thuốc</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có</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tỷ</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lệ</a:t>
            </a:r>
            <a:r>
              <a:rPr lang="en-US" altLang="en-US" sz="2400" b="1" dirty="0">
                <a:solidFill>
                  <a:prstClr val="black"/>
                </a:solidFill>
                <a:latin typeface="Arial" panose="020B0604020202020204" pitchFamily="34" charset="0"/>
              </a:rPr>
              <a:t> K </a:t>
            </a:r>
            <a:r>
              <a:rPr lang="en-US" altLang="en-US" sz="2400" b="1" dirty="0" err="1">
                <a:solidFill>
                  <a:prstClr val="black"/>
                </a:solidFill>
                <a:latin typeface="Arial" panose="020B0604020202020204" pitchFamily="34" charset="0"/>
              </a:rPr>
              <a:t>miệng</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cao</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gấp</a:t>
            </a:r>
            <a:r>
              <a:rPr lang="en-US" altLang="en-US" sz="2400" b="1" dirty="0">
                <a:solidFill>
                  <a:prstClr val="black"/>
                </a:solidFill>
                <a:latin typeface="Arial" panose="020B0604020202020204" pitchFamily="34" charset="0"/>
              </a:rPr>
              <a:t> 27 </a:t>
            </a:r>
            <a:r>
              <a:rPr lang="en-US" altLang="en-US" sz="2400" b="1" dirty="0" err="1">
                <a:solidFill>
                  <a:prstClr val="black"/>
                </a:solidFill>
                <a:latin typeface="Arial" panose="020B0604020202020204" pitchFamily="34" charset="0"/>
              </a:rPr>
              <a:t>và</a:t>
            </a:r>
            <a:r>
              <a:rPr lang="en-US" altLang="en-US" sz="2400" b="1" dirty="0">
                <a:solidFill>
                  <a:prstClr val="black"/>
                </a:solidFill>
                <a:latin typeface="Arial" panose="020B0604020202020204" pitchFamily="34" charset="0"/>
              </a:rPr>
              <a:t> K </a:t>
            </a:r>
            <a:r>
              <a:rPr lang="en-US" altLang="en-US" sz="2400" b="1" dirty="0" err="1">
                <a:solidFill>
                  <a:prstClr val="black"/>
                </a:solidFill>
                <a:latin typeface="Arial" panose="020B0604020202020204" pitchFamily="34" charset="0"/>
              </a:rPr>
              <a:t>thanh</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quản</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cao</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gấp</a:t>
            </a:r>
            <a:r>
              <a:rPr lang="en-US" altLang="en-US" sz="2400" b="1" dirty="0">
                <a:solidFill>
                  <a:prstClr val="black"/>
                </a:solidFill>
                <a:latin typeface="Arial" panose="020B0604020202020204" pitchFamily="34" charset="0"/>
              </a:rPr>
              <a:t> 20 </a:t>
            </a:r>
            <a:r>
              <a:rPr lang="en-US" altLang="en-US" sz="2400" b="1" dirty="0" err="1">
                <a:solidFill>
                  <a:prstClr val="black"/>
                </a:solidFill>
                <a:latin typeface="Arial" panose="020B0604020202020204" pitchFamily="34" charset="0"/>
              </a:rPr>
              <a:t>lần</a:t>
            </a:r>
            <a:r>
              <a:rPr lang="en-US" altLang="en-US" sz="2400" b="1" dirty="0">
                <a:solidFill>
                  <a:prstClr val="black"/>
                </a:solidFill>
                <a:latin typeface="Arial" panose="020B0604020202020204" pitchFamily="34" charset="0"/>
              </a:rPr>
              <a:t>, K </a:t>
            </a:r>
            <a:r>
              <a:rPr lang="en-US" altLang="en-US" sz="2400" b="1" dirty="0" err="1">
                <a:solidFill>
                  <a:prstClr val="black"/>
                </a:solidFill>
                <a:latin typeface="Arial" panose="020B0604020202020204" pitchFamily="34" charset="0"/>
              </a:rPr>
              <a:t>thực</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quản</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cao</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gấp</a:t>
            </a:r>
            <a:r>
              <a:rPr lang="en-US" altLang="en-US" sz="2400" b="1" dirty="0">
                <a:solidFill>
                  <a:prstClr val="black"/>
                </a:solidFill>
                <a:latin typeface="Arial" panose="020B0604020202020204" pitchFamily="34" charset="0"/>
              </a:rPr>
              <a:t> 3,7 </a:t>
            </a:r>
            <a:r>
              <a:rPr lang="en-US" altLang="en-US" sz="2400" b="1" dirty="0" err="1">
                <a:solidFill>
                  <a:prstClr val="black"/>
                </a:solidFill>
                <a:latin typeface="Arial" panose="020B0604020202020204" pitchFamily="34" charset="0"/>
              </a:rPr>
              <a:t>lần</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người</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không</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hút</a:t>
            </a:r>
            <a:r>
              <a:rPr lang="en-US" altLang="en-US" sz="2400" b="1" dirty="0">
                <a:solidFill>
                  <a:prstClr val="black"/>
                </a:solidFill>
                <a:latin typeface="Arial" panose="020B0604020202020204" pitchFamily="34" charset="0"/>
              </a:rPr>
              <a:t> </a:t>
            </a:r>
            <a:r>
              <a:rPr lang="en-US" altLang="en-US" sz="2400" b="1" dirty="0" err="1">
                <a:solidFill>
                  <a:prstClr val="black"/>
                </a:solidFill>
                <a:latin typeface="Arial" panose="020B0604020202020204" pitchFamily="34" charset="0"/>
              </a:rPr>
              <a:t>thuốc</a:t>
            </a:r>
            <a:r>
              <a:rPr lang="en-US" altLang="en-US" sz="2400" b="1" dirty="0">
                <a:solidFill>
                  <a:prstClr val="black"/>
                </a:solidFill>
                <a:latin typeface="Arial" panose="020B0604020202020204" pitchFamily="34" charset="0"/>
              </a:rPr>
              <a:t> (WHO)</a:t>
            </a:r>
          </a:p>
        </p:txBody>
      </p:sp>
      <p:pic>
        <p:nvPicPr>
          <p:cNvPr id="3" name="Picture 3" descr="cancermouth2"/>
          <p:cNvPicPr>
            <a:picLocks noChangeAspect="1" noChangeArrowheads="1"/>
          </p:cNvPicPr>
          <p:nvPr/>
        </p:nvPicPr>
        <p:blipFill>
          <a:blip r:embed="rId3"/>
          <a:srcRect/>
          <a:stretch>
            <a:fillRect/>
          </a:stretch>
        </p:blipFill>
        <p:spPr bwMode="auto">
          <a:xfrm>
            <a:off x="100206" y="3074773"/>
            <a:ext cx="4069023" cy="3173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4495801" y="3074774"/>
            <a:ext cx="3962400" cy="3173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101969" y="381000"/>
            <a:ext cx="9425354" cy="658642"/>
          </a:xfrm>
          <a:prstGeom prst="rect">
            <a:avLst/>
          </a:prstGeom>
          <a:noFill/>
        </p:spPr>
        <p:txBody>
          <a:bodyPr wrap="square">
            <a:spAutoFit/>
          </a:bodyPr>
          <a:lstStyle/>
          <a:p>
            <a:pPr algn="ctr">
              <a:lnSpc>
                <a:spcPct val="115000"/>
              </a:lnSpc>
              <a:spcBef>
                <a:spcPct val="20000"/>
              </a:spcBef>
              <a:buClr>
                <a:srgbClr val="000000"/>
              </a:buClr>
              <a:buFont typeface="Wingdings" panose="05000000000000000000" pitchFamily="2" charset="2"/>
              <a:buNone/>
              <a:defRPr/>
            </a:pPr>
            <a:r>
              <a:rPr lang="en-US" sz="3200" b="1" dirty="0" smtClean="0">
                <a:solidFill>
                  <a:srgbClr val="002060"/>
                </a:solidFill>
                <a:latin typeface="Arial" charset="0"/>
                <a:cs typeface="Arial" charset="0"/>
              </a:rPr>
              <a:t>      THUỐC LÁ VÀ CÁC BỆNH UNG THƯ KHÁC</a:t>
            </a:r>
            <a:endParaRPr lang="en-US" sz="3200" b="1" dirty="0">
              <a:solidFill>
                <a:srgbClr val="002060"/>
              </a:solidFill>
              <a:latin typeface="Arial" charset="0"/>
              <a:cs typeface="Arial" charset="0"/>
            </a:endParaRPr>
          </a:p>
        </p:txBody>
      </p:sp>
      <p:pic>
        <p:nvPicPr>
          <p:cNvPr id="2" name="Picture 1"/>
          <p:cNvPicPr>
            <a:picLocks noChangeAspect="1"/>
          </p:cNvPicPr>
          <p:nvPr/>
        </p:nvPicPr>
        <p:blipFill>
          <a:blip r:embed="rId5"/>
          <a:stretch>
            <a:fillRect/>
          </a:stretch>
        </p:blipFill>
        <p:spPr>
          <a:xfrm>
            <a:off x="8512628" y="3074774"/>
            <a:ext cx="3526881" cy="3173627"/>
          </a:xfrm>
          <a:prstGeom prst="rect">
            <a:avLst/>
          </a:prstGeom>
        </p:spPr>
      </p:pic>
    </p:spTree>
    <p:extLst>
      <p:ext uri="{BB962C8B-B14F-4D97-AF65-F5344CB8AC3E}">
        <p14:creationId xmlns:p14="http://schemas.microsoft.com/office/powerpoint/2010/main" val="329046854"/>
      </p:ext>
    </p:extLst>
  </p:cSld>
  <p:clrMapOvr>
    <a:masterClrMapping/>
  </p:clrMapOvr>
  <p:transition advTm="300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Picture 4"/>
          <p:cNvPicPr>
            <a:picLocks noChangeAspect="1" noChangeArrowheads="1"/>
          </p:cNvPicPr>
          <p:nvPr/>
        </p:nvPicPr>
        <p:blipFill>
          <a:blip r:embed="rId5" cstate="print"/>
          <a:srcRect/>
          <a:stretch>
            <a:fillRect/>
          </a:stretch>
        </p:blipFill>
        <p:spPr bwMode="auto">
          <a:xfrm>
            <a:off x="1219200" y="985354"/>
            <a:ext cx="4657738" cy="3962400"/>
          </a:xfrm>
          <a:prstGeom prst="rect">
            <a:avLst/>
          </a:prstGeom>
          <a:noFill/>
          <a:ln w="9525">
            <a:noFill/>
            <a:miter lim="800000"/>
            <a:headEnd/>
            <a:tailEnd/>
          </a:ln>
        </p:spPr>
      </p:pic>
      <p:pic>
        <p:nvPicPr>
          <p:cNvPr id="11" name="Picture 5" descr="14"/>
          <p:cNvPicPr>
            <a:picLocks noChangeAspect="1" noChangeArrowheads="1"/>
          </p:cNvPicPr>
          <p:nvPr/>
        </p:nvPicPr>
        <p:blipFill>
          <a:blip r:embed="rId6" cstate="print"/>
          <a:srcRect/>
          <a:stretch>
            <a:fillRect/>
          </a:stretch>
        </p:blipFill>
        <p:spPr bwMode="auto">
          <a:xfrm>
            <a:off x="6518562" y="962891"/>
            <a:ext cx="4641273" cy="3962400"/>
          </a:xfrm>
          <a:prstGeom prst="rect">
            <a:avLst/>
          </a:prstGeom>
          <a:noFill/>
          <a:ln w="9525">
            <a:noFill/>
            <a:miter lim="800000"/>
            <a:headEnd/>
            <a:tailEnd/>
          </a:ln>
        </p:spPr>
      </p:pic>
      <p:sp>
        <p:nvSpPr>
          <p:cNvPr id="12" name="Text Box 6"/>
          <p:cNvSpPr txBox="1">
            <a:spLocks noChangeArrowheads="1"/>
          </p:cNvSpPr>
          <p:nvPr/>
        </p:nvSpPr>
        <p:spPr bwMode="auto">
          <a:xfrm>
            <a:off x="1905000" y="5238130"/>
            <a:ext cx="2514600" cy="584775"/>
          </a:xfrm>
          <a:prstGeom prst="rect">
            <a:avLst/>
          </a:prstGeom>
          <a:noFill/>
          <a:ln w="12700">
            <a:noFill/>
            <a:miter lim="800000"/>
            <a:headEnd type="none" w="sm" len="sm"/>
            <a:tailEnd type="none" w="sm" len="sm"/>
          </a:ln>
        </p:spPr>
        <p:txBody>
          <a:bodyPr>
            <a:spAutoFit/>
          </a:bodyPr>
          <a:lstStyle/>
          <a:p>
            <a:pPr algn="ctr">
              <a:lnSpc>
                <a:spcPct val="100000"/>
              </a:lnSpc>
              <a:spcBef>
                <a:spcPct val="50000"/>
              </a:spcBef>
              <a:buClrTx/>
              <a:buFontTx/>
              <a:buNone/>
            </a:pPr>
            <a:r>
              <a:rPr lang="en-US" sz="3200" b="1" dirty="0">
                <a:solidFill>
                  <a:schemeClr val="tx1"/>
                </a:solidFill>
                <a:latin typeface="Arial" pitchFamily="34" charset="0"/>
              </a:rPr>
              <a:t>Ung </a:t>
            </a:r>
            <a:r>
              <a:rPr lang="en-US" sz="3200" b="1" dirty="0" err="1">
                <a:solidFill>
                  <a:schemeClr val="tx1"/>
                </a:solidFill>
                <a:latin typeface="Arial" pitchFamily="34" charset="0"/>
              </a:rPr>
              <a:t>th­ư</a:t>
            </a:r>
            <a:r>
              <a:rPr lang="en-US" sz="3200" b="1" dirty="0">
                <a:solidFill>
                  <a:schemeClr val="tx1"/>
                </a:solidFill>
                <a:latin typeface="Arial" pitchFamily="34" charset="0"/>
              </a:rPr>
              <a:t> </a:t>
            </a:r>
            <a:r>
              <a:rPr lang="en-US" sz="3200" b="1" dirty="0" err="1">
                <a:solidFill>
                  <a:schemeClr val="tx1"/>
                </a:solidFill>
                <a:latin typeface="Arial" pitchFamily="34" charset="0"/>
              </a:rPr>
              <a:t>vú</a:t>
            </a:r>
            <a:endParaRPr lang="en-US" sz="3200" b="1" dirty="0">
              <a:solidFill>
                <a:schemeClr val="tx1"/>
              </a:solidFill>
              <a:latin typeface="Arial" pitchFamily="34" charset="0"/>
            </a:endParaRPr>
          </a:p>
        </p:txBody>
      </p:sp>
      <p:sp>
        <p:nvSpPr>
          <p:cNvPr id="13" name="Text Box 7"/>
          <p:cNvSpPr txBox="1">
            <a:spLocks noChangeArrowheads="1"/>
          </p:cNvSpPr>
          <p:nvPr/>
        </p:nvSpPr>
        <p:spPr bwMode="auto">
          <a:xfrm>
            <a:off x="6920921" y="5238130"/>
            <a:ext cx="4238914" cy="584775"/>
          </a:xfrm>
          <a:prstGeom prst="rect">
            <a:avLst/>
          </a:prstGeom>
          <a:noFill/>
          <a:ln w="12700">
            <a:noFill/>
            <a:miter lim="800000"/>
            <a:headEnd type="none" w="sm" len="sm"/>
            <a:tailEnd type="none" w="sm" len="sm"/>
          </a:ln>
        </p:spPr>
        <p:txBody>
          <a:bodyPr wrap="square">
            <a:spAutoFit/>
          </a:bodyPr>
          <a:lstStyle/>
          <a:p>
            <a:pPr algn="ctr">
              <a:lnSpc>
                <a:spcPct val="100000"/>
              </a:lnSpc>
              <a:spcBef>
                <a:spcPct val="50000"/>
              </a:spcBef>
              <a:buClrTx/>
              <a:buFontTx/>
              <a:buNone/>
            </a:pPr>
            <a:r>
              <a:rPr lang="en-US" sz="3200" b="1" dirty="0">
                <a:solidFill>
                  <a:schemeClr val="tx1"/>
                </a:solidFill>
                <a:latin typeface="Arial" pitchFamily="34" charset="0"/>
              </a:rPr>
              <a:t>Ung </a:t>
            </a:r>
            <a:r>
              <a:rPr lang="en-US" sz="3200" b="1" dirty="0" err="1">
                <a:solidFill>
                  <a:schemeClr val="tx1"/>
                </a:solidFill>
                <a:latin typeface="Arial" pitchFamily="34" charset="0"/>
              </a:rPr>
              <a:t>thư</a:t>
            </a:r>
            <a:r>
              <a:rPr lang="en-US" sz="3200" b="1" dirty="0">
                <a:solidFill>
                  <a:schemeClr val="tx1"/>
                </a:solidFill>
                <a:latin typeface="Arial" pitchFamily="34" charset="0"/>
              </a:rPr>
              <a:t> </a:t>
            </a:r>
            <a:r>
              <a:rPr lang="en-US" sz="3200" b="1" dirty="0" err="1">
                <a:solidFill>
                  <a:schemeClr val="tx1"/>
                </a:solidFill>
                <a:latin typeface="Arial" pitchFamily="34" charset="0"/>
              </a:rPr>
              <a:t>cổ</a:t>
            </a:r>
            <a:r>
              <a:rPr lang="en-US" sz="3200" b="1" dirty="0">
                <a:solidFill>
                  <a:schemeClr val="tx1"/>
                </a:solidFill>
                <a:latin typeface="Arial" pitchFamily="34" charset="0"/>
              </a:rPr>
              <a:t> </a:t>
            </a:r>
            <a:r>
              <a:rPr lang="en-US" sz="3200" b="1" dirty="0" err="1">
                <a:solidFill>
                  <a:schemeClr val="tx1"/>
                </a:solidFill>
                <a:latin typeface="Arial" pitchFamily="34" charset="0"/>
              </a:rPr>
              <a:t>tử</a:t>
            </a:r>
            <a:r>
              <a:rPr lang="en-US" sz="3200" b="1" dirty="0">
                <a:solidFill>
                  <a:schemeClr val="tx1"/>
                </a:solidFill>
                <a:latin typeface="Arial" pitchFamily="34" charset="0"/>
              </a:rPr>
              <a:t> </a:t>
            </a:r>
            <a:r>
              <a:rPr lang="en-US" sz="3200" b="1" dirty="0" err="1">
                <a:solidFill>
                  <a:schemeClr val="tx1"/>
                </a:solidFill>
                <a:latin typeface="Arial" pitchFamily="34" charset="0"/>
              </a:rPr>
              <a:t>cung</a:t>
            </a:r>
            <a:endParaRPr lang="en-US" sz="3200" b="1" dirty="0">
              <a:solidFill>
                <a:schemeClr val="tx1"/>
              </a:solidFill>
              <a:latin typeface="Arial" pitchFamily="34" charset="0"/>
            </a:endParaRPr>
          </a:p>
        </p:txBody>
      </p:sp>
    </p:spTree>
    <p:extLst>
      <p:ext uri="{BB962C8B-B14F-4D97-AF65-F5344CB8AC3E}">
        <p14:creationId xmlns:p14="http://schemas.microsoft.com/office/powerpoint/2010/main" val="2460784151"/>
      </p:ext>
    </p:extLst>
  </p:cSld>
  <p:clrMapOvr>
    <a:masterClrMapping/>
  </p:clrMapOvr>
  <p:transition advTm="3000">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400300" y="718062"/>
            <a:ext cx="7623463" cy="628625"/>
          </a:xfrm>
          <a:prstGeom prst="rect">
            <a:avLst/>
          </a:prstGeom>
          <a:solidFill>
            <a:srgbClr val="D93B2A"/>
          </a:solidFill>
        </p:spPr>
        <p:txBody>
          <a:bodyPr wrap="square">
            <a:noAutofit/>
          </a:bodyPr>
          <a:lstStyle/>
          <a:p>
            <a:pPr lvl="0" algn="ctr">
              <a:spcBef>
                <a:spcPct val="0"/>
              </a:spcBef>
              <a:spcAft>
                <a:spcPct val="0"/>
              </a:spcAft>
              <a:defRPr/>
            </a:pPr>
            <a:r>
              <a:rPr lang="en-US" altLang="zh-CN" sz="3200" b="1" noProof="0" dirty="0">
                <a:solidFill>
                  <a:schemeClr val="bg1"/>
                </a:solidFill>
                <a:latin typeface="Arial" panose="020B0604020202020204" pitchFamily="34" charset="0"/>
                <a:ea typeface="Arial" charset="0"/>
                <a:cs typeface="Arial" panose="020B0604020202020204" pitchFamily="34" charset="0"/>
              </a:rPr>
              <a:t>3</a:t>
            </a:r>
            <a:r>
              <a:rPr lang="en-US" altLang="zh-CN" sz="3200" b="1" noProof="0" dirty="0" smtClean="0">
                <a:solidFill>
                  <a:schemeClr val="bg1"/>
                </a:solidFill>
                <a:latin typeface="Arial" panose="020B0604020202020204" pitchFamily="34" charset="0"/>
                <a:ea typeface="Arial" charset="0"/>
                <a:cs typeface="Arial" panose="020B0604020202020204" pitchFamily="34" charset="0"/>
              </a:rPr>
              <a:t>. </a:t>
            </a:r>
            <a:r>
              <a:rPr lang="vi-VN" sz="3200" b="1" dirty="0" smtClean="0">
                <a:solidFill>
                  <a:schemeClr val="bg1"/>
                </a:solidFill>
                <a:latin typeface="Arial" panose="020B0604020202020204" pitchFamily="34" charset="0"/>
                <a:cs typeface="Arial" panose="020B0604020202020204" pitchFamily="34" charset="0"/>
              </a:rPr>
              <a:t>TỔN THƯƠNG TIM MẠCH SỚM</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p:txBody>
      </p:sp>
      <p:sp>
        <p:nvSpPr>
          <p:cNvPr id="11" name="Rectangle 3"/>
          <p:cNvSpPr txBox="1">
            <a:spLocks noChangeArrowheads="1"/>
          </p:cNvSpPr>
          <p:nvPr/>
        </p:nvSpPr>
        <p:spPr>
          <a:xfrm>
            <a:off x="982316" y="1216685"/>
            <a:ext cx="10714383" cy="506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defRPr/>
            </a:pPr>
            <a:endParaRPr lang="nl-NL" sz="2600" dirty="0">
              <a:solidFill>
                <a:srgbClr val="000000"/>
              </a:solidFill>
              <a:latin typeface="Arial" charset="0"/>
              <a:ea typeface="Arial" charset="0"/>
              <a:cs typeface="Arial" charset="0"/>
            </a:endParaRPr>
          </a:p>
        </p:txBody>
      </p:sp>
      <p:pic>
        <p:nvPicPr>
          <p:cNvPr id="7170" name="Picture 2" descr="https://hongngochospital.vn/wp-content/uploads/2013/11/hut-thuoc-l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072" y="4279583"/>
            <a:ext cx="5311775" cy="20967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50+ Ảnh Cấm Hút Thuốc Lá Cực Chất, Ý Nghĩa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337" y="4000511"/>
            <a:ext cx="3525778" cy="2465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4092" y="1657880"/>
            <a:ext cx="11192607" cy="2084225"/>
          </a:xfrm>
          <a:prstGeom prst="rect">
            <a:avLst/>
          </a:prstGeom>
        </p:spPr>
        <p:txBody>
          <a:bodyPr wrap="square" anchor="ctr">
            <a:spAutoFit/>
          </a:bodyPr>
          <a:lstStyle/>
          <a:p>
            <a:pPr lvl="0" algn="just" eaLnBrk="0" fontAlgn="base" hangingPunct="0">
              <a:lnSpc>
                <a:spcPct val="150000"/>
              </a:lnSpc>
              <a:spcBef>
                <a:spcPct val="0"/>
              </a:spcBef>
              <a:spcAft>
                <a:spcPct val="0"/>
              </a:spcAft>
              <a:buFontTx/>
              <a:buChar char="•"/>
            </a:pPr>
            <a:r>
              <a:rPr lang="en-US" altLang="en-US" sz="3000" dirty="0" smtClean="0">
                <a:latin typeface="Arial" panose="020B0604020202020204" pitchFamily="34" charset="0"/>
              </a:rPr>
              <a:t> </a:t>
            </a:r>
            <a:r>
              <a:rPr lang="en-US" altLang="en-US" sz="3000" dirty="0" err="1" smtClean="0">
                <a:latin typeface="Arial" panose="020B0604020202020204" pitchFamily="34" charset="0"/>
              </a:rPr>
              <a:t>Hút</a:t>
            </a:r>
            <a:r>
              <a:rPr lang="en-US" altLang="en-US" sz="3000" dirty="0" smtClean="0">
                <a:latin typeface="Arial" panose="020B0604020202020204" pitchFamily="34" charset="0"/>
              </a:rPr>
              <a:t> </a:t>
            </a:r>
            <a:r>
              <a:rPr lang="en-US" altLang="en-US" sz="3000" dirty="0" err="1">
                <a:latin typeface="Arial" panose="020B0604020202020204" pitchFamily="34" charset="0"/>
              </a:rPr>
              <a:t>thuốc</a:t>
            </a:r>
            <a:r>
              <a:rPr lang="en-US" altLang="en-US" sz="3000" dirty="0">
                <a:latin typeface="Arial" panose="020B0604020202020204" pitchFamily="34" charset="0"/>
              </a:rPr>
              <a:t> </a:t>
            </a:r>
            <a:r>
              <a:rPr lang="en-US" altLang="en-US" sz="3000" dirty="0" err="1">
                <a:latin typeface="Arial" panose="020B0604020202020204" pitchFamily="34" charset="0"/>
              </a:rPr>
              <a:t>làm</a:t>
            </a:r>
            <a:r>
              <a:rPr lang="en-US" altLang="en-US" sz="3000" dirty="0">
                <a:latin typeface="Arial" panose="020B0604020202020204" pitchFamily="34" charset="0"/>
              </a:rPr>
              <a:t> </a:t>
            </a:r>
            <a:r>
              <a:rPr lang="en-US" altLang="en-US" sz="3000" dirty="0" err="1">
                <a:latin typeface="Arial" panose="020B0604020202020204" pitchFamily="34" charset="0"/>
              </a:rPr>
              <a:t>tăng</a:t>
            </a:r>
            <a:r>
              <a:rPr lang="en-US" altLang="en-US" sz="3000" dirty="0">
                <a:latin typeface="Arial" panose="020B0604020202020204" pitchFamily="34" charset="0"/>
              </a:rPr>
              <a:t> </a:t>
            </a:r>
            <a:r>
              <a:rPr lang="en-US" altLang="en-US" sz="3000" b="1" dirty="0" err="1">
                <a:latin typeface="Arial" panose="020B0604020202020204" pitchFamily="34" charset="0"/>
              </a:rPr>
              <a:t>huyết</a:t>
            </a:r>
            <a:r>
              <a:rPr lang="en-US" altLang="en-US" sz="3000" b="1" dirty="0">
                <a:latin typeface="Arial" panose="020B0604020202020204" pitchFamily="34" charset="0"/>
              </a:rPr>
              <a:t> </a:t>
            </a:r>
            <a:r>
              <a:rPr lang="en-US" altLang="en-US" sz="3000" b="1" dirty="0" err="1">
                <a:latin typeface="Arial" panose="020B0604020202020204" pitchFamily="34" charset="0"/>
              </a:rPr>
              <a:t>áp</a:t>
            </a:r>
            <a:r>
              <a:rPr lang="en-US" altLang="en-US" sz="3000" b="1" dirty="0">
                <a:latin typeface="Arial" panose="020B0604020202020204" pitchFamily="34" charset="0"/>
              </a:rPr>
              <a:t>, </a:t>
            </a:r>
            <a:r>
              <a:rPr lang="en-US" altLang="en-US" sz="3000" b="1" dirty="0" err="1">
                <a:latin typeface="Arial" panose="020B0604020202020204" pitchFamily="34" charset="0"/>
              </a:rPr>
              <a:t>nhịp</a:t>
            </a:r>
            <a:r>
              <a:rPr lang="en-US" altLang="en-US" sz="3000" b="1" dirty="0">
                <a:latin typeface="Arial" panose="020B0604020202020204" pitchFamily="34" charset="0"/>
              </a:rPr>
              <a:t> </a:t>
            </a:r>
            <a:r>
              <a:rPr lang="en-US" altLang="en-US" sz="3000" b="1" dirty="0" err="1">
                <a:latin typeface="Arial" panose="020B0604020202020204" pitchFamily="34" charset="0"/>
              </a:rPr>
              <a:t>tim</a:t>
            </a:r>
            <a:r>
              <a:rPr lang="en-US" altLang="en-US" sz="3000" dirty="0">
                <a:latin typeface="Arial" panose="020B0604020202020204" pitchFamily="34" charset="0"/>
              </a:rPr>
              <a:t>, </a:t>
            </a:r>
            <a:r>
              <a:rPr lang="en-US" altLang="en-US" sz="3000" dirty="0" err="1">
                <a:latin typeface="Arial" panose="020B0604020202020204" pitchFamily="34" charset="0"/>
              </a:rPr>
              <a:t>tổn</a:t>
            </a:r>
            <a:r>
              <a:rPr lang="en-US" altLang="en-US" sz="3000" dirty="0">
                <a:latin typeface="Arial" panose="020B0604020202020204" pitchFamily="34" charset="0"/>
              </a:rPr>
              <a:t> </a:t>
            </a:r>
            <a:r>
              <a:rPr lang="en-US" altLang="en-US" sz="3000" dirty="0" err="1">
                <a:latin typeface="Arial" panose="020B0604020202020204" pitchFamily="34" charset="0"/>
              </a:rPr>
              <a:t>thương</a:t>
            </a:r>
            <a:r>
              <a:rPr lang="en-US" altLang="en-US" sz="3000" dirty="0">
                <a:latin typeface="Arial" panose="020B0604020202020204" pitchFamily="34" charset="0"/>
              </a:rPr>
              <a:t> </a:t>
            </a:r>
            <a:r>
              <a:rPr lang="en-US" altLang="en-US" sz="3000" dirty="0" err="1">
                <a:latin typeface="Arial" panose="020B0604020202020204" pitchFamily="34" charset="0"/>
              </a:rPr>
              <a:t>mạch</a:t>
            </a:r>
            <a:r>
              <a:rPr lang="en-US" altLang="en-US" sz="3000" dirty="0">
                <a:latin typeface="Arial" panose="020B0604020202020204" pitchFamily="34" charset="0"/>
              </a:rPr>
              <a:t> </a:t>
            </a:r>
            <a:r>
              <a:rPr lang="en-US" altLang="en-US" sz="3000" dirty="0" err="1">
                <a:latin typeface="Arial" panose="020B0604020202020204" pitchFamily="34" charset="0"/>
              </a:rPr>
              <a:t>máu</a:t>
            </a:r>
            <a:r>
              <a:rPr lang="en-US" altLang="en-US" sz="3000" dirty="0">
                <a:latin typeface="Arial" panose="020B0604020202020204" pitchFamily="34" charset="0"/>
              </a:rPr>
              <a:t>.</a:t>
            </a:r>
          </a:p>
          <a:p>
            <a:pPr lvl="0" algn="just" eaLnBrk="0" fontAlgn="base" hangingPunct="0">
              <a:lnSpc>
                <a:spcPct val="150000"/>
              </a:lnSpc>
              <a:spcBef>
                <a:spcPct val="0"/>
              </a:spcBef>
              <a:spcAft>
                <a:spcPct val="0"/>
              </a:spcAft>
              <a:buFontTx/>
              <a:buChar char="•"/>
            </a:pPr>
            <a:r>
              <a:rPr lang="en-US" altLang="en-US" sz="3000" dirty="0" smtClean="0">
                <a:latin typeface="Arial" panose="020B0604020202020204" pitchFamily="34" charset="0"/>
              </a:rPr>
              <a:t> </a:t>
            </a:r>
            <a:r>
              <a:rPr lang="en-US" altLang="en-US" sz="3000" dirty="0" err="1" smtClean="0">
                <a:latin typeface="Arial" panose="020B0604020202020204" pitchFamily="34" charset="0"/>
              </a:rPr>
              <a:t>Tích</a:t>
            </a:r>
            <a:r>
              <a:rPr lang="en-US" altLang="en-US" sz="3000" dirty="0" smtClean="0">
                <a:latin typeface="Arial" panose="020B0604020202020204" pitchFamily="34" charset="0"/>
              </a:rPr>
              <a:t> </a:t>
            </a:r>
            <a:r>
              <a:rPr lang="en-US" altLang="en-US" sz="3000" dirty="0" err="1">
                <a:latin typeface="Arial" panose="020B0604020202020204" pitchFamily="34" charset="0"/>
              </a:rPr>
              <a:t>tụ</a:t>
            </a:r>
            <a:r>
              <a:rPr lang="en-US" altLang="en-US" sz="3000" dirty="0">
                <a:latin typeface="Arial" panose="020B0604020202020204" pitchFamily="34" charset="0"/>
              </a:rPr>
              <a:t> </a:t>
            </a:r>
            <a:r>
              <a:rPr lang="en-US" altLang="en-US" sz="3000" dirty="0" err="1">
                <a:latin typeface="Arial" panose="020B0604020202020204" pitchFamily="34" charset="0"/>
              </a:rPr>
              <a:t>mảng</a:t>
            </a:r>
            <a:r>
              <a:rPr lang="en-US" altLang="en-US" sz="3000" dirty="0">
                <a:latin typeface="Arial" panose="020B0604020202020204" pitchFamily="34" charset="0"/>
              </a:rPr>
              <a:t> </a:t>
            </a:r>
            <a:r>
              <a:rPr lang="en-US" altLang="en-US" sz="3000" dirty="0" err="1">
                <a:latin typeface="Arial" panose="020B0604020202020204" pitchFamily="34" charset="0"/>
              </a:rPr>
              <a:t>xơ</a:t>
            </a:r>
            <a:r>
              <a:rPr lang="en-US" altLang="en-US" sz="3000" dirty="0">
                <a:latin typeface="Arial" panose="020B0604020202020204" pitchFamily="34" charset="0"/>
              </a:rPr>
              <a:t> </a:t>
            </a:r>
            <a:r>
              <a:rPr lang="en-US" altLang="en-US" sz="3000" dirty="0" err="1">
                <a:latin typeface="Arial" panose="020B0604020202020204" pitchFamily="34" charset="0"/>
              </a:rPr>
              <a:t>vữa</a:t>
            </a:r>
            <a:r>
              <a:rPr lang="en-US" altLang="en-US" sz="3000" dirty="0">
                <a:latin typeface="Arial" panose="020B0604020202020204" pitchFamily="34" charset="0"/>
              </a:rPr>
              <a:t> </a:t>
            </a:r>
            <a:r>
              <a:rPr lang="en-US" altLang="en-US" sz="3000" dirty="0" err="1">
                <a:latin typeface="Arial" panose="020B0604020202020204" pitchFamily="34" charset="0"/>
              </a:rPr>
              <a:t>động</a:t>
            </a:r>
            <a:r>
              <a:rPr lang="en-US" altLang="en-US" sz="3000" dirty="0">
                <a:latin typeface="Arial" panose="020B0604020202020204" pitchFamily="34" charset="0"/>
              </a:rPr>
              <a:t> </a:t>
            </a:r>
            <a:r>
              <a:rPr lang="en-US" altLang="en-US" sz="3000" dirty="0" err="1">
                <a:latin typeface="Arial" panose="020B0604020202020204" pitchFamily="34" charset="0"/>
              </a:rPr>
              <a:t>mạch</a:t>
            </a:r>
            <a:r>
              <a:rPr lang="en-US" altLang="en-US" sz="3000" dirty="0">
                <a:latin typeface="Arial" panose="020B0604020202020204" pitchFamily="34" charset="0"/>
              </a:rPr>
              <a:t> </a:t>
            </a:r>
            <a:r>
              <a:rPr lang="en-US" altLang="en-US" sz="3000" dirty="0" err="1">
                <a:latin typeface="Arial" panose="020B0604020202020204" pitchFamily="34" charset="0"/>
              </a:rPr>
              <a:t>từ</a:t>
            </a:r>
            <a:r>
              <a:rPr lang="en-US" altLang="en-US" sz="3000" dirty="0">
                <a:latin typeface="Arial" panose="020B0604020202020204" pitchFamily="34" charset="0"/>
              </a:rPr>
              <a:t> </a:t>
            </a:r>
            <a:r>
              <a:rPr lang="en-US" altLang="en-US" sz="3000" dirty="0" err="1">
                <a:latin typeface="Arial" panose="020B0604020202020204" pitchFamily="34" charset="0"/>
              </a:rPr>
              <a:t>sớm</a:t>
            </a:r>
            <a:r>
              <a:rPr lang="en-US" altLang="en-US" sz="3000" dirty="0">
                <a:latin typeface="Arial" panose="020B0604020202020204" pitchFamily="34" charset="0"/>
              </a:rPr>
              <a:t> → </a:t>
            </a:r>
            <a:r>
              <a:rPr lang="en-US" altLang="en-US" sz="3000" dirty="0" err="1">
                <a:latin typeface="Arial" panose="020B0604020202020204" pitchFamily="34" charset="0"/>
              </a:rPr>
              <a:t>tăng</a:t>
            </a:r>
            <a:r>
              <a:rPr lang="en-US" altLang="en-US" sz="3000" dirty="0">
                <a:latin typeface="Arial" panose="020B0604020202020204" pitchFamily="34" charset="0"/>
              </a:rPr>
              <a:t> </a:t>
            </a:r>
            <a:r>
              <a:rPr lang="en-US" altLang="en-US" sz="3000" dirty="0" err="1">
                <a:latin typeface="Arial" panose="020B0604020202020204" pitchFamily="34" charset="0"/>
              </a:rPr>
              <a:t>nguy</a:t>
            </a:r>
            <a:r>
              <a:rPr lang="en-US" altLang="en-US" sz="3000" dirty="0">
                <a:latin typeface="Arial" panose="020B0604020202020204" pitchFamily="34" charset="0"/>
              </a:rPr>
              <a:t> </a:t>
            </a:r>
            <a:r>
              <a:rPr lang="en-US" altLang="en-US" sz="3000" dirty="0" err="1">
                <a:latin typeface="Arial" panose="020B0604020202020204" pitchFamily="34" charset="0"/>
              </a:rPr>
              <a:t>cơ</a:t>
            </a:r>
            <a:r>
              <a:rPr lang="en-US" altLang="en-US" sz="3000" dirty="0">
                <a:latin typeface="Arial" panose="020B0604020202020204" pitchFamily="34" charset="0"/>
              </a:rPr>
              <a:t> </a:t>
            </a:r>
            <a:r>
              <a:rPr lang="en-US" altLang="en-US" sz="3000" b="1" dirty="0" err="1">
                <a:latin typeface="Arial" panose="020B0604020202020204" pitchFamily="34" charset="0"/>
              </a:rPr>
              <a:t>nhồi</a:t>
            </a:r>
            <a:r>
              <a:rPr lang="en-US" altLang="en-US" sz="3000" b="1" dirty="0">
                <a:latin typeface="Arial" panose="020B0604020202020204" pitchFamily="34" charset="0"/>
              </a:rPr>
              <a:t> </a:t>
            </a:r>
            <a:r>
              <a:rPr lang="en-US" altLang="en-US" sz="3000" b="1" dirty="0" err="1">
                <a:latin typeface="Arial" panose="020B0604020202020204" pitchFamily="34" charset="0"/>
              </a:rPr>
              <a:t>máu</a:t>
            </a:r>
            <a:r>
              <a:rPr lang="en-US" altLang="en-US" sz="3000" b="1" dirty="0">
                <a:latin typeface="Arial" panose="020B0604020202020204" pitchFamily="34" charset="0"/>
              </a:rPr>
              <a:t> </a:t>
            </a:r>
            <a:r>
              <a:rPr lang="en-US" altLang="en-US" sz="3000" b="1" dirty="0" err="1">
                <a:latin typeface="Arial" panose="020B0604020202020204" pitchFamily="34" charset="0"/>
              </a:rPr>
              <a:t>cơ</a:t>
            </a:r>
            <a:r>
              <a:rPr lang="en-US" altLang="en-US" sz="3000" b="1" dirty="0">
                <a:latin typeface="Arial" panose="020B0604020202020204" pitchFamily="34" charset="0"/>
              </a:rPr>
              <a:t> </a:t>
            </a:r>
            <a:r>
              <a:rPr lang="en-US" altLang="en-US" sz="3000" b="1" dirty="0" err="1">
                <a:latin typeface="Arial" panose="020B0604020202020204" pitchFamily="34" charset="0"/>
              </a:rPr>
              <a:t>tim</a:t>
            </a:r>
            <a:r>
              <a:rPr lang="en-US" altLang="en-US" sz="3000" b="1" dirty="0">
                <a:latin typeface="Arial" panose="020B0604020202020204" pitchFamily="34" charset="0"/>
              </a:rPr>
              <a:t>, </a:t>
            </a:r>
            <a:r>
              <a:rPr lang="en-US" altLang="en-US" sz="3000" b="1" dirty="0" err="1">
                <a:latin typeface="Arial" panose="020B0604020202020204" pitchFamily="34" charset="0"/>
              </a:rPr>
              <a:t>đột</a:t>
            </a:r>
            <a:r>
              <a:rPr lang="en-US" altLang="en-US" sz="3000" b="1" dirty="0">
                <a:latin typeface="Arial" panose="020B0604020202020204" pitchFamily="34" charset="0"/>
              </a:rPr>
              <a:t> </a:t>
            </a:r>
            <a:r>
              <a:rPr lang="en-US" altLang="en-US" sz="3000" b="1" dirty="0" err="1">
                <a:latin typeface="Arial" panose="020B0604020202020204" pitchFamily="34" charset="0"/>
              </a:rPr>
              <a:t>quỵ</a:t>
            </a:r>
            <a:r>
              <a:rPr lang="en-US" altLang="en-US" sz="3000" dirty="0">
                <a:latin typeface="Arial" panose="020B0604020202020204" pitchFamily="34" charset="0"/>
              </a:rPr>
              <a:t> </a:t>
            </a:r>
            <a:r>
              <a:rPr lang="en-US" altLang="en-US" sz="3000" dirty="0" err="1">
                <a:latin typeface="Arial" panose="020B0604020202020204" pitchFamily="34" charset="0"/>
              </a:rPr>
              <a:t>sau</a:t>
            </a:r>
            <a:r>
              <a:rPr lang="en-US" altLang="en-US" sz="3000" dirty="0">
                <a:latin typeface="Arial" panose="020B0604020202020204" pitchFamily="34" charset="0"/>
              </a:rPr>
              <a:t> </a:t>
            </a:r>
            <a:r>
              <a:rPr lang="en-US" altLang="en-US" sz="3000" dirty="0" err="1">
                <a:latin typeface="Arial" panose="020B0604020202020204" pitchFamily="34" charset="0"/>
              </a:rPr>
              <a:t>này</a:t>
            </a:r>
            <a:r>
              <a:rPr lang="en-US" altLang="en-US" sz="3000" dirty="0">
                <a:latin typeface="Arial" panose="020B0604020202020204" pitchFamily="34" charset="0"/>
              </a:rPr>
              <a:t>.</a:t>
            </a:r>
          </a:p>
        </p:txBody>
      </p:sp>
    </p:spTree>
    <p:extLst>
      <p:ext uri="{BB962C8B-B14F-4D97-AF65-F5344CB8AC3E}">
        <p14:creationId xmlns:p14="http://schemas.microsoft.com/office/powerpoint/2010/main" val="635386543"/>
      </p:ext>
    </p:extLst>
  </p:cSld>
  <p:clrMapOvr>
    <a:masterClrMapping/>
  </p:clrMapOvr>
  <p:transition advTm="3000">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8"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pic>
        <p:nvPicPr>
          <p:cNvPr id="9" name="图片 4"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1" name="Rectangle 3"/>
          <p:cNvSpPr txBox="1">
            <a:spLocks noChangeArrowheads="1"/>
          </p:cNvSpPr>
          <p:nvPr/>
        </p:nvSpPr>
        <p:spPr>
          <a:xfrm>
            <a:off x="982316" y="1216685"/>
            <a:ext cx="10714383" cy="506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Font typeface="Wingdings" pitchFamily="2" charset="2"/>
              <a:buChar char="§"/>
              <a:defRPr/>
            </a:pPr>
            <a:endParaRPr lang="nl-NL" sz="2600" dirty="0">
              <a:solidFill>
                <a:srgbClr val="000000"/>
              </a:solidFill>
              <a:latin typeface="Arial" charset="0"/>
              <a:ea typeface="Arial" charset="0"/>
              <a:cs typeface="Arial" charset="0"/>
            </a:endParaRPr>
          </a:p>
        </p:txBody>
      </p:sp>
      <p:pic>
        <p:nvPicPr>
          <p:cNvPr id="2" name="Content Placeholder 1"/>
          <p:cNvPicPr>
            <a:picLocks noGrp="1" noChangeAspect="1"/>
          </p:cNvPicPr>
          <p:nvPr>
            <p:ph sz="half" idx="1"/>
          </p:nvPr>
        </p:nvPicPr>
        <p:blipFill>
          <a:blip r:embed="rId6"/>
          <a:stretch>
            <a:fillRect/>
          </a:stretch>
        </p:blipFill>
        <p:spPr>
          <a:xfrm>
            <a:off x="838200" y="1195095"/>
            <a:ext cx="4694966" cy="4941043"/>
          </a:xfrm>
          <a:prstGeom prst="rect">
            <a:avLst/>
          </a:prstGeom>
        </p:spPr>
      </p:pic>
      <p:pic>
        <p:nvPicPr>
          <p:cNvPr id="12" name="Picture 11"/>
          <p:cNvPicPr>
            <a:picLocks noChangeAspect="1"/>
          </p:cNvPicPr>
          <p:nvPr/>
        </p:nvPicPr>
        <p:blipFill>
          <a:blip r:embed="rId7"/>
          <a:stretch>
            <a:fillRect/>
          </a:stretch>
        </p:blipFill>
        <p:spPr>
          <a:xfrm>
            <a:off x="5771925" y="1496965"/>
            <a:ext cx="5924773" cy="4620625"/>
          </a:xfrm>
          <a:prstGeom prst="rect">
            <a:avLst/>
          </a:prstGeom>
        </p:spPr>
      </p:pic>
      <p:sp>
        <p:nvSpPr>
          <p:cNvPr id="13" name="Rectangle 12"/>
          <p:cNvSpPr/>
          <p:nvPr/>
        </p:nvSpPr>
        <p:spPr>
          <a:xfrm>
            <a:off x="6019800" y="562305"/>
            <a:ext cx="5500540" cy="913070"/>
          </a:xfrm>
          <a:prstGeom prst="rect">
            <a:avLst/>
          </a:prstGeom>
        </p:spPr>
        <p:txBody>
          <a:bodyPr wrap="square">
            <a:spAutoFit/>
          </a:bodyPr>
          <a:lstStyle/>
          <a:p>
            <a:pPr marL="12700" algn="ctr">
              <a:spcBef>
                <a:spcPts val="170"/>
              </a:spcBef>
            </a:pPr>
            <a:r>
              <a:rPr lang="vi-VN" sz="3200" b="1" spc="-244" baseline="1706" dirty="0">
                <a:latin typeface="Arial" charset="0"/>
                <a:ea typeface="Arial" charset="0"/>
                <a:cs typeface="Arial" charset="0"/>
              </a:rPr>
              <a:t>T</a:t>
            </a:r>
            <a:r>
              <a:rPr lang="vi-VN" sz="3200" b="1" spc="4" baseline="1706" dirty="0">
                <a:latin typeface="Arial" charset="0"/>
                <a:ea typeface="Arial" charset="0"/>
                <a:cs typeface="Arial" charset="0"/>
              </a:rPr>
              <a:t>ăn</a:t>
            </a:r>
            <a:r>
              <a:rPr lang="vi-VN" sz="3200" b="1" baseline="1706" dirty="0">
                <a:latin typeface="Arial" charset="0"/>
                <a:ea typeface="Arial" charset="0"/>
                <a:cs typeface="Arial" charset="0"/>
              </a:rPr>
              <a:t>g </a:t>
            </a:r>
            <a:r>
              <a:rPr lang="vi-VN" sz="3200" b="1" spc="4" baseline="1706" dirty="0" smtClean="0">
                <a:latin typeface="Arial" charset="0"/>
                <a:ea typeface="Arial" charset="0"/>
                <a:cs typeface="Arial" charset="0"/>
              </a:rPr>
              <a:t>nguy </a:t>
            </a:r>
            <a:r>
              <a:rPr lang="vi-VN" sz="3200" b="1" spc="4" baseline="1706" dirty="0">
                <a:latin typeface="Arial" charset="0"/>
                <a:ea typeface="Arial" charset="0"/>
                <a:cs typeface="Arial" charset="0"/>
              </a:rPr>
              <a:t>cơ mắc các bệnh tim mạch lên </a:t>
            </a:r>
            <a:r>
              <a:rPr lang="vi-VN" sz="3200" b="1" spc="4" baseline="1706" dirty="0">
                <a:solidFill>
                  <a:srgbClr val="FF0000"/>
                </a:solidFill>
                <a:latin typeface="Arial" charset="0"/>
                <a:ea typeface="Arial" charset="0"/>
                <a:cs typeface="Arial" charset="0"/>
              </a:rPr>
              <a:t>2-3 lần</a:t>
            </a:r>
            <a:endParaRPr lang="vi-VN" sz="3200" b="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772845169"/>
      </p:ext>
    </p:extLst>
  </p:cSld>
  <p:clrMapOvr>
    <a:masterClrMapping/>
  </p:clrMapOvr>
  <p:transition advTm="300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8"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pic>
        <p:nvPicPr>
          <p:cNvPr id="9" name="图片 4"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1" name="Rectangle 3"/>
          <p:cNvSpPr txBox="1">
            <a:spLocks noChangeArrowheads="1"/>
          </p:cNvSpPr>
          <p:nvPr/>
        </p:nvSpPr>
        <p:spPr>
          <a:xfrm>
            <a:off x="982316" y="1216685"/>
            <a:ext cx="10714383" cy="5069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Font typeface="Wingdings" pitchFamily="2" charset="2"/>
              <a:buChar char="§"/>
              <a:defRPr/>
            </a:pPr>
            <a:endParaRPr lang="nl-NL" sz="2600" dirty="0">
              <a:solidFill>
                <a:srgbClr val="000000"/>
              </a:solidFill>
              <a:latin typeface="Arial" charset="0"/>
              <a:ea typeface="Arial" charset="0"/>
              <a:cs typeface="Arial" charset="0"/>
            </a:endParaRPr>
          </a:p>
        </p:txBody>
      </p:sp>
      <p:pic>
        <p:nvPicPr>
          <p:cNvPr id="14338" name="Picture 2" descr="https://suckhoedoisong.qltns.mediacdn.vn/Images/quangcao/2020/11/12/natto6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717" y="1691342"/>
            <a:ext cx="5215688" cy="4485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60123" y="782494"/>
            <a:ext cx="5931877" cy="492443"/>
          </a:xfrm>
          <a:prstGeom prst="rect">
            <a:avLst/>
          </a:prstGeom>
        </p:spPr>
        <p:txBody>
          <a:bodyPr wrap="square">
            <a:spAutoFit/>
          </a:bodyPr>
          <a:lstStyle/>
          <a:p>
            <a:r>
              <a:rPr lang="en-US" sz="2600" b="1" kern="0" spc="-10" dirty="0" err="1" smtClean="0">
                <a:solidFill>
                  <a:srgbClr val="000000"/>
                </a:solidFill>
                <a:latin typeface="Arial" panose="020B0604020202020204" pitchFamily="34" charset="0"/>
                <a:cs typeface="Arial" panose="020B0604020202020204" pitchFamily="34" charset="0"/>
              </a:rPr>
              <a:t>Nguy</a:t>
            </a:r>
            <a:r>
              <a:rPr lang="en-US" sz="2600" b="1" kern="0" spc="-10" dirty="0" smtClean="0">
                <a:solidFill>
                  <a:srgbClr val="000000"/>
                </a:solidFill>
                <a:latin typeface="Arial" panose="020B0604020202020204" pitchFamily="34" charset="0"/>
                <a:cs typeface="Arial" panose="020B0604020202020204" pitchFamily="34" charset="0"/>
              </a:rPr>
              <a:t> </a:t>
            </a:r>
            <a:r>
              <a:rPr lang="en-US" sz="2600" b="1" kern="0" spc="-10" dirty="0" err="1" smtClean="0">
                <a:solidFill>
                  <a:srgbClr val="000000"/>
                </a:solidFill>
                <a:latin typeface="Arial" panose="020B0604020202020204" pitchFamily="34" charset="0"/>
                <a:cs typeface="Arial" panose="020B0604020202020204" pitchFamily="34" charset="0"/>
              </a:rPr>
              <a:t>cơ</a:t>
            </a:r>
            <a:r>
              <a:rPr lang="en-US" sz="2600" b="1" kern="0" spc="-10" dirty="0" smtClean="0">
                <a:solidFill>
                  <a:srgbClr val="000000"/>
                </a:solidFill>
                <a:latin typeface="Arial" panose="020B0604020202020204" pitchFamily="34" charset="0"/>
                <a:cs typeface="Arial" panose="020B0604020202020204" pitchFamily="34" charset="0"/>
              </a:rPr>
              <a:t> </a:t>
            </a:r>
            <a:r>
              <a:rPr lang="en-US" sz="2600" b="1" kern="0" spc="-10" dirty="0" err="1" smtClean="0">
                <a:solidFill>
                  <a:srgbClr val="000000"/>
                </a:solidFill>
                <a:latin typeface="Arial" panose="020B0604020202020204" pitchFamily="34" charset="0"/>
                <a:cs typeface="Arial" panose="020B0604020202020204" pitchFamily="34" charset="0"/>
              </a:rPr>
              <a:t>đột</a:t>
            </a:r>
            <a:r>
              <a:rPr lang="en-US" sz="2600" b="1" kern="0" spc="-10" dirty="0" smtClean="0">
                <a:solidFill>
                  <a:srgbClr val="000000"/>
                </a:solidFill>
                <a:latin typeface="Arial" panose="020B0604020202020204" pitchFamily="34" charset="0"/>
                <a:cs typeface="Arial" panose="020B0604020202020204" pitchFamily="34" charset="0"/>
              </a:rPr>
              <a:t> </a:t>
            </a:r>
            <a:r>
              <a:rPr lang="en-US" sz="2600" b="1" kern="0" spc="-10" dirty="0" err="1" smtClean="0">
                <a:solidFill>
                  <a:srgbClr val="000000"/>
                </a:solidFill>
                <a:latin typeface="Arial" panose="020B0604020202020204" pitchFamily="34" charset="0"/>
                <a:cs typeface="Arial" panose="020B0604020202020204" pitchFamily="34" charset="0"/>
              </a:rPr>
              <a:t>quỵ</a:t>
            </a:r>
            <a:r>
              <a:rPr lang="en-US" sz="2600" b="1" kern="0" spc="-10" dirty="0" smtClean="0">
                <a:solidFill>
                  <a:srgbClr val="000000"/>
                </a:solidFill>
                <a:latin typeface="Arial" panose="020B0604020202020204" pitchFamily="34" charset="0"/>
                <a:cs typeface="Arial" panose="020B0604020202020204" pitchFamily="34" charset="0"/>
              </a:rPr>
              <a:t> </a:t>
            </a:r>
            <a:r>
              <a:rPr lang="en-US" sz="2600" b="1" kern="0" spc="-10" dirty="0" err="1" smtClean="0">
                <a:solidFill>
                  <a:srgbClr val="000000"/>
                </a:solidFill>
                <a:latin typeface="Arial" panose="020B0604020202020204" pitchFamily="34" charset="0"/>
                <a:cs typeface="Arial" panose="020B0604020202020204" pitchFamily="34" charset="0"/>
              </a:rPr>
              <a:t>tăng</a:t>
            </a:r>
            <a:r>
              <a:rPr lang="en-US" sz="2600" b="1" kern="0" spc="-10" dirty="0" smtClean="0">
                <a:solidFill>
                  <a:srgbClr val="000000"/>
                </a:solidFill>
                <a:latin typeface="Arial" panose="020B0604020202020204" pitchFamily="34" charset="0"/>
                <a:cs typeface="Arial" panose="020B0604020202020204" pitchFamily="34" charset="0"/>
              </a:rPr>
              <a:t> </a:t>
            </a:r>
            <a:r>
              <a:rPr lang="vi-VN" sz="2600" b="1" kern="0" spc="-10" dirty="0" smtClean="0">
                <a:solidFill>
                  <a:srgbClr val="000000"/>
                </a:solidFill>
                <a:latin typeface="Arial" panose="020B0604020202020204" pitchFamily="34" charset="0"/>
                <a:cs typeface="Arial" panose="020B0604020202020204" pitchFamily="34" charset="0"/>
              </a:rPr>
              <a:t>1,3 </a:t>
            </a:r>
            <a:r>
              <a:rPr lang="vi-VN" sz="2600" b="1" kern="0" spc="-10" dirty="0">
                <a:solidFill>
                  <a:srgbClr val="000000"/>
                </a:solidFill>
                <a:latin typeface="Arial" panose="020B0604020202020204" pitchFamily="34" charset="0"/>
                <a:cs typeface="Arial" panose="020B0604020202020204" pitchFamily="34" charset="0"/>
              </a:rPr>
              <a:t>đến </a:t>
            </a:r>
            <a:r>
              <a:rPr lang="vi-VN" sz="2600" b="1" kern="0" spc="-10" dirty="0" smtClean="0">
                <a:solidFill>
                  <a:srgbClr val="000000"/>
                </a:solidFill>
                <a:latin typeface="Arial" panose="020B0604020202020204" pitchFamily="34" charset="0"/>
                <a:cs typeface="Arial" panose="020B0604020202020204" pitchFamily="34" charset="0"/>
              </a:rPr>
              <a:t>2,1</a:t>
            </a:r>
            <a:r>
              <a:rPr lang="en-US" sz="2600" b="1" kern="0" spc="-10" dirty="0" smtClean="0">
                <a:solidFill>
                  <a:srgbClr val="000000"/>
                </a:solidFill>
                <a:latin typeface="Arial" panose="020B0604020202020204" pitchFamily="34" charset="0"/>
                <a:cs typeface="Arial" panose="020B0604020202020204" pitchFamily="34" charset="0"/>
              </a:rPr>
              <a:t> </a:t>
            </a:r>
            <a:r>
              <a:rPr lang="en-US" sz="2600" b="1" kern="0" spc="-10" dirty="0" err="1" smtClean="0">
                <a:solidFill>
                  <a:srgbClr val="000000"/>
                </a:solidFill>
                <a:latin typeface="Arial" panose="020B0604020202020204" pitchFamily="34" charset="0"/>
                <a:cs typeface="Arial" panose="020B0604020202020204" pitchFamily="34" charset="0"/>
              </a:rPr>
              <a:t>lần</a:t>
            </a:r>
            <a:r>
              <a:rPr lang="en-US" sz="2600" b="1" kern="0" spc="-10" dirty="0" smtClean="0">
                <a:solidFill>
                  <a:srgbClr val="000000"/>
                </a:solidFill>
                <a:latin typeface="Arial" panose="020B0604020202020204" pitchFamily="34" charset="0"/>
                <a:cs typeface="Arial" panose="020B0604020202020204" pitchFamily="34" charset="0"/>
              </a:rPr>
              <a:t> </a:t>
            </a:r>
            <a:r>
              <a:rPr lang="vi-VN" sz="2600" b="1" kern="0" spc="-10" dirty="0" smtClean="0">
                <a:solidFill>
                  <a:srgbClr val="000000"/>
                </a:solidFill>
                <a:latin typeface="Arial" panose="020B0604020202020204" pitchFamily="34" charset="0"/>
                <a:cs typeface="Arial" panose="020B0604020202020204" pitchFamily="34" charset="0"/>
              </a:rPr>
              <a:t> </a:t>
            </a:r>
            <a:endParaRPr lang="en-US" sz="2600" b="1" dirty="0"/>
          </a:p>
        </p:txBody>
      </p:sp>
      <p:pic>
        <p:nvPicPr>
          <p:cNvPr id="13" name="Content Placeholder 12"/>
          <p:cNvPicPr>
            <a:picLocks noGrp="1" noChangeAspect="1"/>
          </p:cNvPicPr>
          <p:nvPr>
            <p:ph sz="half" idx="1"/>
          </p:nvPr>
        </p:nvPicPr>
        <p:blipFill>
          <a:blip r:embed="rId7"/>
          <a:stretch>
            <a:fillRect/>
          </a:stretch>
        </p:blipFill>
        <p:spPr>
          <a:xfrm>
            <a:off x="1053728" y="1678350"/>
            <a:ext cx="4750543" cy="4498613"/>
          </a:xfrm>
          <a:prstGeom prst="rect">
            <a:avLst/>
          </a:prstGeom>
        </p:spPr>
      </p:pic>
      <p:sp>
        <p:nvSpPr>
          <p:cNvPr id="14" name="Rectangle 13"/>
          <p:cNvSpPr/>
          <p:nvPr/>
        </p:nvSpPr>
        <p:spPr>
          <a:xfrm>
            <a:off x="240664" y="782495"/>
            <a:ext cx="6019459" cy="507831"/>
          </a:xfrm>
          <a:prstGeom prst="rect">
            <a:avLst/>
          </a:prstGeom>
        </p:spPr>
        <p:txBody>
          <a:bodyPr wrap="square">
            <a:spAutoFit/>
          </a:bodyPr>
          <a:lstStyle/>
          <a:p>
            <a:r>
              <a:rPr lang="vi-VN" sz="2700" b="1" spc="4" dirty="0">
                <a:latin typeface="Arial"/>
              </a:rPr>
              <a:t>Ngu</a:t>
            </a:r>
            <a:r>
              <a:rPr lang="vi-VN" sz="2700" b="1" dirty="0">
                <a:latin typeface="Arial"/>
              </a:rPr>
              <a:t>y cơ </a:t>
            </a:r>
            <a:r>
              <a:rPr lang="vi-VN" sz="2700" b="1" spc="4" dirty="0">
                <a:latin typeface="Arial"/>
              </a:rPr>
              <a:t>ph</a:t>
            </a:r>
            <a:r>
              <a:rPr lang="vi-VN" sz="2700" b="1" spc="-4" dirty="0">
                <a:latin typeface="Arial"/>
              </a:rPr>
              <a:t>ì</a:t>
            </a:r>
            <a:r>
              <a:rPr lang="vi-VN" sz="2700" b="1" spc="4" dirty="0">
                <a:latin typeface="Arial"/>
              </a:rPr>
              <a:t>nh mạ</a:t>
            </a:r>
            <a:r>
              <a:rPr lang="vi-VN" sz="2700" b="1" dirty="0">
                <a:latin typeface="Arial"/>
              </a:rPr>
              <a:t>ch c</a:t>
            </a:r>
            <a:r>
              <a:rPr lang="vi-VN" sz="2700" b="1" spc="4" dirty="0">
                <a:latin typeface="Arial"/>
              </a:rPr>
              <a:t>a</a:t>
            </a:r>
            <a:r>
              <a:rPr lang="vi-VN" sz="2700" b="1" dirty="0">
                <a:latin typeface="Arial"/>
              </a:rPr>
              <a:t>o </a:t>
            </a:r>
            <a:r>
              <a:rPr lang="vi-VN" sz="2700" b="1" dirty="0">
                <a:solidFill>
                  <a:srgbClr val="FF0000"/>
                </a:solidFill>
                <a:latin typeface="Arial"/>
              </a:rPr>
              <a:t>h</a:t>
            </a:r>
            <a:r>
              <a:rPr lang="vi-VN" sz="2700" b="1" spc="-4" dirty="0">
                <a:solidFill>
                  <a:srgbClr val="FF0000"/>
                </a:solidFill>
                <a:latin typeface="Arial"/>
              </a:rPr>
              <a:t>ơ</a:t>
            </a:r>
            <a:r>
              <a:rPr lang="vi-VN" sz="2700" b="1" dirty="0">
                <a:solidFill>
                  <a:srgbClr val="FF0000"/>
                </a:solidFill>
                <a:latin typeface="Arial"/>
              </a:rPr>
              <a:t>n 8 lần</a:t>
            </a:r>
            <a:endParaRPr lang="en-US" sz="2700" b="1" dirty="0"/>
          </a:p>
        </p:txBody>
      </p:sp>
    </p:spTree>
    <p:extLst>
      <p:ext uri="{BB962C8B-B14F-4D97-AF65-F5344CB8AC3E}">
        <p14:creationId xmlns:p14="http://schemas.microsoft.com/office/powerpoint/2010/main" val="3663813163"/>
      </p:ext>
    </p:extLst>
  </p:cSld>
  <p:clrMapOvr>
    <a:masterClrMapping/>
  </p:clrMapOvr>
  <p:transition advTm="3000">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2431472" y="5175885"/>
            <a:ext cx="7329055" cy="1143000"/>
          </a:xfrm>
        </p:spPr>
        <p:txBody>
          <a:bodyPr>
            <a:normAutofit fontScale="90000"/>
          </a:bodyPr>
          <a:lstStyle/>
          <a:p>
            <a:pPr algn="ctr" eaLnBrk="1" hangingPunct="1">
              <a:defRPr/>
            </a:pPr>
            <a:r>
              <a:rPr lang="en-US" sz="4000" dirty="0" err="1">
                <a:latin typeface="Arial" charset="0"/>
                <a:ea typeface="Arial" charset="0"/>
                <a:cs typeface="Arial" charset="0"/>
              </a:rPr>
              <a:t>Hoại</a:t>
            </a:r>
            <a:r>
              <a:rPr lang="en-US" sz="4000" dirty="0">
                <a:latin typeface="Arial" charset="0"/>
                <a:ea typeface="Arial" charset="0"/>
                <a:cs typeface="Arial" charset="0"/>
              </a:rPr>
              <a:t> </a:t>
            </a:r>
            <a:r>
              <a:rPr lang="en-US" sz="4000" dirty="0" err="1">
                <a:latin typeface="Arial" charset="0"/>
                <a:ea typeface="Arial" charset="0"/>
                <a:cs typeface="Arial" charset="0"/>
              </a:rPr>
              <a:t>tử</a:t>
            </a:r>
            <a:r>
              <a:rPr lang="en-US" sz="4000" dirty="0">
                <a:latin typeface="Arial" charset="0"/>
                <a:ea typeface="Arial" charset="0"/>
                <a:cs typeface="Arial" charset="0"/>
              </a:rPr>
              <a:t> </a:t>
            </a:r>
            <a:r>
              <a:rPr lang="en-US" sz="4000" dirty="0" err="1">
                <a:latin typeface="Arial" charset="0"/>
                <a:ea typeface="Arial" charset="0"/>
                <a:cs typeface="Arial" charset="0"/>
              </a:rPr>
              <a:t>chân</a:t>
            </a:r>
            <a:r>
              <a:rPr lang="en-US" sz="4000" dirty="0">
                <a:latin typeface="Arial" charset="0"/>
                <a:ea typeface="Arial" charset="0"/>
                <a:cs typeface="Arial" charset="0"/>
              </a:rPr>
              <a:t> do </a:t>
            </a:r>
            <a:r>
              <a:rPr lang="en-US" sz="4000" dirty="0" err="1">
                <a:latin typeface="Arial" charset="0"/>
                <a:ea typeface="Arial" charset="0"/>
                <a:cs typeface="Arial" charset="0"/>
              </a:rPr>
              <a:t>tắc</a:t>
            </a:r>
            <a:r>
              <a:rPr lang="en-US" sz="4000" dirty="0">
                <a:latin typeface="Arial" charset="0"/>
                <a:ea typeface="Arial" charset="0"/>
                <a:cs typeface="Arial" charset="0"/>
              </a:rPr>
              <a:t> </a:t>
            </a:r>
            <a:r>
              <a:rPr lang="en-US" sz="4000" dirty="0" err="1">
                <a:latin typeface="Arial" charset="0"/>
                <a:ea typeface="Arial" charset="0"/>
                <a:cs typeface="Arial" charset="0"/>
              </a:rPr>
              <a:t>động</a:t>
            </a:r>
            <a:r>
              <a:rPr lang="en-US" sz="4000" dirty="0">
                <a:latin typeface="Arial" charset="0"/>
                <a:ea typeface="Arial" charset="0"/>
                <a:cs typeface="Arial" charset="0"/>
              </a:rPr>
              <a:t> </a:t>
            </a:r>
            <a:r>
              <a:rPr lang="en-US" sz="4000" dirty="0" err="1">
                <a:latin typeface="Arial" charset="0"/>
                <a:ea typeface="Arial" charset="0"/>
                <a:cs typeface="Arial" charset="0"/>
              </a:rPr>
              <a:t>mạch</a:t>
            </a:r>
            <a:r>
              <a:rPr lang="en-US" sz="4000" dirty="0">
                <a:latin typeface="Arial" charset="0"/>
                <a:ea typeface="Arial" charset="0"/>
                <a:cs typeface="Arial" charset="0"/>
              </a:rPr>
              <a:t> </a:t>
            </a:r>
            <a:r>
              <a:rPr lang="en-US" sz="4000" dirty="0" err="1">
                <a:latin typeface="Arial" charset="0"/>
                <a:ea typeface="Arial" charset="0"/>
                <a:cs typeface="Arial" charset="0"/>
              </a:rPr>
              <a:t>liên</a:t>
            </a:r>
            <a:r>
              <a:rPr lang="en-US" sz="4000" dirty="0">
                <a:latin typeface="Arial" charset="0"/>
                <a:ea typeface="Arial" charset="0"/>
                <a:cs typeface="Arial" charset="0"/>
              </a:rPr>
              <a:t> </a:t>
            </a:r>
            <a:r>
              <a:rPr lang="en-US" sz="4000" dirty="0" err="1">
                <a:latin typeface="Arial" charset="0"/>
                <a:ea typeface="Arial" charset="0"/>
                <a:cs typeface="Arial" charset="0"/>
              </a:rPr>
              <a:t>quan</a:t>
            </a:r>
            <a:r>
              <a:rPr lang="en-US" sz="4000" dirty="0">
                <a:latin typeface="Arial" charset="0"/>
                <a:ea typeface="Arial" charset="0"/>
                <a:cs typeface="Arial" charset="0"/>
              </a:rPr>
              <a:t> </a:t>
            </a:r>
            <a:r>
              <a:rPr lang="en-US" sz="4000" dirty="0" err="1">
                <a:latin typeface="Arial" charset="0"/>
                <a:ea typeface="Arial" charset="0"/>
                <a:cs typeface="Arial" charset="0"/>
              </a:rPr>
              <a:t>đến</a:t>
            </a:r>
            <a:r>
              <a:rPr lang="en-US" sz="4000" dirty="0">
                <a:latin typeface="Arial" charset="0"/>
                <a:ea typeface="Arial" charset="0"/>
                <a:cs typeface="Arial" charset="0"/>
              </a:rPr>
              <a:t> </a:t>
            </a:r>
            <a:r>
              <a:rPr lang="en-US" sz="4000" dirty="0" err="1">
                <a:latin typeface="Arial" charset="0"/>
                <a:ea typeface="Arial" charset="0"/>
                <a:cs typeface="Arial" charset="0"/>
              </a:rPr>
              <a:t>hút</a:t>
            </a:r>
            <a:r>
              <a:rPr lang="en-US" sz="4000" dirty="0">
                <a:latin typeface="Arial" charset="0"/>
                <a:ea typeface="Arial" charset="0"/>
                <a:cs typeface="Arial" charset="0"/>
              </a:rPr>
              <a:t> </a:t>
            </a:r>
            <a:r>
              <a:rPr lang="en-US" sz="4000" dirty="0" err="1">
                <a:latin typeface="Arial" charset="0"/>
                <a:ea typeface="Arial" charset="0"/>
                <a:cs typeface="Arial" charset="0"/>
              </a:rPr>
              <a:t>thuốc</a:t>
            </a:r>
            <a:r>
              <a:rPr lang="en-US" sz="4000" dirty="0">
                <a:latin typeface="Arial" charset="0"/>
                <a:ea typeface="Arial" charset="0"/>
                <a:cs typeface="Arial" charset="0"/>
              </a:rPr>
              <a:t> </a:t>
            </a:r>
            <a:r>
              <a:rPr lang="en-US" sz="4000" dirty="0" err="1">
                <a:latin typeface="Arial" charset="0"/>
                <a:ea typeface="Arial" charset="0"/>
                <a:cs typeface="Arial" charset="0"/>
              </a:rPr>
              <a:t>lá</a:t>
            </a:r>
            <a:endParaRPr lang="en-US" sz="4000" dirty="0">
              <a:latin typeface="Arial" charset="0"/>
              <a:ea typeface="Arial" charset="0"/>
              <a:cs typeface="Arial" charset="0"/>
            </a:endParaRPr>
          </a:p>
        </p:txBody>
      </p:sp>
      <p:sp>
        <p:nvSpPr>
          <p:cNvPr id="12" name="object 3"/>
          <p:cNvSpPr/>
          <p:nvPr/>
        </p:nvSpPr>
        <p:spPr>
          <a:xfrm>
            <a:off x="3094698" y="570866"/>
            <a:ext cx="6002602" cy="4525962"/>
          </a:xfrm>
          <a:prstGeom prst="rect">
            <a:avLst/>
          </a:prstGeom>
          <a:blipFill>
            <a:blip r:embed="rId5"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018054400"/>
      </p:ext>
    </p:extLst>
  </p:cSld>
  <p:clrMapOvr>
    <a:masterClrMapping/>
  </p:clrMapOvr>
  <p:transition advTm="3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21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2" name="矩形 8"/>
          <p:cNvSpPr/>
          <p:nvPr/>
        </p:nvSpPr>
        <p:spPr>
          <a:xfrm>
            <a:off x="888884" y="573069"/>
            <a:ext cx="10365270" cy="679199"/>
          </a:xfrm>
          <a:prstGeom prst="rect">
            <a:avLst/>
          </a:prstGeom>
          <a:solidFill>
            <a:srgbClr val="D93B2A"/>
          </a:solidFill>
        </p:spPr>
        <p:txBody>
          <a:bodyPr wrap="square">
            <a:noAutofit/>
          </a:bodyPr>
          <a:lstStyle/>
          <a:p>
            <a:pPr lvl="0" algn="ctr">
              <a:spcBef>
                <a:spcPct val="0"/>
              </a:spcBef>
              <a:spcAft>
                <a:spcPct val="0"/>
              </a:spcAft>
              <a:defRPr/>
            </a:pPr>
            <a:r>
              <a:rPr lang="en-US" altLang="zh-CN" sz="3200" b="1" noProof="0" dirty="0">
                <a:solidFill>
                  <a:schemeClr val="bg1"/>
                </a:solidFill>
                <a:latin typeface="Arial" panose="020B0604020202020204" pitchFamily="34" charset="0"/>
                <a:ea typeface="Arial" charset="0"/>
                <a:cs typeface="Arial" panose="020B0604020202020204" pitchFamily="34" charset="0"/>
              </a:rPr>
              <a:t>4</a:t>
            </a:r>
            <a:r>
              <a:rPr lang="en-US" altLang="zh-CN" sz="3200" b="1" noProof="0" dirty="0" smtClean="0">
                <a:solidFill>
                  <a:schemeClr val="bg1"/>
                </a:solidFill>
                <a:latin typeface="Arial" panose="020B0604020202020204" pitchFamily="34" charset="0"/>
                <a:ea typeface="Arial" charset="0"/>
                <a:cs typeface="Arial" panose="020B0604020202020204" pitchFamily="34" charset="0"/>
              </a:rPr>
              <a:t>. </a:t>
            </a:r>
            <a:r>
              <a:rPr lang="vi-VN" sz="3200" b="1" dirty="0" smtClean="0">
                <a:solidFill>
                  <a:schemeClr val="bg1"/>
                </a:solidFill>
                <a:latin typeface="Arial" panose="020B0604020202020204" pitchFamily="34" charset="0"/>
                <a:cs typeface="Arial" panose="020B0604020202020204" pitchFamily="34" charset="0"/>
              </a:rPr>
              <a:t>RỐI LOẠN HORMONE VÀ ẢNH HƯỞNG SINH SẢN</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p:txBody>
      </p:sp>
      <p:sp>
        <p:nvSpPr>
          <p:cNvPr id="13" name="Rectangle 3"/>
          <p:cNvSpPr txBox="1">
            <a:spLocks noChangeArrowheads="1"/>
          </p:cNvSpPr>
          <p:nvPr/>
        </p:nvSpPr>
        <p:spPr>
          <a:xfrm>
            <a:off x="888885" y="1633268"/>
            <a:ext cx="6073390" cy="435032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vi-VN" dirty="0">
                <a:latin typeface="Arial" panose="020B0604020202020204" pitchFamily="34" charset="0"/>
                <a:cs typeface="Arial" panose="020B0604020202020204" pitchFamily="34" charset="0"/>
              </a:rPr>
              <a:t>Gây </a:t>
            </a:r>
            <a:r>
              <a:rPr lang="vi-VN" b="1" dirty="0">
                <a:latin typeface="Arial" panose="020B0604020202020204" pitchFamily="34" charset="0"/>
                <a:cs typeface="Arial" panose="020B0604020202020204" pitchFamily="34" charset="0"/>
              </a:rPr>
              <a:t>rối loạn nội tiết</a:t>
            </a:r>
            <a:r>
              <a:rPr lang="vi-VN" dirty="0">
                <a:latin typeface="Arial" panose="020B0604020202020204" pitchFamily="34" charset="0"/>
                <a:cs typeface="Arial" panose="020B0604020202020204" pitchFamily="34" charset="0"/>
              </a:rPr>
              <a:t>, ảnh hưởng dậy thì và phát triển giới tính.</a:t>
            </a:r>
          </a:p>
          <a:p>
            <a:pPr algn="just">
              <a:lnSpc>
                <a:spcPct val="150000"/>
              </a:lnSpc>
            </a:pPr>
            <a:r>
              <a:rPr lang="vi-VN" dirty="0">
                <a:latin typeface="Arial" panose="020B0604020202020204" pitchFamily="34" charset="0"/>
                <a:cs typeface="Arial" panose="020B0604020202020204" pitchFamily="34" charset="0"/>
              </a:rPr>
              <a:t>Giảm khả năng sinh sản về sau (cả nam và nữ).</a:t>
            </a:r>
          </a:p>
          <a:p>
            <a:pPr algn="just">
              <a:lnSpc>
                <a:spcPct val="150000"/>
              </a:lnSpc>
            </a:pPr>
            <a:r>
              <a:rPr lang="vi-VN" dirty="0">
                <a:latin typeface="Arial" panose="020B0604020202020204" pitchFamily="34" charset="0"/>
                <a:cs typeface="Arial" panose="020B0604020202020204" pitchFamily="34" charset="0"/>
              </a:rPr>
              <a:t>Với nữ giới: dễ rối loạn kinh nguyệt, nguy hiểm nếu mang thai sớm.</a:t>
            </a:r>
          </a:p>
        </p:txBody>
      </p:sp>
      <p:pic>
        <p:nvPicPr>
          <p:cNvPr id="10" name="Picture 4" descr="posterB&amp;H_1">
            <a:extLst>
              <a:ext uri="{FF2B5EF4-FFF2-40B4-BE49-F238E27FC236}">
                <a16:creationId xmlns:a16="http://schemas.microsoft.com/office/drawing/2014/main" id="{99EFEEA1-897B-4124-B0D9-909F7F0BB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293" y="1981200"/>
            <a:ext cx="3541722" cy="384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769471"/>
      </p:ext>
    </p:extLst>
  </p:cSld>
  <p:clrMapOvr>
    <a:masterClrMapping/>
  </p:clrMapOvr>
  <p:transition advTm="3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21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2" name="矩形 8"/>
          <p:cNvSpPr/>
          <p:nvPr/>
        </p:nvSpPr>
        <p:spPr>
          <a:xfrm>
            <a:off x="888884" y="849519"/>
            <a:ext cx="10365270" cy="679199"/>
          </a:xfrm>
          <a:prstGeom prst="rect">
            <a:avLst/>
          </a:prstGeom>
          <a:solidFill>
            <a:srgbClr val="D93B2A"/>
          </a:solidFill>
        </p:spPr>
        <p:txBody>
          <a:bodyPr wrap="square">
            <a:noAutofit/>
          </a:bodyPr>
          <a:lstStyle/>
          <a:p>
            <a:r>
              <a:rPr lang="en-US" sz="3200" b="1" dirty="0">
                <a:solidFill>
                  <a:schemeClr val="bg1"/>
                </a:solidFill>
                <a:latin typeface="Arial" panose="020B0604020202020204" pitchFamily="34" charset="0"/>
                <a:cs typeface="Arial" panose="020B0604020202020204" pitchFamily="34" charset="0"/>
              </a:rPr>
              <a:t>5</a:t>
            </a:r>
            <a:r>
              <a:rPr lang="vi-VN" sz="3200" b="1" dirty="0" smtClean="0">
                <a:solidFill>
                  <a:schemeClr val="bg1"/>
                </a:solidFill>
                <a:latin typeface="Arial" panose="020B0604020202020204" pitchFamily="34" charset="0"/>
                <a:cs typeface="Arial" panose="020B0604020202020204" pitchFamily="34" charset="0"/>
              </a:rPr>
              <a:t>. ẢNH HƯỞNG SỨC KHỎE TÂM THẦN VÀ HÀNH VI</a:t>
            </a:r>
            <a:endParaRPr lang="vi-VN" sz="3200" b="1" dirty="0">
              <a:solidFill>
                <a:schemeClr val="bg1"/>
              </a:solidFill>
              <a:latin typeface="Arial" panose="020B0604020202020204" pitchFamily="34" charset="0"/>
              <a:cs typeface="Arial" panose="020B0604020202020204" pitchFamily="34" charset="0"/>
            </a:endParaRPr>
          </a:p>
        </p:txBody>
      </p:sp>
      <p:sp>
        <p:nvSpPr>
          <p:cNvPr id="13" name="Rectangle 3"/>
          <p:cNvSpPr txBox="1">
            <a:spLocks noChangeArrowheads="1"/>
          </p:cNvSpPr>
          <p:nvPr/>
        </p:nvSpPr>
        <p:spPr>
          <a:xfrm>
            <a:off x="888884" y="1633268"/>
            <a:ext cx="10646623" cy="435032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vi-VN" sz="3000" dirty="0">
                <a:latin typeface="Arial" panose="020B0604020202020204" pitchFamily="34" charset="0"/>
                <a:cs typeface="Arial" panose="020B0604020202020204" pitchFamily="34" charset="0"/>
              </a:rPr>
              <a:t>Thanh thiếu niên hút thuốc có nguy cơ:</a:t>
            </a:r>
          </a:p>
          <a:p>
            <a:pPr algn="just">
              <a:lnSpc>
                <a:spcPct val="150000"/>
              </a:lnSpc>
            </a:pPr>
            <a:r>
              <a:rPr lang="vi-VN" sz="3000" b="1" dirty="0">
                <a:latin typeface="Arial" panose="020B0604020202020204" pitchFamily="34" charset="0"/>
                <a:cs typeface="Arial" panose="020B0604020202020204" pitchFamily="34" charset="0"/>
              </a:rPr>
              <a:t>Sa sút học lực</a:t>
            </a:r>
            <a:endParaRPr lang="vi-VN" sz="3000" dirty="0">
              <a:latin typeface="Arial" panose="020B0604020202020204" pitchFamily="34" charset="0"/>
              <a:cs typeface="Arial" panose="020B0604020202020204" pitchFamily="34" charset="0"/>
            </a:endParaRPr>
          </a:p>
          <a:p>
            <a:pPr algn="just">
              <a:lnSpc>
                <a:spcPct val="150000"/>
              </a:lnSpc>
            </a:pPr>
            <a:r>
              <a:rPr lang="vi-VN" sz="3000" b="1" dirty="0">
                <a:latin typeface="Arial" panose="020B0604020202020204" pitchFamily="34" charset="0"/>
                <a:cs typeface="Arial" panose="020B0604020202020204" pitchFamily="34" charset="0"/>
              </a:rPr>
              <a:t>Tăng hành vi bạo lực hoặc phạm pháp</a:t>
            </a:r>
            <a:endParaRPr lang="vi-VN" sz="3000" dirty="0">
              <a:latin typeface="Arial" panose="020B0604020202020204" pitchFamily="34" charset="0"/>
              <a:cs typeface="Arial" panose="020B0604020202020204" pitchFamily="34" charset="0"/>
            </a:endParaRPr>
          </a:p>
          <a:p>
            <a:pPr algn="just">
              <a:lnSpc>
                <a:spcPct val="150000"/>
              </a:lnSpc>
            </a:pPr>
            <a:r>
              <a:rPr lang="vi-VN" sz="3000" b="1" dirty="0">
                <a:latin typeface="Arial" panose="020B0604020202020204" pitchFamily="34" charset="0"/>
                <a:cs typeface="Arial" panose="020B0604020202020204" pitchFamily="34" charset="0"/>
              </a:rPr>
              <a:t>Sử dụng các chất gây nghiện khác (rượu, cần sa...)</a:t>
            </a:r>
            <a:endParaRPr lang="vi-VN"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420097"/>
      </p:ext>
    </p:extLst>
  </p:cSld>
  <p:clrMapOvr>
    <a:masterClrMapping/>
  </p:clrMapOvr>
  <p:transition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635" y="-21590"/>
            <a:ext cx="12193270" cy="688022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17" name="图片 16" descr="11 (22)"/>
          <p:cNvPicPr>
            <a:picLocks noChangeAspect="1"/>
          </p:cNvPicPr>
          <p:nvPr/>
        </p:nvPicPr>
        <p:blipFill>
          <a:blip r:embed="rId5"/>
          <a:stretch>
            <a:fillRect/>
          </a:stretch>
        </p:blipFill>
        <p:spPr>
          <a:xfrm>
            <a:off x="1270" y="0"/>
            <a:ext cx="12191365" cy="6477635"/>
          </a:xfrm>
          <a:prstGeom prst="rect">
            <a:avLst/>
          </a:prstGeom>
        </p:spPr>
      </p:pic>
      <p:pic>
        <p:nvPicPr>
          <p:cNvPr id="18" name="图片 17"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16" name="圆角矩形 15"/>
          <p:cNvSpPr/>
          <p:nvPr/>
        </p:nvSpPr>
        <p:spPr>
          <a:xfrm>
            <a:off x="239395" y="395259"/>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029972" y="1698625"/>
            <a:ext cx="10081260" cy="2459355"/>
            <a:chOff x="2682" y="1291"/>
            <a:chExt cx="15876" cy="3873"/>
          </a:xfrm>
        </p:grpSpPr>
        <p:grpSp>
          <p:nvGrpSpPr>
            <p:cNvPr id="8" name="组合 7"/>
            <p:cNvGrpSpPr/>
            <p:nvPr/>
          </p:nvGrpSpPr>
          <p:grpSpPr>
            <a:xfrm>
              <a:off x="2682" y="3654"/>
              <a:ext cx="15876" cy="1510"/>
              <a:chOff x="2203" y="4081"/>
              <a:chExt cx="15876" cy="1510"/>
            </a:xfrm>
          </p:grpSpPr>
          <p:grpSp>
            <p:nvGrpSpPr>
              <p:cNvPr id="7" name="组合 6"/>
              <p:cNvGrpSpPr/>
              <p:nvPr/>
            </p:nvGrpSpPr>
            <p:grpSpPr>
              <a:xfrm>
                <a:off x="6932" y="5433"/>
                <a:ext cx="6501" cy="158"/>
                <a:chOff x="6788" y="5884"/>
                <a:chExt cx="6501" cy="158"/>
              </a:xfrm>
            </p:grpSpPr>
            <p:cxnSp>
              <p:nvCxnSpPr>
                <p:cNvPr id="3" name="直接连接符 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788" y="5884"/>
                  <a:ext cx="6420" cy="158"/>
                  <a:chOff x="6788" y="5884"/>
                  <a:chExt cx="6420" cy="158"/>
                </a:xfrm>
              </p:grpSpPr>
              <p:sp>
                <p:nvSpPr>
                  <p:cNvPr id="4" name="椭圆 3"/>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5" name="椭圆 4"/>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177" name="矩形 176"/>
              <p:cNvSpPr/>
              <p:nvPr/>
            </p:nvSpPr>
            <p:spPr>
              <a:xfrm>
                <a:off x="2203" y="4081"/>
                <a:ext cx="15876" cy="1008"/>
              </a:xfrm>
              <a:prstGeom prst="rect">
                <a:avLst/>
              </a:prstGeom>
            </p:spPr>
            <p:txBody>
              <a:bodyPr wrap="square" lIns="0" tIns="0" rIns="0" bIns="0">
                <a:normAutofit fontScale="85000" lnSpcReduction="10000"/>
              </a:bodyPr>
              <a:lstStyle/>
              <a:p>
                <a:pPr marL="0" marR="0" lvl="0" indent="0" algn="dist" defTabSz="914400" rtl="0" eaLnBrk="1" fontAlgn="auto" latinLnBrk="0" hangingPunct="1">
                  <a:lnSpc>
                    <a:spcPct val="100000"/>
                  </a:lnSpc>
                  <a:spcBef>
                    <a:spcPct val="0"/>
                  </a:spcBef>
                  <a:spcAft>
                    <a:spcPct val="0"/>
                  </a:spcAft>
                  <a:buClrTx/>
                  <a:buSzTx/>
                  <a:buFontTx/>
                  <a:buNone/>
                  <a:defRPr/>
                </a:pPr>
                <a:r>
                  <a:rPr lang="en-US" altLang="zh-CN" sz="4400" b="1" dirty="0">
                    <a:solidFill>
                      <a:srgbClr val="D45032"/>
                    </a:solidFill>
                    <a:latin typeface="Arial" charset="0"/>
                    <a:ea typeface="Arial" charset="0"/>
                    <a:cs typeface="Arial" charset="0"/>
                  </a:rPr>
                  <a:t>TÌNH HÌNH SỬ DỤNG THUỐC LÁ HIỆN NAY</a:t>
                </a:r>
                <a:endParaRPr kumimoji="0" lang="zh-CN" altLang="en-US" sz="44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176" name="矩形 175"/>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01</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19" name="图片 18" descr="30 (6)"/>
          <p:cNvPicPr>
            <a:picLocks noChangeAspect="1"/>
          </p:cNvPicPr>
          <p:nvPr/>
        </p:nvPicPr>
        <p:blipFill>
          <a:blip r:embed="rId7"/>
          <a:srcRect l="12018" t="4760" r="45298" b="61678"/>
          <a:stretch>
            <a:fillRect/>
          </a:stretch>
        </p:blipFill>
        <p:spPr>
          <a:xfrm>
            <a:off x="124524" y="-133667"/>
            <a:ext cx="2983230" cy="3186112"/>
          </a:xfrm>
          <a:prstGeom prst="rect">
            <a:avLst/>
          </a:prstGeom>
        </p:spPr>
      </p:pic>
      <p:pic>
        <p:nvPicPr>
          <p:cNvPr id="20" name="图片 19" descr="30 (6)"/>
          <p:cNvPicPr>
            <a:picLocks noChangeAspect="1"/>
          </p:cNvPicPr>
          <p:nvPr/>
        </p:nvPicPr>
        <p:blipFill>
          <a:blip r:embed="rId7"/>
          <a:srcRect l="29260" t="40026" r="45298" b="41485"/>
          <a:stretch>
            <a:fillRect/>
          </a:stretch>
        </p:blipFill>
        <p:spPr>
          <a:xfrm>
            <a:off x="8543377" y="4208434"/>
            <a:ext cx="948690" cy="1034415"/>
          </a:xfrm>
          <a:prstGeom prst="rect">
            <a:avLst/>
          </a:prstGeom>
        </p:spPr>
      </p:pic>
    </p:spTree>
  </p:cSld>
  <p:clrMapOvr>
    <a:masterClrMapping/>
  </p:clrMapOvr>
  <p:transition advTm="3000">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grpSp>
        <p:nvGrpSpPr>
          <p:cNvPr id="30" name="组合 29"/>
          <p:cNvGrpSpPr/>
          <p:nvPr/>
        </p:nvGrpSpPr>
        <p:grpSpPr>
          <a:xfrm>
            <a:off x="1022986" y="1698626"/>
            <a:ext cx="10490200" cy="2459355"/>
            <a:chOff x="2671" y="1291"/>
            <a:chExt cx="16520" cy="3873"/>
          </a:xfrm>
        </p:grpSpPr>
        <p:grpSp>
          <p:nvGrpSpPr>
            <p:cNvPr id="31" name="组合 30"/>
            <p:cNvGrpSpPr/>
            <p:nvPr/>
          </p:nvGrpSpPr>
          <p:grpSpPr>
            <a:xfrm>
              <a:off x="2671" y="3664"/>
              <a:ext cx="16520" cy="1500"/>
              <a:chOff x="2192" y="4091"/>
              <a:chExt cx="16520" cy="1500"/>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2192" y="4091"/>
                <a:ext cx="16520"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4000" b="1" noProof="0" dirty="0">
                    <a:ln>
                      <a:noFill/>
                    </a:ln>
                    <a:solidFill>
                      <a:srgbClr val="D45032"/>
                    </a:solidFill>
                    <a:effectLst/>
                    <a:uLnTx/>
                    <a:uFillTx/>
                    <a:latin typeface="Arial" charset="0"/>
                    <a:ea typeface="Arial" charset="0"/>
                    <a:cs typeface="Arial" charset="0"/>
                    <a:sym typeface="+mn-ea"/>
                  </a:rPr>
                  <a:t>TÁC HẠI CỦA HÚT THUỐC LÁ THỤ ĐỘNG</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04</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258446" y="420717"/>
            <a:ext cx="2983230" cy="2616201"/>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608378" y="3897631"/>
            <a:ext cx="948690" cy="982981"/>
          </a:xfrm>
          <a:prstGeom prst="rect">
            <a:avLst/>
          </a:prstGeom>
        </p:spPr>
      </p:pic>
    </p:spTree>
  </p:cSld>
  <p:clrMapOvr>
    <a:masterClrMapping/>
  </p:clrMapOvr>
  <p:transition advTm="3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83773"/>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4281053" y="700535"/>
            <a:ext cx="2760517" cy="733412"/>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a:solidFill>
                  <a:schemeClr val="bg1"/>
                </a:solidFill>
                <a:latin typeface="Arial" charset="0"/>
                <a:ea typeface="Arial" charset="0"/>
                <a:cs typeface="Arial" charset="0"/>
              </a:rPr>
              <a:t>KHÁI NIỆM</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TextBox 10">
            <a:extLst>
              <a:ext uri="{FF2B5EF4-FFF2-40B4-BE49-F238E27FC236}">
                <a16:creationId xmlns:a16="http://schemas.microsoft.com/office/drawing/2014/main" id="{1DE45F00-7AD7-76F5-478E-8949BD995EE4}"/>
              </a:ext>
            </a:extLst>
          </p:cNvPr>
          <p:cNvSpPr txBox="1"/>
          <p:nvPr/>
        </p:nvSpPr>
        <p:spPr>
          <a:xfrm>
            <a:off x="602673" y="1525843"/>
            <a:ext cx="5070763" cy="2479653"/>
          </a:xfrm>
          <a:prstGeom prst="rect">
            <a:avLst/>
          </a:prstGeom>
          <a:noFill/>
        </p:spPr>
        <p:txBody>
          <a:bodyPr wrap="square" rtlCol="0">
            <a:spAutoFit/>
          </a:bodyPr>
          <a:lstStyle/>
          <a:p>
            <a:pPr>
              <a:lnSpc>
                <a:spcPct val="114000"/>
              </a:lnSpc>
              <a:spcBef>
                <a:spcPct val="50000"/>
              </a:spcBef>
            </a:pPr>
            <a:r>
              <a:rPr lang="en-US" sz="2300" b="1" dirty="0" err="1">
                <a:solidFill>
                  <a:srgbClr val="0070C0"/>
                </a:solidFill>
                <a:latin typeface="Arial" charset="0"/>
                <a:ea typeface="Arial" charset="0"/>
                <a:cs typeface="Arial" charset="0"/>
              </a:rPr>
              <a:t>Hút</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thuốc</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thụ</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động</a:t>
            </a:r>
            <a:r>
              <a:rPr lang="en-US" sz="2300" b="1" dirty="0">
                <a:solidFill>
                  <a:srgbClr val="0070C0"/>
                </a:solidFill>
                <a:latin typeface="Arial" charset="0"/>
                <a:ea typeface="Arial" charset="0"/>
                <a:cs typeface="Arial" charset="0"/>
              </a:rPr>
              <a:t>: </a:t>
            </a:r>
          </a:p>
          <a:p>
            <a:pPr algn="just">
              <a:lnSpc>
                <a:spcPct val="114000"/>
              </a:lnSpc>
            </a:pPr>
            <a:r>
              <a:rPr lang="en-US" sz="2300" dirty="0" err="1">
                <a:latin typeface="Arial" charset="0"/>
                <a:ea typeface="Arial" charset="0"/>
                <a:cs typeface="Arial" charset="0"/>
              </a:rPr>
              <a:t>Là</a:t>
            </a:r>
            <a:r>
              <a:rPr lang="en-US" sz="2300" dirty="0">
                <a:latin typeface="Arial" charset="0"/>
                <a:ea typeface="Arial" charset="0"/>
                <a:cs typeface="Arial" charset="0"/>
              </a:rPr>
              <a:t> </a:t>
            </a:r>
            <a:r>
              <a:rPr lang="en-US" sz="2300" dirty="0" err="1">
                <a:latin typeface="Arial" charset="0"/>
                <a:ea typeface="Arial" charset="0"/>
                <a:cs typeface="Arial" charset="0"/>
              </a:rPr>
              <a:t>hít</a:t>
            </a:r>
            <a:r>
              <a:rPr lang="en-US" sz="2300" dirty="0">
                <a:latin typeface="Arial" charset="0"/>
                <a:ea typeface="Arial" charset="0"/>
                <a:cs typeface="Arial" charset="0"/>
              </a:rPr>
              <a:t> </a:t>
            </a:r>
            <a:r>
              <a:rPr lang="en-US" sz="2300" dirty="0" err="1">
                <a:latin typeface="Arial" charset="0"/>
                <a:ea typeface="Arial" charset="0"/>
                <a:cs typeface="Arial" charset="0"/>
              </a:rPr>
              <a:t>phải</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trong</a:t>
            </a:r>
            <a:r>
              <a:rPr lang="en-US" sz="2300" dirty="0">
                <a:latin typeface="Arial" charset="0"/>
                <a:ea typeface="Arial" charset="0"/>
                <a:cs typeface="Arial" charset="0"/>
              </a:rPr>
              <a:t> </a:t>
            </a:r>
            <a:r>
              <a:rPr lang="en-US" sz="2300" dirty="0" err="1">
                <a:latin typeface="Arial" charset="0"/>
                <a:ea typeface="Arial" charset="0"/>
                <a:cs typeface="Arial" charset="0"/>
              </a:rPr>
              <a:t>môi</a:t>
            </a:r>
            <a:r>
              <a:rPr lang="en-US" sz="2300" dirty="0">
                <a:latin typeface="Arial" charset="0"/>
                <a:ea typeface="Arial" charset="0"/>
                <a:cs typeface="Arial" charset="0"/>
              </a:rPr>
              <a:t> </a:t>
            </a:r>
            <a:r>
              <a:rPr lang="en-US" sz="2300" dirty="0" err="1">
                <a:latin typeface="Arial" charset="0"/>
                <a:ea typeface="Arial" charset="0"/>
                <a:cs typeface="Arial" charset="0"/>
              </a:rPr>
              <a:t>trường</a:t>
            </a:r>
            <a:r>
              <a:rPr lang="en-US" sz="2300" dirty="0">
                <a:latin typeface="Arial" charset="0"/>
                <a:ea typeface="Arial" charset="0"/>
                <a:cs typeface="Arial" charset="0"/>
              </a:rPr>
              <a:t> </a:t>
            </a:r>
            <a:r>
              <a:rPr lang="en-US" sz="2300" dirty="0" err="1">
                <a:latin typeface="Arial" charset="0"/>
                <a:ea typeface="Arial" charset="0"/>
                <a:cs typeface="Arial" charset="0"/>
              </a:rPr>
              <a:t>không</a:t>
            </a:r>
            <a:r>
              <a:rPr lang="en-US" sz="2300" dirty="0">
                <a:latin typeface="Arial" charset="0"/>
                <a:ea typeface="Arial" charset="0"/>
                <a:cs typeface="Arial" charset="0"/>
              </a:rPr>
              <a:t> </a:t>
            </a:r>
            <a:r>
              <a:rPr lang="en-US" sz="2300" dirty="0" err="1">
                <a:latin typeface="Arial" charset="0"/>
                <a:ea typeface="Arial" charset="0"/>
                <a:cs typeface="Arial" charset="0"/>
              </a:rPr>
              <a:t>khí</a:t>
            </a:r>
            <a:r>
              <a:rPr lang="en-US" sz="2300" dirty="0">
                <a:latin typeface="Arial" charset="0"/>
                <a:ea typeface="Arial" charset="0"/>
                <a:cs typeface="Arial" charset="0"/>
              </a:rPr>
              <a:t>, </a:t>
            </a:r>
            <a:r>
              <a:rPr lang="en-US" sz="2300" dirty="0" err="1">
                <a:latin typeface="Arial" charset="0"/>
                <a:ea typeface="Arial" charset="0"/>
                <a:cs typeface="Arial" charset="0"/>
              </a:rPr>
              <a:t>trong</a:t>
            </a:r>
            <a:r>
              <a:rPr lang="en-US" sz="2300" dirty="0">
                <a:latin typeface="Arial" charset="0"/>
                <a:ea typeface="Arial" charset="0"/>
                <a:cs typeface="Arial" charset="0"/>
              </a:rPr>
              <a:t> </a:t>
            </a:r>
            <a:r>
              <a:rPr lang="en-US" sz="2300" dirty="0" err="1">
                <a:latin typeface="Arial" charset="0"/>
                <a:ea typeface="Arial" charset="0"/>
                <a:cs typeface="Arial" charset="0"/>
              </a:rPr>
              <a:t>đó</a:t>
            </a:r>
            <a:r>
              <a:rPr lang="en-US" sz="2300" dirty="0">
                <a:latin typeface="Arial" charset="0"/>
                <a:ea typeface="Arial" charset="0"/>
                <a:cs typeface="Arial" charset="0"/>
              </a:rPr>
              <a:t> bao </a:t>
            </a:r>
            <a:r>
              <a:rPr lang="en-US" sz="2300" dirty="0" err="1">
                <a:latin typeface="Arial" charset="0"/>
                <a:ea typeface="Arial" charset="0"/>
                <a:cs typeface="Arial" charset="0"/>
              </a:rPr>
              <a:t>gồm</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từ</a:t>
            </a:r>
            <a:r>
              <a:rPr lang="en-US" sz="2300" dirty="0">
                <a:latin typeface="Arial" charset="0"/>
                <a:ea typeface="Arial" charset="0"/>
                <a:cs typeface="Arial" charset="0"/>
              </a:rPr>
              <a:t> </a:t>
            </a:r>
            <a:r>
              <a:rPr lang="en-US" sz="2300" dirty="0" err="1">
                <a:latin typeface="Arial" charset="0"/>
                <a:ea typeface="Arial" charset="0"/>
                <a:cs typeface="Arial" charset="0"/>
              </a:rPr>
              <a:t>đầu</a:t>
            </a:r>
            <a:r>
              <a:rPr lang="en-US" sz="2300" dirty="0">
                <a:latin typeface="Arial" charset="0"/>
                <a:ea typeface="Arial" charset="0"/>
                <a:cs typeface="Arial" charset="0"/>
              </a:rPr>
              <a:t> </a:t>
            </a:r>
            <a:r>
              <a:rPr lang="en-US" sz="2300" dirty="0" err="1">
                <a:latin typeface="Arial" charset="0"/>
                <a:ea typeface="Arial" charset="0"/>
                <a:cs typeface="Arial" charset="0"/>
              </a:rPr>
              <a:t>điếu</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đang</a:t>
            </a:r>
            <a:r>
              <a:rPr lang="en-US" sz="2300" dirty="0">
                <a:latin typeface="Arial" charset="0"/>
                <a:ea typeface="Arial" charset="0"/>
                <a:cs typeface="Arial" charset="0"/>
              </a:rPr>
              <a:t> </a:t>
            </a:r>
            <a:r>
              <a:rPr lang="en-US" sz="2300" dirty="0" err="1">
                <a:latin typeface="Arial" charset="0"/>
                <a:ea typeface="Arial" charset="0"/>
                <a:cs typeface="Arial" charset="0"/>
              </a:rPr>
              <a:t>cháy</a:t>
            </a:r>
            <a:r>
              <a:rPr lang="en-US" sz="2300" dirty="0">
                <a:latin typeface="Arial" charset="0"/>
                <a:ea typeface="Arial" charset="0"/>
                <a:cs typeface="Arial" charset="0"/>
              </a:rPr>
              <a:t> </a:t>
            </a:r>
            <a:r>
              <a:rPr lang="en-US" sz="2300" dirty="0" err="1">
                <a:latin typeface="Arial" charset="0"/>
                <a:ea typeface="Arial" charset="0"/>
                <a:cs typeface="Arial" charset="0"/>
              </a:rPr>
              <a:t>và</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do </a:t>
            </a:r>
            <a:r>
              <a:rPr lang="en-US" sz="2300" dirty="0" err="1">
                <a:latin typeface="Arial" charset="0"/>
                <a:ea typeface="Arial" charset="0"/>
                <a:cs typeface="Arial" charset="0"/>
              </a:rPr>
              <a:t>người</a:t>
            </a:r>
            <a:r>
              <a:rPr lang="en-US" sz="2300" dirty="0">
                <a:latin typeface="Arial" charset="0"/>
                <a:ea typeface="Arial" charset="0"/>
                <a:cs typeface="Arial" charset="0"/>
              </a:rPr>
              <a:t> </a:t>
            </a:r>
            <a:r>
              <a:rPr lang="en-US" sz="2300" dirty="0" err="1">
                <a:latin typeface="Arial" charset="0"/>
                <a:ea typeface="Arial" charset="0"/>
                <a:cs typeface="Arial" charset="0"/>
              </a:rPr>
              <a:t>hút</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thở</a:t>
            </a:r>
            <a:r>
              <a:rPr lang="en-US" sz="2300" dirty="0">
                <a:latin typeface="Arial" charset="0"/>
                <a:ea typeface="Arial" charset="0"/>
                <a:cs typeface="Arial" charset="0"/>
              </a:rPr>
              <a:t> </a:t>
            </a:r>
            <a:r>
              <a:rPr lang="en-US" sz="2300" dirty="0" err="1">
                <a:latin typeface="Arial" charset="0"/>
                <a:ea typeface="Arial" charset="0"/>
                <a:cs typeface="Arial" charset="0"/>
              </a:rPr>
              <a:t>ra.</a:t>
            </a:r>
            <a:endParaRPr lang="en-US" sz="2300" dirty="0">
              <a:latin typeface="Arial" charset="0"/>
              <a:ea typeface="Arial" charset="0"/>
              <a:cs typeface="Arial" charset="0"/>
            </a:endParaRPr>
          </a:p>
        </p:txBody>
      </p:sp>
      <p:grpSp>
        <p:nvGrpSpPr>
          <p:cNvPr id="12" name="Group 11">
            <a:extLst>
              <a:ext uri="{FF2B5EF4-FFF2-40B4-BE49-F238E27FC236}">
                <a16:creationId xmlns:a16="http://schemas.microsoft.com/office/drawing/2014/main" id="{AF258EC4-7CC1-C755-B6C7-77345899AB0D}"/>
              </a:ext>
            </a:extLst>
          </p:cNvPr>
          <p:cNvGrpSpPr/>
          <p:nvPr/>
        </p:nvGrpSpPr>
        <p:grpSpPr>
          <a:xfrm>
            <a:off x="644734" y="4404779"/>
            <a:ext cx="3907062" cy="1620781"/>
            <a:chOff x="847725" y="4623854"/>
            <a:chExt cx="3704071" cy="1620781"/>
          </a:xfrm>
        </p:grpSpPr>
        <p:sp>
          <p:nvSpPr>
            <p:cNvPr id="13" name="Freeform: Shape 9">
              <a:extLst>
                <a:ext uri="{FF2B5EF4-FFF2-40B4-BE49-F238E27FC236}">
                  <a16:creationId xmlns:a16="http://schemas.microsoft.com/office/drawing/2014/main" id="{89CFE449-9BC3-E638-10EE-8DD96AF103D6}"/>
                </a:ext>
              </a:extLst>
            </p:cNvPr>
            <p:cNvSpPr/>
            <p:nvPr/>
          </p:nvSpPr>
          <p:spPr>
            <a:xfrm>
              <a:off x="847725" y="4636533"/>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a16="http://schemas.microsoft.com/office/drawing/2014/main" id="{42297010-91A5-A6FE-17BE-95DC65F5658C}"/>
                </a:ext>
              </a:extLst>
            </p:cNvPr>
            <p:cNvSpPr txBox="1"/>
            <p:nvPr/>
          </p:nvSpPr>
          <p:spPr>
            <a:xfrm>
              <a:off x="940855" y="4623854"/>
              <a:ext cx="3239201" cy="1323439"/>
            </a:xfrm>
            <a:prstGeom prst="rect">
              <a:avLst/>
            </a:prstGeom>
            <a:noFill/>
          </p:spPr>
          <p:txBody>
            <a:bodyPr wrap="square" rtlCol="0">
              <a:spAutoFit/>
            </a:bodyPr>
            <a:lstStyle/>
            <a:p>
              <a:pPr algn="dist"/>
              <a:r>
                <a:rPr lang="vi-VN" sz="2000" b="1" dirty="0" err="1">
                  <a:solidFill>
                    <a:schemeClr val="bg1"/>
                  </a:solidFill>
                  <a:latin typeface="Arial" charset="0"/>
                  <a:ea typeface="Arial" charset="0"/>
                  <a:cs typeface="Arial" charset="0"/>
                </a:rPr>
                <a:t>Khói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toả</a:t>
              </a:r>
              <a:r>
                <a:rPr lang="vi-VN" sz="2000" b="1" dirty="0">
                  <a:solidFill>
                    <a:schemeClr val="bg1"/>
                  </a:solidFill>
                  <a:latin typeface="Arial" charset="0"/>
                  <a:ea typeface="Arial" charset="0"/>
                  <a:cs typeface="Arial" charset="0"/>
                </a:rPr>
                <a:t> ra </a:t>
              </a:r>
              <a:r>
                <a:rPr lang="vi-VN" sz="2000" b="1" dirty="0" err="1">
                  <a:solidFill>
                    <a:schemeClr val="bg1"/>
                  </a:solidFill>
                  <a:latin typeface="Arial" charset="0"/>
                  <a:ea typeface="Arial" charset="0"/>
                  <a:cs typeface="Arial" charset="0"/>
                </a:rPr>
                <a:t>từ</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đầu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điếu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thuốc</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chứa</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nhiều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chất</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độc</a:t>
              </a:r>
              <a:r>
                <a:rPr lang="vi-VN" sz="2000" b="1" dirty="0">
                  <a:solidFill>
                    <a:schemeClr val="bg1"/>
                  </a:solidFill>
                  <a:latin typeface="Arial" charset="0"/>
                  <a:ea typeface="Arial" charset="0"/>
                  <a:cs typeface="Arial" charset="0"/>
                </a:rPr>
                <a:t> cao </a:t>
              </a:r>
              <a:r>
                <a:rPr lang="vi-VN" sz="2000" b="1" dirty="0" err="1">
                  <a:solidFill>
                    <a:schemeClr val="bg1"/>
                  </a:solidFill>
                  <a:latin typeface="Arial" charset="0"/>
                  <a:ea typeface="Arial" charset="0"/>
                  <a:cs typeface="Arial" charset="0"/>
                </a:rPr>
                <a:t>gấp</a:t>
              </a:r>
              <a:r>
                <a:rPr lang="vi-VN" sz="2000" b="1" dirty="0">
                  <a:solidFill>
                    <a:schemeClr val="bg1"/>
                  </a:solidFill>
                  <a:latin typeface="Arial" charset="0"/>
                  <a:ea typeface="Arial" charset="0"/>
                  <a:cs typeface="Arial" charset="0"/>
                </a:rPr>
                <a:t> 21 </a:t>
              </a:r>
              <a:r>
                <a:rPr lang="vi-VN" sz="2000" b="1" dirty="0" err="1">
                  <a:solidFill>
                    <a:schemeClr val="bg1"/>
                  </a:solidFill>
                  <a:latin typeface="Arial" charset="0"/>
                  <a:ea typeface="Arial" charset="0"/>
                  <a:cs typeface="Arial" charset="0"/>
                </a:rPr>
                <a:t>lần</a:t>
              </a:r>
              <a:r>
                <a:rPr lang="vi-VN" sz="2000" b="1" dirty="0">
                  <a:solidFill>
                    <a:schemeClr val="bg1"/>
                  </a:solidFill>
                  <a:latin typeface="Arial" charset="0"/>
                  <a:ea typeface="Arial" charset="0"/>
                  <a:cs typeface="Arial" charset="0"/>
                </a:rPr>
                <a:t> so </a:t>
              </a:r>
              <a:r>
                <a:rPr lang="vi-VN" sz="2000" b="1" dirty="0" err="1">
                  <a:solidFill>
                    <a:schemeClr val="bg1"/>
                  </a:solidFill>
                  <a:latin typeface="Arial" charset="0"/>
                  <a:ea typeface="Arial" charset="0"/>
                  <a:cs typeface="Arial" charset="0"/>
                </a:rPr>
                <a:t>với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khói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thuốc</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thở</a:t>
              </a:r>
              <a:r>
                <a:rPr lang="vi-VN" sz="2000" b="1" dirty="0">
                  <a:solidFill>
                    <a:schemeClr val="bg1"/>
                  </a:solidFill>
                  <a:latin typeface="Arial" charset="0"/>
                  <a:ea typeface="Arial" charset="0"/>
                  <a:cs typeface="Arial" charset="0"/>
                </a:rPr>
                <a:t> ra. (WHO)</a:t>
              </a:r>
            </a:p>
          </p:txBody>
        </p:sp>
      </p:grpSp>
      <p:pic>
        <p:nvPicPr>
          <p:cNvPr id="15" name="Graphic 6">
            <a:extLst>
              <a:ext uri="{FF2B5EF4-FFF2-40B4-BE49-F238E27FC236}">
                <a16:creationId xmlns:a16="http://schemas.microsoft.com/office/drawing/2014/main" id="{4A694B2C-9D33-DE7E-7749-7025A3A3B893}"/>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6415253" y="1651718"/>
            <a:ext cx="5261488" cy="4105275"/>
          </a:xfrm>
          <a:prstGeom prst="rect">
            <a:avLst/>
          </a:prstGeom>
        </p:spPr>
      </p:pic>
      <p:pic>
        <p:nvPicPr>
          <p:cNvPr id="17" name="Graphic 8">
            <a:extLst>
              <a:ext uri="{FF2B5EF4-FFF2-40B4-BE49-F238E27FC236}">
                <a16:creationId xmlns:a16="http://schemas.microsoft.com/office/drawing/2014/main" id="{31DE7D99-DFD2-8ED7-2F9B-C58F96D805D9}"/>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3480869" y="4418798"/>
            <a:ext cx="2815004" cy="647700"/>
          </a:xfrm>
          <a:prstGeom prst="rect">
            <a:avLst/>
          </a:prstGeom>
        </p:spPr>
      </p:pic>
    </p:spTree>
    <p:extLst>
      <p:ext uri="{BB962C8B-B14F-4D97-AF65-F5344CB8AC3E}">
        <p14:creationId xmlns:p14="http://schemas.microsoft.com/office/powerpoint/2010/main" val="1536162000"/>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p:tgtEl>
                                          <p:spTgt spid="11"/>
                                        </p:tgtEl>
                                      </p:cBhvr>
                                    </p:animEffect>
                                    <p:anim calcmode="lin" valueType="num">
                                      <p:cBhvr>
                                        <p:cTn id="8" dur="800" fill="hold"/>
                                        <p:tgtEl>
                                          <p:spTgt spid="11"/>
                                        </p:tgtEl>
                                        <p:attrNameLst>
                                          <p:attrName>ppt_x</p:attrName>
                                        </p:attrNameLst>
                                      </p:cBhvr>
                                      <p:tavLst>
                                        <p:tav tm="0">
                                          <p:val>
                                            <p:strVal val="#ppt_x"/>
                                          </p:val>
                                        </p:tav>
                                        <p:tav tm="100000">
                                          <p:val>
                                            <p:strVal val="#ppt_x"/>
                                          </p:val>
                                        </p:tav>
                                      </p:tavLst>
                                    </p:anim>
                                    <p:anim calcmode="lin" valueType="num">
                                      <p:cBhvr>
                                        <p:cTn id="9" dur="8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30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1" presetClass="entr" presetSubtype="1" fill="hold" nodeType="withEffect">
                                  <p:stCondLst>
                                    <p:cond delay="30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8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8077200" y="3200400"/>
            <a:ext cx="3037114" cy="914400"/>
          </a:xfrm>
          <a:prstGeom prst="rect">
            <a:avLst/>
          </a:prstGeom>
          <a:solidFill>
            <a:srgbClr val="FFFFFF"/>
          </a:solidFill>
          <a:ln w="9525">
            <a:solidFill>
              <a:srgbClr val="000000"/>
            </a:solidFill>
            <a:miter lim="800000"/>
            <a:headEnd/>
            <a:tailEnd/>
          </a:ln>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a:spcBef>
                <a:spcPct val="20000"/>
              </a:spcBef>
              <a:spcAft>
                <a:spcPts val="300"/>
              </a:spcAft>
              <a:buClr>
                <a:srgbClr val="000000"/>
              </a:buClr>
              <a:buSzTx/>
              <a:buFont typeface="Wingdings" panose="05000000000000000000" pitchFamily="2" charset="2"/>
              <a:buChar char="F"/>
            </a:pPr>
            <a:r>
              <a:rPr lang="fr-FR" altLang="en-US" sz="2400" b="1" dirty="0">
                <a:solidFill>
                  <a:srgbClr val="FF0000"/>
                </a:solidFill>
                <a:latin typeface="Times New Roman" panose="02020603050405020304" pitchFamily="18" charset="0"/>
                <a:cs typeface="Times New Roman" panose="02020603050405020304" pitchFamily="18" charset="0"/>
              </a:rPr>
              <a:t>LUỒNG THỨ</a:t>
            </a:r>
          </a:p>
          <a:p>
            <a:pPr algn="ctr">
              <a:spcBef>
                <a:spcPct val="20000"/>
              </a:spcBef>
              <a:spcAft>
                <a:spcPts val="300"/>
              </a:spcAft>
              <a:buClr>
                <a:srgbClr val="000000"/>
              </a:buClr>
              <a:buSzTx/>
              <a:buNone/>
            </a:pPr>
            <a:r>
              <a:rPr lang="fr-FR" altLang="en-US" sz="2400" b="1" dirty="0">
                <a:solidFill>
                  <a:srgbClr val="FF0000"/>
                </a:solidFill>
                <a:latin typeface="Times New Roman" panose="02020603050405020304" pitchFamily="18" charset="0"/>
                <a:cs typeface="Times New Roman" panose="02020603050405020304" pitchFamily="18" charset="0"/>
              </a:rPr>
              <a:t> HAI</a:t>
            </a:r>
          </a:p>
        </p:txBody>
      </p:sp>
      <p:sp>
        <p:nvSpPr>
          <p:cNvPr id="39939" name="Text Box 4"/>
          <p:cNvSpPr txBox="1">
            <a:spLocks noChangeArrowheads="1"/>
          </p:cNvSpPr>
          <p:nvPr/>
        </p:nvSpPr>
        <p:spPr bwMode="auto">
          <a:xfrm>
            <a:off x="5634038" y="4649789"/>
            <a:ext cx="3738562" cy="509587"/>
          </a:xfrm>
          <a:prstGeom prst="rect">
            <a:avLst/>
          </a:prstGeom>
          <a:solidFill>
            <a:srgbClr val="FFFFFF"/>
          </a:solidFill>
          <a:ln w="9525">
            <a:solidFill>
              <a:srgbClr val="000000"/>
            </a:solidFill>
            <a:miter lim="800000"/>
            <a:headEnd/>
            <a:tailEnd/>
          </a:ln>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eaLnBrk="1" hangingPunct="1">
              <a:lnSpc>
                <a:spcPct val="115000"/>
              </a:lnSpc>
              <a:spcBef>
                <a:spcPct val="20000"/>
              </a:spcBef>
              <a:buClr>
                <a:srgbClr val="000000"/>
              </a:buClr>
              <a:buSzTx/>
              <a:buFont typeface="Wingdings" panose="05000000000000000000" pitchFamily="2" charset="2"/>
              <a:buChar char="F"/>
            </a:pPr>
            <a:r>
              <a:rPr lang="en-US" altLang="en-US" sz="2400" b="1" dirty="0">
                <a:solidFill>
                  <a:srgbClr val="FF0000"/>
                </a:solidFill>
                <a:latin typeface="Times New Roman" panose="02020603050405020304" pitchFamily="18" charset="0"/>
                <a:cs typeface="Times New Roman" panose="02020603050405020304" pitchFamily="18" charset="0"/>
              </a:rPr>
              <a:t>LUỒNG THỨ NHẤT</a:t>
            </a:r>
            <a:endParaRPr lang="fr-FR" altLang="en-US" sz="2400" b="1" dirty="0">
              <a:solidFill>
                <a:srgbClr val="FF0000"/>
              </a:solidFill>
              <a:latin typeface="Times New Roman" panose="02020603050405020304" pitchFamily="18" charset="0"/>
              <a:cs typeface="Times New Roman" panose="02020603050405020304" pitchFamily="18" charset="0"/>
            </a:endParaRPr>
          </a:p>
        </p:txBody>
      </p:sp>
      <p:sp>
        <p:nvSpPr>
          <p:cNvPr id="39940" name="Line 5"/>
          <p:cNvSpPr>
            <a:spLocks noChangeShapeType="1"/>
          </p:cNvSpPr>
          <p:nvPr/>
        </p:nvSpPr>
        <p:spPr bwMode="auto">
          <a:xfrm flipH="1" flipV="1">
            <a:off x="4859338" y="4048125"/>
            <a:ext cx="762000" cy="85090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1" name="Line 6"/>
          <p:cNvSpPr>
            <a:spLocks noChangeShapeType="1"/>
          </p:cNvSpPr>
          <p:nvPr/>
        </p:nvSpPr>
        <p:spPr bwMode="auto">
          <a:xfrm flipH="1">
            <a:off x="7223125" y="3486150"/>
            <a:ext cx="858838"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2" name="Rectangle 7"/>
          <p:cNvSpPr>
            <a:spLocks noChangeArrowheads="1"/>
          </p:cNvSpPr>
          <p:nvPr/>
        </p:nvSpPr>
        <p:spPr bwMode="auto">
          <a:xfrm>
            <a:off x="5199064" y="3921126"/>
            <a:ext cx="1601787" cy="309563"/>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3" name="Rectangle 8"/>
          <p:cNvSpPr>
            <a:spLocks noChangeArrowheads="1"/>
          </p:cNvSpPr>
          <p:nvPr/>
        </p:nvSpPr>
        <p:spPr bwMode="auto">
          <a:xfrm>
            <a:off x="6819900" y="3921126"/>
            <a:ext cx="179388" cy="309563"/>
          </a:xfrm>
          <a:prstGeom prst="rect">
            <a:avLst/>
          </a:prstGeom>
          <a:gradFill rotWithShape="0">
            <a:gsLst>
              <a:gs pos="0">
                <a:srgbClr val="76050E"/>
              </a:gs>
              <a:gs pos="50000">
                <a:srgbClr val="FF0A1E"/>
              </a:gs>
              <a:gs pos="100000">
                <a:srgbClr val="76050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4" name="AutoShape 9"/>
          <p:cNvSpPr>
            <a:spLocks noChangeArrowheads="1"/>
          </p:cNvSpPr>
          <p:nvPr/>
        </p:nvSpPr>
        <p:spPr bwMode="auto">
          <a:xfrm>
            <a:off x="6294439" y="2598738"/>
            <a:ext cx="928687" cy="1382712"/>
          </a:xfrm>
          <a:prstGeom prst="cloudCallout">
            <a:avLst>
              <a:gd name="adj1" fmla="val 12690"/>
              <a:gd name="adj2" fmla="val 40579"/>
            </a:avLst>
          </a:prstGeom>
          <a:solidFill>
            <a:srgbClr val="BBE0E3"/>
          </a:solidFill>
          <a:ln w="9525">
            <a:solidFill>
              <a:srgbClr val="00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5" name="Rectangle 10"/>
          <p:cNvSpPr>
            <a:spLocks noChangeArrowheads="1"/>
          </p:cNvSpPr>
          <p:nvPr/>
        </p:nvSpPr>
        <p:spPr bwMode="auto">
          <a:xfrm>
            <a:off x="5018089" y="3921126"/>
            <a:ext cx="269875" cy="309563"/>
          </a:xfrm>
          <a:prstGeom prst="rect">
            <a:avLst/>
          </a:prstGeom>
          <a:gradFill rotWithShape="0">
            <a:gsLst>
              <a:gs pos="0">
                <a:srgbClr val="765218"/>
              </a:gs>
              <a:gs pos="50000">
                <a:srgbClr val="FFB133"/>
              </a:gs>
              <a:gs pos="100000">
                <a:srgbClr val="76521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6" name="Freeform 11"/>
          <p:cNvSpPr>
            <a:spLocks/>
          </p:cNvSpPr>
          <p:nvPr/>
        </p:nvSpPr>
        <p:spPr bwMode="auto">
          <a:xfrm>
            <a:off x="2497139" y="1447801"/>
            <a:ext cx="2746375" cy="4175125"/>
          </a:xfrm>
          <a:custGeom>
            <a:avLst/>
            <a:gdLst>
              <a:gd name="T0" fmla="*/ 2147483646 w 1464"/>
              <a:gd name="T1" fmla="*/ 2147483646 h 1884"/>
              <a:gd name="T2" fmla="*/ 2147483646 w 1464"/>
              <a:gd name="T3" fmla="*/ 2147483646 h 1884"/>
              <a:gd name="T4" fmla="*/ 2147483646 w 1464"/>
              <a:gd name="T5" fmla="*/ 2147483646 h 1884"/>
              <a:gd name="T6" fmla="*/ 2147483646 w 1464"/>
              <a:gd name="T7" fmla="*/ 2147483646 h 1884"/>
              <a:gd name="T8" fmla="*/ 2147483646 w 1464"/>
              <a:gd name="T9" fmla="*/ 2147483646 h 1884"/>
              <a:gd name="T10" fmla="*/ 2147483646 w 1464"/>
              <a:gd name="T11" fmla="*/ 2147483646 h 1884"/>
              <a:gd name="T12" fmla="*/ 2147483646 w 1464"/>
              <a:gd name="T13" fmla="*/ 2147483646 h 1884"/>
              <a:gd name="T14" fmla="*/ 2147483646 w 1464"/>
              <a:gd name="T15" fmla="*/ 2147483646 h 1884"/>
              <a:gd name="T16" fmla="*/ 2147483646 w 1464"/>
              <a:gd name="T17" fmla="*/ 2147483646 h 1884"/>
              <a:gd name="T18" fmla="*/ 2147483646 w 1464"/>
              <a:gd name="T19" fmla="*/ 2147483646 h 1884"/>
              <a:gd name="T20" fmla="*/ 2147483646 w 1464"/>
              <a:gd name="T21" fmla="*/ 2147483646 h 1884"/>
              <a:gd name="T22" fmla="*/ 2147483646 w 1464"/>
              <a:gd name="T23" fmla="*/ 2147483646 h 1884"/>
              <a:gd name="T24" fmla="*/ 2147483646 w 1464"/>
              <a:gd name="T25" fmla="*/ 2147483646 h 1884"/>
              <a:gd name="T26" fmla="*/ 2147483646 w 1464"/>
              <a:gd name="T27" fmla="*/ 2147483646 h 1884"/>
              <a:gd name="T28" fmla="*/ 2147483646 w 1464"/>
              <a:gd name="T29" fmla="*/ 2147483646 h 1884"/>
              <a:gd name="T30" fmla="*/ 2147483646 w 1464"/>
              <a:gd name="T31" fmla="*/ 2147483646 h 1884"/>
              <a:gd name="T32" fmla="*/ 2147483646 w 1464"/>
              <a:gd name="T33" fmla="*/ 2147483646 h 1884"/>
              <a:gd name="T34" fmla="*/ 2147483646 w 1464"/>
              <a:gd name="T35" fmla="*/ 2147483646 h 1884"/>
              <a:gd name="T36" fmla="*/ 2147483646 w 1464"/>
              <a:gd name="T37" fmla="*/ 2147483646 h 1884"/>
              <a:gd name="T38" fmla="*/ 2147483646 w 1464"/>
              <a:gd name="T39" fmla="*/ 2147483646 h 1884"/>
              <a:gd name="T40" fmla="*/ 2147483646 w 1464"/>
              <a:gd name="T41" fmla="*/ 2147483646 h 1884"/>
              <a:gd name="T42" fmla="*/ 2147483646 w 1464"/>
              <a:gd name="T43" fmla="*/ 2147483646 h 1884"/>
              <a:gd name="T44" fmla="*/ 2147483646 w 1464"/>
              <a:gd name="T45" fmla="*/ 2147483646 h 1884"/>
              <a:gd name="T46" fmla="*/ 2147483646 w 1464"/>
              <a:gd name="T47" fmla="*/ 2147483646 h 1884"/>
              <a:gd name="T48" fmla="*/ 2147483646 w 1464"/>
              <a:gd name="T49" fmla="*/ 2147483646 h 1884"/>
              <a:gd name="T50" fmla="*/ 2147483646 w 1464"/>
              <a:gd name="T51" fmla="*/ 2147483646 h 1884"/>
              <a:gd name="T52" fmla="*/ 2147483646 w 1464"/>
              <a:gd name="T53" fmla="*/ 2147483646 h 1884"/>
              <a:gd name="T54" fmla="*/ 2147483646 w 1464"/>
              <a:gd name="T55" fmla="*/ 2147483646 h 1884"/>
              <a:gd name="T56" fmla="*/ 2147483646 w 1464"/>
              <a:gd name="T57" fmla="*/ 2147483646 h 1884"/>
              <a:gd name="T58" fmla="*/ 2147483646 w 1464"/>
              <a:gd name="T59" fmla="*/ 2147483646 h 1884"/>
              <a:gd name="T60" fmla="*/ 2147483646 w 1464"/>
              <a:gd name="T61" fmla="*/ 2147483646 h 1884"/>
              <a:gd name="T62" fmla="*/ 2147483646 w 1464"/>
              <a:gd name="T63" fmla="*/ 2147483646 h 1884"/>
              <a:gd name="T64" fmla="*/ 2147483646 w 1464"/>
              <a:gd name="T65" fmla="*/ 2147483646 h 18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4"/>
              <a:gd name="T100" fmla="*/ 0 h 1884"/>
              <a:gd name="T101" fmla="*/ 1464 w 1464"/>
              <a:gd name="T102" fmla="*/ 1884 h 18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4" h="1884">
                <a:moveTo>
                  <a:pt x="432" y="1884"/>
                </a:moveTo>
                <a:cubicBezTo>
                  <a:pt x="413" y="1865"/>
                  <a:pt x="393" y="1847"/>
                  <a:pt x="376" y="1828"/>
                </a:cubicBezTo>
                <a:cubicBezTo>
                  <a:pt x="350" y="1799"/>
                  <a:pt x="334" y="1762"/>
                  <a:pt x="304" y="1740"/>
                </a:cubicBezTo>
                <a:cubicBezTo>
                  <a:pt x="287" y="1727"/>
                  <a:pt x="260" y="1709"/>
                  <a:pt x="248" y="1692"/>
                </a:cubicBezTo>
                <a:cubicBezTo>
                  <a:pt x="223" y="1657"/>
                  <a:pt x="184" y="1580"/>
                  <a:pt x="184" y="1580"/>
                </a:cubicBezTo>
                <a:cubicBezTo>
                  <a:pt x="155" y="1466"/>
                  <a:pt x="54" y="1375"/>
                  <a:pt x="16" y="1260"/>
                </a:cubicBezTo>
                <a:cubicBezTo>
                  <a:pt x="0" y="1101"/>
                  <a:pt x="13" y="963"/>
                  <a:pt x="24" y="804"/>
                </a:cubicBezTo>
                <a:cubicBezTo>
                  <a:pt x="17" y="696"/>
                  <a:pt x="3" y="574"/>
                  <a:pt x="32" y="468"/>
                </a:cubicBezTo>
                <a:cubicBezTo>
                  <a:pt x="57" y="373"/>
                  <a:pt x="125" y="286"/>
                  <a:pt x="184" y="212"/>
                </a:cubicBezTo>
                <a:cubicBezTo>
                  <a:pt x="233" y="148"/>
                  <a:pt x="289" y="85"/>
                  <a:pt x="360" y="44"/>
                </a:cubicBezTo>
                <a:cubicBezTo>
                  <a:pt x="375" y="34"/>
                  <a:pt x="391" y="26"/>
                  <a:pt x="408" y="20"/>
                </a:cubicBezTo>
                <a:cubicBezTo>
                  <a:pt x="423" y="13"/>
                  <a:pt x="456" y="4"/>
                  <a:pt x="456" y="4"/>
                </a:cubicBezTo>
                <a:cubicBezTo>
                  <a:pt x="611" y="8"/>
                  <a:pt x="798" y="0"/>
                  <a:pt x="952" y="44"/>
                </a:cubicBezTo>
                <a:cubicBezTo>
                  <a:pt x="1056" y="73"/>
                  <a:pt x="1234" y="204"/>
                  <a:pt x="1280" y="308"/>
                </a:cubicBezTo>
                <a:cubicBezTo>
                  <a:pt x="1303" y="361"/>
                  <a:pt x="1318" y="426"/>
                  <a:pt x="1328" y="484"/>
                </a:cubicBezTo>
                <a:cubicBezTo>
                  <a:pt x="1334" y="597"/>
                  <a:pt x="1346" y="732"/>
                  <a:pt x="1384" y="844"/>
                </a:cubicBezTo>
                <a:cubicBezTo>
                  <a:pt x="1394" y="876"/>
                  <a:pt x="1429" y="920"/>
                  <a:pt x="1448" y="948"/>
                </a:cubicBezTo>
                <a:cubicBezTo>
                  <a:pt x="1453" y="956"/>
                  <a:pt x="1464" y="972"/>
                  <a:pt x="1464" y="972"/>
                </a:cubicBezTo>
                <a:cubicBezTo>
                  <a:pt x="1461" y="990"/>
                  <a:pt x="1464" y="1011"/>
                  <a:pt x="1456" y="1028"/>
                </a:cubicBezTo>
                <a:cubicBezTo>
                  <a:pt x="1452" y="1035"/>
                  <a:pt x="1439" y="1032"/>
                  <a:pt x="1432" y="1036"/>
                </a:cubicBezTo>
                <a:cubicBezTo>
                  <a:pt x="1402" y="1050"/>
                  <a:pt x="1384" y="1059"/>
                  <a:pt x="1352" y="1068"/>
                </a:cubicBezTo>
                <a:cubicBezTo>
                  <a:pt x="1305" y="1114"/>
                  <a:pt x="1321" y="1153"/>
                  <a:pt x="1328" y="1220"/>
                </a:cubicBezTo>
                <a:cubicBezTo>
                  <a:pt x="1309" y="1294"/>
                  <a:pt x="1328" y="1201"/>
                  <a:pt x="1328" y="1300"/>
                </a:cubicBezTo>
                <a:cubicBezTo>
                  <a:pt x="1328" y="1327"/>
                  <a:pt x="1311" y="1377"/>
                  <a:pt x="1304" y="1404"/>
                </a:cubicBezTo>
                <a:cubicBezTo>
                  <a:pt x="1299" y="1420"/>
                  <a:pt x="1304" y="1446"/>
                  <a:pt x="1288" y="1452"/>
                </a:cubicBezTo>
                <a:cubicBezTo>
                  <a:pt x="1248" y="1465"/>
                  <a:pt x="1208" y="1475"/>
                  <a:pt x="1168" y="1484"/>
                </a:cubicBezTo>
                <a:cubicBezTo>
                  <a:pt x="1136" y="1477"/>
                  <a:pt x="1103" y="1475"/>
                  <a:pt x="1072" y="1468"/>
                </a:cubicBezTo>
                <a:cubicBezTo>
                  <a:pt x="1055" y="1464"/>
                  <a:pt x="1024" y="1452"/>
                  <a:pt x="1024" y="1452"/>
                </a:cubicBezTo>
                <a:cubicBezTo>
                  <a:pt x="1005" y="1454"/>
                  <a:pt x="986" y="1455"/>
                  <a:pt x="968" y="1460"/>
                </a:cubicBezTo>
                <a:cubicBezTo>
                  <a:pt x="951" y="1463"/>
                  <a:pt x="920" y="1476"/>
                  <a:pt x="920" y="1476"/>
                </a:cubicBezTo>
                <a:cubicBezTo>
                  <a:pt x="898" y="1508"/>
                  <a:pt x="892" y="1542"/>
                  <a:pt x="880" y="1580"/>
                </a:cubicBezTo>
                <a:cubicBezTo>
                  <a:pt x="874" y="1646"/>
                  <a:pt x="865" y="1692"/>
                  <a:pt x="856" y="1756"/>
                </a:cubicBezTo>
                <a:cubicBezTo>
                  <a:pt x="862" y="1792"/>
                  <a:pt x="875" y="1818"/>
                  <a:pt x="864" y="1852"/>
                </a:cubicBezTo>
              </a:path>
            </a:pathLst>
          </a:custGeom>
          <a:solidFill>
            <a:schemeClr val="tx1"/>
          </a:solidFill>
          <a:ln w="76200">
            <a:solidFill>
              <a:srgbClr val="009999"/>
            </a:solidFill>
            <a:round/>
            <a:headEnd/>
            <a:tailEnd/>
          </a:ln>
        </p:spPr>
        <p:txBody>
          <a:bodyPr wrap="none" anchor="ctr"/>
          <a:lstStyle/>
          <a:p>
            <a:endParaRPr lang="en-US"/>
          </a:p>
        </p:txBody>
      </p:sp>
      <p:sp>
        <p:nvSpPr>
          <p:cNvPr id="39947" name="AutoShape 12"/>
          <p:cNvSpPr>
            <a:spLocks noChangeArrowheads="1"/>
          </p:cNvSpPr>
          <p:nvPr/>
        </p:nvSpPr>
        <p:spPr bwMode="auto">
          <a:xfrm>
            <a:off x="3848101" y="3819526"/>
            <a:ext cx="1198563" cy="411163"/>
          </a:xfrm>
          <a:prstGeom prst="cloudCallout">
            <a:avLst>
              <a:gd name="adj1" fmla="val 53597"/>
              <a:gd name="adj2" fmla="val 36981"/>
            </a:avLst>
          </a:prstGeom>
          <a:solidFill>
            <a:srgbClr val="BBE0E3"/>
          </a:solidFill>
          <a:ln w="9525">
            <a:solidFill>
              <a:srgbClr val="00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8" name="AutoShape 13"/>
          <p:cNvSpPr>
            <a:spLocks noChangeArrowheads="1"/>
          </p:cNvSpPr>
          <p:nvPr/>
        </p:nvSpPr>
        <p:spPr bwMode="auto">
          <a:xfrm>
            <a:off x="3487738" y="3921126"/>
            <a:ext cx="539750" cy="722313"/>
          </a:xfrm>
          <a:prstGeom prst="cloudCallout">
            <a:avLst>
              <a:gd name="adj1" fmla="val 21528"/>
              <a:gd name="adj2" fmla="val 2083"/>
            </a:avLst>
          </a:prstGeom>
          <a:solidFill>
            <a:srgbClr val="BBE0E3"/>
          </a:solidFill>
          <a:ln w="9525">
            <a:solidFill>
              <a:srgbClr val="00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49" name="AutoShape 14"/>
          <p:cNvSpPr>
            <a:spLocks noChangeArrowheads="1"/>
          </p:cNvSpPr>
          <p:nvPr/>
        </p:nvSpPr>
        <p:spPr bwMode="auto">
          <a:xfrm>
            <a:off x="3578226" y="4335464"/>
            <a:ext cx="269875" cy="1030287"/>
          </a:xfrm>
          <a:prstGeom prst="cloudCallout">
            <a:avLst>
              <a:gd name="adj1" fmla="val -6944"/>
              <a:gd name="adj2" fmla="val -13542"/>
            </a:avLst>
          </a:prstGeom>
          <a:solidFill>
            <a:srgbClr val="BBE0E3"/>
          </a:solidFill>
          <a:ln w="9525">
            <a:solidFill>
              <a:srgbClr val="00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50" name="AutoShape 15"/>
          <p:cNvSpPr>
            <a:spLocks noChangeArrowheads="1"/>
          </p:cNvSpPr>
          <p:nvPr/>
        </p:nvSpPr>
        <p:spPr bwMode="auto">
          <a:xfrm flipH="1">
            <a:off x="5289551" y="3101976"/>
            <a:ext cx="214313" cy="436563"/>
          </a:xfrm>
          <a:prstGeom prst="cloudCallout">
            <a:avLst>
              <a:gd name="adj1" fmla="val 143333"/>
              <a:gd name="adj2" fmla="val 127773"/>
            </a:avLst>
          </a:prstGeom>
          <a:solidFill>
            <a:srgbClr val="BBE0E3"/>
          </a:solidFill>
          <a:ln w="9525">
            <a:solidFill>
              <a:srgbClr val="00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just">
              <a:lnSpc>
                <a:spcPct val="115000"/>
              </a:lnSpc>
              <a:spcBef>
                <a:spcPct val="20000"/>
              </a:spcBef>
              <a:spcAft>
                <a:spcPts val="300"/>
              </a:spcAft>
              <a:buClr>
                <a:srgbClr val="000000"/>
              </a:buClr>
              <a:buSzTx/>
              <a:buFont typeface="Wingdings" panose="05000000000000000000" pitchFamily="2" charset="2"/>
              <a:buChar char="F"/>
            </a:pPr>
            <a:endParaRPr lang="fr-FR" altLang="en-US" sz="2800">
              <a:solidFill>
                <a:srgbClr val="000000"/>
              </a:solidFill>
              <a:latin typeface="Arial" panose="020B0604020202020204" pitchFamily="34" charset="0"/>
            </a:endParaRPr>
          </a:p>
        </p:txBody>
      </p:sp>
      <p:sp>
        <p:nvSpPr>
          <p:cNvPr id="39951" name="Text Box 16"/>
          <p:cNvSpPr txBox="1">
            <a:spLocks noChangeArrowheads="1"/>
          </p:cNvSpPr>
          <p:nvPr/>
        </p:nvSpPr>
        <p:spPr bwMode="auto">
          <a:xfrm>
            <a:off x="5719764" y="1920875"/>
            <a:ext cx="2892425" cy="471488"/>
          </a:xfrm>
          <a:prstGeom prst="rect">
            <a:avLst/>
          </a:prstGeom>
          <a:solidFill>
            <a:srgbClr val="FFFFFF"/>
          </a:solidFill>
          <a:ln w="9525">
            <a:solidFill>
              <a:srgbClr val="000000"/>
            </a:solidFill>
            <a:miter lim="800000"/>
            <a:headEnd/>
            <a:tailEnd/>
          </a:ln>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a:lnSpc>
                <a:spcPct val="115000"/>
              </a:lnSpc>
              <a:spcBef>
                <a:spcPct val="20000"/>
              </a:spcBef>
              <a:spcAft>
                <a:spcPts val="300"/>
              </a:spcAft>
              <a:buClr>
                <a:srgbClr val="000000"/>
              </a:buClr>
              <a:buSzTx/>
              <a:buFont typeface="Wingdings" panose="05000000000000000000" pitchFamily="2" charset="2"/>
              <a:buChar char="F"/>
            </a:pPr>
            <a:r>
              <a:rPr lang="fr-FR" altLang="en-US" sz="2400" b="1" dirty="0">
                <a:solidFill>
                  <a:srgbClr val="FF0000"/>
                </a:solidFill>
                <a:latin typeface="Times New Roman" panose="02020603050405020304" pitchFamily="18" charset="0"/>
                <a:cs typeface="Times New Roman" panose="02020603050405020304" pitchFamily="18" charset="0"/>
              </a:rPr>
              <a:t>LUỒNG THỨ BA </a:t>
            </a:r>
          </a:p>
        </p:txBody>
      </p:sp>
      <p:sp>
        <p:nvSpPr>
          <p:cNvPr id="39952" name="Line 17"/>
          <p:cNvSpPr>
            <a:spLocks noChangeShapeType="1"/>
          </p:cNvSpPr>
          <p:nvPr/>
        </p:nvSpPr>
        <p:spPr bwMode="auto">
          <a:xfrm flipH="1">
            <a:off x="5503863" y="2392363"/>
            <a:ext cx="430212" cy="709612"/>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5" name="Rectangle 2"/>
          <p:cNvSpPr>
            <a:spLocks noGrp="1" noChangeArrowheads="1"/>
          </p:cNvSpPr>
          <p:nvPr>
            <p:ph type="title"/>
          </p:nvPr>
        </p:nvSpPr>
        <p:spPr>
          <a:xfrm>
            <a:off x="2760664" y="365126"/>
            <a:ext cx="7983537" cy="836613"/>
          </a:xfrm>
        </p:spPr>
        <p:txBody>
          <a:bodyPr/>
          <a:lstStyle/>
          <a:p>
            <a:pPr eaLnBrk="1" hangingPunct="1">
              <a:defRPr/>
            </a:pPr>
            <a:r>
              <a:rPr lang="en-US" sz="3200" b="1" dirty="0">
                <a:solidFill>
                  <a:srgbClr val="002060"/>
                </a:solidFill>
                <a:latin typeface="Times New Roman" panose="02020603050405020304" pitchFamily="18" charset="0"/>
                <a:cs typeface="Times New Roman" panose="02020603050405020304" pitchFamily="18" charset="0"/>
              </a:rPr>
              <a:t>BỐN “LOẠI” LUỒNG KHÓI THUỐC LÁ</a:t>
            </a:r>
          </a:p>
        </p:txBody>
      </p:sp>
      <p:sp>
        <p:nvSpPr>
          <p:cNvPr id="39954" name="Text Box 3"/>
          <p:cNvSpPr txBox="1">
            <a:spLocks noChangeArrowheads="1"/>
          </p:cNvSpPr>
          <p:nvPr/>
        </p:nvSpPr>
        <p:spPr bwMode="auto">
          <a:xfrm>
            <a:off x="7315200" y="5867401"/>
            <a:ext cx="3124200" cy="525463"/>
          </a:xfrm>
          <a:prstGeom prst="rect">
            <a:avLst/>
          </a:prstGeom>
          <a:solidFill>
            <a:srgbClr val="FFFFFF"/>
          </a:solidFill>
          <a:ln w="9525">
            <a:solidFill>
              <a:srgbClr val="000000"/>
            </a:solidFill>
            <a:miter lim="800000"/>
            <a:headEnd/>
            <a:tailEnd/>
          </a:ln>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itchFamily="34" charset="0"/>
              </a:defRPr>
            </a:lvl9pPr>
          </a:lstStyle>
          <a:p>
            <a:pPr algn="ctr">
              <a:lnSpc>
                <a:spcPct val="115000"/>
              </a:lnSpc>
              <a:spcBef>
                <a:spcPct val="20000"/>
              </a:spcBef>
              <a:spcAft>
                <a:spcPts val="300"/>
              </a:spcAft>
              <a:buClr>
                <a:srgbClr val="000000"/>
              </a:buClr>
              <a:buSzTx/>
              <a:buFont typeface="Wingdings" panose="05000000000000000000" pitchFamily="2" charset="2"/>
              <a:buChar char="F"/>
            </a:pPr>
            <a:r>
              <a:rPr lang="fr-FR" altLang="en-US" sz="2400" b="1" dirty="0">
                <a:solidFill>
                  <a:srgbClr val="FF0000"/>
                </a:solidFill>
                <a:latin typeface="Times New Roman" panose="02020603050405020304" pitchFamily="18" charset="0"/>
                <a:cs typeface="Times New Roman" panose="02020603050405020304" pitchFamily="18" charset="0"/>
              </a:rPr>
              <a:t>LUỒNG THỨ TƯ</a:t>
            </a:r>
          </a:p>
        </p:txBody>
      </p:sp>
    </p:spTree>
    <p:extLst>
      <p:ext uri="{BB962C8B-B14F-4D97-AF65-F5344CB8AC3E}">
        <p14:creationId xmlns:p14="http://schemas.microsoft.com/office/powerpoint/2010/main" val="24836958"/>
      </p:ext>
    </p:extLst>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body" idx="1"/>
          </p:nvPr>
        </p:nvSpPr>
        <p:spPr>
          <a:xfrm>
            <a:off x="555171" y="1142999"/>
            <a:ext cx="11321143" cy="5578475"/>
          </a:xfrm>
        </p:spPr>
        <p:txBody>
          <a:bodyPr anchor="ctr">
            <a:normAutofit/>
          </a:bodyPr>
          <a:lstStyle/>
          <a:p>
            <a:pPr algn="just">
              <a:spcAft>
                <a:spcPts val="600"/>
              </a:spcAft>
            </a:pPr>
            <a:r>
              <a:rPr lang="fr-FR" altLang="en-US" sz="2400" b="1" dirty="0" err="1">
                <a:latin typeface="Times New Roman" panose="02020603050405020304" pitchFamily="18" charset="0"/>
                <a:cs typeface="Times New Roman" panose="02020603050405020304" pitchFamily="18" charset="0"/>
              </a:rPr>
              <a:t>Luồng</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khói</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số</a:t>
            </a:r>
            <a:r>
              <a:rPr lang="fr-FR" altLang="en-US" sz="2400" b="1" dirty="0">
                <a:latin typeface="Times New Roman" panose="02020603050405020304" pitchFamily="18" charset="0"/>
                <a:cs typeface="Times New Roman" panose="02020603050405020304" pitchFamily="18" charset="0"/>
              </a:rPr>
              <a:t> 2</a:t>
            </a:r>
            <a:r>
              <a:rPr lang="fr-FR" altLang="en-US" sz="2400"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độc</a:t>
            </a:r>
            <a:r>
              <a:rPr lang="fr-FR" altLang="en-US" sz="2400" b="1" dirty="0">
                <a:latin typeface="Times New Roman" panose="02020603050405020304" pitchFamily="18" charset="0"/>
                <a:cs typeface="Times New Roman" panose="02020603050405020304" pitchFamily="18" charset="0"/>
              </a:rPr>
              <a:t> </a:t>
            </a:r>
            <a:r>
              <a:rPr lang="fr-FR" altLang="en-US" sz="2400" b="1" dirty="0" err="1" smtClean="0">
                <a:latin typeface="Times New Roman" panose="02020603050405020304" pitchFamily="18" charset="0"/>
                <a:cs typeface="Times New Roman" panose="02020603050405020304" pitchFamily="18" charset="0"/>
              </a:rPr>
              <a:t>nhất</a:t>
            </a:r>
            <a:endParaRPr lang="fr-FR" altLang="en-US" sz="2400" b="1" dirty="0" smtClean="0">
              <a:latin typeface="Times New Roman" panose="02020603050405020304" pitchFamily="18" charset="0"/>
              <a:cs typeface="Times New Roman" panose="02020603050405020304" pitchFamily="18" charset="0"/>
            </a:endParaRPr>
          </a:p>
          <a:p>
            <a:pPr marL="287338" lvl="1" indent="0" algn="just">
              <a:spcBef>
                <a:spcPts val="600"/>
              </a:spcBef>
              <a:spcAft>
                <a:spcPts val="600"/>
              </a:spcAft>
              <a:buNone/>
            </a:pPr>
            <a:r>
              <a:rPr lang="fr-FR" altLang="en-US" dirty="0" smtClean="0">
                <a:latin typeface="Times New Roman" panose="02020603050405020304" pitchFamily="18" charset="0"/>
                <a:cs typeface="Times New Roman" panose="02020603050405020304" pitchFamily="18" charset="0"/>
              </a:rPr>
              <a:t>Do </a:t>
            </a:r>
            <a:r>
              <a:rPr lang="fr-FR" altLang="en-US" dirty="0" err="1" smtClean="0">
                <a:latin typeface="Times New Roman" panose="02020603050405020304" pitchFamily="18" charset="0"/>
                <a:cs typeface="Times New Roman" panose="02020603050405020304" pitchFamily="18" charset="0"/>
              </a:rPr>
              <a:t>thuốc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lá</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bị</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đốt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cháy</a:t>
            </a:r>
            <a:r>
              <a:rPr lang="fr-FR" altLang="en-US" dirty="0" smtClean="0">
                <a:latin typeface="Times New Roman" panose="02020603050405020304" pitchFamily="18" charset="0"/>
                <a:cs typeface="Times New Roman" panose="02020603050405020304" pitchFamily="18" charset="0"/>
              </a:rPr>
              <a:t> ở </a:t>
            </a:r>
            <a:r>
              <a:rPr lang="fr-FR" altLang="en-US" dirty="0" err="1" smtClean="0">
                <a:latin typeface="Times New Roman" panose="02020603050405020304" pitchFamily="18" charset="0"/>
                <a:cs typeface="Times New Roman" panose="02020603050405020304" pitchFamily="18" charset="0"/>
              </a:rPr>
              <a:t>nhiệt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độ</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thấp</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hơn</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nên</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cháy</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không</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hoàn</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toàn</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và</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nồng</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độ</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chất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độc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cao</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hơn</a:t>
            </a:r>
            <a:r>
              <a:rPr lang="fr-FR" altLang="en-US" dirty="0" smtClean="0">
                <a:latin typeface="Times New Roman" panose="02020603050405020304" pitchFamily="18" charset="0"/>
                <a:cs typeface="Times New Roman" panose="02020603050405020304" pitchFamily="18" charset="0"/>
              </a:rPr>
              <a:t>: nicotine </a:t>
            </a:r>
            <a:r>
              <a:rPr lang="fr-FR" altLang="en-US" dirty="0" err="1" smtClean="0">
                <a:latin typeface="Times New Roman" panose="02020603050405020304" pitchFamily="18" charset="0"/>
                <a:cs typeface="Times New Roman" panose="02020603050405020304" pitchFamily="18" charset="0"/>
              </a:rPr>
              <a:t>gấp</a:t>
            </a:r>
            <a:r>
              <a:rPr lang="fr-FR" altLang="en-US" dirty="0" smtClean="0">
                <a:latin typeface="Times New Roman" panose="02020603050405020304" pitchFamily="18" charset="0"/>
                <a:cs typeface="Times New Roman" panose="02020603050405020304" pitchFamily="18" charset="0"/>
              </a:rPr>
              <a:t> 2 </a:t>
            </a:r>
            <a:r>
              <a:rPr lang="fr-FR" altLang="en-US" dirty="0" err="1" smtClean="0">
                <a:latin typeface="Times New Roman" panose="02020603050405020304" pitchFamily="18" charset="0"/>
                <a:cs typeface="Times New Roman" panose="02020603050405020304" pitchFamily="18" charset="0"/>
              </a:rPr>
              <a:t>lần</a:t>
            </a:r>
            <a:r>
              <a:rPr lang="fr-FR" altLang="en-US" dirty="0" smtClean="0">
                <a:latin typeface="Times New Roman" panose="02020603050405020304" pitchFamily="18" charset="0"/>
                <a:cs typeface="Times New Roman" panose="02020603050405020304" pitchFamily="18" charset="0"/>
              </a:rPr>
              <a:t>, CO </a:t>
            </a:r>
            <a:r>
              <a:rPr lang="fr-FR" altLang="en-US" dirty="0" err="1" smtClean="0">
                <a:latin typeface="Times New Roman" panose="02020603050405020304" pitchFamily="18" charset="0"/>
                <a:cs typeface="Times New Roman" panose="02020603050405020304" pitchFamily="18" charset="0"/>
              </a:rPr>
              <a:t>gấp</a:t>
            </a:r>
            <a:r>
              <a:rPr lang="fr-FR" altLang="en-US" dirty="0" smtClean="0">
                <a:latin typeface="Times New Roman" panose="02020603050405020304" pitchFamily="18" charset="0"/>
                <a:cs typeface="Times New Roman" panose="02020603050405020304" pitchFamily="18" charset="0"/>
              </a:rPr>
              <a:t> 8 </a:t>
            </a:r>
            <a:r>
              <a:rPr lang="fr-FR" altLang="en-US" dirty="0" err="1" smtClean="0">
                <a:latin typeface="Times New Roman" panose="02020603050405020304" pitchFamily="18" charset="0"/>
                <a:cs typeface="Times New Roman" panose="02020603050405020304" pitchFamily="18" charset="0"/>
              </a:rPr>
              <a:t>lần</a:t>
            </a:r>
            <a:r>
              <a:rPr lang="fr-FR" altLang="en-US" dirty="0" smtClean="0">
                <a:latin typeface="Times New Roman" panose="02020603050405020304" pitchFamily="18" charset="0"/>
                <a:cs typeface="Times New Roman" panose="02020603050405020304" pitchFamily="18" charset="0"/>
              </a:rPr>
              <a:t>, HCHO </a:t>
            </a:r>
            <a:r>
              <a:rPr lang="fr-FR" altLang="en-US" dirty="0" err="1" smtClean="0">
                <a:latin typeface="Times New Roman" panose="02020603050405020304" pitchFamily="18" charset="0"/>
                <a:cs typeface="Times New Roman" panose="02020603050405020304" pitchFamily="18" charset="0"/>
              </a:rPr>
              <a:t>gấp</a:t>
            </a:r>
            <a:r>
              <a:rPr lang="fr-FR" altLang="en-US" dirty="0" smtClean="0">
                <a:latin typeface="Times New Roman" panose="02020603050405020304" pitchFamily="18" charset="0"/>
                <a:cs typeface="Times New Roman" panose="02020603050405020304" pitchFamily="18" charset="0"/>
              </a:rPr>
              <a:t> 51 </a:t>
            </a:r>
            <a:r>
              <a:rPr lang="fr-FR" altLang="en-US" dirty="0" err="1" smtClean="0">
                <a:latin typeface="Times New Roman" panose="02020603050405020304" pitchFamily="18" charset="0"/>
                <a:cs typeface="Times New Roman" panose="02020603050405020304" pitchFamily="18" charset="0"/>
              </a:rPr>
              <a:t>lần</a:t>
            </a:r>
            <a:r>
              <a:rPr lang="fr-FR" altLang="en-US" dirty="0" smtClean="0">
                <a:latin typeface="Times New Roman" panose="02020603050405020304" pitchFamily="18" charset="0"/>
                <a:cs typeface="Times New Roman" panose="02020603050405020304" pitchFamily="18" charset="0"/>
              </a:rPr>
              <a:t>, NH</a:t>
            </a:r>
            <a:r>
              <a:rPr lang="fr-FR" altLang="en-US" baseline="-25000" dirty="0" smtClean="0">
                <a:latin typeface="Times New Roman" panose="02020603050405020304" pitchFamily="18" charset="0"/>
                <a:cs typeface="Times New Roman" panose="02020603050405020304" pitchFamily="18" charset="0"/>
              </a:rPr>
              <a:t>3</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gấp</a:t>
            </a:r>
            <a:r>
              <a:rPr lang="fr-FR" altLang="en-US" dirty="0" smtClean="0">
                <a:latin typeface="Times New Roman" panose="02020603050405020304" pitchFamily="18" charset="0"/>
                <a:cs typeface="Times New Roman" panose="02020603050405020304" pitchFamily="18" charset="0"/>
              </a:rPr>
              <a:t> 73 </a:t>
            </a:r>
            <a:r>
              <a:rPr lang="fr-FR" altLang="en-US" dirty="0" err="1" smtClean="0">
                <a:latin typeface="Times New Roman" panose="02020603050405020304" pitchFamily="18" charset="0"/>
                <a:cs typeface="Times New Roman" panose="02020603050405020304" pitchFamily="18" charset="0"/>
              </a:rPr>
              <a:t>lần</a:t>
            </a:r>
            <a:endParaRPr lang="fr-FR" altLang="en-US" dirty="0" smtClean="0">
              <a:latin typeface="Times New Roman" panose="02020603050405020304" pitchFamily="18" charset="0"/>
              <a:cs typeface="Times New Roman" panose="02020603050405020304" pitchFamily="18" charset="0"/>
            </a:endParaRPr>
          </a:p>
          <a:p>
            <a:pPr algn="just">
              <a:spcAft>
                <a:spcPts val="600"/>
              </a:spcAft>
            </a:pPr>
            <a:r>
              <a:rPr lang="fr-FR" altLang="en-US" sz="2400" b="1" dirty="0" err="1" smtClean="0">
                <a:latin typeface="Times New Roman" panose="02020603050405020304" pitchFamily="18" charset="0"/>
                <a:cs typeface="Times New Roman" panose="02020603050405020304" pitchFamily="18" charset="0"/>
              </a:rPr>
              <a:t>Luồng</a:t>
            </a:r>
            <a:r>
              <a:rPr lang="fr-FR" altLang="en-US" sz="2400" b="1" dirty="0" smtClean="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khói</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thứ</a:t>
            </a:r>
            <a:r>
              <a:rPr lang="fr-FR" altLang="en-US" sz="2400" b="1" dirty="0">
                <a:latin typeface="Times New Roman" panose="02020603050405020304" pitchFamily="18" charset="0"/>
                <a:cs typeface="Times New Roman" panose="02020603050405020304" pitchFamily="18" charset="0"/>
              </a:rPr>
              <a:t> 4: </a:t>
            </a:r>
            <a:r>
              <a:rPr lang="fr-FR" altLang="en-US" sz="2400" b="1" dirty="0" err="1">
                <a:latin typeface="Times New Roman" panose="02020603050405020304" pitchFamily="18" charset="0"/>
                <a:cs typeface="Times New Roman" panose="02020603050405020304" pitchFamily="18" charset="0"/>
              </a:rPr>
              <a:t>tồn</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tại</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lâu</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nhất</a:t>
            </a:r>
            <a:endParaRPr lang="fr-FR" altLang="en-US" sz="2400" b="1" dirty="0">
              <a:latin typeface="Times New Roman" panose="02020603050405020304" pitchFamily="18" charset="0"/>
              <a:cs typeface="Times New Roman" panose="02020603050405020304" pitchFamily="18" charset="0"/>
            </a:endParaRPr>
          </a:p>
          <a:p>
            <a:pPr marL="457200" lvl="1" indent="0" algn="just">
              <a:spcBef>
                <a:spcPts val="600"/>
              </a:spcBef>
              <a:spcAft>
                <a:spcPts val="600"/>
              </a:spcAft>
              <a:buNone/>
            </a:pP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Lơ</a:t>
            </a:r>
            <a:r>
              <a:rPr lang="fr-FR" altLang="en-US" dirty="0" smtClean="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lửng</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trong</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môi</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trường</a:t>
            </a:r>
            <a:r>
              <a:rPr lang="fr-FR" altLang="en-US" dirty="0">
                <a:latin typeface="Times New Roman" panose="02020603050405020304" pitchFamily="18" charset="0"/>
                <a:cs typeface="Times New Roman" panose="02020603050405020304" pitchFamily="18" charset="0"/>
              </a:rPr>
              <a:t> </a:t>
            </a:r>
          </a:p>
          <a:p>
            <a:pPr lvl="1" algn="just">
              <a:spcBef>
                <a:spcPts val="600"/>
              </a:spcBef>
              <a:spcAft>
                <a:spcPts val="600"/>
              </a:spcAft>
              <a:buFontTx/>
              <a:buChar char="-"/>
            </a:pPr>
            <a:r>
              <a:rPr lang="fr-FR" altLang="en-US" dirty="0" err="1" smtClean="0">
                <a:latin typeface="Times New Roman" panose="02020603050405020304" pitchFamily="18" charset="0"/>
                <a:cs typeface="Times New Roman" panose="02020603050405020304" pitchFamily="18" charset="0"/>
              </a:rPr>
              <a:t>Chủ</a:t>
            </a:r>
            <a:r>
              <a:rPr lang="fr-FR" altLang="en-US" dirty="0" smtClean="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yếu</a:t>
            </a:r>
            <a:r>
              <a:rPr lang="fr-FR" altLang="en-US" dirty="0">
                <a:latin typeface="Times New Roman" panose="02020603050405020304" pitchFamily="18" charset="0"/>
                <a:cs typeface="Times New Roman" panose="02020603050405020304" pitchFamily="18" charset="0"/>
              </a:rPr>
              <a:t> ở </a:t>
            </a:r>
            <a:r>
              <a:rPr lang="fr-FR" altLang="en-US" dirty="0" err="1">
                <a:latin typeface="Times New Roman" panose="02020603050405020304" pitchFamily="18" charset="0"/>
                <a:cs typeface="Times New Roman" panose="02020603050405020304" pitchFamily="18" charset="0"/>
              </a:rPr>
              <a:t>dạng</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hạt</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có</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kích</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thước</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nanometre</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nên</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được</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hít</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vào</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sâu</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hơn</a:t>
            </a:r>
            <a:r>
              <a:rPr lang="fr-FR" altLang="en-US" dirty="0">
                <a:latin typeface="Times New Roman" panose="02020603050405020304" pitchFamily="18" charset="0"/>
                <a:cs typeface="Times New Roman" panose="02020603050405020304" pitchFamily="18" charset="0"/>
              </a:rPr>
              <a:t> </a:t>
            </a:r>
            <a:r>
              <a:rPr lang="fr-FR" altLang="en-US" dirty="0" err="1">
                <a:latin typeface="Times New Roman" panose="02020603050405020304" pitchFamily="18" charset="0"/>
                <a:cs typeface="Times New Roman" panose="02020603050405020304" pitchFamily="18" charset="0"/>
              </a:rPr>
              <a:t>trong</a:t>
            </a:r>
            <a:r>
              <a:rPr lang="fr-FR" altLang="en-US" dirty="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phổi</a:t>
            </a:r>
            <a:r>
              <a:rPr lang="fr-FR" altLang="en-US" dirty="0" smtClean="0">
                <a:latin typeface="Times New Roman" panose="02020603050405020304" pitchFamily="18" charset="0"/>
                <a:cs typeface="Times New Roman" panose="02020603050405020304" pitchFamily="18" charset="0"/>
              </a:rPr>
              <a:t>.</a:t>
            </a:r>
          </a:p>
          <a:p>
            <a:pPr marL="282575" lvl="1" indent="-282575" algn="just">
              <a:spcBef>
                <a:spcPts val="600"/>
              </a:spcBef>
              <a:spcAft>
                <a:spcPts val="600"/>
              </a:spcAft>
            </a:pPr>
            <a:r>
              <a:rPr lang="fr-FR" altLang="en-US" dirty="0" err="1" smtClean="0">
                <a:latin typeface="Times New Roman" panose="02020603050405020304" pitchFamily="18" charset="0"/>
                <a:cs typeface="Times New Roman" panose="02020603050405020304" pitchFamily="18" charset="0"/>
              </a:rPr>
              <a:t>Khói</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thuốc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lá</a:t>
            </a:r>
            <a:r>
              <a:rPr lang="fr-FR" altLang="en-US" dirty="0" smtClean="0">
                <a:latin typeface="Times New Roman" panose="02020603050405020304" pitchFamily="18" charset="0"/>
                <a:cs typeface="Times New Roman" panose="02020603050405020304" pitchFamily="18" charset="0"/>
              </a:rPr>
              <a:t> do </a:t>
            </a:r>
            <a:r>
              <a:rPr lang="fr-FR" altLang="en-US" dirty="0" err="1" smtClean="0">
                <a:latin typeface="Times New Roman" panose="02020603050405020304" pitchFamily="18" charset="0"/>
                <a:cs typeface="Times New Roman" panose="02020603050405020304" pitchFamily="18" charset="0"/>
              </a:rPr>
              <a:t>người</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hút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thuốc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lá</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thụ</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động</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hít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vào</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độc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hơn</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khói</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thuốc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lá</a:t>
            </a:r>
            <a:r>
              <a:rPr lang="fr-FR" altLang="en-US" dirty="0" smtClean="0">
                <a:latin typeface="Times New Roman" panose="02020603050405020304" pitchFamily="18" charset="0"/>
                <a:cs typeface="Times New Roman" panose="02020603050405020304" pitchFamily="18" charset="0"/>
              </a:rPr>
              <a:t> do </a:t>
            </a:r>
            <a:r>
              <a:rPr lang="fr-FR" altLang="en-US" dirty="0" err="1" smtClean="0">
                <a:latin typeface="Times New Roman" panose="02020603050405020304" pitchFamily="18" charset="0"/>
                <a:cs typeface="Times New Roman" panose="02020603050405020304" pitchFamily="18" charset="0"/>
              </a:rPr>
              <a:t>người</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hút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thuốc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lá</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trực</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tiếp</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hút</a:t>
            </a:r>
            <a:r>
              <a:rPr lang="fr-FR" altLang="en-US" dirty="0" smtClean="0">
                <a:latin typeface="Times New Roman" panose="02020603050405020304" pitchFamily="18" charset="0"/>
                <a:cs typeface="Times New Roman" panose="02020603050405020304" pitchFamily="18" charset="0"/>
              </a:rPr>
              <a:t> </a:t>
            </a:r>
            <a:r>
              <a:rPr lang="fr-FR" altLang="en-US" dirty="0" err="1" smtClean="0">
                <a:latin typeface="Times New Roman" panose="02020603050405020304" pitchFamily="18" charset="0"/>
                <a:cs typeface="Times New Roman" panose="02020603050405020304" pitchFamily="18" charset="0"/>
              </a:rPr>
              <a:t>vào</a:t>
            </a:r>
            <a:r>
              <a:rPr lang="fr-FR" altLang="en-US" dirty="0" smtClean="0">
                <a:latin typeface="Times New Roman" panose="02020603050405020304" pitchFamily="18" charset="0"/>
                <a:cs typeface="Times New Roman" panose="02020603050405020304" pitchFamily="18" charset="0"/>
              </a:rPr>
              <a:t>;</a:t>
            </a:r>
            <a:endParaRPr lang="fr-FR" altLang="en-US" dirty="0">
              <a:latin typeface="Times New Roman" panose="02020603050405020304" pitchFamily="18" charset="0"/>
              <a:cs typeface="Times New Roman" panose="02020603050405020304" pitchFamily="18" charset="0"/>
            </a:endParaRPr>
          </a:p>
          <a:p>
            <a:pPr>
              <a:spcAft>
                <a:spcPts val="600"/>
              </a:spcAft>
              <a:buClr>
                <a:srgbClr val="7FD13B"/>
              </a:buClr>
            </a:pPr>
            <a:r>
              <a:rPr lang="fr-FR" altLang="en-US" sz="2400" dirty="0" err="1">
                <a:solidFill>
                  <a:srgbClr val="FF0000"/>
                </a:solidFill>
                <a:latin typeface="Times New Roman" panose="02020603050405020304" pitchFamily="18" charset="0"/>
                <a:cs typeface="Times New Roman" panose="02020603050405020304" pitchFamily="18" charset="0"/>
              </a:rPr>
              <a:t>Một</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người</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đứng</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cách</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điếu</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thuốc</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lá</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đang</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cháy</a:t>
            </a:r>
            <a:r>
              <a:rPr lang="fr-FR" altLang="en-US" sz="2400" dirty="0">
                <a:solidFill>
                  <a:srgbClr val="FF0000"/>
                </a:solidFill>
                <a:latin typeface="Times New Roman" panose="02020603050405020304" pitchFamily="18" charset="0"/>
                <a:cs typeface="Times New Roman" panose="02020603050405020304" pitchFamily="18" charset="0"/>
              </a:rPr>
              <a:t> 50 cm </a:t>
            </a:r>
            <a:r>
              <a:rPr lang="fr-FR" altLang="en-US" sz="2400" dirty="0" err="1">
                <a:solidFill>
                  <a:srgbClr val="FF0000"/>
                </a:solidFill>
                <a:latin typeface="Times New Roman" panose="02020603050405020304" pitchFamily="18" charset="0"/>
                <a:cs typeface="Times New Roman" panose="02020603050405020304" pitchFamily="18" charset="0"/>
              </a:rPr>
              <a:t>hít</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vào</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một</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lượng</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hóa</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chất</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nhiều</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gấp</a:t>
            </a:r>
            <a:r>
              <a:rPr lang="fr-FR" altLang="en-US" sz="2400" dirty="0">
                <a:solidFill>
                  <a:srgbClr val="FF0000"/>
                </a:solidFill>
                <a:latin typeface="Times New Roman" panose="02020603050405020304" pitchFamily="18" charset="0"/>
                <a:cs typeface="Times New Roman" panose="02020603050405020304" pitchFamily="18" charset="0"/>
              </a:rPr>
              <a:t> 10 </a:t>
            </a:r>
            <a:r>
              <a:rPr lang="fr-FR" altLang="en-US" sz="2400" dirty="0" err="1">
                <a:solidFill>
                  <a:srgbClr val="FF0000"/>
                </a:solidFill>
                <a:latin typeface="Times New Roman" panose="02020603050405020304" pitchFamily="18" charset="0"/>
                <a:cs typeface="Times New Roman" panose="02020603050405020304" pitchFamily="18" charset="0"/>
              </a:rPr>
              <a:t>lần</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người</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hút</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thuốc</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lá</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trực</a:t>
            </a:r>
            <a:r>
              <a:rPr lang="fr-FR" altLang="en-US" sz="2400" dirty="0">
                <a:solidFill>
                  <a:srgbClr val="FF0000"/>
                </a:solidFill>
                <a:latin typeface="Times New Roman" panose="02020603050405020304" pitchFamily="18" charset="0"/>
                <a:cs typeface="Times New Roman" panose="02020603050405020304" pitchFamily="18" charset="0"/>
              </a:rPr>
              <a:t> </a:t>
            </a:r>
            <a:r>
              <a:rPr lang="fr-FR" altLang="en-US" sz="2400" dirty="0" err="1">
                <a:solidFill>
                  <a:srgbClr val="FF0000"/>
                </a:solidFill>
                <a:latin typeface="Times New Roman" panose="02020603050405020304" pitchFamily="18" charset="0"/>
                <a:cs typeface="Times New Roman" panose="02020603050405020304" pitchFamily="18" charset="0"/>
              </a:rPr>
              <a:t>tiếp</a:t>
            </a:r>
            <a:r>
              <a:rPr lang="fr-FR" altLang="en-US" sz="2400" dirty="0">
                <a:solidFill>
                  <a:srgbClr val="FF0000"/>
                </a:solidFill>
                <a:latin typeface="Times New Roman" panose="02020603050405020304" pitchFamily="18" charset="0"/>
                <a:cs typeface="Times New Roman" panose="02020603050405020304" pitchFamily="18" charset="0"/>
              </a:rPr>
              <a:t>.</a:t>
            </a:r>
          </a:p>
        </p:txBody>
      </p:sp>
      <p:sp>
        <p:nvSpPr>
          <p:cNvPr id="19459" name="Rectangle 2"/>
          <p:cNvSpPr>
            <a:spLocks noGrp="1" noChangeArrowheads="1"/>
          </p:cNvSpPr>
          <p:nvPr>
            <p:ph type="title"/>
          </p:nvPr>
        </p:nvSpPr>
        <p:spPr>
          <a:xfrm>
            <a:off x="359229" y="304801"/>
            <a:ext cx="11244941" cy="836613"/>
          </a:xfrm>
        </p:spPr>
        <p:txBody>
          <a:bodyPr>
            <a:noAutofit/>
          </a:bodyPr>
          <a:lstStyle/>
          <a:p>
            <a:pPr algn="ctr" eaLnBrk="1" hangingPunct="1">
              <a:defRPr/>
            </a:pPr>
            <a:r>
              <a:rPr lang="en-US" sz="2800" b="1" dirty="0">
                <a:solidFill>
                  <a:srgbClr val="002060"/>
                </a:solidFill>
                <a:latin typeface="Times New Roman" panose="02020603050405020304" pitchFamily="18" charset="0"/>
                <a:cs typeface="Times New Roman" panose="02020603050405020304" pitchFamily="18" charset="0"/>
              </a:rPr>
              <a:t>ĐẶC TÍNH BỐN LUỒNG </a:t>
            </a:r>
            <a:r>
              <a:rPr lang="en-US" sz="2800" b="1" dirty="0" smtClean="0">
                <a:solidFill>
                  <a:srgbClr val="002060"/>
                </a:solidFill>
                <a:latin typeface="Times New Roman" panose="02020603050405020304" pitchFamily="18" charset="0"/>
                <a:cs typeface="Times New Roman" panose="02020603050405020304" pitchFamily="18" charset="0"/>
              </a:rPr>
              <a:t>KHÓI THUỐC </a:t>
            </a:r>
            <a:r>
              <a:rPr lang="en-US" sz="2800" b="1" dirty="0">
                <a:solidFill>
                  <a:srgbClr val="002060"/>
                </a:solidFill>
                <a:latin typeface="Times New Roman" panose="02020603050405020304" pitchFamily="18" charset="0"/>
                <a:cs typeface="Times New Roman" panose="02020603050405020304" pitchFamily="18" charset="0"/>
              </a:rPr>
              <a:t>LÁ</a:t>
            </a:r>
          </a:p>
        </p:txBody>
      </p:sp>
    </p:spTree>
    <p:extLst>
      <p:ext uri="{BB962C8B-B14F-4D97-AF65-F5344CB8AC3E}">
        <p14:creationId xmlns:p14="http://schemas.microsoft.com/office/powerpoint/2010/main" val="4137585601"/>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Graphic 4">
            <a:extLst>
              <a:ext uri="{FF2B5EF4-FFF2-40B4-BE49-F238E27FC236}">
                <a16:creationId xmlns:a16="http://schemas.microsoft.com/office/drawing/2014/main" id="{697BCFCC-7224-0B2F-9733-E0181687C3F4}"/>
              </a:ext>
            </a:extLst>
          </p:cNvPr>
          <p:cNvPicPr>
            <a:picLocks noChangeAspect="1"/>
          </p:cNvPicPr>
          <p:nvPr/>
        </p:nvPicPr>
        <p:blipFill>
          <a:blip r:embed="rId4" cstate="print">
            <a:extLst>
              <a:ext uri="{96DAC541-7B7A-43D3-8B79-37D633B846F1}">
                <asvg:svgBlip xmlns="" xmlns:asvg="http://schemas.microsoft.com/office/drawing/2016/SVG/main" r:embed="rId5"/>
              </a:ext>
            </a:extLst>
          </a:blip>
          <a:stretch>
            <a:fillRect/>
          </a:stretch>
        </p:blipFill>
        <p:spPr>
          <a:xfrm>
            <a:off x="724105" y="1458096"/>
            <a:ext cx="5371895" cy="3699179"/>
          </a:xfrm>
          <a:prstGeom prst="rect">
            <a:avLst/>
          </a:prstGeom>
        </p:spPr>
      </p:pic>
      <p:sp>
        <p:nvSpPr>
          <p:cNvPr id="12" name="Content Placeholder 2"/>
          <p:cNvSpPr txBox="1">
            <a:spLocks/>
          </p:cNvSpPr>
          <p:nvPr/>
        </p:nvSpPr>
        <p:spPr>
          <a:xfrm>
            <a:off x="724105" y="5197459"/>
            <a:ext cx="5198713"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a:latin typeface="Arial" charset="0"/>
                <a:ea typeface="Arial" charset="0"/>
                <a:cs typeface="Arial" charset="0"/>
              </a:rPr>
              <a:t>Người</a:t>
            </a:r>
            <a:r>
              <a:rPr lang="en-US" sz="2000" dirty="0">
                <a:latin typeface="Arial" charset="0"/>
                <a:ea typeface="Arial" charset="0"/>
                <a:cs typeface="Arial" charset="0"/>
              </a:rPr>
              <a:t> </a:t>
            </a:r>
            <a:r>
              <a:rPr lang="en-US" sz="2000" dirty="0" err="1">
                <a:latin typeface="Arial" charset="0"/>
                <a:ea typeface="Arial" charset="0"/>
                <a:cs typeface="Arial" charset="0"/>
              </a:rPr>
              <a:t>không</a:t>
            </a:r>
            <a:r>
              <a:rPr lang="en-US" sz="2000" dirty="0">
                <a:latin typeface="Arial" charset="0"/>
                <a:ea typeface="Arial" charset="0"/>
                <a:cs typeface="Arial" charset="0"/>
              </a:rPr>
              <a:t> </a:t>
            </a:r>
            <a:r>
              <a:rPr lang="en-US" sz="2000" dirty="0" err="1">
                <a:latin typeface="Arial" charset="0"/>
                <a:ea typeface="Arial" charset="0"/>
                <a:cs typeface="Arial" charset="0"/>
              </a:rPr>
              <a:t>hút</a:t>
            </a:r>
            <a:r>
              <a:rPr lang="en-US" sz="2000" dirty="0">
                <a:latin typeface="Arial" charset="0"/>
                <a:ea typeface="Arial" charset="0"/>
                <a:cs typeface="Arial" charset="0"/>
              </a:rPr>
              <a:t> </a:t>
            </a:r>
            <a:r>
              <a:rPr lang="en-US" sz="2000" dirty="0" err="1">
                <a:latin typeface="Arial" charset="0"/>
                <a:ea typeface="Arial" charset="0"/>
                <a:cs typeface="Arial" charset="0"/>
              </a:rPr>
              <a:t>thuốc</a:t>
            </a:r>
            <a:r>
              <a:rPr lang="en-US" sz="2000" dirty="0">
                <a:latin typeface="Arial" charset="0"/>
                <a:ea typeface="Arial" charset="0"/>
                <a:cs typeface="Arial" charset="0"/>
              </a:rPr>
              <a:t> </a:t>
            </a:r>
            <a:r>
              <a:rPr lang="en-US" sz="2000" dirty="0" err="1">
                <a:latin typeface="Arial" charset="0"/>
                <a:ea typeface="Arial" charset="0"/>
                <a:cs typeface="Arial" charset="0"/>
              </a:rPr>
              <a:t>nhưng</a:t>
            </a:r>
            <a:r>
              <a:rPr lang="en-US" sz="2000" dirty="0">
                <a:latin typeface="Arial" charset="0"/>
                <a:ea typeface="Arial" charset="0"/>
                <a:cs typeface="Arial" charset="0"/>
              </a:rPr>
              <a:t> </a:t>
            </a:r>
            <a:r>
              <a:rPr lang="en-US" sz="2000" dirty="0" err="1">
                <a:latin typeface="Arial" charset="0"/>
                <a:ea typeface="Arial" charset="0"/>
                <a:cs typeface="Arial" charset="0"/>
              </a:rPr>
              <a:t>hít</a:t>
            </a:r>
            <a:r>
              <a:rPr lang="en-US" sz="2000" dirty="0">
                <a:latin typeface="Arial" charset="0"/>
                <a:ea typeface="Arial" charset="0"/>
                <a:cs typeface="Arial" charset="0"/>
              </a:rPr>
              <a:t> </a:t>
            </a:r>
            <a:r>
              <a:rPr lang="en-US" sz="2000" dirty="0" err="1">
                <a:latin typeface="Arial" charset="0"/>
                <a:ea typeface="Arial" charset="0"/>
                <a:cs typeface="Arial" charset="0"/>
              </a:rPr>
              <a:t>phải</a:t>
            </a:r>
            <a:r>
              <a:rPr lang="en-US" sz="2000" dirty="0">
                <a:latin typeface="Arial" charset="0"/>
                <a:ea typeface="Arial" charset="0"/>
                <a:cs typeface="Arial" charset="0"/>
              </a:rPr>
              <a:t> </a:t>
            </a:r>
            <a:r>
              <a:rPr lang="en-US" sz="2000" dirty="0" err="1">
                <a:latin typeface="Arial" charset="0"/>
                <a:ea typeface="Arial" charset="0"/>
                <a:cs typeface="Arial" charset="0"/>
              </a:rPr>
              <a:t>khói</a:t>
            </a:r>
            <a:r>
              <a:rPr lang="en-US" sz="2000" dirty="0">
                <a:latin typeface="Arial" charset="0"/>
                <a:ea typeface="Arial" charset="0"/>
                <a:cs typeface="Arial" charset="0"/>
              </a:rPr>
              <a:t> </a:t>
            </a:r>
            <a:r>
              <a:rPr lang="en-US" sz="2000" dirty="0" err="1">
                <a:latin typeface="Arial" charset="0"/>
                <a:ea typeface="Arial" charset="0"/>
                <a:cs typeface="Arial" charset="0"/>
              </a:rPr>
              <a:t>thuốc</a:t>
            </a:r>
            <a:r>
              <a:rPr lang="en-US" sz="2000" dirty="0">
                <a:latin typeface="Arial" charset="0"/>
                <a:ea typeface="Arial" charset="0"/>
                <a:cs typeface="Arial" charset="0"/>
              </a:rPr>
              <a:t> </a:t>
            </a:r>
            <a:r>
              <a:rPr lang="en-US" sz="2000" dirty="0" err="1">
                <a:latin typeface="Arial" charset="0"/>
                <a:ea typeface="Arial" charset="0"/>
                <a:cs typeface="Arial" charset="0"/>
              </a:rPr>
              <a:t>của</a:t>
            </a:r>
            <a:r>
              <a:rPr lang="en-US" sz="2000" dirty="0">
                <a:latin typeface="Arial" charset="0"/>
                <a:ea typeface="Arial" charset="0"/>
                <a:cs typeface="Arial" charset="0"/>
              </a:rPr>
              <a:t> </a:t>
            </a:r>
            <a:r>
              <a:rPr lang="en-US" sz="2000" dirty="0" err="1">
                <a:latin typeface="Arial" charset="0"/>
                <a:ea typeface="Arial" charset="0"/>
                <a:cs typeface="Arial" charset="0"/>
              </a:rPr>
              <a:t>người</a:t>
            </a:r>
            <a:r>
              <a:rPr lang="en-US" sz="2000" dirty="0">
                <a:latin typeface="Arial" charset="0"/>
                <a:ea typeface="Arial" charset="0"/>
                <a:cs typeface="Arial" charset="0"/>
              </a:rPr>
              <a:t> </a:t>
            </a:r>
            <a:r>
              <a:rPr lang="en-US" sz="2000" dirty="0" err="1">
                <a:latin typeface="Arial" charset="0"/>
                <a:ea typeface="Arial" charset="0"/>
                <a:cs typeface="Arial" charset="0"/>
              </a:rPr>
              <a:t>khác</a:t>
            </a:r>
            <a:r>
              <a:rPr lang="en-US" sz="2000" dirty="0">
                <a:latin typeface="Arial" charset="0"/>
                <a:ea typeface="Arial" charset="0"/>
                <a:cs typeface="Arial" charset="0"/>
              </a:rPr>
              <a:t> </a:t>
            </a:r>
            <a:r>
              <a:rPr lang="vi-VN" sz="2000" dirty="0">
                <a:latin typeface="Arial" charset="0"/>
                <a:ea typeface="Arial" charset="0"/>
                <a:cs typeface="Arial" charset="0"/>
              </a:rPr>
              <a:t>cũng có nguy cơ mắc các bệnh như người hút thuốc lá</a:t>
            </a:r>
          </a:p>
          <a:p>
            <a:pPr algn="just">
              <a:lnSpc>
                <a:spcPct val="114000"/>
              </a:lnSpc>
            </a:pPr>
            <a:endParaRPr lang="en-US" sz="1600" dirty="0"/>
          </a:p>
        </p:txBody>
      </p:sp>
      <p:sp>
        <p:nvSpPr>
          <p:cNvPr id="13" name="TextBox 12"/>
          <p:cNvSpPr txBox="1"/>
          <p:nvPr/>
        </p:nvSpPr>
        <p:spPr>
          <a:xfrm>
            <a:off x="1498753" y="553876"/>
            <a:ext cx="9194494" cy="553998"/>
          </a:xfrm>
          <a:prstGeom prst="rect">
            <a:avLst/>
          </a:prstGeom>
          <a:solidFill>
            <a:srgbClr val="1C75BC"/>
          </a:solidFill>
        </p:spPr>
        <p:txBody>
          <a:bodyPr wrap="square" rtlCol="0">
            <a:spAutoFit/>
          </a:bodyPr>
          <a:lstStyle/>
          <a:p>
            <a:pPr algn="ctr"/>
            <a:r>
              <a:rPr lang="vi-VN" sz="3000" b="1" dirty="0">
                <a:solidFill>
                  <a:schemeClr val="bg1"/>
                </a:solidFill>
                <a:latin typeface="Arial" charset="0"/>
                <a:ea typeface="Arial" charset="0"/>
                <a:cs typeface="Arial" charset="0"/>
              </a:rPr>
              <a:t>BỆNH GÂY RA DO HÚT THUỐC THỤ ĐỘNG</a:t>
            </a:r>
            <a:endParaRPr lang="en-US" sz="3000" b="1" dirty="0">
              <a:solidFill>
                <a:schemeClr val="bg1"/>
              </a:solidFill>
              <a:latin typeface="Arial" charset="0"/>
              <a:ea typeface="Arial" charset="0"/>
              <a:cs typeface="Arial"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815" y="1421526"/>
            <a:ext cx="5006975" cy="4930775"/>
          </a:xfrm>
          <a:prstGeom prst="rect">
            <a:avLst/>
          </a:prstGeom>
        </p:spPr>
      </p:pic>
      <p:pic>
        <p:nvPicPr>
          <p:cNvPr id="11" name="图片 5" descr="8 (23)"/>
          <p:cNvPicPr>
            <a:picLocks noChangeAspect="1"/>
          </p:cNvPicPr>
          <p:nvPr/>
        </p:nvPicPr>
        <p:blipFill>
          <a:blip r:embed="rId7"/>
          <a:srcRect t="86667"/>
          <a:stretch>
            <a:fillRect/>
          </a:stretch>
        </p:blipFill>
        <p:spPr>
          <a:xfrm>
            <a:off x="635" y="6486939"/>
            <a:ext cx="12192000" cy="381000"/>
          </a:xfrm>
          <a:prstGeom prst="rect">
            <a:avLst/>
          </a:prstGeom>
        </p:spPr>
      </p:pic>
    </p:spTree>
    <p:extLst>
      <p:ext uri="{BB962C8B-B14F-4D97-AF65-F5344CB8AC3E}">
        <p14:creationId xmlns:p14="http://schemas.microsoft.com/office/powerpoint/2010/main" val="695518778"/>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29"/>
          <p:cNvGrpSpPr/>
          <p:nvPr/>
        </p:nvGrpSpPr>
        <p:grpSpPr>
          <a:xfrm>
            <a:off x="1803401" y="1698626"/>
            <a:ext cx="8533765" cy="2459355"/>
            <a:chOff x="3900" y="1291"/>
            <a:chExt cx="13439" cy="3873"/>
          </a:xfrm>
        </p:grpSpPr>
        <p:grpSp>
          <p:nvGrpSpPr>
            <p:cNvPr id="9" name="组合 30"/>
            <p:cNvGrpSpPr/>
            <p:nvPr/>
          </p:nvGrpSpPr>
          <p:grpSpPr>
            <a:xfrm>
              <a:off x="3900" y="3632"/>
              <a:ext cx="13439" cy="1532"/>
              <a:chOff x="3421" y="4059"/>
              <a:chExt cx="13439" cy="1532"/>
            </a:xfrm>
          </p:grpSpPr>
          <p:grpSp>
            <p:nvGrpSpPr>
              <p:cNvPr id="11" name="组合 31"/>
              <p:cNvGrpSpPr/>
              <p:nvPr/>
            </p:nvGrpSpPr>
            <p:grpSpPr>
              <a:xfrm>
                <a:off x="6932" y="5433"/>
                <a:ext cx="6501" cy="158"/>
                <a:chOff x="6788" y="5884"/>
                <a:chExt cx="6501" cy="158"/>
              </a:xfrm>
            </p:grpSpPr>
            <p:cxnSp>
              <p:nvCxnSpPr>
                <p:cNvPr id="1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14" name="组合 33"/>
                <p:cNvGrpSpPr/>
                <p:nvPr/>
              </p:nvGrpSpPr>
              <p:grpSpPr>
                <a:xfrm>
                  <a:off x="6788" y="5884"/>
                  <a:ext cx="6420" cy="158"/>
                  <a:chOff x="6788" y="5884"/>
                  <a:chExt cx="6420" cy="158"/>
                </a:xfrm>
              </p:grpSpPr>
              <p:sp>
                <p:nvSpPr>
                  <p:cNvPr id="1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1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12" name="矩形 36"/>
              <p:cNvSpPr/>
              <p:nvPr/>
            </p:nvSpPr>
            <p:spPr>
              <a:xfrm>
                <a:off x="3421" y="4059"/>
                <a:ext cx="13439"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4000" b="1" noProof="0" dirty="0">
                    <a:ln>
                      <a:noFill/>
                    </a:ln>
                    <a:solidFill>
                      <a:srgbClr val="D45032"/>
                    </a:solidFill>
                    <a:effectLst/>
                    <a:uLnTx/>
                    <a:uFillTx/>
                    <a:latin typeface="Arial" charset="0"/>
                    <a:ea typeface="Arial" charset="0"/>
                    <a:cs typeface="Arial" charset="0"/>
                    <a:sym typeface="+mn-ea"/>
                  </a:rPr>
                  <a:t>TÁC HẠI CỦA THUỐC LÁ MỚI NỔI</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10"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05</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489020490"/>
      </p:ext>
    </p:extLst>
  </p:cSld>
  <p:clrMapOvr>
    <a:masterClrMapping/>
  </p:clrMapOvr>
  <p:transition advTm="3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077" y="1905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solidFill>
                <a:latin typeface="Arial" panose="020B0604020202020204" pitchFamily="34" charset="0"/>
                <a:cs typeface="Arial" panose="020B0604020202020204" pitchFamily="34" charset="0"/>
              </a:rPr>
              <a:t>THỰC </a:t>
            </a:r>
            <a:r>
              <a:rPr lang="vi-VN" sz="2400" b="1" dirty="0" smtClean="0">
                <a:solidFill>
                  <a:schemeClr val="tx1"/>
                </a:solidFill>
                <a:latin typeface="Arial" panose="020B0604020202020204" pitchFamily="34" charset="0"/>
                <a:cs typeface="Arial" panose="020B0604020202020204" pitchFamily="34" charset="0"/>
              </a:rPr>
              <a:t>TRẠNG </a:t>
            </a:r>
            <a:r>
              <a:rPr lang="vi-VN" sz="2400" b="1" dirty="0">
                <a:solidFill>
                  <a:schemeClr val="tx1"/>
                </a:solidFill>
                <a:latin typeface="Arial" panose="020B0604020202020204" pitchFamily="34" charset="0"/>
                <a:cs typeface="Arial" panose="020B0604020202020204" pitchFamily="34" charset="0"/>
              </a:rPr>
              <a:t>THUỐC LÁ ĐIỆN TỬ Ở VIỆT </a:t>
            </a:r>
            <a:r>
              <a:rPr lang="vi-VN" sz="2400" b="1" dirty="0" smtClean="0">
                <a:solidFill>
                  <a:schemeClr val="tx1"/>
                </a:solidFill>
                <a:latin typeface="Arial" panose="020B0604020202020204" pitchFamily="34" charset="0"/>
                <a:cs typeface="Arial" panose="020B0604020202020204" pitchFamily="34" charset="0"/>
              </a:rPr>
              <a:t>NAM</a:t>
            </a:r>
            <a:endParaRPr lang="en-US" sz="2400" b="1" dirty="0" smtClean="0">
              <a:solidFill>
                <a:schemeClr val="tx1"/>
              </a:solidFill>
              <a:latin typeface="Arial" panose="020B0604020202020204" pitchFamily="34" charset="0"/>
              <a:cs typeface="Arial" panose="020B0604020202020204" pitchFamily="34" charset="0"/>
            </a:endParaRPr>
          </a:p>
          <a:p>
            <a:pPr algn="ctr">
              <a:lnSpc>
                <a:spcPct val="150000"/>
              </a:lnSpc>
            </a:pPr>
            <a:endParaRPr lang="vi-VN" sz="2400" b="1" dirty="0">
              <a:solidFill>
                <a:schemeClr val="tx1"/>
              </a:solidFill>
              <a:latin typeface="Arial" panose="020B0604020202020204" pitchFamily="34" charset="0"/>
              <a:cs typeface="Arial" panose="020B0604020202020204" pitchFamily="34" charset="0"/>
            </a:endParaRPr>
          </a:p>
          <a:p>
            <a:pPr>
              <a:lnSpc>
                <a:spcPct val="150000"/>
              </a:lnSpc>
            </a:pPr>
            <a:r>
              <a:rPr lang="en-US" sz="2400" b="1" dirty="0" smtClean="0">
                <a:solidFill>
                  <a:schemeClr val="tx1"/>
                </a:solidFill>
                <a:latin typeface="Arial" panose="020B0604020202020204" pitchFamily="34" charset="0"/>
                <a:cs typeface="Arial" panose="020B0604020202020204" pitchFamily="34" charset="0"/>
              </a:rPr>
              <a:t>1. </a:t>
            </a:r>
            <a:r>
              <a:rPr lang="vi-VN" sz="2400" b="1" dirty="0" smtClean="0">
                <a:solidFill>
                  <a:schemeClr val="tx1"/>
                </a:solidFill>
                <a:latin typeface="Arial" panose="020B0604020202020204" pitchFamily="34" charset="0"/>
                <a:cs typeface="Arial" panose="020B0604020202020204" pitchFamily="34" charset="0"/>
              </a:rPr>
              <a:t>Gia </a:t>
            </a:r>
            <a:r>
              <a:rPr lang="vi-VN" sz="2400" b="1" dirty="0">
                <a:solidFill>
                  <a:schemeClr val="tx1"/>
                </a:solidFill>
                <a:latin typeface="Arial" panose="020B0604020202020204" pitchFamily="34" charset="0"/>
                <a:cs typeface="Arial" panose="020B0604020202020204" pitchFamily="34" charset="0"/>
              </a:rPr>
              <a:t>tăng nhanh chóng ở giới trẻ</a:t>
            </a:r>
          </a:p>
          <a:p>
            <a:pPr marL="742950" indent="-285750">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Tỷ lệ học sinh trung học (13–17 tuổi) </a:t>
            </a:r>
            <a:r>
              <a:rPr lang="vi-VN" sz="2400" b="1" dirty="0">
                <a:solidFill>
                  <a:schemeClr val="tx1"/>
                </a:solidFill>
                <a:latin typeface="Arial" panose="020B0604020202020204" pitchFamily="34" charset="0"/>
                <a:cs typeface="Arial" panose="020B0604020202020204" pitchFamily="34" charset="0"/>
              </a:rPr>
              <a:t>sử dụng thuốc lá điện tử tăng đáng kể</a:t>
            </a:r>
            <a:r>
              <a:rPr lang="vi-VN" sz="2400" dirty="0">
                <a:solidFill>
                  <a:schemeClr val="tx1"/>
                </a:solidFill>
                <a:latin typeface="Arial" panose="020B0604020202020204" pitchFamily="34" charset="0"/>
                <a:cs typeface="Arial" panose="020B0604020202020204" pitchFamily="34" charset="0"/>
              </a:rPr>
              <a:t> trong những năm gần đây:</a:t>
            </a:r>
          </a:p>
          <a:p>
            <a:pPr lvl="1" indent="457200">
              <a:lnSpc>
                <a:spcPct val="150000"/>
              </a:lnSpc>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Theo </a:t>
            </a:r>
            <a:r>
              <a:rPr lang="vi-VN" sz="2400" dirty="0">
                <a:solidFill>
                  <a:schemeClr val="tx1"/>
                </a:solidFill>
                <a:latin typeface="Arial" panose="020B0604020202020204" pitchFamily="34" charset="0"/>
                <a:cs typeface="Arial" panose="020B0604020202020204" pitchFamily="34" charset="0"/>
              </a:rPr>
              <a:t>điều tra GSHS năm 2019: </a:t>
            </a:r>
            <a:r>
              <a:rPr lang="vi-VN" sz="2400" b="1" dirty="0">
                <a:solidFill>
                  <a:schemeClr val="tx1"/>
                </a:solidFill>
                <a:latin typeface="Arial" panose="020B0604020202020204" pitchFamily="34" charset="0"/>
                <a:cs typeface="Arial" panose="020B0604020202020204" pitchFamily="34" charset="0"/>
              </a:rPr>
              <a:t>8,2% học sinh hút thuốc lá điện tử</a:t>
            </a:r>
            <a:r>
              <a:rPr lang="vi-VN" sz="2400" dirty="0">
                <a:solidFill>
                  <a:schemeClr val="tx1"/>
                </a:solidFill>
                <a:latin typeface="Arial" panose="020B0604020202020204" pitchFamily="34" charset="0"/>
                <a:cs typeface="Arial" panose="020B0604020202020204" pitchFamily="34" charset="0"/>
              </a:rPr>
              <a:t> (gấp gần 3 lần so với thuốc lá điếu).</a:t>
            </a:r>
          </a:p>
          <a:p>
            <a:pPr lvl="1" indent="457200">
              <a:lnSpc>
                <a:spcPct val="150000"/>
              </a:lnSpc>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Đáng </a:t>
            </a:r>
            <a:r>
              <a:rPr lang="vi-VN" sz="2400" dirty="0">
                <a:solidFill>
                  <a:schemeClr val="tx1"/>
                </a:solidFill>
                <a:latin typeface="Arial" panose="020B0604020202020204" pitchFamily="34" charset="0"/>
                <a:cs typeface="Arial" panose="020B0604020202020204" pitchFamily="34" charset="0"/>
              </a:rPr>
              <a:t>lo ngại là </a:t>
            </a:r>
            <a:r>
              <a:rPr lang="vi-VN" sz="2400" b="1" dirty="0">
                <a:solidFill>
                  <a:schemeClr val="tx1"/>
                </a:solidFill>
                <a:latin typeface="Arial" panose="020B0604020202020204" pitchFamily="34" charset="0"/>
                <a:cs typeface="Arial" panose="020B0604020202020204" pitchFamily="34" charset="0"/>
              </a:rPr>
              <a:t>tuổi bắt đầu sử dụng ngày càng trẻ</a:t>
            </a:r>
            <a:r>
              <a:rPr lang="vi-VN" sz="2400" dirty="0">
                <a:solidFill>
                  <a:schemeClr val="tx1"/>
                </a:solidFill>
                <a:latin typeface="Arial" panose="020B0604020202020204" pitchFamily="34" charset="0"/>
                <a:cs typeface="Arial" panose="020B0604020202020204" pitchFamily="34" charset="0"/>
              </a:rPr>
              <a:t> (nhiều trường hợp từ 11–13 tuổi).</a:t>
            </a:r>
          </a:p>
        </p:txBody>
      </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3501334676"/>
      </p:ext>
    </p:extLst>
  </p:cSld>
  <p:clrMapOvr>
    <a:masterClrMapping/>
  </p:clrMapOvr>
  <p:transition advTm="3000">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077" y="1905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solidFill>
                  <a:schemeClr val="tx1"/>
                </a:solidFill>
                <a:latin typeface="Arial" panose="020B0604020202020204" pitchFamily="34" charset="0"/>
                <a:cs typeface="Arial" panose="020B0604020202020204" pitchFamily="34" charset="0"/>
              </a:rPr>
              <a:t>THỰC TRẠNG </a:t>
            </a:r>
            <a:r>
              <a:rPr lang="vi-VN" sz="2400" b="1" dirty="0" smtClean="0">
                <a:solidFill>
                  <a:schemeClr val="tx1"/>
                </a:solidFill>
                <a:latin typeface="Arial" panose="020B0604020202020204" pitchFamily="34" charset="0"/>
                <a:cs typeface="Arial" panose="020B0604020202020204" pitchFamily="34" charset="0"/>
              </a:rPr>
              <a:t>THUỐC </a:t>
            </a:r>
            <a:r>
              <a:rPr lang="vi-VN" sz="2400" b="1" dirty="0">
                <a:solidFill>
                  <a:schemeClr val="tx1"/>
                </a:solidFill>
                <a:latin typeface="Arial" panose="020B0604020202020204" pitchFamily="34" charset="0"/>
                <a:cs typeface="Arial" panose="020B0604020202020204" pitchFamily="34" charset="0"/>
              </a:rPr>
              <a:t>LÁ ĐIỆN TỬ Ở VIỆT </a:t>
            </a:r>
            <a:r>
              <a:rPr lang="vi-VN" sz="2400" b="1" dirty="0" smtClean="0">
                <a:solidFill>
                  <a:schemeClr val="tx1"/>
                </a:solidFill>
                <a:latin typeface="Arial" panose="020B0604020202020204" pitchFamily="34" charset="0"/>
                <a:cs typeface="Arial" panose="020B0604020202020204" pitchFamily="34" charset="0"/>
              </a:rPr>
              <a:t>NAM</a:t>
            </a:r>
            <a:endParaRPr lang="en-US" sz="2400" b="1" dirty="0" smtClean="0">
              <a:solidFill>
                <a:schemeClr val="tx1"/>
              </a:solidFill>
              <a:latin typeface="Arial" panose="020B0604020202020204" pitchFamily="34" charset="0"/>
              <a:cs typeface="Arial" panose="020B0604020202020204" pitchFamily="34" charset="0"/>
            </a:endParaRPr>
          </a:p>
          <a:p>
            <a:pPr algn="just">
              <a:lnSpc>
                <a:spcPct val="150000"/>
              </a:lnSpc>
            </a:pPr>
            <a:endParaRPr lang="vi-VN" sz="2400" b="1" dirty="0">
              <a:solidFill>
                <a:schemeClr val="tx1"/>
              </a:solidFill>
              <a:latin typeface="Arial" panose="020B0604020202020204" pitchFamily="34" charset="0"/>
              <a:cs typeface="Arial" panose="020B0604020202020204" pitchFamily="34" charset="0"/>
            </a:endParaRPr>
          </a:p>
          <a:p>
            <a:pPr algn="just">
              <a:lnSpc>
                <a:spcPct val="150000"/>
              </a:lnSpc>
            </a:pPr>
            <a:r>
              <a:rPr lang="en-US" sz="2400" b="1" dirty="0" smtClean="0">
                <a:solidFill>
                  <a:schemeClr val="tx1"/>
                </a:solidFill>
                <a:latin typeface="Arial" panose="020B0604020202020204" pitchFamily="34" charset="0"/>
                <a:cs typeface="Arial" panose="020B0604020202020204" pitchFamily="34" charset="0"/>
              </a:rPr>
              <a:t>2. </a:t>
            </a:r>
            <a:r>
              <a:rPr lang="vi-VN" sz="2400" b="1" dirty="0" smtClean="0">
                <a:solidFill>
                  <a:schemeClr val="tx1"/>
                </a:solidFill>
                <a:latin typeface="Arial" panose="020B0604020202020204" pitchFamily="34" charset="0"/>
                <a:cs typeface="Arial" panose="020B0604020202020204" pitchFamily="34" charset="0"/>
              </a:rPr>
              <a:t>Nguồn </a:t>
            </a:r>
            <a:r>
              <a:rPr lang="vi-VN" sz="2400" b="1" dirty="0">
                <a:solidFill>
                  <a:schemeClr val="tx1"/>
                </a:solidFill>
                <a:latin typeface="Arial" panose="020B0604020202020204" pitchFamily="34" charset="0"/>
                <a:cs typeface="Arial" panose="020B0604020202020204" pitchFamily="34" charset="0"/>
              </a:rPr>
              <a:t>gốc tinh dầu &amp; chất lượng không kiểm soát</a:t>
            </a:r>
          </a:p>
          <a:p>
            <a:pPr indent="280988" algn="just">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Phần lớn sản phẩm </a:t>
            </a:r>
            <a:r>
              <a:rPr lang="vi-VN" sz="2400" b="1" dirty="0">
                <a:solidFill>
                  <a:schemeClr val="tx1"/>
                </a:solidFill>
                <a:latin typeface="Arial" panose="020B0604020202020204" pitchFamily="34" charset="0"/>
                <a:cs typeface="Arial" panose="020B0604020202020204" pitchFamily="34" charset="0"/>
              </a:rPr>
              <a:t>nhập lậu, không rõ nguồn gốc</a:t>
            </a:r>
            <a:r>
              <a:rPr lang="vi-VN" sz="2400" dirty="0">
                <a:solidFill>
                  <a:schemeClr val="tx1"/>
                </a:solidFill>
                <a:latin typeface="Arial" panose="020B0604020202020204" pitchFamily="34" charset="0"/>
                <a:cs typeface="Arial" panose="020B0604020202020204" pitchFamily="34" charset="0"/>
              </a:rPr>
              <a:t>, không được cấp phép lưu hành.</a:t>
            </a:r>
          </a:p>
          <a:p>
            <a:pPr indent="280988" algn="just">
              <a:lnSpc>
                <a:spcPct val="150000"/>
              </a:lnSpc>
              <a:buFont typeface="Arial" panose="020B0604020202020204" pitchFamily="34" charset="0"/>
              <a:buChar char="•"/>
            </a:pPr>
            <a:r>
              <a:rPr lang="vi-VN" sz="2400" spc="-30" dirty="0">
                <a:solidFill>
                  <a:schemeClr val="tx1"/>
                </a:solidFill>
                <a:latin typeface="Arial" panose="020B0604020202020204" pitchFamily="34" charset="0"/>
                <a:cs typeface="Arial" panose="020B0604020202020204" pitchFamily="34" charset="0"/>
              </a:rPr>
              <a:t>Tinh dầu chứa </a:t>
            </a:r>
            <a:r>
              <a:rPr lang="vi-VN" sz="2400" b="1" spc="-30" dirty="0">
                <a:solidFill>
                  <a:schemeClr val="tx1"/>
                </a:solidFill>
                <a:latin typeface="Arial" panose="020B0604020202020204" pitchFamily="34" charset="0"/>
                <a:cs typeface="Arial" panose="020B0604020202020204" pitchFamily="34" charset="0"/>
              </a:rPr>
              <a:t>nicotine cao hơn ghi nhãn</a:t>
            </a:r>
            <a:r>
              <a:rPr lang="vi-VN" sz="2400" spc="-30" dirty="0">
                <a:solidFill>
                  <a:schemeClr val="tx1"/>
                </a:solidFill>
                <a:latin typeface="Arial" panose="020B0604020202020204" pitchFamily="34" charset="0"/>
                <a:cs typeface="Arial" panose="020B0604020202020204" pitchFamily="34" charset="0"/>
              </a:rPr>
              <a:t>, cùng nhiều </a:t>
            </a:r>
            <a:r>
              <a:rPr lang="vi-VN" sz="2400" b="1" spc="-30" dirty="0">
                <a:solidFill>
                  <a:schemeClr val="tx1"/>
                </a:solidFill>
                <a:latin typeface="Arial" panose="020B0604020202020204" pitchFamily="34" charset="0"/>
                <a:cs typeface="Arial" panose="020B0604020202020204" pitchFamily="34" charset="0"/>
              </a:rPr>
              <a:t>chất phụ gia độc hại</a:t>
            </a:r>
            <a:r>
              <a:rPr lang="vi-VN" sz="2400" spc="-30" dirty="0">
                <a:solidFill>
                  <a:schemeClr val="tx1"/>
                </a:solidFill>
                <a:latin typeface="Arial" panose="020B0604020202020204" pitchFamily="34" charset="0"/>
                <a:cs typeface="Arial" panose="020B0604020202020204" pitchFamily="34" charset="0"/>
              </a:rPr>
              <a:t>.</a:t>
            </a:r>
          </a:p>
          <a:p>
            <a:pPr indent="280988" algn="just">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Một số loại chứa </a:t>
            </a:r>
            <a:r>
              <a:rPr lang="vi-VN" sz="2400" b="1" dirty="0">
                <a:solidFill>
                  <a:schemeClr val="tx1"/>
                </a:solidFill>
                <a:latin typeface="Arial" panose="020B0604020202020204" pitchFamily="34" charset="0"/>
                <a:cs typeface="Arial" panose="020B0604020202020204" pitchFamily="34" charset="0"/>
              </a:rPr>
              <a:t>Vitamin E acetate</a:t>
            </a:r>
            <a:r>
              <a:rPr lang="vi-VN" sz="2400" dirty="0">
                <a:solidFill>
                  <a:schemeClr val="tx1"/>
                </a:solidFill>
                <a:latin typeface="Arial" panose="020B0604020202020204" pitchFamily="34" charset="0"/>
                <a:cs typeface="Arial" panose="020B0604020202020204" pitchFamily="34" charset="0"/>
              </a:rPr>
              <a:t>, </a:t>
            </a:r>
            <a:r>
              <a:rPr lang="vi-VN" sz="2400" b="1" dirty="0">
                <a:solidFill>
                  <a:schemeClr val="tx1"/>
                </a:solidFill>
                <a:latin typeface="Arial" panose="020B0604020202020204" pitchFamily="34" charset="0"/>
                <a:cs typeface="Arial" panose="020B0604020202020204" pitchFamily="34" charset="0"/>
              </a:rPr>
              <a:t>kim loại nặng</a:t>
            </a:r>
            <a:r>
              <a:rPr lang="vi-VN" sz="2400" dirty="0">
                <a:solidFill>
                  <a:schemeClr val="tx1"/>
                </a:solidFill>
                <a:latin typeface="Arial" panose="020B0604020202020204" pitchFamily="34" charset="0"/>
                <a:cs typeface="Arial" panose="020B0604020202020204" pitchFamily="34" charset="0"/>
              </a:rPr>
              <a:t>, gây </a:t>
            </a:r>
            <a:r>
              <a:rPr lang="vi-VN" sz="2400" b="1" dirty="0">
                <a:solidFill>
                  <a:schemeClr val="tx1"/>
                </a:solidFill>
                <a:latin typeface="Arial" panose="020B0604020202020204" pitchFamily="34" charset="0"/>
                <a:cs typeface="Arial" panose="020B0604020202020204" pitchFamily="34" charset="0"/>
              </a:rPr>
              <a:t>tổn thương phổi cấp (EVALI)</a:t>
            </a:r>
            <a:r>
              <a:rPr lang="vi-VN" sz="2400" dirty="0">
                <a:solidFill>
                  <a:schemeClr val="tx1"/>
                </a:solidFill>
                <a:latin typeface="Arial" panose="020B0604020202020204" pitchFamily="34" charset="0"/>
                <a:cs typeface="Arial" panose="020B0604020202020204" pitchFamily="34" charset="0"/>
              </a:rPr>
              <a:t>.</a:t>
            </a:r>
          </a:p>
        </p:txBody>
      </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481241666"/>
      </p:ext>
    </p:extLst>
  </p:cSld>
  <p:clrMapOvr>
    <a:masterClrMapping/>
  </p:clrMapOvr>
  <p:transition advTm="3000">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077" y="1905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solidFill>
                  <a:schemeClr val="tx1"/>
                </a:solidFill>
                <a:latin typeface="Arial" panose="020B0604020202020204" pitchFamily="34" charset="0"/>
                <a:cs typeface="Arial" panose="020B0604020202020204" pitchFamily="34" charset="0"/>
              </a:rPr>
              <a:t>THỰC TRẠNG </a:t>
            </a:r>
            <a:r>
              <a:rPr lang="vi-VN" sz="2400" b="1" dirty="0" smtClean="0">
                <a:solidFill>
                  <a:schemeClr val="tx1"/>
                </a:solidFill>
                <a:latin typeface="Arial" panose="020B0604020202020204" pitchFamily="34" charset="0"/>
                <a:cs typeface="Arial" panose="020B0604020202020204" pitchFamily="34" charset="0"/>
              </a:rPr>
              <a:t>THUỐC </a:t>
            </a:r>
            <a:r>
              <a:rPr lang="vi-VN" sz="2400" b="1" dirty="0">
                <a:solidFill>
                  <a:schemeClr val="tx1"/>
                </a:solidFill>
                <a:latin typeface="Arial" panose="020B0604020202020204" pitchFamily="34" charset="0"/>
                <a:cs typeface="Arial" panose="020B0604020202020204" pitchFamily="34" charset="0"/>
              </a:rPr>
              <a:t>LÁ ĐIỆN TỬ Ở VIỆT </a:t>
            </a:r>
            <a:r>
              <a:rPr lang="vi-VN" sz="2400" b="1" dirty="0" smtClean="0">
                <a:solidFill>
                  <a:schemeClr val="tx1"/>
                </a:solidFill>
                <a:latin typeface="Arial" panose="020B0604020202020204" pitchFamily="34" charset="0"/>
                <a:cs typeface="Arial" panose="020B0604020202020204" pitchFamily="34" charset="0"/>
              </a:rPr>
              <a:t>NAM</a:t>
            </a:r>
            <a:endParaRPr lang="en-US" sz="2400" b="1" dirty="0" smtClean="0">
              <a:solidFill>
                <a:schemeClr val="tx1"/>
              </a:solidFill>
              <a:latin typeface="Arial" panose="020B0604020202020204" pitchFamily="34" charset="0"/>
              <a:cs typeface="Arial" panose="020B0604020202020204" pitchFamily="34" charset="0"/>
            </a:endParaRPr>
          </a:p>
          <a:p>
            <a:pPr algn="just">
              <a:lnSpc>
                <a:spcPct val="150000"/>
              </a:lnSpc>
            </a:pPr>
            <a:endParaRPr lang="vi-VN" sz="2400" b="1" dirty="0">
              <a:solidFill>
                <a:schemeClr val="tx1"/>
              </a:solidFill>
              <a:latin typeface="Arial" panose="020B0604020202020204" pitchFamily="34" charset="0"/>
              <a:cs typeface="Arial" panose="020B0604020202020204" pitchFamily="34" charset="0"/>
            </a:endParaRPr>
          </a:p>
          <a:p>
            <a:pPr>
              <a:lnSpc>
                <a:spcPct val="150000"/>
              </a:lnSpc>
            </a:pPr>
            <a:r>
              <a:rPr lang="en-US" sz="2400" b="1" dirty="0" smtClean="0">
                <a:solidFill>
                  <a:schemeClr val="tx1"/>
                </a:solidFill>
                <a:latin typeface="Arial" panose="020B0604020202020204" pitchFamily="34" charset="0"/>
                <a:cs typeface="Arial" panose="020B0604020202020204" pitchFamily="34" charset="0"/>
              </a:rPr>
              <a:t>3. </a:t>
            </a:r>
            <a:r>
              <a:rPr lang="vi-VN" sz="2400" b="1" dirty="0" smtClean="0">
                <a:solidFill>
                  <a:schemeClr val="tx1"/>
                </a:solidFill>
                <a:latin typeface="Arial" panose="020B0604020202020204" pitchFamily="34" charset="0"/>
                <a:cs typeface="Arial" panose="020B0604020202020204" pitchFamily="34" charset="0"/>
              </a:rPr>
              <a:t>Mua </a:t>
            </a:r>
            <a:r>
              <a:rPr lang="vi-VN" sz="2400" b="1" dirty="0">
                <a:solidFill>
                  <a:schemeClr val="tx1"/>
                </a:solidFill>
                <a:latin typeface="Arial" panose="020B0604020202020204" pitchFamily="34" charset="0"/>
                <a:cs typeface="Arial" panose="020B0604020202020204" pitchFamily="34" charset="0"/>
              </a:rPr>
              <a:t>bán tràn lan, dễ tiếp cận</a:t>
            </a:r>
          </a:p>
          <a:p>
            <a:pPr indent="457200" algn="just">
              <a:lnSpc>
                <a:spcPct val="150000"/>
              </a:lnSpc>
              <a:buFont typeface="Arial" panose="020B0604020202020204" pitchFamily="34" charset="0"/>
              <a:buChar char="•"/>
              <a:tabLst>
                <a:tab pos="692150" algn="l"/>
              </a:tabLst>
            </a:pPr>
            <a:r>
              <a:rPr lang="vi-VN" sz="2400" dirty="0">
                <a:solidFill>
                  <a:schemeClr val="tx1"/>
                </a:solidFill>
                <a:latin typeface="Arial" panose="020B0604020202020204" pitchFamily="34" charset="0"/>
                <a:cs typeface="Arial" panose="020B0604020202020204" pitchFamily="34" charset="0"/>
              </a:rPr>
              <a:t>Được </a:t>
            </a:r>
            <a:r>
              <a:rPr lang="vi-VN" sz="2400" b="1" dirty="0">
                <a:solidFill>
                  <a:schemeClr val="tx1"/>
                </a:solidFill>
                <a:latin typeface="Arial" panose="020B0604020202020204" pitchFamily="34" charset="0"/>
                <a:cs typeface="Arial" panose="020B0604020202020204" pitchFamily="34" charset="0"/>
              </a:rPr>
              <a:t>rao bán công khai trên mạng xã hội, cửa hàng tiện lợi</a:t>
            </a:r>
            <a:r>
              <a:rPr lang="vi-VN" sz="2400" dirty="0">
                <a:solidFill>
                  <a:schemeClr val="tx1"/>
                </a:solidFill>
                <a:latin typeface="Arial" panose="020B0604020202020204" pitchFamily="34" charset="0"/>
                <a:cs typeface="Arial" panose="020B0604020202020204" pitchFamily="34" charset="0"/>
              </a:rPr>
              <a:t>, thậm chí gần cổng trường học.</a:t>
            </a:r>
          </a:p>
          <a:p>
            <a:pPr indent="457200" algn="just">
              <a:lnSpc>
                <a:spcPct val="150000"/>
              </a:lnSpc>
              <a:buFont typeface="Arial" panose="020B0604020202020204" pitchFamily="34" charset="0"/>
              <a:buChar char="•"/>
              <a:tabLst>
                <a:tab pos="692150" algn="l"/>
              </a:tabLst>
            </a:pPr>
            <a:r>
              <a:rPr lang="vi-VN" sz="2400" b="1" dirty="0">
                <a:solidFill>
                  <a:schemeClr val="tx1"/>
                </a:solidFill>
                <a:latin typeface="Arial" panose="020B0604020202020204" pitchFamily="34" charset="0"/>
                <a:cs typeface="Arial" panose="020B0604020202020204" pitchFamily="34" charset="0"/>
              </a:rPr>
              <a:t>Thiếu quy định quản lý cụ thể</a:t>
            </a:r>
            <a:r>
              <a:rPr lang="vi-VN" sz="2400" dirty="0">
                <a:solidFill>
                  <a:schemeClr val="tx1"/>
                </a:solidFill>
                <a:latin typeface="Arial" panose="020B0604020202020204" pitchFamily="34" charset="0"/>
                <a:cs typeface="Arial" panose="020B0604020202020204" pitchFamily="34" charset="0"/>
              </a:rPr>
              <a:t> về thuốc lá điện tử trong Luật Phòng chống tác hại thuốc lá hiện hành.</a:t>
            </a:r>
          </a:p>
          <a:p>
            <a:pPr indent="457200" algn="just">
              <a:lnSpc>
                <a:spcPct val="150000"/>
              </a:lnSpc>
              <a:buFont typeface="Arial" panose="020B0604020202020204" pitchFamily="34" charset="0"/>
              <a:buChar char="•"/>
              <a:tabLst>
                <a:tab pos="692150" algn="l"/>
              </a:tabLst>
            </a:pPr>
            <a:r>
              <a:rPr lang="vi-VN" sz="2400" dirty="0">
                <a:solidFill>
                  <a:schemeClr val="tx1"/>
                </a:solidFill>
                <a:latin typeface="Arial" panose="020B0604020202020204" pitchFamily="34" charset="0"/>
                <a:cs typeface="Arial" panose="020B0604020202020204" pitchFamily="34" charset="0"/>
              </a:rPr>
              <a:t>Nhiều phụ huynh, nhà trường còn </a:t>
            </a:r>
            <a:r>
              <a:rPr lang="vi-VN" sz="2400" b="1" dirty="0">
                <a:solidFill>
                  <a:schemeClr val="tx1"/>
                </a:solidFill>
                <a:latin typeface="Arial" panose="020B0604020202020204" pitchFamily="34" charset="0"/>
                <a:cs typeface="Arial" panose="020B0604020202020204" pitchFamily="34" charset="0"/>
              </a:rPr>
              <a:t>thiếu thông tin và công cụ kiểm soát</a:t>
            </a:r>
            <a:r>
              <a:rPr lang="vi-VN" sz="2400" dirty="0">
                <a:solidFill>
                  <a:schemeClr val="tx1"/>
                </a:solidFill>
                <a:latin typeface="Arial" panose="020B0604020202020204" pitchFamily="34" charset="0"/>
                <a:cs typeface="Arial" panose="020B0604020202020204" pitchFamily="34" charset="0"/>
              </a:rPr>
              <a:t>.</a:t>
            </a:r>
          </a:p>
        </p:txBody>
      </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221780327"/>
      </p:ext>
    </p:extLst>
  </p:cSld>
  <p:clrMapOvr>
    <a:masterClrMapping/>
  </p:clrMapOvr>
  <p:transition advTm="3000">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077" y="1905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solidFill>
                  <a:schemeClr val="tx1"/>
                </a:solidFill>
                <a:latin typeface="Arial" panose="020B0604020202020204" pitchFamily="34" charset="0"/>
                <a:cs typeface="Arial" panose="020B0604020202020204" pitchFamily="34" charset="0"/>
              </a:rPr>
              <a:t>THỰC TRẠNG </a:t>
            </a:r>
            <a:r>
              <a:rPr lang="vi-VN" sz="2400" b="1" dirty="0" smtClean="0">
                <a:solidFill>
                  <a:schemeClr val="tx1"/>
                </a:solidFill>
                <a:latin typeface="Arial" panose="020B0604020202020204" pitchFamily="34" charset="0"/>
                <a:cs typeface="Arial" panose="020B0604020202020204" pitchFamily="34" charset="0"/>
              </a:rPr>
              <a:t>THUỐC </a:t>
            </a:r>
            <a:r>
              <a:rPr lang="vi-VN" sz="2400" b="1" dirty="0">
                <a:solidFill>
                  <a:schemeClr val="tx1"/>
                </a:solidFill>
                <a:latin typeface="Arial" panose="020B0604020202020204" pitchFamily="34" charset="0"/>
                <a:cs typeface="Arial" panose="020B0604020202020204" pitchFamily="34" charset="0"/>
              </a:rPr>
              <a:t>LÁ ĐIỆN TỬ Ở VIỆT </a:t>
            </a:r>
            <a:r>
              <a:rPr lang="vi-VN" sz="2400" b="1" dirty="0" smtClean="0">
                <a:solidFill>
                  <a:schemeClr val="tx1"/>
                </a:solidFill>
                <a:latin typeface="Arial" panose="020B0604020202020204" pitchFamily="34" charset="0"/>
                <a:cs typeface="Arial" panose="020B0604020202020204" pitchFamily="34" charset="0"/>
              </a:rPr>
              <a:t>NAM</a:t>
            </a:r>
            <a:endParaRPr lang="en-US" sz="2400" b="1" dirty="0" smtClean="0">
              <a:solidFill>
                <a:schemeClr val="tx1"/>
              </a:solidFill>
              <a:latin typeface="Arial" panose="020B0604020202020204" pitchFamily="34" charset="0"/>
              <a:cs typeface="Arial" panose="020B0604020202020204" pitchFamily="34" charset="0"/>
            </a:endParaRPr>
          </a:p>
          <a:p>
            <a:pPr algn="just">
              <a:lnSpc>
                <a:spcPct val="150000"/>
              </a:lnSpc>
            </a:pPr>
            <a:endParaRPr lang="vi-VN" sz="2400" b="1" dirty="0">
              <a:solidFill>
                <a:schemeClr val="tx1"/>
              </a:solidFill>
              <a:latin typeface="Arial" panose="020B0604020202020204" pitchFamily="34" charset="0"/>
              <a:cs typeface="Arial" panose="020B0604020202020204" pitchFamily="34" charset="0"/>
            </a:endParaRPr>
          </a:p>
          <a:p>
            <a:pPr>
              <a:lnSpc>
                <a:spcPct val="150000"/>
              </a:lnSpc>
            </a:pPr>
            <a:r>
              <a:rPr lang="en-US" sz="2400" b="1" dirty="0" smtClean="0">
                <a:solidFill>
                  <a:schemeClr val="tx1"/>
                </a:solidFill>
                <a:latin typeface="Arial" panose="020B0604020202020204" pitchFamily="34" charset="0"/>
                <a:cs typeface="Arial" panose="020B0604020202020204" pitchFamily="34" charset="0"/>
              </a:rPr>
              <a:t>4</a:t>
            </a:r>
            <a:r>
              <a:rPr lang="vi-VN" sz="2400" b="1" dirty="0" smtClean="0">
                <a:solidFill>
                  <a:schemeClr val="tx1"/>
                </a:solidFill>
                <a:latin typeface="Arial" panose="020B0604020202020204" pitchFamily="34" charset="0"/>
                <a:cs typeface="Arial" panose="020B0604020202020204" pitchFamily="34" charset="0"/>
              </a:rPr>
              <a:t>. </a:t>
            </a:r>
            <a:r>
              <a:rPr lang="vi-VN" sz="2400" b="1" dirty="0">
                <a:solidFill>
                  <a:schemeClr val="tx1"/>
                </a:solidFill>
                <a:latin typeface="Arial" panose="020B0604020202020204" pitchFamily="34" charset="0"/>
                <a:cs typeface="Arial" panose="020B0604020202020204" pitchFamily="34" charset="0"/>
              </a:rPr>
              <a:t>Nguy cơ sức khỏe và xã hội</a:t>
            </a:r>
          </a:p>
          <a:p>
            <a:pPr marL="342900" indent="-342900">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Tăng mạnh các ca </a:t>
            </a:r>
            <a:r>
              <a:rPr lang="vi-VN" sz="2400" b="1" dirty="0">
                <a:solidFill>
                  <a:schemeClr val="tx1"/>
                </a:solidFill>
                <a:latin typeface="Arial" panose="020B0604020202020204" pitchFamily="34" charset="0"/>
                <a:cs typeface="Arial" panose="020B0604020202020204" pitchFamily="34" charset="0"/>
              </a:rPr>
              <a:t>nghiện nicotine</a:t>
            </a:r>
            <a:r>
              <a:rPr lang="vi-VN" sz="2400" dirty="0">
                <a:solidFill>
                  <a:schemeClr val="tx1"/>
                </a:solidFill>
                <a:latin typeface="Arial" panose="020B0604020202020204" pitchFamily="34" charset="0"/>
                <a:cs typeface="Arial" panose="020B0604020202020204" pitchFamily="34" charset="0"/>
              </a:rPr>
              <a:t>, rối loạn tâm lý, ho mạn tính ở học sinh.</a:t>
            </a:r>
          </a:p>
          <a:p>
            <a:pPr marL="342900" indent="-342900">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Dễ dẫn đến </a:t>
            </a:r>
            <a:r>
              <a:rPr lang="vi-VN" sz="2400" b="1" dirty="0">
                <a:solidFill>
                  <a:schemeClr val="tx1"/>
                </a:solidFill>
                <a:latin typeface="Arial" panose="020B0604020202020204" pitchFamily="34" charset="0"/>
                <a:cs typeface="Arial" panose="020B0604020202020204" pitchFamily="34" charset="0"/>
              </a:rPr>
              <a:t>sử dụng rượu, cần sa, ma túy tổng hợp</a:t>
            </a:r>
            <a:r>
              <a:rPr lang="vi-VN" sz="2400" dirty="0">
                <a:solidFill>
                  <a:schemeClr val="tx1"/>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vi-VN" sz="2400" dirty="0">
                <a:solidFill>
                  <a:schemeClr val="tx1"/>
                </a:solidFill>
                <a:latin typeface="Arial" panose="020B0604020202020204" pitchFamily="34" charset="0"/>
                <a:cs typeface="Arial" panose="020B0604020202020204" pitchFamily="34" charset="0"/>
              </a:rPr>
              <a:t>Gây </a:t>
            </a:r>
            <a:r>
              <a:rPr lang="vi-VN" sz="2400" b="1" dirty="0">
                <a:solidFill>
                  <a:schemeClr val="tx1"/>
                </a:solidFill>
                <a:latin typeface="Arial" panose="020B0604020202020204" pitchFamily="34" charset="0"/>
                <a:cs typeface="Arial" panose="020B0604020202020204" pitchFamily="34" charset="0"/>
              </a:rPr>
              <a:t>ảnh hưởng học tập, hạnh kiểm, sức khỏe lâu dài</a:t>
            </a:r>
            <a:r>
              <a:rPr lang="vi-VN" sz="2400" dirty="0">
                <a:solidFill>
                  <a:schemeClr val="tx1"/>
                </a:solidFill>
                <a:latin typeface="Arial" panose="020B0604020202020204" pitchFamily="34" charset="0"/>
                <a:cs typeface="Arial" panose="020B0604020202020204" pitchFamily="34" charset="0"/>
              </a:rPr>
              <a:t> của thế hệ trẻ.</a:t>
            </a:r>
          </a:p>
        </p:txBody>
      </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402452979"/>
      </p:ext>
    </p:extLst>
  </p:cSld>
  <p:clrMapOvr>
    <a:masterClrMapping/>
  </p:clrMapOvr>
  <p:transition advTm="3000">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4" name="图片 3" descr="59"/>
              <p:cNvPicPr>
                <a:picLocks noChangeAspect="1"/>
              </p:cNvPicPr>
              <p:nvPr/>
            </p:nvPicPr>
            <p:blipFill>
              <a:blip r:embed="rId5"/>
              <a:srcRect t="10063" b="21540"/>
              <a:stretch>
                <a:fillRect/>
              </a:stretch>
            </p:blipFill>
            <p:spPr>
              <a:xfrm>
                <a:off x="1" y="-34"/>
                <a:ext cx="19200" cy="10834"/>
              </a:xfrm>
              <a:prstGeom prst="rect">
                <a:avLst/>
              </a:prstGeom>
            </p:spPr>
          </p:pic>
        </p:grpSp>
        <p:sp>
          <p:nvSpPr>
            <p:cNvPr id="6" name="圆角矩形 5"/>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588ku_00e45572d0989516123cbc3a3320b7a2_12554976"/>
          <p:cNvPicPr>
            <a:picLocks noChangeAspect="1"/>
          </p:cNvPicPr>
          <p:nvPr/>
        </p:nvPicPr>
        <p:blipFill>
          <a:blip r:embed="rId6"/>
          <a:stretch>
            <a:fillRect/>
          </a:stretch>
        </p:blipFill>
        <p:spPr>
          <a:xfrm>
            <a:off x="-252126" y="-143843"/>
            <a:ext cx="1844907" cy="1587557"/>
          </a:xfrm>
          <a:prstGeom prst="rect">
            <a:avLst/>
          </a:prstGeom>
        </p:spPr>
      </p:pic>
      <p:pic>
        <p:nvPicPr>
          <p:cNvPr id="8" name="图片 7" descr="8 (23)"/>
          <p:cNvPicPr>
            <a:picLocks noChangeAspect="1"/>
          </p:cNvPicPr>
          <p:nvPr/>
        </p:nvPicPr>
        <p:blipFill>
          <a:blip r:embed="rId7"/>
          <a:srcRect t="86667"/>
          <a:stretch>
            <a:fillRect/>
          </a:stretch>
        </p:blipFill>
        <p:spPr>
          <a:xfrm>
            <a:off x="635" y="6477000"/>
            <a:ext cx="12192000" cy="381000"/>
          </a:xfrm>
          <a:prstGeom prst="rect">
            <a:avLst/>
          </a:prstGeom>
        </p:spPr>
      </p:pic>
      <p:pic>
        <p:nvPicPr>
          <p:cNvPr id="10" name="Picture 9"/>
          <p:cNvPicPr>
            <a:picLocks noChangeAspect="1"/>
          </p:cNvPicPr>
          <p:nvPr/>
        </p:nvPicPr>
        <p:blipFill>
          <a:blip r:embed="rId8"/>
          <a:stretch>
            <a:fillRect/>
          </a:stretch>
        </p:blipFill>
        <p:spPr>
          <a:xfrm>
            <a:off x="8816009" y="1537336"/>
            <a:ext cx="2904936" cy="3907498"/>
          </a:xfrm>
          <a:prstGeom prst="rect">
            <a:avLst/>
          </a:prstGeom>
        </p:spPr>
      </p:pic>
      <p:sp>
        <p:nvSpPr>
          <p:cNvPr id="11" name="Rectangle 2"/>
          <p:cNvSpPr txBox="1">
            <a:spLocks noChangeArrowheads="1"/>
          </p:cNvSpPr>
          <p:nvPr/>
        </p:nvSpPr>
        <p:spPr>
          <a:xfrm>
            <a:off x="1468582" y="484909"/>
            <a:ext cx="7228046" cy="52691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4000"/>
              </a:lnSpc>
              <a:spcBef>
                <a:spcPts val="400"/>
              </a:spcBef>
              <a:defRPr/>
            </a:pPr>
            <a:r>
              <a:rPr lang="en-US" sz="2700" b="1" dirty="0">
                <a:effectLst>
                  <a:outerShdw blurRad="38100" dist="38100" dir="2700000" algn="tl">
                    <a:srgbClr val="000000">
                      <a:alpha val="43137"/>
                    </a:srgbClr>
                  </a:outerShdw>
                </a:effectLst>
                <a:latin typeface="Arial" charset="0"/>
                <a:ea typeface="Arial" charset="0"/>
                <a:cs typeface="Arial" charset="0"/>
              </a:rPr>
              <a:t>SỐ CA TỬ VONG DO THUỐC LÁ </a:t>
            </a:r>
          </a:p>
          <a:p>
            <a:pPr algn="just">
              <a:lnSpc>
                <a:spcPct val="114000"/>
              </a:lnSpc>
              <a:spcBef>
                <a:spcPts val="400"/>
              </a:spcBef>
              <a:defRPr/>
            </a:pPr>
            <a:r>
              <a:rPr lang="en-US" sz="2700" b="1" dirty="0">
                <a:effectLst>
                  <a:outerShdw blurRad="38100" dist="38100" dir="2700000" algn="tl">
                    <a:srgbClr val="000000">
                      <a:alpha val="43137"/>
                    </a:srgbClr>
                  </a:outerShdw>
                </a:effectLst>
                <a:latin typeface="Arial" charset="0"/>
                <a:ea typeface="Arial" charset="0"/>
                <a:cs typeface="Arial" charset="0"/>
              </a:rPr>
              <a:t>TRÊN THẾ GIỚI</a:t>
            </a:r>
          </a:p>
          <a:p>
            <a:pPr algn="just">
              <a:lnSpc>
                <a:spcPct val="114000"/>
              </a:lnSpc>
              <a:spcBef>
                <a:spcPts val="400"/>
              </a:spcBef>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Thuốc</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bệnh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vong</a:t>
            </a:r>
            <a:r>
              <a:rPr lang="en-US" sz="2800" dirty="0" smtClean="0">
                <a:latin typeface="Arial" panose="020B0604020202020204" pitchFamily="34" charset="0"/>
                <a:cs typeface="Arial" panose="020B0604020202020204" pitchFamily="34" charset="0"/>
              </a:rPr>
              <a:t>.</a:t>
            </a:r>
            <a:endParaRPr lang="en-US" sz="2600" dirty="0" smtClean="0">
              <a:solidFill>
                <a:srgbClr val="000000"/>
              </a:solidFill>
              <a:latin typeface="Arial" charset="0"/>
              <a:ea typeface="Arial" charset="0"/>
              <a:cs typeface="Arial" charset="0"/>
            </a:endParaRPr>
          </a:p>
          <a:p>
            <a:pPr algn="just">
              <a:lnSpc>
                <a:spcPct val="114000"/>
              </a:lnSpc>
              <a:spcBef>
                <a:spcPts val="400"/>
              </a:spcBef>
            </a:pP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Trên</a:t>
            </a:r>
            <a:r>
              <a:rPr lang="en-US" sz="2600" dirty="0" smtClean="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thế</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giới</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có</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hơn</a:t>
            </a:r>
            <a:r>
              <a:rPr lang="en-US" sz="2600" dirty="0">
                <a:solidFill>
                  <a:srgbClr val="000000"/>
                </a:solidFill>
                <a:latin typeface="Arial" charset="0"/>
                <a:ea typeface="Arial" charset="0"/>
                <a:cs typeface="Arial" charset="0"/>
              </a:rPr>
              <a:t> 1 </a:t>
            </a:r>
            <a:r>
              <a:rPr lang="en-US" sz="2600" dirty="0" err="1">
                <a:solidFill>
                  <a:srgbClr val="000000"/>
                </a:solidFill>
                <a:latin typeface="Arial" charset="0"/>
                <a:ea typeface="Arial" charset="0"/>
                <a:cs typeface="Arial" charset="0"/>
              </a:rPr>
              <a:t>tỷ</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người</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hút</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thuốc</a:t>
            </a:r>
            <a:r>
              <a:rPr lang="en-US" sz="2600" dirty="0">
                <a:solidFill>
                  <a:srgbClr val="000000"/>
                </a:solidFill>
                <a:latin typeface="Arial" charset="0"/>
                <a:ea typeface="Arial" charset="0"/>
                <a:cs typeface="Arial" charset="0"/>
              </a:rPr>
              <a:t> </a:t>
            </a:r>
            <a:r>
              <a:rPr lang="en-US" sz="2600" dirty="0" err="1">
                <a:solidFill>
                  <a:srgbClr val="000000"/>
                </a:solidFill>
                <a:latin typeface="Arial" charset="0"/>
                <a:ea typeface="Arial" charset="0"/>
                <a:cs typeface="Arial" charset="0"/>
              </a:rPr>
              <a:t>lá</a:t>
            </a:r>
            <a:endParaRPr lang="en-US" sz="2600" dirty="0">
              <a:solidFill>
                <a:srgbClr val="000000"/>
              </a:solidFill>
              <a:latin typeface="Arial" charset="0"/>
              <a:ea typeface="Arial" charset="0"/>
              <a:cs typeface="Arial" charset="0"/>
            </a:endParaRPr>
          </a:p>
          <a:p>
            <a:pPr indent="463550" algn="just" fontAlgn="base">
              <a:lnSpc>
                <a:spcPct val="114000"/>
              </a:lnSpc>
              <a:spcBef>
                <a:spcPts val="400"/>
              </a:spcBef>
              <a:spcAft>
                <a:spcPct val="0"/>
              </a:spcAft>
              <a:buClr>
                <a:srgbClr val="000000"/>
              </a:buClr>
              <a:buFont typeface="Wingdings" pitchFamily="2" charset="2"/>
              <a:buChar char="F"/>
              <a:defRPr/>
            </a:pPr>
            <a:r>
              <a:rPr lang="en-US" sz="2600" dirty="0" err="1">
                <a:solidFill>
                  <a:srgbClr val="000000"/>
                </a:solidFill>
                <a:latin typeface="Arial" charset="0"/>
                <a:ea typeface="Arial" charset="0"/>
                <a:cs typeface="Arial" charset="0"/>
              </a:rPr>
              <a:t>Hơn</a:t>
            </a:r>
            <a:r>
              <a:rPr lang="en-US" sz="2600" dirty="0">
                <a:solidFill>
                  <a:srgbClr val="000000"/>
                </a:solidFill>
                <a:latin typeface="Arial" charset="0"/>
                <a:ea typeface="Arial" charset="0"/>
                <a:cs typeface="Arial" charset="0"/>
              </a:rPr>
              <a:t> </a:t>
            </a:r>
            <a:r>
              <a:rPr lang="en-US" sz="2600" dirty="0">
                <a:latin typeface="Arial" charset="0"/>
                <a:ea typeface="Arial" charset="0"/>
                <a:cs typeface="Arial" charset="0"/>
              </a:rPr>
              <a:t>8 </a:t>
            </a:r>
            <a:r>
              <a:rPr lang="en-US" sz="2600" dirty="0" err="1">
                <a:latin typeface="Arial" charset="0"/>
                <a:ea typeface="Arial" charset="0"/>
                <a:cs typeface="Arial" charset="0"/>
              </a:rPr>
              <a:t>triệu</a:t>
            </a:r>
            <a:r>
              <a:rPr lang="en-US" sz="2600" dirty="0">
                <a:latin typeface="Arial" charset="0"/>
                <a:ea typeface="Arial" charset="0"/>
                <a:cs typeface="Arial" charset="0"/>
              </a:rPr>
              <a:t> </a:t>
            </a:r>
            <a:r>
              <a:rPr lang="en-US" sz="2600" dirty="0" err="1">
                <a:latin typeface="Arial" charset="0"/>
                <a:ea typeface="Arial" charset="0"/>
                <a:cs typeface="Arial" charset="0"/>
              </a:rPr>
              <a:t>người</a:t>
            </a:r>
            <a:r>
              <a:rPr lang="en-US" sz="2600" dirty="0">
                <a:latin typeface="Arial" charset="0"/>
                <a:ea typeface="Arial" charset="0"/>
                <a:cs typeface="Arial" charset="0"/>
              </a:rPr>
              <a:t> </a:t>
            </a:r>
            <a:r>
              <a:rPr lang="en-US" sz="2600" dirty="0" err="1">
                <a:latin typeface="Arial" charset="0"/>
                <a:ea typeface="Arial" charset="0"/>
                <a:cs typeface="Arial" charset="0"/>
              </a:rPr>
              <a:t>chết</a:t>
            </a:r>
            <a:r>
              <a:rPr lang="en-US" sz="2600" dirty="0">
                <a:latin typeface="Arial" charset="0"/>
                <a:ea typeface="Arial" charset="0"/>
                <a:cs typeface="Arial" charset="0"/>
              </a:rPr>
              <a:t> </a:t>
            </a:r>
            <a:r>
              <a:rPr lang="en-US" sz="2600" dirty="0" err="1">
                <a:latin typeface="Arial" charset="0"/>
                <a:ea typeface="Arial" charset="0"/>
                <a:cs typeface="Arial" charset="0"/>
              </a:rPr>
              <a:t>mỗi</a:t>
            </a:r>
            <a:r>
              <a:rPr lang="en-US" sz="2600" dirty="0">
                <a:latin typeface="Arial" charset="0"/>
                <a:ea typeface="Arial" charset="0"/>
                <a:cs typeface="Arial" charset="0"/>
              </a:rPr>
              <a:t> </a:t>
            </a:r>
            <a:r>
              <a:rPr lang="en-US" sz="2600" dirty="0" err="1">
                <a:latin typeface="Arial" charset="0"/>
                <a:ea typeface="Arial" charset="0"/>
                <a:cs typeface="Arial" charset="0"/>
              </a:rPr>
              <a:t>năm</a:t>
            </a:r>
            <a:r>
              <a:rPr lang="en-US" sz="2600" dirty="0">
                <a:latin typeface="Arial" charset="0"/>
                <a:ea typeface="Arial" charset="0"/>
                <a:cs typeface="Arial" charset="0"/>
              </a:rPr>
              <a:t> do </a:t>
            </a:r>
            <a:r>
              <a:rPr lang="en-US" sz="2600" dirty="0" err="1">
                <a:latin typeface="Arial" charset="0"/>
                <a:ea typeface="Arial" charset="0"/>
                <a:cs typeface="Arial" charset="0"/>
              </a:rPr>
              <a:t>các</a:t>
            </a:r>
            <a:r>
              <a:rPr lang="en-US" sz="2600" dirty="0">
                <a:latin typeface="Arial" charset="0"/>
                <a:ea typeface="Arial" charset="0"/>
                <a:cs typeface="Arial" charset="0"/>
              </a:rPr>
              <a:t> </a:t>
            </a:r>
            <a:r>
              <a:rPr lang="en-US" sz="2600" dirty="0" err="1">
                <a:latin typeface="Arial" charset="0"/>
                <a:ea typeface="Arial" charset="0"/>
                <a:cs typeface="Arial" charset="0"/>
              </a:rPr>
              <a:t>bệnh</a:t>
            </a:r>
            <a:r>
              <a:rPr lang="en-US" sz="2600" dirty="0">
                <a:latin typeface="Arial" charset="0"/>
                <a:ea typeface="Arial" charset="0"/>
                <a:cs typeface="Arial" charset="0"/>
              </a:rPr>
              <a:t> </a:t>
            </a:r>
            <a:r>
              <a:rPr lang="en-US" sz="2600" dirty="0" err="1">
                <a:latin typeface="Arial" charset="0"/>
                <a:ea typeface="Arial" charset="0"/>
                <a:cs typeface="Arial" charset="0"/>
              </a:rPr>
              <a:t>liên</a:t>
            </a:r>
            <a:r>
              <a:rPr lang="en-US" sz="2600" dirty="0">
                <a:latin typeface="Arial" charset="0"/>
                <a:ea typeface="Arial" charset="0"/>
                <a:cs typeface="Arial" charset="0"/>
              </a:rPr>
              <a:t> </a:t>
            </a:r>
            <a:r>
              <a:rPr lang="en-US" sz="2600" dirty="0" err="1">
                <a:latin typeface="Arial" charset="0"/>
                <a:ea typeface="Arial" charset="0"/>
                <a:cs typeface="Arial" charset="0"/>
              </a:rPr>
              <a:t>quan</a:t>
            </a:r>
            <a:r>
              <a:rPr lang="en-US" sz="2600" dirty="0">
                <a:latin typeface="Arial" charset="0"/>
                <a:ea typeface="Arial" charset="0"/>
                <a:cs typeface="Arial" charset="0"/>
              </a:rPr>
              <a:t> </a:t>
            </a:r>
            <a:r>
              <a:rPr lang="en-US" sz="2600" dirty="0" err="1">
                <a:latin typeface="Arial" charset="0"/>
                <a:ea typeface="Arial" charset="0"/>
                <a:cs typeface="Arial" charset="0"/>
              </a:rPr>
              <a:t>đến</a:t>
            </a:r>
            <a:r>
              <a:rPr lang="en-US" sz="2600" dirty="0">
                <a:latin typeface="Arial" charset="0"/>
                <a:ea typeface="Arial" charset="0"/>
                <a:cs typeface="Arial" charset="0"/>
              </a:rPr>
              <a:t> </a:t>
            </a:r>
            <a:r>
              <a:rPr lang="en-US" sz="2600" dirty="0" err="1">
                <a:latin typeface="Arial" charset="0"/>
                <a:ea typeface="Arial" charset="0"/>
                <a:cs typeface="Arial" charset="0"/>
              </a:rPr>
              <a:t>sử</a:t>
            </a:r>
            <a:r>
              <a:rPr lang="en-US" sz="2600" dirty="0">
                <a:latin typeface="Arial" charset="0"/>
                <a:ea typeface="Arial" charset="0"/>
                <a:cs typeface="Arial" charset="0"/>
              </a:rPr>
              <a:t> </a:t>
            </a:r>
            <a:r>
              <a:rPr lang="en-US" sz="2600" dirty="0" err="1">
                <a:latin typeface="Arial" charset="0"/>
                <a:ea typeface="Arial" charset="0"/>
                <a:cs typeface="Arial" charset="0"/>
              </a:rPr>
              <a:t>dụng</a:t>
            </a:r>
            <a:r>
              <a:rPr lang="en-US" sz="2600" dirty="0">
                <a:latin typeface="Arial" charset="0"/>
                <a:ea typeface="Arial" charset="0"/>
                <a:cs typeface="Arial" charset="0"/>
              </a:rPr>
              <a:t> </a:t>
            </a:r>
            <a:r>
              <a:rPr lang="en-US" sz="2600" dirty="0" err="1">
                <a:latin typeface="Arial" charset="0"/>
                <a:ea typeface="Arial" charset="0"/>
                <a:cs typeface="Arial" charset="0"/>
              </a:rPr>
              <a:t>thuốc</a:t>
            </a:r>
            <a:r>
              <a:rPr lang="en-US" sz="2600" dirty="0">
                <a:latin typeface="Arial" charset="0"/>
                <a:ea typeface="Arial" charset="0"/>
                <a:cs typeface="Arial" charset="0"/>
              </a:rPr>
              <a:t> </a:t>
            </a:r>
            <a:r>
              <a:rPr lang="en-US" sz="2600" dirty="0" err="1">
                <a:latin typeface="Arial" charset="0"/>
                <a:ea typeface="Arial" charset="0"/>
                <a:cs typeface="Arial" charset="0"/>
              </a:rPr>
              <a:t>lá</a:t>
            </a:r>
            <a:r>
              <a:rPr lang="en-US" sz="2600" dirty="0">
                <a:latin typeface="Arial" charset="0"/>
                <a:ea typeface="Arial" charset="0"/>
                <a:cs typeface="Arial" charset="0"/>
              </a:rPr>
              <a:t>.</a:t>
            </a:r>
          </a:p>
          <a:p>
            <a:pPr indent="463550" algn="just" fontAlgn="base">
              <a:lnSpc>
                <a:spcPct val="114000"/>
              </a:lnSpc>
              <a:spcBef>
                <a:spcPts val="400"/>
              </a:spcBef>
              <a:spcAft>
                <a:spcPct val="0"/>
              </a:spcAft>
              <a:buClr>
                <a:srgbClr val="000000"/>
              </a:buClr>
              <a:buFont typeface="Wingdings" pitchFamily="2" charset="2"/>
              <a:buChar char="F"/>
              <a:defRPr/>
            </a:pPr>
            <a:r>
              <a:rPr lang="en-US" sz="2600" dirty="0">
                <a:latin typeface="Arial" charset="0"/>
                <a:ea typeface="Arial" charset="0"/>
                <a:cs typeface="Arial" charset="0"/>
              </a:rPr>
              <a:t>1,3 </a:t>
            </a:r>
            <a:r>
              <a:rPr lang="en-US" sz="2600" dirty="0" err="1">
                <a:latin typeface="Arial" charset="0"/>
                <a:ea typeface="Arial" charset="0"/>
                <a:cs typeface="Arial" charset="0"/>
              </a:rPr>
              <a:t>triệu</a:t>
            </a:r>
            <a:r>
              <a:rPr lang="en-US" sz="2600" dirty="0">
                <a:latin typeface="Arial" charset="0"/>
                <a:ea typeface="Arial" charset="0"/>
                <a:cs typeface="Arial" charset="0"/>
              </a:rPr>
              <a:t> </a:t>
            </a:r>
            <a:r>
              <a:rPr lang="en-US" sz="2600" dirty="0" err="1">
                <a:latin typeface="Arial" charset="0"/>
                <a:ea typeface="Arial" charset="0"/>
                <a:cs typeface="Arial" charset="0"/>
              </a:rPr>
              <a:t>người</a:t>
            </a:r>
            <a:r>
              <a:rPr lang="en-US" sz="2600" dirty="0">
                <a:latin typeface="Arial" charset="0"/>
                <a:ea typeface="Arial" charset="0"/>
                <a:cs typeface="Arial" charset="0"/>
              </a:rPr>
              <a:t> </a:t>
            </a:r>
            <a:r>
              <a:rPr lang="en-US" sz="2600" dirty="0" err="1">
                <a:latin typeface="Arial" charset="0"/>
                <a:ea typeface="Arial" charset="0"/>
                <a:cs typeface="Arial" charset="0"/>
              </a:rPr>
              <a:t>không</a:t>
            </a:r>
            <a:r>
              <a:rPr lang="en-US" sz="2600" dirty="0">
                <a:latin typeface="Arial" charset="0"/>
                <a:ea typeface="Arial" charset="0"/>
                <a:cs typeface="Arial" charset="0"/>
              </a:rPr>
              <a:t> </a:t>
            </a:r>
            <a:r>
              <a:rPr lang="en-US" sz="2600" dirty="0" err="1">
                <a:latin typeface="Arial" charset="0"/>
                <a:ea typeface="Arial" charset="0"/>
                <a:cs typeface="Arial" charset="0"/>
              </a:rPr>
              <a:t>hút</a:t>
            </a:r>
            <a:r>
              <a:rPr lang="en-US" sz="2600" dirty="0">
                <a:latin typeface="Arial" charset="0"/>
                <a:ea typeface="Arial" charset="0"/>
                <a:cs typeface="Arial" charset="0"/>
              </a:rPr>
              <a:t> </a:t>
            </a:r>
            <a:r>
              <a:rPr lang="en-US" sz="2600" dirty="0" err="1">
                <a:latin typeface="Arial" charset="0"/>
                <a:ea typeface="Arial" charset="0"/>
                <a:cs typeface="Arial" charset="0"/>
              </a:rPr>
              <a:t>thuốc</a:t>
            </a:r>
            <a:r>
              <a:rPr lang="en-US" sz="2600" dirty="0">
                <a:latin typeface="Arial" charset="0"/>
                <a:ea typeface="Arial" charset="0"/>
                <a:cs typeface="Arial" charset="0"/>
              </a:rPr>
              <a:t> </a:t>
            </a:r>
            <a:r>
              <a:rPr lang="en-US" sz="2600" dirty="0" err="1">
                <a:latin typeface="Arial" charset="0"/>
                <a:ea typeface="Arial" charset="0"/>
                <a:cs typeface="Arial" charset="0"/>
              </a:rPr>
              <a:t>tử</a:t>
            </a:r>
            <a:r>
              <a:rPr lang="en-US" sz="2600" dirty="0">
                <a:latin typeface="Arial" charset="0"/>
                <a:ea typeface="Arial" charset="0"/>
                <a:cs typeface="Arial" charset="0"/>
              </a:rPr>
              <a:t> </a:t>
            </a:r>
            <a:r>
              <a:rPr lang="en-US" sz="2600" dirty="0" err="1">
                <a:latin typeface="Arial" charset="0"/>
                <a:ea typeface="Arial" charset="0"/>
                <a:cs typeface="Arial" charset="0"/>
              </a:rPr>
              <a:t>vong</a:t>
            </a:r>
            <a:r>
              <a:rPr lang="en-US" sz="2600" dirty="0">
                <a:latin typeface="Arial" charset="0"/>
                <a:ea typeface="Arial" charset="0"/>
                <a:cs typeface="Arial" charset="0"/>
              </a:rPr>
              <a:t> do </a:t>
            </a:r>
            <a:r>
              <a:rPr lang="en-US" sz="2600" dirty="0" err="1">
                <a:latin typeface="Arial" charset="0"/>
                <a:ea typeface="Arial" charset="0"/>
                <a:cs typeface="Arial" charset="0"/>
              </a:rPr>
              <a:t>các</a:t>
            </a:r>
            <a:r>
              <a:rPr lang="en-US" sz="2600" dirty="0">
                <a:latin typeface="Arial" charset="0"/>
                <a:ea typeface="Arial" charset="0"/>
                <a:cs typeface="Arial" charset="0"/>
              </a:rPr>
              <a:t> </a:t>
            </a:r>
            <a:r>
              <a:rPr lang="en-US" sz="2600" dirty="0" err="1">
                <a:latin typeface="Arial" charset="0"/>
                <a:ea typeface="Arial" charset="0"/>
                <a:cs typeface="Arial" charset="0"/>
              </a:rPr>
              <a:t>bệnh</a:t>
            </a:r>
            <a:r>
              <a:rPr lang="en-US" sz="2600" dirty="0">
                <a:latin typeface="Arial" charset="0"/>
                <a:ea typeface="Arial" charset="0"/>
                <a:cs typeface="Arial" charset="0"/>
              </a:rPr>
              <a:t> </a:t>
            </a:r>
            <a:r>
              <a:rPr lang="en-US" sz="2600" dirty="0" err="1">
                <a:latin typeface="Arial" charset="0"/>
                <a:ea typeface="Arial" charset="0"/>
                <a:cs typeface="Arial" charset="0"/>
              </a:rPr>
              <a:t>liên</a:t>
            </a:r>
            <a:r>
              <a:rPr lang="en-US" sz="2600" dirty="0">
                <a:latin typeface="Arial" charset="0"/>
                <a:ea typeface="Arial" charset="0"/>
                <a:cs typeface="Arial" charset="0"/>
              </a:rPr>
              <a:t> </a:t>
            </a:r>
            <a:r>
              <a:rPr lang="en-US" sz="2600" dirty="0" err="1">
                <a:latin typeface="Arial" charset="0"/>
                <a:ea typeface="Arial" charset="0"/>
                <a:cs typeface="Arial" charset="0"/>
              </a:rPr>
              <a:t>quan</a:t>
            </a:r>
            <a:r>
              <a:rPr lang="en-US" sz="2600" dirty="0">
                <a:latin typeface="Arial" charset="0"/>
                <a:ea typeface="Arial" charset="0"/>
                <a:cs typeface="Arial" charset="0"/>
              </a:rPr>
              <a:t> </a:t>
            </a:r>
            <a:r>
              <a:rPr lang="en-US" sz="2600" dirty="0" err="1">
                <a:latin typeface="Arial" charset="0"/>
                <a:ea typeface="Arial" charset="0"/>
                <a:cs typeface="Arial" charset="0"/>
              </a:rPr>
              <a:t>đến</a:t>
            </a:r>
            <a:r>
              <a:rPr lang="en-US" sz="2600" dirty="0">
                <a:latin typeface="Arial" charset="0"/>
                <a:ea typeface="Arial" charset="0"/>
                <a:cs typeface="Arial" charset="0"/>
              </a:rPr>
              <a:t> </a:t>
            </a:r>
            <a:r>
              <a:rPr lang="en-US" sz="2600" dirty="0" err="1">
                <a:latin typeface="Arial" charset="0"/>
                <a:ea typeface="Arial" charset="0"/>
                <a:cs typeface="Arial" charset="0"/>
              </a:rPr>
              <a:t>hút</a:t>
            </a:r>
            <a:r>
              <a:rPr lang="en-US" sz="2600" dirty="0">
                <a:latin typeface="Arial" charset="0"/>
                <a:ea typeface="Arial" charset="0"/>
                <a:cs typeface="Arial" charset="0"/>
              </a:rPr>
              <a:t> </a:t>
            </a:r>
            <a:r>
              <a:rPr lang="en-US" sz="2600" dirty="0" err="1">
                <a:latin typeface="Arial" charset="0"/>
                <a:ea typeface="Arial" charset="0"/>
                <a:cs typeface="Arial" charset="0"/>
              </a:rPr>
              <a:t>thuốc</a:t>
            </a:r>
            <a:r>
              <a:rPr lang="en-US" sz="2600" dirty="0">
                <a:latin typeface="Arial" charset="0"/>
                <a:ea typeface="Arial" charset="0"/>
                <a:cs typeface="Arial" charset="0"/>
              </a:rPr>
              <a:t> </a:t>
            </a:r>
            <a:r>
              <a:rPr lang="en-US" sz="2600" dirty="0" err="1">
                <a:latin typeface="Arial" charset="0"/>
                <a:ea typeface="Arial" charset="0"/>
                <a:cs typeface="Arial" charset="0"/>
              </a:rPr>
              <a:t>lá</a:t>
            </a:r>
            <a:r>
              <a:rPr lang="en-US" sz="2600" dirty="0">
                <a:latin typeface="Arial" charset="0"/>
                <a:ea typeface="Arial" charset="0"/>
                <a:cs typeface="Arial" charset="0"/>
              </a:rPr>
              <a:t> </a:t>
            </a:r>
            <a:r>
              <a:rPr lang="en-US" sz="2600" dirty="0" err="1">
                <a:latin typeface="Arial" charset="0"/>
                <a:ea typeface="Arial" charset="0"/>
                <a:cs typeface="Arial" charset="0"/>
              </a:rPr>
              <a:t>thụ</a:t>
            </a:r>
            <a:r>
              <a:rPr lang="en-US" sz="2600" dirty="0">
                <a:latin typeface="Arial" charset="0"/>
                <a:ea typeface="Arial" charset="0"/>
                <a:cs typeface="Arial" charset="0"/>
              </a:rPr>
              <a:t> </a:t>
            </a:r>
            <a:r>
              <a:rPr lang="en-US" sz="2600" dirty="0" err="1">
                <a:latin typeface="Arial" charset="0"/>
                <a:ea typeface="Arial" charset="0"/>
                <a:cs typeface="Arial" charset="0"/>
              </a:rPr>
              <a:t>động</a:t>
            </a:r>
            <a:r>
              <a:rPr lang="en-US" sz="2600" dirty="0">
                <a:latin typeface="Arial" charset="0"/>
                <a:ea typeface="Arial" charset="0"/>
                <a:cs typeface="Arial" charset="0"/>
              </a:rPr>
              <a:t>.</a:t>
            </a:r>
            <a:endParaRPr lang="en-US" sz="2600" b="1" dirty="0">
              <a:solidFill>
                <a:srgbClr val="000000"/>
              </a:solidFill>
              <a:latin typeface="Arial" charset="0"/>
              <a:ea typeface="Arial" charset="0"/>
              <a:cs typeface="Arial" charset="0"/>
            </a:endParaRPr>
          </a:p>
          <a:p>
            <a:pPr marL="63500" indent="457200" algn="just" fontAlgn="base">
              <a:lnSpc>
                <a:spcPct val="114000"/>
              </a:lnSpc>
              <a:spcBef>
                <a:spcPts val="400"/>
              </a:spcBef>
              <a:spcAft>
                <a:spcPct val="0"/>
              </a:spcAft>
              <a:buClr>
                <a:srgbClr val="000000"/>
              </a:buClr>
              <a:defRPr/>
            </a:pPr>
            <a:r>
              <a:rPr lang="en-US" sz="2600" dirty="0" err="1">
                <a:solidFill>
                  <a:srgbClr val="FF0000"/>
                </a:solidFill>
                <a:latin typeface="Arial" charset="0"/>
                <a:ea typeface="Arial" charset="0"/>
                <a:cs typeface="Arial" charset="0"/>
              </a:rPr>
              <a:t>Tỷ</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lệ</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hút</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thuốc</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có</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xu</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hướng</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gia</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tăng</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ở</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các</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nước</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đang</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phát</a:t>
            </a:r>
            <a:r>
              <a:rPr lang="en-US" sz="2600" dirty="0">
                <a:solidFill>
                  <a:srgbClr val="FF0000"/>
                </a:solidFill>
                <a:latin typeface="Arial" charset="0"/>
                <a:ea typeface="Arial" charset="0"/>
                <a:cs typeface="Arial" charset="0"/>
              </a:rPr>
              <a:t> </a:t>
            </a:r>
            <a:r>
              <a:rPr lang="en-US" sz="2600" dirty="0" err="1">
                <a:solidFill>
                  <a:srgbClr val="FF0000"/>
                </a:solidFill>
                <a:latin typeface="Arial" charset="0"/>
                <a:ea typeface="Arial" charset="0"/>
                <a:cs typeface="Arial" charset="0"/>
              </a:rPr>
              <a:t>triển</a:t>
            </a:r>
            <a:r>
              <a:rPr lang="en-US" sz="2600" dirty="0">
                <a:solidFill>
                  <a:srgbClr val="FF0000"/>
                </a:solidFill>
                <a:latin typeface="Arial" charset="0"/>
                <a:ea typeface="Arial" charset="0"/>
                <a:cs typeface="Arial" charset="0"/>
              </a:rPr>
              <a:t>.</a:t>
            </a:r>
          </a:p>
          <a:p>
            <a:pPr>
              <a:defRPr/>
            </a:pPr>
            <a:endParaRPr lang="en-US" b="1" dirty="0">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p:transition advTm="3000">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7" descr="8 (23)"/>
          <p:cNvPicPr>
            <a:picLocks noChangeAspect="1"/>
          </p:cNvPicPr>
          <p:nvPr/>
        </p:nvPicPr>
        <p:blipFill>
          <a:blip r:embed="rId4"/>
          <a:srcRect t="86667"/>
          <a:stretch>
            <a:fillRect/>
          </a:stretch>
        </p:blipFill>
        <p:spPr>
          <a:xfrm>
            <a:off x="635" y="6477000"/>
            <a:ext cx="12192000" cy="381000"/>
          </a:xfrm>
          <a:prstGeom prst="rect">
            <a:avLst/>
          </a:prstGeom>
        </p:spPr>
      </p:pic>
      <p:grpSp>
        <p:nvGrpSpPr>
          <p:cNvPr id="10" name="Group 9">
            <a:extLst>
              <a:ext uri="{FF2B5EF4-FFF2-40B4-BE49-F238E27FC236}">
                <a16:creationId xmlns:a16="http://schemas.microsoft.com/office/drawing/2014/main" id="{E9E29952-FC2C-E395-3B95-9CA55E562304}"/>
              </a:ext>
            </a:extLst>
          </p:cNvPr>
          <p:cNvGrpSpPr/>
          <p:nvPr/>
        </p:nvGrpSpPr>
        <p:grpSpPr>
          <a:xfrm>
            <a:off x="6061974" y="644236"/>
            <a:ext cx="5579336" cy="5294437"/>
            <a:chOff x="6061974" y="1280450"/>
            <a:chExt cx="5579336" cy="4658222"/>
          </a:xfrm>
        </p:grpSpPr>
        <p:sp>
          <p:nvSpPr>
            <p:cNvPr id="11" name="Freeform: Shape 9">
              <a:extLst>
                <a:ext uri="{FF2B5EF4-FFF2-40B4-BE49-F238E27FC236}">
                  <a16:creationId xmlns:a16="http://schemas.microsoft.com/office/drawing/2014/main" id="{F11BC1EA-360C-F137-5556-5FD10D8A2C1A}"/>
                </a:ext>
              </a:extLst>
            </p:cNvPr>
            <p:cNvSpPr/>
            <p:nvPr/>
          </p:nvSpPr>
          <p:spPr>
            <a:xfrm>
              <a:off x="6061974" y="1302039"/>
              <a:ext cx="5394372" cy="4636633"/>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2" name="TextBox 11">
              <a:extLst>
                <a:ext uri="{FF2B5EF4-FFF2-40B4-BE49-F238E27FC236}">
                  <a16:creationId xmlns:a16="http://schemas.microsoft.com/office/drawing/2014/main" id="{3CAEF941-C6C1-2F4F-5BB7-170AD01A1763}"/>
                </a:ext>
              </a:extLst>
            </p:cNvPr>
            <p:cNvSpPr txBox="1"/>
            <p:nvPr/>
          </p:nvSpPr>
          <p:spPr>
            <a:xfrm>
              <a:off x="6896100" y="1280450"/>
              <a:ext cx="4745210" cy="487426"/>
            </a:xfrm>
            <a:prstGeom prst="rect">
              <a:avLst/>
            </a:prstGeom>
            <a:noFill/>
          </p:spPr>
          <p:txBody>
            <a:bodyPr wrap="none" rtlCol="0">
              <a:spAutoFit/>
            </a:bodyPr>
            <a:lstStyle/>
            <a:p>
              <a:pPr algn="l"/>
              <a:r>
                <a:rPr lang="en-GB" sz="3000" b="1" spc="0" baseline="0" dirty="0" err="1">
                  <a:ln/>
                  <a:solidFill>
                    <a:srgbClr val="ED1C24"/>
                  </a:solidFill>
                  <a:latin typeface="Arial" charset="0"/>
                  <a:ea typeface="Arial" charset="0"/>
                  <a:cs typeface="Arial" charset="0"/>
                  <a:sym typeface="Montserrat"/>
                </a:rPr>
                <a:t>Thuốc</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lá</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điện</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tử</a:t>
              </a:r>
              <a:r>
                <a:rPr lang="en-GB" sz="3000" b="1" spc="0" baseline="0" dirty="0">
                  <a:ln/>
                  <a:solidFill>
                    <a:srgbClr val="ED1C24"/>
                  </a:solidFill>
                  <a:latin typeface="Arial" charset="0"/>
                  <a:ea typeface="Arial" charset="0"/>
                  <a:cs typeface="Arial" charset="0"/>
                  <a:sym typeface="Montserrat"/>
                </a:rPr>
                <a:t> (TLĐT)  </a:t>
              </a:r>
            </a:p>
          </p:txBody>
        </p:sp>
        <p:sp>
          <p:nvSpPr>
            <p:cNvPr id="13" name="TextBox 12">
              <a:extLst>
                <a:ext uri="{FF2B5EF4-FFF2-40B4-BE49-F238E27FC236}">
                  <a16:creationId xmlns:a16="http://schemas.microsoft.com/office/drawing/2014/main"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4" name="TextBox 13">
              <a:extLst>
                <a:ext uri="{FF2B5EF4-FFF2-40B4-BE49-F238E27FC236}">
                  <a16:creationId xmlns:a16="http://schemas.microsoft.com/office/drawing/2014/main"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5" name="TextBox 14">
              <a:extLst>
                <a:ext uri="{FF2B5EF4-FFF2-40B4-BE49-F238E27FC236}">
                  <a16:creationId xmlns:a16="http://schemas.microsoft.com/office/drawing/2014/main"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6" name="TextBox 15">
              <a:extLst>
                <a:ext uri="{FF2B5EF4-FFF2-40B4-BE49-F238E27FC236}">
                  <a16:creationId xmlns:a16="http://schemas.microsoft.com/office/drawing/2014/main"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7" name="TextBox 16">
              <a:extLst>
                <a:ext uri="{FF2B5EF4-FFF2-40B4-BE49-F238E27FC236}">
                  <a16:creationId xmlns:a16="http://schemas.microsoft.com/office/drawing/2014/main"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9" name="TextBox 18">
              <a:extLst>
                <a:ext uri="{FF2B5EF4-FFF2-40B4-BE49-F238E27FC236}">
                  <a16:creationId xmlns:a16="http://schemas.microsoft.com/office/drawing/2014/main" id="{99F6C1D6-EF45-5B04-7FFC-13CF22687538}"/>
                </a:ext>
              </a:extLst>
            </p:cNvPr>
            <p:cNvSpPr txBox="1"/>
            <p:nvPr/>
          </p:nvSpPr>
          <p:spPr>
            <a:xfrm>
              <a:off x="6463145" y="1952967"/>
              <a:ext cx="4908860" cy="3127648"/>
            </a:xfrm>
            <a:prstGeom prst="rect">
              <a:avLst/>
            </a:prstGeom>
            <a:noFill/>
          </p:spPr>
          <p:txBody>
            <a:bodyPr wrap="square" rtlCol="0">
              <a:spAutoFit/>
            </a:bodyPr>
            <a:lstStyle/>
            <a:p>
              <a:pPr marL="342900" indent="-342900" algn="just">
                <a:buFont typeface="Arial" charset="0"/>
                <a:buChar char="•"/>
              </a:pPr>
              <a:r>
                <a:rPr lang="vi-VN" sz="2500" spc="0" baseline="0" dirty="0">
                  <a:ln/>
                  <a:solidFill>
                    <a:srgbClr val="000000"/>
                  </a:solidFill>
                  <a:latin typeface="Arial" charset="0"/>
                  <a:ea typeface="Arial" charset="0"/>
                  <a:cs typeface="Arial" charset="0"/>
                  <a:sym typeface="Oxy Helveltica"/>
                </a:rPr>
                <a:t>TLĐT là thiết bị điện tử cầm tay, sử dụng pin để làm nóng dung dịch </a:t>
              </a:r>
              <a:r>
                <a:rPr lang="vi-VN" sz="2500" spc="0" baseline="0">
                  <a:ln/>
                  <a:solidFill>
                    <a:srgbClr val="000000"/>
                  </a:solidFill>
                  <a:latin typeface="Arial" charset="0"/>
                  <a:ea typeface="Arial" charset="0"/>
                  <a:cs typeface="Arial" charset="0"/>
                  <a:sym typeface="Oxy Helveltica"/>
                </a:rPr>
                <a:t>điện tử, </a:t>
              </a:r>
              <a:r>
                <a:rPr lang="vi-VN" sz="2500" spc="0" baseline="0" dirty="0">
                  <a:ln/>
                  <a:solidFill>
                    <a:srgbClr val="000000"/>
                  </a:solidFill>
                  <a:latin typeface="Arial" charset="0"/>
                  <a:ea typeface="Arial" charset="0"/>
                  <a:cs typeface="Arial" charset="0"/>
                  <a:sym typeface="Oxy Helveltica"/>
                </a:rPr>
                <a:t>tạo ra các hạt khí dung (còn gọi là sol khí) cho người dùng hít vào.</a:t>
              </a:r>
            </a:p>
            <a:p>
              <a:pPr marL="342900" indent="-342900" algn="just">
                <a:buFont typeface="Arial" charset="0"/>
                <a:buChar char="•"/>
              </a:pPr>
              <a:r>
                <a:rPr lang="vi-VN" sz="2500" spc="0" baseline="0" dirty="0" err="1">
                  <a:ln/>
                  <a:solidFill>
                    <a:srgbClr val="000000"/>
                  </a:solidFill>
                  <a:latin typeface="Arial" charset="0"/>
                  <a:ea typeface="Arial" charset="0"/>
                  <a:cs typeface="Arial" charset="0"/>
                  <a:sym typeface="Oxy Helveltica"/>
                </a:rPr>
                <a:t>Có</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nhiều</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hình</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dáng</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kích</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thước</a:t>
              </a:r>
              <a:r>
                <a:rPr lang="vi-VN" sz="2500" spc="0" baseline="0" dirty="0">
                  <a:ln/>
                  <a:solidFill>
                    <a:srgbClr val="000000"/>
                  </a:solidFill>
                  <a:latin typeface="Arial" charset="0"/>
                  <a:ea typeface="Arial" charset="0"/>
                  <a:cs typeface="Arial" charset="0"/>
                  <a:sym typeface="Oxy Helveltica"/>
                </a:rPr>
                <a:t>,</a:t>
              </a:r>
              <a:r>
                <a:rPr lang="en-US"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thiết</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kế</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khác</a:t>
              </a:r>
              <a:r>
                <a:rPr lang="vi-VN" sz="2500" spc="0" baseline="0" dirty="0">
                  <a:ln/>
                  <a:solidFill>
                    <a:srgbClr val="000000"/>
                  </a:solidFill>
                  <a:latin typeface="Arial" charset="0"/>
                  <a:ea typeface="Arial" charset="0"/>
                  <a:cs typeface="Arial" charset="0"/>
                  <a:sym typeface="Oxy Helveltica"/>
                </a:rPr>
                <a:t> nhau.</a:t>
              </a:r>
            </a:p>
            <a:p>
              <a:pPr marL="342900" indent="-342900" algn="just">
                <a:buFont typeface="Arial" charset="0"/>
                <a:buChar char="•"/>
              </a:pPr>
              <a:r>
                <a:rPr lang="vi-VN" sz="2500" spc="0" baseline="0" dirty="0" err="1">
                  <a:ln/>
                  <a:solidFill>
                    <a:srgbClr val="000000"/>
                  </a:solidFill>
                  <a:latin typeface="Arial" charset="0"/>
                  <a:ea typeface="Arial" charset="0"/>
                  <a:cs typeface="Arial" charset="0"/>
                  <a:sym typeface="Oxy Helveltica"/>
                </a:rPr>
                <a:t>Hàm</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lượng</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nicotine</a:t>
              </a:r>
              <a:r>
                <a:rPr lang="vi-VN" sz="2500" spc="0" baseline="0" dirty="0">
                  <a:ln/>
                  <a:solidFill>
                    <a:srgbClr val="000000"/>
                  </a:solidFill>
                  <a:latin typeface="Arial" charset="0"/>
                  <a:ea typeface="Arial" charset="0"/>
                  <a:cs typeface="Arial" charset="0"/>
                  <a:sym typeface="Oxy Helveltica"/>
                </a:rPr>
                <a:t> trong </a:t>
              </a:r>
              <a:r>
                <a:rPr lang="vi-VN" sz="2500" spc="0" baseline="0" dirty="0" err="1">
                  <a:ln/>
                  <a:solidFill>
                    <a:srgbClr val="000000"/>
                  </a:solidFill>
                  <a:latin typeface="Arial" charset="0"/>
                  <a:ea typeface="Arial" charset="0"/>
                  <a:cs typeface="Arial" charset="0"/>
                  <a:sym typeface="Oxy Helveltica"/>
                </a:rPr>
                <a:t>mỗi</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ống</a:t>
              </a:r>
              <a:r>
                <a:rPr lang="vi-VN" sz="2500" spc="0" baseline="0" dirty="0">
                  <a:ln/>
                  <a:solidFill>
                    <a:srgbClr val="000000"/>
                  </a:solidFill>
                  <a:latin typeface="Arial" charset="0"/>
                  <a:ea typeface="Arial" charset="0"/>
                  <a:cs typeface="Arial" charset="0"/>
                  <a:sym typeface="Oxy Helveltica"/>
                </a:rPr>
                <a:t> tinh </a:t>
              </a:r>
              <a:r>
                <a:rPr lang="vi-VN" sz="2500" spc="0" baseline="0" dirty="0" err="1">
                  <a:ln/>
                  <a:solidFill>
                    <a:srgbClr val="000000"/>
                  </a:solidFill>
                  <a:latin typeface="Arial" charset="0"/>
                  <a:ea typeface="Arial" charset="0"/>
                  <a:cs typeface="Arial" charset="0"/>
                  <a:sym typeface="Oxy Helveltica"/>
                </a:rPr>
                <a:t>dầu</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khác</a:t>
              </a:r>
              <a:r>
                <a:rPr lang="vi-VN" sz="2500" spc="0" baseline="0" dirty="0">
                  <a:ln/>
                  <a:solidFill>
                    <a:srgbClr val="000000"/>
                  </a:solidFill>
                  <a:latin typeface="Arial" charset="0"/>
                  <a:ea typeface="Arial" charset="0"/>
                  <a:cs typeface="Arial" charset="0"/>
                  <a:sym typeface="Oxy Helveltica"/>
                </a:rPr>
                <a:t> nhau</a:t>
              </a:r>
              <a:r>
                <a:rPr lang="en-US" sz="2500" spc="0" baseline="0" dirty="0">
                  <a:ln/>
                  <a:solidFill>
                    <a:srgbClr val="000000"/>
                  </a:solidFill>
                  <a:latin typeface="Arial" charset="0"/>
                  <a:ea typeface="Arial" charset="0"/>
                  <a:cs typeface="Arial" charset="0"/>
                  <a:sym typeface="Oxy Helveltica"/>
                </a:rPr>
                <a:t>.</a:t>
              </a:r>
              <a:endParaRPr lang="vi-VN" sz="2500" spc="0" baseline="0" dirty="0">
                <a:ln/>
                <a:solidFill>
                  <a:srgbClr val="000000"/>
                </a:solidFill>
                <a:latin typeface="Arial" charset="0"/>
                <a:ea typeface="Arial" charset="0"/>
                <a:cs typeface="Arial" charset="0"/>
                <a:sym typeface="Oxy Helveltica"/>
              </a:endParaRPr>
            </a:p>
          </p:txBody>
        </p:sp>
      </p:grpSp>
      <p:pic>
        <p:nvPicPr>
          <p:cNvPr id="22" name="Graphic 8">
            <a:extLst>
              <a:ext uri="{FF2B5EF4-FFF2-40B4-BE49-F238E27FC236}">
                <a16:creationId xmlns:a16="http://schemas.microsoft.com/office/drawing/2014/main" id="{8390A7B5-7A4F-BB45-1EAD-7E8283471A22}"/>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838680" y="1826734"/>
            <a:ext cx="4846335" cy="2647270"/>
          </a:xfrm>
          <a:prstGeom prst="rect">
            <a:avLst/>
          </a:prstGeom>
        </p:spPr>
      </p:pic>
    </p:spTree>
    <p:extLst>
      <p:ext uri="{BB962C8B-B14F-4D97-AF65-F5344CB8AC3E}">
        <p14:creationId xmlns:p14="http://schemas.microsoft.com/office/powerpoint/2010/main" val="1691372091"/>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8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13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7"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Graphic 8">
            <a:extLst>
              <a:ext uri="{FF2B5EF4-FFF2-40B4-BE49-F238E27FC236}">
                <a16:creationId xmlns:a16="http://schemas.microsoft.com/office/drawing/2014/main" id="{880F29C4-DD66-3A2E-056E-73BFB7D2DAC4}"/>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1690067" y="1721848"/>
            <a:ext cx="3849974" cy="3424313"/>
          </a:xfrm>
          <a:prstGeom prst="rect">
            <a:avLst/>
          </a:prstGeom>
        </p:spPr>
      </p:pic>
      <p:grpSp>
        <p:nvGrpSpPr>
          <p:cNvPr id="11" name="Group 10">
            <a:extLst>
              <a:ext uri="{FF2B5EF4-FFF2-40B4-BE49-F238E27FC236}">
                <a16:creationId xmlns:a16="http://schemas.microsoft.com/office/drawing/2014/main" id="{42FA7032-1EB2-152F-CCF0-B285184F2FF8}"/>
              </a:ext>
            </a:extLst>
          </p:cNvPr>
          <p:cNvGrpSpPr/>
          <p:nvPr/>
        </p:nvGrpSpPr>
        <p:grpSpPr>
          <a:xfrm>
            <a:off x="6239891" y="1014237"/>
            <a:ext cx="5198165" cy="5488073"/>
            <a:chOff x="6370592" y="1258101"/>
            <a:chExt cx="5175477" cy="5488073"/>
          </a:xfrm>
        </p:grpSpPr>
        <p:sp>
          <p:nvSpPr>
            <p:cNvPr id="12" name="Freeform: Shape 7">
              <a:extLst>
                <a:ext uri="{FF2B5EF4-FFF2-40B4-BE49-F238E27FC236}">
                  <a16:creationId xmlns:a16="http://schemas.microsoft.com/office/drawing/2014/main" id="{C87093D9-1555-15B1-1F6B-CFAFFE630E0C}"/>
                </a:ext>
              </a:extLst>
            </p:cNvPr>
            <p:cNvSpPr/>
            <p:nvPr/>
          </p:nvSpPr>
          <p:spPr>
            <a:xfrm>
              <a:off x="6370592" y="1258101"/>
              <a:ext cx="5175477" cy="5103353"/>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5B8BF5B5-861C-6C36-ED5B-B8FD1016BAFC}"/>
                </a:ext>
              </a:extLst>
            </p:cNvPr>
            <p:cNvSpPr txBox="1"/>
            <p:nvPr/>
          </p:nvSpPr>
          <p:spPr>
            <a:xfrm>
              <a:off x="7175608" y="1522519"/>
              <a:ext cx="3851483" cy="553998"/>
            </a:xfrm>
            <a:prstGeom prst="rect">
              <a:avLst/>
            </a:prstGeom>
            <a:noFill/>
          </p:spPr>
          <p:txBody>
            <a:bodyPr wrap="none" rtlCol="0">
              <a:spAutoFit/>
            </a:bodyPr>
            <a:lstStyle/>
            <a:p>
              <a:pPr algn="l"/>
              <a:r>
                <a:rPr lang="en-GB" sz="3000" b="1" spc="0" baseline="0" dirty="0" err="1">
                  <a:ln/>
                  <a:solidFill>
                    <a:srgbClr val="ED1C24"/>
                  </a:solidFill>
                  <a:latin typeface="Arial" charset="0"/>
                  <a:ea typeface="Arial" charset="0"/>
                  <a:cs typeface="Arial" charset="0"/>
                  <a:sym typeface="Montserrat"/>
                </a:rPr>
                <a:t>Thuốc</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lá</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nung</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nóng</a:t>
              </a:r>
              <a:endParaRPr lang="en-GB" sz="3000" b="1" spc="0" baseline="0" dirty="0">
                <a:ln/>
                <a:solidFill>
                  <a:srgbClr val="ED1C24"/>
                </a:solidFill>
                <a:latin typeface="Arial" charset="0"/>
                <a:ea typeface="Arial" charset="0"/>
                <a:cs typeface="Arial" charset="0"/>
                <a:sym typeface="Montserrat"/>
              </a:endParaRPr>
            </a:p>
          </p:txBody>
        </p:sp>
        <p:sp>
          <p:nvSpPr>
            <p:cNvPr id="23" name="TextBox 22">
              <a:extLst>
                <a:ext uri="{FF2B5EF4-FFF2-40B4-BE49-F238E27FC236}">
                  <a16:creationId xmlns:a16="http://schemas.microsoft.com/office/drawing/2014/main" id="{FC063E86-DF24-E7DE-7C09-707836C20395}"/>
                </a:ext>
              </a:extLst>
            </p:cNvPr>
            <p:cNvSpPr txBox="1"/>
            <p:nvPr/>
          </p:nvSpPr>
          <p:spPr>
            <a:xfrm>
              <a:off x="6752707" y="2098107"/>
              <a:ext cx="4456324" cy="4648067"/>
            </a:xfrm>
            <a:prstGeom prst="rect">
              <a:avLst/>
            </a:prstGeom>
            <a:noFill/>
          </p:spPr>
          <p:txBody>
            <a:bodyPr wrap="square" rtlCol="0">
              <a:spAutoFit/>
            </a:bodyPr>
            <a:lstStyle/>
            <a:p>
              <a:pPr marL="342900" indent="-342900" algn="just">
                <a:buFont typeface="Arial" charset="0"/>
                <a:buChar char="•"/>
              </a:pPr>
              <a:r>
                <a:rPr lang="en-US" sz="2500" spc="0" baseline="0" dirty="0">
                  <a:ln/>
                  <a:solidFill>
                    <a:srgbClr val="000000"/>
                  </a:solidFill>
                  <a:latin typeface="Arial" charset="0"/>
                  <a:ea typeface="Arial" charset="0"/>
                  <a:cs typeface="Arial" charset="0"/>
                  <a:sym typeface="Oxy Helveltica"/>
                </a:rPr>
                <a:t>TLNN </a:t>
              </a:r>
              <a:r>
                <a:rPr lang="en-US" sz="2500" spc="0" baseline="0" dirty="0" err="1">
                  <a:ln/>
                  <a:solidFill>
                    <a:srgbClr val="000000"/>
                  </a:solidFill>
                  <a:latin typeface="Arial" charset="0"/>
                  <a:ea typeface="Arial" charset="0"/>
                  <a:cs typeface="Arial" charset="0"/>
                  <a:sym typeface="Oxy Helveltica"/>
                </a:rPr>
                <a:t>là</a:t>
              </a:r>
              <a:r>
                <a:rPr lang="en-US" sz="2500" spc="0" dirty="0">
                  <a:ln/>
                  <a:solidFill>
                    <a:srgbClr val="000000"/>
                  </a:solidFill>
                  <a:latin typeface="Arial" charset="0"/>
                  <a:ea typeface="Arial" charset="0"/>
                  <a:cs typeface="Arial" charset="0"/>
                  <a:sym typeface="Oxy Helveltica"/>
                </a:rPr>
                <a:t> t</a:t>
              </a:r>
              <a:r>
                <a:rPr lang="vi-VN" sz="2500" spc="0" baseline="0" dirty="0">
                  <a:ln/>
                  <a:solidFill>
                    <a:srgbClr val="000000"/>
                  </a:solidFill>
                  <a:latin typeface="Arial" charset="0"/>
                  <a:ea typeface="Arial" charset="0"/>
                  <a:cs typeface="Arial" charset="0"/>
                  <a:sym typeface="Oxy Helveltica"/>
                </a:rPr>
                <a:t>hiết bị điện tử sử dụng pin làm nóng sợi thuốc lá tới nhiệt độ nhất định tạo ra sol khí chứa nicotine và các chất phụ gia tạo hương vị cho người dùng hít vào.</a:t>
              </a:r>
              <a:endParaRPr lang="en-US" sz="2500" spc="0" baseline="0" dirty="0">
                <a:ln/>
                <a:solidFill>
                  <a:srgbClr val="000000"/>
                </a:solidFill>
                <a:latin typeface="Arial" charset="0"/>
                <a:ea typeface="Arial" charset="0"/>
                <a:cs typeface="Arial" charset="0"/>
                <a:sym typeface="Oxy Helveltica"/>
              </a:endParaRPr>
            </a:p>
            <a:p>
              <a:pPr marL="342900" indent="-342900" algn="just">
                <a:buFont typeface="Arial" charset="0"/>
                <a:buChar char="•"/>
              </a:pPr>
              <a:r>
                <a:rPr lang="vi-VN" sz="2500" dirty="0">
                  <a:ln/>
                  <a:solidFill>
                    <a:srgbClr val="000000"/>
                  </a:solidFill>
                  <a:latin typeface="Arial" charset="0"/>
                  <a:ea typeface="Arial" charset="0"/>
                  <a:cs typeface="Arial" charset="0"/>
                  <a:sym typeface="Oxy Helveltica"/>
                </a:rPr>
                <a:t>TLNN </a:t>
              </a:r>
              <a:r>
                <a:rPr lang="en-US" sz="2500" dirty="0" err="1">
                  <a:ln/>
                  <a:solidFill>
                    <a:srgbClr val="000000"/>
                  </a:solidFill>
                  <a:latin typeface="Arial" charset="0"/>
                  <a:ea typeface="Arial" charset="0"/>
                  <a:cs typeface="Arial" charset="0"/>
                  <a:sym typeface="Oxy Helveltica"/>
                </a:rPr>
                <a:t>sử</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dụng</a:t>
              </a:r>
              <a:r>
                <a:rPr lang="vi-VN" sz="2500" dirty="0">
                  <a:ln/>
                  <a:solidFill>
                    <a:srgbClr val="000000"/>
                  </a:solidFill>
                  <a:latin typeface="Arial" charset="0"/>
                  <a:ea typeface="Arial" charset="0"/>
                  <a:cs typeface="Arial" charset="0"/>
                  <a:sym typeface="Oxy Helveltica"/>
                </a:rPr>
                <a:t> sản phẩm thuốc lá chuyên d</a:t>
              </a:r>
              <a:r>
                <a:rPr lang="en-US" sz="2500" dirty="0">
                  <a:ln/>
                  <a:solidFill>
                    <a:srgbClr val="000000"/>
                  </a:solidFill>
                  <a:latin typeface="Arial" charset="0"/>
                  <a:ea typeface="Arial" charset="0"/>
                  <a:cs typeface="Arial" charset="0"/>
                  <a:sym typeface="Oxy Helveltica"/>
                </a:rPr>
                <a:t>ụ</a:t>
              </a:r>
              <a:r>
                <a:rPr lang="vi-VN" sz="2500" dirty="0">
                  <a:ln/>
                  <a:solidFill>
                    <a:srgbClr val="000000"/>
                  </a:solidFill>
                  <a:latin typeface="Arial" charset="0"/>
                  <a:ea typeface="Arial" charset="0"/>
                  <a:cs typeface="Arial" charset="0"/>
                  <a:sym typeface="Oxy Helveltica"/>
                </a:rPr>
                <a:t>ng</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dạng</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điếu</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thuốc</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lá</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băm</a:t>
              </a:r>
              <a:r>
                <a:rPr lang="en-US" sz="2500" dirty="0">
                  <a:ln/>
                  <a:solidFill>
                    <a:srgbClr val="000000"/>
                  </a:solidFill>
                  <a:latin typeface="Arial" charset="0"/>
                  <a:ea typeface="Arial" charset="0"/>
                  <a:cs typeface="Arial" charset="0"/>
                  <a:sym typeface="Oxy Helveltica"/>
                </a:rPr>
                <a:t> </a:t>
              </a:r>
              <a:r>
                <a:rPr lang="en-US" sz="2500" dirty="0" err="1">
                  <a:ln/>
                  <a:solidFill>
                    <a:srgbClr val="000000"/>
                  </a:solidFill>
                  <a:latin typeface="Arial" charset="0"/>
                  <a:ea typeface="Arial" charset="0"/>
                  <a:cs typeface="Arial" charset="0"/>
                  <a:sym typeface="Oxy Helveltica"/>
                </a:rPr>
                <a:t>nhỏ</a:t>
              </a:r>
              <a:r>
                <a:rPr lang="en-US" sz="2500" dirty="0">
                  <a:ln/>
                  <a:solidFill>
                    <a:srgbClr val="000000"/>
                  </a:solidFill>
                  <a:latin typeface="Arial" charset="0"/>
                  <a:ea typeface="Arial" charset="0"/>
                  <a:cs typeface="Arial" charset="0"/>
                  <a:sym typeface="Oxy Helveltica"/>
                </a:rPr>
                <a:t>)</a:t>
              </a:r>
              <a:r>
                <a:rPr lang="vi-VN" sz="2500" dirty="0">
                  <a:ln/>
                  <a:solidFill>
                    <a:srgbClr val="000000"/>
                  </a:solidFill>
                  <a:latin typeface="Arial" charset="0"/>
                  <a:ea typeface="Arial" charset="0"/>
                  <a:cs typeface="Arial" charset="0"/>
                  <a:sym typeface="Oxy Helveltica"/>
                </a:rPr>
                <a:t>. </a:t>
              </a:r>
            </a:p>
            <a:p>
              <a:pPr algn="just"/>
              <a:endParaRPr lang="vi-VN" sz="2104" spc="0" baseline="0" dirty="0">
                <a:ln/>
                <a:solidFill>
                  <a:srgbClr val="000000"/>
                </a:solidFill>
                <a:latin typeface="Oxy Helveltica"/>
                <a:sym typeface="Oxy Helveltica"/>
              </a:endParaRPr>
            </a:p>
          </p:txBody>
        </p:sp>
        <p:sp>
          <p:nvSpPr>
            <p:cNvPr id="24" name="TextBox 23">
              <a:extLst>
                <a:ext uri="{FF2B5EF4-FFF2-40B4-BE49-F238E27FC236}">
                  <a16:creationId xmlns:a16="http://schemas.microsoft.com/office/drawing/2014/main"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5" name="TextBox 24">
              <a:extLst>
                <a:ext uri="{FF2B5EF4-FFF2-40B4-BE49-F238E27FC236}">
                  <a16:creationId xmlns:a16="http://schemas.microsoft.com/office/drawing/2014/main"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6" name="TextBox 25">
              <a:extLst>
                <a:ext uri="{FF2B5EF4-FFF2-40B4-BE49-F238E27FC236}">
                  <a16:creationId xmlns:a16="http://schemas.microsoft.com/office/drawing/2014/main"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7" name="TextBox 26">
              <a:extLst>
                <a:ext uri="{FF2B5EF4-FFF2-40B4-BE49-F238E27FC236}">
                  <a16:creationId xmlns:a16="http://schemas.microsoft.com/office/drawing/2014/main"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8" name="TextBox 27">
              <a:extLst>
                <a:ext uri="{FF2B5EF4-FFF2-40B4-BE49-F238E27FC236}">
                  <a16:creationId xmlns:a16="http://schemas.microsoft.com/office/drawing/2014/main"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grpSp>
    </p:spTree>
    <p:extLst>
      <p:ext uri="{BB962C8B-B14F-4D97-AF65-F5344CB8AC3E}">
        <p14:creationId xmlns:p14="http://schemas.microsoft.com/office/powerpoint/2010/main" val="1657303452"/>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80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577463" y="873075"/>
            <a:ext cx="6799119" cy="671065"/>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dirty="0">
                <a:solidFill>
                  <a:schemeClr val="bg1"/>
                </a:solidFill>
                <a:latin typeface="Arial" charset="0"/>
                <a:ea typeface="Arial" charset="0"/>
                <a:cs typeface="Arial" charset="0"/>
              </a:rPr>
              <a:t>CÁC LOẠI THUỐC LÁ ĐIỆN TỬ</a:t>
            </a:r>
            <a:endParaRPr kumimoji="0" lang="zh-CN" altLang="en-US" sz="34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object 19"/>
          <p:cNvSpPr/>
          <p:nvPr/>
        </p:nvSpPr>
        <p:spPr>
          <a:xfrm>
            <a:off x="3660741" y="2602618"/>
            <a:ext cx="2155109" cy="1674354"/>
          </a:xfrm>
          <a:prstGeom prst="rect">
            <a:avLst/>
          </a:prstGeom>
          <a:blipFill>
            <a:blip r:embed="rId5" cstate="print"/>
            <a:stretch>
              <a:fillRect/>
            </a:stretch>
          </a:blipFill>
        </p:spPr>
        <p:txBody>
          <a:bodyPr wrap="square" lIns="0" tIns="0" rIns="0" bIns="0" rtlCol="0">
            <a:noAutofit/>
          </a:bodyPr>
          <a:lstStyle/>
          <a:p>
            <a:endParaRPr sz="1350"/>
          </a:p>
        </p:txBody>
      </p:sp>
      <p:sp>
        <p:nvSpPr>
          <p:cNvPr id="12" name="object 18"/>
          <p:cNvSpPr/>
          <p:nvPr/>
        </p:nvSpPr>
        <p:spPr>
          <a:xfrm>
            <a:off x="6525491" y="2549272"/>
            <a:ext cx="2015836" cy="1690218"/>
          </a:xfrm>
          <a:prstGeom prst="rect">
            <a:avLst/>
          </a:prstGeom>
          <a:blipFill>
            <a:blip r:embed="rId6" cstate="print"/>
            <a:stretch>
              <a:fillRect/>
            </a:stretch>
          </a:blipFill>
        </p:spPr>
        <p:txBody>
          <a:bodyPr wrap="square" lIns="0" tIns="0" rIns="0" bIns="0" rtlCol="0">
            <a:noAutofit/>
          </a:bodyPr>
          <a:lstStyle/>
          <a:p>
            <a:endParaRPr sz="1350"/>
          </a:p>
        </p:txBody>
      </p:sp>
      <p:sp>
        <p:nvSpPr>
          <p:cNvPr id="13" name="object 17"/>
          <p:cNvSpPr/>
          <p:nvPr/>
        </p:nvSpPr>
        <p:spPr>
          <a:xfrm>
            <a:off x="949847" y="2519001"/>
            <a:ext cx="2225811" cy="1720489"/>
          </a:xfrm>
          <a:prstGeom prst="rect">
            <a:avLst/>
          </a:prstGeom>
          <a:blipFill>
            <a:blip r:embed="rId7" cstate="print"/>
            <a:stretch>
              <a:fillRect/>
            </a:stretch>
          </a:blipFill>
        </p:spPr>
        <p:txBody>
          <a:bodyPr wrap="square" lIns="0" tIns="0" rIns="0" bIns="0" rtlCol="0">
            <a:noAutofit/>
          </a:bodyPr>
          <a:lstStyle/>
          <a:p>
            <a:endParaRPr sz="1350"/>
          </a:p>
        </p:txBody>
      </p:sp>
      <p:sp>
        <p:nvSpPr>
          <p:cNvPr id="14" name="object 16"/>
          <p:cNvSpPr/>
          <p:nvPr/>
        </p:nvSpPr>
        <p:spPr>
          <a:xfrm>
            <a:off x="9085681" y="2519001"/>
            <a:ext cx="2157283" cy="1720489"/>
          </a:xfrm>
          <a:prstGeom prst="rect">
            <a:avLst/>
          </a:prstGeom>
          <a:blipFill>
            <a:blip r:embed="rId8" cstate="print"/>
            <a:stretch>
              <a:fillRect/>
            </a:stretch>
          </a:blipFill>
        </p:spPr>
        <p:txBody>
          <a:bodyPr wrap="square" lIns="0" tIns="0" rIns="0" bIns="0" rtlCol="0">
            <a:noAutofit/>
          </a:bodyPr>
          <a:lstStyle/>
          <a:p>
            <a:endParaRPr sz="1350"/>
          </a:p>
        </p:txBody>
      </p:sp>
      <p:sp>
        <p:nvSpPr>
          <p:cNvPr id="15" name="object 9"/>
          <p:cNvSpPr txBox="1"/>
          <p:nvPr/>
        </p:nvSpPr>
        <p:spPr>
          <a:xfrm>
            <a:off x="3832918" y="5056205"/>
            <a:ext cx="2210256" cy="229571"/>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a:t>
            </a:r>
            <a:r>
              <a:rPr lang="vi-VN" sz="2800" dirty="0">
                <a:latin typeface="Arial"/>
                <a:cs typeface="Arial"/>
              </a:rPr>
              <a:t> hệ thứ 2</a:t>
            </a:r>
            <a:endParaRPr sz="2800" dirty="0">
              <a:latin typeface="Arial"/>
              <a:cs typeface="Arial"/>
            </a:endParaRPr>
          </a:p>
        </p:txBody>
      </p:sp>
      <p:sp>
        <p:nvSpPr>
          <p:cNvPr id="16" name="object 7"/>
          <p:cNvSpPr txBox="1"/>
          <p:nvPr/>
        </p:nvSpPr>
        <p:spPr>
          <a:xfrm>
            <a:off x="6525491" y="5063399"/>
            <a:ext cx="2140991" cy="433772"/>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 </a:t>
            </a:r>
            <a:r>
              <a:rPr sz="2800" spc="3" dirty="0">
                <a:latin typeface="Arial"/>
                <a:cs typeface="Arial"/>
              </a:rPr>
              <a:t>hệ</a:t>
            </a:r>
            <a:r>
              <a:rPr lang="vi-VN" sz="2800" spc="3" dirty="0">
                <a:latin typeface="Arial"/>
                <a:cs typeface="Arial"/>
              </a:rPr>
              <a:t> thứ 3</a:t>
            </a:r>
            <a:endParaRPr sz="2800" dirty="0">
              <a:latin typeface="Arial"/>
              <a:cs typeface="Arial"/>
            </a:endParaRPr>
          </a:p>
        </p:txBody>
      </p:sp>
      <p:sp>
        <p:nvSpPr>
          <p:cNvPr id="17" name="object 5"/>
          <p:cNvSpPr txBox="1"/>
          <p:nvPr/>
        </p:nvSpPr>
        <p:spPr>
          <a:xfrm>
            <a:off x="949847" y="5056205"/>
            <a:ext cx="2172619" cy="326189"/>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 </a:t>
            </a:r>
            <a:r>
              <a:rPr sz="2800" spc="3" dirty="0">
                <a:latin typeface="Arial"/>
                <a:cs typeface="Arial"/>
              </a:rPr>
              <a:t>h</a:t>
            </a:r>
            <a:r>
              <a:rPr sz="2800" dirty="0">
                <a:latin typeface="Arial"/>
                <a:cs typeface="Arial"/>
              </a:rPr>
              <a:t>ệ </a:t>
            </a:r>
            <a:r>
              <a:rPr sz="2800" spc="-3" dirty="0">
                <a:latin typeface="Arial"/>
                <a:cs typeface="Arial"/>
              </a:rPr>
              <a:t>t</a:t>
            </a:r>
            <a:r>
              <a:rPr sz="2800" dirty="0">
                <a:latin typeface="Arial"/>
                <a:cs typeface="Arial"/>
              </a:rPr>
              <a:t>hứ 1</a:t>
            </a:r>
          </a:p>
        </p:txBody>
      </p:sp>
      <p:sp>
        <p:nvSpPr>
          <p:cNvPr id="18" name="object 4"/>
          <p:cNvSpPr txBox="1"/>
          <p:nvPr/>
        </p:nvSpPr>
        <p:spPr>
          <a:xfrm>
            <a:off x="9174133" y="5033158"/>
            <a:ext cx="2270820" cy="464013"/>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a:t>
            </a:r>
            <a:r>
              <a:rPr lang="vi-VN" sz="2800" dirty="0">
                <a:latin typeface="Arial"/>
                <a:cs typeface="Arial"/>
              </a:rPr>
              <a:t> hệ thứ 4</a:t>
            </a:r>
            <a:endParaRPr sz="2800" dirty="0">
              <a:latin typeface="Arial"/>
              <a:cs typeface="Arial"/>
            </a:endParaRPr>
          </a:p>
        </p:txBody>
      </p:sp>
    </p:spTree>
    <p:extLst>
      <p:ext uri="{BB962C8B-B14F-4D97-AF65-F5344CB8AC3E}">
        <p14:creationId xmlns:p14="http://schemas.microsoft.com/office/powerpoint/2010/main" val="1879881167"/>
      </p:ext>
    </p:extLst>
  </p:cSld>
  <p:clrMapOvr>
    <a:masterClrMapping/>
  </p:clrMapOvr>
  <p:transition advTm="3000">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58446" y="316523"/>
            <a:ext cx="11713210" cy="5923085"/>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400" b="1" dirty="0">
              <a:solidFill>
                <a:schemeClr val="tx1"/>
              </a:solidFill>
              <a:latin typeface="Arial" panose="020B0604020202020204" pitchFamily="34" charset="0"/>
              <a:cs typeface="Arial" panose="020B0604020202020204" pitchFamily="34" charset="0"/>
            </a:endParaRPr>
          </a:p>
        </p:txBody>
      </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14513910"/>
              </p:ext>
            </p:extLst>
          </p:nvPr>
        </p:nvGraphicFramePr>
        <p:xfrm>
          <a:off x="838200" y="1500557"/>
          <a:ext cx="10515600" cy="4186672"/>
        </p:xfrm>
        <a:graphic>
          <a:graphicData uri="http://schemas.openxmlformats.org/drawingml/2006/table">
            <a:tbl>
              <a:tblPr>
                <a:tableStyleId>{BC89EF96-8CEA-46FF-86C4-4CE0E7609802}</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20512">
                <a:tc>
                  <a:txBody>
                    <a:bodyPr/>
                    <a:lstStyle/>
                    <a:p>
                      <a:pPr algn="ctr"/>
                      <a:r>
                        <a:rPr lang="en-US" sz="2400" b="1" dirty="0" err="1">
                          <a:latin typeface="Arial" panose="020B0604020202020204" pitchFamily="34" charset="0"/>
                          <a:cs typeface="Arial" panose="020B0604020202020204" pitchFamily="34" charset="0"/>
                        </a:rPr>
                        <a:t>Loại</a:t>
                      </a:r>
                      <a:endParaRPr lang="en-US" sz="2400" b="1" dirty="0">
                        <a:latin typeface="Arial" panose="020B0604020202020204" pitchFamily="34" charset="0"/>
                        <a:cs typeface="Arial" panose="020B0604020202020204" pitchFamily="34" charset="0"/>
                      </a:endParaRPr>
                    </a:p>
                  </a:txBody>
                  <a:tcPr anchor="ctr"/>
                </a:tc>
                <a:tc>
                  <a:txBody>
                    <a:bodyPr/>
                    <a:lstStyle/>
                    <a:p>
                      <a:pPr algn="ct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endParaRPr lang="en-US" sz="2400" b="1" dirty="0">
                        <a:latin typeface="Arial" panose="020B0604020202020204" pitchFamily="34" charset="0"/>
                        <a:cs typeface="Arial" panose="020B0604020202020204" pitchFamily="34" charset="0"/>
                      </a:endParaRPr>
                    </a:p>
                  </a:txBody>
                  <a:tcPr anchor="ctr"/>
                </a:tc>
                <a:tc>
                  <a:txBody>
                    <a:bodyPr/>
                    <a:lstStyle/>
                    <a:p>
                      <a:pPr algn="ctr"/>
                      <a:r>
                        <a:rPr lang="en-US" sz="2400" b="1" dirty="0" err="1">
                          <a:latin typeface="Arial" panose="020B0604020202020204" pitchFamily="34" charset="0"/>
                          <a:cs typeface="Arial" panose="020B0604020202020204" pitchFamily="34" charset="0"/>
                        </a:rPr>
                        <a:t>Ví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phổ</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biến</a:t>
                      </a: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1085895">
                <a:tc>
                  <a:txBody>
                    <a:bodyPr/>
                    <a:lstStyle/>
                    <a:p>
                      <a:r>
                        <a:rPr lang="pl-PL" sz="2400" dirty="0">
                          <a:latin typeface="Arial" panose="020B0604020202020204" pitchFamily="34" charset="0"/>
                          <a:cs typeface="Arial" panose="020B0604020202020204" pitchFamily="34" charset="0"/>
                        </a:rPr>
                        <a:t>Pod System (pod kín hoặc mở)</a:t>
                      </a:r>
                    </a:p>
                  </a:txBody>
                  <a:tcPr anchor="ctr"/>
                </a:tc>
                <a:tc>
                  <a:txBody>
                    <a:bodyPr/>
                    <a:lstStyle/>
                    <a:p>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sẵn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thay</a:t>
                      </a:r>
                      <a:r>
                        <a:rPr lang="en-US" sz="2400" dirty="0">
                          <a:latin typeface="Arial" panose="020B0604020202020204" pitchFamily="34" charset="0"/>
                          <a:cs typeface="Arial" panose="020B0604020202020204" pitchFamily="34" charset="0"/>
                        </a:rPr>
                        <a:t> pod</a:t>
                      </a:r>
                    </a:p>
                  </a:txBody>
                  <a:tcPr anchor="ctr"/>
                </a:tc>
                <a:tc>
                  <a:txBody>
                    <a:bodyPr/>
                    <a:lstStyle/>
                    <a:p>
                      <a:r>
                        <a:rPr lang="en-US" sz="2400">
                          <a:latin typeface="Arial" panose="020B0604020202020204" pitchFamily="34" charset="0"/>
                          <a:cs typeface="Arial" panose="020B0604020202020204" pitchFamily="34" charset="0"/>
                        </a:rPr>
                        <a:t>RELX, VapeX, STLTH, MYLE</a:t>
                      </a:r>
                    </a:p>
                  </a:txBody>
                  <a:tcPr anchor="ctr"/>
                </a:tc>
                <a:extLst>
                  <a:ext uri="{0D108BD9-81ED-4DB2-BD59-A6C34878D82A}">
                    <a16:rowId xmlns:a16="http://schemas.microsoft.com/office/drawing/2014/main" val="10001"/>
                  </a:ext>
                </a:extLst>
              </a:tr>
              <a:tr h="1085895">
                <a:tc>
                  <a:txBody>
                    <a:bodyPr/>
                    <a:lstStyle/>
                    <a:p>
                      <a:r>
                        <a:rPr lang="fr-FR" sz="2400" dirty="0" err="1">
                          <a:latin typeface="Arial" panose="020B0604020202020204" pitchFamily="34" charset="0"/>
                          <a:cs typeface="Arial" panose="020B0604020202020204" pitchFamily="34" charset="0"/>
                        </a:rPr>
                        <a:t>Disposable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dùng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một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lần</a:t>
                      </a:r>
                      <a:r>
                        <a:rPr lang="fr-FR" sz="2400" dirty="0">
                          <a:latin typeface="Arial" panose="020B0604020202020204" pitchFamily="34" charset="0"/>
                          <a:cs typeface="Arial" panose="020B0604020202020204" pitchFamily="34" charset="0"/>
                        </a:rPr>
                        <a:t>)</a:t>
                      </a:r>
                    </a:p>
                  </a:txBody>
                  <a:tcPr anchor="ctr"/>
                </a:tc>
                <a:tc>
                  <a:txBody>
                    <a:bodyPr/>
                    <a:lstStyle/>
                    <a:p>
                      <a:r>
                        <a:rPr lang="vi-VN" sz="2400" dirty="0">
                          <a:latin typeface="Arial" panose="020B0604020202020204" pitchFamily="34" charset="0"/>
                          <a:cs typeface="Arial" panose="020B0604020202020204" pitchFamily="34" charset="0"/>
                        </a:rPr>
                        <a:t>Không cần sạc, không nạp lại, nhiều hương vị, giá rẻ</a:t>
                      </a:r>
                    </a:p>
                  </a:txBody>
                  <a:tcPr anchor="ctr"/>
                </a:tc>
                <a:tc>
                  <a:txBody>
                    <a:bodyPr/>
                    <a:lstStyle/>
                    <a:p>
                      <a:r>
                        <a:rPr lang="pt-BR" sz="2400" dirty="0">
                          <a:latin typeface="Arial" panose="020B0604020202020204" pitchFamily="34" charset="0"/>
                          <a:cs typeface="Arial" panose="020B0604020202020204" pitchFamily="34" charset="0"/>
                        </a:rPr>
                        <a:t>R&amp;M Tornado, Fume, Elf Bar, Waka Solo</a:t>
                      </a:r>
                    </a:p>
                  </a:txBody>
                  <a:tcPr anchor="ctr"/>
                </a:tc>
                <a:extLst>
                  <a:ext uri="{0D108BD9-81ED-4DB2-BD59-A6C34878D82A}">
                    <a16:rowId xmlns:a16="http://schemas.microsoft.com/office/drawing/2014/main" val="10002"/>
                  </a:ext>
                </a:extLst>
              </a:tr>
              <a:tr h="1085895">
                <a:tc>
                  <a:txBody>
                    <a:bodyPr/>
                    <a:lstStyle/>
                    <a:p>
                      <a:r>
                        <a:rPr lang="en-US" sz="2400" dirty="0">
                          <a:latin typeface="Arial" panose="020B0604020202020204" pitchFamily="34" charset="0"/>
                          <a:cs typeface="Arial" panose="020B0604020202020204" pitchFamily="34" charset="0"/>
                        </a:rPr>
                        <a:t>Box Mod / </a:t>
                      </a:r>
                      <a:r>
                        <a:rPr lang="en-US" sz="2400" dirty="0" err="1">
                          <a:latin typeface="Arial" panose="020B0604020202020204" pitchFamily="34" charset="0"/>
                          <a:cs typeface="Arial" panose="020B0604020202020204" pitchFamily="34" charset="0"/>
                        </a:rPr>
                        <a:t>Vape</a:t>
                      </a:r>
                      <a:r>
                        <a:rPr lang="en-US" sz="2400" dirty="0">
                          <a:latin typeface="Arial" panose="020B0604020202020204" pitchFamily="34" charset="0"/>
                          <a:cs typeface="Arial" panose="020B0604020202020204" pitchFamily="34" charset="0"/>
                        </a:rPr>
                        <a:t> Pen</a:t>
                      </a:r>
                    </a:p>
                  </a:txBody>
                  <a:tcPr anchor="ctr"/>
                </a:tc>
                <a:tc>
                  <a:txBody>
                    <a:bodyPr/>
                    <a:lstStyle/>
                    <a:p>
                      <a:r>
                        <a:rPr lang="en-US" sz="2400">
                          <a:latin typeface="Arial" panose="020B0604020202020204" pitchFamily="34" charset="0"/>
                          <a:cs typeface="Arial" panose="020B0604020202020204" pitchFamily="34" charset="0"/>
                        </a:rPr>
                        <a:t>Công suất lớn, có thể tự pha tinh dầu</a:t>
                      </a:r>
                    </a:p>
                  </a:txBody>
                  <a:tcPr anchor="ctr"/>
                </a:tc>
                <a:tc>
                  <a:txBody>
                    <a:bodyPr/>
                    <a:lstStyle/>
                    <a:p>
                      <a:r>
                        <a:rPr lang="vi-VN" sz="2400" dirty="0">
                          <a:latin typeface="Arial" panose="020B0604020202020204" pitchFamily="34" charset="0"/>
                          <a:cs typeface="Arial" panose="020B0604020202020204" pitchFamily="34" charset="0"/>
                        </a:rPr>
                        <a:t>Thường dùng bởi người lớn, ít phổ biến hơn ở học sinh</a:t>
                      </a:r>
                    </a:p>
                  </a:txBody>
                  <a:tcPr anchor="ctr"/>
                </a:tc>
                <a:extLst>
                  <a:ext uri="{0D108BD9-81ED-4DB2-BD59-A6C34878D82A}">
                    <a16:rowId xmlns:a16="http://schemas.microsoft.com/office/drawing/2014/main" val="10003"/>
                  </a:ext>
                </a:extLst>
              </a:tr>
            </a:tbl>
          </a:graphicData>
        </a:graphic>
      </p:graphicFrame>
      <p:sp>
        <p:nvSpPr>
          <p:cNvPr id="8" name="Rectangle 7"/>
          <p:cNvSpPr/>
          <p:nvPr/>
        </p:nvSpPr>
        <p:spPr>
          <a:xfrm>
            <a:off x="2715909" y="314659"/>
            <a:ext cx="6760184" cy="739754"/>
          </a:xfrm>
          <a:prstGeom prst="rect">
            <a:avLst/>
          </a:prstGeom>
        </p:spPr>
        <p:txBody>
          <a:bodyPr wrap="none">
            <a:spAutoFit/>
          </a:bodyPr>
          <a:lstStyle/>
          <a:p>
            <a:pPr algn="just">
              <a:lnSpc>
                <a:spcPct val="150000"/>
              </a:lnSpc>
            </a:pPr>
            <a:r>
              <a:rPr lang="en-US" sz="3200" b="1" dirty="0" err="1">
                <a:latin typeface="Arial" panose="020B0604020202020204" pitchFamily="34" charset="0"/>
                <a:cs typeface="Arial" panose="020B0604020202020204" pitchFamily="34" charset="0"/>
              </a:rPr>
              <a:t>Các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loại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thuốc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lá</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phổ</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biến</a:t>
            </a:r>
            <a:endParaRPr lang="vi-VN"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122737"/>
      </p:ext>
    </p:extLst>
  </p:cSld>
  <p:clrMapOvr>
    <a:masterClrMapping/>
  </p:clrMapOvr>
  <p:transition advTm="3000">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07980" y="0"/>
            <a:ext cx="6333893"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189059558"/>
      </p:ext>
    </p:extLst>
  </p:cSld>
  <p:clrMapOvr>
    <a:masterClrMapping/>
  </p:clrMapOvr>
  <p:transition advTm="3000">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89"/>
            <a:ext cx="10515600" cy="643060"/>
          </a:xfrm>
        </p:spPr>
        <p:txBody>
          <a:bodyPr anchor="ctr">
            <a:normAutofit fontScale="90000"/>
          </a:bodyPr>
          <a:lstStyle/>
          <a:p>
            <a:pPr algn="ctr"/>
            <a:r>
              <a:rPr lang="en-US" sz="2800" b="1" dirty="0">
                <a:latin typeface="Arial" panose="020B0604020202020204" pitchFamily="34" charset="0"/>
                <a:cs typeface="Arial" panose="020B0604020202020204" pitchFamily="34" charset="0"/>
              </a:rPr>
              <a:t>NHỮNG QUAN NIỆM SAI LẦM VỀ THUỐC LÁ ĐIỆN TỬ (VAPE)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9695391"/>
              </p:ext>
            </p:extLst>
          </p:nvPr>
        </p:nvGraphicFramePr>
        <p:xfrm>
          <a:off x="140674" y="805721"/>
          <a:ext cx="11934094" cy="5913120"/>
        </p:xfrm>
        <a:graphic>
          <a:graphicData uri="http://schemas.openxmlformats.org/drawingml/2006/table">
            <a:tbl>
              <a:tblPr firstRow="1" bandRow="1">
                <a:tableStyleId>{5C22544A-7EE6-4342-B048-85BDC9FD1C3A}</a:tableStyleId>
              </a:tblPr>
              <a:tblGrid>
                <a:gridCol w="5697418">
                  <a:extLst>
                    <a:ext uri="{9D8B030D-6E8A-4147-A177-3AD203B41FA5}">
                      <a16:colId xmlns:a16="http://schemas.microsoft.com/office/drawing/2014/main" val="20000"/>
                    </a:ext>
                  </a:extLst>
                </a:gridCol>
                <a:gridCol w="6236676">
                  <a:extLst>
                    <a:ext uri="{9D8B030D-6E8A-4147-A177-3AD203B41FA5}">
                      <a16:colId xmlns:a16="http://schemas.microsoft.com/office/drawing/2014/main" val="20001"/>
                    </a:ext>
                  </a:extLst>
                </a:gridCol>
              </a:tblGrid>
              <a:tr h="370840">
                <a:tc>
                  <a:txBody>
                    <a:bodyPr/>
                    <a:lstStyle/>
                    <a:p>
                      <a:pPr algn="ctr"/>
                      <a:r>
                        <a:rPr lang="en-US" sz="2200" dirty="0" err="1" smtClean="0">
                          <a:latin typeface="Arial" panose="020B0604020202020204" pitchFamily="34" charset="0"/>
                          <a:ea typeface="Tahoma" panose="020B0604030504040204" pitchFamily="34" charset="0"/>
                          <a:cs typeface="Arial" panose="020B0604020202020204" pitchFamily="34" charset="0"/>
                        </a:rPr>
                        <a:t>Quan</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niệm</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sai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lầm</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pPr algn="ctr"/>
                      <a:r>
                        <a:rPr lang="en-US" sz="2200" dirty="0" err="1" smtClean="0">
                          <a:latin typeface="Arial" panose="020B0604020202020204" pitchFamily="34" charset="0"/>
                          <a:ea typeface="Tahoma" panose="020B0604030504040204" pitchFamily="34" charset="0"/>
                          <a:cs typeface="Arial" panose="020B0604020202020204" pitchFamily="34" charset="0"/>
                        </a:rPr>
                        <a:t>Sự</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thật</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khoa</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học</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1. "Thuốc lá điện tử chỉ là hơi nước nên không độc hại."</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Sai. Hơi từ vape là </a:t>
                      </a:r>
                      <a:r>
                        <a:rPr lang="vi-VN" sz="2200" b="1" dirty="0" smtClean="0">
                          <a:latin typeface="Arial" panose="020B0604020202020204" pitchFamily="34" charset="0"/>
                          <a:ea typeface="Tahoma" panose="020B0604030504040204" pitchFamily="34" charset="0"/>
                          <a:cs typeface="Arial" panose="020B0604020202020204" pitchFamily="34" charset="0"/>
                        </a:rPr>
                        <a:t>aerosol</a:t>
                      </a:r>
                      <a:r>
                        <a:rPr lang="vi-VN" sz="2200" dirty="0" smtClean="0">
                          <a:latin typeface="Arial" panose="020B0604020202020204" pitchFamily="34" charset="0"/>
                          <a:ea typeface="Tahoma" panose="020B0604030504040204" pitchFamily="34" charset="0"/>
                          <a:cs typeface="Arial" panose="020B0604020202020204" pitchFamily="34" charset="0"/>
                        </a:rPr>
                        <a:t> chứa nicotine, kim loại nặng và nhiều hóa chất độc hại – không phải nước tinh khiết.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2. "Vape không gây nghiện như thuốc lá thường."</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Sai. Hầu hết vape đều chứa </a:t>
                      </a:r>
                      <a:r>
                        <a:rPr lang="vi-VN" sz="2200" b="1" dirty="0" smtClean="0">
                          <a:latin typeface="Arial" panose="020B0604020202020204" pitchFamily="34" charset="0"/>
                          <a:ea typeface="Tahoma" panose="020B0604030504040204" pitchFamily="34" charset="0"/>
                          <a:cs typeface="Arial" panose="020B0604020202020204" pitchFamily="34" charset="0"/>
                        </a:rPr>
                        <a:t>nicotine</a:t>
                      </a:r>
                      <a:r>
                        <a:rPr lang="vi-VN" sz="2200" dirty="0" smtClean="0">
                          <a:latin typeface="Arial" panose="020B0604020202020204" pitchFamily="34" charset="0"/>
                          <a:ea typeface="Tahoma" panose="020B0604030504040204" pitchFamily="34" charset="0"/>
                          <a:cs typeface="Arial" panose="020B0604020202020204" pitchFamily="34" charset="0"/>
                        </a:rPr>
                        <a:t> – chất gây nghiện cực mạnh, thậm chí còn cao hơn thuốc lá truyền thống.</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40">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3. "</a:t>
                      </a:r>
                      <a:r>
                        <a:rPr lang="en-US" sz="2200" dirty="0" err="1" smtClean="0">
                          <a:latin typeface="Arial" panose="020B0604020202020204" pitchFamily="34" charset="0"/>
                          <a:ea typeface="Tahoma" panose="020B0604030504040204" pitchFamily="34" charset="0"/>
                          <a:cs typeface="Arial" panose="020B0604020202020204" pitchFamily="34" charset="0"/>
                        </a:rPr>
                        <a:t>Dùng</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vape</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giúp</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cai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thuốc</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lá</a:t>
                      </a:r>
                      <a:r>
                        <a:rPr lang="en-US"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 Một số người dùng vape lại </a:t>
                      </a:r>
                      <a:r>
                        <a:rPr lang="vi-VN" sz="2200" b="1" dirty="0" smtClean="0">
                          <a:latin typeface="Arial" panose="020B0604020202020204" pitchFamily="34" charset="0"/>
                          <a:ea typeface="Tahoma" panose="020B0604030504040204" pitchFamily="34" charset="0"/>
                          <a:cs typeface="Arial" panose="020B0604020202020204" pitchFamily="34" charset="0"/>
                        </a:rPr>
                        <a:t>nghiện cả hai</a:t>
                      </a:r>
                      <a:r>
                        <a:rPr lang="vi-VN" sz="2200" dirty="0" smtClean="0">
                          <a:latin typeface="Arial" panose="020B0604020202020204" pitchFamily="34" charset="0"/>
                          <a:ea typeface="Tahoma" panose="020B0604030504040204" pitchFamily="34" charset="0"/>
                          <a:cs typeface="Arial" panose="020B0604020202020204" pitchFamily="34" charset="0"/>
                        </a:rPr>
                        <a:t>, hoặc </a:t>
                      </a:r>
                      <a:r>
                        <a:rPr lang="vi-VN" sz="2200" b="1" dirty="0" smtClean="0">
                          <a:latin typeface="Arial" panose="020B0604020202020204" pitchFamily="34" charset="0"/>
                          <a:ea typeface="Tahoma" panose="020B0604030504040204" pitchFamily="34" charset="0"/>
                          <a:cs typeface="Arial" panose="020B0604020202020204" pitchFamily="34" charset="0"/>
                        </a:rPr>
                        <a:t>tái nghiện</a:t>
                      </a:r>
                      <a:r>
                        <a:rPr lang="vi-VN" sz="2200" dirty="0" smtClean="0">
                          <a:latin typeface="Arial" panose="020B0604020202020204" pitchFamily="34" charset="0"/>
                          <a:ea typeface="Tahoma" panose="020B0604030504040204" pitchFamily="34" charset="0"/>
                          <a:cs typeface="Arial" panose="020B0604020202020204" pitchFamily="34" charset="0"/>
                        </a:rPr>
                        <a:t> sau cai. WHO </a:t>
                      </a:r>
                      <a:r>
                        <a:rPr lang="vi-VN" sz="2200" b="1" dirty="0" smtClean="0">
                          <a:latin typeface="Arial" panose="020B0604020202020204" pitchFamily="34" charset="0"/>
                          <a:ea typeface="Tahoma" panose="020B0604030504040204" pitchFamily="34" charset="0"/>
                          <a:cs typeface="Arial" panose="020B0604020202020204" pitchFamily="34" charset="0"/>
                        </a:rPr>
                        <a:t>không khuyến nghị</a:t>
                      </a:r>
                      <a:r>
                        <a:rPr lang="vi-VN" sz="2200" dirty="0" smtClean="0">
                          <a:latin typeface="Arial" panose="020B0604020202020204" pitchFamily="34" charset="0"/>
                          <a:ea typeface="Tahoma" panose="020B0604030504040204" pitchFamily="34" charset="0"/>
                          <a:cs typeface="Arial" panose="020B0604020202020204" pitchFamily="34" charset="0"/>
                        </a:rPr>
                        <a:t> vape để cai thuốc lá.</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4. "Hút thuốc lá điện tử không ảnh hưởng đến người xung quanh."</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Sai. Người xung quanh cũng hít phải </a:t>
                      </a:r>
                      <a:r>
                        <a:rPr lang="vi-VN" sz="2200" b="1" dirty="0" smtClean="0">
                          <a:latin typeface="Arial" panose="020B0604020202020204" pitchFamily="34" charset="0"/>
                          <a:ea typeface="Tahoma" panose="020B0604030504040204" pitchFamily="34" charset="0"/>
                          <a:cs typeface="Arial" panose="020B0604020202020204" pitchFamily="34" charset="0"/>
                        </a:rPr>
                        <a:t>hơi hóa chất độc hại</a:t>
                      </a:r>
                      <a:r>
                        <a:rPr lang="vi-VN" sz="2200" dirty="0" smtClean="0">
                          <a:latin typeface="Arial" panose="020B0604020202020204" pitchFamily="34" charset="0"/>
                          <a:ea typeface="Tahoma" panose="020B0604030504040204" pitchFamily="34" charset="0"/>
                          <a:cs typeface="Arial" panose="020B0604020202020204" pitchFamily="34" charset="0"/>
                        </a:rPr>
                        <a:t> (nicotine, kim loại...) → </a:t>
                      </a:r>
                      <a:r>
                        <a:rPr lang="vi-VN" sz="2200" b="1" dirty="0" smtClean="0">
                          <a:latin typeface="Arial" panose="020B0604020202020204" pitchFamily="34" charset="0"/>
                          <a:ea typeface="Tahoma" panose="020B0604030504040204" pitchFamily="34" charset="0"/>
                          <a:cs typeface="Arial" panose="020B0604020202020204" pitchFamily="34" charset="0"/>
                        </a:rPr>
                        <a:t>nguy hiểm như hút thuốc thụ động</a:t>
                      </a:r>
                      <a:r>
                        <a:rPr lang="vi-VN"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5. "Hút vape giúp thư giãn, giảm stress."</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Thư giãn là cảm giác </a:t>
                      </a:r>
                      <a:r>
                        <a:rPr lang="vi-VN" sz="2200" b="1" dirty="0" smtClean="0">
                          <a:latin typeface="Arial" panose="020B0604020202020204" pitchFamily="34" charset="0"/>
                          <a:ea typeface="Tahoma" panose="020B0604030504040204" pitchFamily="34" charset="0"/>
                          <a:cs typeface="Arial" panose="020B0604020202020204" pitchFamily="34" charset="0"/>
                        </a:rPr>
                        <a:t>giả tạo do dopamine</a:t>
                      </a:r>
                      <a:r>
                        <a:rPr lang="vi-VN" sz="2200" dirty="0" smtClean="0">
                          <a:latin typeface="Arial" panose="020B0604020202020204" pitchFamily="34" charset="0"/>
                          <a:ea typeface="Tahoma" panose="020B0604030504040204" pitchFamily="34" charset="0"/>
                          <a:cs typeface="Arial" panose="020B0604020202020204" pitchFamily="34" charset="0"/>
                        </a:rPr>
                        <a:t> – nhưng lâu dài sẽ gây </a:t>
                      </a:r>
                      <a:r>
                        <a:rPr lang="vi-VN" sz="2200" b="1" dirty="0" smtClean="0">
                          <a:latin typeface="Arial" panose="020B0604020202020204" pitchFamily="34" charset="0"/>
                          <a:ea typeface="Tahoma" panose="020B0604030504040204" pitchFamily="34" charset="0"/>
                          <a:cs typeface="Arial" panose="020B0604020202020204" pitchFamily="34" charset="0"/>
                        </a:rPr>
                        <a:t>lệ thuộc</a:t>
                      </a:r>
                      <a:r>
                        <a:rPr lang="vi-VN" sz="2200" dirty="0" smtClean="0">
                          <a:latin typeface="Arial" panose="020B0604020202020204" pitchFamily="34" charset="0"/>
                          <a:ea typeface="Tahoma" panose="020B0604030504040204" pitchFamily="34" charset="0"/>
                          <a:cs typeface="Arial" panose="020B0604020202020204" pitchFamily="34" charset="0"/>
                        </a:rPr>
                        <a:t>, lo âu, thậm chí trầm cảm.</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55682983"/>
      </p:ext>
    </p:extLst>
  </p:cSld>
  <p:clrMapOvr>
    <a:masterClrMapping/>
  </p:clrMapOvr>
  <p:transition advTm="3000">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389"/>
            <a:ext cx="10515600" cy="643060"/>
          </a:xfrm>
        </p:spPr>
        <p:txBody>
          <a:bodyPr anchor="ctr">
            <a:normAutofit fontScale="90000"/>
          </a:bodyPr>
          <a:lstStyle/>
          <a:p>
            <a:pPr algn="ctr"/>
            <a:r>
              <a:rPr lang="en-US" sz="2800" b="1" dirty="0">
                <a:latin typeface="Arial" panose="020B0604020202020204" pitchFamily="34" charset="0"/>
                <a:cs typeface="Arial" panose="020B0604020202020204" pitchFamily="34" charset="0"/>
              </a:rPr>
              <a:t>NHỮNG QUAN NIỆM SAI LẦM VỀ THUỐC LÁ ĐIỆN TỬ (VAPE)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0330108"/>
              </p:ext>
            </p:extLst>
          </p:nvPr>
        </p:nvGraphicFramePr>
        <p:xfrm>
          <a:off x="140674" y="805721"/>
          <a:ext cx="11934094" cy="5242560"/>
        </p:xfrm>
        <a:graphic>
          <a:graphicData uri="http://schemas.openxmlformats.org/drawingml/2006/table">
            <a:tbl>
              <a:tblPr firstRow="1" bandRow="1">
                <a:tableStyleId>{5C22544A-7EE6-4342-B048-85BDC9FD1C3A}</a:tableStyleId>
              </a:tblPr>
              <a:tblGrid>
                <a:gridCol w="5697418">
                  <a:extLst>
                    <a:ext uri="{9D8B030D-6E8A-4147-A177-3AD203B41FA5}">
                      <a16:colId xmlns:a16="http://schemas.microsoft.com/office/drawing/2014/main" val="20000"/>
                    </a:ext>
                  </a:extLst>
                </a:gridCol>
                <a:gridCol w="6236676">
                  <a:extLst>
                    <a:ext uri="{9D8B030D-6E8A-4147-A177-3AD203B41FA5}">
                      <a16:colId xmlns:a16="http://schemas.microsoft.com/office/drawing/2014/main" val="20001"/>
                    </a:ext>
                  </a:extLst>
                </a:gridCol>
              </a:tblGrid>
              <a:tr h="370840">
                <a:tc>
                  <a:txBody>
                    <a:bodyPr/>
                    <a:lstStyle/>
                    <a:p>
                      <a:pPr algn="ctr"/>
                      <a:r>
                        <a:rPr lang="en-US" sz="2200" dirty="0" err="1" smtClean="0">
                          <a:latin typeface="Arial" panose="020B0604020202020204" pitchFamily="34" charset="0"/>
                          <a:ea typeface="Tahoma" panose="020B0604030504040204" pitchFamily="34" charset="0"/>
                          <a:cs typeface="Arial" panose="020B0604020202020204" pitchFamily="34" charset="0"/>
                        </a:rPr>
                        <a:t>Quan</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niệm</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sai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lầm</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2200" dirty="0" err="1" smtClean="0">
                          <a:latin typeface="Arial" panose="020B0604020202020204" pitchFamily="34" charset="0"/>
                          <a:ea typeface="Tahoma" panose="020B0604030504040204" pitchFamily="34" charset="0"/>
                          <a:cs typeface="Arial" panose="020B0604020202020204" pitchFamily="34" charset="0"/>
                        </a:rPr>
                        <a:t>Sự</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thật</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khoa</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học</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6. "</a:t>
                      </a:r>
                      <a:r>
                        <a:rPr lang="en-US" sz="2200" dirty="0" err="1" smtClean="0">
                          <a:latin typeface="Arial" panose="020B0604020202020204" pitchFamily="34" charset="0"/>
                          <a:ea typeface="Tahoma" panose="020B0604030504040204" pitchFamily="34" charset="0"/>
                          <a:cs typeface="Arial" panose="020B0604020202020204" pitchFamily="34" charset="0"/>
                        </a:rPr>
                        <a:t>Vape</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không</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gây</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hại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cho</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phổi</a:t>
                      </a:r>
                      <a:r>
                        <a:rPr lang="en-US"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nchor="ct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Sai. Hơi vape gây </a:t>
                      </a:r>
                      <a:r>
                        <a:rPr lang="vi-VN" sz="2200" b="1" dirty="0" smtClean="0">
                          <a:latin typeface="Arial" panose="020B0604020202020204" pitchFamily="34" charset="0"/>
                          <a:ea typeface="Tahoma" panose="020B0604030504040204" pitchFamily="34" charset="0"/>
                          <a:cs typeface="Arial" panose="020B0604020202020204" pitchFamily="34" charset="0"/>
                        </a:rPr>
                        <a:t>viêm phổi, tổn thương phổi cấp tính (EVALI)</a:t>
                      </a:r>
                      <a:r>
                        <a:rPr lang="vi-VN" sz="2200" dirty="0" smtClean="0">
                          <a:latin typeface="Arial" panose="020B0604020202020204" pitchFamily="34" charset="0"/>
                          <a:ea typeface="Tahoma" panose="020B0604030504040204" pitchFamily="34" charset="0"/>
                          <a:cs typeface="Arial" panose="020B0604020202020204" pitchFamily="34" charset="0"/>
                        </a:rPr>
                        <a:t> và </a:t>
                      </a:r>
                      <a:r>
                        <a:rPr lang="vi-VN" sz="2200" b="1" dirty="0" smtClean="0">
                          <a:latin typeface="Arial" panose="020B0604020202020204" pitchFamily="34" charset="0"/>
                          <a:ea typeface="Tahoma" panose="020B0604030504040204" pitchFamily="34" charset="0"/>
                          <a:cs typeface="Arial" panose="020B0604020202020204" pitchFamily="34" charset="0"/>
                        </a:rPr>
                        <a:t>giảm chức năng hô hấp</a:t>
                      </a:r>
                      <a:r>
                        <a:rPr lang="vi-VN"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7. "Thuốc lá điện tử không gây ung thư."</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Sai. Vape chứa nhiều chất </a:t>
                      </a:r>
                      <a:r>
                        <a:rPr lang="vi-VN" sz="2200" b="1" dirty="0" smtClean="0">
                          <a:latin typeface="Arial" panose="020B0604020202020204" pitchFamily="34" charset="0"/>
                          <a:ea typeface="Tahoma" panose="020B0604030504040204" pitchFamily="34" charset="0"/>
                          <a:cs typeface="Arial" panose="020B0604020202020204" pitchFamily="34" charset="0"/>
                        </a:rPr>
                        <a:t>gây ung thư</a:t>
                      </a:r>
                      <a:r>
                        <a:rPr lang="vi-VN" sz="2200" dirty="0" smtClean="0">
                          <a:latin typeface="Arial" panose="020B0604020202020204" pitchFamily="34" charset="0"/>
                          <a:ea typeface="Tahoma" panose="020B0604030504040204" pitchFamily="34" charset="0"/>
                          <a:cs typeface="Arial" panose="020B0604020202020204" pitchFamily="34" charset="0"/>
                        </a:rPr>
                        <a:t> như formaldehyde, acrolein, benzene…</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8. "</a:t>
                      </a:r>
                      <a:r>
                        <a:rPr lang="en-US" sz="2200" dirty="0" err="1" smtClean="0">
                          <a:latin typeface="Arial" panose="020B0604020202020204" pitchFamily="34" charset="0"/>
                          <a:ea typeface="Tahoma" panose="020B0604030504040204" pitchFamily="34" charset="0"/>
                          <a:cs typeface="Arial" panose="020B0604020202020204" pitchFamily="34" charset="0"/>
                        </a:rPr>
                        <a:t>Dùng</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loại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không</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có</a:t>
                      </a:r>
                      <a:r>
                        <a:rPr lang="en-US" sz="2200" dirty="0" smtClean="0">
                          <a:latin typeface="Arial" panose="020B0604020202020204" pitchFamily="34" charset="0"/>
                          <a:ea typeface="Tahoma" panose="020B0604030504040204" pitchFamily="34" charset="0"/>
                          <a:cs typeface="Arial" panose="020B0604020202020204" pitchFamily="34" charset="0"/>
                        </a:rPr>
                        <a:t> nicotine </a:t>
                      </a:r>
                      <a:r>
                        <a:rPr lang="en-US" sz="2200" dirty="0" err="1" smtClean="0">
                          <a:latin typeface="Arial" panose="020B0604020202020204" pitchFamily="34" charset="0"/>
                          <a:ea typeface="Tahoma" panose="020B0604030504040204" pitchFamily="34" charset="0"/>
                          <a:cs typeface="Arial" panose="020B0604020202020204" pitchFamily="34" charset="0"/>
                        </a:rPr>
                        <a:t>thì</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không</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sao</a:t>
                      </a:r>
                      <a:r>
                        <a:rPr lang="en-US"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Nhiều</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loại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ghi</a:t>
                      </a:r>
                      <a:r>
                        <a:rPr lang="en-US" sz="2200" dirty="0" smtClean="0">
                          <a:latin typeface="Arial" panose="020B0604020202020204" pitchFamily="34" charset="0"/>
                          <a:ea typeface="Tahoma" panose="020B0604030504040204" pitchFamily="34" charset="0"/>
                          <a:cs typeface="Arial" panose="020B0604020202020204" pitchFamily="34" charset="0"/>
                        </a:rPr>
                        <a:t> '0 nicotine' </a:t>
                      </a:r>
                      <a:r>
                        <a:rPr lang="en-US" sz="2200" dirty="0" err="1" smtClean="0">
                          <a:latin typeface="Arial" panose="020B0604020202020204" pitchFamily="34" charset="0"/>
                          <a:ea typeface="Tahoma" panose="020B0604030504040204" pitchFamily="34" charset="0"/>
                          <a:cs typeface="Arial" panose="020B0604020202020204" pitchFamily="34" charset="0"/>
                        </a:rPr>
                        <a:t>vẫn</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có</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chứa</a:t>
                      </a:r>
                      <a:r>
                        <a:rPr lang="en-US" sz="2200" b="1" dirty="0" smtClean="0">
                          <a:latin typeface="Arial" panose="020B0604020202020204" pitchFamily="34" charset="0"/>
                          <a:ea typeface="Tahoma" panose="020B0604030504040204" pitchFamily="34" charset="0"/>
                          <a:cs typeface="Arial" panose="020B0604020202020204" pitchFamily="34" charset="0"/>
                        </a:rPr>
                        <a:t> nicotine</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Ngoài</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dirty="0" err="1" smtClean="0">
                          <a:latin typeface="Arial" panose="020B0604020202020204" pitchFamily="34" charset="0"/>
                          <a:ea typeface="Tahoma" panose="020B0604030504040204" pitchFamily="34" charset="0"/>
                          <a:cs typeface="Arial" panose="020B0604020202020204" pitchFamily="34" charset="0"/>
                        </a:rPr>
                        <a:t>ra</a:t>
                      </a:r>
                      <a:r>
                        <a:rPr lang="en-US" sz="2200"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các</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hóa</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chất</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khác</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vẫn</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rất</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độc</a:t>
                      </a:r>
                      <a:r>
                        <a:rPr lang="en-US" sz="2200" b="1" dirty="0" smtClean="0">
                          <a:latin typeface="Arial" panose="020B0604020202020204" pitchFamily="34" charset="0"/>
                          <a:ea typeface="Tahoma" panose="020B0604030504040204" pitchFamily="34" charset="0"/>
                          <a:cs typeface="Arial" panose="020B0604020202020204" pitchFamily="34" charset="0"/>
                        </a:rPr>
                        <a:t> </a:t>
                      </a:r>
                      <a:r>
                        <a:rPr lang="en-US" sz="2200" b="1" dirty="0" err="1" smtClean="0">
                          <a:latin typeface="Arial" panose="020B0604020202020204" pitchFamily="34" charset="0"/>
                          <a:ea typeface="Tahoma" panose="020B0604030504040204" pitchFamily="34" charset="0"/>
                          <a:cs typeface="Arial" panose="020B0604020202020204" pitchFamily="34" charset="0"/>
                        </a:rPr>
                        <a:t>hại</a:t>
                      </a:r>
                      <a:r>
                        <a:rPr lang="en-US"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9. "Thanh thiếu niên dùng vape là chuyện bình thường, thử cho biết."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Nguy cơ </a:t>
                      </a:r>
                      <a:r>
                        <a:rPr lang="vi-VN" sz="2200" b="1" dirty="0" smtClean="0">
                          <a:latin typeface="Arial" panose="020B0604020202020204" pitchFamily="34" charset="0"/>
                          <a:ea typeface="Tahoma" panose="020B0604030504040204" pitchFamily="34" charset="0"/>
                          <a:cs typeface="Arial" panose="020B0604020202020204" pitchFamily="34" charset="0"/>
                        </a:rPr>
                        <a:t>nghiện sớm</a:t>
                      </a:r>
                      <a:r>
                        <a:rPr lang="vi-VN" sz="2200" dirty="0" smtClean="0">
                          <a:latin typeface="Arial" panose="020B0604020202020204" pitchFamily="34" charset="0"/>
                          <a:ea typeface="Tahoma" panose="020B0604030504040204" pitchFamily="34" charset="0"/>
                          <a:cs typeface="Arial" panose="020B0604020202020204" pitchFamily="34" charset="0"/>
                        </a:rPr>
                        <a:t>, tổn thương não, giảm học lực, tăng nguy cơ dùng rượu/ma túy. Không phải “thử cho biết” mà là </a:t>
                      </a:r>
                      <a:r>
                        <a:rPr lang="vi-VN" sz="2200" b="1" dirty="0" smtClean="0">
                          <a:latin typeface="Arial" panose="020B0604020202020204" pitchFamily="34" charset="0"/>
                          <a:ea typeface="Tahoma" panose="020B0604030504040204" pitchFamily="34" charset="0"/>
                          <a:cs typeface="Arial" panose="020B0604020202020204" pitchFamily="34" charset="0"/>
                        </a:rPr>
                        <a:t>rủi ro thật</a:t>
                      </a:r>
                      <a:r>
                        <a:rPr lang="vi-VN" sz="2200" dirty="0" smtClean="0">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vi-VN" sz="2200" dirty="0" smtClean="0">
                          <a:latin typeface="Arial" panose="020B0604020202020204" pitchFamily="34" charset="0"/>
                          <a:ea typeface="Tahoma" panose="020B0604030504040204" pitchFamily="34" charset="0"/>
                          <a:cs typeface="Arial" panose="020B0604020202020204" pitchFamily="34" charset="0"/>
                        </a:rPr>
                        <a:t>10. "Vape có hương trái cây, bạc hà, socola nên an toàn."</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US" sz="2200" dirty="0" smtClean="0">
                          <a:latin typeface="Arial" panose="020B0604020202020204" pitchFamily="34" charset="0"/>
                          <a:ea typeface="Tahoma" panose="020B0604030504040204" pitchFamily="34" charset="0"/>
                          <a:cs typeface="Arial" panose="020B0604020202020204" pitchFamily="34" charset="0"/>
                        </a:rPr>
                        <a:t>❌ </a:t>
                      </a:r>
                      <a:r>
                        <a:rPr lang="vi-VN" sz="2200" dirty="0" smtClean="0">
                          <a:latin typeface="Arial" panose="020B0604020202020204" pitchFamily="34" charset="0"/>
                          <a:ea typeface="Tahoma" panose="020B0604030504040204" pitchFamily="34" charset="0"/>
                          <a:cs typeface="Arial" panose="020B0604020202020204" pitchFamily="34" charset="0"/>
                        </a:rPr>
                        <a:t>Hương vị hấp dẫn </a:t>
                      </a:r>
                      <a:r>
                        <a:rPr lang="vi-VN" sz="2200" b="1" dirty="0" smtClean="0">
                          <a:latin typeface="Arial" panose="020B0604020202020204" pitchFamily="34" charset="0"/>
                          <a:ea typeface="Tahoma" panose="020B0604030504040204" pitchFamily="34" charset="0"/>
                          <a:cs typeface="Arial" panose="020B0604020202020204" pitchFamily="34" charset="0"/>
                        </a:rPr>
                        <a:t>che giấu hóa chất độc</a:t>
                      </a:r>
                      <a:r>
                        <a:rPr lang="vi-VN" sz="2200" dirty="0" smtClean="0">
                          <a:latin typeface="Arial" panose="020B0604020202020204" pitchFamily="34" charset="0"/>
                          <a:ea typeface="Tahoma" panose="020B0604030504040204" pitchFamily="34" charset="0"/>
                          <a:cs typeface="Arial" panose="020B0604020202020204" pitchFamily="34" charset="0"/>
                        </a:rPr>
                        <a:t>, có thể gây dị ứng, phỏng phổi, hại hệ thần kinh.</a:t>
                      </a:r>
                      <a:endParaRPr lang="en-US" sz="2200" dirty="0">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0908828"/>
      </p:ext>
    </p:extLst>
  </p:cSld>
  <p:clrMapOvr>
    <a:masterClrMapping/>
  </p:clrMapOvr>
  <p:transition advTm="3000">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TextBox 9">
            <a:extLst>
              <a:ext uri="{FF2B5EF4-FFF2-40B4-BE49-F238E27FC236}">
                <a16:creationId xmlns:a16="http://schemas.microsoft.com/office/drawing/2014/main" id="{DCDFD972-6B06-F570-0B67-6713D32D8647}"/>
              </a:ext>
            </a:extLst>
          </p:cNvPr>
          <p:cNvSpPr txBox="1"/>
          <p:nvPr/>
        </p:nvSpPr>
        <p:spPr>
          <a:xfrm>
            <a:off x="2584554" y="500701"/>
            <a:ext cx="7022892" cy="861774"/>
          </a:xfrm>
          <a:prstGeom prst="rect">
            <a:avLst/>
          </a:prstGeom>
          <a:noFill/>
        </p:spPr>
        <p:txBody>
          <a:bodyPr wrap="square" rtlCol="0">
            <a:spAutoFit/>
          </a:bodyPr>
          <a:lstStyle/>
          <a:p>
            <a:pPr algn="ctr"/>
            <a:r>
              <a:rPr lang="en-US" sz="2500" b="1" dirty="0">
                <a:ln/>
                <a:solidFill>
                  <a:srgbClr val="FF0000"/>
                </a:solidFill>
                <a:latin typeface="Arial" charset="0"/>
                <a:ea typeface="Arial" charset="0"/>
                <a:cs typeface="Arial" charset="0"/>
                <a:sym typeface="Montserrat"/>
              </a:rPr>
              <a:t>THÀNH PHẦN DUNG DỊCH ĐIỆN TỬ</a:t>
            </a:r>
          </a:p>
          <a:p>
            <a:pPr algn="ctr"/>
            <a:r>
              <a:rPr lang="en-US" sz="2500" b="1" dirty="0">
                <a:ln/>
                <a:solidFill>
                  <a:srgbClr val="FF0000"/>
                </a:solidFill>
                <a:latin typeface="Arial" charset="0"/>
                <a:ea typeface="Arial" charset="0"/>
                <a:cs typeface="Arial" charset="0"/>
                <a:sym typeface="Montserrat"/>
              </a:rPr>
              <a:t>(SỬ DỤNG CHO T</a:t>
            </a:r>
            <a:r>
              <a:rPr lang="vi-VN" sz="2500" b="1" dirty="0">
                <a:ln/>
                <a:solidFill>
                  <a:srgbClr val="FF0000"/>
                </a:solidFill>
                <a:latin typeface="Arial" charset="0"/>
                <a:ea typeface="Arial" charset="0"/>
                <a:cs typeface="Arial" charset="0"/>
                <a:sym typeface="Montserrat"/>
              </a:rPr>
              <a:t>HUỐC LÁ ĐIỆN TỬ</a:t>
            </a:r>
            <a:r>
              <a:rPr lang="en-US" sz="2500" b="1" dirty="0">
                <a:ln/>
                <a:solidFill>
                  <a:srgbClr val="FF0000"/>
                </a:solidFill>
                <a:latin typeface="Arial" charset="0"/>
                <a:ea typeface="Arial" charset="0"/>
                <a:cs typeface="Arial" charset="0"/>
                <a:sym typeface="Montserrat"/>
              </a:rPr>
              <a:t>)</a:t>
            </a:r>
            <a:endParaRPr lang="en-GB" sz="2500" b="1" dirty="0">
              <a:ln/>
              <a:solidFill>
                <a:srgbClr val="FF0000"/>
              </a:solidFill>
              <a:latin typeface="Arial" charset="0"/>
              <a:ea typeface="Arial" charset="0"/>
              <a:cs typeface="Arial" charset="0"/>
              <a:sym typeface="Montserra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 y="1373270"/>
            <a:ext cx="11480800" cy="4648200"/>
          </a:xfrm>
          <a:prstGeom prst="rect">
            <a:avLst/>
          </a:prstGeom>
        </p:spPr>
      </p:pic>
    </p:spTree>
    <p:extLst>
      <p:ext uri="{BB962C8B-B14F-4D97-AF65-F5344CB8AC3E}">
        <p14:creationId xmlns:p14="http://schemas.microsoft.com/office/powerpoint/2010/main" val="658166833"/>
      </p:ext>
    </p:extLst>
  </p:cSld>
  <p:clrMapOvr>
    <a:masterClrMapping/>
  </p:clrMapOvr>
  <p:transition advTm="3000">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TextBox 9">
            <a:extLst>
              <a:ext uri="{FF2B5EF4-FFF2-40B4-BE49-F238E27FC236}">
                <a16:creationId xmlns:a16="http://schemas.microsoft.com/office/drawing/2014/main" id="{4E93B0F5-3E03-2B15-6581-2BCA83E68C8E}"/>
              </a:ext>
            </a:extLst>
          </p:cNvPr>
          <p:cNvSpPr txBox="1"/>
          <p:nvPr/>
        </p:nvSpPr>
        <p:spPr>
          <a:xfrm>
            <a:off x="1867481" y="561184"/>
            <a:ext cx="9034846" cy="503664"/>
          </a:xfrm>
          <a:prstGeom prst="rect">
            <a:avLst/>
          </a:prstGeom>
          <a:noFill/>
        </p:spPr>
        <p:txBody>
          <a:bodyPr wrap="square" rtlCol="0">
            <a:spAutoFit/>
          </a:bodyPr>
          <a:lstStyle/>
          <a:p>
            <a:pPr algn="l"/>
            <a:r>
              <a:rPr lang="vi-VN" sz="2673" b="1" spc="0" baseline="0" dirty="0">
                <a:ln/>
                <a:solidFill>
                  <a:srgbClr val="1C75BC"/>
                </a:solidFill>
                <a:latin typeface="Arial" charset="0"/>
                <a:ea typeface="Arial" charset="0"/>
                <a:cs typeface="Arial" charset="0"/>
                <a:sym typeface="Montserrat"/>
              </a:rPr>
              <a:t>ẢNH HƯỞNG CỦA THUỐC LÁ MỚI ĐẾN SỨC KHỎE</a:t>
            </a:r>
            <a:endParaRPr lang="en-GB" sz="2673" b="1" spc="0" baseline="0" dirty="0">
              <a:ln/>
              <a:solidFill>
                <a:srgbClr val="1C75BC"/>
              </a:solidFill>
              <a:latin typeface="Arial" charset="0"/>
              <a:ea typeface="Arial" charset="0"/>
              <a:cs typeface="Arial" charset="0"/>
              <a:sym typeface="Montserrat"/>
            </a:endParaRPr>
          </a:p>
        </p:txBody>
      </p:sp>
      <p:grpSp>
        <p:nvGrpSpPr>
          <p:cNvPr id="11" name="Group 10">
            <a:extLst>
              <a:ext uri="{FF2B5EF4-FFF2-40B4-BE49-F238E27FC236}">
                <a16:creationId xmlns:a16="http://schemas.microsoft.com/office/drawing/2014/main" id="{FE03B0A1-49D6-8960-241B-988F7C9567FD}"/>
              </a:ext>
            </a:extLst>
          </p:cNvPr>
          <p:cNvGrpSpPr/>
          <p:nvPr/>
        </p:nvGrpSpPr>
        <p:grpSpPr>
          <a:xfrm>
            <a:off x="3482948" y="1197688"/>
            <a:ext cx="5230632" cy="1012916"/>
            <a:chOff x="3482948" y="1302463"/>
            <a:chExt cx="5230632" cy="1012916"/>
          </a:xfrm>
        </p:grpSpPr>
        <p:pic>
          <p:nvPicPr>
            <p:cNvPr id="12" name="Graphic 46">
              <a:extLst>
                <a:ext uri="{FF2B5EF4-FFF2-40B4-BE49-F238E27FC236}">
                  <a16:creationId xmlns:a16="http://schemas.microsoft.com/office/drawing/2014/main" id="{5264F72B-4294-88BE-73A2-18A17EF53F65}"/>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3482948" y="1302463"/>
              <a:ext cx="5230632" cy="1012916"/>
            </a:xfrm>
            <a:prstGeom prst="rect">
              <a:avLst/>
            </a:prstGeom>
          </p:spPr>
        </p:pic>
        <p:sp>
          <p:nvSpPr>
            <p:cNvPr id="13" name="TextBox 12">
              <a:extLst>
                <a:ext uri="{FF2B5EF4-FFF2-40B4-BE49-F238E27FC236}">
                  <a16:creationId xmlns:a16="http://schemas.microsoft.com/office/drawing/2014/main"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Arial" charset="0"/>
                  <a:ea typeface="Arial" charset="0"/>
                  <a:cs typeface="Arial" charset="0"/>
                  <a:sym typeface="Oxy Helveltica"/>
                </a:rPr>
                <a:t>Nicotine</a:t>
              </a:r>
              <a:r>
                <a:rPr lang="vi-VN" sz="2095" b="1" spc="0" baseline="0" dirty="0">
                  <a:ln/>
                  <a:solidFill>
                    <a:srgbClr val="FFFFFF"/>
                  </a:solidFill>
                  <a:latin typeface="Arial" charset="0"/>
                  <a:ea typeface="Arial" charset="0"/>
                  <a:cs typeface="Arial" charset="0"/>
                  <a:sym typeface="Oxy Helveltica"/>
                </a:rPr>
                <a:t>: gây </a:t>
              </a:r>
              <a:r>
                <a:rPr lang="vi-VN" sz="2095" b="1" spc="0" baseline="0" dirty="0" err="1">
                  <a:ln/>
                  <a:solidFill>
                    <a:srgbClr val="FFFFFF"/>
                  </a:solidFill>
                  <a:latin typeface="Arial" charset="0"/>
                  <a:ea typeface="Arial" charset="0"/>
                  <a:cs typeface="Arial" charset="0"/>
                  <a:sym typeface="Oxy Helveltica"/>
                </a:rPr>
                <a:t>nghiện</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ảnh</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hưởng</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tới</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hệ</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thần</a:t>
              </a:r>
              <a:r>
                <a:rPr lang="vi-VN" sz="2095" b="1" spc="0" baseline="0" dirty="0">
                  <a:ln/>
                  <a:solidFill>
                    <a:srgbClr val="FFFFFF"/>
                  </a:solidFill>
                  <a:latin typeface="Arial" charset="0"/>
                  <a:ea typeface="Arial" charset="0"/>
                  <a:cs typeface="Arial" charset="0"/>
                  <a:sym typeface="Oxy Helveltica"/>
                </a:rPr>
                <a:t> kinh</a:t>
              </a:r>
            </a:p>
          </p:txBody>
        </p:sp>
      </p:grpSp>
      <p:grpSp>
        <p:nvGrpSpPr>
          <p:cNvPr id="14" name="Group 13">
            <a:extLst>
              <a:ext uri="{FF2B5EF4-FFF2-40B4-BE49-F238E27FC236}">
                <a16:creationId xmlns:a16="http://schemas.microsoft.com/office/drawing/2014/main" id="{9D9D06A1-AC54-4684-84BC-0D90D6CA84F2}"/>
              </a:ext>
            </a:extLst>
          </p:cNvPr>
          <p:cNvGrpSpPr/>
          <p:nvPr/>
        </p:nvGrpSpPr>
        <p:grpSpPr>
          <a:xfrm>
            <a:off x="3482948" y="2348499"/>
            <a:ext cx="5230632" cy="1012916"/>
            <a:chOff x="3482948" y="2453274"/>
            <a:chExt cx="5230632" cy="1012916"/>
          </a:xfrm>
        </p:grpSpPr>
        <p:pic>
          <p:nvPicPr>
            <p:cNvPr id="15" name="Graphic 48">
              <a:extLst>
                <a:ext uri="{FF2B5EF4-FFF2-40B4-BE49-F238E27FC236}">
                  <a16:creationId xmlns:a16="http://schemas.microsoft.com/office/drawing/2014/main" id="{B3C87A4D-190B-A93C-B222-44FBE79022AB}"/>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3482948" y="2453274"/>
              <a:ext cx="5230632" cy="1012916"/>
            </a:xfrm>
            <a:prstGeom prst="rect">
              <a:avLst/>
            </a:prstGeom>
          </p:spPr>
        </p:pic>
        <p:sp>
          <p:nvSpPr>
            <p:cNvPr id="16" name="TextBox 15">
              <a:extLst>
                <a:ext uri="{FF2B5EF4-FFF2-40B4-BE49-F238E27FC236}">
                  <a16:creationId xmlns:a16="http://schemas.microsoft.com/office/drawing/2014/main"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Nguy cơ </a:t>
              </a:r>
              <a:r>
                <a:rPr lang="vi-VN" sz="2095" b="1" spc="0" baseline="0" dirty="0" err="1">
                  <a:ln/>
                  <a:solidFill>
                    <a:srgbClr val="FFFFFF"/>
                  </a:solidFill>
                  <a:latin typeface="Arial" charset="0"/>
                  <a:ea typeface="Arial" charset="0"/>
                  <a:cs typeface="Arial" charset="0"/>
                  <a:sym typeface="Oxy Helveltica"/>
                </a:rPr>
                <a:t>ngộ</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độc</a:t>
              </a:r>
              <a:r>
                <a:rPr lang="vi-VN" sz="2095" b="1" spc="0" baseline="0" dirty="0">
                  <a:ln/>
                  <a:solidFill>
                    <a:srgbClr val="FFFFFF"/>
                  </a:solidFill>
                  <a:latin typeface="Arial" charset="0"/>
                  <a:ea typeface="Arial" charset="0"/>
                  <a:cs typeface="Arial" charset="0"/>
                  <a:sym typeface="Oxy Helveltica"/>
                </a:rPr>
                <a:t> do pha </a:t>
              </a:r>
              <a:r>
                <a:rPr lang="vi-VN" sz="2095" b="1" spc="0" baseline="0" dirty="0" err="1">
                  <a:ln/>
                  <a:solidFill>
                    <a:srgbClr val="FFFFFF"/>
                  </a:solidFill>
                  <a:latin typeface="Arial" charset="0"/>
                  <a:ea typeface="Arial" charset="0"/>
                  <a:cs typeface="Arial" charset="0"/>
                  <a:sym typeface="Oxy Helveltica"/>
                </a:rPr>
                <a:t>trộn</a:t>
              </a:r>
              <a:r>
                <a:rPr lang="vi-VN" sz="2095" b="1" spc="0" baseline="0" dirty="0">
                  <a:ln/>
                  <a:solidFill>
                    <a:srgbClr val="FFFFFF"/>
                  </a:solidFill>
                  <a:latin typeface="Arial" charset="0"/>
                  <a:ea typeface="Arial" charset="0"/>
                  <a:cs typeface="Arial" charset="0"/>
                  <a:sym typeface="Oxy Helveltica"/>
                </a:rPr>
                <a:t> hương </a:t>
              </a:r>
              <a:r>
                <a:rPr lang="vi-VN" sz="2095" b="1" spc="0" baseline="0" dirty="0" err="1">
                  <a:ln/>
                  <a:solidFill>
                    <a:srgbClr val="FFFFFF"/>
                  </a:solidFill>
                  <a:latin typeface="Arial" charset="0"/>
                  <a:ea typeface="Arial" charset="0"/>
                  <a:cs typeface="Arial" charset="0"/>
                  <a:sym typeface="Oxy Helveltica"/>
                </a:rPr>
                <a:t>vị</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cả</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chất</a:t>
              </a:r>
              <a:r>
                <a:rPr lang="vi-VN" sz="2095" b="1" spc="0" baseline="0" dirty="0">
                  <a:ln/>
                  <a:solidFill>
                    <a:srgbClr val="FFFFFF"/>
                  </a:solidFill>
                  <a:latin typeface="Arial" charset="0"/>
                  <a:ea typeface="Arial" charset="0"/>
                  <a:cs typeface="Arial" charset="0"/>
                  <a:sym typeface="Oxy Helveltica"/>
                </a:rPr>
                <a:t> ma </a:t>
              </a:r>
              <a:r>
                <a:rPr lang="vi-VN" sz="2095" b="1" spc="0" baseline="0" dirty="0" err="1">
                  <a:ln/>
                  <a:solidFill>
                    <a:srgbClr val="FFFFFF"/>
                  </a:solidFill>
                  <a:latin typeface="Arial" charset="0"/>
                  <a:ea typeface="Arial" charset="0"/>
                  <a:cs typeface="Arial" charset="0"/>
                  <a:sym typeface="Oxy Helveltica"/>
                </a:rPr>
                <a:t>túy</a:t>
              </a:r>
              <a:endParaRPr lang="vi-VN" sz="2095" b="1" spc="0" baseline="0" dirty="0">
                <a:ln/>
                <a:solidFill>
                  <a:srgbClr val="FFFFFF"/>
                </a:solidFill>
                <a:latin typeface="Arial" charset="0"/>
                <a:ea typeface="Arial" charset="0"/>
                <a:cs typeface="Arial" charset="0"/>
                <a:sym typeface="Oxy Helveltica"/>
              </a:endParaRPr>
            </a:p>
          </p:txBody>
        </p:sp>
      </p:grpSp>
      <p:grpSp>
        <p:nvGrpSpPr>
          <p:cNvPr id="17" name="Group 16">
            <a:extLst>
              <a:ext uri="{FF2B5EF4-FFF2-40B4-BE49-F238E27FC236}">
                <a16:creationId xmlns:a16="http://schemas.microsoft.com/office/drawing/2014/main" id="{068E24CB-0F8B-C426-5D06-2BE02AD1DD79}"/>
              </a:ext>
            </a:extLst>
          </p:cNvPr>
          <p:cNvGrpSpPr/>
          <p:nvPr/>
        </p:nvGrpSpPr>
        <p:grpSpPr>
          <a:xfrm>
            <a:off x="3482948" y="3499310"/>
            <a:ext cx="5230632" cy="1012916"/>
            <a:chOff x="3482948" y="3604085"/>
            <a:chExt cx="5230632" cy="1012916"/>
          </a:xfrm>
        </p:grpSpPr>
        <p:pic>
          <p:nvPicPr>
            <p:cNvPr id="18" name="Graphic 50">
              <a:extLst>
                <a:ext uri="{FF2B5EF4-FFF2-40B4-BE49-F238E27FC236}">
                  <a16:creationId xmlns:a16="http://schemas.microsoft.com/office/drawing/2014/main" id="{BED0C618-C13E-1827-1C7C-35A16E234557}"/>
                </a:ext>
              </a:extLst>
            </p:cNvPr>
            <p:cNvPicPr>
              <a:picLocks noChangeAspect="1"/>
            </p:cNvPicPr>
            <p:nvPr/>
          </p:nvPicPr>
          <p:blipFill>
            <a:blip r:embed="rId9" cstate="print">
              <a:extLst>
                <a:ext uri="{96DAC541-7B7A-43D3-8B79-37D633B846F1}">
                  <asvg:svgBlip xmlns="" xmlns:asvg="http://schemas.microsoft.com/office/drawing/2016/SVG/main" r:embed="rId10"/>
                </a:ext>
              </a:extLst>
            </a:blip>
            <a:stretch>
              <a:fillRect/>
            </a:stretch>
          </p:blipFill>
          <p:spPr>
            <a:xfrm>
              <a:off x="3482948" y="3604085"/>
              <a:ext cx="5230632" cy="1012916"/>
            </a:xfrm>
            <a:prstGeom prst="rect">
              <a:avLst/>
            </a:prstGeom>
          </p:spPr>
        </p:pic>
        <p:sp>
          <p:nvSpPr>
            <p:cNvPr id="19" name="TextBox 18">
              <a:extLst>
                <a:ext uri="{FF2B5EF4-FFF2-40B4-BE49-F238E27FC236}">
                  <a16:creationId xmlns:a16="http://schemas.microsoft.com/office/drawing/2014/main"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Gây </a:t>
              </a:r>
              <a:r>
                <a:rPr lang="vi-VN" sz="2095" b="1" spc="0" baseline="0" dirty="0" err="1">
                  <a:ln/>
                  <a:solidFill>
                    <a:srgbClr val="FFFFFF"/>
                  </a:solidFill>
                  <a:latin typeface="Arial" charset="0"/>
                  <a:ea typeface="Arial" charset="0"/>
                  <a:cs typeface="Arial" charset="0"/>
                  <a:sym typeface="Oxy Helveltica"/>
                </a:rPr>
                <a:t>bệnh</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cấp</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mãn</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tính</a:t>
              </a:r>
              <a:r>
                <a:rPr lang="vi-VN" sz="2095" b="1" spc="0" baseline="0" dirty="0">
                  <a:ln/>
                  <a:solidFill>
                    <a:srgbClr val="FFFFFF"/>
                  </a:solidFill>
                  <a:latin typeface="Arial" charset="0"/>
                  <a:ea typeface="Arial" charset="0"/>
                  <a:cs typeface="Arial" charset="0"/>
                  <a:sym typeface="Oxy Helveltica"/>
                </a:rPr>
                <a:t> nguy </a:t>
              </a:r>
              <a:r>
                <a:rPr lang="vi-VN" sz="2095" b="1" spc="0" baseline="0" dirty="0" err="1">
                  <a:ln/>
                  <a:solidFill>
                    <a:srgbClr val="FFFFFF"/>
                  </a:solidFill>
                  <a:latin typeface="Arial" charset="0"/>
                  <a:ea typeface="Arial" charset="0"/>
                  <a:cs typeface="Arial" charset="0"/>
                  <a:sym typeface="Oxy Helveltica"/>
                </a:rPr>
                <a:t>hiểm</a:t>
              </a:r>
              <a:endParaRPr lang="vi-VN" sz="2095" b="1" spc="0" baseline="0" dirty="0">
                <a:ln/>
                <a:solidFill>
                  <a:srgbClr val="FFFFFF"/>
                </a:solidFill>
                <a:latin typeface="Arial" charset="0"/>
                <a:ea typeface="Arial" charset="0"/>
                <a:cs typeface="Arial" charset="0"/>
                <a:sym typeface="Oxy Helveltica"/>
              </a:endParaRPr>
            </a:p>
          </p:txBody>
        </p:sp>
      </p:grpSp>
      <p:grpSp>
        <p:nvGrpSpPr>
          <p:cNvPr id="20" name="Group 19">
            <a:extLst>
              <a:ext uri="{FF2B5EF4-FFF2-40B4-BE49-F238E27FC236}">
                <a16:creationId xmlns:a16="http://schemas.microsoft.com/office/drawing/2014/main" id="{94BB8593-5D7D-E678-CCFF-22B995823DA4}"/>
              </a:ext>
            </a:extLst>
          </p:cNvPr>
          <p:cNvGrpSpPr/>
          <p:nvPr/>
        </p:nvGrpSpPr>
        <p:grpSpPr>
          <a:xfrm>
            <a:off x="3482948" y="4650121"/>
            <a:ext cx="5230632" cy="1012916"/>
            <a:chOff x="3482948" y="4754896"/>
            <a:chExt cx="5230632" cy="1012916"/>
          </a:xfrm>
        </p:grpSpPr>
        <p:pic>
          <p:nvPicPr>
            <p:cNvPr id="21" name="Graphic 52">
              <a:extLst>
                <a:ext uri="{FF2B5EF4-FFF2-40B4-BE49-F238E27FC236}">
                  <a16:creationId xmlns:a16="http://schemas.microsoft.com/office/drawing/2014/main" id="{E8EFBC91-7FDB-69F4-140A-CE45252D4D5E}"/>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3482948" y="4754896"/>
              <a:ext cx="5230632" cy="1012916"/>
            </a:xfrm>
            <a:prstGeom prst="rect">
              <a:avLst/>
            </a:prstGeom>
          </p:spPr>
        </p:pic>
        <p:sp>
          <p:nvSpPr>
            <p:cNvPr id="22" name="TextBox 21">
              <a:extLst>
                <a:ext uri="{FF2B5EF4-FFF2-40B4-BE49-F238E27FC236}">
                  <a16:creationId xmlns:a16="http://schemas.microsoft.com/office/drawing/2014/main"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Gây </a:t>
              </a:r>
              <a:r>
                <a:rPr lang="vi-VN" sz="2095" b="1" spc="0" baseline="0" dirty="0" err="1">
                  <a:ln/>
                  <a:solidFill>
                    <a:srgbClr val="FFFFFF"/>
                  </a:solidFill>
                  <a:latin typeface="Arial" charset="0"/>
                  <a:ea typeface="Arial" charset="0"/>
                  <a:cs typeface="Arial" charset="0"/>
                  <a:sym typeface="Oxy Helveltica"/>
                </a:rPr>
                <a:t>chấn</a:t>
              </a:r>
              <a:r>
                <a:rPr lang="vi-VN" sz="2095" b="1" spc="0" baseline="0" dirty="0">
                  <a:ln/>
                  <a:solidFill>
                    <a:srgbClr val="FFFFFF"/>
                  </a:solidFill>
                  <a:latin typeface="Arial" charset="0"/>
                  <a:ea typeface="Arial" charset="0"/>
                  <a:cs typeface="Arial" charset="0"/>
                  <a:sym typeface="Oxy Helveltica"/>
                </a:rPr>
                <a:t> thương do </a:t>
              </a:r>
              <a:r>
                <a:rPr lang="vi-VN" sz="2095" b="1" spc="0" baseline="0" dirty="0" err="1">
                  <a:ln/>
                  <a:solidFill>
                    <a:srgbClr val="FFFFFF"/>
                  </a:solidFill>
                  <a:latin typeface="Arial" charset="0"/>
                  <a:ea typeface="Arial" charset="0"/>
                  <a:cs typeface="Arial" charset="0"/>
                  <a:sym typeface="Oxy Helveltica"/>
                </a:rPr>
                <a:t>cháy</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nổ</a:t>
              </a:r>
              <a:endParaRPr lang="vi-VN" sz="2095" b="1" spc="0" baseline="0" dirty="0">
                <a:ln/>
                <a:solidFill>
                  <a:srgbClr val="FFFFFF"/>
                </a:solidFill>
                <a:latin typeface="Arial" charset="0"/>
                <a:ea typeface="Arial" charset="0"/>
                <a:cs typeface="Arial" charset="0"/>
                <a:sym typeface="Oxy Helveltica"/>
              </a:endParaRPr>
            </a:p>
          </p:txBody>
        </p:sp>
      </p:grpSp>
    </p:spTree>
    <p:extLst>
      <p:ext uri="{BB962C8B-B14F-4D97-AF65-F5344CB8AC3E}">
        <p14:creationId xmlns:p14="http://schemas.microsoft.com/office/powerpoint/2010/main" val="528683054"/>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137"/>
          </a:xfrm>
        </p:spPr>
        <p:txBody>
          <a:bodyPr>
            <a:normAutofit fontScale="90000"/>
          </a:bodyPr>
          <a:lstStyle/>
          <a:p>
            <a:pPr algn="ctr"/>
            <a:r>
              <a:rPr lang="en-US" sz="3200" b="1" dirty="0">
                <a:latin typeface="Arial" panose="020B0604020202020204" pitchFamily="34" charset="0"/>
                <a:cs typeface="Arial" panose="020B0604020202020204" pitchFamily="34" charset="0"/>
              </a:rPr>
              <a:t>THỰC TRẠNG PHA TRỘN MA TÚY TỔNG HỢP VÀO TINH DẦU THUỐC LÁ ĐIỆN TỬ</a:t>
            </a:r>
          </a:p>
        </p:txBody>
      </p:sp>
      <p:sp>
        <p:nvSpPr>
          <p:cNvPr id="4" name="Rectangle 1"/>
          <p:cNvSpPr>
            <a:spLocks noGrp="1" noChangeArrowheads="1"/>
          </p:cNvSpPr>
          <p:nvPr>
            <p:ph idx="1"/>
          </p:nvPr>
        </p:nvSpPr>
        <p:spPr bwMode="auto">
          <a:xfrm>
            <a:off x="433137" y="1185139"/>
            <a:ext cx="1137385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Trong</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thời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gian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gần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đây</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nhiều</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vụ</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việc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phát</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hiện</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ma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túy</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tổng</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hợp</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pha</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vào</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tinh</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dầu</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thuốc</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lá</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điện</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tử</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đã</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xảy</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ra</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ở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học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sinh</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sinh</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viên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tại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Hà</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Nội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TP.HCM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và</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các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tỉnh</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Các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loại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ma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túy</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thường</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được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trộn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gồm</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457200" algn="just" defTabSz="914400" rtl="0" eaLnBrk="0" fontAlgn="base" latinLnBrk="0" hangingPunct="0">
              <a:lnSpc>
                <a:spcPct val="150000"/>
              </a:lnSpc>
              <a:spcBef>
                <a:spcPct val="0"/>
              </a:spcBef>
              <a:spcAft>
                <a:spcPct val="0"/>
              </a:spcAft>
              <a:buClrTx/>
              <a:buSzTx/>
              <a:buNone/>
              <a:tabLst/>
            </a:pPr>
            <a:r>
              <a:rPr lang="en-US" altLang="en-US" sz="2400" b="1" dirty="0" smtClean="0">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Cần</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sa</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tổng</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hợp</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(Spice/K2)</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457200" algn="just" defTabSz="914400" rtl="0" eaLnBrk="0" fontAlgn="base" latinLnBrk="0" hangingPunct="0">
              <a:lnSpc>
                <a:spcPct val="150000"/>
              </a:lnSpc>
              <a:spcBef>
                <a:spcPct val="0"/>
              </a:spcBef>
              <a:spcAft>
                <a:spcPct val="0"/>
              </a:spcAft>
              <a:buClrTx/>
              <a:buSz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MDMB –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một</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chất</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thuộc</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nhóm</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cannabinoid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tổng</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hợp</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gây</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ảo</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giác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mạnh</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hơn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cần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sa</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nhiều</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lần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457200" algn="just" defTabSz="914400" rtl="0" eaLnBrk="0" fontAlgn="base" latinLnBrk="0" hangingPunct="0">
              <a:lnSpc>
                <a:spcPct val="150000"/>
              </a:lnSpc>
              <a:spcBef>
                <a:spcPct val="0"/>
              </a:spcBef>
              <a:spcAft>
                <a:spcPct val="0"/>
              </a:spcAft>
              <a:buClrTx/>
              <a:buSz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Ketamine, ma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túy</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nước</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vui</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thuốc</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lắc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pha</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thành</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dạng</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lỏng</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50000"/>
              </a:lnSpc>
              <a:spcBef>
                <a:spcPct val="0"/>
              </a:spcBef>
              <a:spcAft>
                <a:spcPct val="0"/>
              </a:spcAft>
              <a:buClrTx/>
              <a:buSzTx/>
              <a:tabLst/>
            </a:pP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Người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sử</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dụng</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khó</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nhận</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biết</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bằng</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mắt</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thường</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vì</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vẫn</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có</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mùi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trái</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cây</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bạc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hà</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hoặc</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kẹo</a:t>
            </a:r>
            <a:r>
              <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5962267"/>
      </p:ext>
    </p:extLst>
  </p:cSld>
  <p:clrMapOvr>
    <a:masterClrMapping/>
  </p:clrMapOvr>
  <p:transition advTm="300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 y="269631"/>
            <a:ext cx="12193270" cy="6880225"/>
            <a:chOff x="-1" y="-34"/>
            <a:chExt cx="19202" cy="10835"/>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4" name="图片 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6" name="圆角矩形 5"/>
            <p:cNvSpPr/>
            <p:nvPr/>
          </p:nvSpPr>
          <p:spPr>
            <a:xfrm>
              <a:off x="416" y="232"/>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588ku_00e45572d0989516123cbc3a3320b7a2_12554976"/>
          <p:cNvPicPr>
            <a:picLocks noChangeAspect="1"/>
          </p:cNvPicPr>
          <p:nvPr/>
        </p:nvPicPr>
        <p:blipFill>
          <a:blip r:embed="rId5"/>
          <a:stretch>
            <a:fillRect/>
          </a:stretch>
        </p:blipFill>
        <p:spPr>
          <a:xfrm>
            <a:off x="10022843" y="4911033"/>
            <a:ext cx="1844907" cy="1587557"/>
          </a:xfrm>
          <a:prstGeom prst="rect">
            <a:avLst/>
          </a:prstGeom>
        </p:spPr>
      </p:pic>
      <p:pic>
        <p:nvPicPr>
          <p:cNvPr id="8" name="图片 7"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11" name="Rectangle 2"/>
          <p:cNvSpPr txBox="1">
            <a:spLocks noChangeArrowheads="1"/>
          </p:cNvSpPr>
          <p:nvPr/>
        </p:nvSpPr>
        <p:spPr>
          <a:xfrm>
            <a:off x="1468582" y="484909"/>
            <a:ext cx="7228046" cy="52691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b="1" dirty="0">
              <a:effectLst>
                <a:outerShdw blurRad="38100" dist="38100" dir="2700000" algn="tl">
                  <a:srgbClr val="000000">
                    <a:alpha val="43137"/>
                  </a:srgbClr>
                </a:outerShdw>
              </a:effectLst>
              <a:latin typeface="Arial" charset="0"/>
              <a:ea typeface="Arial" charset="0"/>
              <a:cs typeface="Arial" charset="0"/>
            </a:endParaRPr>
          </a:p>
        </p:txBody>
      </p:sp>
      <p:sp>
        <p:nvSpPr>
          <p:cNvPr id="9" name="Rectangle 8"/>
          <p:cNvSpPr/>
          <p:nvPr/>
        </p:nvSpPr>
        <p:spPr>
          <a:xfrm>
            <a:off x="1055077" y="974082"/>
            <a:ext cx="10410092" cy="4524315"/>
          </a:xfrm>
          <a:prstGeom prst="rect">
            <a:avLst/>
          </a:prstGeom>
        </p:spPr>
        <p:txBody>
          <a:bodyPr wrap="square" anchor="ctr">
            <a:spAutoFit/>
          </a:bodyPr>
          <a:lstStyle/>
          <a:p>
            <a:pPr lvl="0" algn="just" eaLnBrk="0" fontAlgn="base" hangingPunct="0">
              <a:lnSpc>
                <a:spcPct val="150000"/>
              </a:lnSpc>
              <a:spcBef>
                <a:spcPct val="0"/>
              </a:spcBef>
              <a:spcAft>
                <a:spcPct val="0"/>
              </a:spcAft>
              <a:buFontTx/>
              <a:buChar char="•"/>
            </a:pPr>
            <a:r>
              <a:rPr lang="en-US" altLang="en-US" sz="2400" dirty="0" smtClean="0">
                <a:latin typeface="Arial" panose="020B0604020202020204" pitchFamily="34" charset="0"/>
              </a:rPr>
              <a:t> Theo </a:t>
            </a:r>
            <a:r>
              <a:rPr lang="en-US" altLang="en-US" sz="2400" b="1" dirty="0" smtClean="0">
                <a:latin typeface="Arial" panose="020B0604020202020204" pitchFamily="34" charset="0"/>
              </a:rPr>
              <a:t>WHO</a:t>
            </a:r>
            <a:r>
              <a:rPr lang="en-US" altLang="en-US" sz="2400" dirty="0" smtClean="0">
                <a:latin typeface="Arial" panose="020B0604020202020204" pitchFamily="34" charset="0"/>
              </a:rPr>
              <a:t>, </a:t>
            </a:r>
            <a:r>
              <a:rPr lang="en-US" altLang="en-US" sz="2400" dirty="0" err="1">
                <a:latin typeface="Arial" panose="020B0604020202020204" pitchFamily="34" charset="0"/>
              </a:rPr>
              <a:t>mỗi</a:t>
            </a:r>
            <a:r>
              <a:rPr lang="en-US" altLang="en-US" sz="2400" dirty="0">
                <a:latin typeface="Arial" panose="020B0604020202020204" pitchFamily="34" charset="0"/>
              </a:rPr>
              <a:t> </a:t>
            </a:r>
            <a:r>
              <a:rPr lang="en-US" altLang="en-US" sz="2400" dirty="0" err="1">
                <a:latin typeface="Arial" panose="020B0604020202020204" pitchFamily="34" charset="0"/>
              </a:rPr>
              <a:t>năm</a:t>
            </a:r>
            <a:r>
              <a:rPr lang="en-US" altLang="en-US" sz="2400" dirty="0">
                <a:latin typeface="Arial" panose="020B0604020202020204" pitchFamily="34" charset="0"/>
              </a:rPr>
              <a:t> </a:t>
            </a:r>
            <a:r>
              <a:rPr lang="en-US" altLang="en-US" sz="2400" dirty="0" err="1">
                <a:latin typeface="Arial" panose="020B0604020202020204" pitchFamily="34" charset="0"/>
              </a:rPr>
              <a:t>có</a:t>
            </a:r>
            <a:r>
              <a:rPr lang="en-US" altLang="en-US" sz="2400" dirty="0">
                <a:latin typeface="Arial" panose="020B0604020202020204" pitchFamily="34" charset="0"/>
              </a:rPr>
              <a:t> </a:t>
            </a:r>
            <a:r>
              <a:rPr lang="en-US" altLang="en-US" sz="2400" dirty="0" err="1">
                <a:latin typeface="Arial" panose="020B0604020202020204" pitchFamily="34" charset="0"/>
              </a:rPr>
              <a:t>khoảng</a:t>
            </a:r>
            <a:r>
              <a:rPr lang="en-US" altLang="en-US" sz="2400" dirty="0">
                <a:latin typeface="Arial" panose="020B0604020202020204" pitchFamily="34" charset="0"/>
              </a:rPr>
              <a:t> </a:t>
            </a:r>
            <a:r>
              <a:rPr lang="en-US" altLang="en-US" sz="2400" b="1" dirty="0">
                <a:latin typeface="Arial" panose="020B0604020202020204" pitchFamily="34" charset="0"/>
              </a:rPr>
              <a:t>37 </a:t>
            </a:r>
            <a:r>
              <a:rPr lang="en-US" altLang="en-US" sz="2400" b="1" dirty="0" err="1">
                <a:latin typeface="Arial" panose="020B0604020202020204" pitchFamily="34" charset="0"/>
              </a:rPr>
              <a:t>triệu</a:t>
            </a:r>
            <a:r>
              <a:rPr lang="en-US" altLang="en-US" sz="2400" b="1" dirty="0">
                <a:latin typeface="Arial" panose="020B0604020202020204" pitchFamily="34" charset="0"/>
              </a:rPr>
              <a:t> </a:t>
            </a:r>
            <a:r>
              <a:rPr lang="en-US" altLang="en-US" sz="2400" b="1" dirty="0" err="1">
                <a:latin typeface="Arial" panose="020B0604020202020204" pitchFamily="34" charset="0"/>
              </a:rPr>
              <a:t>thanh</a:t>
            </a:r>
            <a:r>
              <a:rPr lang="en-US" altLang="en-US" sz="2400" b="1" dirty="0">
                <a:latin typeface="Arial" panose="020B0604020202020204" pitchFamily="34" charset="0"/>
              </a:rPr>
              <a:t> </a:t>
            </a:r>
            <a:r>
              <a:rPr lang="en-US" altLang="en-US" sz="2400" b="1" dirty="0" err="1">
                <a:latin typeface="Arial" panose="020B0604020202020204" pitchFamily="34" charset="0"/>
              </a:rPr>
              <a:t>thiếu</a:t>
            </a:r>
            <a:r>
              <a:rPr lang="en-US" altLang="en-US" sz="2400" b="1" dirty="0">
                <a:latin typeface="Arial" panose="020B0604020202020204" pitchFamily="34" charset="0"/>
              </a:rPr>
              <a:t> </a:t>
            </a:r>
            <a:r>
              <a:rPr lang="en-US" altLang="en-US" sz="2400" b="1" dirty="0" err="1">
                <a:latin typeface="Arial" panose="020B0604020202020204" pitchFamily="34" charset="0"/>
              </a:rPr>
              <a:t>niên</a:t>
            </a:r>
            <a:r>
              <a:rPr lang="en-US" altLang="en-US" sz="2400" b="1" dirty="0">
                <a:latin typeface="Arial" panose="020B0604020202020204" pitchFamily="34" charset="0"/>
              </a:rPr>
              <a:t> (13–15 </a:t>
            </a:r>
            <a:r>
              <a:rPr lang="en-US" altLang="en-US" sz="2400" b="1" dirty="0" err="1">
                <a:latin typeface="Arial" panose="020B0604020202020204" pitchFamily="34" charset="0"/>
              </a:rPr>
              <a:t>tuổi</a:t>
            </a:r>
            <a:r>
              <a:rPr lang="en-US" altLang="en-US" sz="2400" b="1" dirty="0">
                <a:latin typeface="Arial" panose="020B0604020202020204" pitchFamily="34" charset="0"/>
              </a:rPr>
              <a:t>)</a:t>
            </a:r>
            <a:r>
              <a:rPr lang="en-US" altLang="en-US" sz="2400" dirty="0">
                <a:latin typeface="Arial" panose="020B0604020202020204" pitchFamily="34" charset="0"/>
              </a:rPr>
              <a:t> </a:t>
            </a:r>
            <a:r>
              <a:rPr lang="en-US" altLang="en-US" sz="2400" dirty="0" err="1">
                <a:latin typeface="Arial" panose="020B0604020202020204" pitchFamily="34" charset="0"/>
              </a:rPr>
              <a:t>trên</a:t>
            </a:r>
            <a:r>
              <a:rPr lang="en-US" altLang="en-US" sz="2400" dirty="0">
                <a:latin typeface="Arial" panose="020B0604020202020204" pitchFamily="34" charset="0"/>
              </a:rPr>
              <a:t> </a:t>
            </a:r>
            <a:r>
              <a:rPr lang="en-US" altLang="en-US" sz="2400" dirty="0" err="1">
                <a:latin typeface="Arial" panose="020B0604020202020204" pitchFamily="34" charset="0"/>
              </a:rPr>
              <a:t>toàn</a:t>
            </a:r>
            <a:r>
              <a:rPr lang="en-US" altLang="en-US" sz="2400" dirty="0">
                <a:latin typeface="Arial" panose="020B0604020202020204" pitchFamily="34" charset="0"/>
              </a:rPr>
              <a:t> </a:t>
            </a:r>
            <a:r>
              <a:rPr lang="en-US" altLang="en-US" sz="2400" dirty="0" err="1">
                <a:latin typeface="Arial" panose="020B0604020202020204" pitchFamily="34" charset="0"/>
              </a:rPr>
              <a:t>cầu</a:t>
            </a:r>
            <a:r>
              <a:rPr lang="en-US" altLang="en-US" sz="2400" dirty="0">
                <a:latin typeface="Arial" panose="020B0604020202020204" pitchFamily="34" charset="0"/>
              </a:rPr>
              <a:t> </a:t>
            </a:r>
            <a:r>
              <a:rPr lang="en-US" altLang="en-US" sz="2400" dirty="0" err="1">
                <a:latin typeface="Arial" panose="020B0604020202020204" pitchFamily="34" charset="0"/>
              </a:rPr>
              <a:t>đang</a:t>
            </a:r>
            <a:r>
              <a:rPr lang="en-US" altLang="en-US" sz="2400" dirty="0">
                <a:latin typeface="Arial" panose="020B0604020202020204" pitchFamily="34" charset="0"/>
              </a:rPr>
              <a:t> </a:t>
            </a:r>
            <a:r>
              <a:rPr lang="en-US" altLang="en-US" sz="2400" dirty="0" err="1">
                <a:latin typeface="Arial" panose="020B0604020202020204" pitchFamily="34" charset="0"/>
              </a:rPr>
              <a:t>sử</a:t>
            </a:r>
            <a:r>
              <a:rPr lang="en-US" altLang="en-US" sz="2400" dirty="0">
                <a:latin typeface="Arial" panose="020B0604020202020204" pitchFamily="34" charset="0"/>
              </a:rPr>
              <a:t> </a:t>
            </a:r>
            <a:r>
              <a:rPr lang="en-US" altLang="en-US" sz="2400" dirty="0" err="1">
                <a:latin typeface="Arial" panose="020B0604020202020204" pitchFamily="34" charset="0"/>
              </a:rPr>
              <a:t>dụng</a:t>
            </a:r>
            <a:r>
              <a:rPr lang="en-US" altLang="en-US" sz="2400" dirty="0">
                <a:latin typeface="Arial" panose="020B0604020202020204" pitchFamily="34" charset="0"/>
              </a:rPr>
              <a:t> </a:t>
            </a:r>
            <a:r>
              <a:rPr lang="en-US" altLang="en-US" sz="2400" dirty="0" err="1">
                <a:latin typeface="Arial" panose="020B0604020202020204" pitchFamily="34" charset="0"/>
              </a:rPr>
              <a:t>một</a:t>
            </a:r>
            <a:r>
              <a:rPr lang="en-US" altLang="en-US" sz="2400" dirty="0">
                <a:latin typeface="Arial" panose="020B0604020202020204" pitchFamily="34" charset="0"/>
              </a:rPr>
              <a:t> </a:t>
            </a:r>
            <a:r>
              <a:rPr lang="en-US" altLang="en-US" sz="2400" dirty="0" err="1">
                <a:latin typeface="Arial" panose="020B0604020202020204" pitchFamily="34" charset="0"/>
              </a:rPr>
              <a:t>dạng</a:t>
            </a:r>
            <a:r>
              <a:rPr lang="en-US" altLang="en-US" sz="2400" dirty="0">
                <a:latin typeface="Arial" panose="020B0604020202020204" pitchFamily="34" charset="0"/>
              </a:rPr>
              <a:t> </a:t>
            </a:r>
            <a:r>
              <a:rPr lang="en-US" altLang="en-US" sz="2400" dirty="0" err="1">
                <a:latin typeface="Arial" panose="020B0604020202020204" pitchFamily="34" charset="0"/>
              </a:rPr>
              <a:t>sản</a:t>
            </a:r>
            <a:r>
              <a:rPr lang="en-US" altLang="en-US" sz="2400" dirty="0">
                <a:latin typeface="Arial" panose="020B0604020202020204" pitchFamily="34" charset="0"/>
              </a:rPr>
              <a:t> </a:t>
            </a:r>
            <a:r>
              <a:rPr lang="en-US" altLang="en-US" sz="2400" dirty="0" err="1">
                <a:latin typeface="Arial" panose="020B0604020202020204" pitchFamily="34" charset="0"/>
              </a:rPr>
              <a:t>phẩm</a:t>
            </a:r>
            <a:r>
              <a:rPr lang="en-US" altLang="en-US" sz="2400" dirty="0">
                <a:latin typeface="Arial" panose="020B0604020202020204" pitchFamily="34" charset="0"/>
              </a:rPr>
              <a:t> </a:t>
            </a:r>
            <a:r>
              <a:rPr lang="en-US" altLang="en-US" sz="2400" dirty="0" err="1">
                <a:latin typeface="Arial" panose="020B0604020202020204" pitchFamily="34" charset="0"/>
              </a:rPr>
              <a:t>thuốc</a:t>
            </a:r>
            <a:r>
              <a:rPr lang="en-US" altLang="en-US" sz="2400" dirty="0">
                <a:latin typeface="Arial" panose="020B0604020202020204" pitchFamily="34" charset="0"/>
              </a:rPr>
              <a:t> </a:t>
            </a:r>
            <a:r>
              <a:rPr lang="en-US" altLang="en-US" sz="2400" dirty="0" err="1">
                <a:latin typeface="Arial" panose="020B0604020202020204" pitchFamily="34" charset="0"/>
              </a:rPr>
              <a:t>lá</a:t>
            </a:r>
            <a:r>
              <a:rPr lang="en-US" altLang="en-US" sz="2400" dirty="0">
                <a:latin typeface="Arial" panose="020B0604020202020204" pitchFamily="34" charset="0"/>
              </a:rPr>
              <a:t>.</a:t>
            </a:r>
          </a:p>
          <a:p>
            <a:pPr lvl="0" algn="just" eaLnBrk="0" fontAlgn="base" hangingPunct="0">
              <a:lnSpc>
                <a:spcPct val="150000"/>
              </a:lnSpc>
              <a:spcBef>
                <a:spcPct val="0"/>
              </a:spcBef>
              <a:spcAft>
                <a:spcPct val="0"/>
              </a:spcAft>
              <a:buFontTx/>
              <a:buChar char="•"/>
            </a:pPr>
            <a:r>
              <a:rPr lang="en-US" altLang="en-US" sz="2400" dirty="0" smtClean="0">
                <a:latin typeface="Arial" panose="020B0604020202020204" pitchFamily="34" charset="0"/>
              </a:rPr>
              <a:t> </a:t>
            </a:r>
            <a:r>
              <a:rPr lang="en-US" altLang="en-US" sz="2400" dirty="0" err="1" smtClean="0">
                <a:latin typeface="Arial" panose="020B0604020202020204" pitchFamily="34" charset="0"/>
              </a:rPr>
              <a:t>Các</a:t>
            </a:r>
            <a:r>
              <a:rPr lang="en-US" altLang="en-US" sz="2400" dirty="0" smtClean="0">
                <a:latin typeface="Arial" panose="020B0604020202020204" pitchFamily="34" charset="0"/>
              </a:rPr>
              <a:t> </a:t>
            </a:r>
            <a:r>
              <a:rPr lang="en-US" altLang="en-US" sz="2400" dirty="0" err="1">
                <a:latin typeface="Arial" panose="020B0604020202020204" pitchFamily="34" charset="0"/>
              </a:rPr>
              <a:t>sản</a:t>
            </a:r>
            <a:r>
              <a:rPr lang="en-US" altLang="en-US" sz="2400" dirty="0">
                <a:latin typeface="Arial" panose="020B0604020202020204" pitchFamily="34" charset="0"/>
              </a:rPr>
              <a:t> </a:t>
            </a:r>
            <a:r>
              <a:rPr lang="en-US" altLang="en-US" sz="2400" dirty="0" err="1">
                <a:latin typeface="Arial" panose="020B0604020202020204" pitchFamily="34" charset="0"/>
              </a:rPr>
              <a:t>phẩm</a:t>
            </a:r>
            <a:r>
              <a:rPr lang="en-US" altLang="en-US" sz="2400" dirty="0">
                <a:latin typeface="Arial" panose="020B0604020202020204" pitchFamily="34" charset="0"/>
              </a:rPr>
              <a:t> </a:t>
            </a:r>
            <a:r>
              <a:rPr lang="en-US" altLang="en-US" sz="2400" dirty="0" err="1">
                <a:latin typeface="Arial" panose="020B0604020202020204" pitchFamily="34" charset="0"/>
              </a:rPr>
              <a:t>mới</a:t>
            </a:r>
            <a:r>
              <a:rPr lang="en-US" altLang="en-US" sz="2400" dirty="0">
                <a:latin typeface="Arial" panose="020B0604020202020204" pitchFamily="34" charset="0"/>
              </a:rPr>
              <a:t> </a:t>
            </a:r>
            <a:r>
              <a:rPr lang="en-US" altLang="en-US" sz="2400" dirty="0" err="1">
                <a:latin typeface="Arial" panose="020B0604020202020204" pitchFamily="34" charset="0"/>
              </a:rPr>
              <a:t>như</a:t>
            </a:r>
            <a:r>
              <a:rPr lang="en-US" altLang="en-US" sz="2400" dirty="0">
                <a:latin typeface="Arial" panose="020B0604020202020204" pitchFamily="34" charset="0"/>
              </a:rPr>
              <a:t> </a:t>
            </a:r>
            <a:r>
              <a:rPr lang="en-US" altLang="en-US" sz="2400" b="1" dirty="0" err="1">
                <a:latin typeface="Arial" panose="020B0604020202020204" pitchFamily="34" charset="0"/>
              </a:rPr>
              <a:t>thuốc</a:t>
            </a:r>
            <a:r>
              <a:rPr lang="en-US" altLang="en-US" sz="2400" b="1" dirty="0">
                <a:latin typeface="Arial" panose="020B0604020202020204" pitchFamily="34" charset="0"/>
              </a:rPr>
              <a:t> </a:t>
            </a:r>
            <a:r>
              <a:rPr lang="en-US" altLang="en-US" sz="2400" b="1" dirty="0" err="1">
                <a:latin typeface="Arial" panose="020B0604020202020204" pitchFamily="34" charset="0"/>
              </a:rPr>
              <a:t>lá</a:t>
            </a:r>
            <a:r>
              <a:rPr lang="en-US" altLang="en-US" sz="2400" b="1" dirty="0">
                <a:latin typeface="Arial" panose="020B0604020202020204" pitchFamily="34" charset="0"/>
              </a:rPr>
              <a:t> </a:t>
            </a:r>
            <a:r>
              <a:rPr lang="en-US" altLang="en-US" sz="2400" b="1" dirty="0" err="1">
                <a:latin typeface="Arial" panose="020B0604020202020204" pitchFamily="34" charset="0"/>
              </a:rPr>
              <a:t>điện</a:t>
            </a:r>
            <a:r>
              <a:rPr lang="en-US" altLang="en-US" sz="2400" b="1" dirty="0">
                <a:latin typeface="Arial" panose="020B0604020202020204" pitchFamily="34" charset="0"/>
              </a:rPr>
              <a:t> </a:t>
            </a:r>
            <a:r>
              <a:rPr lang="en-US" altLang="en-US" sz="2400" b="1" dirty="0" err="1">
                <a:latin typeface="Arial" panose="020B0604020202020204" pitchFamily="34" charset="0"/>
              </a:rPr>
              <a:t>tử</a:t>
            </a:r>
            <a:r>
              <a:rPr lang="en-US" altLang="en-US" sz="2400" b="1" dirty="0">
                <a:latin typeface="Arial" panose="020B0604020202020204" pitchFamily="34" charset="0"/>
              </a:rPr>
              <a:t>, </a:t>
            </a:r>
            <a:r>
              <a:rPr lang="en-US" altLang="en-US" sz="2400" b="1" dirty="0" err="1">
                <a:latin typeface="Arial" panose="020B0604020202020204" pitchFamily="34" charset="0"/>
              </a:rPr>
              <a:t>thuốc</a:t>
            </a:r>
            <a:r>
              <a:rPr lang="en-US" altLang="en-US" sz="2400" b="1" dirty="0">
                <a:latin typeface="Arial" panose="020B0604020202020204" pitchFamily="34" charset="0"/>
              </a:rPr>
              <a:t> </a:t>
            </a:r>
            <a:r>
              <a:rPr lang="en-US" altLang="en-US" sz="2400" b="1" dirty="0" err="1">
                <a:latin typeface="Arial" panose="020B0604020202020204" pitchFamily="34" charset="0"/>
              </a:rPr>
              <a:t>lá</a:t>
            </a:r>
            <a:r>
              <a:rPr lang="en-US" altLang="en-US" sz="2400" b="1" dirty="0">
                <a:latin typeface="Arial" panose="020B0604020202020204" pitchFamily="34" charset="0"/>
              </a:rPr>
              <a:t> </a:t>
            </a:r>
            <a:r>
              <a:rPr lang="en-US" altLang="en-US" sz="2400" b="1" dirty="0" err="1">
                <a:latin typeface="Arial" panose="020B0604020202020204" pitchFamily="34" charset="0"/>
              </a:rPr>
              <a:t>nung</a:t>
            </a:r>
            <a:r>
              <a:rPr lang="en-US" altLang="en-US" sz="2400" b="1" dirty="0">
                <a:latin typeface="Arial" panose="020B0604020202020204" pitchFamily="34" charset="0"/>
              </a:rPr>
              <a:t> </a:t>
            </a:r>
            <a:r>
              <a:rPr lang="en-US" altLang="en-US" sz="2400" b="1" dirty="0" err="1">
                <a:latin typeface="Arial" panose="020B0604020202020204" pitchFamily="34" charset="0"/>
              </a:rPr>
              <a:t>nóng</a:t>
            </a:r>
            <a:r>
              <a:rPr lang="en-US" altLang="en-US" sz="2400" b="1" dirty="0">
                <a:latin typeface="Arial" panose="020B0604020202020204" pitchFamily="34" charset="0"/>
              </a:rPr>
              <a:t>, shisha</a:t>
            </a:r>
            <a:r>
              <a:rPr lang="en-US" altLang="en-US" sz="2400" dirty="0">
                <a:latin typeface="Arial" panose="020B0604020202020204" pitchFamily="34" charset="0"/>
              </a:rPr>
              <a:t> </a:t>
            </a:r>
            <a:r>
              <a:rPr lang="en-US" altLang="en-US" sz="2400" dirty="0" err="1">
                <a:latin typeface="Arial" panose="020B0604020202020204" pitchFamily="34" charset="0"/>
              </a:rPr>
              <a:t>đang</a:t>
            </a:r>
            <a:r>
              <a:rPr lang="en-US" altLang="en-US" sz="2400" dirty="0">
                <a:latin typeface="Arial" panose="020B0604020202020204" pitchFamily="34" charset="0"/>
              </a:rPr>
              <a:t> </a:t>
            </a:r>
            <a:r>
              <a:rPr lang="en-US" altLang="en-US" sz="2400" dirty="0" err="1">
                <a:latin typeface="Arial" panose="020B0604020202020204" pitchFamily="34" charset="0"/>
              </a:rPr>
              <a:t>gia</a:t>
            </a:r>
            <a:r>
              <a:rPr lang="en-US" altLang="en-US" sz="2400" dirty="0">
                <a:latin typeface="Arial" panose="020B0604020202020204" pitchFamily="34" charset="0"/>
              </a:rPr>
              <a:t> </a:t>
            </a:r>
            <a:r>
              <a:rPr lang="en-US" altLang="en-US" sz="2400" dirty="0" err="1">
                <a:latin typeface="Arial" panose="020B0604020202020204" pitchFamily="34" charset="0"/>
              </a:rPr>
              <a:t>tăng</a:t>
            </a:r>
            <a:r>
              <a:rPr lang="en-US" altLang="en-US" sz="2400" dirty="0">
                <a:latin typeface="Arial" panose="020B0604020202020204" pitchFamily="34" charset="0"/>
              </a:rPr>
              <a:t> </a:t>
            </a:r>
            <a:r>
              <a:rPr lang="en-US" altLang="en-US" sz="2400" dirty="0" err="1">
                <a:latin typeface="Arial" panose="020B0604020202020204" pitchFamily="34" charset="0"/>
              </a:rPr>
              <a:t>mạnh</a:t>
            </a:r>
            <a:r>
              <a:rPr lang="en-US" altLang="en-US" sz="2400" dirty="0">
                <a:latin typeface="Arial" panose="020B0604020202020204" pitchFamily="34" charset="0"/>
              </a:rPr>
              <a:t> ở </a:t>
            </a:r>
            <a:r>
              <a:rPr lang="en-US" altLang="en-US" sz="2400" dirty="0" err="1">
                <a:latin typeface="Arial" panose="020B0604020202020204" pitchFamily="34" charset="0"/>
              </a:rPr>
              <a:t>lứa</a:t>
            </a:r>
            <a:r>
              <a:rPr lang="en-US" altLang="en-US" sz="2400" dirty="0">
                <a:latin typeface="Arial" panose="020B0604020202020204" pitchFamily="34" charset="0"/>
              </a:rPr>
              <a:t> </a:t>
            </a:r>
            <a:r>
              <a:rPr lang="en-US" altLang="en-US" sz="2400" dirty="0" err="1">
                <a:latin typeface="Arial" panose="020B0604020202020204" pitchFamily="34" charset="0"/>
              </a:rPr>
              <a:t>tuổi</a:t>
            </a:r>
            <a:r>
              <a:rPr lang="en-US" altLang="en-US" sz="2400" dirty="0">
                <a:latin typeface="Arial" panose="020B0604020202020204" pitchFamily="34" charset="0"/>
              </a:rPr>
              <a:t> </a:t>
            </a:r>
            <a:r>
              <a:rPr lang="en-US" altLang="en-US" sz="2400" dirty="0" err="1">
                <a:latin typeface="Arial" panose="020B0604020202020204" pitchFamily="34" charset="0"/>
              </a:rPr>
              <a:t>vị</a:t>
            </a:r>
            <a:r>
              <a:rPr lang="en-US" altLang="en-US" sz="2400" dirty="0">
                <a:latin typeface="Arial" panose="020B0604020202020204" pitchFamily="34" charset="0"/>
              </a:rPr>
              <a:t> </a:t>
            </a:r>
            <a:r>
              <a:rPr lang="en-US" altLang="en-US" sz="2400" dirty="0" err="1">
                <a:latin typeface="Arial" panose="020B0604020202020204" pitchFamily="34" charset="0"/>
              </a:rPr>
              <a:t>thành</a:t>
            </a:r>
            <a:r>
              <a:rPr lang="en-US" altLang="en-US" sz="2400" dirty="0">
                <a:latin typeface="Arial" panose="020B0604020202020204" pitchFamily="34" charset="0"/>
              </a:rPr>
              <a:t> </a:t>
            </a:r>
            <a:r>
              <a:rPr lang="en-US" altLang="en-US" sz="2400" dirty="0" err="1">
                <a:latin typeface="Arial" panose="020B0604020202020204" pitchFamily="34" charset="0"/>
              </a:rPr>
              <a:t>niên</a:t>
            </a:r>
            <a:r>
              <a:rPr lang="en-US" altLang="en-US" sz="2400" dirty="0">
                <a:latin typeface="Arial" panose="020B0604020202020204" pitchFamily="34" charset="0"/>
              </a:rPr>
              <a:t> do </a:t>
            </a:r>
            <a:r>
              <a:rPr lang="en-US" altLang="en-US" sz="2400" dirty="0" err="1">
                <a:latin typeface="Arial" panose="020B0604020202020204" pitchFamily="34" charset="0"/>
              </a:rPr>
              <a:t>quảng</a:t>
            </a:r>
            <a:r>
              <a:rPr lang="en-US" altLang="en-US" sz="2400" dirty="0">
                <a:latin typeface="Arial" panose="020B0604020202020204" pitchFamily="34" charset="0"/>
              </a:rPr>
              <a:t> </a:t>
            </a:r>
            <a:r>
              <a:rPr lang="en-US" altLang="en-US" sz="2400" dirty="0" err="1">
                <a:latin typeface="Arial" panose="020B0604020202020204" pitchFamily="34" charset="0"/>
              </a:rPr>
              <a:t>cáo</a:t>
            </a:r>
            <a:r>
              <a:rPr lang="en-US" altLang="en-US" sz="2400" dirty="0">
                <a:latin typeface="Arial" panose="020B0604020202020204" pitchFamily="34" charset="0"/>
              </a:rPr>
              <a:t> </a:t>
            </a:r>
            <a:r>
              <a:rPr lang="en-US" altLang="en-US" sz="2400" dirty="0" err="1">
                <a:latin typeface="Arial" panose="020B0604020202020204" pitchFamily="34" charset="0"/>
              </a:rPr>
              <a:t>hấp</a:t>
            </a:r>
            <a:r>
              <a:rPr lang="en-US" altLang="en-US" sz="2400" dirty="0">
                <a:latin typeface="Arial" panose="020B0604020202020204" pitchFamily="34" charset="0"/>
              </a:rPr>
              <a:t> </a:t>
            </a:r>
            <a:r>
              <a:rPr lang="en-US" altLang="en-US" sz="2400" dirty="0" err="1">
                <a:latin typeface="Arial" panose="020B0604020202020204" pitchFamily="34" charset="0"/>
              </a:rPr>
              <a:t>dẫn</a:t>
            </a:r>
            <a:r>
              <a:rPr lang="en-US" altLang="en-US" sz="2400" dirty="0">
                <a:latin typeface="Arial" panose="020B0604020202020204" pitchFamily="34" charset="0"/>
              </a:rPr>
              <a:t>, </a:t>
            </a:r>
            <a:r>
              <a:rPr lang="en-US" altLang="en-US" sz="2400" dirty="0" err="1">
                <a:latin typeface="Arial" panose="020B0604020202020204" pitchFamily="34" charset="0"/>
              </a:rPr>
              <a:t>mùi</a:t>
            </a:r>
            <a:r>
              <a:rPr lang="en-US" altLang="en-US" sz="2400" dirty="0">
                <a:latin typeface="Arial" panose="020B0604020202020204" pitchFamily="34" charset="0"/>
              </a:rPr>
              <a:t> </a:t>
            </a:r>
            <a:r>
              <a:rPr lang="en-US" altLang="en-US" sz="2400" dirty="0" err="1">
                <a:latin typeface="Arial" panose="020B0604020202020204" pitchFamily="34" charset="0"/>
              </a:rPr>
              <a:t>vị</a:t>
            </a:r>
            <a:r>
              <a:rPr lang="en-US" altLang="en-US" sz="2400" dirty="0">
                <a:latin typeface="Arial" panose="020B0604020202020204" pitchFamily="34" charset="0"/>
              </a:rPr>
              <a:t> </a:t>
            </a:r>
            <a:r>
              <a:rPr lang="en-US" altLang="en-US" sz="2400" dirty="0" err="1">
                <a:latin typeface="Arial" panose="020B0604020202020204" pitchFamily="34" charset="0"/>
              </a:rPr>
              <a:t>đa</a:t>
            </a:r>
            <a:r>
              <a:rPr lang="en-US" altLang="en-US" sz="2400" dirty="0">
                <a:latin typeface="Arial" panose="020B0604020202020204" pitchFamily="34" charset="0"/>
              </a:rPr>
              <a:t> </a:t>
            </a:r>
            <a:r>
              <a:rPr lang="en-US" altLang="en-US" sz="2400" dirty="0" err="1">
                <a:latin typeface="Arial" panose="020B0604020202020204" pitchFamily="34" charset="0"/>
              </a:rPr>
              <a:t>dạng</a:t>
            </a:r>
            <a:r>
              <a:rPr lang="en-US" altLang="en-US" sz="2400" dirty="0">
                <a:latin typeface="Arial" panose="020B0604020202020204" pitchFamily="34" charset="0"/>
              </a:rPr>
              <a:t> </a:t>
            </a:r>
            <a:r>
              <a:rPr lang="en-US" altLang="en-US" sz="2400" dirty="0" err="1">
                <a:latin typeface="Arial" panose="020B0604020202020204" pitchFamily="34" charset="0"/>
              </a:rPr>
              <a:t>và</a:t>
            </a:r>
            <a:r>
              <a:rPr lang="en-US" altLang="en-US" sz="2400" dirty="0">
                <a:latin typeface="Arial" panose="020B0604020202020204" pitchFamily="34" charset="0"/>
              </a:rPr>
              <a:t> </a:t>
            </a:r>
            <a:r>
              <a:rPr lang="en-US" altLang="en-US" sz="2400" dirty="0" err="1">
                <a:latin typeface="Arial" panose="020B0604020202020204" pitchFamily="34" charset="0"/>
              </a:rPr>
              <a:t>tâm</a:t>
            </a:r>
            <a:r>
              <a:rPr lang="en-US" altLang="en-US" sz="2400" dirty="0">
                <a:latin typeface="Arial" panose="020B0604020202020204" pitchFamily="34" charset="0"/>
              </a:rPr>
              <a:t> </a:t>
            </a:r>
            <a:r>
              <a:rPr lang="en-US" altLang="en-US" sz="2400" dirty="0" err="1">
                <a:latin typeface="Arial" panose="020B0604020202020204" pitchFamily="34" charset="0"/>
              </a:rPr>
              <a:t>lý</a:t>
            </a:r>
            <a:r>
              <a:rPr lang="en-US" altLang="en-US" sz="2400" dirty="0">
                <a:latin typeface="Arial" panose="020B0604020202020204" pitchFamily="34" charset="0"/>
              </a:rPr>
              <a:t> </a:t>
            </a:r>
            <a:r>
              <a:rPr lang="en-US" altLang="en-US" sz="2400" dirty="0" err="1">
                <a:latin typeface="Arial" panose="020B0604020202020204" pitchFamily="34" charset="0"/>
              </a:rPr>
              <a:t>tò</a:t>
            </a:r>
            <a:r>
              <a:rPr lang="en-US" altLang="en-US" sz="2400" dirty="0">
                <a:latin typeface="Arial" panose="020B0604020202020204" pitchFamily="34" charset="0"/>
              </a:rPr>
              <a:t> </a:t>
            </a:r>
            <a:r>
              <a:rPr lang="en-US" altLang="en-US" sz="2400" dirty="0" err="1">
                <a:latin typeface="Arial" panose="020B0604020202020204" pitchFamily="34" charset="0"/>
              </a:rPr>
              <a:t>mò</a:t>
            </a:r>
            <a:r>
              <a:rPr lang="en-US" altLang="en-US" sz="2400" dirty="0">
                <a:latin typeface="Arial" panose="020B0604020202020204" pitchFamily="34" charset="0"/>
              </a:rPr>
              <a:t>.</a:t>
            </a:r>
          </a:p>
          <a:p>
            <a:pPr lvl="0" algn="just" eaLnBrk="0" fontAlgn="base" hangingPunct="0">
              <a:lnSpc>
                <a:spcPct val="150000"/>
              </a:lnSpc>
              <a:spcBef>
                <a:spcPct val="0"/>
              </a:spcBef>
              <a:spcAft>
                <a:spcPct val="0"/>
              </a:spcAft>
              <a:buFontTx/>
              <a:buChar char="•"/>
            </a:pPr>
            <a:r>
              <a:rPr lang="en-US" altLang="en-US" sz="2400" dirty="0" smtClean="0">
                <a:latin typeface="Arial" panose="020B0604020202020204" pitchFamily="34" charset="0"/>
              </a:rPr>
              <a:t> </a:t>
            </a:r>
            <a:r>
              <a:rPr lang="en-US" altLang="en-US" sz="2400" dirty="0" err="1" smtClean="0">
                <a:latin typeface="Arial" panose="020B0604020202020204" pitchFamily="34" charset="0"/>
              </a:rPr>
              <a:t>Trong</a:t>
            </a:r>
            <a:r>
              <a:rPr lang="en-US" altLang="en-US" sz="2400" dirty="0" smtClean="0">
                <a:latin typeface="Arial" panose="020B0604020202020204" pitchFamily="34" charset="0"/>
              </a:rPr>
              <a:t> </a:t>
            </a:r>
            <a:r>
              <a:rPr lang="en-US" altLang="en-US" sz="2400" dirty="0" err="1">
                <a:latin typeface="Arial" panose="020B0604020202020204" pitchFamily="34" charset="0"/>
              </a:rPr>
              <a:t>một</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a:t>
            </a:r>
            <a:r>
              <a:rPr lang="en-US" altLang="en-US" sz="2400" dirty="0" err="1">
                <a:latin typeface="Arial" panose="020B0604020202020204" pitchFamily="34" charset="0"/>
              </a:rPr>
              <a:t>quốc</a:t>
            </a:r>
            <a:r>
              <a:rPr lang="en-US" altLang="en-US" sz="2400" dirty="0">
                <a:latin typeface="Arial" panose="020B0604020202020204" pitchFamily="34" charset="0"/>
              </a:rPr>
              <a:t> </a:t>
            </a:r>
            <a:r>
              <a:rPr lang="en-US" altLang="en-US" sz="2400" dirty="0" err="1">
                <a:latin typeface="Arial" panose="020B0604020202020204" pitchFamily="34" charset="0"/>
              </a:rPr>
              <a:t>gia</a:t>
            </a:r>
            <a:r>
              <a:rPr lang="en-US" altLang="en-US" sz="2400" dirty="0">
                <a:latin typeface="Arial" panose="020B0604020202020204" pitchFamily="34" charset="0"/>
              </a:rPr>
              <a:t> </a:t>
            </a:r>
            <a:r>
              <a:rPr lang="en-US" altLang="en-US" sz="2400" dirty="0" err="1">
                <a:latin typeface="Arial" panose="020B0604020202020204" pitchFamily="34" charset="0"/>
              </a:rPr>
              <a:t>phát</a:t>
            </a:r>
            <a:r>
              <a:rPr lang="en-US" altLang="en-US" sz="2400" dirty="0">
                <a:latin typeface="Arial" panose="020B0604020202020204" pitchFamily="34" charset="0"/>
              </a:rPr>
              <a:t> </a:t>
            </a:r>
            <a:r>
              <a:rPr lang="en-US" altLang="en-US" sz="2400" dirty="0" err="1">
                <a:latin typeface="Arial" panose="020B0604020202020204" pitchFamily="34" charset="0"/>
              </a:rPr>
              <a:t>triển</a:t>
            </a:r>
            <a:r>
              <a:rPr lang="en-US" altLang="en-US" sz="2400" dirty="0">
                <a:latin typeface="Arial" panose="020B0604020202020204" pitchFamily="34" charset="0"/>
              </a:rPr>
              <a:t>, </a:t>
            </a:r>
            <a:r>
              <a:rPr lang="en-US" altLang="en-US" sz="2400" dirty="0" err="1">
                <a:latin typeface="Arial" panose="020B0604020202020204" pitchFamily="34" charset="0"/>
              </a:rPr>
              <a:t>tỷ</a:t>
            </a:r>
            <a:r>
              <a:rPr lang="en-US" altLang="en-US" sz="2400" dirty="0">
                <a:latin typeface="Arial" panose="020B0604020202020204" pitchFamily="34" charset="0"/>
              </a:rPr>
              <a:t> </a:t>
            </a:r>
            <a:r>
              <a:rPr lang="en-US" altLang="en-US" sz="2400" dirty="0" err="1">
                <a:latin typeface="Arial" panose="020B0604020202020204" pitchFamily="34" charset="0"/>
              </a:rPr>
              <a:t>lệ</a:t>
            </a:r>
            <a:r>
              <a:rPr lang="en-US" altLang="en-US" sz="2400" dirty="0">
                <a:latin typeface="Arial" panose="020B0604020202020204" pitchFamily="34" charset="0"/>
              </a:rPr>
              <a:t> </a:t>
            </a:r>
            <a:r>
              <a:rPr lang="en-US" altLang="en-US" sz="2400" dirty="0" err="1">
                <a:latin typeface="Arial" panose="020B0604020202020204" pitchFamily="34" charset="0"/>
              </a:rPr>
              <a:t>hút</a:t>
            </a:r>
            <a:r>
              <a:rPr lang="en-US" altLang="en-US" sz="2400" dirty="0">
                <a:latin typeface="Arial" panose="020B0604020202020204" pitchFamily="34" charset="0"/>
              </a:rPr>
              <a:t> </a:t>
            </a:r>
            <a:r>
              <a:rPr lang="en-US" altLang="en-US" sz="2400" dirty="0" err="1">
                <a:latin typeface="Arial" panose="020B0604020202020204" pitchFamily="34" charset="0"/>
              </a:rPr>
              <a:t>thuốc</a:t>
            </a:r>
            <a:r>
              <a:rPr lang="en-US" altLang="en-US" sz="2400" dirty="0">
                <a:latin typeface="Arial" panose="020B0604020202020204" pitchFamily="34" charset="0"/>
              </a:rPr>
              <a:t> </a:t>
            </a:r>
            <a:r>
              <a:rPr lang="en-US" altLang="en-US" sz="2400" dirty="0" err="1">
                <a:latin typeface="Arial" panose="020B0604020202020204" pitchFamily="34" charset="0"/>
              </a:rPr>
              <a:t>lá</a:t>
            </a:r>
            <a:r>
              <a:rPr lang="en-US" altLang="en-US" sz="2400" dirty="0">
                <a:latin typeface="Arial" panose="020B0604020202020204" pitchFamily="34" charset="0"/>
              </a:rPr>
              <a:t> </a:t>
            </a:r>
            <a:r>
              <a:rPr lang="en-US" altLang="en-US" sz="2400" dirty="0" err="1">
                <a:latin typeface="Arial" panose="020B0604020202020204" pitchFamily="34" charset="0"/>
              </a:rPr>
              <a:t>truyền</a:t>
            </a:r>
            <a:r>
              <a:rPr lang="en-US" altLang="en-US" sz="2400" dirty="0">
                <a:latin typeface="Arial" panose="020B0604020202020204" pitchFamily="34" charset="0"/>
              </a:rPr>
              <a:t> </a:t>
            </a:r>
            <a:r>
              <a:rPr lang="en-US" altLang="en-US" sz="2400" dirty="0" err="1">
                <a:latin typeface="Arial" panose="020B0604020202020204" pitchFamily="34" charset="0"/>
              </a:rPr>
              <a:t>thống</a:t>
            </a:r>
            <a:r>
              <a:rPr lang="en-US" altLang="en-US" sz="2400" dirty="0">
                <a:latin typeface="Arial" panose="020B0604020202020204" pitchFamily="34" charset="0"/>
              </a:rPr>
              <a:t> </a:t>
            </a:r>
            <a:r>
              <a:rPr lang="en-US" altLang="en-US" sz="2400" dirty="0" err="1">
                <a:latin typeface="Arial" panose="020B0604020202020204" pitchFamily="34" charset="0"/>
              </a:rPr>
              <a:t>giảm</a:t>
            </a:r>
            <a:r>
              <a:rPr lang="en-US" altLang="en-US" sz="2400" dirty="0">
                <a:latin typeface="Arial" panose="020B0604020202020204" pitchFamily="34" charset="0"/>
              </a:rPr>
              <a:t>, </a:t>
            </a:r>
            <a:r>
              <a:rPr lang="en-US" altLang="en-US" sz="2400" dirty="0" err="1">
                <a:latin typeface="Arial" panose="020B0604020202020204" pitchFamily="34" charset="0"/>
              </a:rPr>
              <a:t>nhưng</a:t>
            </a:r>
            <a:r>
              <a:rPr lang="en-US" altLang="en-US" sz="2400" dirty="0">
                <a:latin typeface="Arial" panose="020B0604020202020204" pitchFamily="34" charset="0"/>
              </a:rPr>
              <a:t> </a:t>
            </a:r>
            <a:r>
              <a:rPr lang="en-US" altLang="en-US" sz="2400" b="1" dirty="0" err="1">
                <a:latin typeface="Arial" panose="020B0604020202020204" pitchFamily="34" charset="0"/>
              </a:rPr>
              <a:t>thuốc</a:t>
            </a:r>
            <a:r>
              <a:rPr lang="en-US" altLang="en-US" sz="2400" b="1" dirty="0">
                <a:latin typeface="Arial" panose="020B0604020202020204" pitchFamily="34" charset="0"/>
              </a:rPr>
              <a:t> </a:t>
            </a:r>
            <a:r>
              <a:rPr lang="en-US" altLang="en-US" sz="2400" b="1" dirty="0" err="1">
                <a:latin typeface="Arial" panose="020B0604020202020204" pitchFamily="34" charset="0"/>
              </a:rPr>
              <a:t>lá</a:t>
            </a:r>
            <a:r>
              <a:rPr lang="en-US" altLang="en-US" sz="2400" b="1" dirty="0">
                <a:latin typeface="Arial" panose="020B0604020202020204" pitchFamily="34" charset="0"/>
              </a:rPr>
              <a:t> </a:t>
            </a:r>
            <a:r>
              <a:rPr lang="en-US" altLang="en-US" sz="2400" b="1" dirty="0" err="1">
                <a:latin typeface="Arial" panose="020B0604020202020204" pitchFamily="34" charset="0"/>
              </a:rPr>
              <a:t>điện</a:t>
            </a:r>
            <a:r>
              <a:rPr lang="en-US" altLang="en-US" sz="2400" b="1" dirty="0">
                <a:latin typeface="Arial" panose="020B0604020202020204" pitchFamily="34" charset="0"/>
              </a:rPr>
              <a:t> </a:t>
            </a:r>
            <a:r>
              <a:rPr lang="en-US" altLang="en-US" sz="2400" b="1" dirty="0" err="1">
                <a:latin typeface="Arial" panose="020B0604020202020204" pitchFamily="34" charset="0"/>
              </a:rPr>
              <a:t>tử</a:t>
            </a:r>
            <a:r>
              <a:rPr lang="en-US" altLang="en-US" sz="2400" b="1" dirty="0">
                <a:latin typeface="Arial" panose="020B0604020202020204" pitchFamily="34" charset="0"/>
              </a:rPr>
              <a:t> </a:t>
            </a:r>
            <a:r>
              <a:rPr lang="en-US" altLang="en-US" sz="2400" b="1" dirty="0" err="1">
                <a:latin typeface="Arial" panose="020B0604020202020204" pitchFamily="34" charset="0"/>
              </a:rPr>
              <a:t>lại</a:t>
            </a:r>
            <a:r>
              <a:rPr lang="en-US" altLang="en-US" sz="2400" b="1" dirty="0">
                <a:latin typeface="Arial" panose="020B0604020202020204" pitchFamily="34" charset="0"/>
              </a:rPr>
              <a:t> </a:t>
            </a:r>
            <a:r>
              <a:rPr lang="en-US" altLang="en-US" sz="2400" b="1" dirty="0" err="1">
                <a:latin typeface="Arial" panose="020B0604020202020204" pitchFamily="34" charset="0"/>
              </a:rPr>
              <a:t>tăng</a:t>
            </a:r>
            <a:r>
              <a:rPr lang="en-US" altLang="en-US" sz="2400" b="1" dirty="0">
                <a:latin typeface="Arial" panose="020B0604020202020204" pitchFamily="34" charset="0"/>
              </a:rPr>
              <a:t> </a:t>
            </a:r>
            <a:r>
              <a:rPr lang="en-US" altLang="en-US" sz="2400" b="1" dirty="0" err="1">
                <a:latin typeface="Arial" panose="020B0604020202020204" pitchFamily="34" charset="0"/>
              </a:rPr>
              <a:t>nhanh</a:t>
            </a:r>
            <a:r>
              <a:rPr lang="en-US" altLang="en-US" sz="2400" dirty="0">
                <a:latin typeface="Arial" panose="020B0604020202020204" pitchFamily="34" charset="0"/>
              </a:rPr>
              <a:t>, </a:t>
            </a:r>
            <a:r>
              <a:rPr lang="en-US" altLang="en-US" sz="2400" dirty="0" err="1">
                <a:latin typeface="Arial" panose="020B0604020202020204" pitchFamily="34" charset="0"/>
              </a:rPr>
              <a:t>đặc</a:t>
            </a:r>
            <a:r>
              <a:rPr lang="en-US" altLang="en-US" sz="2400" dirty="0">
                <a:latin typeface="Arial" panose="020B0604020202020204" pitchFamily="34" charset="0"/>
              </a:rPr>
              <a:t> </a:t>
            </a:r>
            <a:r>
              <a:rPr lang="en-US" altLang="en-US" sz="2400" dirty="0" err="1">
                <a:latin typeface="Arial" panose="020B0604020202020204" pitchFamily="34" charset="0"/>
              </a:rPr>
              <a:t>biệt</a:t>
            </a:r>
            <a:r>
              <a:rPr lang="en-US" altLang="en-US" sz="2400" dirty="0">
                <a:latin typeface="Arial" panose="020B0604020202020204" pitchFamily="34" charset="0"/>
              </a:rPr>
              <a:t> ở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sinh</a:t>
            </a:r>
            <a:r>
              <a:rPr lang="en-US" altLang="en-US" sz="2400" dirty="0">
                <a:latin typeface="Arial" panose="020B0604020202020204" pitchFamily="34" charset="0"/>
              </a:rPr>
              <a:t> </a:t>
            </a:r>
            <a:r>
              <a:rPr lang="en-US" altLang="en-US" sz="2400" dirty="0" err="1">
                <a:latin typeface="Arial" panose="020B0604020202020204" pitchFamily="34" charset="0"/>
              </a:rPr>
              <a:t>trung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và</a:t>
            </a:r>
            <a:r>
              <a:rPr lang="en-US" altLang="en-US" sz="2400" dirty="0">
                <a:latin typeface="Arial" panose="020B0604020202020204" pitchFamily="34" charset="0"/>
              </a:rPr>
              <a:t> </a:t>
            </a:r>
            <a:r>
              <a:rPr lang="en-US" altLang="en-US" sz="2400" dirty="0" err="1">
                <a:latin typeface="Arial" panose="020B0604020202020204" pitchFamily="34" charset="0"/>
              </a:rPr>
              <a:t>phổ</a:t>
            </a:r>
            <a:r>
              <a:rPr lang="en-US" altLang="en-US" sz="2400" dirty="0">
                <a:latin typeface="Arial" panose="020B0604020202020204" pitchFamily="34" charset="0"/>
              </a:rPr>
              <a:t> </a:t>
            </a:r>
            <a:r>
              <a:rPr lang="en-US" altLang="en-US" sz="2400" dirty="0" err="1">
                <a:latin typeface="Arial" panose="020B0604020202020204" pitchFamily="34" charset="0"/>
              </a:rPr>
              <a:t>thông</a:t>
            </a:r>
            <a:r>
              <a:rPr lang="en-US" altLang="en-US" sz="2400" dirty="0">
                <a:latin typeface="Arial" panose="020B0604020202020204" pitchFamily="34" charset="0"/>
              </a:rPr>
              <a:t>.</a:t>
            </a:r>
          </a:p>
        </p:txBody>
      </p:sp>
    </p:spTree>
    <p:extLst>
      <p:ext uri="{BB962C8B-B14F-4D97-AF65-F5344CB8AC3E}">
        <p14:creationId xmlns:p14="http://schemas.microsoft.com/office/powerpoint/2010/main" val="953132733"/>
      </p:ext>
    </p:extLst>
  </p:cSld>
  <p:clrMapOvr>
    <a:masterClrMapping/>
  </p:clrMapOvr>
  <p:transition advTm="3000">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137"/>
          </a:xfrm>
        </p:spPr>
        <p:txBody>
          <a:bodyPr>
            <a:normAutofit fontScale="90000"/>
          </a:bodyPr>
          <a:lstStyle/>
          <a:p>
            <a:pPr algn="ctr"/>
            <a:r>
              <a:rPr lang="en-US" sz="3200" b="1" dirty="0">
                <a:latin typeface="Arial" panose="020B0604020202020204" pitchFamily="34" charset="0"/>
                <a:cs typeface="Arial" panose="020B0604020202020204" pitchFamily="34" charset="0"/>
              </a:rPr>
              <a:t>THỰC TRẠNG PHA TRỘN MA TÚY TỔNG HỢP VÀO TINH DẦU THUỐC LÁ ĐIỆN TỬ</a:t>
            </a:r>
          </a:p>
        </p:txBody>
      </p:sp>
      <p:sp>
        <p:nvSpPr>
          <p:cNvPr id="4" name="Rectangle 1"/>
          <p:cNvSpPr>
            <a:spLocks noGrp="1" noChangeArrowheads="1"/>
          </p:cNvSpPr>
          <p:nvPr>
            <p:ph idx="1"/>
          </p:nvPr>
        </p:nvSpPr>
        <p:spPr bwMode="auto">
          <a:xfrm>
            <a:off x="433137" y="1699384"/>
            <a:ext cx="11373851" cy="460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just">
              <a:lnSpc>
                <a:spcPct val="150000"/>
              </a:lnSpc>
              <a:buNone/>
            </a:pPr>
            <a:r>
              <a:rPr lang="en-US" sz="2400" b="1" dirty="0" smtClean="0">
                <a:latin typeface="Arial" panose="020B0604020202020204" pitchFamily="34" charset="0"/>
                <a:cs typeface="Arial" panose="020B0604020202020204" pitchFamily="34" charset="0"/>
              </a:rPr>
              <a:t>* </a:t>
            </a:r>
            <a:r>
              <a:rPr lang="vi-VN" sz="2400" b="1" dirty="0" smtClean="0">
                <a:latin typeface="Arial" panose="020B0604020202020204" pitchFamily="34" charset="0"/>
                <a:cs typeface="Arial" panose="020B0604020202020204" pitchFamily="34" charset="0"/>
              </a:rPr>
              <a:t>Mục </a:t>
            </a:r>
            <a:r>
              <a:rPr lang="vi-VN" sz="2400" b="1" dirty="0">
                <a:latin typeface="Arial" panose="020B0604020202020204" pitchFamily="34" charset="0"/>
                <a:cs typeface="Arial" panose="020B0604020202020204" pitchFamily="34" charset="0"/>
              </a:rPr>
              <a:t>tiêu nhắm đến: Thanh thiếu niên</a:t>
            </a:r>
          </a:p>
          <a:p>
            <a:pPr algn="just">
              <a:lnSpc>
                <a:spcPct val="150000"/>
              </a:lnSpc>
            </a:pPr>
            <a:r>
              <a:rPr lang="vi-VN" sz="2400" dirty="0">
                <a:latin typeface="Arial" panose="020B0604020202020204" pitchFamily="34" charset="0"/>
                <a:cs typeface="Arial" panose="020B0604020202020204" pitchFamily="34" charset="0"/>
              </a:rPr>
              <a:t>Loại “vape ma túy” thường được </a:t>
            </a:r>
            <a:r>
              <a:rPr lang="vi-VN" sz="2400" b="1" dirty="0">
                <a:latin typeface="Arial" panose="020B0604020202020204" pitchFamily="34" charset="0"/>
                <a:cs typeface="Arial" panose="020B0604020202020204" pitchFamily="34" charset="0"/>
              </a:rPr>
              <a:t>bán tràn lan trên mạng</a:t>
            </a:r>
            <a:r>
              <a:rPr lang="vi-VN" sz="2400" dirty="0">
                <a:latin typeface="Arial" panose="020B0604020202020204" pitchFamily="34" charset="0"/>
                <a:cs typeface="Arial" panose="020B0604020202020204" pitchFamily="34" charset="0"/>
              </a:rPr>
              <a:t>, dưới tên gọi</a:t>
            </a:r>
            <a:r>
              <a:rPr lang="vi-VN"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a:t>
            </a:r>
            <a:r>
              <a:rPr lang="vi-VN" dirty="0">
                <a:latin typeface="Arial" panose="020B0604020202020204" pitchFamily="34" charset="0"/>
                <a:cs typeface="Arial" panose="020B0604020202020204" pitchFamily="34" charset="0"/>
              </a:rPr>
              <a:t>Tinh dầu chill”, “nước vui”, “pod bay”, “vape đêm”, “juice đặc biệt”...</a:t>
            </a:r>
          </a:p>
          <a:p>
            <a:pPr algn="just">
              <a:lnSpc>
                <a:spcPct val="150000"/>
              </a:lnSpc>
            </a:pPr>
            <a:r>
              <a:rPr lang="vi-VN" sz="2400" dirty="0">
                <a:latin typeface="Arial" panose="020B0604020202020204" pitchFamily="34" charset="0"/>
                <a:cs typeface="Arial" panose="020B0604020202020204" pitchFamily="34" charset="0"/>
              </a:rPr>
              <a:t>Thanh thiếu niên dễ bị dụ dỗ vì:</a:t>
            </a:r>
          </a:p>
          <a:p>
            <a:pPr marL="457200" lvl="1" indent="0" algn="just">
              <a:lnSpc>
                <a:spcPct val="150000"/>
              </a:lnSpc>
              <a:buNone/>
            </a:pP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Tò </a:t>
            </a:r>
            <a:r>
              <a:rPr lang="vi-VN" dirty="0">
                <a:latin typeface="Arial" panose="020B0604020202020204" pitchFamily="34" charset="0"/>
                <a:cs typeface="Arial" panose="020B0604020202020204" pitchFamily="34" charset="0"/>
              </a:rPr>
              <a:t>mò, thiếu hiểu biết</a:t>
            </a:r>
          </a:p>
          <a:p>
            <a:pPr marL="457200" lvl="1" indent="0" algn="just">
              <a:lnSpc>
                <a:spcPct val="150000"/>
              </a:lnSpc>
              <a:buNone/>
            </a:pP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Nghĩ </a:t>
            </a:r>
            <a:r>
              <a:rPr lang="vi-VN" dirty="0">
                <a:latin typeface="Arial" panose="020B0604020202020204" pitchFamily="34" charset="0"/>
                <a:cs typeface="Arial" panose="020B0604020202020204" pitchFamily="34" charset="0"/>
              </a:rPr>
              <a:t>rằng “chỉ là thuốc lá điện tử mùi thơm”</a:t>
            </a:r>
          </a:p>
          <a:p>
            <a:pPr marL="457200" lvl="1" indent="0" algn="just">
              <a:lnSpc>
                <a:spcPct val="150000"/>
              </a:lnSpc>
              <a:buNone/>
            </a:pP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Giá </a:t>
            </a:r>
            <a:r>
              <a:rPr lang="vi-VN" dirty="0">
                <a:latin typeface="Arial" panose="020B0604020202020204" pitchFamily="34" charset="0"/>
                <a:cs typeface="Arial" panose="020B0604020202020204" pitchFamily="34" charset="0"/>
              </a:rPr>
              <a:t>rẻ, dễ tiếp cận, được bạn bè rủ rê</a:t>
            </a:r>
          </a:p>
        </p:txBody>
      </p:sp>
    </p:spTree>
    <p:extLst>
      <p:ext uri="{BB962C8B-B14F-4D97-AF65-F5344CB8AC3E}">
        <p14:creationId xmlns:p14="http://schemas.microsoft.com/office/powerpoint/2010/main" val="3093434378"/>
      </p:ext>
    </p:extLst>
  </p:cSld>
  <p:clrMapOvr>
    <a:masterClrMapping/>
  </p:clrMapOvr>
  <p:transition advTm="3000">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137"/>
          </a:xfrm>
        </p:spPr>
        <p:txBody>
          <a:bodyPr>
            <a:normAutofit fontScale="90000"/>
          </a:bodyPr>
          <a:lstStyle/>
          <a:p>
            <a:pPr algn="ctr"/>
            <a:r>
              <a:rPr lang="en-US" sz="3200" b="1" dirty="0">
                <a:latin typeface="Arial" panose="020B0604020202020204" pitchFamily="34" charset="0"/>
                <a:cs typeface="Arial" panose="020B0604020202020204" pitchFamily="34" charset="0"/>
              </a:rPr>
              <a:t>THỰC TRẠNG PHA TRỘN MA TÚY TỔNG HỢP VÀO TINH DẦU THUỐC LÁ ĐIỆN TỬ</a:t>
            </a:r>
          </a:p>
        </p:txBody>
      </p:sp>
      <p:sp>
        <p:nvSpPr>
          <p:cNvPr id="4" name="Rectangle 1"/>
          <p:cNvSpPr>
            <a:spLocks noGrp="1" noChangeArrowheads="1"/>
          </p:cNvSpPr>
          <p:nvPr>
            <p:ph idx="1"/>
          </p:nvPr>
        </p:nvSpPr>
        <p:spPr bwMode="auto">
          <a:xfrm>
            <a:off x="433137" y="1791717"/>
            <a:ext cx="11373851" cy="441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nSpc>
                <a:spcPct val="150000"/>
              </a:lnSpc>
              <a:buNone/>
            </a:pPr>
            <a:r>
              <a:rPr lang="en-US" sz="2400" b="1" dirty="0" smtClean="0">
                <a:latin typeface="Arial" panose="020B0604020202020204" pitchFamily="34" charset="0"/>
                <a:cs typeface="Arial" panose="020B0604020202020204" pitchFamily="34" charset="0"/>
              </a:rPr>
              <a:t>* </a:t>
            </a:r>
            <a:r>
              <a:rPr lang="vi-VN" sz="2400" b="1" dirty="0" smtClean="0">
                <a:latin typeface="Arial" panose="020B0604020202020204" pitchFamily="34" charset="0"/>
                <a:cs typeface="Arial" panose="020B0604020202020204" pitchFamily="34" charset="0"/>
              </a:rPr>
              <a:t>Hậu </a:t>
            </a:r>
            <a:r>
              <a:rPr lang="vi-VN" sz="2400" b="1" dirty="0">
                <a:latin typeface="Arial" panose="020B0604020202020204" pitchFamily="34" charset="0"/>
                <a:cs typeface="Arial" panose="020B0604020202020204" pitchFamily="34" charset="0"/>
              </a:rPr>
              <a:t>quả nghiêm trọng đến sức khỏe</a:t>
            </a:r>
          </a:p>
          <a:p>
            <a:pPr>
              <a:lnSpc>
                <a:spcPct val="150000"/>
              </a:lnSpc>
            </a:pPr>
            <a:r>
              <a:rPr lang="vi-VN" sz="2400" dirty="0">
                <a:latin typeface="Arial" panose="020B0604020202020204" pitchFamily="34" charset="0"/>
                <a:cs typeface="Arial" panose="020B0604020202020204" pitchFamily="34" charset="0"/>
              </a:rPr>
              <a:t>Chất gây nghiện tổng hợp </a:t>
            </a:r>
            <a:r>
              <a:rPr lang="vi-VN" sz="2400" b="1" dirty="0">
                <a:latin typeface="Arial" panose="020B0604020202020204" pitchFamily="34" charset="0"/>
                <a:cs typeface="Arial" panose="020B0604020202020204" pitchFamily="34" charset="0"/>
              </a:rPr>
              <a:t>tác động trực tiếp lên thần kinh trung ương</a:t>
            </a:r>
            <a:r>
              <a:rPr lang="vi-VN" sz="2400" dirty="0">
                <a:latin typeface="Arial" panose="020B0604020202020204" pitchFamily="34" charset="0"/>
                <a:cs typeface="Arial" panose="020B0604020202020204" pitchFamily="34" charset="0"/>
              </a:rPr>
              <a:t>, gây:</a:t>
            </a:r>
          </a:p>
          <a:p>
            <a:pPr marL="457200" lvl="1" indent="0">
              <a:lnSpc>
                <a:spcPct val="150000"/>
              </a:lnSpc>
              <a:buNone/>
            </a:pPr>
            <a:r>
              <a:rPr lang="en-US" b="1" dirty="0" smtClean="0">
                <a:latin typeface="Arial" panose="020B0604020202020204" pitchFamily="34" charset="0"/>
                <a:cs typeface="Arial" panose="020B0604020202020204" pitchFamily="34" charset="0"/>
              </a:rPr>
              <a:t>- </a:t>
            </a:r>
            <a:r>
              <a:rPr lang="vi-VN" b="1" dirty="0" smtClean="0">
                <a:latin typeface="Arial" panose="020B0604020202020204" pitchFamily="34" charset="0"/>
                <a:cs typeface="Arial" panose="020B0604020202020204" pitchFamily="34" charset="0"/>
              </a:rPr>
              <a:t>Ảo </a:t>
            </a:r>
            <a:r>
              <a:rPr lang="vi-VN" b="1" dirty="0">
                <a:latin typeface="Arial" panose="020B0604020202020204" pitchFamily="34" charset="0"/>
                <a:cs typeface="Arial" panose="020B0604020202020204" pitchFamily="34" charset="0"/>
              </a:rPr>
              <a:t>giác, mất kiểm soát hành vi</a:t>
            </a:r>
            <a:endParaRPr lang="vi-VN" dirty="0">
              <a:latin typeface="Arial" panose="020B0604020202020204" pitchFamily="34" charset="0"/>
              <a:cs typeface="Arial" panose="020B0604020202020204" pitchFamily="34" charset="0"/>
            </a:endParaRPr>
          </a:p>
          <a:p>
            <a:pPr marL="457200" lvl="1" indent="0">
              <a:lnSpc>
                <a:spcPct val="150000"/>
              </a:lnSpc>
              <a:buNone/>
            </a:pPr>
            <a:r>
              <a:rPr lang="en-US" b="1" dirty="0" smtClean="0">
                <a:latin typeface="Arial" panose="020B0604020202020204" pitchFamily="34" charset="0"/>
                <a:cs typeface="Arial" panose="020B0604020202020204" pitchFamily="34" charset="0"/>
              </a:rPr>
              <a:t>- </a:t>
            </a:r>
            <a:r>
              <a:rPr lang="vi-VN" b="1" dirty="0" smtClean="0">
                <a:latin typeface="Arial" panose="020B0604020202020204" pitchFamily="34" charset="0"/>
                <a:cs typeface="Arial" panose="020B0604020202020204" pitchFamily="34" charset="0"/>
              </a:rPr>
              <a:t>Loạn </a:t>
            </a:r>
            <a:r>
              <a:rPr lang="vi-VN" b="1" dirty="0">
                <a:latin typeface="Arial" panose="020B0604020202020204" pitchFamily="34" charset="0"/>
                <a:cs typeface="Arial" panose="020B0604020202020204" pitchFamily="34" charset="0"/>
              </a:rPr>
              <a:t>thần, hoang tưởng, kích động mạnh</a:t>
            </a:r>
            <a:endParaRPr lang="vi-VN" dirty="0">
              <a:latin typeface="Arial" panose="020B0604020202020204" pitchFamily="34" charset="0"/>
              <a:cs typeface="Arial" panose="020B0604020202020204" pitchFamily="34" charset="0"/>
            </a:endParaRPr>
          </a:p>
          <a:p>
            <a:pPr marL="457200" lvl="1" indent="0">
              <a:lnSpc>
                <a:spcPct val="150000"/>
              </a:lnSpc>
              <a:buNone/>
            </a:pPr>
            <a:r>
              <a:rPr lang="en-US" b="1" dirty="0" smtClean="0">
                <a:latin typeface="Arial" panose="020B0604020202020204" pitchFamily="34" charset="0"/>
                <a:cs typeface="Arial" panose="020B0604020202020204" pitchFamily="34" charset="0"/>
              </a:rPr>
              <a:t>- </a:t>
            </a:r>
            <a:r>
              <a:rPr lang="vi-VN" b="1" dirty="0" smtClean="0">
                <a:latin typeface="Arial" panose="020B0604020202020204" pitchFamily="34" charset="0"/>
                <a:cs typeface="Arial" panose="020B0604020202020204" pitchFamily="34" charset="0"/>
              </a:rPr>
              <a:t>Co </a:t>
            </a:r>
            <a:r>
              <a:rPr lang="vi-VN" b="1" dirty="0">
                <a:latin typeface="Arial" panose="020B0604020202020204" pitchFamily="34" charset="0"/>
                <a:cs typeface="Arial" panose="020B0604020202020204" pitchFamily="34" charset="0"/>
              </a:rPr>
              <a:t>giật, rối loạn nhịp tim, đột tử</a:t>
            </a:r>
            <a:endParaRPr lang="vi-VN" dirty="0">
              <a:latin typeface="Arial" panose="020B0604020202020204" pitchFamily="34" charset="0"/>
              <a:cs typeface="Arial" panose="020B0604020202020204" pitchFamily="34" charset="0"/>
            </a:endParaRPr>
          </a:p>
          <a:p>
            <a:pPr>
              <a:lnSpc>
                <a:spcPct val="150000"/>
              </a:lnSpc>
            </a:pPr>
            <a:r>
              <a:rPr lang="vi-VN" sz="2400" dirty="0">
                <a:latin typeface="Arial" panose="020B0604020202020204" pitchFamily="34" charset="0"/>
                <a:cs typeface="Arial" panose="020B0604020202020204" pitchFamily="34" charset="0"/>
              </a:rPr>
              <a:t>Nhiều trường hợp </a:t>
            </a:r>
            <a:r>
              <a:rPr lang="vi-VN" sz="2400" b="1" dirty="0">
                <a:latin typeface="Arial" panose="020B0604020202020204" pitchFamily="34" charset="0"/>
                <a:cs typeface="Arial" panose="020B0604020202020204" pitchFamily="34" charset="0"/>
              </a:rPr>
              <a:t>phải nhập viện cấp cứu hoặc có di chứng tâm thần vĩnh viễn</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820511"/>
      </p:ext>
    </p:extLst>
  </p:cSld>
  <p:clrMapOvr>
    <a:masterClrMapping/>
  </p:clrMapOvr>
  <p:transition advTm="3000">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lvl="0" algn="ctr"/>
            <a:r>
              <a:rPr lang="en-US" altLang="en-US" sz="3600" b="1" dirty="0">
                <a:latin typeface="Arial" panose="020B0604020202020204" pitchFamily="34" charset="0"/>
              </a:rPr>
              <a:t>KẾT </a:t>
            </a:r>
            <a:r>
              <a:rPr lang="en-US" altLang="en-US" sz="3600" b="1" dirty="0" smtClean="0">
                <a:latin typeface="Arial" panose="020B0604020202020204" pitchFamily="34" charset="0"/>
              </a:rPr>
              <a:t>LUẬN</a:t>
            </a:r>
            <a:endParaRPr lang="en-US" sz="3600" dirty="0"/>
          </a:p>
        </p:txBody>
      </p:sp>
      <p:sp>
        <p:nvSpPr>
          <p:cNvPr id="4" name="Rectangle 1"/>
          <p:cNvSpPr>
            <a:spLocks noGrp="1" noChangeArrowheads="1"/>
          </p:cNvSpPr>
          <p:nvPr>
            <p:ph idx="1"/>
          </p:nvPr>
        </p:nvSpPr>
        <p:spPr bwMode="auto">
          <a:xfrm>
            <a:off x="838200" y="1739138"/>
            <a:ext cx="103441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Thuốc</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lá</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điện</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tử</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pha</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ma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túy</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là</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hiểm</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họa</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ngầm</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với</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giới</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trẻ</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dễ</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nghiện</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khó</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phát</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hiện</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hậu</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quả</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nặng</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nề</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b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br>
            <a:r>
              <a:rPr lang="en-US" altLang="en-US" sz="3200" dirty="0" smtClean="0">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Cần</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sự</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phối</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hợp</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chặt</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chẽ</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giữa</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nhà</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trường</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phụ</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huynh</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cơ</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quan</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chức</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năng</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để</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phát</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hiện</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sớm</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ngăn</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chặn</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và</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giáo</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dục</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phòng</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ngừa</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kịp</a:t>
            </a:r>
            <a:r>
              <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thời</a:t>
            </a:r>
            <a:endParaRPr kumimoji="0" lang="en-US" altLang="en-US" sz="3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9268264"/>
      </p:ext>
    </p:extLst>
  </p:cSld>
  <p:clrMapOvr>
    <a:masterClrMapping/>
  </p:clrMapOvr>
  <p:transition advTm="3000">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35223174"/>
              </p:ext>
            </p:extLst>
          </p:nvPr>
        </p:nvGraphicFramePr>
        <p:xfrm>
          <a:off x="838200" y="590550"/>
          <a:ext cx="10515600" cy="558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392769"/>
      </p:ext>
    </p:extLst>
  </p:cSld>
  <p:clrMapOvr>
    <a:masterClrMapping/>
  </p:clrMapOvr>
  <p:transition advTm="3000">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857" y="642257"/>
            <a:ext cx="11317131" cy="5951048"/>
          </a:xfrm>
        </p:spPr>
        <p:txBody>
          <a:bodyPr anchor="ctr">
            <a:noAutofit/>
          </a:bodyPr>
          <a:lstStyle/>
          <a:p>
            <a:pPr marL="0" indent="0" algn="just">
              <a:lnSpc>
                <a:spcPct val="150000"/>
              </a:lnSpc>
              <a:buNone/>
            </a:pP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Tất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các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loại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đều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bao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gồm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điện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nung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không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có</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bằng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chứng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nào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chứng</a:t>
            </a:r>
            <a:r>
              <a:rPr lang="en-US" sz="4000" b="1" dirty="0" smtClean="0">
                <a:solidFill>
                  <a:srgbClr val="FF0000"/>
                </a:solidFill>
                <a:latin typeface="Times New Roman" panose="02020603050405020304" pitchFamily="18" charset="0"/>
                <a:cs typeface="Times New Roman" panose="02020603050405020304" pitchFamily="18" charset="0"/>
              </a:rPr>
              <a:t> minh </a:t>
            </a:r>
            <a:r>
              <a:rPr lang="en-US" sz="4000" b="1" dirty="0" err="1" smtClean="0">
                <a:solidFill>
                  <a:srgbClr val="FF0000"/>
                </a:solidFill>
                <a:latin typeface="Times New Roman" panose="02020603050405020304" pitchFamily="18" charset="0"/>
                <a:cs typeface="Times New Roman" panose="02020603050405020304" pitchFamily="18" charset="0"/>
              </a:rPr>
              <a:t>rằng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điện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nung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gây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hơn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các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sản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phẩm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thuốc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thông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thường</a:t>
            </a:r>
            <a:r>
              <a:rPr lang="en-US" sz="4000" b="1" dirty="0" smtClean="0">
                <a:solidFill>
                  <a:srgbClr val="FF0000"/>
                </a:solidFill>
                <a:latin typeface="Times New Roman" panose="02020603050405020304" pitchFamily="18" charset="0"/>
                <a:cs typeface="Times New Roman" panose="02020603050405020304" pitchFamily="18" charset="0"/>
              </a:rPr>
              <a:t>” – WHO, 2019</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794974"/>
      </p:ext>
    </p:extLst>
  </p:cSld>
  <p:clrMapOvr>
    <a:masterClrMapping/>
  </p:clrMapOvr>
  <p:transition advTm="3000">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48346" y="231775"/>
            <a:ext cx="7813963" cy="1139825"/>
          </a:xfrm>
        </p:spPr>
        <p:txBody>
          <a:bodyPr>
            <a:noAutofit/>
          </a:bodyPr>
          <a:lstStyle/>
          <a:p>
            <a:pPr algn="ctr" eaLnBrk="1" hangingPunct="1">
              <a:defRPr/>
            </a:pPr>
            <a:r>
              <a:rPr lang="en-GB" sz="3600" b="1" dirty="0">
                <a:solidFill>
                  <a:srgbClr val="FF0000"/>
                </a:solidFill>
                <a:effectLst>
                  <a:outerShdw blurRad="38100" dist="38100" dir="2700000" algn="tl">
                    <a:srgbClr val="FFFFFF"/>
                  </a:outerShdw>
                </a:effectLst>
                <a:latin typeface="Arial" charset="0"/>
                <a:ea typeface="Arial" charset="0"/>
                <a:cs typeface="Arial" charset="0"/>
              </a:rPr>
              <a:t>CHUNG TAY VÌ MỘT THẾ GIỚI KHÔNG KHÓI THUỐC</a:t>
            </a:r>
            <a:endParaRPr lang="en-US" sz="3600" b="1" dirty="0">
              <a:solidFill>
                <a:srgbClr val="FF0000"/>
              </a:solidFill>
              <a:effectLst>
                <a:outerShdw blurRad="38100" dist="38100" dir="2700000" algn="tl">
                  <a:srgbClr val="FFFFFF"/>
                </a:outerShdw>
              </a:effectLst>
              <a:latin typeface="Arial" charset="0"/>
              <a:ea typeface="Arial" charset="0"/>
              <a:cs typeface="Arial" charset="0"/>
            </a:endParaRPr>
          </a:p>
        </p:txBody>
      </p:sp>
      <p:pic>
        <p:nvPicPr>
          <p:cNvPr id="5" name="Picture 3" descr="j0430642"/>
          <p:cNvPicPr>
            <a:picLocks noChangeAspect="1" noChangeArrowheads="1"/>
          </p:cNvPicPr>
          <p:nvPr/>
        </p:nvPicPr>
        <p:blipFill>
          <a:blip r:embed="rId2" cstate="print"/>
          <a:srcRect/>
          <a:stretch>
            <a:fillRect/>
          </a:stretch>
        </p:blipFill>
        <p:spPr bwMode="auto">
          <a:xfrm>
            <a:off x="1246909" y="1371600"/>
            <a:ext cx="10037618" cy="4683125"/>
          </a:xfrm>
          <a:prstGeom prst="rect">
            <a:avLst/>
          </a:prstGeom>
          <a:noFill/>
          <a:ln w="9525">
            <a:noFill/>
            <a:miter lim="800000"/>
            <a:headEnd/>
            <a:tailEnd/>
          </a:ln>
        </p:spPr>
      </p:pic>
      <p:pic>
        <p:nvPicPr>
          <p:cNvPr id="6" name="图片 3" descr="8 (23)"/>
          <p:cNvPicPr>
            <a:picLocks noChangeAspect="1"/>
          </p:cNvPicPr>
          <p:nvPr/>
        </p:nvPicPr>
        <p:blipFill>
          <a:blip r:embed="rId3"/>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929495852"/>
      </p:ext>
    </p:extLst>
  </p:cSld>
  <p:clrMapOvr>
    <a:masterClrMapping/>
  </p:clrMapOvr>
  <p:transition advTm="3000">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41300"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24" name="图片 23" descr="59"/>
              <p:cNvPicPr>
                <a:picLocks noChangeAspect="1"/>
              </p:cNvPicPr>
              <p:nvPr/>
            </p:nvPicPr>
            <p:blipFill>
              <a:blip r:embed="rId5"/>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221673" y="996463"/>
            <a:ext cx="11313835" cy="4536830"/>
          </a:xfrm>
          <a:prstGeom prst="rect">
            <a:avLst/>
          </a:prstGeom>
          <a:noFill/>
          <a:ln>
            <a:solidFill>
              <a:srgbClr val="D93B2A"/>
            </a:solidFill>
          </a:ln>
        </p:spPr>
        <p:txBody>
          <a:bodyPr wrap="square" rtlCol="0" anchor="ctr">
            <a:noAutofit/>
          </a:bodyPr>
          <a:lstStyle/>
          <a:p>
            <a:pPr fontAlgn="auto">
              <a:lnSpc>
                <a:spcPct val="150000"/>
              </a:lnSpc>
            </a:pPr>
            <a:r>
              <a:rPr lang="vi-VN" altLang="vi-VN" sz="2400" b="1" dirty="0">
                <a:latin typeface="Arial" charset="0"/>
                <a:ea typeface="Arial" charset="0"/>
                <a:cs typeface="Arial" charset="0"/>
              </a:rPr>
              <a:t>TẠI VIỆT NAM</a:t>
            </a:r>
            <a:r>
              <a:rPr lang="vi-VN" altLang="vi-VN" sz="2400" b="1" dirty="0" smtClean="0">
                <a:latin typeface="Arial" charset="0"/>
                <a:ea typeface="Arial" charset="0"/>
                <a:cs typeface="Arial" charset="0"/>
              </a:rPr>
              <a:t>:</a:t>
            </a:r>
            <a:endParaRPr lang="en-US" altLang="vi-VN" sz="2400" b="1" dirty="0" smtClean="0">
              <a:latin typeface="Arial" charset="0"/>
              <a:ea typeface="Arial" charset="0"/>
              <a:cs typeface="Arial" charset="0"/>
            </a:endParaRPr>
          </a:p>
          <a:p>
            <a:pPr marL="273050" indent="-273050" algn="just">
              <a:lnSpc>
                <a:spcPct val="150000"/>
              </a:lnSpc>
              <a:spcBef>
                <a:spcPts val="600"/>
              </a:spcBef>
              <a:buClr>
                <a:srgbClr val="0099FF"/>
              </a:buClr>
              <a:buSzPct val="100000"/>
              <a:buFont typeface="Wingdings" pitchFamily="2" charset="2"/>
              <a:buChar char="v"/>
            </a:pPr>
            <a:r>
              <a:rPr lang="en-US" sz="2400" dirty="0" smtClean="0">
                <a:latin typeface="Arial" panose="020B0604020202020204" pitchFamily="34" charset="0"/>
                <a:ea typeface="Arial" charset="0"/>
                <a:cs typeface="Arial" panose="020B0604020202020204" pitchFamily="34" charset="0"/>
              </a:rPr>
              <a:t> </a:t>
            </a:r>
            <a:r>
              <a:rPr lang="en-US" sz="2400" dirty="0" err="1" smtClean="0">
                <a:latin typeface="Arial" panose="020B0604020202020204" pitchFamily="34" charset="0"/>
                <a:ea typeface="Arial" charset="0"/>
                <a:cs typeface="Arial" panose="020B0604020202020204" pitchFamily="34" charset="0"/>
              </a:rPr>
              <a:t>Việt</a:t>
            </a:r>
            <a:r>
              <a:rPr lang="en-US" sz="2400" dirty="0" smtClean="0">
                <a:latin typeface="Arial" panose="020B0604020202020204" pitchFamily="34" charset="0"/>
                <a:ea typeface="Arial" charset="0"/>
                <a:cs typeface="Arial" panose="020B0604020202020204" pitchFamily="34" charset="0"/>
              </a:rPr>
              <a:t> Nam </a:t>
            </a:r>
            <a:r>
              <a:rPr lang="en-US" sz="2400" dirty="0" err="1" smtClean="0">
                <a:latin typeface="Arial" panose="020B0604020202020204" pitchFamily="34" charset="0"/>
                <a:cs typeface="Arial" panose="020B0604020202020204" pitchFamily="34" charset="0"/>
              </a:rPr>
              <a:t>là</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15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tỷ</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TG. </a:t>
            </a:r>
            <a:endParaRPr lang="en-US" sz="2400" dirty="0" smtClean="0">
              <a:latin typeface="Arial" panose="020B0604020202020204" pitchFamily="34" charset="0"/>
              <a:cs typeface="Arial" panose="020B0604020202020204" pitchFamily="34" charset="0"/>
            </a:endParaRPr>
          </a:p>
          <a:p>
            <a:pPr marL="273050" indent="-273050" algn="just">
              <a:lnSpc>
                <a:spcPct val="150000"/>
              </a:lnSpc>
              <a:spcBef>
                <a:spcPts val="600"/>
              </a:spcBef>
              <a:buClr>
                <a:srgbClr val="0099FF"/>
              </a:buClr>
              <a:buSzPct val="100000"/>
              <a:buFont typeface="Wingdings" pitchFamily="2" charset="2"/>
              <a:buChar char="v"/>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Và</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Đông</a:t>
            </a:r>
            <a:r>
              <a:rPr lang="en-US" sz="2400" dirty="0">
                <a:latin typeface="Arial" panose="020B0604020202020204" pitchFamily="34" charset="0"/>
                <a:cs typeface="Arial" panose="020B0604020202020204" pitchFamily="34" charset="0"/>
              </a:rPr>
              <a:t> Nam Á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Inđo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Philip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endParaRPr lang="en-US" sz="2400" dirty="0" smtClean="0">
              <a:latin typeface="Arial" panose="020B0604020202020204" pitchFamily="34" charset="0"/>
              <a:ea typeface="Arial" charset="0"/>
              <a:cs typeface="Arial" panose="020B0604020202020204" pitchFamily="34" charset="0"/>
            </a:endParaRPr>
          </a:p>
          <a:p>
            <a:pPr marL="273050" indent="-273050" algn="just">
              <a:lnSpc>
                <a:spcPct val="150000"/>
              </a:lnSpc>
              <a:spcBef>
                <a:spcPts val="600"/>
              </a:spcBef>
              <a:buClr>
                <a:srgbClr val="0099FF"/>
              </a:buClr>
              <a:buSzPct val="100000"/>
              <a:buFont typeface="Wingdings" pitchFamily="2" charset="2"/>
              <a:buChar char="v"/>
            </a:pPr>
            <a:r>
              <a:rPr lang="en-US" sz="2400" dirty="0" smtClean="0">
                <a:latin typeface="Arial" charset="0"/>
                <a:ea typeface="Arial" charset="0"/>
                <a:cs typeface="Arial" charset="0"/>
              </a:rPr>
              <a:t> </a:t>
            </a:r>
            <a:r>
              <a:rPr lang="vi-VN" sz="2400" dirty="0" smtClean="0">
                <a:latin typeface="Arial" charset="0"/>
                <a:ea typeface="Arial" charset="0"/>
                <a:cs typeface="Arial" charset="0"/>
              </a:rPr>
              <a:t>40.000 </a:t>
            </a:r>
            <a:r>
              <a:rPr lang="vi-VN" sz="2400" dirty="0">
                <a:latin typeface="Arial" charset="0"/>
                <a:ea typeface="Arial" charset="0"/>
                <a:cs typeface="Arial" charset="0"/>
              </a:rPr>
              <a:t>người tử vong</a:t>
            </a:r>
            <a:r>
              <a:rPr lang="en-US" sz="2400" dirty="0">
                <a:latin typeface="Arial" charset="0"/>
                <a:ea typeface="Arial" charset="0"/>
                <a:cs typeface="Arial" charset="0"/>
              </a:rPr>
              <a:t>/</a:t>
            </a:r>
            <a:r>
              <a:rPr lang="en-US" sz="2400" dirty="0" err="1">
                <a:latin typeface="Arial" charset="0"/>
                <a:ea typeface="Arial" charset="0"/>
                <a:cs typeface="Arial" charset="0"/>
              </a:rPr>
              <a:t>năm</a:t>
            </a:r>
            <a:r>
              <a:rPr lang="en-US" sz="2400" dirty="0">
                <a:latin typeface="Arial" charset="0"/>
                <a:ea typeface="Arial" charset="0"/>
                <a:cs typeface="Arial" charset="0"/>
              </a:rPr>
              <a:t> </a:t>
            </a:r>
            <a:r>
              <a:rPr lang="vi-VN" sz="2400" dirty="0">
                <a:latin typeface="Arial" charset="0"/>
                <a:ea typeface="Arial" charset="0"/>
                <a:cs typeface="Arial" charset="0"/>
              </a:rPr>
              <a:t>vì các bệnh có liên quan đến thuốc lá</a:t>
            </a:r>
            <a:r>
              <a:rPr lang="en-US" sz="2400" dirty="0">
                <a:latin typeface="Arial" charset="0"/>
                <a:ea typeface="Arial" charset="0"/>
                <a:cs typeface="Arial" charset="0"/>
              </a:rPr>
              <a:t>. </a:t>
            </a:r>
            <a:r>
              <a:rPr lang="en-US" sz="2400" dirty="0" err="1">
                <a:latin typeface="Arial" charset="0"/>
                <a:ea typeface="Arial" charset="0"/>
                <a:cs typeface="Arial" charset="0"/>
              </a:rPr>
              <a:t>Đến</a:t>
            </a:r>
            <a:r>
              <a:rPr lang="vi-VN" sz="2400" dirty="0">
                <a:latin typeface="Arial" charset="0"/>
                <a:ea typeface="Arial" charset="0"/>
                <a:cs typeface="Arial" charset="0"/>
              </a:rPr>
              <a:t> </a:t>
            </a:r>
            <a:r>
              <a:rPr lang="en-US" sz="2400" dirty="0" err="1">
                <a:latin typeface="Arial" charset="0"/>
                <a:ea typeface="Arial" charset="0"/>
                <a:cs typeface="Arial" charset="0"/>
              </a:rPr>
              <a:t>năm</a:t>
            </a:r>
            <a:r>
              <a:rPr lang="en-US" sz="2400" dirty="0">
                <a:latin typeface="Arial" charset="0"/>
                <a:ea typeface="Arial" charset="0"/>
                <a:cs typeface="Arial" charset="0"/>
              </a:rPr>
              <a:t> 2030, </a:t>
            </a:r>
            <a:r>
              <a:rPr lang="en-US" sz="2400" dirty="0" err="1">
                <a:latin typeface="Arial" charset="0"/>
                <a:ea typeface="Arial" charset="0"/>
                <a:cs typeface="Arial" charset="0"/>
              </a:rPr>
              <a:t>có</a:t>
            </a:r>
            <a:r>
              <a:rPr lang="en-US" sz="2400" dirty="0">
                <a:latin typeface="Arial" charset="0"/>
                <a:ea typeface="Arial" charset="0"/>
                <a:cs typeface="Arial" charset="0"/>
              </a:rPr>
              <a:t> </a:t>
            </a:r>
            <a:r>
              <a:rPr lang="en-US" sz="2400" dirty="0" err="1">
                <a:latin typeface="Arial" charset="0"/>
                <a:ea typeface="Arial" charset="0"/>
                <a:cs typeface="Arial" charset="0"/>
              </a:rPr>
              <a:t>thể</a:t>
            </a:r>
            <a:r>
              <a:rPr lang="en-US" sz="2400" dirty="0">
                <a:latin typeface="Arial" charset="0"/>
                <a:ea typeface="Arial" charset="0"/>
                <a:cs typeface="Arial" charset="0"/>
              </a:rPr>
              <a:t> </a:t>
            </a:r>
            <a:r>
              <a:rPr lang="en-US" sz="2400" dirty="0" err="1">
                <a:latin typeface="Arial" charset="0"/>
                <a:ea typeface="Arial" charset="0"/>
                <a:cs typeface="Arial" charset="0"/>
              </a:rPr>
              <a:t>tăng</a:t>
            </a:r>
            <a:r>
              <a:rPr lang="en-US" sz="2400" dirty="0">
                <a:latin typeface="Arial" charset="0"/>
                <a:ea typeface="Arial" charset="0"/>
                <a:cs typeface="Arial" charset="0"/>
              </a:rPr>
              <a:t> </a:t>
            </a:r>
            <a:r>
              <a:rPr lang="en-US" sz="2400" dirty="0" err="1">
                <a:latin typeface="Arial" charset="0"/>
                <a:ea typeface="Arial" charset="0"/>
                <a:cs typeface="Arial" charset="0"/>
              </a:rPr>
              <a:t>lên</a:t>
            </a:r>
            <a:r>
              <a:rPr lang="en-US" sz="2400" dirty="0">
                <a:latin typeface="Arial" charset="0"/>
                <a:ea typeface="Arial" charset="0"/>
                <a:cs typeface="Arial" charset="0"/>
              </a:rPr>
              <a:t> </a:t>
            </a:r>
            <a:r>
              <a:rPr lang="en-US" sz="2400" dirty="0" err="1">
                <a:latin typeface="Arial" charset="0"/>
                <a:ea typeface="Arial" charset="0"/>
                <a:cs typeface="Arial" charset="0"/>
              </a:rPr>
              <a:t>tới</a:t>
            </a:r>
            <a:r>
              <a:rPr lang="en-US" sz="2400" dirty="0">
                <a:latin typeface="Arial" charset="0"/>
                <a:ea typeface="Arial" charset="0"/>
                <a:cs typeface="Arial" charset="0"/>
              </a:rPr>
              <a:t> 70.000 </a:t>
            </a:r>
            <a:r>
              <a:rPr lang="en-US" sz="2400" dirty="0" err="1">
                <a:latin typeface="Arial" charset="0"/>
                <a:ea typeface="Arial" charset="0"/>
                <a:cs typeface="Arial" charset="0"/>
              </a:rPr>
              <a:t>người</a:t>
            </a:r>
            <a:r>
              <a:rPr lang="en-US" sz="2400" dirty="0">
                <a:latin typeface="Arial" charset="0"/>
                <a:ea typeface="Arial" charset="0"/>
                <a:cs typeface="Arial" charset="0"/>
              </a:rPr>
              <a:t>/</a:t>
            </a:r>
            <a:r>
              <a:rPr lang="en-US" sz="2400" dirty="0" err="1">
                <a:latin typeface="Arial" charset="0"/>
                <a:ea typeface="Arial" charset="0"/>
                <a:cs typeface="Arial" charset="0"/>
              </a:rPr>
              <a:t>năm</a:t>
            </a:r>
            <a:r>
              <a:rPr lang="en-US" sz="2400" dirty="0">
                <a:latin typeface="Arial" charset="0"/>
                <a:ea typeface="Arial" charset="0"/>
                <a:cs typeface="Arial" charset="0"/>
              </a:rPr>
              <a:t> (WHO</a:t>
            </a:r>
            <a:r>
              <a:rPr lang="en-US" sz="2400" dirty="0" smtClean="0">
                <a:latin typeface="Arial" charset="0"/>
                <a:ea typeface="Arial" charset="0"/>
                <a:cs typeface="Arial" charset="0"/>
              </a:rPr>
              <a:t>).</a:t>
            </a:r>
            <a:endParaRPr lang="pt-BR" sz="2400" dirty="0">
              <a:latin typeface="Arial" charset="0"/>
              <a:ea typeface="Arial" charset="0"/>
              <a:cs typeface="Arial" charset="0"/>
            </a:endParaRPr>
          </a:p>
        </p:txBody>
      </p:sp>
      <p:pic>
        <p:nvPicPr>
          <p:cNvPr id="4" name="图片 3" descr="8 (23)"/>
          <p:cNvPicPr>
            <a:picLocks noChangeAspect="1"/>
          </p:cNvPicPr>
          <p:nvPr/>
        </p:nvPicPr>
        <p:blipFill>
          <a:blip r:embed="rId6"/>
          <a:srcRect t="86667"/>
          <a:stretch>
            <a:fillRect/>
          </a:stretch>
        </p:blipFill>
        <p:spPr>
          <a:xfrm>
            <a:off x="635" y="6477000"/>
            <a:ext cx="12192000" cy="381000"/>
          </a:xfrm>
          <a:prstGeom prst="rect">
            <a:avLst/>
          </a:prstGeom>
        </p:spPr>
      </p:pic>
    </p:spTree>
  </p:cSld>
  <p:clrMapOvr>
    <a:masterClrMapping/>
  </p:clrMapOvr>
  <p:transition advTm="3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1300"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221673" y="565905"/>
            <a:ext cx="11337281" cy="5541817"/>
          </a:xfrm>
          <a:prstGeom prst="rect">
            <a:avLst/>
          </a:prstGeom>
          <a:noFill/>
          <a:ln>
            <a:solidFill>
              <a:srgbClr val="D93B2A"/>
            </a:solidFill>
          </a:ln>
        </p:spPr>
        <p:txBody>
          <a:bodyPr wrap="square" rtlCol="0" anchor="ctr">
            <a:noAutofit/>
          </a:bodyPr>
          <a:lstStyle/>
          <a:p>
            <a:pPr fontAlgn="auto"/>
            <a:r>
              <a:rPr lang="vi-VN" altLang="vi-VN" sz="2400" b="1" dirty="0">
                <a:latin typeface="Arial" panose="020B0604020202020204" pitchFamily="34" charset="0"/>
                <a:ea typeface="Arial" charset="0"/>
                <a:cs typeface="Arial" panose="020B0604020202020204" pitchFamily="34" charset="0"/>
              </a:rPr>
              <a:t>TẠI VIỆT NAM</a:t>
            </a:r>
            <a:r>
              <a:rPr lang="vi-VN" altLang="vi-VN" sz="2400" b="1" dirty="0" smtClean="0">
                <a:latin typeface="Arial" panose="020B0604020202020204" pitchFamily="34" charset="0"/>
                <a:ea typeface="Arial" charset="0"/>
                <a:cs typeface="Arial" panose="020B0604020202020204" pitchFamily="34" charset="0"/>
              </a:rPr>
              <a:t>:</a:t>
            </a:r>
            <a:endParaRPr lang="en-US" altLang="vi-VN" sz="2400" b="1" dirty="0" smtClean="0">
              <a:latin typeface="Arial" panose="020B0604020202020204" pitchFamily="34" charset="0"/>
              <a:ea typeface="Arial" charset="0"/>
              <a:cs typeface="Arial" panose="020B0604020202020204" pitchFamily="34" charset="0"/>
            </a:endParaRPr>
          </a:p>
          <a:p>
            <a:pPr fontAlgn="auto"/>
            <a:endParaRPr lang="en-US" altLang="vi-VN" sz="2400" b="1" dirty="0" smtClean="0">
              <a:latin typeface="Arial" panose="020B0604020202020204" pitchFamily="34" charset="0"/>
              <a:ea typeface="Arial" charset="0"/>
              <a:cs typeface="Arial" panose="020B0604020202020204" pitchFamily="34" charset="0"/>
            </a:endParaRPr>
          </a:p>
          <a:p>
            <a:pPr algn="just"/>
            <a:r>
              <a:rPr lang="vi-VN" sz="2400" dirty="0">
                <a:latin typeface="Arial" panose="020B0604020202020204" pitchFamily="34" charset="0"/>
                <a:cs typeface="Arial" panose="020B0604020202020204" pitchFamily="34" charset="0"/>
              </a:rPr>
              <a:t>Theo Điều tra Tình hình sử dụng thuốc lá trong học sinh từ 13–17 tuổi (GSHS) do Bộ Y tế và WHO thực hiện (cập nhật gần nhất</a:t>
            </a:r>
            <a:r>
              <a:rPr lang="vi-VN"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lgn="just"/>
            <a:endParaRPr lang="vi-VN" sz="2400" dirty="0">
              <a:latin typeface="Arial" panose="020B0604020202020204" pitchFamily="34" charset="0"/>
              <a:cs typeface="Arial" panose="020B0604020202020204" pitchFamily="34" charset="0"/>
            </a:endParaRPr>
          </a:p>
          <a:p>
            <a:pPr indent="-342900" algn="just">
              <a:buFont typeface="Arial" panose="020B0604020202020204" pitchFamily="34" charset="0"/>
              <a:buChar char="•"/>
            </a:pPr>
            <a:r>
              <a:rPr lang="vi-VN" sz="2400" b="1" dirty="0">
                <a:latin typeface="Arial" panose="020B0604020202020204" pitchFamily="34" charset="0"/>
                <a:cs typeface="Arial" panose="020B0604020202020204" pitchFamily="34" charset="0"/>
              </a:rPr>
              <a:t>2,8% học sinh (13–17 tuổi)</a:t>
            </a:r>
            <a:r>
              <a:rPr lang="vi-VN" sz="2400" dirty="0">
                <a:latin typeface="Arial" panose="020B0604020202020204" pitchFamily="34" charset="0"/>
                <a:cs typeface="Arial" panose="020B0604020202020204" pitchFamily="34" charset="0"/>
              </a:rPr>
              <a:t> đang hút thuốc lá điếu (giảm so với các năm trước).</a:t>
            </a:r>
          </a:p>
          <a:p>
            <a:pPr indent="-342900" algn="just">
              <a:buFont typeface="Arial" panose="020B0604020202020204" pitchFamily="34" charset="0"/>
              <a:buChar char="•"/>
            </a:pPr>
            <a:r>
              <a:rPr lang="vi-VN" sz="2400" b="1" dirty="0">
                <a:latin typeface="Arial" panose="020B0604020202020204" pitchFamily="34" charset="0"/>
                <a:cs typeface="Arial" panose="020B0604020202020204" pitchFamily="34" charset="0"/>
              </a:rPr>
              <a:t>8,2% học sinh sử dụng thuốc lá điện tử</a:t>
            </a:r>
            <a:r>
              <a:rPr lang="vi-VN" sz="2400" dirty="0">
                <a:latin typeface="Arial" panose="020B0604020202020204" pitchFamily="34" charset="0"/>
                <a:cs typeface="Arial" panose="020B0604020202020204" pitchFamily="34" charset="0"/>
              </a:rPr>
              <a:t> – </a:t>
            </a:r>
            <a:r>
              <a:rPr lang="vi-VN" sz="2400" b="1" dirty="0">
                <a:latin typeface="Arial" panose="020B0604020202020204" pitchFamily="34" charset="0"/>
                <a:cs typeface="Arial" panose="020B0604020202020204" pitchFamily="34" charset="0"/>
              </a:rPr>
              <a:t>gấp gần 3 lần so với tỷ lệ hút thuốc lá truyền thống</a:t>
            </a:r>
            <a:r>
              <a:rPr lang="vi-VN" sz="2400" dirty="0">
                <a:latin typeface="Arial" panose="020B0604020202020204" pitchFamily="34" charset="0"/>
                <a:cs typeface="Arial" panose="020B0604020202020204" pitchFamily="34" charset="0"/>
              </a:rPr>
              <a:t>.</a:t>
            </a:r>
          </a:p>
          <a:p>
            <a:pPr indent="-342900" algn="just">
              <a:buFont typeface="Arial" panose="020B0604020202020204" pitchFamily="34" charset="0"/>
              <a:buChar char="•"/>
            </a:pPr>
            <a:r>
              <a:rPr lang="vi-VN" sz="2400" dirty="0">
                <a:latin typeface="Arial" panose="020B0604020202020204" pitchFamily="34" charset="0"/>
                <a:cs typeface="Arial" panose="020B0604020202020204" pitchFamily="34" charset="0"/>
              </a:rPr>
              <a:t>Trẻ em nam có xu hướng hút thuốc cao hơn nữ, và bắt đầu thử hút từ rất sớm (trước 15 tuổi).</a:t>
            </a:r>
          </a:p>
          <a:p>
            <a:pPr indent="-342900" algn="just">
              <a:buFont typeface="Arial" panose="020B0604020202020204" pitchFamily="34" charset="0"/>
              <a:buChar char="•"/>
            </a:pPr>
            <a:r>
              <a:rPr lang="vi-VN" sz="2400" dirty="0">
                <a:latin typeface="Arial" panose="020B0604020202020204" pitchFamily="34" charset="0"/>
                <a:cs typeface="Arial" panose="020B0604020202020204" pitchFamily="34" charset="0"/>
              </a:rPr>
              <a:t>Tỷ lệ học sinh từng nhìn thấy quảng cáo thuốc lá trên mạng, tại cửa hàng, sự kiện âm nhạc v.v… vẫn còn phổ biến.</a:t>
            </a:r>
          </a:p>
        </p:txBody>
      </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840586151"/>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212091"/>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007746" y="1698626"/>
            <a:ext cx="10125075" cy="2459355"/>
            <a:chOff x="2647" y="1291"/>
            <a:chExt cx="15945" cy="3873"/>
          </a:xfrm>
        </p:grpSpPr>
        <p:grpSp>
          <p:nvGrpSpPr>
            <p:cNvPr id="31" name="组合 30"/>
            <p:cNvGrpSpPr/>
            <p:nvPr/>
          </p:nvGrpSpPr>
          <p:grpSpPr>
            <a:xfrm>
              <a:off x="2647" y="3783"/>
              <a:ext cx="15945" cy="1381"/>
              <a:chOff x="2168" y="4210"/>
              <a:chExt cx="15945" cy="1381"/>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2168" y="4210"/>
                <a:ext cx="15945"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3700" b="1" noProof="0" dirty="0">
                    <a:ln>
                      <a:noFill/>
                    </a:ln>
                    <a:solidFill>
                      <a:srgbClr val="D45032"/>
                    </a:solidFill>
                    <a:effectLst/>
                    <a:uLnTx/>
                    <a:uFillTx/>
                    <a:latin typeface="Arial" charset="0"/>
                    <a:ea typeface="Arial" charset="0"/>
                    <a:cs typeface="Arial" charset="0"/>
                    <a:sym typeface="+mn-ea"/>
                  </a:rPr>
                  <a:t>THÀNH PHẦN ĐỘC TÍNH CỦA KHÓI THUỐC</a:t>
                </a:r>
                <a:endParaRPr kumimoji="0" lang="zh-CN" altLang="en-US" sz="37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02</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420139" y="177108"/>
            <a:ext cx="2983230" cy="2861137"/>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861483" y="3951606"/>
            <a:ext cx="948690" cy="1034415"/>
          </a:xfrm>
          <a:prstGeom prst="rect">
            <a:avLst/>
          </a:prstGeom>
        </p:spPr>
      </p:pic>
    </p:spTree>
  </p:cSld>
  <p:clrMapOvr>
    <a:masterClrMapping/>
  </p:clrMapOvr>
  <p:transition advTm="3000">
    <p:random/>
  </p:transition>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1898</TotalTime>
  <Words>4033</Words>
  <Application>Microsoft Office PowerPoint</Application>
  <PresentationFormat>Widescreen</PresentationFormat>
  <Paragraphs>347</Paragraphs>
  <Slides>65</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Arial</vt:lpstr>
      <vt:lpstr>Mistral</vt:lpstr>
      <vt:lpstr>Montserrat</vt:lpstr>
      <vt:lpstr>Noto Sans</vt:lpstr>
      <vt:lpstr>Oxy Helveltica</vt:lpstr>
      <vt:lpstr>Raleway ExtraBold</vt:lpstr>
      <vt:lpstr>Tahoma</vt:lpstr>
      <vt:lpstr>Times New Roman</vt:lpstr>
      <vt:lpstr>Verdana</vt:lpstr>
      <vt:lpstr>Wingdings</vt:lpstr>
      <vt:lpstr>Wingdings 2</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HÚT THUỐC GÂY UNG THƯ PHỔI</vt:lpstr>
      <vt:lpstr>PowerPoint Presentation</vt:lpstr>
      <vt:lpstr>PowerPoint Presentation</vt:lpstr>
      <vt:lpstr>PowerPoint Presentation</vt:lpstr>
      <vt:lpstr>PowerPoint Presentation</vt:lpstr>
      <vt:lpstr>PowerPoint Presentation</vt:lpstr>
      <vt:lpstr>Hoại tử chân do tắc động mạch liên quan đến hút thuốc lá</vt:lpstr>
      <vt:lpstr>PowerPoint Presentation</vt:lpstr>
      <vt:lpstr>PowerPoint Presentation</vt:lpstr>
      <vt:lpstr>PowerPoint Presentation</vt:lpstr>
      <vt:lpstr>PowerPoint Presentation</vt:lpstr>
      <vt:lpstr>BỐN “LOẠI” LUỒNG KHÓI THUỐC LÁ</vt:lpstr>
      <vt:lpstr>ĐẶC TÍNH BỐN LUỒNG KHÓI THUỐC LÁ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QUAN NIỆM SAI LẦM VỀ THUỐC LÁ ĐIỆN TỬ (VAPE)</vt:lpstr>
      <vt:lpstr>NHỮNG QUAN NIỆM SAI LẦM VỀ THUỐC LÁ ĐIỆN TỬ (VAPE)</vt:lpstr>
      <vt:lpstr>PowerPoint Presentation</vt:lpstr>
      <vt:lpstr>PowerPoint Presentation</vt:lpstr>
      <vt:lpstr>THỰC TRẠNG PHA TRỘN MA TÚY TỔNG HỢP VÀO TINH DẦU THUỐC LÁ ĐIỆN TỬ</vt:lpstr>
      <vt:lpstr>THỰC TRẠNG PHA TRỘN MA TÚY TỔNG HỢP VÀO TINH DẦU THUỐC LÁ ĐIỆN TỬ</vt:lpstr>
      <vt:lpstr>THỰC TRẠNG PHA TRỘN MA TÚY TỔNG HỢP VÀO TINH DẦU THUỐC LÁ ĐIỆN TỬ</vt:lpstr>
      <vt:lpstr>KẾT LUẬN</vt:lpstr>
      <vt:lpstr>PowerPoint Presentation</vt:lpstr>
      <vt:lpstr>PowerPoint Presentation</vt:lpstr>
      <vt:lpstr>CHUNG TAY VÌ MỘT THẾ GIỚI KHÔNG KHÓI THUỐC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MAI</cp:lastModifiedBy>
  <cp:revision>195</cp:revision>
  <dcterms:created xsi:type="dcterms:W3CDTF">2022-05-06T12:49:00Z</dcterms:created>
  <dcterms:modified xsi:type="dcterms:W3CDTF">2025-05-20T07:32:09Z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