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  <p:sldMasterId id="2147483697" r:id="rId3"/>
  </p:sldMasterIdLst>
  <p:notesMasterIdLst>
    <p:notesMasterId r:id="rId52"/>
  </p:notesMasterIdLst>
  <p:sldIdLst>
    <p:sldId id="326" r:id="rId4"/>
    <p:sldId id="281" r:id="rId5"/>
    <p:sldId id="282" r:id="rId6"/>
    <p:sldId id="497" r:id="rId7"/>
    <p:sldId id="483" r:id="rId8"/>
    <p:sldId id="456" r:id="rId9"/>
    <p:sldId id="269" r:id="rId10"/>
    <p:sldId id="273" r:id="rId11"/>
    <p:sldId id="274" r:id="rId12"/>
    <p:sldId id="597" r:id="rId13"/>
    <p:sldId id="278" r:id="rId14"/>
    <p:sldId id="275" r:id="rId15"/>
    <p:sldId id="598" r:id="rId16"/>
    <p:sldId id="279" r:id="rId17"/>
    <p:sldId id="599" r:id="rId18"/>
    <p:sldId id="574" r:id="rId19"/>
    <p:sldId id="580" r:id="rId20"/>
    <p:sldId id="608" r:id="rId21"/>
    <p:sldId id="609" r:id="rId22"/>
    <p:sldId id="600" r:id="rId23"/>
    <p:sldId id="610" r:id="rId24"/>
    <p:sldId id="613" r:id="rId25"/>
    <p:sldId id="581" r:id="rId26"/>
    <p:sldId id="582" r:id="rId27"/>
    <p:sldId id="583" r:id="rId28"/>
    <p:sldId id="584" r:id="rId29"/>
    <p:sldId id="612" r:id="rId30"/>
    <p:sldId id="614" r:id="rId31"/>
    <p:sldId id="586" r:id="rId32"/>
    <p:sldId id="604" r:id="rId33"/>
    <p:sldId id="603" r:id="rId34"/>
    <p:sldId id="587" r:id="rId35"/>
    <p:sldId id="588" r:id="rId36"/>
    <p:sldId id="605" r:id="rId37"/>
    <p:sldId id="484" r:id="rId38"/>
    <p:sldId id="578" r:id="rId39"/>
    <p:sldId id="589" r:id="rId40"/>
    <p:sldId id="590" r:id="rId41"/>
    <p:sldId id="591" r:id="rId42"/>
    <p:sldId id="592" r:id="rId43"/>
    <p:sldId id="606" r:id="rId44"/>
    <p:sldId id="593" r:id="rId45"/>
    <p:sldId id="607" r:id="rId46"/>
    <p:sldId id="595" r:id="rId47"/>
    <p:sldId id="579" r:id="rId48"/>
    <p:sldId id="596" r:id="rId49"/>
    <p:sldId id="594" r:id="rId50"/>
    <p:sldId id="576" r:id="rId5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an Nguyen Thi My" initials="TNTM" lastIdx="1" clrIdx="0">
    <p:extLst>
      <p:ext uri="{19B8F6BF-5375-455C-9EA6-DF929625EA0E}">
        <p15:presenceInfo xmlns:p15="http://schemas.microsoft.com/office/powerpoint/2012/main" userId="Thuan Nguyen Thi My" providerId="None"/>
      </p:ext>
    </p:extLst>
  </p:cmAuthor>
  <p:cmAuthor id="2" name="ADMIN" initials="A" lastIdx="1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2023C"/>
    <a:srgbClr val="DE4654"/>
    <a:srgbClr val="8BCD43"/>
    <a:srgbClr val="54304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2540" autoAdjust="0"/>
  </p:normalViewPr>
  <p:slideViewPr>
    <p:cSldViewPr>
      <p:cViewPr>
        <p:scale>
          <a:sx n="66" d="100"/>
          <a:sy n="66" d="100"/>
        </p:scale>
        <p:origin x="1304" y="3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commentAuthors" Target="commentAuthor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6C867-5640-4890-9BBB-DBBB33C62E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595FF9-7F13-4589-ADB1-A98CFA417FE8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kumimoji="0" lang="en-US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28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2800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dirty="0"/>
        </a:p>
      </dgm:t>
    </dgm:pt>
    <dgm:pt modelId="{B327BC0A-A89C-479E-B8CD-C46EF1DB42D9}" type="parTrans" cxnId="{98EF93F6-9645-42BA-9EDE-0684263968A6}">
      <dgm:prSet/>
      <dgm:spPr/>
      <dgm:t>
        <a:bodyPr/>
        <a:lstStyle/>
        <a:p>
          <a:endParaRPr lang="en-US"/>
        </a:p>
      </dgm:t>
    </dgm:pt>
    <dgm:pt modelId="{41D8AE83-6358-42AE-B439-0EFC9D377ED1}" type="sibTrans" cxnId="{98EF93F6-9645-42BA-9EDE-0684263968A6}">
      <dgm:prSet/>
      <dgm:spPr/>
      <dgm:t>
        <a:bodyPr/>
        <a:lstStyle/>
        <a:p>
          <a:endParaRPr lang="en-US"/>
        </a:p>
      </dgm:t>
    </dgm:pt>
    <dgm:pt modelId="{ECA0ABAF-B23C-4736-AEB9-5FAE681D07FA}">
      <dgm:prSet phldrT="[Text]" custT="1"/>
      <dgm:spPr/>
      <dgm:t>
        <a:bodyPr/>
        <a:lstStyle/>
        <a:p>
          <a:r>
            <a:rPr lang="en-US" altLang="en-US" sz="28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 hoạch bài dạy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4464D3-94BC-4791-92AF-D4DDB39C3B1A}" type="parTrans" cxnId="{8424536B-BE7E-4427-8F9D-11FD9E33F2DF}">
      <dgm:prSet/>
      <dgm:spPr/>
      <dgm:t>
        <a:bodyPr/>
        <a:lstStyle/>
        <a:p>
          <a:endParaRPr lang="en-US"/>
        </a:p>
      </dgm:t>
    </dgm:pt>
    <dgm:pt modelId="{C021D020-C3B9-4ABB-A06B-CC452B865337}" type="sibTrans" cxnId="{8424536B-BE7E-4427-8F9D-11FD9E33F2DF}">
      <dgm:prSet/>
      <dgm:spPr/>
      <dgm:t>
        <a:bodyPr/>
        <a:lstStyle/>
        <a:p>
          <a:endParaRPr lang="en-US"/>
        </a:p>
      </dgm:t>
    </dgm:pt>
    <dgm:pt modelId="{3B33AAEF-2BF8-4EBB-A3B1-62835B5C81BF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8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500" dirty="0"/>
        </a:p>
      </dgm:t>
    </dgm:pt>
    <dgm:pt modelId="{887C755C-0A39-4BCA-B05A-04B6066CC9B9}" type="parTrans" cxnId="{114F78D7-52EA-4C98-83EA-2E3113FBAE6C}">
      <dgm:prSet/>
      <dgm:spPr/>
      <dgm:t>
        <a:bodyPr/>
        <a:lstStyle/>
        <a:p>
          <a:endParaRPr lang="en-US"/>
        </a:p>
      </dgm:t>
    </dgm:pt>
    <dgm:pt modelId="{8A81B1FB-67E6-4DD3-8927-4689A7E10F68}" type="sibTrans" cxnId="{114F78D7-52EA-4C98-83EA-2E3113FBAE6C}">
      <dgm:prSet/>
      <dgm:spPr/>
      <dgm:t>
        <a:bodyPr/>
        <a:lstStyle/>
        <a:p>
          <a:endParaRPr lang="en-US"/>
        </a:p>
      </dgm:t>
    </dgm:pt>
    <dgm:pt modelId="{704E6F5A-9DD3-4463-B617-DAC4CB1475BA}">
      <dgm:prSet phldrT="[Text]"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A9CE6-AF4E-472F-AD59-A231136EB5D9}" type="parTrans" cxnId="{D4D75E30-4B78-4946-8E43-D2A67A5959C0}">
      <dgm:prSet/>
      <dgm:spPr/>
      <dgm:t>
        <a:bodyPr/>
        <a:lstStyle/>
        <a:p>
          <a:endParaRPr lang="en-US"/>
        </a:p>
      </dgm:t>
    </dgm:pt>
    <dgm:pt modelId="{3EE0876E-E618-456F-81E9-FBAA95CF7E2B}" type="sibTrans" cxnId="{D4D75E30-4B78-4946-8E43-D2A67A5959C0}">
      <dgm:prSet/>
      <dgm:spPr/>
      <dgm:t>
        <a:bodyPr/>
        <a:lstStyle/>
        <a:p>
          <a:endParaRPr lang="en-US"/>
        </a:p>
      </dgm:t>
    </dgm:pt>
    <dgm:pt modelId="{D71F825F-8A65-4BDA-BC7A-08775CC4F943}">
      <dgm:prSet phldrT="[Text]"/>
      <dgm:spPr/>
      <dgm:t>
        <a:bodyPr/>
        <a:lstStyle/>
        <a:p>
          <a:endParaRPr lang="en-US" sz="2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0B0917-AE02-47E8-991A-57C2FEF6B492}" type="parTrans" cxnId="{949833C7-880F-431F-9337-C36D09FD7E69}">
      <dgm:prSet/>
      <dgm:spPr/>
      <dgm:t>
        <a:bodyPr/>
        <a:lstStyle/>
        <a:p>
          <a:endParaRPr lang="en-US"/>
        </a:p>
      </dgm:t>
    </dgm:pt>
    <dgm:pt modelId="{EEA8AB36-2CE6-4B2C-BE03-742C9EF0AE15}" type="sibTrans" cxnId="{949833C7-880F-431F-9337-C36D09FD7E69}">
      <dgm:prSet/>
      <dgm:spPr/>
      <dgm:t>
        <a:bodyPr/>
        <a:lstStyle/>
        <a:p>
          <a:endParaRPr lang="en-US"/>
        </a:p>
      </dgm:t>
    </dgm:pt>
    <dgm:pt modelId="{8A6C2FC0-F49C-43F1-AA0A-028D02462A88}">
      <dgm:prSet phldrT="[Text]"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SGK, SGV, SBT</a:t>
          </a:r>
        </a:p>
      </dgm:t>
    </dgm:pt>
    <dgm:pt modelId="{77C3A118-1EFF-444B-84AA-DBE952704442}" type="parTrans" cxnId="{3545168E-757B-423E-8491-BF80ACF9616E}">
      <dgm:prSet/>
      <dgm:spPr/>
      <dgm:t>
        <a:bodyPr/>
        <a:lstStyle/>
        <a:p>
          <a:endParaRPr lang="en-US"/>
        </a:p>
      </dgm:t>
    </dgm:pt>
    <dgm:pt modelId="{A88B43E4-2DE7-4F14-B87B-23FCAE1AD8A0}" type="sibTrans" cxnId="{3545168E-757B-423E-8491-BF80ACF9616E}">
      <dgm:prSet/>
      <dgm:spPr/>
      <dgm:t>
        <a:bodyPr/>
        <a:lstStyle/>
        <a:p>
          <a:endParaRPr lang="en-US"/>
        </a:p>
      </dgm:t>
    </dgm:pt>
    <dgm:pt modelId="{A745ADE6-405B-4B42-8AE1-5189F32DE562}">
      <dgm:prSet phldrT="[Text]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projector</a:t>
          </a:r>
        </a:p>
      </dgm:t>
    </dgm:pt>
    <dgm:pt modelId="{535DD73B-2690-4732-8CC7-9B9E034E07A4}" type="parTrans" cxnId="{31D7B82A-903C-4A2E-95C2-E3140C71AEED}">
      <dgm:prSet/>
      <dgm:spPr/>
      <dgm:t>
        <a:bodyPr/>
        <a:lstStyle/>
        <a:p>
          <a:endParaRPr lang="en-US"/>
        </a:p>
      </dgm:t>
    </dgm:pt>
    <dgm:pt modelId="{4784D90E-101E-4000-8446-0B5BF213090A}" type="sibTrans" cxnId="{31D7B82A-903C-4A2E-95C2-E3140C71AEED}">
      <dgm:prSet/>
      <dgm:spPr/>
      <dgm:t>
        <a:bodyPr/>
        <a:lstStyle/>
        <a:p>
          <a:endParaRPr lang="en-US"/>
        </a:p>
      </dgm:t>
    </dgm:pt>
    <dgm:pt modelId="{3F582185-0023-45E4-8647-E29FE47E5F8E}">
      <dgm:prSet phldrT="[Text]" custT="1"/>
      <dgm:spPr/>
      <dgm:t>
        <a:bodyPr/>
        <a:lstStyle/>
        <a:p>
          <a:r>
            <a:rPr lang="en-US" sz="2800">
              <a:latin typeface="Times New Roman" panose="02020603050405020304" pitchFamily="18" charset="0"/>
              <a:cs typeface="Times New Roman" panose="02020603050405020304" pitchFamily="18" charset="0"/>
            </a:rPr>
            <a:t>Bảng phụ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7EA01-D9B3-40F1-88ED-EDBEF00EFF2B}" type="parTrans" cxnId="{B2991BEC-B2B7-455D-A2D4-1A372807E139}">
      <dgm:prSet/>
      <dgm:spPr/>
      <dgm:t>
        <a:bodyPr/>
        <a:lstStyle/>
        <a:p>
          <a:endParaRPr lang="en-US"/>
        </a:p>
      </dgm:t>
    </dgm:pt>
    <dgm:pt modelId="{6FCCD91D-6C6C-45A4-B563-69BB7ED8F609}" type="sibTrans" cxnId="{B2991BEC-B2B7-455D-A2D4-1A372807E139}">
      <dgm:prSet/>
      <dgm:spPr/>
      <dgm:t>
        <a:bodyPr/>
        <a:lstStyle/>
        <a:p>
          <a:endParaRPr lang="en-US"/>
        </a:p>
      </dgm:t>
    </dgm:pt>
    <dgm:pt modelId="{8D5EBA70-47C7-4161-806F-6113601020E1}">
      <dgm:prSet phldrT="[Text]" custT="1"/>
      <dgm:spPr/>
      <dgm:t>
        <a:bodyPr/>
        <a:lstStyle/>
        <a:p>
          <a:r>
            <a:rPr lang="en-US" altLang="en-US" sz="28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Phiếu học tập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815213-A7D4-4F1B-9C9C-178F0C61989B}" type="parTrans" cxnId="{25A6BC25-5ED7-4E2C-AB3A-037270EAA439}">
      <dgm:prSet/>
      <dgm:spPr/>
      <dgm:t>
        <a:bodyPr/>
        <a:lstStyle/>
        <a:p>
          <a:endParaRPr lang="en-US"/>
        </a:p>
      </dgm:t>
    </dgm:pt>
    <dgm:pt modelId="{A65DC947-1F3D-4A11-B28D-E6B595E1A531}" type="sibTrans" cxnId="{25A6BC25-5ED7-4E2C-AB3A-037270EAA439}">
      <dgm:prSet/>
      <dgm:spPr/>
      <dgm:t>
        <a:bodyPr/>
        <a:lstStyle/>
        <a:p>
          <a:endParaRPr lang="en-US"/>
        </a:p>
      </dgm:t>
    </dgm:pt>
    <dgm:pt modelId="{D20C7212-63E4-4EE0-92F6-4FA6220FC509}">
      <dgm:prSet phldrT="[Text]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C6157B-090D-40D3-931B-5B1492D40833}" type="parTrans" cxnId="{6FBAC069-DCEC-4BC5-8DB1-B3E62F243EAD}">
      <dgm:prSet/>
      <dgm:spPr/>
      <dgm:t>
        <a:bodyPr/>
        <a:lstStyle/>
        <a:p>
          <a:endParaRPr lang="en-US"/>
        </a:p>
      </dgm:t>
    </dgm:pt>
    <dgm:pt modelId="{A9917880-7697-4616-80E2-1386F851C2DF}" type="sibTrans" cxnId="{6FBAC069-DCEC-4BC5-8DB1-B3E62F243EAD}">
      <dgm:prSet/>
      <dgm:spPr/>
      <dgm:t>
        <a:bodyPr/>
        <a:lstStyle/>
        <a:p>
          <a:endParaRPr lang="en-US"/>
        </a:p>
      </dgm:t>
    </dgm:pt>
    <dgm:pt modelId="{EBF0A97A-EDF1-4C47-8ECB-5F5F6A8E456D}" type="pres">
      <dgm:prSet presAssocID="{E1A6C867-5640-4890-9BBB-DBBB33C62E0E}" presName="linear" presStyleCnt="0">
        <dgm:presLayoutVars>
          <dgm:animLvl val="lvl"/>
          <dgm:resizeHandles val="exact"/>
        </dgm:presLayoutVars>
      </dgm:prSet>
      <dgm:spPr/>
    </dgm:pt>
    <dgm:pt modelId="{E5C9E7A5-AF2E-4D50-8726-C7D64A106B64}" type="pres">
      <dgm:prSet presAssocID="{8E595FF9-7F13-4589-ADB1-A98CFA417FE8}" presName="parentText" presStyleLbl="node1" presStyleIdx="0" presStyleCnt="2" custLinFactNeighborY="614">
        <dgm:presLayoutVars>
          <dgm:chMax val="0"/>
          <dgm:bulletEnabled val="1"/>
        </dgm:presLayoutVars>
      </dgm:prSet>
      <dgm:spPr/>
    </dgm:pt>
    <dgm:pt modelId="{0DFB8EA2-E9F4-4E7D-B5BF-ABC527E44C63}" type="pres">
      <dgm:prSet presAssocID="{8E595FF9-7F13-4589-ADB1-A98CFA417FE8}" presName="childText" presStyleLbl="revTx" presStyleIdx="0" presStyleCnt="2" custScaleY="119534">
        <dgm:presLayoutVars>
          <dgm:bulletEnabled val="1"/>
        </dgm:presLayoutVars>
      </dgm:prSet>
      <dgm:spPr/>
    </dgm:pt>
    <dgm:pt modelId="{D2408717-B530-41AC-B5CE-E14FAEC5B062}" type="pres">
      <dgm:prSet presAssocID="{3B33AAEF-2BF8-4EBB-A3B1-62835B5C81BF}" presName="parentText" presStyleLbl="node1" presStyleIdx="1" presStyleCnt="2" custLinFactNeighborY="-13906">
        <dgm:presLayoutVars>
          <dgm:chMax val="0"/>
          <dgm:bulletEnabled val="1"/>
        </dgm:presLayoutVars>
      </dgm:prSet>
      <dgm:spPr/>
    </dgm:pt>
    <dgm:pt modelId="{8F3B6D51-6576-4847-95F8-097004C88A78}" type="pres">
      <dgm:prSet presAssocID="{3B33AAEF-2BF8-4EBB-A3B1-62835B5C81BF}" presName="childText" presStyleLbl="revTx" presStyleIdx="1" presStyleCnt="2" custScaleY="118119">
        <dgm:presLayoutVars>
          <dgm:bulletEnabled val="1"/>
        </dgm:presLayoutVars>
      </dgm:prSet>
      <dgm:spPr/>
    </dgm:pt>
  </dgm:ptLst>
  <dgm:cxnLst>
    <dgm:cxn modelId="{2ACFD60D-ABB2-4145-BA35-09A5FD91CFF0}" type="presOf" srcId="{8E595FF9-7F13-4589-ADB1-A98CFA417FE8}" destId="{E5C9E7A5-AF2E-4D50-8726-C7D64A106B64}" srcOrd="0" destOrd="0" presId="urn:microsoft.com/office/officeart/2005/8/layout/vList2"/>
    <dgm:cxn modelId="{25A6BC25-5ED7-4E2C-AB3A-037270EAA439}" srcId="{8E595FF9-7F13-4589-ADB1-A98CFA417FE8}" destId="{8D5EBA70-47C7-4161-806F-6113601020E1}" srcOrd="4" destOrd="0" parTransId="{33815213-A7D4-4F1B-9C9C-178F0C61989B}" sibTransId="{A65DC947-1F3D-4A11-B28D-E6B595E1A531}"/>
    <dgm:cxn modelId="{31D7B82A-903C-4A2E-95C2-E3140C71AEED}" srcId="{8E595FF9-7F13-4589-ADB1-A98CFA417FE8}" destId="{A745ADE6-405B-4B42-8AE1-5189F32DE562}" srcOrd="2" destOrd="0" parTransId="{535DD73B-2690-4732-8CC7-9B9E034E07A4}" sibTransId="{4784D90E-101E-4000-8446-0B5BF213090A}"/>
    <dgm:cxn modelId="{3A28E52C-05AC-464F-BC2C-AE5BA1C059F0}" type="presOf" srcId="{E1A6C867-5640-4890-9BBB-DBBB33C62E0E}" destId="{EBF0A97A-EDF1-4C47-8ECB-5F5F6A8E456D}" srcOrd="0" destOrd="0" presId="urn:microsoft.com/office/officeart/2005/8/layout/vList2"/>
    <dgm:cxn modelId="{D4D75E30-4B78-4946-8E43-D2A67A5959C0}" srcId="{3B33AAEF-2BF8-4EBB-A3B1-62835B5C81BF}" destId="{704E6F5A-9DD3-4463-B617-DAC4CB1475BA}" srcOrd="0" destOrd="0" parTransId="{527A9CE6-AF4E-472F-AD59-A231136EB5D9}" sibTransId="{3EE0876E-E618-456F-81E9-FBAA95CF7E2B}"/>
    <dgm:cxn modelId="{99C0CA34-B0CB-444B-8AAD-810CD5D103FE}" type="presOf" srcId="{ECA0ABAF-B23C-4736-AEB9-5FAE681D07FA}" destId="{0DFB8EA2-E9F4-4E7D-B5BF-ABC527E44C63}" srcOrd="0" destOrd="0" presId="urn:microsoft.com/office/officeart/2005/8/layout/vList2"/>
    <dgm:cxn modelId="{FD09A55E-6FC0-4B08-8C11-21482B1E3979}" type="presOf" srcId="{3B33AAEF-2BF8-4EBB-A3B1-62835B5C81BF}" destId="{D2408717-B530-41AC-B5CE-E14FAEC5B062}" srcOrd="0" destOrd="0" presId="urn:microsoft.com/office/officeart/2005/8/layout/vList2"/>
    <dgm:cxn modelId="{CFD67569-CDD2-4821-AA05-0566393DF919}" type="presOf" srcId="{A745ADE6-405B-4B42-8AE1-5189F32DE562}" destId="{0DFB8EA2-E9F4-4E7D-B5BF-ABC527E44C63}" srcOrd="0" destOrd="2" presId="urn:microsoft.com/office/officeart/2005/8/layout/vList2"/>
    <dgm:cxn modelId="{6FBAC069-DCEC-4BC5-8DB1-B3E62F243EAD}" srcId="{3B33AAEF-2BF8-4EBB-A3B1-62835B5C81BF}" destId="{D20C7212-63E4-4EE0-92F6-4FA6220FC509}" srcOrd="1" destOrd="0" parTransId="{02C6157B-090D-40D3-931B-5B1492D40833}" sibTransId="{A9917880-7697-4616-80E2-1386F851C2DF}"/>
    <dgm:cxn modelId="{8424536B-BE7E-4427-8F9D-11FD9E33F2DF}" srcId="{8E595FF9-7F13-4589-ADB1-A98CFA417FE8}" destId="{ECA0ABAF-B23C-4736-AEB9-5FAE681D07FA}" srcOrd="0" destOrd="0" parTransId="{A44464D3-94BC-4791-92AF-D4DDB39C3B1A}" sibTransId="{C021D020-C3B9-4ABB-A06B-CC452B865337}"/>
    <dgm:cxn modelId="{3DE49871-8A6E-4D8D-A153-D05444C03772}" type="presOf" srcId="{8D5EBA70-47C7-4161-806F-6113601020E1}" destId="{0DFB8EA2-E9F4-4E7D-B5BF-ABC527E44C63}" srcOrd="0" destOrd="4" presId="urn:microsoft.com/office/officeart/2005/8/layout/vList2"/>
    <dgm:cxn modelId="{B7D2E252-4AE2-45EE-9EE5-C20B66DF70FB}" type="presOf" srcId="{8A6C2FC0-F49C-43F1-AA0A-028D02462A88}" destId="{0DFB8EA2-E9F4-4E7D-B5BF-ABC527E44C63}" srcOrd="0" destOrd="1" presId="urn:microsoft.com/office/officeart/2005/8/layout/vList2"/>
    <dgm:cxn modelId="{834A0988-E0B9-44BE-9B55-EC71570CDE48}" type="presOf" srcId="{3F582185-0023-45E4-8647-E29FE47E5F8E}" destId="{0DFB8EA2-E9F4-4E7D-B5BF-ABC527E44C63}" srcOrd="0" destOrd="3" presId="urn:microsoft.com/office/officeart/2005/8/layout/vList2"/>
    <dgm:cxn modelId="{3545168E-757B-423E-8491-BF80ACF9616E}" srcId="{8E595FF9-7F13-4589-ADB1-A98CFA417FE8}" destId="{8A6C2FC0-F49C-43F1-AA0A-028D02462A88}" srcOrd="1" destOrd="0" parTransId="{77C3A118-1EFF-444B-84AA-DBE952704442}" sibTransId="{A88B43E4-2DE7-4F14-B87B-23FCAE1AD8A0}"/>
    <dgm:cxn modelId="{949833C7-880F-431F-9337-C36D09FD7E69}" srcId="{8E595FF9-7F13-4589-ADB1-A98CFA417FE8}" destId="{D71F825F-8A65-4BDA-BC7A-08775CC4F943}" srcOrd="5" destOrd="0" parTransId="{340B0917-AE02-47E8-991A-57C2FEF6B492}" sibTransId="{EEA8AB36-2CE6-4B2C-BE03-742C9EF0AE15}"/>
    <dgm:cxn modelId="{DDE66CD0-5B9D-4BB7-81F6-3643B679C36F}" type="presOf" srcId="{D20C7212-63E4-4EE0-92F6-4FA6220FC509}" destId="{8F3B6D51-6576-4847-95F8-097004C88A78}" srcOrd="0" destOrd="1" presId="urn:microsoft.com/office/officeart/2005/8/layout/vList2"/>
    <dgm:cxn modelId="{BA5B9CD6-AF1A-4D79-8DC3-9ED6964CB5F5}" type="presOf" srcId="{D71F825F-8A65-4BDA-BC7A-08775CC4F943}" destId="{0DFB8EA2-E9F4-4E7D-B5BF-ABC527E44C63}" srcOrd="0" destOrd="5" presId="urn:microsoft.com/office/officeart/2005/8/layout/vList2"/>
    <dgm:cxn modelId="{114F78D7-52EA-4C98-83EA-2E3113FBAE6C}" srcId="{E1A6C867-5640-4890-9BBB-DBBB33C62E0E}" destId="{3B33AAEF-2BF8-4EBB-A3B1-62835B5C81BF}" srcOrd="1" destOrd="0" parTransId="{887C755C-0A39-4BCA-B05A-04B6066CC9B9}" sibTransId="{8A81B1FB-67E6-4DD3-8927-4689A7E10F68}"/>
    <dgm:cxn modelId="{31096CDC-920C-4489-BD01-670DA5CE15D5}" type="presOf" srcId="{704E6F5A-9DD3-4463-B617-DAC4CB1475BA}" destId="{8F3B6D51-6576-4847-95F8-097004C88A78}" srcOrd="0" destOrd="0" presId="urn:microsoft.com/office/officeart/2005/8/layout/vList2"/>
    <dgm:cxn modelId="{B2991BEC-B2B7-455D-A2D4-1A372807E139}" srcId="{8E595FF9-7F13-4589-ADB1-A98CFA417FE8}" destId="{3F582185-0023-45E4-8647-E29FE47E5F8E}" srcOrd="3" destOrd="0" parTransId="{EF67EA01-D9B3-40F1-88ED-EDBEF00EFF2B}" sibTransId="{6FCCD91D-6C6C-45A4-B563-69BB7ED8F609}"/>
    <dgm:cxn modelId="{98EF93F6-9645-42BA-9EDE-0684263968A6}" srcId="{E1A6C867-5640-4890-9BBB-DBBB33C62E0E}" destId="{8E595FF9-7F13-4589-ADB1-A98CFA417FE8}" srcOrd="0" destOrd="0" parTransId="{B327BC0A-A89C-479E-B8CD-C46EF1DB42D9}" sibTransId="{41D8AE83-6358-42AE-B439-0EFC9D377ED1}"/>
    <dgm:cxn modelId="{9F1AFFF0-E33D-4DC7-B3E7-D911C79A7F1A}" type="presParOf" srcId="{EBF0A97A-EDF1-4C47-8ECB-5F5F6A8E456D}" destId="{E5C9E7A5-AF2E-4D50-8726-C7D64A106B64}" srcOrd="0" destOrd="0" presId="urn:microsoft.com/office/officeart/2005/8/layout/vList2"/>
    <dgm:cxn modelId="{88644A3A-F668-480A-850D-C179F4F6DD3A}" type="presParOf" srcId="{EBF0A97A-EDF1-4C47-8ECB-5F5F6A8E456D}" destId="{0DFB8EA2-E9F4-4E7D-B5BF-ABC527E44C63}" srcOrd="1" destOrd="0" presId="urn:microsoft.com/office/officeart/2005/8/layout/vList2"/>
    <dgm:cxn modelId="{6C8D77FC-A446-430E-A02D-DAFAB5B7BD9F}" type="presParOf" srcId="{EBF0A97A-EDF1-4C47-8ECB-5F5F6A8E456D}" destId="{D2408717-B530-41AC-B5CE-E14FAEC5B062}" srcOrd="2" destOrd="0" presId="urn:microsoft.com/office/officeart/2005/8/layout/vList2"/>
    <dgm:cxn modelId="{91D390D9-0792-4B7E-8561-3CDA6BC8385E}" type="presParOf" srcId="{EBF0A97A-EDF1-4C47-8ECB-5F5F6A8E456D}" destId="{8F3B6D51-6576-4847-95F8-097004C88A7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9E7A5-AF2E-4D50-8726-C7D64A106B64}">
      <dsp:nvSpPr>
        <dsp:cNvPr id="0" name=""/>
        <dsp:cNvSpPr/>
      </dsp:nvSpPr>
      <dsp:spPr>
        <a:xfrm>
          <a:off x="0" y="16643"/>
          <a:ext cx="6096000" cy="518406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altLang="en-US" sz="28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sz="28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sz="2800" b="1" i="0" u="none" strike="noStrike" kern="1200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sz="2800" b="1" i="0" u="none" strike="noStrike" kern="1200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sz="2800" kern="1200" dirty="0"/>
        </a:p>
      </dsp:txBody>
      <dsp:txXfrm>
        <a:off x="25306" y="41949"/>
        <a:ext cx="6045388" cy="467794"/>
      </dsp:txXfrm>
    </dsp:sp>
    <dsp:sp modelId="{0DFB8EA2-E9F4-4E7D-B5BF-ABC527E44C63}">
      <dsp:nvSpPr>
        <dsp:cNvPr id="0" name=""/>
        <dsp:cNvSpPr/>
      </dsp:nvSpPr>
      <dsp:spPr>
        <a:xfrm>
          <a:off x="0" y="522379"/>
          <a:ext cx="6096000" cy="2466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sz="2800" kern="1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Kế hoạch bài dạy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SGK, SGV, SBT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tính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máy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projector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>
              <a:latin typeface="Times New Roman" panose="02020603050405020304" pitchFamily="18" charset="0"/>
              <a:cs typeface="Times New Roman" panose="02020603050405020304" pitchFamily="18" charset="0"/>
            </a:rPr>
            <a:t>Bảng phụ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sz="2800" kern="12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Phiếu học tập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22379"/>
        <a:ext cx="6096000" cy="2466771"/>
      </dsp:txXfrm>
    </dsp:sp>
    <dsp:sp modelId="{D2408717-B530-41AC-B5CE-E14FAEC5B062}">
      <dsp:nvSpPr>
        <dsp:cNvPr id="0" name=""/>
        <dsp:cNvSpPr/>
      </dsp:nvSpPr>
      <dsp:spPr>
        <a:xfrm>
          <a:off x="0" y="2891216"/>
          <a:ext cx="6096000" cy="518406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28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b="1" kern="1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kern="1200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sz="500" kern="1200" dirty="0"/>
        </a:p>
      </dsp:txBody>
      <dsp:txXfrm>
        <a:off x="25306" y="2916522"/>
        <a:ext cx="6045388" cy="467794"/>
      </dsp:txXfrm>
    </dsp:sp>
    <dsp:sp modelId="{8F3B6D51-6576-4847-95F8-097004C88A78}">
      <dsp:nvSpPr>
        <dsp:cNvPr id="0" name=""/>
        <dsp:cNvSpPr/>
      </dsp:nvSpPr>
      <dsp:spPr>
        <a:xfrm>
          <a:off x="0" y="3507557"/>
          <a:ext cx="6096000" cy="83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SBT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Vở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ghi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đồ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dùng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507557"/>
        <a:ext cx="6096000" cy="831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A3592-FEF6-4F18-A34B-F0E5D14EE5C6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86841-B6E9-4602-99D2-E5DE71145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94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br>
              <a:rPr lang="en-US" sz="1200" dirty="0"/>
            </a:b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062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chọn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</a:t>
            </a:r>
            <a:r>
              <a:rPr lang="en-US" sz="1200" baseline="0" dirty="0" err="1"/>
              <a:t>các</a:t>
            </a:r>
            <a:r>
              <a:rPr lang="en-US" sz="1200" baseline="0" dirty="0"/>
              <a:t> </a:t>
            </a:r>
            <a:r>
              <a:rPr lang="en-US" sz="1200" baseline="0" dirty="0" err="1"/>
              <a:t>đáp</a:t>
            </a:r>
            <a:r>
              <a:rPr lang="en-US" sz="1200" baseline="0" dirty="0"/>
              <a:t> </a:t>
            </a:r>
            <a:r>
              <a:rPr lang="en-US" sz="1200" baseline="0" dirty="0" err="1"/>
              <a:t>án</a:t>
            </a:r>
            <a:r>
              <a:rPr lang="en-US" sz="1200" baseline="0" dirty="0"/>
              <a:t>,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vào</a:t>
            </a:r>
            <a:r>
              <a:rPr lang="en-US" sz="1200" dirty="0"/>
              <a:t> ô </a:t>
            </a:r>
            <a:r>
              <a:rPr lang="en-US" sz="1200" dirty="0" err="1"/>
              <a:t>giải</a:t>
            </a:r>
            <a:r>
              <a:rPr lang="en-US" sz="1200" baseline="0" dirty="0"/>
              <a:t> </a:t>
            </a:r>
            <a:r>
              <a:rPr lang="en-US" sz="1200" baseline="0" dirty="0" err="1"/>
              <a:t>thích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cho</a:t>
            </a:r>
            <a:r>
              <a:rPr lang="en-US" sz="1200" baseline="0" dirty="0"/>
              <a:t> </a:t>
            </a:r>
            <a:r>
              <a:rPr lang="en-US" sz="1200" baseline="0" dirty="0" err="1"/>
              <a:t>ra</a:t>
            </a:r>
            <a:r>
              <a:rPr lang="en-US" sz="1200" baseline="0" dirty="0"/>
              <a:t> </a:t>
            </a:r>
            <a:r>
              <a:rPr lang="en-US" sz="1200" baseline="0" dirty="0" err="1"/>
              <a:t>lời</a:t>
            </a:r>
            <a:r>
              <a:rPr lang="en-US" sz="1200" baseline="0" dirty="0"/>
              <a:t> </a:t>
            </a:r>
            <a:r>
              <a:rPr lang="en-US" sz="1200" baseline="0" dirty="0" err="1"/>
              <a:t>giải</a:t>
            </a:r>
            <a:r>
              <a:rPr lang="en-US" sz="1200" dirty="0"/>
              <a:t>.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br>
              <a:rPr lang="en-US" sz="12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724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HƯỚNG DẪN: </a:t>
            </a:r>
            <a:r>
              <a:rPr lang="en-US" dirty="0" err="1"/>
              <a:t>Ấn</a:t>
            </a:r>
            <a:r>
              <a:rPr lang="en-US" dirty="0"/>
              <a:t> </a:t>
            </a:r>
            <a:r>
              <a:rPr lang="en-US" dirty="0" err="1"/>
              <a:t>phím</a:t>
            </a:r>
            <a:r>
              <a:rPr lang="en-US" dirty="0"/>
              <a:t> ENTER </a:t>
            </a:r>
            <a:r>
              <a:rPr lang="en-US" dirty="0" err="1"/>
              <a:t>để</a:t>
            </a:r>
            <a:r>
              <a:rPr lang="en-US" dirty="0"/>
              <a:t> sang slide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054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420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55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21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GV chia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4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ràng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thưởng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3506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59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55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HOẠT ĐỘNG MỞ ĐẦU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B979B6-8E7C-4E90-8C9D-F537DFD708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115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nút</a:t>
            </a:r>
            <a:r>
              <a:rPr lang="en-US" dirty="0"/>
              <a:t> “Quay”,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quay </a:t>
            </a:r>
            <a:r>
              <a:rPr lang="en-US" dirty="0" err="1"/>
              <a:t>dừng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ô </a:t>
            </a:r>
            <a:r>
              <a:rPr lang="en-US" dirty="0" err="1"/>
              <a:t>số</a:t>
            </a:r>
            <a:r>
              <a:rPr lang="en-US" dirty="0"/>
              <a:t> 1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1.</a:t>
            </a:r>
            <a:br>
              <a:rPr lang="en-US" dirty="0"/>
            </a:br>
            <a:r>
              <a:rPr lang="en-US" dirty="0"/>
              <a:t>- </a:t>
            </a:r>
            <a:r>
              <a:rPr lang="en-US" dirty="0" err="1"/>
              <a:t>Lặp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7480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chọn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</a:t>
            </a:r>
            <a:r>
              <a:rPr lang="en-US" sz="1200" baseline="0" dirty="0" err="1"/>
              <a:t>các</a:t>
            </a:r>
            <a:r>
              <a:rPr lang="en-US" sz="1200" baseline="0" dirty="0"/>
              <a:t> </a:t>
            </a:r>
            <a:r>
              <a:rPr lang="en-US" sz="1200" baseline="0" dirty="0" err="1"/>
              <a:t>đáp</a:t>
            </a:r>
            <a:r>
              <a:rPr lang="en-US" sz="1200" baseline="0" dirty="0"/>
              <a:t> </a:t>
            </a:r>
            <a:r>
              <a:rPr lang="en-US" sz="1200" baseline="0" dirty="0" err="1"/>
              <a:t>án</a:t>
            </a:r>
            <a:r>
              <a:rPr lang="en-US" sz="1200" baseline="0" dirty="0"/>
              <a:t>,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289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- </a:t>
            </a:r>
            <a:r>
              <a:rPr lang="en-US" sz="2000" dirty="0" err="1"/>
              <a:t>Bấm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baseline="0" dirty="0"/>
              <a:t> </a:t>
            </a:r>
            <a:r>
              <a:rPr lang="en-US" sz="2000" baseline="0" dirty="0" err="1"/>
              <a:t>vào</a:t>
            </a:r>
            <a:r>
              <a:rPr lang="en-US" sz="2000" baseline="0" dirty="0"/>
              <a:t> </a:t>
            </a:r>
            <a:r>
              <a:rPr lang="en-US" sz="2000" baseline="0" dirty="0" err="1"/>
              <a:t>các</a:t>
            </a:r>
            <a:r>
              <a:rPr lang="en-US" sz="2000" baseline="0" dirty="0"/>
              <a:t> </a:t>
            </a:r>
            <a:r>
              <a:rPr lang="en-US" sz="2000" baseline="0" dirty="0" err="1"/>
              <a:t>đáp</a:t>
            </a:r>
            <a:r>
              <a:rPr lang="en-US" sz="2000" baseline="0" dirty="0"/>
              <a:t> </a:t>
            </a:r>
            <a:r>
              <a:rPr lang="en-US" sz="2000" baseline="0" dirty="0" err="1"/>
              <a:t>án</a:t>
            </a:r>
            <a:r>
              <a:rPr lang="en-US" sz="2000" baseline="0" dirty="0"/>
              <a:t>,</a:t>
            </a:r>
            <a:br>
              <a:rPr lang="en-US" sz="2000" dirty="0"/>
            </a:br>
            <a:r>
              <a:rPr lang="en-US" sz="2000" dirty="0"/>
              <a:t>- </a:t>
            </a:r>
            <a:r>
              <a:rPr lang="en-US" sz="2000" dirty="0" err="1"/>
              <a:t>Bấm</a:t>
            </a:r>
            <a:r>
              <a:rPr lang="en-US" sz="2000" dirty="0"/>
              <a:t> </a:t>
            </a:r>
            <a:r>
              <a:rPr lang="en-US" sz="2000" dirty="0" err="1"/>
              <a:t>vào</a:t>
            </a:r>
            <a:r>
              <a:rPr lang="en-US" sz="2000" dirty="0"/>
              <a:t> ô </a:t>
            </a:r>
            <a:r>
              <a:rPr lang="en-US" sz="2000" dirty="0" err="1"/>
              <a:t>giải</a:t>
            </a:r>
            <a:r>
              <a:rPr lang="en-US" sz="2000" baseline="0" dirty="0"/>
              <a:t> </a:t>
            </a:r>
            <a:r>
              <a:rPr lang="en-US" sz="2000" baseline="0" dirty="0" err="1"/>
              <a:t>thích</a:t>
            </a:r>
            <a:r>
              <a:rPr lang="en-US" sz="2000" baseline="0" dirty="0"/>
              <a:t> </a:t>
            </a:r>
            <a:r>
              <a:rPr lang="en-US" sz="2000" baseline="0" dirty="0" err="1"/>
              <a:t>để</a:t>
            </a:r>
            <a:r>
              <a:rPr lang="en-US" sz="2000" baseline="0" dirty="0"/>
              <a:t> </a:t>
            </a:r>
            <a:r>
              <a:rPr lang="en-US" sz="2000" baseline="0" dirty="0" err="1"/>
              <a:t>cho</a:t>
            </a:r>
            <a:r>
              <a:rPr lang="en-US" sz="2000" baseline="0" dirty="0"/>
              <a:t> </a:t>
            </a:r>
            <a:r>
              <a:rPr lang="en-US" sz="2000" baseline="0" dirty="0" err="1"/>
              <a:t>ra</a:t>
            </a:r>
            <a:r>
              <a:rPr lang="en-US" sz="2000" baseline="0" dirty="0"/>
              <a:t> </a:t>
            </a:r>
            <a:r>
              <a:rPr lang="en-US" sz="2000" baseline="0" dirty="0" err="1"/>
              <a:t>lời</a:t>
            </a:r>
            <a:r>
              <a:rPr lang="en-US" sz="2000" baseline="0" dirty="0"/>
              <a:t> </a:t>
            </a:r>
            <a:r>
              <a:rPr lang="en-US" sz="2000" baseline="0" dirty="0" err="1"/>
              <a:t>giải</a:t>
            </a:r>
            <a:r>
              <a:rPr lang="en-US" sz="2000" dirty="0"/>
              <a:t>.</a:t>
            </a:r>
            <a:br>
              <a:rPr lang="en-US" sz="2000" dirty="0"/>
            </a:br>
            <a:r>
              <a:rPr lang="en-US" sz="2000" dirty="0"/>
              <a:t>- </a:t>
            </a:r>
            <a:r>
              <a:rPr lang="en-US" sz="2000" dirty="0" err="1"/>
              <a:t>Bấm</a:t>
            </a:r>
            <a:r>
              <a:rPr lang="en-US" sz="2000" baseline="0" dirty="0"/>
              <a:t> </a:t>
            </a:r>
            <a:r>
              <a:rPr lang="en-US" sz="2000" baseline="0" dirty="0" err="1"/>
              <a:t>vào</a:t>
            </a:r>
            <a:r>
              <a:rPr lang="en-US" sz="2000" baseline="0" dirty="0"/>
              <a:t> ô Quay </a:t>
            </a:r>
            <a:r>
              <a:rPr lang="en-US" sz="2000" baseline="0" dirty="0" err="1"/>
              <a:t>về</a:t>
            </a:r>
            <a:r>
              <a:rPr lang="en-US" sz="2000" baseline="0" dirty="0"/>
              <a:t> </a:t>
            </a:r>
            <a:r>
              <a:rPr lang="en-US" sz="2000" baseline="0" dirty="0" err="1"/>
              <a:t>để</a:t>
            </a:r>
            <a:r>
              <a:rPr lang="en-US" sz="2000" baseline="0" dirty="0"/>
              <a:t> </a:t>
            </a:r>
            <a:r>
              <a:rPr lang="en-US" sz="2000" baseline="0" dirty="0" err="1"/>
              <a:t>trở</a:t>
            </a:r>
            <a:r>
              <a:rPr lang="en-US" sz="2000" baseline="0" dirty="0"/>
              <a:t> </a:t>
            </a:r>
            <a:r>
              <a:rPr lang="en-US" sz="2000" baseline="0" dirty="0" err="1"/>
              <a:t>lại</a:t>
            </a:r>
            <a:r>
              <a:rPr lang="en-US" sz="2000" baseline="0" dirty="0"/>
              <a:t> </a:t>
            </a:r>
            <a:r>
              <a:rPr lang="en-US" sz="2000" baseline="0" dirty="0" err="1"/>
              <a:t>trò</a:t>
            </a:r>
            <a:r>
              <a:rPr lang="en-US" sz="2000" baseline="0" dirty="0"/>
              <a:t> </a:t>
            </a:r>
            <a:r>
              <a:rPr lang="en-US" sz="2000" baseline="0" dirty="0" err="1"/>
              <a:t>chơi</a:t>
            </a:r>
            <a:r>
              <a:rPr lang="en-US" sz="2000" baseline="0" dirty="0"/>
              <a:t>.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719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br>
              <a:rPr lang="en-US" sz="12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129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chọn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</a:t>
            </a:r>
            <a:r>
              <a:rPr lang="en-US" sz="1200" baseline="0" dirty="0" err="1"/>
              <a:t>các</a:t>
            </a:r>
            <a:r>
              <a:rPr lang="en-US" sz="1200" baseline="0" dirty="0"/>
              <a:t> </a:t>
            </a:r>
            <a:r>
              <a:rPr lang="en-US" sz="1200" baseline="0" dirty="0" err="1"/>
              <a:t>đáp</a:t>
            </a:r>
            <a:r>
              <a:rPr lang="en-US" sz="1200" baseline="0" dirty="0"/>
              <a:t> </a:t>
            </a:r>
            <a:r>
              <a:rPr lang="en-US" sz="1200" baseline="0" dirty="0" err="1"/>
              <a:t>án</a:t>
            </a:r>
            <a:r>
              <a:rPr lang="en-US" sz="1200" baseline="0" dirty="0"/>
              <a:t>,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vào</a:t>
            </a:r>
            <a:r>
              <a:rPr lang="en-US" sz="1200" dirty="0"/>
              <a:t> ô </a:t>
            </a:r>
            <a:r>
              <a:rPr lang="en-US" sz="1200" dirty="0" err="1"/>
              <a:t>giải</a:t>
            </a:r>
            <a:r>
              <a:rPr lang="en-US" sz="1200" baseline="0" dirty="0"/>
              <a:t> </a:t>
            </a:r>
            <a:r>
              <a:rPr lang="en-US" sz="1200" baseline="0" dirty="0" err="1"/>
              <a:t>thích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cho</a:t>
            </a:r>
            <a:r>
              <a:rPr lang="en-US" sz="1200" baseline="0" dirty="0"/>
              <a:t> </a:t>
            </a:r>
            <a:r>
              <a:rPr lang="en-US" sz="1200" baseline="0" dirty="0" err="1"/>
              <a:t>ra</a:t>
            </a:r>
            <a:r>
              <a:rPr lang="en-US" sz="1200" baseline="0" dirty="0"/>
              <a:t> </a:t>
            </a:r>
            <a:r>
              <a:rPr lang="en-US" sz="1200" baseline="0" dirty="0" err="1"/>
              <a:t>lời</a:t>
            </a:r>
            <a:r>
              <a:rPr lang="en-US" sz="1200" baseline="0" dirty="0"/>
              <a:t> </a:t>
            </a:r>
            <a:r>
              <a:rPr lang="en-US" sz="1200" baseline="0" dirty="0" err="1"/>
              <a:t>giải</a:t>
            </a:r>
            <a:r>
              <a:rPr lang="en-US" sz="1200" dirty="0"/>
              <a:t>.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8984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chọn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</a:t>
            </a:r>
            <a:r>
              <a:rPr lang="en-US" sz="1200" baseline="0" dirty="0" err="1"/>
              <a:t>các</a:t>
            </a:r>
            <a:r>
              <a:rPr lang="en-US" sz="1200" baseline="0" dirty="0"/>
              <a:t> </a:t>
            </a:r>
            <a:r>
              <a:rPr lang="en-US" sz="1200" baseline="0" dirty="0" err="1"/>
              <a:t>đáp</a:t>
            </a:r>
            <a:r>
              <a:rPr lang="en-US" sz="1200" baseline="0" dirty="0"/>
              <a:t> </a:t>
            </a:r>
            <a:r>
              <a:rPr lang="en-US" sz="1200" baseline="0" dirty="0" err="1"/>
              <a:t>án</a:t>
            </a:r>
            <a:r>
              <a:rPr lang="en-US" sz="1200" baseline="0" dirty="0"/>
              <a:t>,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dirty="0"/>
              <a:t> </a:t>
            </a:r>
            <a:r>
              <a:rPr lang="en-US" sz="1200" dirty="0" err="1"/>
              <a:t>vào</a:t>
            </a:r>
            <a:r>
              <a:rPr lang="en-US" sz="1200" dirty="0"/>
              <a:t> ô </a:t>
            </a:r>
            <a:r>
              <a:rPr lang="en-US" sz="1200" dirty="0" err="1"/>
              <a:t>giải</a:t>
            </a:r>
            <a:r>
              <a:rPr lang="en-US" sz="1200" baseline="0" dirty="0"/>
              <a:t> </a:t>
            </a:r>
            <a:r>
              <a:rPr lang="en-US" sz="1200" baseline="0" dirty="0" err="1"/>
              <a:t>thích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cho</a:t>
            </a:r>
            <a:r>
              <a:rPr lang="en-US" sz="1200" baseline="0" dirty="0"/>
              <a:t> </a:t>
            </a:r>
            <a:r>
              <a:rPr lang="en-US" sz="1200" baseline="0" dirty="0" err="1"/>
              <a:t>ra</a:t>
            </a:r>
            <a:r>
              <a:rPr lang="en-US" sz="1200" baseline="0" dirty="0"/>
              <a:t> </a:t>
            </a:r>
            <a:r>
              <a:rPr lang="en-US" sz="1200" baseline="0" dirty="0" err="1"/>
              <a:t>lời</a:t>
            </a:r>
            <a:r>
              <a:rPr lang="en-US" sz="1200" baseline="0" dirty="0"/>
              <a:t> </a:t>
            </a:r>
            <a:r>
              <a:rPr lang="en-US" sz="1200" baseline="0" dirty="0" err="1"/>
              <a:t>giải</a:t>
            </a:r>
            <a:r>
              <a:rPr lang="en-US" sz="1200" dirty="0"/>
              <a:t>.</a:t>
            </a:r>
            <a:br>
              <a:rPr lang="en-US" sz="1200" dirty="0"/>
            </a:br>
            <a:r>
              <a:rPr lang="en-US" sz="1200" dirty="0"/>
              <a:t>- </a:t>
            </a:r>
            <a:r>
              <a:rPr lang="en-US" sz="1200" dirty="0" err="1"/>
              <a:t>Bấm</a:t>
            </a:r>
            <a:r>
              <a:rPr lang="en-US" sz="1200" baseline="0" dirty="0"/>
              <a:t> </a:t>
            </a:r>
            <a:r>
              <a:rPr lang="en-US" sz="1200" baseline="0" dirty="0" err="1"/>
              <a:t>vào</a:t>
            </a:r>
            <a:r>
              <a:rPr lang="en-US" sz="1200" baseline="0" dirty="0"/>
              <a:t> ô Quay </a:t>
            </a:r>
            <a:r>
              <a:rPr lang="en-US" sz="1200" baseline="0" dirty="0" err="1"/>
              <a:t>về</a:t>
            </a:r>
            <a:r>
              <a:rPr lang="en-US" sz="1200" baseline="0" dirty="0"/>
              <a:t> </a:t>
            </a:r>
            <a:r>
              <a:rPr lang="en-US" sz="1200" baseline="0" dirty="0" err="1"/>
              <a:t>để</a:t>
            </a:r>
            <a:r>
              <a:rPr lang="en-US" sz="1200" baseline="0" dirty="0"/>
              <a:t> </a:t>
            </a:r>
            <a:r>
              <a:rPr lang="en-US" sz="1200" baseline="0" dirty="0" err="1"/>
              <a:t>trở</a:t>
            </a:r>
            <a:r>
              <a:rPr lang="en-US" sz="1200" baseline="0" dirty="0"/>
              <a:t> </a:t>
            </a:r>
            <a:r>
              <a:rPr lang="en-US" sz="1200" baseline="0" dirty="0" err="1"/>
              <a:t>lại</a:t>
            </a:r>
            <a:r>
              <a:rPr lang="en-US" sz="1200" baseline="0" dirty="0"/>
              <a:t> </a:t>
            </a:r>
            <a:r>
              <a:rPr lang="en-US" sz="1200" baseline="0" dirty="0" err="1"/>
              <a:t>trò</a:t>
            </a:r>
            <a:r>
              <a:rPr lang="en-US" sz="1200" baseline="0" dirty="0"/>
              <a:t> </a:t>
            </a:r>
            <a:r>
              <a:rPr lang="en-US" sz="1200" baseline="0" dirty="0" err="1"/>
              <a:t>chơi</a:t>
            </a:r>
            <a:r>
              <a:rPr lang="en-US" sz="1200" baseline="0" dirty="0"/>
              <a:t>.</a:t>
            </a:r>
            <a:br>
              <a:rPr lang="en-US" sz="1200" dirty="0"/>
            </a:b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86841-B6E9-4602-99D2-E5DE711450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770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305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71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87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17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094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127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219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233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56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397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33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17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23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22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845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52316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2400300"/>
            <a:ext cx="6400800" cy="120015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2" y="1086978"/>
            <a:ext cx="9021537" cy="114551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2" y="1047541"/>
            <a:ext cx="9021537" cy="90435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2" y="2232488"/>
            <a:ext cx="9021537" cy="82899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129449"/>
            <a:ext cx="8229600" cy="1102519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7772400" cy="3429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52316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714376"/>
            <a:ext cx="7772400" cy="1021556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10954"/>
            <a:ext cx="7772400" cy="1003697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4629150"/>
            <a:ext cx="4000500" cy="3429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3" y="1782623"/>
            <a:ext cx="9013515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1756108"/>
            <a:ext cx="9013781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1851660"/>
            <a:ext cx="9014621" cy="3429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3441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200150"/>
            <a:ext cx="1905000" cy="337185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200150"/>
            <a:ext cx="5715000" cy="337185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675413"/>
            <a:ext cx="7315200" cy="391716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84369"/>
            <a:ext cx="7315200" cy="51435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4629150"/>
            <a:ext cx="3886200" cy="3429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3512666"/>
            <a:ext cx="9006840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10" y="3487857"/>
            <a:ext cx="9006639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1" y="3579920"/>
            <a:ext cx="9006637" cy="3660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9" y="50006"/>
            <a:ext cx="9001873" cy="3436144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11680" cy="4388644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05980"/>
            <a:ext cx="5562600" cy="438864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3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1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48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47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601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841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DBA32C21-FD13-4697-ADCD-F9E33DDFF06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2885D699-091F-4322-9983-565B97A178FD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18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08ED132D-452A-49E5-B8CD-EA0C46A12A5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12/04/2025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9CB03046-9975-4CD1-8163-35C299AA0868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9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05978"/>
            <a:ext cx="7772400" cy="85725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7772400" cy="3429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4643437"/>
            <a:ext cx="2476500" cy="357188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38DDCE-A2E0-4ED5-91D6-A39DA716103D}" type="datetimeFigureOut">
              <a:rPr lang="en-US" smtClean="0"/>
              <a:t>4/12/2025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4629150"/>
            <a:ext cx="3962400" cy="3429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4657725"/>
            <a:ext cx="457200" cy="3429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86E1D2B-0CA4-49DE-8ACE-2DF230ACA4E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7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0.png"/><Relationship Id="rId18" Type="http://schemas.openxmlformats.org/officeDocument/2006/relationships/image" Target="../media/image29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39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3.wdp"/><Relationship Id="rId5" Type="http://schemas.openxmlformats.org/officeDocument/2006/relationships/audio" Target="../media/audio3.wav"/><Relationship Id="rId15" Type="http://schemas.openxmlformats.org/officeDocument/2006/relationships/image" Target="../media/image42.png"/><Relationship Id="rId10" Type="http://schemas.openxmlformats.org/officeDocument/2006/relationships/image" Target="../media/image21.png"/><Relationship Id="rId19" Type="http://schemas.openxmlformats.org/officeDocument/2006/relationships/slide" Target="slide7.xml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4.png"/><Relationship Id="rId1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43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7.png"/><Relationship Id="rId20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image" Target="../media/image46.png"/><Relationship Id="rId10" Type="http://schemas.openxmlformats.org/officeDocument/2006/relationships/image" Target="../media/image21.png"/><Relationship Id="rId19" Type="http://schemas.openxmlformats.org/officeDocument/2006/relationships/slide" Target="slide7.xml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7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51.png"/><Relationship Id="rId1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50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4.png"/><Relationship Id="rId20" Type="http://schemas.openxmlformats.org/officeDocument/2006/relationships/slide" Target="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image" Target="../media/image53.png"/><Relationship Id="rId10" Type="http://schemas.openxmlformats.org/officeDocument/2006/relationships/image" Target="../media/image21.png"/><Relationship Id="rId19" Type="http://schemas.openxmlformats.org/officeDocument/2006/relationships/slide" Target="slide7.xml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6.png"/><Relationship Id="rId4" Type="http://schemas.openxmlformats.org/officeDocument/2006/relationships/hyperlink" Target="https://www.wisc-online.com/assetrepository/viewasset?id=150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sc-online.com/assetrepository/viewasset?id=1508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6.png"/><Relationship Id="rId4" Type="http://schemas.openxmlformats.org/officeDocument/2006/relationships/hyperlink" Target="https://www.wisc-online.com/assetrepository/viewasset?id=1508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5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7.png"/><Relationship Id="rId5" Type="http://schemas.openxmlformats.org/officeDocument/2006/relationships/hyperlink" Target="https://www.publicdomainpictures.net/en/view-image.php?image=317882&amp;picture=abstract-background" TargetMode="Externa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317882&amp;picture=abstract-background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9.png"/><Relationship Id="rId5" Type="http://schemas.openxmlformats.org/officeDocument/2006/relationships/image" Target="../media/image61.png"/><Relationship Id="rId4" Type="http://schemas.openxmlformats.org/officeDocument/2006/relationships/hyperlink" Target="https://www.wisc-online.com/assetrepository/viewasset?id=150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hyperlink" Target="https://www.wisc-online.com/assetrepository/viewasset?id=1508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hyperlink" Target="https://www.wisc-online.com/assetrepository/viewasset?id=1508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63.png"/><Relationship Id="rId4" Type="http://schemas.openxmlformats.org/officeDocument/2006/relationships/image" Target="../media/image76.png"/><Relationship Id="rId9" Type="http://schemas.openxmlformats.org/officeDocument/2006/relationships/hyperlink" Target="https://www.wisc-online.com/assetrepository/viewasset?id=1508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5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publicdomainpictures.net/en/view-image.php?image=317882&amp;picture=abstract-background" TargetMode="External"/><Relationship Id="rId11" Type="http://schemas.openxmlformats.org/officeDocument/2006/relationships/image" Target="../media/image83.png"/><Relationship Id="rId5" Type="http://schemas.openxmlformats.org/officeDocument/2006/relationships/image" Target="../media/image37.jpeg"/><Relationship Id="rId10" Type="http://schemas.openxmlformats.org/officeDocument/2006/relationships/image" Target="../media/image82.png"/><Relationship Id="rId4" Type="http://schemas.openxmlformats.org/officeDocument/2006/relationships/image" Target="../media/image80.png"/><Relationship Id="rId9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hyperlink" Target="https://www.publicdomainpictures.net/en/view-image.php?image=317882&amp;picture=abstract-background" TargetMode="External"/><Relationship Id="rId7" Type="http://schemas.openxmlformats.org/officeDocument/2006/relationships/image" Target="../media/image86.png"/><Relationship Id="rId17" Type="http://schemas.openxmlformats.org/officeDocument/2006/relationships/image" Target="../media/image860.png"/><Relationship Id="rId2" Type="http://schemas.openxmlformats.org/officeDocument/2006/relationships/image" Target="../media/image37.jpeg"/><Relationship Id="rId16" Type="http://schemas.openxmlformats.org/officeDocument/2006/relationships/image" Target="../media/image85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57.png"/><Relationship Id="rId9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hyperlink" Target="https://www.publicdomainpictures.net/en/view-image.php?image=317882&amp;picture=abstract-background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3.png"/><Relationship Id="rId5" Type="http://schemas.openxmlformats.org/officeDocument/2006/relationships/hyperlink" Target="https://www.wisc-online.com/assetrepository/viewasset?id=1508" TargetMode="External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6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5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hyperlink" Target="https://www.publicdomainpictures.net/en/view-image.php?image=317882&amp;picture=abstract-background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3.png"/><Relationship Id="rId4" Type="http://schemas.openxmlformats.org/officeDocument/2006/relationships/hyperlink" Target="https://www.publicdomainpictures.net/en/view-image.php?image=317882&amp;picture=abstract-background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9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72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lwhitebackground.com/colorful-background-images.html" TargetMode="External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92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91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9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lwhitebackground.com/colorful-background-images.html" TargetMode="External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0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6.png"/><Relationship Id="rId4" Type="http://schemas.openxmlformats.org/officeDocument/2006/relationships/hyperlink" Target="http://www.allwhitebackground.com/colorful-background-images.html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slideLayout" Target="../slideLayouts/slideLayout29.xml"/><Relationship Id="rId7" Type="http://schemas.openxmlformats.org/officeDocument/2006/relationships/hyperlink" Target="http://www.allwhitebackground.com/colorful-background-images.html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7.jpeg"/><Relationship Id="rId5" Type="http://schemas.openxmlformats.org/officeDocument/2006/relationships/image" Target="../media/image135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8.png"/><Relationship Id="rId7" Type="http://schemas.openxmlformats.org/officeDocument/2006/relationships/image" Target="../media/image106.png"/><Relationship Id="rId12" Type="http://schemas.openxmlformats.org/officeDocument/2006/relationships/image" Target="../media/image145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380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44.png"/><Relationship Id="rId5" Type="http://schemas.openxmlformats.org/officeDocument/2006/relationships/image" Target="../media/image113.jpeg"/><Relationship Id="rId10" Type="http://schemas.openxmlformats.org/officeDocument/2006/relationships/image" Target="../media/image143.png"/><Relationship Id="rId4" Type="http://schemas.openxmlformats.org/officeDocument/2006/relationships/image" Target="../media/image139.png"/><Relationship Id="rId9" Type="http://schemas.openxmlformats.org/officeDocument/2006/relationships/image" Target="../media/image1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16.gif"/><Relationship Id="rId3" Type="http://schemas.openxmlformats.org/officeDocument/2006/relationships/slideLayout" Target="../slideLayouts/slideLayout2.xml"/><Relationship Id="rId7" Type="http://schemas.openxmlformats.org/officeDocument/2006/relationships/slide" Target="slide8.xml"/><Relationship Id="rId12" Type="http://schemas.openxmlformats.org/officeDocument/2006/relationships/image" Target="../media/image15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png"/><Relationship Id="rId11" Type="http://schemas.openxmlformats.org/officeDocument/2006/relationships/slide" Target="slide14.xml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10" Type="http://schemas.openxmlformats.org/officeDocument/2006/relationships/slide" Target="slide12.xml"/><Relationship Id="rId4" Type="http://schemas.openxmlformats.org/officeDocument/2006/relationships/notesSlide" Target="../notesSlides/notesSlide4.xml"/><Relationship Id="rId9" Type="http://schemas.openxmlformats.org/officeDocument/2006/relationships/slide" Target="slide11.xml"/><Relationship Id="rId1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23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7.png"/><Relationship Id="rId20" Type="http://schemas.openxmlformats.org/officeDocument/2006/relationships/slide" Target="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3.wdp"/><Relationship Id="rId5" Type="http://schemas.openxmlformats.org/officeDocument/2006/relationships/audio" Target="../media/audio3.wav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29.png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2.png"/><Relationship Id="rId18" Type="http://schemas.openxmlformats.org/officeDocument/2006/relationships/image" Target="../media/image28.png"/><Relationship Id="rId3" Type="http://schemas.openxmlformats.org/officeDocument/2006/relationships/audio" Target="../media/audio1.wav"/><Relationship Id="rId21" Type="http://schemas.openxmlformats.org/officeDocument/2006/relationships/slide" Target="slide10.xml"/><Relationship Id="rId7" Type="http://schemas.microsoft.com/office/2007/relationships/hdphoto" Target="../media/hdphoto1.wdp"/><Relationship Id="rId12" Type="http://schemas.openxmlformats.org/officeDocument/2006/relationships/image" Target="../media/image31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5.png"/><Relationship Id="rId20" Type="http://schemas.openxmlformats.org/officeDocument/2006/relationships/slide" Target="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image" Target="../media/image34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74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5" name="Rectangl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E6B765C-E492-4D9D-B326-A1DF01AF5D4B}"/>
              </a:ext>
            </a:extLst>
          </p:cNvPr>
          <p:cNvSpPr/>
          <p:nvPr/>
        </p:nvSpPr>
        <p:spPr>
          <a:xfrm>
            <a:off x="228600" y="1931629"/>
            <a:ext cx="81970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PHƯƠNG TRÌNH BẬC NHẤT MỘT ẨN</a:t>
            </a:r>
          </a:p>
        </p:txBody>
      </p:sp>
      <p:sp>
        <p:nvSpPr>
          <p:cNvPr id="6" name="Rectangl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0C864D8-94FF-41B2-991B-05EF775C1920}"/>
              </a:ext>
            </a:extLst>
          </p:cNvPr>
          <p:cNvSpPr/>
          <p:nvPr/>
        </p:nvSpPr>
        <p:spPr>
          <a:xfrm>
            <a:off x="3896172" y="1200151"/>
            <a:ext cx="13516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</a:t>
            </a:r>
          </a:p>
        </p:txBody>
      </p:sp>
      <p:sp>
        <p:nvSpPr>
          <p:cNvPr id="8" name="Rectangl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2EA59C7-7EED-485B-A9ED-438A79DA8CB3}"/>
              </a:ext>
            </a:extLst>
          </p:cNvPr>
          <p:cNvSpPr/>
          <p:nvPr/>
        </p:nvSpPr>
        <p:spPr>
          <a:xfrm>
            <a:off x="76987" y="486026"/>
            <a:ext cx="8990025" cy="5001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 VII: PHƯƠNG TRÌNH BẬC NHẤT MỘT ẨN</a:t>
            </a:r>
          </a:p>
        </p:txBody>
      </p:sp>
      <p:sp>
        <p:nvSpPr>
          <p:cNvPr id="9" name="Hình chữ nhật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73F0C2-A895-4718-B076-FA6AE686B6F1}"/>
              </a:ext>
            </a:extLst>
          </p:cNvPr>
          <p:cNvSpPr/>
          <p:nvPr/>
        </p:nvSpPr>
        <p:spPr>
          <a:xfrm>
            <a:off x="3657600" y="3396302"/>
            <a:ext cx="1271502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6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vi-VN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16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8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/>
              <p:nvPr/>
            </p:nvSpPr>
            <p:spPr>
              <a:xfrm>
                <a:off x="304800" y="285750"/>
                <a:ext cx="8534400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 2: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dưới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đây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+1=2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−3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?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85750"/>
                <a:ext cx="8534400" cy="1077218"/>
              </a:xfrm>
              <a:prstGeom prst="rect">
                <a:avLst/>
              </a:prstGeom>
              <a:blipFill>
                <a:blip r:embed="rId3"/>
                <a:stretch>
                  <a:fillRect t="-791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6B98DF-DEB9-458F-8F05-9CBDADB9ED5B}"/>
                  </a:ext>
                </a:extLst>
              </p:cNvPr>
              <p:cNvSpPr txBox="1"/>
              <p:nvPr/>
            </p:nvSpPr>
            <p:spPr>
              <a:xfrm>
                <a:off x="152400" y="1504951"/>
                <a:ext cx="883920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=1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2=−1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=2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3=1 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=3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4=3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=4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5 = 5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thỏa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mãn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Vậy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=4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trên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6B98DF-DEB9-458F-8F05-9CBDADB9E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504951"/>
                <a:ext cx="8839200" cy="2554545"/>
              </a:xfrm>
              <a:prstGeom prst="rect">
                <a:avLst/>
              </a:prstGeom>
              <a:blipFill>
                <a:blip r:embed="rId4"/>
                <a:stretch>
                  <a:fillRect l="-1724" t="-3341" r="-1103" b="-6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loud 18" descr="OPL20U25GSXzBJYl68kk8uQGfFKzs7yb1M4KJWUiLk6ZEvGF+qCIPSnY57AbBFCvTW2023.15.19+K4lPs7H94VUqPe2XwIsfPRnrXQE//QTEXxb8/8N4CNc6FpgZahzpTjFhMzSA7T/nHJa11DE8Ng2TP3iAmRczFlmslSuUNOgUeb6yRvs0=">
            <a:hlinkClick r:id="rId5" action="ppaction://hlinksldjump"/>
            <a:extLst>
              <a:ext uri="{FF2B5EF4-FFF2-40B4-BE49-F238E27FC236}">
                <a16:creationId xmlns:a16="http://schemas.microsoft.com/office/drawing/2014/main" id="{49313417-F3FF-4879-ADE0-696BAE9FC2EB}"/>
              </a:ext>
            </a:extLst>
          </p:cNvPr>
          <p:cNvSpPr/>
          <p:nvPr/>
        </p:nvSpPr>
        <p:spPr>
          <a:xfrm>
            <a:off x="6858000" y="4050548"/>
            <a:ext cx="1905000" cy="900315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6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p:sp>
        <p:nvSpPr>
          <p:cNvPr id="4" name="Snip Diagonal Corner Rectangle 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624477" y="149902"/>
            <a:ext cx="7895046" cy="1203448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3: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dưới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bậc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nhất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ẩn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8975" y="3446591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  <m:sup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−16=0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75" y="3446591"/>
                <a:ext cx="3680099" cy="578112"/>
              </a:xfrm>
              <a:prstGeom prst="rect">
                <a:avLst/>
              </a:prstGeom>
              <a:blipFill>
                <a:blip r:embed="rId12"/>
                <a:stretch>
                  <a:fillRect l="-4139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47574" y="2075739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3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+10=0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574" y="2075739"/>
                <a:ext cx="3680099" cy="578112"/>
              </a:xfrm>
              <a:prstGeom prst="rect">
                <a:avLst/>
              </a:prstGeom>
              <a:blipFill>
                <a:blip r:embed="rId13"/>
                <a:stretch>
                  <a:fillRect l="-4312" t="-15957" b="-3404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38975" y="2082138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7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975" y="2082138"/>
                <a:ext cx="3680099" cy="578112"/>
              </a:xfrm>
              <a:prstGeom prst="rect">
                <a:avLst/>
              </a:prstGeom>
              <a:blipFill>
                <a:blip r:embed="rId14"/>
                <a:stretch>
                  <a:fillRect l="-4139" t="-15957" b="-3404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47574" y="3446591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−7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−13=0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574" y="3446591"/>
                <a:ext cx="3680099" cy="578112"/>
              </a:xfrm>
              <a:prstGeom prst="rect">
                <a:avLst/>
              </a:prstGeom>
              <a:blipFill>
                <a:blip r:embed="rId15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3285448" y="3476983"/>
            <a:ext cx="663853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315672" y="2126187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04" y="3464049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116" y="2066910"/>
            <a:ext cx="603557" cy="530398"/>
          </a:xfrm>
          <a:prstGeom prst="rect">
            <a:avLst/>
          </a:prstGeom>
        </p:spPr>
      </p:pic>
      <p:sp>
        <p:nvSpPr>
          <p:cNvPr id="17" name="Cloud 16">
            <a:hlinkClick r:id="rId19" action="ppaction://hlinksldjump"/>
          </p:cNvPr>
          <p:cNvSpPr/>
          <p:nvPr/>
        </p:nvSpPr>
        <p:spPr>
          <a:xfrm>
            <a:off x="3548619" y="4029075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71485" y="4891490"/>
            <a:ext cx="1372517" cy="252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624477" y="149902"/>
                <a:ext cx="7856222" cy="1659848"/>
              </a:xfrm>
              <a:prstGeom prst="snip2Diag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4: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dưới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đây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6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−5=0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?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477" y="149902"/>
                <a:ext cx="7856222" cy="1659848"/>
              </a:xfrm>
              <a:prstGeom prst="snip2DiagRect">
                <a:avLst/>
              </a:prstGeom>
              <a:blipFill>
                <a:blip r:embed="rId12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08010" y="2199165"/>
                <a:ext cx="3680099" cy="753586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10" y="2199165"/>
                <a:ext cx="3680099" cy="753586"/>
              </a:xfrm>
              <a:prstGeom prst="rect">
                <a:avLst/>
              </a:prstGeom>
              <a:blipFill>
                <a:blip r:embed="rId13"/>
                <a:stretch>
                  <a:fillRect l="-4139" b="-1463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08010" y="3424987"/>
                <a:ext cx="3680099" cy="70053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010" y="3424987"/>
                <a:ext cx="3680099" cy="700532"/>
              </a:xfrm>
              <a:prstGeom prst="rect">
                <a:avLst/>
              </a:prstGeom>
              <a:blipFill>
                <a:blip r:embed="rId14"/>
                <a:stretch>
                  <a:fillRect l="-4139" t="-4348" b="-18261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777644" y="2199165"/>
                <a:ext cx="3680099" cy="78803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7644" y="2199165"/>
                <a:ext cx="3680099" cy="788032"/>
              </a:xfrm>
              <a:prstGeom prst="rect">
                <a:avLst/>
              </a:prstGeom>
              <a:blipFill>
                <a:blip r:embed="rId15"/>
                <a:stretch>
                  <a:fillRect l="-4312" b="-10853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800602" y="3446200"/>
                <a:ext cx="3680099" cy="836444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2" y="3446200"/>
                <a:ext cx="3680099" cy="836444"/>
              </a:xfrm>
              <a:prstGeom prst="rect">
                <a:avLst/>
              </a:prstGeom>
              <a:blipFill>
                <a:blip r:embed="rId16"/>
                <a:stretch>
                  <a:fillRect l="-4312" b="-724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817" y="2351847"/>
            <a:ext cx="604292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2" y="2369696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673" y="3606548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865" y="3534751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9" action="ppaction://hlinksldjump"/>
          </p:cNvPr>
          <p:cNvSpPr/>
          <p:nvPr/>
        </p:nvSpPr>
        <p:spPr>
          <a:xfrm>
            <a:off x="3287973" y="4047751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71485" y="4891490"/>
            <a:ext cx="1372517" cy="252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Explosion: 14 Points 22">
            <a:hlinkClick r:id="rId20" action="ppaction://hlinksldjump"/>
            <a:extLst>
              <a:ext uri="{FF2B5EF4-FFF2-40B4-BE49-F238E27FC236}">
                <a16:creationId xmlns:a16="http://schemas.microsoft.com/office/drawing/2014/main" id="{6842EDD1-2156-47C4-BF02-3D39DEBB423A}"/>
              </a:ext>
            </a:extLst>
          </p:cNvPr>
          <p:cNvSpPr/>
          <p:nvPr/>
        </p:nvSpPr>
        <p:spPr>
          <a:xfrm>
            <a:off x="619039" y="4007483"/>
            <a:ext cx="2340667" cy="1173772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 THÍCH</a:t>
            </a:r>
          </a:p>
        </p:txBody>
      </p:sp>
    </p:spTree>
    <p:extLst>
      <p:ext uri="{BB962C8B-B14F-4D97-AF65-F5344CB8AC3E}">
        <p14:creationId xmlns:p14="http://schemas.microsoft.com/office/powerpoint/2010/main" val="32058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/>
              <p:nvPr/>
            </p:nvSpPr>
            <p:spPr>
              <a:xfrm>
                <a:off x="304800" y="285750"/>
                <a:ext cx="8534400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</a:t>
                </a:r>
                <a:r>
                  <a:rPr kumimoji="0" lang="en-US" sz="32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4: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dưới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đây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6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−5=0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?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85750"/>
                <a:ext cx="8534400" cy="1077218"/>
              </a:xfrm>
              <a:prstGeom prst="rect">
                <a:avLst/>
              </a:prstGeom>
              <a:blipFill>
                <a:blip r:embed="rId3"/>
                <a:stretch>
                  <a:fillRect l="-1786" t="-7910" b="-16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6B98DF-DEB9-458F-8F05-9CBDADB9ED5B}"/>
                  </a:ext>
                </a:extLst>
              </p:cNvPr>
              <p:cNvSpPr txBox="1"/>
              <p:nvPr/>
            </p:nvSpPr>
            <p:spPr>
              <a:xfrm>
                <a:off x="26324" y="1428751"/>
                <a:ext cx="9144000" cy="3610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=−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trái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−10=0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trái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0=0 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thỏa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mãn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trái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11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=0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+)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Thay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=−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được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61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vô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lý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Vậy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trên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6B98DF-DEB9-458F-8F05-9CBDADB9E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4" y="1428751"/>
                <a:ext cx="9144000" cy="3610925"/>
              </a:xfrm>
              <a:prstGeom prst="rect">
                <a:avLst/>
              </a:prstGeom>
              <a:blipFill>
                <a:blip r:embed="rId4"/>
                <a:stretch>
                  <a:fillRect l="-1667" r="-1467" b="-1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loud 18" descr="OPL20U25GSXzBJYl68kk8uQGfFKzs7yb1M4KJWUiLk6ZEvGF+qCIPSnY57AbBFCvTW2023.15.19+K4lPs7H94VUqPe2XwIsfPRnrXQE//QTEXxb8/8N4CNc6FpgZahzpTjFhMzSA7T/nHJa11DE8Ng2TP3iAmRczFlmslSuUNOgUeb6yRvs0=">
            <a:hlinkClick r:id="rId5" action="ppaction://hlinksldjump"/>
            <a:extLst>
              <a:ext uri="{FF2B5EF4-FFF2-40B4-BE49-F238E27FC236}">
                <a16:creationId xmlns:a16="http://schemas.microsoft.com/office/drawing/2014/main" id="{49313417-F3FF-4879-ADE0-696BAE9FC2EB}"/>
              </a:ext>
            </a:extLst>
          </p:cNvPr>
          <p:cNvSpPr/>
          <p:nvPr/>
        </p:nvSpPr>
        <p:spPr>
          <a:xfrm>
            <a:off x="7265324" y="4173623"/>
            <a:ext cx="1905000" cy="900315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22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68251" y="149902"/>
                <a:ext cx="8791861" cy="1894070"/>
              </a:xfrm>
              <a:prstGeom prst="snip2Diag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5: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chu vi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20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𝑐𝑚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𝑐𝑚</m:t>
                        </m:r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dài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gấp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đôi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tìm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51" y="149902"/>
                <a:ext cx="8791861" cy="1894070"/>
              </a:xfrm>
              <a:prstGeom prst="snip2DiagRect">
                <a:avLst/>
              </a:prstGeom>
              <a:blipFill>
                <a:blip r:embed="rId12"/>
                <a:stretch>
                  <a:fillRect t="-8710" b="-14194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53000" y="3484424"/>
                <a:ext cx="4062402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+2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.2=10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84424"/>
                <a:ext cx="4062402" cy="578112"/>
              </a:xfrm>
              <a:prstGeom prst="rect">
                <a:avLst/>
              </a:prstGeom>
              <a:blipFill>
                <a:blip r:embed="rId13"/>
                <a:stretch>
                  <a:fillRect l="-3904" t="-14894" b="-3510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53002" y="2298438"/>
                <a:ext cx="4054713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.2=20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2" y="2298438"/>
                <a:ext cx="4054713" cy="578112"/>
              </a:xfrm>
              <a:prstGeom prst="rect">
                <a:avLst/>
              </a:prstGeom>
              <a:blipFill>
                <a:blip r:embed="rId14"/>
                <a:stretch>
                  <a:fillRect l="-3910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68250" y="2309482"/>
                <a:ext cx="4379950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+2</m:t>
                        </m:r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.2=20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50" y="2309482"/>
                <a:ext cx="4379950" cy="578112"/>
              </a:xfrm>
              <a:prstGeom prst="rect">
                <a:avLst/>
              </a:prstGeom>
              <a:blipFill>
                <a:blip r:embed="rId15"/>
                <a:stretch>
                  <a:fillRect l="-3477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68250" y="3473922"/>
                <a:ext cx="4379950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(2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).2=20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50" y="3473922"/>
                <a:ext cx="4379950" cy="578112"/>
              </a:xfrm>
              <a:prstGeom prst="rect">
                <a:avLst/>
              </a:prstGeom>
              <a:blipFill>
                <a:blip r:embed="rId16"/>
                <a:stretch>
                  <a:fillRect l="-3477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19" y="3542080"/>
            <a:ext cx="604292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798" y="2317629"/>
            <a:ext cx="603402" cy="4827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716" y="3497780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667" y="2343150"/>
            <a:ext cx="549444" cy="482845"/>
          </a:xfrm>
          <a:prstGeom prst="rect">
            <a:avLst/>
          </a:prstGeom>
        </p:spPr>
      </p:pic>
      <p:sp>
        <p:nvSpPr>
          <p:cNvPr id="18" name="Cloud 17">
            <a:hlinkClick r:id="rId19" action="ppaction://hlinksldjump"/>
          </p:cNvPr>
          <p:cNvSpPr/>
          <p:nvPr/>
        </p:nvSpPr>
        <p:spPr>
          <a:xfrm>
            <a:off x="3575545" y="4070282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71485" y="4891490"/>
            <a:ext cx="1372517" cy="252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Explosion: 14 Points 23">
            <a:hlinkClick r:id="rId20" action="ppaction://hlinksldjump"/>
            <a:extLst>
              <a:ext uri="{FF2B5EF4-FFF2-40B4-BE49-F238E27FC236}">
                <a16:creationId xmlns:a16="http://schemas.microsoft.com/office/drawing/2014/main" id="{1B9DAD87-C8D3-45DA-953F-29AE197A3D2B}"/>
              </a:ext>
            </a:extLst>
          </p:cNvPr>
          <p:cNvSpPr/>
          <p:nvPr/>
        </p:nvSpPr>
        <p:spPr>
          <a:xfrm>
            <a:off x="619039" y="4007483"/>
            <a:ext cx="2340667" cy="1173772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 THÍCH</a:t>
            </a:r>
          </a:p>
        </p:txBody>
      </p:sp>
    </p:spTree>
    <p:extLst>
      <p:ext uri="{BB962C8B-B14F-4D97-AF65-F5344CB8AC3E}">
        <p14:creationId xmlns:p14="http://schemas.microsoft.com/office/powerpoint/2010/main" val="269294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/>
              <p:nvPr/>
            </p:nvSpPr>
            <p:spPr>
              <a:xfrm>
                <a:off x="304800" y="94848"/>
                <a:ext cx="8534400" cy="2062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 5: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chu vi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20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𝑐𝑚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𝑐𝑚</m:t>
                        </m:r>
                      </m:e>
                    </m:d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dài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gấp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đôi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tìm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rộng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A7729940-09C1-41DB-ADBD-5F46DCEB4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4848"/>
                <a:ext cx="8534400" cy="2062103"/>
              </a:xfrm>
              <a:prstGeom prst="rect">
                <a:avLst/>
              </a:prstGeom>
              <a:blipFill>
                <a:blip r:embed="rId3"/>
                <a:stretch>
                  <a:fillRect l="-1786" t="-4142" r="-1786" b="-8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99A5FB5-D811-49E4-A48D-E902252D6AB0}"/>
                  </a:ext>
                </a:extLst>
              </p:cNvPr>
              <p:cNvSpPr txBox="1"/>
              <p:nvPr/>
            </p:nvSpPr>
            <p:spPr>
              <a:xfrm>
                <a:off x="304800" y="2156951"/>
                <a:ext cx="853440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Giải.</a:t>
                </a:r>
              </a:p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Chiều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dài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2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𝑐𝑚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Theo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công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thức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tính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chu vi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chữ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nhật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, ta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có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Times New Roman" panose="02020603050405020304" pitchFamily="18" charset="0"/>
                        </a:rPr>
                        <m:t>20</m:t>
                      </m:r>
                    </m:oMath>
                  </m:oMathPara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just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Vậy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đáp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án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A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đúng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99A5FB5-D811-49E4-A48D-E902252D6A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156951"/>
                <a:ext cx="8534400" cy="2554545"/>
              </a:xfrm>
              <a:prstGeom prst="rect">
                <a:avLst/>
              </a:prstGeom>
              <a:blipFill>
                <a:blip r:embed="rId4"/>
                <a:stretch>
                  <a:fillRect l="-1786" t="-3341" b="-6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650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3276600" y="615375"/>
            <a:ext cx="2057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tiêu</a:t>
            </a:r>
            <a:endParaRPr lang="en-US" sz="32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8DA0A7B-F199-000A-6526-A27F7FF3546A}"/>
                  </a:ext>
                </a:extLst>
              </p:cNvPr>
              <p:cNvSpPr txBox="1"/>
              <p:nvPr/>
            </p:nvSpPr>
            <p:spPr>
              <a:xfrm>
                <a:off x="304800" y="1276350"/>
                <a:ext cx="8534400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q"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HS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nhớ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buFont typeface="Wingdings" panose="05000000000000000000" pitchFamily="2" charset="2"/>
                  <a:buChar char="q"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HS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nhớ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ẩn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buFont typeface="Wingdings" panose="05000000000000000000" pitchFamily="2" charset="2"/>
                  <a:buChar char="q"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HS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biệt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lỗi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ẩn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B8DA0A7B-F199-000A-6526-A27F7FF35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276350"/>
                <a:ext cx="8534400" cy="2677656"/>
              </a:xfrm>
              <a:prstGeom prst="rect">
                <a:avLst/>
              </a:prstGeom>
              <a:blipFill>
                <a:blip r:embed="rId2"/>
                <a:stretch>
                  <a:fillRect l="-1214" t="-2273" b="-5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690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726622" y="996043"/>
            <a:ext cx="3237355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3963975" y="1629609"/>
            <a:ext cx="4678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endParaRPr lang="en-US" sz="36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219" y="2372199"/>
            <a:ext cx="2186740" cy="2186740"/>
          </a:xfrm>
          <a:prstGeom prst="rect">
            <a:avLst/>
          </a:prstGeom>
        </p:spPr>
      </p:pic>
      <p:sp>
        <p:nvSpPr>
          <p:cNvPr id="6" name="Google Shape;157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49CE1D0-6956-4876-8361-E0F1378BD373}"/>
              </a:ext>
            </a:extLst>
          </p:cNvPr>
          <p:cNvSpPr/>
          <p:nvPr/>
        </p:nvSpPr>
        <p:spPr>
          <a:xfrm>
            <a:off x="3963978" y="695755"/>
            <a:ext cx="1063185" cy="600576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7" name="Google Shape;163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EF570CD-1298-405C-894A-213B5893CEEA}"/>
              </a:ext>
            </a:extLst>
          </p:cNvPr>
          <p:cNvSpPr/>
          <p:nvPr/>
        </p:nvSpPr>
        <p:spPr>
          <a:xfrm>
            <a:off x="4996986" y="454668"/>
            <a:ext cx="522521" cy="295194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8" name="Google Shape;157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3F07BD9-D0A3-45DF-92E3-95CBDA06D588}"/>
              </a:ext>
            </a:extLst>
          </p:cNvPr>
          <p:cNvSpPr/>
          <p:nvPr/>
        </p:nvSpPr>
        <p:spPr>
          <a:xfrm>
            <a:off x="5661295" y="864604"/>
            <a:ext cx="1283501" cy="685007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</p:spTree>
    <p:extLst>
      <p:ext uri="{BB962C8B-B14F-4D97-AF65-F5344CB8AC3E}">
        <p14:creationId xmlns:p14="http://schemas.microsoft.com/office/powerpoint/2010/main" val="35273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857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81000" y="675061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304800" y="2760643"/>
            <a:ext cx="8610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E2E8BC-14CB-71CD-753C-8A5C3F898095}"/>
                  </a:ext>
                </a:extLst>
              </p:cNvPr>
              <p:cNvSpPr txBox="1"/>
              <p:nvPr/>
            </p:nvSpPr>
            <p:spPr>
              <a:xfrm>
                <a:off x="3505200" y="1774507"/>
                <a:ext cx="2232470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7−2=4+1</m:t>
                      </m:r>
                    </m:oMath>
                  </m:oMathPara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EE2E8BC-14CB-71CD-753C-8A5C3F898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1774507"/>
                <a:ext cx="2232470" cy="492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205CB13-D0E9-DDD5-E6AA-1E468087C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012" r="14448" b="2"/>
          <a:stretch/>
        </p:blipFill>
        <p:spPr>
          <a:xfrm>
            <a:off x="7791617" y="100918"/>
            <a:ext cx="1187626" cy="1353321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F7FDE6C-38BF-CF3A-C4FE-589DED5B66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721943" y="243633"/>
            <a:ext cx="1125821" cy="1125821"/>
          </a:xfrm>
          <a:prstGeom prst="rect">
            <a:avLst/>
          </a:prstGeom>
        </p:spPr>
      </p:pic>
      <p:sp>
        <p:nvSpPr>
          <p:cNvPr id="12" name="TextBox 11" descr="OPL20U25GSXzBJYl68kk8uQGfFKzs7yb1M4KJWUiLk6ZEvGF+qCIPSnY57AbBFCvTW2023.15.19+K4lPs7H94VUqPe2XwIsfPRnrXQE//QTEXxb8/8N4CNc6FpgZahzpTjFhMzSA7T/nHJa11DE8Ng2TP3iAmRczFlmslSuUNOgUeb6yRvs0="/>
          <p:cNvSpPr txBox="1"/>
          <p:nvPr/>
        </p:nvSpPr>
        <p:spPr>
          <a:xfrm>
            <a:off x="685800" y="174373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sp>
        <p:nvSpPr>
          <p:cNvPr id="13" name="Rectangle 1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533400" y="2277130"/>
            <a:ext cx="4160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22" name="TextBox 2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49BB36-0823-5486-CC55-162DBC5FA5DB}"/>
              </a:ext>
            </a:extLst>
          </p:cNvPr>
          <p:cNvSpPr txBox="1"/>
          <p:nvPr/>
        </p:nvSpPr>
        <p:spPr>
          <a:xfrm>
            <a:off x="381000" y="3827443"/>
            <a:ext cx="8610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 6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609600" y="1210330"/>
            <a:ext cx="21515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 động 4 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20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2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857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81000" y="675061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381000" y="1885950"/>
            <a:ext cx="2819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a)  7 – 2 = 4 + 1</a:t>
            </a:r>
          </a:p>
        </p:txBody>
      </p:sp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205CB13-D0E9-DDD5-E6AA-1E468087C4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6012" r="14448" b="2"/>
          <a:stretch/>
        </p:blipFill>
        <p:spPr>
          <a:xfrm>
            <a:off x="7791617" y="100918"/>
            <a:ext cx="1187626" cy="1353321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F7FDE6C-38BF-CF3A-C4FE-589DED5B66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721943" y="243633"/>
            <a:ext cx="1125821" cy="1125821"/>
          </a:xfrm>
          <a:prstGeom prst="rect">
            <a:avLst/>
          </a:prstGeom>
        </p:spPr>
      </p:pic>
      <p:sp>
        <p:nvSpPr>
          <p:cNvPr id="22" name="TextBox 2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49BB36-0823-5486-CC55-162DBC5FA5DB}"/>
              </a:ext>
            </a:extLst>
          </p:cNvPr>
          <p:cNvSpPr txBox="1"/>
          <p:nvPr/>
        </p:nvSpPr>
        <p:spPr>
          <a:xfrm>
            <a:off x="380999" y="2949774"/>
            <a:ext cx="73409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838200" y="2426554"/>
            <a:ext cx="228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– 1 = 4 + 2</a:t>
            </a:r>
          </a:p>
        </p:txBody>
      </p:sp>
      <p:sp>
        <p:nvSpPr>
          <p:cNvPr id="7" name="Rectangle 6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762000" y="3522643"/>
            <a:ext cx="76234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TextBox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2895600" y="1286530"/>
            <a:ext cx="152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11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6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1ABD889-CCEB-4BFD-B139-AA3762F04A82}"/>
              </a:ext>
            </a:extLst>
          </p:cNvPr>
          <p:cNvSpPr/>
          <p:nvPr/>
        </p:nvSpPr>
        <p:spPr>
          <a:xfrm rot="5400000">
            <a:off x="-118510" y="116225"/>
            <a:ext cx="3086103" cy="285365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Diagram 7" descr="OPL20U25GSXzBJYl68kk8uQGfFKzs7yb1M4KJWUiLk6ZEvGF+qCIPSnY57AbBFCvTW2023.15.19+K4lPs7H94VUqPe2XwIsfPRnrXQE//QTEXxb8/8N4CNc6FpgZahzpTjFhMzSA7T/nHJa11DE8Ng2TP3iAmRczFlmslSuUNOgUeb6yRvs0="/>
          <p:cNvGraphicFramePr/>
          <p:nvPr>
            <p:extLst>
              <p:ext uri="{D42A27DB-BD31-4B8C-83A1-F6EECF244321}">
                <p14:modId xmlns:p14="http://schemas.microsoft.com/office/powerpoint/2010/main" val="2774670462"/>
              </p:ext>
            </p:extLst>
          </p:nvPr>
        </p:nvGraphicFramePr>
        <p:xfrm>
          <a:off x="2540330" y="400050"/>
          <a:ext cx="60960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AE95973-AE7A-92FC-B483-43CF2BB057F4}"/>
              </a:ext>
            </a:extLst>
          </p:cNvPr>
          <p:cNvSpPr txBox="1"/>
          <p:nvPr/>
        </p:nvSpPr>
        <p:spPr>
          <a:xfrm rot="18778721">
            <a:off x="-547594" y="1044554"/>
            <a:ext cx="3498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Thiết bị dạy học và học liệu</a:t>
            </a:r>
          </a:p>
        </p:txBody>
      </p:sp>
    </p:spTree>
    <p:extLst>
      <p:ext uri="{BB962C8B-B14F-4D97-AF65-F5344CB8AC3E}">
        <p14:creationId xmlns:p14="http://schemas.microsoft.com/office/powerpoint/2010/main" val="4009105326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3F4DC0B-D9BA-D58E-1915-9FC503B88459}"/>
              </a:ext>
            </a:extLst>
          </p:cNvPr>
          <p:cNvSpPr txBox="1"/>
          <p:nvPr/>
        </p:nvSpPr>
        <p:spPr>
          <a:xfrm>
            <a:off x="381000" y="1581151"/>
            <a:ext cx="8077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 tắc chuyển vế: </a:t>
            </a:r>
            <a:r>
              <a:rPr lang="vi-V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 một phương trình, ta có thể chuyển một số hạng từ vế này sang vế kia và đổi dấu số hạng đó.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205CB13-D0E9-DDD5-E6AA-1E468087C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012" r="14448" b="2"/>
          <a:stretch/>
        </p:blipFill>
        <p:spPr>
          <a:xfrm>
            <a:off x="7791617" y="100919"/>
            <a:ext cx="1187626" cy="1353321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F7FDE6C-38BF-CF3A-C4FE-589DED5B66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721943" y="243634"/>
            <a:ext cx="1125821" cy="112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857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81000" y="75313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381000" y="2378154"/>
            <a:ext cx="8610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a)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+ 3 – 4 = 9 – 10 + 2. </a:t>
            </a:r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49BB36-0823-5486-CC55-162DBC5FA5DB}"/>
              </a:ext>
            </a:extLst>
          </p:cNvPr>
          <p:cNvSpPr txBox="1"/>
          <p:nvPr/>
        </p:nvSpPr>
        <p:spPr>
          <a:xfrm>
            <a:off x="381000" y="3817263"/>
            <a:ext cx="65532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 </a:t>
            </a:r>
          </a:p>
        </p:txBody>
      </p:sp>
      <p:sp>
        <p:nvSpPr>
          <p:cNvPr id="14" name="Rectangle 1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381000" y="1819930"/>
            <a:ext cx="4160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10" name="Rectangle 9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425511" y="1210330"/>
            <a:ext cx="82846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5: </a:t>
            </a:r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2 + 3 – 4 = 9 – 10 + 2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0349" r="20345" b="-4"/>
          <a:stretch/>
        </p:blipFill>
        <p:spPr>
          <a:xfrm>
            <a:off x="8001000" y="57150"/>
            <a:ext cx="1020119" cy="115807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5ECFAB-5A20-9940-C9C3-0A530C7FB0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383" y="327230"/>
            <a:ext cx="969987" cy="969987"/>
          </a:xfrm>
          <a:prstGeom prst="rect">
            <a:avLst/>
          </a:prstGeom>
        </p:spPr>
      </p:pic>
      <p:pic>
        <p:nvPicPr>
          <p:cNvPr id="13" name="Đồng hồ đếm ngược 5 phút __ 5 Minutes Countdown Timer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FCCB5648-05A1-49C9-A45C-1E4F26DB99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62800" y="3622130"/>
            <a:ext cx="1654791" cy="9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5" grpId="0"/>
      <p:bldP spid="7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857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81000" y="75313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381000" y="2378154"/>
            <a:ext cx="533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lphaLcParenR"/>
            </a:pP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anose="02020603050405020304" pitchFamily="18" charset="0"/>
              </a:rPr>
              <a:t>: 5.(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+ 3 – 4) = 5.1 = 5. </a:t>
            </a:r>
          </a:p>
        </p:txBody>
      </p:sp>
      <p:sp>
        <p:nvSpPr>
          <p:cNvPr id="14" name="Rectangle 1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3467440" y="1352550"/>
            <a:ext cx="1409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9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425511" y="1210330"/>
            <a:ext cx="22717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5: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349" r="20345" b="-4"/>
          <a:stretch/>
        </p:blipFill>
        <p:spPr>
          <a:xfrm>
            <a:off x="8001000" y="57150"/>
            <a:ext cx="1020119" cy="115807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5ECFAB-5A20-9940-C9C3-0A530C7FB0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383" y="327230"/>
            <a:ext cx="969987" cy="969987"/>
          </a:xfrm>
          <a:prstGeom prst="rect">
            <a:avLst/>
          </a:prstGeom>
        </p:spPr>
      </p:pic>
      <p:sp>
        <p:nvSpPr>
          <p:cNvPr id="3" name="Rectangle 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1726808" y="2888218"/>
            <a:ext cx="3544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5.(9 – 10 + 2) = 5.1= 5 </a:t>
            </a:r>
            <a:endParaRPr lang="en-US" sz="2800" dirty="0"/>
          </a:p>
        </p:txBody>
      </p:sp>
      <p:sp>
        <p:nvSpPr>
          <p:cNvPr id="6" name="Rectangle 5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1219200" y="3421618"/>
            <a:ext cx="51010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solidFill>
                  <a:srgbClr val="02023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5.(2 + 3 – 4) = 5.(9 – 10 + 2) </a:t>
            </a:r>
            <a:endParaRPr lang="en-US" sz="2800" dirty="0"/>
          </a:p>
        </p:txBody>
      </p:sp>
      <p:sp>
        <p:nvSpPr>
          <p:cNvPr id="15" name="TextBox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49BB36-0823-5486-CC55-162DBC5FA5DB}"/>
              </a:ext>
            </a:extLst>
          </p:cNvPr>
          <p:cNvSpPr txBox="1"/>
          <p:nvPr/>
        </p:nvSpPr>
        <p:spPr>
          <a:xfrm>
            <a:off x="381000" y="3801130"/>
            <a:ext cx="228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3496" y="4132243"/>
            <a:ext cx="8434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 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1885950"/>
            <a:ext cx="6017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2 + 3 – 4 = 9 – 10 + 2 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73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15" grpId="0"/>
      <p:bldP spid="1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4404D8C-C783-DCBC-2AC4-8515F6991D85}"/>
                  </a:ext>
                </a:extLst>
              </p:cNvPr>
              <p:cNvSpPr txBox="1"/>
              <p:nvPr/>
            </p:nvSpPr>
            <p:spPr>
              <a:xfrm>
                <a:off x="463255" y="3094732"/>
                <a:ext cx="8223545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vi-VN" sz="3200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Chú ý: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vi-VN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Trong một phương trình, ta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cũng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 </a:t>
                </a:r>
                <a:r>
                  <a:rPr lang="vi-VN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có thể chia cả hai vế cho cùng một số khác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.</a:t>
                </a:r>
                <a:r>
                  <a:rPr lang="vi-VN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itchFamily="18" charset="0"/>
                  </a:rPr>
                  <a:t> </a:t>
                </a:r>
                <a:endParaRPr lang="en-US" sz="3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4404D8C-C783-DCBC-2AC4-8515F6991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55" y="3094732"/>
                <a:ext cx="8223545" cy="1077218"/>
              </a:xfrm>
              <a:prstGeom prst="rect">
                <a:avLst/>
              </a:prstGeom>
              <a:blipFill>
                <a:blip r:embed="rId2"/>
                <a:stretch>
                  <a:fillRect l="-1927" t="-7955" r="-1853" b="-17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2939CF-6081-8AFE-B5DC-DE7A6E8858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012" r="14448" b="2"/>
          <a:stretch/>
        </p:blipFill>
        <p:spPr>
          <a:xfrm>
            <a:off x="7844290" y="-26097"/>
            <a:ext cx="1178202" cy="134258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774616" y="116617"/>
            <a:ext cx="1116888" cy="11168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57200" y="1352550"/>
                <a:ext cx="769620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vi-VN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 tắc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52550"/>
                <a:ext cx="7696200" cy="1569660"/>
              </a:xfrm>
              <a:prstGeom prst="rect">
                <a:avLst/>
              </a:prstGeom>
              <a:blipFill>
                <a:blip r:embed="rId6"/>
                <a:stretch>
                  <a:fillRect l="-1979" t="-5447" r="-1900" b="-11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857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14" name="TextBox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457200" y="75313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31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102546" y="36552"/>
            <a:ext cx="82729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04800" y="493752"/>
            <a:ext cx="472456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152400" y="1165920"/>
                <a:ext cx="8839200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  <a:cs typeface="Times New Roman" panose="02020603050405020304" pitchFamily="18" charset="0"/>
                  </a:rPr>
                  <a:t>Hoạt </a:t>
                </a:r>
                <a:r>
                  <a:rPr lang="en-US" sz="2800" b="1" dirty="0" err="1">
                    <a:latin typeface="Times New Roman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b="1" dirty="0">
                    <a:latin typeface="Times New Roman" pitchFamily="18" charset="0"/>
                    <a:cs typeface="Times New Roman" panose="02020603050405020304" pitchFamily="18" charset="0"/>
                  </a:rPr>
                  <a:t> 6.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nhân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−30=0 </m:t>
                    </m:r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(2)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−30=0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r>
                  <a:rPr lang="en-US" sz="2800" b="0" dirty="0">
                    <a:latin typeface="Times New Roman" pitchFamily="18" charset="0"/>
                    <a:cs typeface="Times New Roman" pitchFamily="18" charset="0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-30 sang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đổi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sz="2800" b="0" dirty="0">
                    <a:latin typeface="Times New Roman" pitchFamily="18" charset="0"/>
                    <a:cs typeface="Times New Roman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=30:5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(chia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5)</a:t>
                </a:r>
              </a:p>
              <a:p>
                <a:r>
                  <a:rPr lang="en-US" sz="2800" b="0" dirty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      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(2)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165920"/>
                <a:ext cx="8839200" cy="3539430"/>
              </a:xfrm>
              <a:prstGeom prst="rect">
                <a:avLst/>
              </a:prstGeom>
              <a:blipFill>
                <a:blip r:embed="rId2"/>
                <a:stretch>
                  <a:fillRect l="-1379" t="-1721" r="-1241" b="-3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2939CF-6081-8AFE-B5DC-DE7A6E8858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012" r="14448" b="2"/>
          <a:stretch/>
        </p:blipFill>
        <p:spPr>
          <a:xfrm>
            <a:off x="8109829" y="57150"/>
            <a:ext cx="1034171" cy="11784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40155" y="172274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6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250513" y="188952"/>
            <a:ext cx="83600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407299" y="569952"/>
            <a:ext cx="47743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0" y="1127242"/>
                <a:ext cx="8991600" cy="37305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Kiến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nhớ</a:t>
                </a:r>
                <a:endParaRPr lang="en-US" sz="3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     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3000" b="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b="0" dirty="0">
                    <a:cs typeface="Times New Roman" panose="02020603050405020304" pitchFamily="18" charset="0"/>
                  </a:rPr>
                  <a:t>                      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b="0" dirty="0">
                    <a:cs typeface="Times New Roman" panose="020206030504050203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3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3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Tx/>
                  <a:buChar char="-"/>
                </a:pP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luôn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duy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3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27242"/>
                <a:ext cx="8991600" cy="3730508"/>
              </a:xfrm>
              <a:prstGeom prst="rect">
                <a:avLst/>
              </a:prstGeom>
              <a:blipFill>
                <a:blip r:embed="rId2"/>
                <a:stretch>
                  <a:fillRect l="-1559" t="-2124" b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2939CF-6081-8AFE-B5DC-DE7A6E8858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6012" r="14448" b="2"/>
          <a:stretch/>
        </p:blipFill>
        <p:spPr>
          <a:xfrm>
            <a:off x="8109829" y="57150"/>
            <a:ext cx="1034171" cy="11784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40155" y="172274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7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36552"/>
            <a:ext cx="75104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533400" y="489287"/>
                <a:ext cx="86106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000" b="1" dirty="0" err="1">
                    <a:latin typeface="Times New Roman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(SGK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trang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42)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a)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89287"/>
                <a:ext cx="8610600" cy="1015663"/>
              </a:xfrm>
              <a:prstGeom prst="rect">
                <a:avLst/>
              </a:prstGeom>
              <a:blipFill>
                <a:blip r:embed="rId2"/>
                <a:stretch>
                  <a:fillRect l="-1700" t="-7784" b="-173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/>
              <p:nvPr/>
            </p:nvSpPr>
            <p:spPr>
              <a:xfrm>
                <a:off x="-28477" y="1352550"/>
                <a:ext cx="444807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0" dirty="0">
                    <a:solidFill>
                      <a:srgbClr val="FF0000"/>
                    </a:solidFill>
                  </a:rPr>
                  <a:t>                  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0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,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5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11</m:t>
                    </m:r>
                  </m:oMath>
                </a14:m>
                <a:endParaRPr lang="en-US" sz="30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b="0" dirty="0">
                    <a:solidFill>
                      <a:srgbClr val="FF0000"/>
                    </a:solidFill>
                  </a:rPr>
                  <a:t>                         </a:t>
                </a:r>
                <a14:m>
                  <m:oMath xmlns:m="http://schemas.openxmlformats.org/officeDocument/2006/math">
                    <m:r>
                      <a:rPr lang="en-US" sz="3000" b="0" i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22</m:t>
                    </m:r>
                  </m:oMath>
                </a14:m>
                <a:endParaRPr lang="en-US" sz="3000" b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8477" y="1352550"/>
                <a:ext cx="4448077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685800" y="2724150"/>
                <a:ext cx="2429319" cy="7459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latin typeface="Times New Roman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2724150"/>
                <a:ext cx="2429319" cy="745973"/>
              </a:xfrm>
              <a:prstGeom prst="rect">
                <a:avLst/>
              </a:prstGeom>
              <a:blipFill>
                <a:blip r:embed="rId4"/>
                <a:stretch>
                  <a:fillRect l="-6030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/>
              <p:nvPr/>
            </p:nvSpPr>
            <p:spPr>
              <a:xfrm>
                <a:off x="-381000" y="3181350"/>
                <a:ext cx="5638800" cy="1419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3000" i="1"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30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  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b="0" i="1" smtClean="0">
                        <a:solidFill>
                          <a:srgbClr val="FF0000"/>
                        </a:solidFill>
                        <a:latin typeface="Cambria Math"/>
                      </a:rPr>
                      <m:t>14</m:t>
                    </m:r>
                  </m:oMath>
                </a14:m>
                <a:endParaRPr lang="en-US" sz="3000" b="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81000" y="3181350"/>
                <a:ext cx="5638800" cy="14196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 descr="OPL20U25GSXzBJYl68kk8uQGfFKzs7yb1M4KJWUiLk6ZEvGF+qCIPSnY57AbBFCvTW2023.15.19+K4lPs7H94VUqPe2XwIsfPRnrXQE//QTEXxb8/8N4CNc6FpgZahzpTjFhMzSA7T/nHJa11DE8Ng2TP3iAmRczFlmslSuUNOgUeb6yRvs0="/>
              <p:cNvSpPr txBox="1"/>
              <p:nvPr/>
            </p:nvSpPr>
            <p:spPr>
              <a:xfrm>
                <a:off x="152400" y="4476750"/>
                <a:ext cx="86106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14</m:t>
                    </m:r>
                  </m:oMath>
                </a14:m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endParaRPr lang="vi-VN" sz="3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 descr="OPL20U25GSXzBJYl68kk8uQGfFKzs7yb1M4KJWUiLk6ZEvGF+qCIPSnY57AbBFCvTW2023.15.19+K4lPs7H94VUqPe2XwIsfPRnrXQE//QTEXxb8/8N4CNc6FpgZahzpTjFhMzSA7T/nHJa11DE8Ng2TP3iAmRczFlmslSuUNOgUeb6yRvs0=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4476750"/>
                <a:ext cx="8610600" cy="1015663"/>
              </a:xfrm>
              <a:prstGeom prst="rect">
                <a:avLst/>
              </a:prstGeom>
              <a:blipFill>
                <a:blip r:embed="rId6"/>
                <a:stretch>
                  <a:fillRect l="-1628" t="-7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838200" y="2246352"/>
                <a:ext cx="607191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rgbClr val="FF0000"/>
                    </a:solidFill>
                    <a:latin typeface="Times New Roman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22</m:t>
                    </m:r>
                  </m:oMath>
                </a14:m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3" name="Rectangle 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246352"/>
                <a:ext cx="6071919" cy="553998"/>
              </a:xfrm>
              <a:prstGeom prst="rect">
                <a:avLst/>
              </a:prstGeom>
              <a:blipFill>
                <a:blip r:embed="rId7"/>
                <a:stretch>
                  <a:fillRect l="-2410" t="-14286" r="-1406" b="-329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2939CF-6081-8AFE-B5DC-DE7A6E8858D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36012" r="14448" b="2"/>
          <a:stretch/>
        </p:blipFill>
        <p:spPr>
          <a:xfrm>
            <a:off x="7994474" y="478894"/>
            <a:ext cx="1034171" cy="11784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40155" y="600798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8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234375"/>
            <a:ext cx="8005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68017DA-EF4D-C9E5-54E0-8344A98CAB9F}"/>
              </a:ext>
            </a:extLst>
          </p:cNvPr>
          <p:cNvSpPr txBox="1"/>
          <p:nvPr/>
        </p:nvSpPr>
        <p:spPr>
          <a:xfrm>
            <a:off x="380999" y="767775"/>
            <a:ext cx="5029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(SGK </a:t>
            </a:r>
            <a:r>
              <a:rPr lang="en-US" sz="3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42) 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/>
              <p:nvPr/>
            </p:nvSpPr>
            <p:spPr>
              <a:xfrm>
                <a:off x="457202" y="2596593"/>
                <a:ext cx="6172198" cy="2184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lphaLcParenR"/>
                </a:pP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15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800" b="0" i="0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                </m:t>
                      </m:r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sz="28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sz="2800" b="0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8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800" b="0" i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A7AEAF8-C8FE-7FF1-FF47-25637A163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2" y="2596593"/>
                <a:ext cx="6172198" cy="2184957"/>
              </a:xfrm>
              <a:prstGeom prst="rect">
                <a:avLst/>
              </a:prstGeom>
              <a:blipFill>
                <a:blip r:embed="rId4"/>
                <a:stretch>
                  <a:fillRect l="-1974" b="-2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20349" r="20345" b="-4"/>
          <a:stretch/>
        </p:blipFill>
        <p:spPr>
          <a:xfrm>
            <a:off x="8001000" y="722083"/>
            <a:ext cx="1020119" cy="115807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5ECFAB-5A20-9940-C9C3-0A530C7FB0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383" y="992163"/>
            <a:ext cx="969987" cy="969987"/>
          </a:xfrm>
          <a:prstGeom prst="rect">
            <a:avLst/>
          </a:prstGeom>
        </p:spPr>
      </p:pic>
      <p:pic>
        <p:nvPicPr>
          <p:cNvPr id="8" name="Đồng hồ đếm ngược 5 phút __ 5 Minutes Countdown Timer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FCCB5648-05A1-49C9-A45C-1E4F26DB99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62800" y="3790950"/>
            <a:ext cx="1654791" cy="9308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762000" y="1440418"/>
                <a:ext cx="28344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514350" indent="-514350">
                  <a:buAutoNum type="alphaLcParenR"/>
                </a:pPr>
                <a14:m>
                  <m:oMath xmlns:m="http://schemas.openxmlformats.org/officeDocument/2006/math"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15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440418"/>
                <a:ext cx="283443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621037" y="1215586"/>
                <a:ext cx="2998963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b</m:t>
                      </m:r>
                      <m:r>
                        <a:rPr lang="en-US" sz="2800" smtClean="0"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)−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21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sz="28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037" y="1215586"/>
                <a:ext cx="2998963" cy="89896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400858" y="2048530"/>
                <a:ext cx="13997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solidFill>
                            <a:srgbClr val="0000FF"/>
                          </a:solidFill>
                          <a:latin typeface="Cambria Math"/>
                        </a:rPr>
                        <m:t>L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ờ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i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gi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ả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i</m:t>
                      </m:r>
                    </m:oMath>
                  </m:oMathPara>
                </a14:m>
                <a:endParaRPr lang="en-US" sz="28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0858" y="2048530"/>
                <a:ext cx="139974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07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381000" y="133350"/>
            <a:ext cx="7021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68017DA-EF4D-C9E5-54E0-8344A98CAB9F}"/>
              </a:ext>
            </a:extLst>
          </p:cNvPr>
          <p:cNvSpPr txBox="1"/>
          <p:nvPr/>
        </p:nvSpPr>
        <p:spPr>
          <a:xfrm>
            <a:off x="380999" y="590550"/>
            <a:ext cx="5029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(SGK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42)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349" r="20345" b="-4"/>
          <a:stretch/>
        </p:blipFill>
        <p:spPr>
          <a:xfrm>
            <a:off x="8001000" y="722083"/>
            <a:ext cx="1020119" cy="115807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5ECFAB-5A20-9940-C9C3-0A530C7FB0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383" y="992163"/>
            <a:ext cx="969987" cy="9699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762000" y="1123950"/>
                <a:ext cx="28344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514350" indent="-514350">
                  <a:buAutoNum type="alphaLcParenR"/>
                </a:pPr>
                <a14:m>
                  <m:oMath xmlns:m="http://schemas.openxmlformats.org/officeDocument/2006/math"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15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123950"/>
                <a:ext cx="283443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621037" y="895350"/>
                <a:ext cx="2998963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b</m:t>
                      </m:r>
                      <m:r>
                        <a:rPr lang="en-US" sz="2800" smtClean="0"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)−</m:t>
                      </m:r>
                      <m:f>
                        <m:fPr>
                          <m:ctrlP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21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sz="28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037" y="895350"/>
                <a:ext cx="2998963" cy="8989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400858" y="1657350"/>
                <a:ext cx="13997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solidFill>
                            <a:srgbClr val="0000FF"/>
                          </a:solidFill>
                          <a:latin typeface="Cambria Math"/>
                        </a:rPr>
                        <m:t>L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ờ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i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gi</m:t>
                      </m:r>
                      <m: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ả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rgbClr val="0000FF"/>
                          </a:solidFill>
                          <a:latin typeface="Cambria Math"/>
                        </a:rPr>
                        <m:t>i</m:t>
                      </m:r>
                    </m:oMath>
                  </m:oMathPara>
                </a14:m>
                <a:endParaRPr lang="en-US" sz="28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0858" y="1657350"/>
                <a:ext cx="139974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475443" y="3790950"/>
                <a:ext cx="1258357" cy="8440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Rectangle 10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5443" y="3790950"/>
                <a:ext cx="1258357" cy="8440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685800" y="4455484"/>
                <a:ext cx="5195333" cy="6593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14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2" name="Rectangle 1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4455484"/>
                <a:ext cx="5195333" cy="659348"/>
              </a:xfrm>
              <a:prstGeom prst="rect">
                <a:avLst/>
              </a:prstGeom>
              <a:blipFill>
                <a:blip r:embed="rId9"/>
                <a:stretch>
                  <a:fillRect l="-2113" r="-1056" b="-9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762000" y="1985185"/>
                <a:ext cx="2796663" cy="8414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600"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b</m:t>
                      </m:r>
                      <m:r>
                        <a:rPr lang="en-US" sz="2600"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)−</m:t>
                      </m:r>
                      <m:f>
                        <m:fPr>
                          <m:ctrlP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21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sz="26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Rectangle 1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985185"/>
                <a:ext cx="2796663" cy="84144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911582" y="2612802"/>
                <a:ext cx="2050818" cy="8414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21</m:t>
                      </m:r>
                    </m:oMath>
                  </m:oMathPara>
                </a14:m>
                <a:endParaRPr lang="en-US" sz="26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582" y="2612802"/>
                <a:ext cx="2050818" cy="841449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438400" y="3151220"/>
                <a:ext cx="2083391" cy="8414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21</m:t>
                      </m:r>
                      <m:r>
                        <a:rPr lang="en-US" sz="2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3151220"/>
                <a:ext cx="2083391" cy="841449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474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-4846" y="133350"/>
            <a:ext cx="8005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36EFCA2-EC5D-0CA2-3A48-947CCCA5CC3C}"/>
              </a:ext>
            </a:extLst>
          </p:cNvPr>
          <p:cNvSpPr txBox="1"/>
          <p:nvPr/>
        </p:nvSpPr>
        <p:spPr>
          <a:xfrm>
            <a:off x="381000" y="67506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392151" y="1350275"/>
                <a:ext cx="8610600" cy="61247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Hoạt </a:t>
                </a:r>
                <a:r>
                  <a:rPr lang="en-US" sz="3200" b="1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32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7.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lang="en-US" sz="32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b="0" dirty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+12</m:t>
                    </m:r>
                  </m:oMath>
                </a14:m>
                <a:endParaRPr lang="en-US" sz="2800" b="0" dirty="0">
                  <a:latin typeface="Times New Roman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+4−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=12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b="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sz="2600" b="0" dirty="0" err="1">
                    <a:latin typeface="Times New Roman" pitchFamily="18" charset="0"/>
                    <a:cs typeface="Times New Roman" pitchFamily="18" charset="0"/>
                  </a:rPr>
                  <a:t>chuyển</a:t>
                </a:r>
                <a:r>
                  <a:rPr lang="en-US" sz="2600" b="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b="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b="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0" dirty="0" err="1">
                    <a:latin typeface="Times New Roman" pitchFamily="18" charset="0"/>
                    <a:cs typeface="Times New Roman" pitchFamily="18" charset="0"/>
                  </a:rPr>
                  <a:t>hạng</a:t>
                </a:r>
                <a:r>
                  <a:rPr lang="en-US" sz="2600" b="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b="0" dirty="0" err="1">
                    <a:latin typeface="Times New Roman" pitchFamily="18" charset="0"/>
                    <a:cs typeface="Times New Roman" pitchFamily="18" charset="0"/>
                  </a:rPr>
                  <a:t>chứ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ẩn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sang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vế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sz="2600" b="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=12 −4 </m:t>
                    </m:r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chuyển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hằng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sang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vế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còn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lại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        2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=8 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=4.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51" y="1350275"/>
                <a:ext cx="8610600" cy="6124754"/>
              </a:xfrm>
              <a:prstGeom prst="rect">
                <a:avLst/>
              </a:prstGeom>
              <a:blipFill>
                <a:blip r:embed="rId2"/>
                <a:stretch>
                  <a:fillRect l="-1769" t="-1394" r="-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7931817" y="98250"/>
            <a:ext cx="1135983" cy="1289609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40155" y="172274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865221" y="2088496"/>
            <a:ext cx="2050385" cy="232767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2593602" y="1428752"/>
            <a:ext cx="3433139" cy="343313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5670376" y="1838768"/>
            <a:ext cx="2455455" cy="2798034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494" y="1531858"/>
            <a:ext cx="2327672" cy="2327672"/>
          </a:xfrm>
          <a:prstGeom prst="rect">
            <a:avLst/>
          </a:prstGeom>
        </p:spPr>
      </p:pic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5600701" y="1981483"/>
            <a:ext cx="2327672" cy="2327672"/>
          </a:xfrm>
          <a:prstGeom prst="rect">
            <a:avLst/>
          </a:prstGeom>
        </p:spPr>
      </p:pic>
      <p:pic>
        <p:nvPicPr>
          <p:cNvPr id="15" name="Picture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0" y="2057401"/>
            <a:ext cx="1561730" cy="1561730"/>
          </a:xfrm>
          <a:prstGeom prst="rect">
            <a:avLst/>
          </a:prstGeom>
        </p:spPr>
      </p:pic>
      <p:sp>
        <p:nvSpPr>
          <p:cNvPr id="12" name="Freeform: Shap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140931" y="138645"/>
            <a:ext cx="232767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1033AA-92EE-7900-E5DF-96B94E61FFF4}"/>
              </a:ext>
            </a:extLst>
          </p:cNvPr>
          <p:cNvSpPr txBox="1"/>
          <p:nvPr/>
        </p:nvSpPr>
        <p:spPr>
          <a:xfrm rot="18778721">
            <a:off x="-256246" y="546167"/>
            <a:ext cx="21323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Chú thích</a:t>
            </a:r>
          </a:p>
        </p:txBody>
      </p:sp>
      <p:sp>
        <p:nvSpPr>
          <p:cNvPr id="10" name="Cloud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232DA0C-CFBB-6E86-E2F4-76DFE0229006}"/>
              </a:ext>
            </a:extLst>
          </p:cNvPr>
          <p:cNvSpPr/>
          <p:nvPr/>
        </p:nvSpPr>
        <p:spPr>
          <a:xfrm>
            <a:off x="1157303" y="879183"/>
            <a:ext cx="1916789" cy="1138124"/>
          </a:xfrm>
          <a:prstGeom prst="cloud">
            <a:avLst/>
          </a:prstGeom>
          <a:solidFill>
            <a:schemeClr val="accent1">
              <a:alpha val="2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HĐ: </a:t>
            </a:r>
          </a:p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 ĐÔI</a:t>
            </a:r>
          </a:p>
        </p:txBody>
      </p:sp>
      <p:sp>
        <p:nvSpPr>
          <p:cNvPr id="11" name="Cloud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F98CCB6-7577-7A86-2C8C-F8EDC97FEE05}"/>
              </a:ext>
            </a:extLst>
          </p:cNvPr>
          <p:cNvSpPr/>
          <p:nvPr/>
        </p:nvSpPr>
        <p:spPr>
          <a:xfrm>
            <a:off x="3920000" y="322377"/>
            <a:ext cx="1916789" cy="1138124"/>
          </a:xfrm>
          <a:prstGeom prst="cloud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HĐ: </a:t>
            </a:r>
          </a:p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B33F1780-0397-25AF-F532-BA959E582215}"/>
              </a:ext>
            </a:extLst>
          </p:cNvPr>
          <p:cNvSpPr/>
          <p:nvPr/>
        </p:nvSpPr>
        <p:spPr>
          <a:xfrm>
            <a:off x="6682696" y="807777"/>
            <a:ext cx="2098812" cy="1138124"/>
          </a:xfrm>
          <a:prstGeom prst="cloud">
            <a:avLst/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HĐ: </a:t>
            </a:r>
          </a:p>
          <a:p>
            <a:pPr algn="ctr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 NHÂN</a:t>
            </a:r>
          </a:p>
        </p:txBody>
      </p:sp>
    </p:spTree>
    <p:extLst>
      <p:ext uri="{BB962C8B-B14F-4D97-AF65-F5344CB8AC3E}">
        <p14:creationId xmlns:p14="http://schemas.microsoft.com/office/powerpoint/2010/main" val="22827252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-4846" y="81975"/>
            <a:ext cx="8005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392151" y="1691562"/>
                <a:ext cx="8610600" cy="60617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 −2 −5</m:t>
                      </m:r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+12</m:t>
                      </m:r>
                    </m:oMath>
                  </m:oMathPara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cs typeface="Times New Roman" panose="02020603050405020304" pitchFamily="18" charset="0"/>
                  </a:rPr>
                  <a:t>                         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+12</m:t>
                    </m:r>
                  </m:oMath>
                </a14:m>
                <a:endParaRPr lang="en-US" sz="3200" b="0" i="1" dirty="0">
                  <a:latin typeface="Cambria Math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cs typeface="Times New Roman" panose="02020603050405020304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2 −12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cs typeface="Times New Roman" panose="02020603050405020304" pitchFamily="18" charset="0"/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      −14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              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=−2.</m:t>
                    </m:r>
                  </m:oMath>
                </a14:m>
                <a:endParaRPr 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151" y="1691562"/>
                <a:ext cx="8610600" cy="6061788"/>
              </a:xfrm>
              <a:prstGeom prst="rect">
                <a:avLst/>
              </a:prstGeom>
              <a:blipFill>
                <a:blip r:embed="rId2"/>
                <a:stretch>
                  <a:fillRect l="-1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68017DA-EF4D-C9E5-54E0-8344A98CAB9F}"/>
                  </a:ext>
                </a:extLst>
              </p:cNvPr>
              <p:cNvSpPr txBox="1"/>
              <p:nvPr/>
            </p:nvSpPr>
            <p:spPr>
              <a:xfrm>
                <a:off x="228600" y="656332"/>
                <a:ext cx="8610600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4.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2+5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=4(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+3)</m:t>
                      </m:r>
                    </m:oMath>
                  </m:oMathPara>
                </a14:m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168017DA-EF4D-C9E5-54E0-8344A98CA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656332"/>
                <a:ext cx="8610600" cy="1077218"/>
              </a:xfrm>
              <a:prstGeom prst="rect">
                <a:avLst/>
              </a:prstGeom>
              <a:blipFill>
                <a:blip r:embed="rId3"/>
                <a:stretch>
                  <a:fillRect l="-1841" t="-7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2939CF-6081-8AFE-B5DC-DE7A6E8858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36012" r="14448" b="2"/>
          <a:stretch/>
        </p:blipFill>
        <p:spPr>
          <a:xfrm>
            <a:off x="7994474" y="361950"/>
            <a:ext cx="1034171" cy="11784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8" name="Picture 1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924800" y="477074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79D7EAE-A061-7156-93CF-17083CD7EAC3}"/>
                  </a:ext>
                </a:extLst>
              </p:cNvPr>
              <p:cNvSpPr txBox="1"/>
              <p:nvPr/>
            </p:nvSpPr>
            <p:spPr>
              <a:xfrm>
                <a:off x="533400" y="742950"/>
                <a:ext cx="8305800" cy="36971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Hoạt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7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SGK, ta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ẩn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79D7EAE-A061-7156-93CF-17083CD7E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742950"/>
                <a:ext cx="8305800" cy="3697166"/>
              </a:xfrm>
              <a:prstGeom prst="rect">
                <a:avLst/>
              </a:prstGeom>
              <a:blipFill>
                <a:blip r:embed="rId2"/>
                <a:stretch>
                  <a:fillRect l="-1909" r="-1836" b="-4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961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109546" y="158175"/>
            <a:ext cx="751045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0" y="732532"/>
                <a:ext cx="86106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000" b="1" dirty="0">
                    <a:latin typeface="Times New Roman" pitchFamily="18" charset="0"/>
                    <a:cs typeface="Times New Roman" panose="02020603050405020304" pitchFamily="18" charset="0"/>
                  </a:rPr>
                  <a:t>Luyện </a:t>
                </a:r>
                <a:r>
                  <a:rPr 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4.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/>
                          <a:cs typeface="Times New Roman" panose="02020603050405020304" pitchFamily="18" charset="0"/>
                        </a:rPr>
                        <m:t>         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3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−0,7</m:t>
                          </m:r>
                        </m:e>
                      </m:d>
                      <m:r>
                        <a:rPr lang="en-US" sz="3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−1,6=1,5−(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+1,2)</m:t>
                      </m:r>
                    </m:oMath>
                  </m:oMathPara>
                </a14:m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32532"/>
                <a:ext cx="8610600" cy="1015663"/>
              </a:xfrm>
              <a:prstGeom prst="rect">
                <a:avLst/>
              </a:prstGeom>
              <a:blipFill>
                <a:blip r:embed="rId4"/>
                <a:stretch>
                  <a:fillRect l="-1628" t="-7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/>
              <p:nvPr/>
            </p:nvSpPr>
            <p:spPr>
              <a:xfrm>
                <a:off x="-76200" y="1851720"/>
                <a:ext cx="9144000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−1,4−1,6=1,5−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−1,2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cs typeface="Times New Roman" panose="02020603050405020304" pitchFamily="18" charset="0"/>
                  </a:rPr>
                  <a:t>                            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=1,5−1,2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1,4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1,6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=3,3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=3,3:3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=1,1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=1,1</m:t>
                    </m:r>
                    <m:r>
                      <a:rPr lang="en-US" sz="32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200" y="1851720"/>
                <a:ext cx="9144000" cy="35394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05FEF2C-A430-4EFC-3495-23181DC5F0C0}"/>
              </a:ext>
            </a:extLst>
          </p:cNvPr>
          <p:cNvSpPr txBox="1"/>
          <p:nvPr/>
        </p:nvSpPr>
        <p:spPr>
          <a:xfrm>
            <a:off x="152400" y="1605975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624" y="285750"/>
            <a:ext cx="1145976" cy="114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4 Minute Countdown Timer with Music for Kids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C6C0A119-CDDD-BEB3-B010-DA137957E0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15200" y="3205015"/>
            <a:ext cx="1177131" cy="66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3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4191000" y="2266950"/>
            <a:ext cx="9144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-4846" y="57150"/>
            <a:ext cx="8005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76200" y="648276"/>
            <a:ext cx="86106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5 .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/>
              <p:nvPr/>
            </p:nvSpPr>
            <p:spPr>
              <a:xfrm>
                <a:off x="1676400" y="1810762"/>
                <a:ext cx="6172200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  <a:cs typeface="Times New Roman" panose="02020603050405020304" pitchFamily="18" charset="0"/>
                        </a:rPr>
                        <m:t>    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−5−2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=25+4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=25+5</m:t>
                      </m:r>
                    </m:oMath>
                  </m:oMathPara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=30:5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cs typeface="Times New Roman" panose="02020603050405020304" pitchFamily="18" charset="0"/>
                  </a:rPr>
                  <a:t>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endParaRPr lang="en-US" sz="32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1810762"/>
                <a:ext cx="6172200" cy="3046988"/>
              </a:xfrm>
              <a:prstGeom prst="rect">
                <a:avLst/>
              </a:prstGeom>
              <a:blipFill>
                <a:blip r:embed="rId2"/>
                <a:stretch>
                  <a:fillRect l="-1678" r="-1579" b="-5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8086198" y="98250"/>
            <a:ext cx="958950" cy="1088635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7" name="Picture 1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87448" y="209550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6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017618-2B1F-3395-8965-180D263048CB}"/>
              </a:ext>
            </a:extLst>
          </p:cNvPr>
          <p:cNvSpPr txBox="1"/>
          <p:nvPr/>
        </p:nvSpPr>
        <p:spPr>
          <a:xfrm>
            <a:off x="-4846" y="57150"/>
            <a:ext cx="8005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BẬC NHẤT MỘT ẨN</a:t>
            </a: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6EDBE9E-45C4-B785-ACC8-A4449B52ACFA}"/>
              </a:ext>
            </a:extLst>
          </p:cNvPr>
          <p:cNvSpPr txBox="1"/>
          <p:nvPr/>
        </p:nvSpPr>
        <p:spPr>
          <a:xfrm>
            <a:off x="764423" y="648276"/>
            <a:ext cx="21311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/>
              <p:nvPr/>
            </p:nvSpPr>
            <p:spPr>
              <a:xfrm>
                <a:off x="685800" y="1226701"/>
                <a:ext cx="7543800" cy="31071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    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25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en-US" sz="3200" b="0" i="1" dirty="0">
                  <a:solidFill>
                    <a:srgbClr val="FF000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25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en-US" sz="32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endParaRPr lang="en-US" sz="32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:(−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32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200" b="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endParaRPr lang="en-US" sz="3200" b="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</m:oMath>
                </a14:m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3" name="TextBox 1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4FA86608-7F1F-8284-9550-2538D9880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226701"/>
                <a:ext cx="7543800" cy="3107133"/>
              </a:xfrm>
              <a:prstGeom prst="rect">
                <a:avLst/>
              </a:prstGeom>
              <a:blipFill>
                <a:blip r:embed="rId2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99C4511-0CC3-C57B-4B88-5408D3D502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8001000" y="209550"/>
            <a:ext cx="958950" cy="1088635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2" name="Picture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747D378-DC82-6D12-2584-F3F2B63114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02250" y="317833"/>
            <a:ext cx="980352" cy="98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8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726621" y="996043"/>
            <a:ext cx="3249386" cy="3099707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720038" y="1509963"/>
            <a:ext cx="309482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45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5070DB6-3AAA-4E44-BD69-D8EC9843B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94793"/>
            <a:ext cx="4762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3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8450610-197F-DB4A-1CC9-17FDA00621E9}"/>
                  </a:ext>
                </a:extLst>
              </p:cNvPr>
              <p:cNvSpPr txBox="1"/>
              <p:nvPr/>
            </p:nvSpPr>
            <p:spPr>
              <a:xfrm>
                <a:off x="381000" y="180543"/>
                <a:ext cx="8382000" cy="53630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vi-V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 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</a:t>
                </a:r>
                <a:r>
                  <a:rPr lang="vi-VN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Kiểm tra xem 1 số có phải là nghiệm của phương trình hay không?</a:t>
                </a:r>
                <a:endParaRPr lang="en-US" sz="32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vi-VN" sz="3200" b="1" dirty="0">
                    <a:solidFill>
                      <a:srgbClr val="0000FF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 pháp giải:</a:t>
                </a:r>
                <a:endParaRPr lang="en-US" sz="3200" b="1" dirty="0"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Ta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thay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vào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đã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Nếu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vế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nhau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thì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luận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đã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pPr algn="just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+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Nếu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vế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không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nhau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thì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luận</a:t>
                </a:r>
                <a:r>
                  <a:rPr 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không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đã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32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</a:p>
              <a:p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8450610-197F-DB4A-1CC9-17FDA00621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80543"/>
                <a:ext cx="8382000" cy="5363007"/>
              </a:xfrm>
              <a:prstGeom prst="rect">
                <a:avLst/>
              </a:prstGeom>
              <a:blipFill>
                <a:blip r:embed="rId2"/>
                <a:stretch>
                  <a:fillRect l="-1891" t="-1593" r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3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/>
              <p:nvPr/>
            </p:nvSpPr>
            <p:spPr>
              <a:xfrm>
                <a:off x="171450" y="209550"/>
                <a:ext cx="8610600" cy="2268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(SGK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trang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43).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ứng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+9=0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=3;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2−2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F6EDBE9E-45C4-B785-ACC8-A4449B52A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50" y="209550"/>
                <a:ext cx="8610600" cy="2268121"/>
              </a:xfrm>
              <a:prstGeom prst="rect">
                <a:avLst/>
              </a:prstGeom>
              <a:blipFill>
                <a:blip r:embed="rId4"/>
                <a:stretch>
                  <a:fillRect l="-1769" t="-3763" b="-2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/>
              <p:nvPr/>
            </p:nvSpPr>
            <p:spPr>
              <a:xfrm>
                <a:off x="410901" y="2505730"/>
                <a:ext cx="8352099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indent="-342900">
                  <a:buAutoNum type="alphaLcParenR"/>
                </a:pP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3.3+9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=−3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3.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+9=0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=−3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901" y="2505730"/>
                <a:ext cx="8352099" cy="2554545"/>
              </a:xfrm>
              <a:prstGeom prst="rect">
                <a:avLst/>
              </a:prstGeom>
              <a:blipFill>
                <a:blip r:embed="rId5"/>
                <a:stretch>
                  <a:fillRect l="-1823" t="-3341" b="-6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OPL20U25GSXzBJYl68kk8uQGfFKzs7yb1M4KJWUiLk6ZEvGF+qCIPSnY57AbBFCvTW2023.15.19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33350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Đếm ngược 3 phút có tiếng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BD7023D8-6BE9-2BF8-0620-780E785A82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1746" y="1849361"/>
            <a:ext cx="1135054" cy="72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1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/>
              <p:nvPr/>
            </p:nvSpPr>
            <p:spPr>
              <a:xfrm>
                <a:off x="76200" y="514350"/>
                <a:ext cx="9144000" cy="4976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>
                    <a:latin typeface="Times New Roman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3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latin typeface="Times New Roman" pitchFamily="18" charset="0"/>
                    <a:cs typeface="Times New Roman" panose="02020603050405020304" pitchFamily="18" charset="0"/>
                  </a:rPr>
                  <a:t> </a:t>
                </a:r>
                <a:endParaRPr lang="en-US" sz="30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/>
                        <a:cs typeface="Times New Roman" panose="02020603050405020304" pitchFamily="18" charset="0"/>
                      </a:rPr>
                      <m:t>            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sz="28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mPr>
                        <m:mr>
                          <m:e/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𝑉𝑇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⋅</m:t>
                            </m:r>
                            <m:d>
                              <m:d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sz="28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mr>
                        <m:mr>
                          <m:e/>
                          <m:e/>
                        </m:mr>
                      </m:m>
                    </m:oMath>
                  </m:oMathPara>
                </a14:m>
                <a:endParaRPr lang="en-US" sz="2800" dirty="0">
                  <a:effectLst/>
                  <a:latin typeface="Times New Roman" pitchFamily="18" charset="0"/>
                  <a:ea typeface="Calibri" panose="020F0502020204030204" pitchFamily="34" charset="0"/>
                  <a:cs typeface="Times New Roman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𝑉𝑃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⋅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32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2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32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320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2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3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en-US" sz="3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𝑉𝑇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𝑉𝑃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514350"/>
                <a:ext cx="9144000" cy="4976362"/>
              </a:xfrm>
              <a:prstGeom prst="rect">
                <a:avLst/>
              </a:prstGeom>
              <a:blipFill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381000" y="112752"/>
            <a:ext cx="38619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(SGK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43).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4732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3F7FACD-3BB4-A4E2-10F5-8F3B54DDA7B5}"/>
              </a:ext>
            </a:extLst>
          </p:cNvPr>
          <p:cNvSpPr txBox="1"/>
          <p:nvPr/>
        </p:nvSpPr>
        <p:spPr>
          <a:xfrm>
            <a:off x="410901" y="-70425"/>
            <a:ext cx="30948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32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/>
              <p:nvPr/>
            </p:nvSpPr>
            <p:spPr>
              <a:xfrm>
                <a:off x="76201" y="438150"/>
                <a:ext cx="9220199" cy="4887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PT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2−2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2"/>
                                <m:mcJc m:val="center"/>
                              </m:mcPr>
                            </m:mc>
                          </m:mcs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/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𝑉𝑇</m:t>
                            </m:r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2⋅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=2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mr>
                        <m:mr>
                          <m:e/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𝑉𝑃</m:t>
                            </m:r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=3⋅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+1=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+1=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mr>
                      </m:m>
                    </m:oMath>
                  </m:oMathPara>
                </a14:m>
                <a:endParaRPr lang="en-US" sz="3200" dirty="0">
                  <a:effectLst/>
                  <a:latin typeface="Georgia" panose="02040502050405020303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𝑉𝑇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𝑉𝑃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2−2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61EE913-3E57-9D47-4BCF-B9B5AC07B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1" y="438150"/>
                <a:ext cx="9220199" cy="4887685"/>
              </a:xfrm>
              <a:prstGeom prst="rect">
                <a:avLst/>
              </a:prstGeom>
              <a:blipFill>
                <a:blip r:embed="rId2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5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B31E9C3-2857-4554-9A2F-E296104A5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961" y="173437"/>
            <a:ext cx="3177228" cy="3714750"/>
          </a:xfrm>
          <a:prstGeom prst="rect">
            <a:avLst/>
          </a:prstGeom>
          <a:noFill/>
        </p:spPr>
      </p:pic>
      <p:sp>
        <p:nvSpPr>
          <p:cNvPr id="10" name="Hình chữ nhật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25E670A-F252-425E-8FBD-2584A901E93B}"/>
              </a:ext>
            </a:extLst>
          </p:cNvPr>
          <p:cNvSpPr/>
          <p:nvPr/>
        </p:nvSpPr>
        <p:spPr>
          <a:xfrm>
            <a:off x="1523599" y="4052401"/>
            <a:ext cx="6089167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HOẠT ĐỘNG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Nhóm 1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F13D352-FF12-4774-BF7F-7823AED9D71C}"/>
              </a:ext>
            </a:extLst>
          </p:cNvPr>
          <p:cNvGrpSpPr/>
          <p:nvPr/>
        </p:nvGrpSpPr>
        <p:grpSpPr>
          <a:xfrm>
            <a:off x="1288456" y="1123372"/>
            <a:ext cx="2050090" cy="1061828"/>
            <a:chOff x="1717941" y="1497829"/>
            <a:chExt cx="2733453" cy="1415770"/>
          </a:xfrm>
        </p:grpSpPr>
        <p:sp>
          <p:nvSpPr>
            <p:cNvPr id="26" name="Google Shape;157;p20">
              <a:extLst>
                <a:ext uri="{FF2B5EF4-FFF2-40B4-BE49-F238E27FC236}">
                  <a16:creationId xmlns:a16="http://schemas.microsoft.com/office/drawing/2014/main" id="{E98F7850-E8A1-4D65-AB4B-DB9606909211}"/>
                </a:ext>
              </a:extLst>
            </p:cNvPr>
            <p:cNvSpPr/>
            <p:nvPr/>
          </p:nvSpPr>
          <p:spPr>
            <a:xfrm>
              <a:off x="1717941" y="1497829"/>
              <a:ext cx="2733453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Hộp Văn bản 10">
              <a:extLst>
                <a:ext uri="{FF2B5EF4-FFF2-40B4-BE49-F238E27FC236}">
                  <a16:creationId xmlns:a16="http://schemas.microsoft.com/office/drawing/2014/main" id="{2BFA5FA8-BCB5-4109-A323-D465A630B106}"/>
                </a:ext>
              </a:extLst>
            </p:cNvPr>
            <p:cNvSpPr txBox="1"/>
            <p:nvPr/>
          </p:nvSpPr>
          <p:spPr>
            <a:xfrm>
              <a:off x="2165516" y="2092195"/>
              <a:ext cx="1624804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endPara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Nhóm 1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2197C0D-4039-4F65-A23B-3D8031420B89}"/>
              </a:ext>
            </a:extLst>
          </p:cNvPr>
          <p:cNvGrpSpPr/>
          <p:nvPr/>
        </p:nvGrpSpPr>
        <p:grpSpPr>
          <a:xfrm>
            <a:off x="4493577" y="330363"/>
            <a:ext cx="2271617" cy="1080352"/>
            <a:chOff x="5714125" y="780700"/>
            <a:chExt cx="3028822" cy="1440468"/>
          </a:xfrm>
        </p:grpSpPr>
        <p:sp>
          <p:nvSpPr>
            <p:cNvPr id="28" name="Google Shape;157;p20">
              <a:extLst>
                <a:ext uri="{FF2B5EF4-FFF2-40B4-BE49-F238E27FC236}">
                  <a16:creationId xmlns:a16="http://schemas.microsoft.com/office/drawing/2014/main" id="{A125F3E3-B2C7-4AA0-9D9F-E550F085FF67}"/>
                </a:ext>
              </a:extLst>
            </p:cNvPr>
            <p:cNvSpPr/>
            <p:nvPr/>
          </p:nvSpPr>
          <p:spPr>
            <a:xfrm>
              <a:off x="5714125" y="780700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Hộp Văn bản 29">
              <a:extLst>
                <a:ext uri="{FF2B5EF4-FFF2-40B4-BE49-F238E27FC236}">
                  <a16:creationId xmlns:a16="http://schemas.microsoft.com/office/drawing/2014/main" id="{0C48347C-72DD-4A44-99EC-6A94926D6872}"/>
                </a:ext>
              </a:extLst>
            </p:cNvPr>
            <p:cNvSpPr txBox="1"/>
            <p:nvPr/>
          </p:nvSpPr>
          <p:spPr>
            <a:xfrm>
              <a:off x="5722621" y="1113173"/>
              <a:ext cx="2636011" cy="1107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Nhóm 1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2743DAFD-E003-42CA-BE1A-E2285E182AD8}"/>
              </a:ext>
            </a:extLst>
          </p:cNvPr>
          <p:cNvGrpSpPr/>
          <p:nvPr/>
        </p:nvGrpSpPr>
        <p:grpSpPr>
          <a:xfrm>
            <a:off x="6476958" y="1123372"/>
            <a:ext cx="2271617" cy="1061828"/>
            <a:chOff x="6997439" y="2348815"/>
            <a:chExt cx="3028822" cy="1415770"/>
          </a:xfrm>
        </p:grpSpPr>
        <p:sp>
          <p:nvSpPr>
            <p:cNvPr id="31" name="Google Shape;157;p20">
              <a:extLst>
                <a:ext uri="{FF2B5EF4-FFF2-40B4-BE49-F238E27FC236}">
                  <a16:creationId xmlns:a16="http://schemas.microsoft.com/office/drawing/2014/main" id="{D2EA517D-9760-4CA9-AF11-05ED30AE9EC4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Hộp Văn bản 31">
              <a:extLst>
                <a:ext uri="{FF2B5EF4-FFF2-40B4-BE49-F238E27FC236}">
                  <a16:creationId xmlns:a16="http://schemas.microsoft.com/office/drawing/2014/main" id="{74DC3889-63BE-4E10-AD0D-8A371EC699CD}"/>
                </a:ext>
              </a:extLst>
            </p:cNvPr>
            <p:cNvSpPr txBox="1"/>
            <p:nvPr/>
          </p:nvSpPr>
          <p:spPr>
            <a:xfrm>
              <a:off x="7522712" y="2917060"/>
              <a:ext cx="21620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Google Shape;162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0ADFAA8-8CC7-4D2F-BE3A-F51CE7B478C5}"/>
              </a:ext>
            </a:extLst>
          </p:cNvPr>
          <p:cNvSpPr/>
          <p:nvPr/>
        </p:nvSpPr>
        <p:spPr>
          <a:xfrm>
            <a:off x="3397892" y="1733550"/>
            <a:ext cx="1707508" cy="903298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Nhóm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A49C3E4-32FC-415B-B0A0-356A49F60C39}"/>
              </a:ext>
            </a:extLst>
          </p:cNvPr>
          <p:cNvGrpSpPr/>
          <p:nvPr/>
        </p:nvGrpSpPr>
        <p:grpSpPr>
          <a:xfrm>
            <a:off x="5735105" y="2353519"/>
            <a:ext cx="2271617" cy="1061829"/>
            <a:chOff x="6997439" y="2348815"/>
            <a:chExt cx="3028822" cy="1415770"/>
          </a:xfrm>
        </p:grpSpPr>
        <p:sp>
          <p:nvSpPr>
            <p:cNvPr id="17" name="Google Shape;157;p20">
              <a:extLst>
                <a:ext uri="{FF2B5EF4-FFF2-40B4-BE49-F238E27FC236}">
                  <a16:creationId xmlns:a16="http://schemas.microsoft.com/office/drawing/2014/main" id="{68EA85BB-1601-4E2D-ADD0-C19C55EB126D}"/>
                </a:ext>
              </a:extLst>
            </p:cNvPr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Hộp Văn bản 17">
              <a:extLst>
                <a:ext uri="{FF2B5EF4-FFF2-40B4-BE49-F238E27FC236}">
                  <a16:creationId xmlns:a16="http://schemas.microsoft.com/office/drawing/2014/main" id="{A9806B95-6633-468E-AD43-6EB5B873C8E4}"/>
                </a:ext>
              </a:extLst>
            </p:cNvPr>
            <p:cNvSpPr txBox="1"/>
            <p:nvPr/>
          </p:nvSpPr>
          <p:spPr>
            <a:xfrm>
              <a:off x="7538072" y="2876634"/>
              <a:ext cx="2162013" cy="615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33358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450610-197F-DB4A-1CC9-17FDA00621E9}"/>
              </a:ext>
            </a:extLst>
          </p:cNvPr>
          <p:cNvSpPr txBox="1"/>
          <p:nvPr/>
        </p:nvSpPr>
        <p:spPr>
          <a:xfrm>
            <a:off x="381001" y="180446"/>
            <a:ext cx="682142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(SGK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43)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FA571D0-9565-2070-17AF-323AF222DDC2}"/>
                  </a:ext>
                </a:extLst>
              </p:cNvPr>
              <p:cNvSpPr txBox="1"/>
              <p:nvPr/>
            </p:nvSpPr>
            <p:spPr>
              <a:xfrm>
                <a:off x="425722" y="4506180"/>
                <a:ext cx="538205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phương trình có nghiệm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" name="TextBox 1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CFA571D0-9565-2070-17AF-323AF222D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722" y="4506180"/>
                <a:ext cx="5382051" cy="523220"/>
              </a:xfrm>
              <a:prstGeom prst="rect">
                <a:avLst/>
              </a:prstGeom>
              <a:blipFill>
                <a:blip r:embed="rId4"/>
                <a:stretch>
                  <a:fillRect l="-2378" t="-11628" r="-1359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77CB852-8942-C696-59DE-E2BC6B9B9D40}"/>
              </a:ext>
            </a:extLst>
          </p:cNvPr>
          <p:cNvSpPr txBox="1"/>
          <p:nvPr/>
        </p:nvSpPr>
        <p:spPr>
          <a:xfrm>
            <a:off x="4419600" y="2329755"/>
            <a:ext cx="4343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Lỗi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ngoặc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2,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vế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4.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Oval 18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7A9493A-EFFE-5ABB-7FE3-F843206AB100}"/>
              </a:ext>
            </a:extLst>
          </p:cNvPr>
          <p:cNvSpPr/>
          <p:nvPr/>
        </p:nvSpPr>
        <p:spPr>
          <a:xfrm>
            <a:off x="3505200" y="302895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0" name="Oval 1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D9C5E62-2386-AF4B-D9B0-7A14A0D1C20D}"/>
              </a:ext>
            </a:extLst>
          </p:cNvPr>
          <p:cNvSpPr/>
          <p:nvPr/>
        </p:nvSpPr>
        <p:spPr>
          <a:xfrm>
            <a:off x="1524000" y="2188828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7859E4D7-390D-4EC5-A6D1-155986413A6A}"/>
                  </a:ext>
                </a:extLst>
              </p:cNvPr>
              <p:cNvSpPr txBox="1"/>
              <p:nvPr/>
            </p:nvSpPr>
            <p:spPr>
              <a:xfrm>
                <a:off x="152400" y="1642385"/>
                <a:ext cx="3978928" cy="29658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a</m:t>
                            </m:r>
                            <m:r>
                              <a:rPr lang="en-US" sz="28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) 5−</m:t>
                            </m:r>
                            <m:d>
                              <m:dPr>
                                <m:ctrlP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+8</m:t>
                                </m:r>
                              </m:e>
                            </m:d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=3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  <m:d>
                              <m:dPr>
                                <m:ctrlP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5−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+8=3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−27</m:t>
                            </m:r>
                          </m:e>
                        </m:mr>
                        <m:mr>
                          <m:e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13−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=6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−27</m:t>
                            </m:r>
                          </m:e>
                        </m:mr>
                        <m:mr>
                          <m:e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−6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=−27+13</m:t>
                            </m:r>
                          </m:e>
                        </m:mr>
                        <m:mr>
                          <m:e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−7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=−14</m:t>
                            </m:r>
                          </m:e>
                        </m:mr>
                        <m:m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−14</m:t>
                                </m:r>
                              </m:e>
                            </m:d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:</m:t>
                            </m:r>
                            <m:d>
                              <m:dPr>
                                <m:ctrlPr>
                                  <a:rPr lang="en-US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−7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=2</m:t>
                            </m:r>
                          </m:e>
                        </m:mr>
                      </m:m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7859E4D7-390D-4EC5-A6D1-155986413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642385"/>
                <a:ext cx="3978928" cy="2965877"/>
              </a:xfrm>
              <a:prstGeom prst="rect">
                <a:avLst/>
              </a:prstGeom>
              <a:blipFill>
                <a:blip r:embed="rId5"/>
                <a:stretch>
                  <a:fillRect r="-20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Đếm ngược 3 phút có tiếng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BD7023D8-6BE9-2BF8-0620-780E785A82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15200" y="3943350"/>
            <a:ext cx="1135054" cy="722389"/>
          </a:xfrm>
          <a:prstGeom prst="rect">
            <a:avLst/>
          </a:prstGeom>
        </p:spPr>
      </p:pic>
      <p:pic>
        <p:nvPicPr>
          <p:cNvPr id="27" name="Picture 2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39FAB71-409B-58BD-EF9F-BFEB1105D1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17382" r="20120" b="2"/>
          <a:stretch/>
        </p:blipFill>
        <p:spPr>
          <a:xfrm>
            <a:off x="7408288" y="350005"/>
            <a:ext cx="1688345" cy="1688345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28" name="Picture 27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A730970-F56A-254B-EE08-DB7CAD385B9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982" y="419912"/>
            <a:ext cx="1144700" cy="11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2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</p:childTnLst>
        </p:cTn>
      </p:par>
    </p:tnLst>
    <p:bldLst>
      <p:bldP spid="18" grpId="0"/>
      <p:bldP spid="19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Right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0B82180-391E-3BD0-EA5E-48871272337F}"/>
              </a:ext>
            </a:extLst>
          </p:cNvPr>
          <p:cNvSpPr/>
          <p:nvPr/>
        </p:nvSpPr>
        <p:spPr>
          <a:xfrm>
            <a:off x="381000" y="666751"/>
            <a:ext cx="1447800" cy="29718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+mj-lt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cs typeface="Times New Roman" panose="02020603050405020304" pitchFamily="18" charset="0"/>
              </a:rPr>
              <a:t>giải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+mj-lt"/>
                <a:cs typeface="Times New Roman" panose="02020603050405020304" pitchFamily="18" charset="0"/>
              </a:rPr>
              <a:t>đúng</a:t>
            </a:r>
            <a:endParaRPr lang="en-US" sz="2800" b="1" dirty="0">
              <a:latin typeface="+mj-lt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7D750CC-6230-1B28-1DE6-EC06B168CAEB}"/>
                  </a:ext>
                </a:extLst>
              </p:cNvPr>
              <p:cNvSpPr txBox="1"/>
              <p:nvPr/>
            </p:nvSpPr>
            <p:spPr>
              <a:xfrm>
                <a:off x="2209800" y="3915903"/>
                <a:ext cx="6248827" cy="7894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67D750CC-6230-1B28-1DE6-EC06B168CA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3915903"/>
                <a:ext cx="6248827" cy="789447"/>
              </a:xfrm>
              <a:prstGeom prst="rect">
                <a:avLst/>
              </a:prstGeom>
              <a:blipFill>
                <a:blip r:embed="rId2"/>
                <a:stretch>
                  <a:fillRect l="-2537" r="-1463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819400" y="361950"/>
                <a:ext cx="4979505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>
                          <a:latin typeface="Cambria Math" panose="02040503050406030204" pitchFamily="18" charset="0"/>
                        </a:rPr>
                        <m:t>5−</m:t>
                      </m:r>
                      <m:d>
                        <m:d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>
                              <a:latin typeface="Cambria Math" panose="02040503050406030204" pitchFamily="18" charset="0"/>
                            </a:rPr>
                            <m:t>+8</m:t>
                          </m:r>
                        </m:e>
                      </m:d>
                      <m:r>
                        <a:rPr lang="en-US" sz="3000"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+3</m:t>
                      </m:r>
                      <m:d>
                        <m:dPr>
                          <m:ctrlPr>
                            <a:rPr lang="en-US" sz="3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000">
                              <a:latin typeface="Cambria Math" panose="02040503050406030204" pitchFamily="18" charset="0"/>
                            </a:rPr>
                            <m:t>−9</m:t>
                          </m:r>
                        </m:e>
                      </m:d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361950"/>
                <a:ext cx="4979505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200400" y="895350"/>
                <a:ext cx="45540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>
                          <a:latin typeface="Cambria Math" panose="02040503050406030204" pitchFamily="18" charset="0"/>
                        </a:rPr>
                        <m:t>5−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−8=3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+3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−27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6" name="Rectangle 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895350"/>
                <a:ext cx="4554067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547745" y="1428750"/>
                <a:ext cx="3281989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>
                          <a:latin typeface="Cambria Math" panose="02040503050406030204" pitchFamily="18" charset="0"/>
                        </a:rPr>
                        <m:t>−3−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=6</m:t>
                      </m:r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−27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7" name="Rectangle 6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745" y="1428750"/>
                <a:ext cx="3281989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429000" y="1962150"/>
                <a:ext cx="3507114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3000">
                          <a:latin typeface="Cambria Math"/>
                        </a:rPr>
                        <m:t>x</m:t>
                      </m:r>
                      <m:r>
                        <a:rPr lang="en-US" sz="3000">
                          <a:latin typeface="Cambria Math"/>
                        </a:rPr>
                        <m:t>−6</m:t>
                      </m:r>
                      <m:r>
                        <m:rPr>
                          <m:sty m:val="p"/>
                        </m:rPr>
                        <a:rPr lang="en-US" sz="3000">
                          <a:latin typeface="Cambria Math"/>
                        </a:rPr>
                        <m:t>x</m:t>
                      </m:r>
                      <m:r>
                        <a:rPr lang="en-US" sz="3000">
                          <a:latin typeface="Cambria Math"/>
                        </a:rPr>
                        <m:t>=−27+3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1962150"/>
                <a:ext cx="3507114" cy="5539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056197" y="2495550"/>
                <a:ext cx="2192203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>
                          <a:latin typeface="Cambria Math"/>
                        </a:rPr>
                        <m:t>−7</m:t>
                      </m:r>
                      <m:r>
                        <m:rPr>
                          <m:sty m:val="p"/>
                        </m:rPr>
                        <a:rPr lang="en-US" sz="3000">
                          <a:latin typeface="Cambria Math"/>
                        </a:rPr>
                        <m:t>x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000" i="1">
                          <a:latin typeface="Cambria Math"/>
                        </a:rPr>
                        <m:t>−24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6197" y="2495550"/>
                <a:ext cx="2192203" cy="5539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583766" y="3061531"/>
                <a:ext cx="1436034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0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en-US" sz="300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766" y="3061531"/>
                <a:ext cx="1436034" cy="9580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05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39FAB71-409B-58BD-EF9F-BFEB1105D1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7382" r="20120" b="2"/>
          <a:stretch/>
        </p:blipFill>
        <p:spPr>
          <a:xfrm>
            <a:off x="7391400" y="220624"/>
            <a:ext cx="1552833" cy="1552833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1A730970-F56A-254B-EE08-DB7CAD385B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460" y="209550"/>
            <a:ext cx="1052822" cy="1052822"/>
          </a:xfrm>
          <a:prstGeom prst="rect">
            <a:avLst/>
          </a:prstGeom>
        </p:spPr>
      </p:pic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8450610-197F-DB4A-1CC9-17FDA00621E9}"/>
              </a:ext>
            </a:extLst>
          </p:cNvPr>
          <p:cNvSpPr txBox="1"/>
          <p:nvPr/>
        </p:nvSpPr>
        <p:spPr>
          <a:xfrm>
            <a:off x="304800" y="-25227"/>
            <a:ext cx="7000379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vi-V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Dạng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vi-VN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lỗi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ài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 (SGK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trang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43)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chỗ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D83E4A5-BF3A-A15D-3157-351ECEDD332A}"/>
                  </a:ext>
                </a:extLst>
              </p:cNvPr>
              <p:cNvSpPr txBox="1"/>
              <p:nvPr/>
            </p:nvSpPr>
            <p:spPr>
              <a:xfrm>
                <a:off x="381000" y="4400550"/>
                <a:ext cx="643637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D83E4A5-BF3A-A15D-3157-351ECEDD3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4400550"/>
                <a:ext cx="6436377" cy="584775"/>
              </a:xfrm>
              <a:prstGeom prst="rect">
                <a:avLst/>
              </a:prstGeom>
              <a:blipFill>
                <a:blip r:embed="rId5"/>
                <a:stretch>
                  <a:fillRect l="-2464" t="-14583" r="-1517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0D2BF25-117B-D1B0-D4C6-9F60A0580A1C}"/>
              </a:ext>
            </a:extLst>
          </p:cNvPr>
          <p:cNvSpPr txBox="1"/>
          <p:nvPr/>
        </p:nvSpPr>
        <p:spPr>
          <a:xfrm>
            <a:off x="4638601" y="2211936"/>
            <a:ext cx="45910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Lỗi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Sai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vế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3.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1" name="Oval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F0270E18-5FEB-259D-CEAE-9E7017A94605}"/>
              </a:ext>
            </a:extLst>
          </p:cNvPr>
          <p:cNvSpPr/>
          <p:nvPr/>
        </p:nvSpPr>
        <p:spPr>
          <a:xfrm>
            <a:off x="3886200" y="2715237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15A49D2-7D84-BA91-6CF7-A67F63E0C225}"/>
                  </a:ext>
                </a:extLst>
              </p:cNvPr>
              <p:cNvSpPr txBox="1"/>
              <p:nvPr/>
            </p:nvSpPr>
            <p:spPr>
              <a:xfrm>
                <a:off x="308429" y="1581150"/>
                <a:ext cx="3958771" cy="2877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b</m:t>
                            </m:r>
                            <m: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) </m:t>
                            </m:r>
                            <m:r>
                              <a:rPr lang="en-US" sz="32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18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320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18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18</m:t>
                            </m:r>
                          </m:e>
                        </m:mr>
                        <m:mr>
                          <m:e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</m:mr>
                        <m:mr>
                          <m:e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: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</m:mr>
                        <m:mr>
                          <m:e>
                            <m:r>
                              <a:rPr lang="en-US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en-US" sz="32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</m:m>
                    </m:oMath>
                  </m:oMathPara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915A49D2-7D84-BA91-6CF7-A67F63E0C2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429" y="1581150"/>
                <a:ext cx="3958771" cy="2877775"/>
              </a:xfrm>
              <a:prstGeom prst="rect">
                <a:avLst/>
              </a:prstGeom>
              <a:blipFill>
                <a:blip r:embed="rId6"/>
                <a:stretch>
                  <a:fillRect r="-41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947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Right 1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0B82180-391E-3BD0-EA5E-48871272337F}"/>
              </a:ext>
            </a:extLst>
          </p:cNvPr>
          <p:cNvSpPr/>
          <p:nvPr/>
        </p:nvSpPr>
        <p:spPr>
          <a:xfrm>
            <a:off x="838200" y="819149"/>
            <a:ext cx="1524000" cy="28777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57B26F1-9B7B-998B-EC04-C9FFB95BCCE6}"/>
                  </a:ext>
                </a:extLst>
              </p:cNvPr>
              <p:cNvSpPr txBox="1"/>
              <p:nvPr/>
            </p:nvSpPr>
            <p:spPr>
              <a:xfrm>
                <a:off x="2397846" y="4095750"/>
                <a:ext cx="613020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TextBox 2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557B26F1-9B7B-998B-EC04-C9FFB95BCC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7846" y="4095750"/>
                <a:ext cx="6130204" cy="584775"/>
              </a:xfrm>
              <a:prstGeom prst="rect">
                <a:avLst/>
              </a:prstGeom>
              <a:blipFill>
                <a:blip r:embed="rId2"/>
                <a:stretch>
                  <a:fillRect l="-2485" t="-14583" r="-1590" b="-3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005225" y="569952"/>
                <a:ext cx="54121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−18+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=12−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200">
                              <a:latin typeface="Cambria Math" panose="02040503050406030204" pitchFamily="18" charset="0"/>
                            </a:rPr>
                            <m:t>+3</m:t>
                          </m:r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Rectangle 4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5225" y="569952"/>
                <a:ext cx="5412123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79869" y="1123950"/>
                <a:ext cx="435253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−18=12−5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Rectangle 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869" y="1123950"/>
                <a:ext cx="4352538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657600" y="1712952"/>
                <a:ext cx="34087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=9+18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Rectangle 6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1712952"/>
                <a:ext cx="3408754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572000" y="2266950"/>
                <a:ext cx="174599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=27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Rectangle 7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266950"/>
                <a:ext cx="1745991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782188" y="2800350"/>
                <a:ext cx="192341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=27:9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Rectangle 8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2188" y="2800350"/>
                <a:ext cx="1923412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796502" y="3333750"/>
                <a:ext cx="129073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20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502" y="3333750"/>
                <a:ext cx="1290738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62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609600" y="514350"/>
            <a:ext cx="3235960" cy="318516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pic>
        <p:nvPicPr>
          <p:cNvPr id="4" name="Hình ảnh 3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25" y="2676087"/>
            <a:ext cx="2320220" cy="2234972"/>
          </a:xfrm>
          <a:prstGeom prst="rect">
            <a:avLst/>
          </a:prstGeom>
        </p:spPr>
      </p:pic>
      <p:sp>
        <p:nvSpPr>
          <p:cNvPr id="2" name="TextBox 10" descr="OPL20U25GSXzBJYl68kk8uQGfFKzs7yb1M4KJWUiLk6ZEvGF+qCIPSnY57AbBFCvTW2023.15.19+K4lPs7H94VUqPe2XwIsfPRnrXQE//QTEXxb8/8N4CNc6FpgZahzpTjFhMzSA7T/nHJa11DE8Ng2TP3iAmRczFlmslSuUNOgUeb6yRvs0="/>
          <p:cNvSpPr txBox="1"/>
          <p:nvPr/>
        </p:nvSpPr>
        <p:spPr>
          <a:xfrm>
            <a:off x="4075090" y="1815148"/>
            <a:ext cx="243840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944604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9CEF261-7181-5638-4CC9-33FE005700B8}"/>
              </a:ext>
            </a:extLst>
          </p:cNvPr>
          <p:cNvSpPr txBox="1"/>
          <p:nvPr/>
        </p:nvSpPr>
        <p:spPr>
          <a:xfrm>
            <a:off x="3247767" y="666751"/>
            <a:ext cx="243840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  <p:sp>
        <p:nvSpPr>
          <p:cNvPr id="5" name="TextBox 4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4C7D0A5F-94ED-46A9-BB51-F319B144EC04}"/>
              </a:ext>
            </a:extLst>
          </p:cNvPr>
          <p:cNvSpPr txBox="1"/>
          <p:nvPr/>
        </p:nvSpPr>
        <p:spPr>
          <a:xfrm>
            <a:off x="228600" y="1829460"/>
            <a:ext cx="8229600" cy="2952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31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GV chia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4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ts val="31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Khi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HS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GV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chữa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cử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treo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7D3262-21B1-E2F3-AE16-410A960F17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7382" r="20120" b="2"/>
          <a:stretch/>
        </p:blipFill>
        <p:spPr>
          <a:xfrm>
            <a:off x="7276347" y="-12872"/>
            <a:ext cx="1791453" cy="1791453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C1073FEC-BFF7-2E3E-4B47-CC8D0DFA50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242" y="90236"/>
            <a:ext cx="1214607" cy="121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12BAA28-CBF0-13FE-1F2D-2D7A524F0EA0}"/>
                  </a:ext>
                </a:extLst>
              </p:cNvPr>
              <p:cNvSpPr txBox="1"/>
              <p:nvPr/>
            </p:nvSpPr>
            <p:spPr>
              <a:xfrm>
                <a:off x="533400" y="1786920"/>
                <a:ext cx="8229600" cy="3046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𝑐𝑚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dài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gấp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đôi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vi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vi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dài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rộng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𝑐𝑚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rộng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12BAA28-CBF0-13FE-1F2D-2D7A524F0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786920"/>
                <a:ext cx="8229600" cy="3046988"/>
              </a:xfrm>
              <a:prstGeom prst="rect">
                <a:avLst/>
              </a:prstGeom>
              <a:blipFill>
                <a:blip r:embed="rId5"/>
                <a:stretch>
                  <a:fillRect l="-1926" t="-2800" r="-1852" b="-5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E92B89C-41F5-9B44-E4A8-3F5BBE56FF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7382" r="20120" b="2"/>
          <a:stretch/>
        </p:blipFill>
        <p:spPr>
          <a:xfrm>
            <a:off x="7200147" y="133350"/>
            <a:ext cx="1562853" cy="1562853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7" name="Picture 6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DAE925DB-B7A3-F3B1-8845-F62B7DF46D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042" y="162847"/>
            <a:ext cx="1059616" cy="1059616"/>
          </a:xfrm>
          <a:prstGeom prst="rect">
            <a:avLst/>
          </a:prstGeom>
        </p:spPr>
      </p:pic>
      <p:pic>
        <p:nvPicPr>
          <p:cNvPr id="12" name="4 Minute Countdown Timer with Music for Kids" descr="OPL20U25GSXzBJYl68kk8uQGfFKzs7yb1M4KJWUiLk6ZEvGF+qCIPSnY57AbBFCvTW2023.15.19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C6C0A119-CDDD-BEB3-B010-DA137957E0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791200" y="742950"/>
            <a:ext cx="1177131" cy="662135"/>
          </a:xfrm>
          <a:prstGeom prst="rect">
            <a:avLst/>
          </a:prstGeom>
        </p:spPr>
      </p:pic>
      <p:sp>
        <p:nvSpPr>
          <p:cNvPr id="13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9CEF261-7181-5638-4CC9-33FE005700B8}"/>
              </a:ext>
            </a:extLst>
          </p:cNvPr>
          <p:cNvSpPr txBox="1"/>
          <p:nvPr/>
        </p:nvSpPr>
        <p:spPr>
          <a:xfrm>
            <a:off x="2895600" y="295930"/>
            <a:ext cx="24384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4054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12BAA28-CBF0-13FE-1F2D-2D7A524F0EA0}"/>
                  </a:ext>
                </a:extLst>
              </p:cNvPr>
              <p:cNvSpPr txBox="1"/>
              <p:nvPr/>
            </p:nvSpPr>
            <p:spPr>
              <a:xfrm>
                <a:off x="76200" y="514350"/>
                <a:ext cx="8420100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dirty="0">
                    <a:latin typeface="Times New Roman" pitchFamily="18" charset="0"/>
                    <a:cs typeface="Times New Roman" panose="02020603050405020304" pitchFamily="18" charset="0"/>
                  </a:rPr>
                  <a:t>Chiều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dài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𝑐𝑚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Chu</m:t>
                    </m:r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vi</m:t>
                    </m:r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h</m:t>
                    </m:r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ì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nh</m:t>
                    </m:r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ch</m:t>
                    </m:r>
                    <m:r>
                      <a:rPr lang="en-US" sz="2800" b="0" i="0" smtClean="0">
                        <a:latin typeface="Cambria Math"/>
                        <a:cs typeface="Times New Roman" panose="02020603050405020304" pitchFamily="18" charset="0"/>
                      </a:rPr>
                      <m:t>ữ 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800" b="0" i="0" smtClean="0">
                        <a:latin typeface="Cambria Math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</a:rPr>
                      <m:t>(</m:t>
                    </m:r>
                    <m:r>
                      <a:rPr lang="en-US" sz="2800" b="0" i="1" smtClean="0">
                        <a:latin typeface="Cambria Math"/>
                      </a:rPr>
                      <m:t>𝑐𝑚</m:t>
                    </m:r>
                    <m:r>
                      <a:rPr lang="en-US" sz="2800" b="0" i="1" smtClean="0">
                        <a:latin typeface="Cambria Math"/>
                      </a:rPr>
                      <m:t>)</m:t>
                    </m:r>
                  </m:oMath>
                </a14:m>
                <a:endPara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 vi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𝑐𝑚</m:t>
                        </m:r>
                      </m:e>
                    </m:d>
                  </m:oMath>
                </a14:m>
                <a:endParaRPr 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vi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vi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𝑐𝑚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2" name="TextBox 1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012BAA28-CBF0-13FE-1F2D-2D7A524F0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514350"/>
                <a:ext cx="8420100" cy="2246769"/>
              </a:xfrm>
              <a:prstGeom prst="rect">
                <a:avLst/>
              </a:prstGeom>
              <a:blipFill>
                <a:blip r:embed="rId3"/>
                <a:stretch>
                  <a:fillRect l="-1521" t="-2710" r="-1448" b="-6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E9CEF261-7181-5638-4CC9-33FE005700B8}"/>
              </a:ext>
            </a:extLst>
          </p:cNvPr>
          <p:cNvSpPr txBox="1"/>
          <p:nvPr/>
        </p:nvSpPr>
        <p:spPr>
          <a:xfrm>
            <a:off x="3429000" y="89049"/>
            <a:ext cx="24384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2D01ED0-99D0-115C-155B-95E221003CFF}"/>
                  </a:ext>
                </a:extLst>
              </p:cNvPr>
              <p:cNvSpPr txBox="1"/>
              <p:nvPr/>
            </p:nvSpPr>
            <p:spPr>
              <a:xfrm>
                <a:off x="228600" y="4563130"/>
                <a:ext cx="7543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rộng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𝑐𝑚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 descr="OPL20U25GSXzBJYl68kk8uQGfFKzs7yb1M4KJWUiLk6ZEvGF+qCIPSnY57AbBFCvTW2023.15.19+K4lPs7H94VUqPe2XwIsfPRnrXQE//QTEXxb8/8N4CNc6FpgZahzpTjFhMzSA7T/nHJa11DE8Ng2TP3iAmRczFlmslSuUNOgUeb6yRvs0=">
                <a:extLst>
                  <a:ext uri="{FF2B5EF4-FFF2-40B4-BE49-F238E27FC236}">
                    <a16:creationId xmlns:a16="http://schemas.microsoft.com/office/drawing/2014/main" id="{82D01ED0-99D0-115C-155B-95E221003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4563130"/>
                <a:ext cx="7543800" cy="523220"/>
              </a:xfrm>
              <a:prstGeom prst="rect">
                <a:avLst/>
              </a:prstGeom>
              <a:blipFill>
                <a:blip r:embed="rId4"/>
                <a:stretch>
                  <a:fillRect l="-1698" t="-12941" b="-3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D413D56-DF1D-272B-A468-6AEF7D0BFA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7798942" y="133350"/>
            <a:ext cx="1345058" cy="1345058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81AB45CF-A71A-7997-B194-CE8850E573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394" y="51613"/>
            <a:ext cx="1214607" cy="1214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5943600" y="4191447"/>
                <a:ext cx="11517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Rectangle 9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4191447"/>
                <a:ext cx="115172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5765930" y="3834517"/>
                <a:ext cx="154927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Rectangle 1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930" y="3834517"/>
                <a:ext cx="154927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953000" y="3496330"/>
                <a:ext cx="237693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Rectangle 1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3496330"/>
                <a:ext cx="2376933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5776467" y="3105150"/>
                <a:ext cx="237693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Rectangle 1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467" y="3105150"/>
                <a:ext cx="237693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5317174" y="2659618"/>
                <a:ext cx="283622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" name="Rectangle 14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174" y="2659618"/>
                <a:ext cx="2836226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419600" y="2277130"/>
                <a:ext cx="376314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2277130"/>
                <a:ext cx="3763146" cy="52322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457200" y="666751"/>
            <a:ext cx="777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HƯỚNG DẪN VỀ NHÀ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3" name="TextBox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155F444-0486-7E09-97B9-C5DBDA97E955}"/>
              </a:ext>
            </a:extLst>
          </p:cNvPr>
          <p:cNvSpPr txBox="1"/>
          <p:nvPr/>
        </p:nvSpPr>
        <p:spPr>
          <a:xfrm>
            <a:off x="609600" y="1581151"/>
            <a:ext cx="815340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Ôn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bậc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SGK,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….SBT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…. </a:t>
            </a:r>
          </a:p>
          <a:p>
            <a:pPr marL="342900" indent="-342900" algn="just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SGK.</a:t>
            </a:r>
          </a:p>
        </p:txBody>
      </p:sp>
    </p:spTree>
    <p:extLst>
      <p:ext uri="{BB962C8B-B14F-4D97-AF65-F5344CB8AC3E}">
        <p14:creationId xmlns:p14="http://schemas.microsoft.com/office/powerpoint/2010/main" val="135248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726622" y="996043"/>
            <a:ext cx="3237355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5027161" y="2215928"/>
            <a:ext cx="4678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MỞ ĐẦU</a:t>
            </a: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6" name="Google Shape;157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549CE1D0-6956-4876-8361-E0F1378BD373}"/>
              </a:ext>
            </a:extLst>
          </p:cNvPr>
          <p:cNvSpPr/>
          <p:nvPr/>
        </p:nvSpPr>
        <p:spPr>
          <a:xfrm>
            <a:off x="3963978" y="695755"/>
            <a:ext cx="1063185" cy="600576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7" name="Google Shape;163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EF570CD-1298-405C-894A-213B5893CEEA}"/>
              </a:ext>
            </a:extLst>
          </p:cNvPr>
          <p:cNvSpPr/>
          <p:nvPr/>
        </p:nvSpPr>
        <p:spPr>
          <a:xfrm>
            <a:off x="4996986" y="454668"/>
            <a:ext cx="522521" cy="295194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8" name="Google Shape;157;p20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73F07BD9-D0A3-45DF-92E3-95CBDA06D588}"/>
              </a:ext>
            </a:extLst>
          </p:cNvPr>
          <p:cNvSpPr/>
          <p:nvPr/>
        </p:nvSpPr>
        <p:spPr>
          <a:xfrm>
            <a:off x="5661295" y="864604"/>
            <a:ext cx="1283501" cy="685007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</p:spTree>
    <p:extLst>
      <p:ext uri="{BB962C8B-B14F-4D97-AF65-F5344CB8AC3E}">
        <p14:creationId xmlns:p14="http://schemas.microsoft.com/office/powerpoint/2010/main" val="214892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916B4812-16F1-CC5D-73CF-7B8914FDF0A0}"/>
              </a:ext>
            </a:extLst>
          </p:cNvPr>
          <p:cNvSpPr txBox="1"/>
          <p:nvPr/>
        </p:nvSpPr>
        <p:spPr>
          <a:xfrm>
            <a:off x="1219200" y="209550"/>
            <a:ext cx="6705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 CHƠI: VÒNG QUAY MAY MẮN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 descr="OPL20U25GSXzBJYl68kk8uQGfFKzs7yb1M4KJWUiLk6ZEvGF+qCIPSnY57AbBFCvTW2023.15.19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096ECF11-A2F8-A6BB-38BE-7D4FFFC96210}"/>
              </a:ext>
            </a:extLst>
          </p:cNvPr>
          <p:cNvSpPr txBox="1"/>
          <p:nvPr/>
        </p:nvSpPr>
        <p:spPr>
          <a:xfrm>
            <a:off x="342900" y="666750"/>
            <a:ext cx="8458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LUẬT CHƠI: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bấm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“Quay”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GV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mở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quyền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đúng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đúng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sẽ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4939870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 descr="OPL20U25GSXzBJYl68kk8uQGfFKzs7yb1M4KJWUiLk6ZEvGF+qCIPSnY57AbBFCvTW2023.15.19+K4lPs7H94VUqPe2XwIsfPRnrXQE//QTEXxb8/8N4CNc6FpgZahzpTjFhMzSA7T/nHJa11DE8Ng2TP3iAmRczFlmslSuUNOgUeb6yRvs0="/>
          <p:cNvGrpSpPr/>
          <p:nvPr/>
        </p:nvGrpSpPr>
        <p:grpSpPr>
          <a:xfrm>
            <a:off x="4369488" y="358883"/>
            <a:ext cx="3781594" cy="3777641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5147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67066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48554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7166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06858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7" y="4475190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482429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38367"/>
              <a:ext cx="2025648" cy="712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6965768" y="4408716"/>
            <a:ext cx="2028009" cy="636814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 descr="OPL20U25GSXzBJYl68kk8uQGfFKzs7yb1M4KJWUiLk6ZEvGF+qCIPSnY57AbBFCvTW2023.15.19+K4lPs7H94VUqPe2XwIsfPRnrXQE//QTEXxb8/8N4CNc6FpgZahzpTjFhMzSA7T/nHJa11DE8Ng2TP3iAmRczFlmslSuUNOgUeb6yRvs0=">
            <a:hlinkClick r:id="rId7" action="ppaction://hlinksldjump"/>
          </p:cNvPr>
          <p:cNvSpPr/>
          <p:nvPr/>
        </p:nvSpPr>
        <p:spPr>
          <a:xfrm>
            <a:off x="643354" y="1836180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 descr="OPL20U25GSXzBJYl68kk8uQGfFKzs7yb1M4KJWUiLk6ZEvGF+qCIPSnY57AbBFCvTW2023.15.19+K4lPs7H94VUqPe2XwIsfPRnrXQE//QTEXxb8/8N4CNc6FpgZahzpTjFhMzSA7T/nHJa11DE8Ng2TP3iAmRczFlmslSuUNOgUeb6yRvs0=">
            <a:hlinkClick r:id="rId8" action="ppaction://hlinksldjump"/>
          </p:cNvPr>
          <p:cNvSpPr/>
          <p:nvPr/>
        </p:nvSpPr>
        <p:spPr>
          <a:xfrm>
            <a:off x="1766792" y="1836180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 descr="OPL20U25GSXzBJYl68kk8uQGfFKzs7yb1M4KJWUiLk6ZEvGF+qCIPSnY57AbBFCvTW2023.15.19+K4lPs7H94VUqPe2XwIsfPRnrXQE//QTEXxb8/8N4CNc6FpgZahzpTjFhMzSA7T/nHJa11DE8Ng2TP3iAmRczFlmslSuUNOgUeb6yRvs0=">
            <a:hlinkClick r:id="rId9" action="ppaction://hlinksldjump"/>
          </p:cNvPr>
          <p:cNvSpPr/>
          <p:nvPr/>
        </p:nvSpPr>
        <p:spPr>
          <a:xfrm>
            <a:off x="2890229" y="1836180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 descr="OPL20U25GSXzBJYl68kk8uQGfFKzs7yb1M4KJWUiLk6ZEvGF+qCIPSnY57AbBFCvTW2023.15.19+K4lPs7H94VUqPe2XwIsfPRnrXQE//QTEXxb8/8N4CNc6FpgZahzpTjFhMzSA7T/nHJa11DE8Ng2TP3iAmRczFlmslSuUNOgUeb6yRvs0=">
            <a:hlinkClick r:id="rId10" action="ppaction://hlinksldjump"/>
          </p:cNvPr>
          <p:cNvSpPr/>
          <p:nvPr/>
        </p:nvSpPr>
        <p:spPr>
          <a:xfrm>
            <a:off x="1219271" y="3128570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 descr="OPL20U25GSXzBJYl68kk8uQGfFKzs7yb1M4KJWUiLk6ZEvGF+qCIPSnY57AbBFCvTW2023.15.19+K4lPs7H94VUqPe2XwIsfPRnrXQE//QTEXxb8/8N4CNc6FpgZahzpTjFhMzSA7T/nHJa11DE8Ng2TP3iAmRczFlmslSuUNOgUeb6yRvs0=">
            <a:hlinkClick r:id="rId11" action="ppaction://hlinksldjump"/>
          </p:cNvPr>
          <p:cNvSpPr/>
          <p:nvPr/>
        </p:nvSpPr>
        <p:spPr>
          <a:xfrm>
            <a:off x="2430096" y="3116291"/>
            <a:ext cx="1003266" cy="1003266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 descr="OPL20U25GSXzBJYl68kk8uQGfFKzs7yb1M4KJWUiLk6ZEvGF+qCIPSnY57AbBFCvTW2023.15.19+K4lPs7H94VUqPe2XwIsfPRnrXQE//QTEXxb8/8N4CNc6FpgZahzpTjFhMzSA7T/nHJa11DE8Ng2TP3iAmRczFlmslSuUNOgUeb6yRvs0="/>
          <p:cNvSpPr/>
          <p:nvPr/>
        </p:nvSpPr>
        <p:spPr>
          <a:xfrm>
            <a:off x="305828" y="71333"/>
            <a:ext cx="3833421" cy="1454244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7" y="634149"/>
            <a:ext cx="371475" cy="32861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306" y="905605"/>
            <a:ext cx="371475" cy="32861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365" y="510209"/>
            <a:ext cx="371475" cy="32861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75" y="358882"/>
            <a:ext cx="535781" cy="8929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647" y="1798009"/>
            <a:ext cx="1015661" cy="866298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85614" y="-520300"/>
            <a:ext cx="457200" cy="4572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8130404" y="1747986"/>
            <a:ext cx="454287" cy="9900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8513717" y="1939837"/>
            <a:ext cx="587829" cy="587828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51608" y="69959"/>
                <a:ext cx="8230754" cy="2527059"/>
              </a:xfrm>
              <a:prstGeom prst="snip2Diag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1: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Điền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đáp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án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đúng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dấu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…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trong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phát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biểu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sau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“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với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ẩn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</m:oMath>
                </a14:m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có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dạng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…,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trong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đó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trái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và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vế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phải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hai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biểu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thức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cùng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một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biến</a:t>
                </a:r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</m:oMath>
                </a14:m>
                <a:r>
                  <a:rPr kumimoji="0" lang="en-US" sz="32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.”</a:t>
                </a:r>
                <a:endParaRPr kumimoji="0" lang="vi-VN" sz="32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08" y="69959"/>
                <a:ext cx="8230754" cy="2527059"/>
              </a:xfrm>
              <a:prstGeom prst="snip2DiagRect">
                <a:avLst/>
              </a:prstGeom>
              <a:blipFill>
                <a:blip r:embed="rId12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855808" y="2786534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</a:t>
                </a: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808" y="2786534"/>
                <a:ext cx="3680099" cy="578112"/>
              </a:xfrm>
              <a:prstGeom prst="rect">
                <a:avLst/>
              </a:prstGeom>
              <a:blipFill>
                <a:blip r:embed="rId13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51610" y="2792506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</a:t>
                </a: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&gt;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10" y="2792506"/>
                <a:ext cx="3680099" cy="578112"/>
              </a:xfrm>
              <a:prstGeom prst="rect">
                <a:avLst/>
              </a:prstGeom>
              <a:blipFill>
                <a:blip r:embed="rId14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351610" y="3847792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10" y="3847792"/>
                <a:ext cx="3680099" cy="578112"/>
              </a:xfrm>
              <a:prstGeom prst="rect">
                <a:avLst/>
              </a:prstGeom>
              <a:blipFill>
                <a:blip r:embed="rId15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855808" y="3830102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&lt;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808" y="3830102"/>
                <a:ext cx="3680099" cy="578112"/>
              </a:xfrm>
              <a:prstGeom prst="rect">
                <a:avLst/>
              </a:prstGeom>
              <a:blipFill>
                <a:blip r:embed="rId16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7918511" y="2809746"/>
            <a:ext cx="663853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398079" y="3872815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350" y="3853959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52" y="2813610"/>
            <a:ext cx="603557" cy="530398"/>
          </a:xfrm>
          <a:prstGeom prst="rect">
            <a:avLst/>
          </a:prstGeom>
        </p:spPr>
      </p:pic>
      <p:sp>
        <p:nvSpPr>
          <p:cNvPr id="57" name="Cloud 56">
            <a:hlinkClick r:id="rId20" action="ppaction://hlinksldjump"/>
          </p:cNvPr>
          <p:cNvSpPr/>
          <p:nvPr/>
        </p:nvSpPr>
        <p:spPr>
          <a:xfrm>
            <a:off x="3505200" y="4258259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71485" y="4891490"/>
            <a:ext cx="1372517" cy="252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624" y="2826849"/>
            <a:ext cx="814875" cy="887195"/>
          </a:xfrm>
          <a:prstGeom prst="rect">
            <a:avLst/>
          </a:prstGeom>
        </p:spPr>
      </p:pic>
      <p:pic>
        <p:nvPicPr>
          <p:cNvPr id="9" name="Picture 8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04" y="3386891"/>
            <a:ext cx="609667" cy="663774"/>
          </a:xfrm>
          <a:prstGeom prst="rect">
            <a:avLst/>
          </a:prstGeom>
        </p:spPr>
      </p:pic>
      <p:pic>
        <p:nvPicPr>
          <p:cNvPr id="11" name="Picture 1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486" y="3847793"/>
            <a:ext cx="390293" cy="4249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624477" y="149902"/>
                <a:ext cx="7895046" cy="1203448"/>
              </a:xfrm>
              <a:prstGeom prst="snip2DiagRect">
                <a:avLst/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Câu</a:t>
                </a: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2: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Số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nào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dưới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đây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là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𝑥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3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?</a:t>
                </a: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Snip Diagonal Corner Rectangle 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477" y="149902"/>
                <a:ext cx="7895046" cy="1203448"/>
              </a:xfrm>
              <a:prstGeom prst="snip2DiagRect">
                <a:avLst/>
              </a:prstGeom>
              <a:blipFill>
                <a:blip r:embed="rId12"/>
                <a:stretch>
                  <a:fillRect t="-1523" b="-10660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65509" y="1885950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Rectangle 25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09" y="1885950"/>
                <a:ext cx="3680099" cy="578112"/>
              </a:xfrm>
              <a:prstGeom prst="rect">
                <a:avLst/>
              </a:prstGeom>
              <a:blipFill>
                <a:blip r:embed="rId13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839426" y="3181350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4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1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9426" y="3181350"/>
                <a:ext cx="3680099" cy="578112"/>
              </a:xfrm>
              <a:prstGeom prst="rect">
                <a:avLst/>
              </a:prstGeom>
              <a:blipFill>
                <a:blip r:embed="rId14"/>
                <a:stretch>
                  <a:fillRect l="-4305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265509" y="3126394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3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Rectangle 42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09" y="3126394"/>
                <a:ext cx="3680099" cy="578112"/>
              </a:xfrm>
              <a:prstGeom prst="rect">
                <a:avLst/>
              </a:prstGeom>
              <a:blipFill>
                <a:blip r:embed="rId15"/>
                <a:stretch>
                  <a:fillRect l="-4312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/>
              <p:nvPr/>
            </p:nvSpPr>
            <p:spPr>
              <a:xfrm>
                <a:off x="4839426" y="1885950"/>
                <a:ext cx="3680099" cy="578112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</a:t>
                </a:r>
                <a:r>
                  <a:rPr kumimoji="0" lang="vi-V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</m:oMath>
                </a14:m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3" descr="OPL20U25GSXzBJYl68kk8uQGfFKzs7yb1M4KJWUiLk6ZEvGF+qCIPSnY57AbBFCvTW2023.15.19+K4lPs7H94VUqPe2XwIsfPRnrXQE//QTEXxb8/8N4CNc6FpgZahzpTjFhMzSA7T/nHJa11DE8Ng2TP3iAmRczFlmslSuUNOgUeb6yRvs0=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9426" y="1885950"/>
                <a:ext cx="3680099" cy="578112"/>
              </a:xfrm>
              <a:prstGeom prst="rect">
                <a:avLst/>
              </a:prstGeom>
              <a:blipFill>
                <a:blip r:embed="rId16"/>
                <a:stretch>
                  <a:fillRect l="-4305" t="-14737" b="-33684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46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314" y="1885950"/>
            <a:ext cx="604292" cy="531044"/>
          </a:xfrm>
          <a:prstGeom prst="rect">
            <a:avLst/>
          </a:prstGeom>
        </p:spPr>
      </p:pic>
      <p:pic>
        <p:nvPicPr>
          <p:cNvPr id="51" name="Picture 50" descr="OPL20U25GSXzBJYl68kk8uQGfFKzs7yb1M4KJWUiLk6ZEvGF+qCIPSnY57AbBFCvTW2023.15.19+K4lPs7H94VUqPe2XwIsfPRnrXQE//QTEXxb8/8N4CNc6FpgZahzpTjFhMzSA7T/nHJa11DE8Ng2TP3iAmRczFlmslSuUNOgUeb6yRvs0="/>
          <p:cNvPicPr>
            <a:picLocks noChangeAspect="1"/>
          </p:cNvPicPr>
          <p:nvPr/>
        </p:nvPicPr>
        <p:blipFill rotWithShape="1"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341314" y="3186684"/>
            <a:ext cx="603402" cy="52806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966" y="1921456"/>
            <a:ext cx="603557" cy="53039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522" y="3257550"/>
            <a:ext cx="603557" cy="482845"/>
          </a:xfrm>
          <a:prstGeom prst="rect">
            <a:avLst/>
          </a:prstGeom>
        </p:spPr>
      </p:pic>
      <p:sp>
        <p:nvSpPr>
          <p:cNvPr id="18" name="Cloud 17">
            <a:hlinkClick r:id="rId20" action="ppaction://hlinksldjump"/>
          </p:cNvPr>
          <p:cNvSpPr/>
          <p:nvPr/>
        </p:nvSpPr>
        <p:spPr>
          <a:xfrm>
            <a:off x="3429000" y="4033636"/>
            <a:ext cx="1769408" cy="828675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QUAY VỀ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771485" y="4891490"/>
            <a:ext cx="1372517" cy="252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Explosion: 14 Points 2">
            <a:hlinkClick r:id="rId21" action="ppaction://hlinksldjump"/>
            <a:extLst>
              <a:ext uri="{FF2B5EF4-FFF2-40B4-BE49-F238E27FC236}">
                <a16:creationId xmlns:a16="http://schemas.microsoft.com/office/drawing/2014/main" id="{C788D235-FAC6-48A1-8B68-24E69725F67C}"/>
              </a:ext>
            </a:extLst>
          </p:cNvPr>
          <p:cNvSpPr/>
          <p:nvPr/>
        </p:nvSpPr>
        <p:spPr>
          <a:xfrm>
            <a:off x="436084" y="3912579"/>
            <a:ext cx="2340667" cy="1173772"/>
          </a:xfrm>
          <a:prstGeom prst="irregularSeal2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 THÍCH</a:t>
            </a:r>
          </a:p>
        </p:txBody>
      </p:sp>
    </p:spTree>
    <p:extLst>
      <p:ext uri="{BB962C8B-B14F-4D97-AF65-F5344CB8AC3E}">
        <p14:creationId xmlns:p14="http://schemas.microsoft.com/office/powerpoint/2010/main" val="306138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</TotalTime>
  <Words>3232</Words>
  <Application>Microsoft Office PowerPoint</Application>
  <PresentationFormat>On-screen Show (16:9)</PresentationFormat>
  <Paragraphs>350</Paragraphs>
  <Slides>48</Slides>
  <Notes>17</Notes>
  <HiddenSlides>0</HiddenSlides>
  <MMClips>7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62" baseType="lpstr">
      <vt:lpstr>Arial</vt:lpstr>
      <vt:lpstr>Calibri</vt:lpstr>
      <vt:lpstr>Calibri Light</vt:lpstr>
      <vt:lpstr>Cambria Math</vt:lpstr>
      <vt:lpstr>Franklin Gothic Book</vt:lpstr>
      <vt:lpstr>Georgia</vt:lpstr>
      <vt:lpstr>Perpetua</vt:lpstr>
      <vt:lpstr>Tahoma</vt:lpstr>
      <vt:lpstr>Times New Roman</vt:lpstr>
      <vt:lpstr>Wingdings</vt:lpstr>
      <vt:lpstr>Wingdings 2</vt:lpstr>
      <vt:lpstr>1_Office Theme</vt:lpstr>
      <vt:lpstr>2_Office Theme</vt:lpstr>
      <vt:lpstr>Equity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Thuan Nguyen Thi My</dc:creator>
  <cp:lastModifiedBy>DELL</cp:lastModifiedBy>
  <cp:revision>376</cp:revision>
  <dcterms:created xsi:type="dcterms:W3CDTF">2021-07-22T17:31:00Z</dcterms:created>
  <dcterms:modified xsi:type="dcterms:W3CDTF">2025-04-12T09:09:06Z</dcterms:modified>
</cp:coreProperties>
</file>