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1144" r:id="rId3"/>
    <p:sldId id="256" r:id="rId4"/>
    <p:sldId id="542" r:id="rId5"/>
    <p:sldId id="418" r:id="rId6"/>
    <p:sldId id="505" r:id="rId7"/>
    <p:sldId id="517" r:id="rId8"/>
    <p:sldId id="539" r:id="rId9"/>
    <p:sldId id="530" r:id="rId10"/>
    <p:sldId id="540" r:id="rId11"/>
    <p:sldId id="508" r:id="rId12"/>
    <p:sldId id="543" r:id="rId13"/>
    <p:sldId id="544" r:id="rId14"/>
    <p:sldId id="545" r:id="rId15"/>
    <p:sldId id="488" r:id="rId16"/>
    <p:sldId id="330" r:id="rId17"/>
    <p:sldId id="54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313"/>
    <a:srgbClr val="D8E5E5"/>
    <a:srgbClr val="F26649"/>
    <a:srgbClr val="7192A9"/>
    <a:srgbClr val="EF4B66"/>
    <a:srgbClr val="FBCDCD"/>
    <a:srgbClr val="F7A5A5"/>
    <a:srgbClr val="F37D91"/>
    <a:srgbClr val="F3F6F6"/>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54" d="100"/>
          <a:sy n="54" d="100"/>
        </p:scale>
        <p:origin x="1344" y="36"/>
      </p:cViewPr>
      <p:guideLst>
        <p:guide orient="horz" pos="2160"/>
        <p:guide pos="38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12-May-25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78699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98596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17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664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662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12-May-25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734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12-May-25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8368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12-May-25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053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12-May-25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3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12-May-25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723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12-May-25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183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554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012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12-May-25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12-May-25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12-May-25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12-May-25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12-May-25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12-May-25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12-May-25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12-May-25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12-May-25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81426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1196" y="418012"/>
            <a:ext cx="10729610" cy="6021977"/>
          </a:xfrm>
          <a:custGeom>
            <a:avLst/>
            <a:gdLst/>
            <a:ahLst/>
            <a:cxnLst/>
            <a:rect l="l" t="t" r="r" b="b"/>
            <a:pathLst>
              <a:path w="16094415" h="9032966">
                <a:moveTo>
                  <a:pt x="0" y="0"/>
                </a:moveTo>
                <a:lnTo>
                  <a:pt x="16094414" y="0"/>
                </a:lnTo>
                <a:lnTo>
                  <a:pt x="16094414" y="9032966"/>
                </a:lnTo>
                <a:lnTo>
                  <a:pt x="0" y="9032966"/>
                </a:lnTo>
                <a:lnTo>
                  <a:pt x="0" y="0"/>
                </a:lnTo>
                <a:close/>
              </a:path>
            </a:pathLst>
          </a:custGeom>
          <a:blipFill>
            <a:blip r:embed="rId2">
              <a:extLst>
                <a:ext uri="{96DAC541-7B7A-43D3-8B79-37D633B846F1}">
                  <asvg:svgBlip xmlns:asvg="http://schemas.microsoft.com/office/drawing/2016/SVG/main" r:embed="rId3"/>
                </a:ext>
              </a:extLst>
            </a:blip>
            <a:stretch>
              <a:fillRect b="-7817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497240">
            <a:off x="-1065028" y="4428458"/>
            <a:ext cx="3643482" cy="2750829"/>
          </a:xfrm>
          <a:custGeom>
            <a:avLst/>
            <a:gdLst/>
            <a:ahLst/>
            <a:cxnLst/>
            <a:rect l="l" t="t" r="r" b="b"/>
            <a:pathLst>
              <a:path w="5465223" h="4126243">
                <a:moveTo>
                  <a:pt x="0" y="0"/>
                </a:moveTo>
                <a:lnTo>
                  <a:pt x="5465224" y="0"/>
                </a:lnTo>
                <a:lnTo>
                  <a:pt x="5465224" y="4126244"/>
                </a:lnTo>
                <a:lnTo>
                  <a:pt x="0" y="4126244"/>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450812">
            <a:off x="10105048" y="530884"/>
            <a:ext cx="2884860" cy="2452853"/>
          </a:xfrm>
          <a:custGeom>
            <a:avLst/>
            <a:gdLst/>
            <a:ahLst/>
            <a:cxnLst/>
            <a:rect l="l" t="t" r="r" b="b"/>
            <a:pathLst>
              <a:path w="5638604" h="4757572">
                <a:moveTo>
                  <a:pt x="0" y="0"/>
                </a:moveTo>
                <a:lnTo>
                  <a:pt x="5638604" y="0"/>
                </a:lnTo>
                <a:lnTo>
                  <a:pt x="5638604" y="4757572"/>
                </a:lnTo>
                <a:lnTo>
                  <a:pt x="0" y="4757572"/>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0672920" y="3569143"/>
            <a:ext cx="1114361" cy="1114361"/>
          </a:xfrm>
          <a:custGeom>
            <a:avLst/>
            <a:gdLst/>
            <a:ahLst/>
            <a:cxnLst/>
            <a:rect l="l" t="t" r="r" b="b"/>
            <a:pathLst>
              <a:path w="1671542" h="1671542">
                <a:moveTo>
                  <a:pt x="0" y="0"/>
                </a:moveTo>
                <a:lnTo>
                  <a:pt x="1671542" y="0"/>
                </a:lnTo>
                <a:lnTo>
                  <a:pt x="1671542" y="1671542"/>
                </a:lnTo>
                <a:lnTo>
                  <a:pt x="0" y="16715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6774" y="2511470"/>
            <a:ext cx="1362430" cy="1278413"/>
          </a:xfrm>
          <a:custGeom>
            <a:avLst/>
            <a:gdLst/>
            <a:ahLst/>
            <a:cxnLst/>
            <a:rect l="l" t="t" r="r" b="b"/>
            <a:pathLst>
              <a:path w="2043645" h="1917620">
                <a:moveTo>
                  <a:pt x="0" y="0"/>
                </a:moveTo>
                <a:lnTo>
                  <a:pt x="2043645" y="0"/>
                </a:lnTo>
                <a:lnTo>
                  <a:pt x="2043645" y="1917620"/>
                </a:lnTo>
                <a:lnTo>
                  <a:pt x="0" y="19176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64465" y="1729076"/>
            <a:ext cx="9858993" cy="1339021"/>
          </a:xfrm>
          <a:prstGeom prst="rect">
            <a:avLst/>
          </a:prstGeom>
        </p:spPr>
        <p:txBody>
          <a:bodyPr wrap="square" lIns="0" tIns="0" rIns="0" bIns="0" rtlCol="0" anchor="t">
            <a:spAutoFit/>
          </a:bodyPr>
          <a:lstStyle/>
          <a:p>
            <a:pPr marL="0" marR="0" lvl="0" indent="0" algn="ctr" defTabSz="609630" rtl="0" eaLnBrk="1" fontAlgn="auto" latinLnBrk="0" hangingPunct="1">
              <a:lnSpc>
                <a:spcPts val="11580"/>
              </a:lnSpc>
              <a:spcBef>
                <a:spcPts val="0"/>
              </a:spcBef>
              <a:spcAft>
                <a:spcPts val="0"/>
              </a:spcAft>
              <a:buClrTx/>
              <a:buSzTx/>
              <a:buFontTx/>
              <a:buNone/>
              <a:tabLst/>
              <a:defRPr/>
            </a:pPr>
            <a:r>
              <a:rPr kumimoji="0" lang="en-US" sz="6867" b="0" i="0" u="none" strike="noStrike" kern="1200" cap="none" spc="0" normalizeH="0" baseline="0" noProof="0" dirty="0">
                <a:ln>
                  <a:noFill/>
                </a:ln>
                <a:solidFill>
                  <a:srgbClr val="002060"/>
                </a:solidFill>
                <a:effectLst/>
                <a:uLnTx/>
                <a:uFillTx/>
                <a:latin typeface="Imprint MT Shadow" panose="04020605060303030202" pitchFamily="82" charset="0"/>
                <a:ea typeface="+mn-ea"/>
                <a:cs typeface="+mn-cs"/>
              </a:rPr>
              <a:t>Welcome to Our Class!</a:t>
            </a:r>
          </a:p>
        </p:txBody>
      </p:sp>
      <p:sp>
        <p:nvSpPr>
          <p:cNvPr id="12" name="Freeform 12"/>
          <p:cNvSpPr/>
          <p:nvPr/>
        </p:nvSpPr>
        <p:spPr>
          <a:xfrm rot="-649621">
            <a:off x="7518808" y="4776465"/>
            <a:ext cx="1044580" cy="578436"/>
          </a:xfrm>
          <a:custGeom>
            <a:avLst/>
            <a:gdLst/>
            <a:ahLst/>
            <a:cxnLst/>
            <a:rect l="l" t="t" r="r" b="b"/>
            <a:pathLst>
              <a:path w="1566870" h="867654">
                <a:moveTo>
                  <a:pt x="0" y="0"/>
                </a:moveTo>
                <a:lnTo>
                  <a:pt x="1566870" y="0"/>
                </a:lnTo>
                <a:lnTo>
                  <a:pt x="1566870" y="867654"/>
                </a:lnTo>
                <a:lnTo>
                  <a:pt x="0" y="8676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9">
            <a:extLst>
              <a:ext uri="{FF2B5EF4-FFF2-40B4-BE49-F238E27FC236}">
                <a16:creationId xmlns:a16="http://schemas.microsoft.com/office/drawing/2014/main" id="{D26B4957-AAAE-039C-CB16-9302D210B2CA}"/>
              </a:ext>
            </a:extLst>
          </p:cNvPr>
          <p:cNvSpPr txBox="1"/>
          <p:nvPr/>
        </p:nvSpPr>
        <p:spPr>
          <a:xfrm>
            <a:off x="1367015" y="3237972"/>
            <a:ext cx="9858993" cy="1335302"/>
          </a:xfrm>
          <a:prstGeom prst="rect">
            <a:avLst/>
          </a:prstGeom>
        </p:spPr>
        <p:txBody>
          <a:bodyPr wrap="square" lIns="0" tIns="0" rIns="0" bIns="0" rtlCol="0" anchor="t">
            <a:spAutoFit/>
          </a:bodyPr>
          <a:lstStyle/>
          <a:p>
            <a:pPr marL="0" marR="0" lvl="0" indent="0" algn="ctr" defTabSz="609630" rtl="0" eaLnBrk="1" fontAlgn="auto" latinLnBrk="0" hangingPunct="1">
              <a:lnSpc>
                <a:spcPts val="11580"/>
              </a:lnSpc>
              <a:spcBef>
                <a:spcPts val="0"/>
              </a:spcBef>
              <a:spcAft>
                <a:spcPts val="0"/>
              </a:spcAft>
              <a:buClrTx/>
              <a:buSzTx/>
              <a:buFontTx/>
              <a:buNone/>
              <a:tabLst/>
              <a:defRPr/>
            </a:pPr>
            <a:r>
              <a:rPr kumimoji="0" lang="en-US" sz="6867" b="0" i="0" u="none" strike="noStrike" kern="1200" cap="none" spc="0" normalizeH="0" baseline="0" noProof="0">
                <a:ln>
                  <a:noFill/>
                </a:ln>
                <a:solidFill>
                  <a:srgbClr val="FF0000"/>
                </a:solidFill>
                <a:effectLst/>
                <a:uLnTx/>
                <a:uFillTx/>
                <a:latin typeface="Forte Forward" panose="020F0502020204030204" pitchFamily="2" charset="0"/>
                <a:ea typeface="+mn-ea"/>
                <a:cs typeface="Forte Forward" panose="020F0502020204030204" pitchFamily="2" charset="0"/>
              </a:rPr>
              <a:t>GRADE 8</a:t>
            </a:r>
            <a:endParaRPr kumimoji="0" lang="en-US" sz="6867" b="0" i="0" u="none" strike="noStrike" kern="1200" cap="none" spc="0" normalizeH="0" baseline="0" noProof="0" dirty="0">
              <a:ln>
                <a:noFill/>
              </a:ln>
              <a:solidFill>
                <a:srgbClr val="FF0000"/>
              </a:solidFill>
              <a:effectLst/>
              <a:uLnTx/>
              <a:uFillTx/>
              <a:latin typeface="Forte Forward" panose="020F0502020204030204" pitchFamily="2" charset="0"/>
              <a:ea typeface="+mn-ea"/>
              <a:cs typeface="Forte Forward" panose="020F0502020204030204" pitchFamily="2" charset="0"/>
            </a:endParaRPr>
          </a:p>
        </p:txBody>
      </p:sp>
      <p:pic>
        <p:nvPicPr>
          <p:cNvPr id="15" name="Picture 14">
            <a:extLst>
              <a:ext uri="{FF2B5EF4-FFF2-40B4-BE49-F238E27FC236}">
                <a16:creationId xmlns:a16="http://schemas.microsoft.com/office/drawing/2014/main" id="{CFBB4513-A073-114A-12EC-E0E99E3E01B6}"/>
              </a:ext>
            </a:extLst>
          </p:cNvPr>
          <p:cNvPicPr>
            <a:picLocks noChangeAspect="1"/>
          </p:cNvPicPr>
          <p:nvPr/>
        </p:nvPicPr>
        <p:blipFill>
          <a:blip r:embed="rId12"/>
          <a:stretch>
            <a:fillRect/>
          </a:stretch>
        </p:blipFill>
        <p:spPr>
          <a:xfrm>
            <a:off x="9094477" y="3390276"/>
            <a:ext cx="3180827" cy="3467725"/>
          </a:xfrm>
          <a:prstGeom prst="ellipse">
            <a:avLst/>
          </a:prstGeom>
          <a:ln>
            <a:noFill/>
          </a:ln>
          <a:effectLst>
            <a:softEdge rad="112500"/>
          </a:effectLst>
        </p:spPr>
      </p:pic>
      <p:sp>
        <p:nvSpPr>
          <p:cNvPr id="16" name="TextBox 15">
            <a:extLst>
              <a:ext uri="{FF2B5EF4-FFF2-40B4-BE49-F238E27FC236}">
                <a16:creationId xmlns:a16="http://schemas.microsoft.com/office/drawing/2014/main" id="{00F32AC8-6AA0-6730-4FCF-650FF40D29C4}"/>
              </a:ext>
            </a:extLst>
          </p:cNvPr>
          <p:cNvSpPr txBox="1"/>
          <p:nvPr/>
        </p:nvSpPr>
        <p:spPr>
          <a:xfrm>
            <a:off x="3529655" y="5407441"/>
            <a:ext cx="7614918" cy="707886"/>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030A0"/>
                </a:solidFill>
                <a:effectLst/>
                <a:uLnTx/>
                <a:uFillTx/>
                <a:latin typeface="Brush Script MT" panose="03060802040406070304" pitchFamily="66" charset="0"/>
                <a:ea typeface="+mn-ea"/>
                <a:cs typeface="Calibri" panose="020F0502020204030204" pitchFamily="34" charset="0"/>
              </a:rPr>
              <a:t>Teacher: Ms. Lê Thu</a:t>
            </a:r>
          </a:p>
        </p:txBody>
      </p:sp>
      <p:sp>
        <p:nvSpPr>
          <p:cNvPr id="17" name="TextBox 10">
            <a:extLst>
              <a:ext uri="{FF2B5EF4-FFF2-40B4-BE49-F238E27FC236}">
                <a16:creationId xmlns:a16="http://schemas.microsoft.com/office/drawing/2014/main" id="{29BD6F7F-3BD8-E6E1-C63C-A0F2360B8734}"/>
              </a:ext>
            </a:extLst>
          </p:cNvPr>
          <p:cNvSpPr txBox="1"/>
          <p:nvPr/>
        </p:nvSpPr>
        <p:spPr>
          <a:xfrm>
            <a:off x="1649226" y="397313"/>
            <a:ext cx="9517118" cy="451342"/>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a:ln>
                  <a:noFill/>
                </a:ln>
                <a:solidFill>
                  <a:srgbClr val="00B050"/>
                </a:solidFill>
                <a:effectLst/>
                <a:uLnTx/>
                <a:uFillTx/>
                <a:latin typeface="Goudy Stout" panose="0202090407030B020401" pitchFamily="18" charset="0"/>
                <a:ea typeface="+mn-ea"/>
                <a:cs typeface="+mn-cs"/>
              </a:rPr>
              <a:t>Ly Son Secondary School</a:t>
            </a:r>
          </a:p>
        </p:txBody>
      </p:sp>
      <p:pic>
        <p:nvPicPr>
          <p:cNvPr id="18" name="Picture 17">
            <a:extLst>
              <a:ext uri="{FF2B5EF4-FFF2-40B4-BE49-F238E27FC236}">
                <a16:creationId xmlns:a16="http://schemas.microsoft.com/office/drawing/2014/main" id="{C77F489D-8200-A872-A345-B4DBD2138192}"/>
              </a:ext>
            </a:extLst>
          </p:cNvPr>
          <p:cNvPicPr>
            <a:picLocks noChangeAspect="1"/>
          </p:cNvPicPr>
          <p:nvPr/>
        </p:nvPicPr>
        <p:blipFill>
          <a:blip r:embed="rId13"/>
          <a:stretch>
            <a:fillRect/>
          </a:stretch>
        </p:blipFill>
        <p:spPr>
          <a:xfrm>
            <a:off x="49980" y="79500"/>
            <a:ext cx="1362430" cy="14041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470C321C-7A4B-E688-3AD4-8B428CB5DFDD}"/>
              </a:ext>
            </a:extLst>
          </p:cNvPr>
          <p:cNvPicPr>
            <a:picLocks noChangeAspect="1"/>
          </p:cNvPicPr>
          <p:nvPr/>
        </p:nvPicPr>
        <p:blipFill>
          <a:blip r:embed="rId14"/>
          <a:stretch>
            <a:fillRect/>
          </a:stretch>
        </p:blipFill>
        <p:spPr>
          <a:xfrm>
            <a:off x="-21771" y="3764236"/>
            <a:ext cx="4229957" cy="316915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9774" t="764"/>
          <a:stretch/>
        </p:blipFill>
        <p:spPr>
          <a:xfrm>
            <a:off x="6928040" y="2165254"/>
            <a:ext cx="5337810" cy="4669283"/>
          </a:xfrm>
          <a:prstGeom prst="rect">
            <a:avLst/>
          </a:prstGeom>
        </p:spPr>
      </p:pic>
      <p:sp>
        <p:nvSpPr>
          <p:cNvPr id="8" name="TextBox 7"/>
          <p:cNvSpPr txBox="1"/>
          <p:nvPr/>
        </p:nvSpPr>
        <p:spPr>
          <a:xfrm>
            <a:off x="4337970" y="109405"/>
            <a:ext cx="3012100" cy="646331"/>
          </a:xfrm>
          <a:prstGeom prst="rect">
            <a:avLst/>
          </a:prstGeom>
          <a:solidFill>
            <a:schemeClr val="accent4">
              <a:lumMod val="75000"/>
            </a:schemeClr>
          </a:solidFill>
          <a:effectLst/>
        </p:spPr>
        <p:txBody>
          <a:bodyPr wrap="square" rtlCol="0">
            <a:spAutoFit/>
          </a:bodyPr>
          <a:lstStyle/>
          <a:p>
            <a:r>
              <a:rPr lang="en-US" sz="3600" b="1" dirty="0">
                <a:effectLst>
                  <a:glow rad="88900">
                    <a:schemeClr val="bg1"/>
                  </a:glow>
                </a:effectLst>
                <a:latin typeface="Arial Black" panose="020B0A04020102020204" pitchFamily="34" charset="0"/>
                <a:cs typeface="Arial" panose="020B0604020202020204" pitchFamily="34" charset="0"/>
              </a:rPr>
              <a:t>* PROJECT</a:t>
            </a:r>
          </a:p>
        </p:txBody>
      </p:sp>
      <p:pic>
        <p:nvPicPr>
          <p:cNvPr id="14" name="Picture 13"/>
          <p:cNvPicPr>
            <a:picLocks noChangeAspect="1"/>
          </p:cNvPicPr>
          <p:nvPr/>
        </p:nvPicPr>
        <p:blipFill rotWithShape="1">
          <a:blip r:embed="rId4"/>
          <a:srcRect l="4844" t="17957" r="6945" b="18396"/>
          <a:stretch/>
        </p:blipFill>
        <p:spPr>
          <a:xfrm>
            <a:off x="3160300" y="4480560"/>
            <a:ext cx="4329849" cy="2377440"/>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363" b="99456" l="3100" r="98518"/>
                    </a14:imgEffect>
                  </a14:imgLayer>
                </a14:imgProps>
              </a:ext>
            </a:extLst>
          </a:blip>
          <a:stretch>
            <a:fillRect/>
          </a:stretch>
        </p:blipFill>
        <p:spPr>
          <a:xfrm rot="21337960">
            <a:off x="2961644" y="1742090"/>
            <a:ext cx="4273792" cy="3173665"/>
          </a:xfrm>
          <a:prstGeom prst="rect">
            <a:avLst/>
          </a:prstGeom>
        </p:spPr>
      </p:pic>
      <p:pic>
        <p:nvPicPr>
          <p:cNvPr id="15" name="Picture 14"/>
          <p:cNvPicPr>
            <a:picLocks noChangeAspect="1"/>
          </p:cNvPicPr>
          <p:nvPr/>
        </p:nvPicPr>
        <p:blipFill rotWithShape="1">
          <a:blip r:embed="rId7"/>
          <a:srcRect l="26162" r="17297"/>
          <a:stretch/>
        </p:blipFill>
        <p:spPr>
          <a:xfrm>
            <a:off x="-11430" y="2188717"/>
            <a:ext cx="3611880" cy="4645820"/>
          </a:xfrm>
          <a:prstGeom prst="rect">
            <a:avLst/>
          </a:prstGeom>
        </p:spPr>
      </p:pic>
      <p:pic>
        <p:nvPicPr>
          <p:cNvPr id="5" name="Picture 4"/>
          <p:cNvPicPr>
            <a:picLocks noChangeAspect="1"/>
          </p:cNvPicPr>
          <p:nvPr/>
        </p:nvPicPr>
        <p:blipFill rotWithShape="1">
          <a:blip r:embed="rId8"/>
          <a:srcRect l="17596" t="18948" r="11258"/>
          <a:stretch/>
        </p:blipFill>
        <p:spPr>
          <a:xfrm>
            <a:off x="58610" y="844072"/>
            <a:ext cx="12133390" cy="13211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2787" y="2315624"/>
            <a:ext cx="9674942" cy="830997"/>
          </a:xfrm>
          <a:prstGeom prst="rect">
            <a:avLst/>
          </a:prstGeom>
        </p:spPr>
        <p:txBody>
          <a:bodyPr wrap="square">
            <a:spAutoFit/>
          </a:bodyPr>
          <a:lstStyle/>
          <a:p>
            <a:r>
              <a:rPr lang="en-US" sz="2400" b="1" dirty="0">
                <a:solidFill>
                  <a:srgbClr val="B21313"/>
                </a:solidFill>
                <a:latin typeface="Roboto" panose="02000000000000000000" pitchFamily="2" charset="0"/>
              </a:rPr>
              <a:t>1. </a:t>
            </a:r>
            <a:r>
              <a:rPr lang="en-US" sz="2400" b="1" dirty="0">
                <a:solidFill>
                  <a:srgbClr val="0070C0"/>
                </a:solidFill>
                <a:latin typeface="Roboto" panose="02000000000000000000" pitchFamily="2" charset="0"/>
              </a:rPr>
              <a:t>Choose a planet in our solar system that you like and search for the information about it</a:t>
            </a:r>
            <a:r>
              <a:rPr lang="en-US" sz="2400" b="1" dirty="0">
                <a:solidFill>
                  <a:srgbClr val="01051C"/>
                </a:solidFill>
                <a:latin typeface="Roboto" panose="02000000000000000000" pitchFamily="2" charset="0"/>
              </a:rPr>
              <a:t>. </a:t>
            </a:r>
          </a:p>
        </p:txBody>
      </p:sp>
      <p:sp>
        <p:nvSpPr>
          <p:cNvPr id="6" name="TextBox 5"/>
          <p:cNvSpPr txBox="1"/>
          <p:nvPr/>
        </p:nvSpPr>
        <p:spPr>
          <a:xfrm>
            <a:off x="4337970" y="109405"/>
            <a:ext cx="3012100" cy="646331"/>
          </a:xfrm>
          <a:prstGeom prst="rect">
            <a:avLst/>
          </a:prstGeom>
          <a:solidFill>
            <a:schemeClr val="accent4">
              <a:lumMod val="20000"/>
              <a:lumOff val="80000"/>
            </a:schemeClr>
          </a:solidFill>
          <a:effectLst/>
        </p:spPr>
        <p:txBody>
          <a:bodyPr wrap="square" rtlCol="0">
            <a:spAutoFit/>
          </a:bodyPr>
          <a:lstStyle/>
          <a:p>
            <a:r>
              <a:rPr lang="en-US" sz="3600" b="1" dirty="0">
                <a:effectLst>
                  <a:glow rad="88900">
                    <a:schemeClr val="bg1"/>
                  </a:glow>
                </a:effectLst>
                <a:latin typeface="Arial Black" panose="020B0A04020102020204" pitchFamily="34" charset="0"/>
                <a:cs typeface="Arial" panose="020B0604020202020204" pitchFamily="34" charset="0"/>
              </a:rPr>
              <a:t>* PROJECT</a:t>
            </a:r>
          </a:p>
        </p:txBody>
      </p:sp>
      <p:pic>
        <p:nvPicPr>
          <p:cNvPr id="7" name="Picture 6"/>
          <p:cNvPicPr>
            <a:picLocks noChangeAspect="1"/>
          </p:cNvPicPr>
          <p:nvPr/>
        </p:nvPicPr>
        <p:blipFill rotWithShape="1">
          <a:blip r:embed="rId2"/>
          <a:srcRect l="17596" t="18948" r="11258"/>
          <a:stretch/>
        </p:blipFill>
        <p:spPr>
          <a:xfrm>
            <a:off x="58610" y="755736"/>
            <a:ext cx="12133390" cy="1321182"/>
          </a:xfrm>
          <a:prstGeom prst="rect">
            <a:avLst/>
          </a:prstGeom>
        </p:spPr>
      </p:pic>
      <p:pic>
        <p:nvPicPr>
          <p:cNvPr id="8" name="Content Placeholder 13" descr="1140x641"/>
          <p:cNvPicPr>
            <a:picLocks noGrp="1" noChangeAspect="1"/>
          </p:cNvPicPr>
          <p:nvPr>
            <p:ph idx="1"/>
          </p:nvPr>
        </p:nvPicPr>
        <p:blipFill>
          <a:blip r:embed="rId3"/>
          <a:stretch>
            <a:fillRect/>
          </a:stretch>
        </p:blipFill>
        <p:spPr>
          <a:xfrm>
            <a:off x="5169924" y="2864874"/>
            <a:ext cx="6419850" cy="3609975"/>
          </a:xfrm>
          <a:prstGeom prst="rect">
            <a:avLst/>
          </a:prstGeom>
        </p:spPr>
      </p:pic>
      <p:sp>
        <p:nvSpPr>
          <p:cNvPr id="9" name="Rectangle 8"/>
          <p:cNvSpPr/>
          <p:nvPr/>
        </p:nvSpPr>
        <p:spPr>
          <a:xfrm>
            <a:off x="781671" y="3670116"/>
            <a:ext cx="3526928" cy="646331"/>
          </a:xfrm>
          <a:prstGeom prst="rect">
            <a:avLst/>
          </a:prstGeom>
        </p:spPr>
        <p:txBody>
          <a:bodyPr wrap="none">
            <a:spAutoFit/>
          </a:bodyPr>
          <a:lstStyle/>
          <a:p>
            <a:pPr lvl="0"/>
            <a:r>
              <a:rPr lang="en-US" sz="3600" b="1" dirty="0">
                <a:solidFill>
                  <a:srgbClr val="01051C"/>
                </a:solidFill>
                <a:latin typeface="Roboto" panose="02000000000000000000" pitchFamily="2" charset="0"/>
              </a:rPr>
              <a:t>Mars - Sao </a:t>
            </a:r>
            <a:r>
              <a:rPr lang="en-US" sz="3600" b="1" dirty="0" err="1">
                <a:solidFill>
                  <a:srgbClr val="01051C"/>
                </a:solidFill>
                <a:latin typeface="Roboto" panose="02000000000000000000" pitchFamily="2" charset="0"/>
              </a:rPr>
              <a:t>Hỏa</a:t>
            </a:r>
            <a:r>
              <a:rPr lang="en-US" sz="3600" b="1" dirty="0">
                <a:solidFill>
                  <a:srgbClr val="01051C"/>
                </a:solidFill>
                <a:latin typeface="Roboto" panose="02000000000000000000" pitchFamily="2" charset="0"/>
              </a:rPr>
              <a:t>.</a:t>
            </a:r>
          </a:p>
        </p:txBody>
      </p:sp>
    </p:spTree>
    <p:extLst>
      <p:ext uri="{BB962C8B-B14F-4D97-AF65-F5344CB8AC3E}">
        <p14:creationId xmlns:p14="http://schemas.microsoft.com/office/powerpoint/2010/main" val="376109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50" y="1533465"/>
            <a:ext cx="9173498" cy="5324535"/>
          </a:xfrm>
          <a:prstGeom prst="rect">
            <a:avLst/>
          </a:prstGeom>
        </p:spPr>
        <p:txBody>
          <a:bodyPr wrap="square">
            <a:spAutoFit/>
          </a:bodyPr>
          <a:lstStyle/>
          <a:p>
            <a:r>
              <a:rPr lang="en-US" sz="2800" b="1" dirty="0">
                <a:solidFill>
                  <a:srgbClr val="C00000"/>
                </a:solidFill>
                <a:latin typeface="Roboto" panose="02000000000000000000" pitchFamily="2" charset="0"/>
              </a:rPr>
              <a:t>2. </a:t>
            </a:r>
            <a:r>
              <a:rPr lang="en-US" sz="2800" b="1" dirty="0">
                <a:solidFill>
                  <a:srgbClr val="0070C0"/>
                </a:solidFill>
                <a:latin typeface="Roboto" panose="02000000000000000000" pitchFamily="2" charset="0"/>
              </a:rPr>
              <a:t>Design a poster about that planet, including: </a:t>
            </a:r>
          </a:p>
          <a:p>
            <a:r>
              <a:rPr lang="en-US" sz="2400" dirty="0">
                <a:solidFill>
                  <a:srgbClr val="01051C"/>
                </a:solidFill>
                <a:latin typeface="Roboto" panose="02000000000000000000" pitchFamily="2" charset="0"/>
              </a:rPr>
              <a:t>- Planet's name: </a:t>
            </a:r>
            <a:r>
              <a:rPr lang="en-US" sz="2400" b="1" dirty="0">
                <a:solidFill>
                  <a:srgbClr val="C00000"/>
                </a:solidFill>
                <a:latin typeface="Roboto" panose="02000000000000000000" pitchFamily="2" charset="0"/>
              </a:rPr>
              <a:t>Mars</a:t>
            </a:r>
          </a:p>
          <a:p>
            <a:r>
              <a:rPr lang="en-US" sz="2400" dirty="0">
                <a:solidFill>
                  <a:srgbClr val="01051C"/>
                </a:solidFill>
                <a:latin typeface="Roboto" panose="02000000000000000000" pitchFamily="2" charset="0"/>
              </a:rPr>
              <a:t>- Meaning of its name: the Roman god of war.</a:t>
            </a:r>
          </a:p>
          <a:p>
            <a:r>
              <a:rPr lang="en-US" sz="2400" dirty="0">
                <a:solidFill>
                  <a:srgbClr val="01051C"/>
                </a:solidFill>
                <a:latin typeface="Roboto" panose="02000000000000000000" pitchFamily="2" charset="0"/>
              </a:rPr>
              <a:t>- Size: about half the size of Earth, roughly around 6,779 kilometers.</a:t>
            </a:r>
          </a:p>
          <a:p>
            <a:r>
              <a:rPr lang="en-US" sz="2400" dirty="0">
                <a:solidFill>
                  <a:srgbClr val="01051C"/>
                </a:solidFill>
                <a:latin typeface="Roboto" panose="02000000000000000000" pitchFamily="2" charset="0"/>
              </a:rPr>
              <a:t>- Atmosphere: Mars has a thinner atmosphere compared to Earth, primarily composed of carbon dioxide.</a:t>
            </a:r>
          </a:p>
          <a:p>
            <a:r>
              <a:rPr lang="en-US" sz="2400" dirty="0">
                <a:solidFill>
                  <a:srgbClr val="01051C"/>
                </a:solidFill>
                <a:latin typeface="Roboto" panose="02000000000000000000" pitchFamily="2" charset="0"/>
              </a:rPr>
              <a:t>- Temperature: The average temperature on Mars is around -80 degrees Celsius, but it can vary from -195 degrees Celsius to 20 degrees Celsius depending on location and time of year.</a:t>
            </a:r>
          </a:p>
          <a:p>
            <a:r>
              <a:rPr lang="en-US" sz="2400" dirty="0">
                <a:solidFill>
                  <a:srgbClr val="01051C"/>
                </a:solidFill>
                <a:latin typeface="Roboto" panose="02000000000000000000" pitchFamily="2" charset="0"/>
              </a:rPr>
              <a:t>- Appearance: Mars has a reddish-orange appearance</a:t>
            </a:r>
          </a:p>
          <a:p>
            <a:r>
              <a:rPr lang="en-US" sz="2400" dirty="0">
                <a:solidFill>
                  <a:srgbClr val="01051C"/>
                </a:solidFill>
                <a:latin typeface="Roboto" panose="02000000000000000000" pitchFamily="2" charset="0"/>
              </a:rPr>
              <a:t>- Something special: Mars is considered to have the potential to support life due to signs of the existence of water, solar energy source</a:t>
            </a:r>
            <a:endParaRPr lang="en-US" sz="2400" b="0" i="0" dirty="0">
              <a:solidFill>
                <a:srgbClr val="01051C"/>
              </a:solidFill>
              <a:effectLst/>
              <a:latin typeface="Roboto" panose="02000000000000000000" pitchFamily="2" charset="0"/>
            </a:endParaRPr>
          </a:p>
        </p:txBody>
      </p:sp>
      <p:pic>
        <p:nvPicPr>
          <p:cNvPr id="6" name="Picture 5"/>
          <p:cNvPicPr>
            <a:picLocks noChangeAspect="1"/>
          </p:cNvPicPr>
          <p:nvPr/>
        </p:nvPicPr>
        <p:blipFill rotWithShape="1">
          <a:blip r:embed="rId2"/>
          <a:srcRect l="17596" t="18948" r="11258"/>
          <a:stretch/>
        </p:blipFill>
        <p:spPr>
          <a:xfrm>
            <a:off x="58610" y="62886"/>
            <a:ext cx="12133390" cy="1321182"/>
          </a:xfrm>
          <a:prstGeom prst="rect">
            <a:avLst/>
          </a:prstGeom>
        </p:spPr>
      </p:pic>
      <p:pic>
        <p:nvPicPr>
          <p:cNvPr id="7" name="Content Placeholder 13" descr="1140x641"/>
          <p:cNvPicPr>
            <a:picLocks noGrp="1" noChangeAspect="1"/>
          </p:cNvPicPr>
          <p:nvPr>
            <p:ph idx="1"/>
          </p:nvPr>
        </p:nvPicPr>
        <p:blipFill rotWithShape="1">
          <a:blip r:embed="rId3"/>
          <a:srcRect l="12740" t="3439" r="8692"/>
          <a:stretch/>
        </p:blipFill>
        <p:spPr>
          <a:xfrm>
            <a:off x="8731045" y="1462726"/>
            <a:ext cx="3342968" cy="2106384"/>
          </a:xfrm>
          <a:prstGeom prst="rect">
            <a:avLst/>
          </a:prstGeom>
          <a:ln>
            <a:noFill/>
          </a:ln>
          <a:effectLst>
            <a:softEdge rad="112500"/>
          </a:effectLst>
        </p:spPr>
      </p:pic>
    </p:spTree>
    <p:extLst>
      <p:ext uri="{BB962C8B-B14F-4D97-AF65-F5344CB8AC3E}">
        <p14:creationId xmlns:p14="http://schemas.microsoft.com/office/powerpoint/2010/main" val="229364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291" y="246001"/>
            <a:ext cx="6096000" cy="523220"/>
          </a:xfrm>
          <a:prstGeom prst="rect">
            <a:avLst/>
          </a:prstGeom>
        </p:spPr>
        <p:txBody>
          <a:bodyPr>
            <a:spAutoFit/>
          </a:bodyPr>
          <a:lstStyle/>
          <a:p>
            <a:r>
              <a:rPr lang="en-US" sz="2800" b="1" dirty="0">
                <a:solidFill>
                  <a:srgbClr val="C00000"/>
                </a:solidFill>
                <a:latin typeface="Roboto" panose="02000000000000000000" pitchFamily="2" charset="0"/>
              </a:rPr>
              <a:t>3. </a:t>
            </a:r>
            <a:r>
              <a:rPr lang="en-US" sz="2800" b="1" dirty="0">
                <a:solidFill>
                  <a:srgbClr val="0070C0"/>
                </a:solidFill>
                <a:latin typeface="Roboto" panose="02000000000000000000" pitchFamily="2" charset="0"/>
              </a:rPr>
              <a:t>Present your poster to the class.</a:t>
            </a:r>
          </a:p>
        </p:txBody>
      </p:sp>
      <p:sp>
        <p:nvSpPr>
          <p:cNvPr id="3" name="Rectangle 2"/>
          <p:cNvSpPr/>
          <p:nvPr/>
        </p:nvSpPr>
        <p:spPr>
          <a:xfrm>
            <a:off x="312174" y="1643032"/>
            <a:ext cx="7514303" cy="41549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lgn="just"/>
            <a:r>
              <a:rPr lang="en-US" sz="2400" i="1" dirty="0">
                <a:solidFill>
                  <a:srgbClr val="01051C"/>
                </a:solidFill>
                <a:latin typeface="Roboto" panose="02000000000000000000" pitchFamily="2" charset="0"/>
              </a:rPr>
              <a:t>     Hello, everyone! Today, I'd like to present some facts about the planet Mars. Its name originates from the Roman god of war. Mars is roughly half that of Earth, measuring around 6,779 kilometers across. This planet has a thinner atmosphere, mainly composed of carbon dioxide. Mars maintains an average of -80 degrees Celsius, but can vary from -195 to 20 degrees Celsius, depending on location and the time of year. Mars is reddish-orange color. Scientists have discovered signs of water on Mars. Furthermore, Mars possesses its own solar energy source. </a:t>
            </a:r>
          </a:p>
        </p:txBody>
      </p:sp>
      <p:pic>
        <p:nvPicPr>
          <p:cNvPr id="6" name="Picture 5"/>
          <p:cNvPicPr>
            <a:picLocks noChangeAspect="1"/>
          </p:cNvPicPr>
          <p:nvPr/>
        </p:nvPicPr>
        <p:blipFill>
          <a:blip r:embed="rId2"/>
          <a:stretch>
            <a:fillRect/>
          </a:stretch>
        </p:blipFill>
        <p:spPr>
          <a:xfrm>
            <a:off x="7826478" y="232200"/>
            <a:ext cx="4168876" cy="2821664"/>
          </a:xfrm>
          <a:prstGeom prst="rect">
            <a:avLst/>
          </a:prstGeom>
        </p:spPr>
      </p:pic>
    </p:spTree>
    <p:extLst>
      <p:ext uri="{BB962C8B-B14F-4D97-AF65-F5344CB8AC3E}">
        <p14:creationId xmlns:p14="http://schemas.microsoft.com/office/powerpoint/2010/main" val="385654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9159" y="17253"/>
            <a:ext cx="3090339" cy="20757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23557" y="176156"/>
            <a:ext cx="4488055" cy="646331"/>
          </a:xfrm>
          <a:prstGeom prst="rect">
            <a:avLst/>
          </a:prstGeom>
          <a:solidFill>
            <a:schemeClr val="accent6">
              <a:lumMod val="20000"/>
              <a:lumOff val="80000"/>
            </a:schemeClr>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p:cNvSpPr txBox="1"/>
          <p:nvPr/>
        </p:nvSpPr>
        <p:spPr>
          <a:xfrm>
            <a:off x="742706" y="2125258"/>
            <a:ext cx="9770226" cy="1754326"/>
          </a:xfrm>
          <a:prstGeom prst="rect">
            <a:avLst/>
          </a:prstGeom>
          <a:noFill/>
        </p:spPr>
        <p:txBody>
          <a:bodyPr wrap="square" rtlCol="0">
            <a:spAutoFit/>
          </a:bodyPr>
          <a:lstStyle/>
          <a:p>
            <a:pPr marL="457200" indent="-457200">
              <a:lnSpc>
                <a:spcPct val="150000"/>
              </a:lnSpc>
              <a:buFont typeface="Wingdings" panose="05000000000000000000" charset="0"/>
              <a:buChar char="ü"/>
            </a:pPr>
            <a:r>
              <a:rPr lang="en-US" altLang="en-GB" sz="3600" dirty="0">
                <a:effectLst>
                  <a:glow>
                    <a:srgbClr val="000000"/>
                  </a:glow>
                  <a:outerShdw sx="0" sy="0">
                    <a:srgbClr val="000000"/>
                  </a:outerShdw>
                  <a:reflection stA="0" endPos="0" fadeDir="0" sx="0" sy="0"/>
                </a:effectLst>
                <a:sym typeface="+mn-ea"/>
              </a:rPr>
              <a:t>R</a:t>
            </a:r>
            <a:r>
              <a:rPr lang="en-GB" sz="3600" dirty="0">
                <a:effectLst>
                  <a:glow>
                    <a:srgbClr val="000000"/>
                  </a:glow>
                  <a:outerShdw sx="0" sy="0">
                    <a:srgbClr val="000000"/>
                  </a:outerShdw>
                  <a:reflection stA="0" endPos="0" fadeDir="0" sx="0" sy="0"/>
                </a:effectLst>
                <a:sym typeface="+mn-ea"/>
              </a:rPr>
              <a:t>eview the vocabulary and grammar of </a:t>
            </a:r>
            <a:r>
              <a:rPr lang="en-GB" sz="3600" i="1" dirty="0">
                <a:effectLst>
                  <a:glow>
                    <a:srgbClr val="000000"/>
                  </a:glow>
                  <a:outerShdw sx="0" sy="0">
                    <a:srgbClr val="000000"/>
                  </a:outerShdw>
                  <a:reflection stA="0" endPos="0" fadeDir="0" sx="0" sy="0"/>
                </a:effectLst>
                <a:sym typeface="+mn-ea"/>
              </a:rPr>
              <a:t>Unit </a:t>
            </a:r>
            <a:r>
              <a:rPr lang="en-US" altLang="en-GB" sz="3600" i="1" dirty="0">
                <a:effectLst>
                  <a:glow>
                    <a:srgbClr val="000000"/>
                  </a:glow>
                  <a:outerShdw sx="0" sy="0">
                    <a:srgbClr val="000000"/>
                  </a:outerShdw>
                  <a:reflection stA="0" endPos="0" fadeDir="0" sx="0" sy="0"/>
                </a:effectLst>
                <a:sym typeface="+mn-ea"/>
              </a:rPr>
              <a:t>12. </a:t>
            </a:r>
          </a:p>
          <a:p>
            <a:pPr marL="457200" indent="-457200">
              <a:lnSpc>
                <a:spcPct val="150000"/>
              </a:lnSpc>
              <a:buFont typeface="Wingdings" panose="05000000000000000000" charset="0"/>
              <a:buChar char="ü"/>
            </a:pPr>
            <a:r>
              <a:rPr lang="en-US" sz="3600" dirty="0"/>
              <a:t>Make a poster about our </a:t>
            </a:r>
            <a:r>
              <a:rPr lang="en-US" sz="3600" dirty="0" err="1"/>
              <a:t>favourite</a:t>
            </a:r>
            <a:r>
              <a:rPr lang="en-US" sz="3600" dirty="0"/>
              <a:t> planet.</a:t>
            </a:r>
          </a:p>
        </p:txBody>
      </p:sp>
      <p:sp>
        <p:nvSpPr>
          <p:cNvPr id="2" name="Rectangle 1"/>
          <p:cNvSpPr/>
          <p:nvPr/>
        </p:nvSpPr>
        <p:spPr>
          <a:xfrm>
            <a:off x="1091381" y="1055136"/>
            <a:ext cx="7728154" cy="837473"/>
          </a:xfrm>
          <a:prstGeom prst="rect">
            <a:avLst/>
          </a:prstGeom>
        </p:spPr>
        <p:txBody>
          <a:bodyPr wrap="square">
            <a:spAutoFit/>
          </a:bodyPr>
          <a:lstStyle/>
          <a:p>
            <a:pPr lvl="0">
              <a:lnSpc>
                <a:spcPct val="150000"/>
              </a:lnSpc>
            </a:pPr>
            <a:r>
              <a:rPr lang="en-US" sz="3600" b="1" dirty="0">
                <a:solidFill>
                  <a:srgbClr val="B21313"/>
                </a:solidFill>
              </a:rPr>
              <a:t>* What have we learnt in this lesson?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44413" y="216010"/>
            <a:ext cx="5004619" cy="1015663"/>
          </a:xfrm>
          <a:prstGeom prst="rect">
            <a:avLst/>
          </a:prstGeom>
          <a:solidFill>
            <a:srgbClr val="D8E5E5"/>
          </a:solidFill>
          <a:effectLst/>
        </p:spPr>
        <p:txBody>
          <a:bodyPr wrap="square" rtlCol="0">
            <a:spAutoFit/>
          </a:bodyPr>
          <a:lstStyle/>
          <a:p>
            <a:r>
              <a:rPr lang="en-US" sz="6000" b="1" dirty="0">
                <a:solidFill>
                  <a:srgbClr val="B21313"/>
                </a:solidFill>
                <a:effectLst>
                  <a:glow rad="88900">
                    <a:schemeClr val="bg1"/>
                  </a:glow>
                </a:effectLst>
                <a:latin typeface="Lucida Handwriting" panose="03010101010101010101" pitchFamily="66" charset="0"/>
                <a:cs typeface="Arial" panose="020B0604020202020204" pitchFamily="34" charset="0"/>
              </a:rPr>
              <a:t>Homework</a:t>
            </a:r>
          </a:p>
        </p:txBody>
      </p:sp>
      <p:sp>
        <p:nvSpPr>
          <p:cNvPr id="2" name="TextBox 1"/>
          <p:cNvSpPr txBox="1"/>
          <p:nvPr/>
        </p:nvSpPr>
        <p:spPr>
          <a:xfrm>
            <a:off x="980732" y="1552963"/>
            <a:ext cx="8389410" cy="1668470"/>
          </a:xfrm>
          <a:prstGeom prst="rect">
            <a:avLst/>
          </a:prstGeom>
          <a:noFill/>
        </p:spPr>
        <p:txBody>
          <a:bodyPr wrap="square" rtlCol="0">
            <a:spAutoFit/>
          </a:bodyPr>
          <a:lstStyle/>
          <a:p>
            <a:pPr>
              <a:lnSpc>
                <a:spcPct val="150000"/>
              </a:lnSpc>
            </a:pPr>
            <a:r>
              <a:rPr lang="en-US" sz="3600" b="1" dirty="0"/>
              <a:t>- Learn new words by heart.</a:t>
            </a:r>
          </a:p>
          <a:p>
            <a:pPr>
              <a:lnSpc>
                <a:spcPct val="150000"/>
              </a:lnSpc>
            </a:pPr>
            <a:r>
              <a:rPr lang="en-US" sz="3600" b="1" dirty="0"/>
              <a:t>- Review the knowledge &amp; skills of Unit 12.</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7595" y="3628580"/>
            <a:ext cx="3287424" cy="29406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6" y="-117987"/>
            <a:ext cx="12324735" cy="6975987"/>
          </a:xfrm>
          <a:prstGeom prst="rect">
            <a:avLst/>
          </a:prstGeom>
          <a:ln/>
        </p:spPr>
        <p:style>
          <a:lnRef idx="3">
            <a:schemeClr val="lt1"/>
          </a:lnRef>
          <a:fillRef idx="1">
            <a:schemeClr val="accent6"/>
          </a:fillRef>
          <a:effectRef idx="1">
            <a:schemeClr val="accent6"/>
          </a:effectRef>
          <a:fontRef idx="minor">
            <a:schemeClr val="lt1"/>
          </a:fontRef>
        </p:style>
      </p:pic>
      <p:sp>
        <p:nvSpPr>
          <p:cNvPr id="5" name="TextBox 4"/>
          <p:cNvSpPr txBox="1"/>
          <p:nvPr/>
        </p:nvSpPr>
        <p:spPr>
          <a:xfrm>
            <a:off x="2972907" y="2085056"/>
            <a:ext cx="7188363" cy="2308324"/>
          </a:xfrm>
          <a:prstGeom prst="rect">
            <a:avLst/>
          </a:prstGeom>
          <a:noFill/>
        </p:spPr>
        <p:txBody>
          <a:bodyPr wrap="square" rtlCol="0">
            <a:spAutoFit/>
          </a:bodyPr>
          <a:lstStyle/>
          <a:p>
            <a:pPr algn="ctr"/>
            <a:r>
              <a:rPr lang="en-GB" sz="7200" b="1" dirty="0">
                <a:solidFill>
                  <a:srgbClr val="FBB040"/>
                </a:solidFill>
                <a:latin typeface="UVN Bay Buom Nang" pitchFamily="2" charset="0"/>
              </a:rPr>
              <a:t>Goodbye.</a:t>
            </a:r>
          </a:p>
          <a:p>
            <a:pPr algn="ctr"/>
            <a:r>
              <a:rPr lang="en-GB" sz="7200" b="1" dirty="0">
                <a:solidFill>
                  <a:srgbClr val="FBB040"/>
                </a:solidFill>
                <a:latin typeface="UVN Bay Buom Nang" pitchFamily="2" charset="0"/>
              </a:rPr>
              <a:t>See you again.</a:t>
            </a:r>
            <a:endParaRPr lang="en-US" sz="7200" b="1" dirty="0">
              <a:solidFill>
                <a:srgbClr val="FBB040"/>
              </a:solidFill>
              <a:latin typeface="UVN Bay Buom Nang" pitchFamily="2" charset="0"/>
            </a:endParaRPr>
          </a:p>
        </p:txBody>
      </p:sp>
    </p:spTree>
    <p:extLst>
      <p:ext uri="{BB962C8B-B14F-4D97-AF65-F5344CB8AC3E}">
        <p14:creationId xmlns:p14="http://schemas.microsoft.com/office/powerpoint/2010/main" val="343291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03295" y="1478766"/>
            <a:ext cx="563054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950" y="1344597"/>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5" name="TextBox 14"/>
          <p:cNvSpPr txBox="1"/>
          <p:nvPr/>
        </p:nvSpPr>
        <p:spPr>
          <a:xfrm>
            <a:off x="3799205" y="1560681"/>
            <a:ext cx="7041515" cy="460375"/>
          </a:xfrm>
          <a:prstGeom prst="rect">
            <a:avLst/>
          </a:prstGeom>
          <a:noFill/>
        </p:spPr>
        <p:txBody>
          <a:bodyPr wrap="square" rtlCol="0">
            <a:spAutoFit/>
          </a:bodyPr>
          <a:lstStyle/>
          <a:p>
            <a:r>
              <a:rPr lang="en-US" sz="2400" b="1" dirty="0">
                <a:solidFill>
                  <a:schemeClr val="bg1"/>
                </a:solidFill>
                <a:sym typeface="+mn-ea"/>
              </a:rPr>
              <a:t>LESSON 7: LOOKING BACK &amp; PROJECT</a:t>
            </a:r>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5" name="Notched Right Arrow 4"/>
          <p:cNvSpPr/>
          <p:nvPr/>
        </p:nvSpPr>
        <p:spPr>
          <a:xfrm>
            <a:off x="3237869" y="2564679"/>
            <a:ext cx="5419245" cy="1228724"/>
          </a:xfrm>
          <a:prstGeom prst="notchedRightArrow">
            <a:avLst/>
          </a:prstGeom>
          <a:solidFill>
            <a:srgbClr val="719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3239898" y="3762289"/>
            <a:ext cx="5473279" cy="1228724"/>
          </a:xfrm>
          <a:prstGeom prst="notchedRightArrow">
            <a:avLst/>
          </a:prstGeom>
          <a:solidFill>
            <a:srgbClr val="719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otched Right Arrow 10"/>
          <p:cNvSpPr/>
          <p:nvPr/>
        </p:nvSpPr>
        <p:spPr>
          <a:xfrm>
            <a:off x="3239916" y="5132619"/>
            <a:ext cx="5473733" cy="1228724"/>
          </a:xfrm>
          <a:prstGeom prst="notchedRightArrow">
            <a:avLst/>
          </a:prstGeom>
          <a:solidFill>
            <a:srgbClr val="719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2"/>
          <p:cNvSpPr txBox="1"/>
          <p:nvPr/>
        </p:nvSpPr>
        <p:spPr>
          <a:xfrm>
            <a:off x="3835610" y="2910099"/>
            <a:ext cx="3989543" cy="523220"/>
          </a:xfrm>
          <a:prstGeom prst="rect">
            <a:avLst/>
          </a:prstGeom>
          <a:noFill/>
        </p:spPr>
        <p:txBody>
          <a:bodyPr wrap="square" rtlCol="0">
            <a:spAutoFit/>
          </a:bodyPr>
          <a:lstStyle/>
          <a:p>
            <a:r>
              <a:rPr lang="en-US" sz="2800" b="1">
                <a:solidFill>
                  <a:schemeClr val="bg1"/>
                </a:solidFill>
              </a:rPr>
              <a:t>VOCABULARY REVIEW</a:t>
            </a:r>
          </a:p>
        </p:txBody>
      </p:sp>
      <p:sp>
        <p:nvSpPr>
          <p:cNvPr id="14" name="Text Box 13"/>
          <p:cNvSpPr txBox="1"/>
          <p:nvPr/>
        </p:nvSpPr>
        <p:spPr>
          <a:xfrm>
            <a:off x="4190609" y="4129579"/>
            <a:ext cx="3170270" cy="526322"/>
          </a:xfrm>
          <a:prstGeom prst="rect">
            <a:avLst/>
          </a:prstGeom>
          <a:noFill/>
        </p:spPr>
        <p:txBody>
          <a:bodyPr wrap="square" rtlCol="0">
            <a:spAutoFit/>
          </a:bodyPr>
          <a:lstStyle/>
          <a:p>
            <a:r>
              <a:rPr lang="en-US" sz="2800" b="1">
                <a:solidFill>
                  <a:schemeClr val="bg1"/>
                </a:solidFill>
              </a:rPr>
              <a:t>GRAMMAR REVIEW</a:t>
            </a:r>
          </a:p>
        </p:txBody>
      </p:sp>
      <p:sp>
        <p:nvSpPr>
          <p:cNvPr id="16" name="Text Box 15"/>
          <p:cNvSpPr txBox="1"/>
          <p:nvPr/>
        </p:nvSpPr>
        <p:spPr>
          <a:xfrm>
            <a:off x="4838549" y="5485371"/>
            <a:ext cx="2275975" cy="523220"/>
          </a:xfrm>
          <a:prstGeom prst="rect">
            <a:avLst/>
          </a:prstGeom>
          <a:solidFill>
            <a:srgbClr val="7192A9"/>
          </a:solidFill>
        </p:spPr>
        <p:txBody>
          <a:bodyPr wrap="square" rtlCol="0">
            <a:spAutoFit/>
          </a:bodyPr>
          <a:lstStyle/>
          <a:p>
            <a:r>
              <a:rPr lang="en-US" sz="2800" b="1">
                <a:solidFill>
                  <a:schemeClr val="bg1"/>
                </a:solidFill>
              </a:rPr>
              <a:t>PROJECT</a:t>
            </a:r>
          </a:p>
        </p:txBody>
      </p:sp>
      <p:grpSp>
        <p:nvGrpSpPr>
          <p:cNvPr id="28" name="Group 27"/>
          <p:cNvGrpSpPr/>
          <p:nvPr/>
        </p:nvGrpSpPr>
        <p:grpSpPr>
          <a:xfrm>
            <a:off x="2261781" y="112190"/>
            <a:ext cx="712319" cy="709214"/>
            <a:chOff x="2180974" y="148629"/>
            <a:chExt cx="712319" cy="709214"/>
          </a:xfrm>
        </p:grpSpPr>
        <p:sp>
          <p:nvSpPr>
            <p:cNvPr id="29" name="Oval 2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hord 31"/>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p:cNvSpPr txBox="1"/>
          <p:nvPr/>
        </p:nvSpPr>
        <p:spPr>
          <a:xfrm>
            <a:off x="2201163" y="77857"/>
            <a:ext cx="811295" cy="707886"/>
          </a:xfrm>
          <a:prstGeom prst="rect">
            <a:avLst/>
          </a:prstGeom>
          <a:noFill/>
        </p:spPr>
        <p:txBody>
          <a:bodyPr wrap="square" rtlCol="0">
            <a:spAutoFit/>
          </a:bodyPr>
          <a:lstStyle/>
          <a:p>
            <a:pPr algn="ctr"/>
            <a:r>
              <a:rPr lang="en-US" sz="4000" b="1">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Seven Strategies for Handling Difficult Questions - What to Say When You  Don't Know the Answer - ProEdge Skills, Inc.">
            <a:extLst>
              <a:ext uri="{FF2B5EF4-FFF2-40B4-BE49-F238E27FC236}">
                <a16:creationId xmlns:a16="http://schemas.microsoft.com/office/drawing/2014/main" id="{CD734991-91E1-1163-E7E0-6E34030BA6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2225" y="667820"/>
            <a:ext cx="2137027" cy="18082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248305" y="667820"/>
            <a:ext cx="4771063" cy="923330"/>
          </a:xfrm>
          <a:prstGeom prst="rect">
            <a:avLst/>
          </a:prstGeom>
          <a:noFill/>
          <a:effectLst/>
        </p:spPr>
        <p:txBody>
          <a:bodyPr wrap="square" rtlCol="0">
            <a:spAutoFit/>
          </a:bodyPr>
          <a:lstStyle/>
          <a:p>
            <a:r>
              <a:rPr lang="en-US" sz="5400" b="1" dirty="0">
                <a:solidFill>
                  <a:srgbClr val="0070C0"/>
                </a:solidFill>
                <a:effectLst>
                  <a:glow rad="88900">
                    <a:schemeClr val="bg1"/>
                  </a:glow>
                </a:effectLst>
                <a:latin typeface="Algerian" panose="04020705040A02060702" pitchFamily="82" charset="0"/>
                <a:cs typeface="Arial" panose="020B0604020202020204" pitchFamily="34" charset="0"/>
              </a:rPr>
              <a:t>* WARM-UP</a:t>
            </a:r>
          </a:p>
        </p:txBody>
      </p:sp>
    </p:spTree>
    <p:extLst>
      <p:ext uri="{BB962C8B-B14F-4D97-AF65-F5344CB8AC3E}">
        <p14:creationId xmlns:p14="http://schemas.microsoft.com/office/powerpoint/2010/main" val="2315846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1955" y="86902"/>
            <a:ext cx="575525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word under each picture.</a:t>
            </a:r>
          </a:p>
        </p:txBody>
      </p:sp>
      <p:sp>
        <p:nvSpPr>
          <p:cNvPr id="16" name="Rounded Rectangle 15"/>
          <p:cNvSpPr/>
          <p:nvPr/>
        </p:nvSpPr>
        <p:spPr>
          <a:xfrm>
            <a:off x="437905" y="2022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90690" y="-8241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pic>
        <p:nvPicPr>
          <p:cNvPr id="3" name="Picture 2"/>
          <p:cNvPicPr>
            <a:picLocks noChangeAspect="1"/>
          </p:cNvPicPr>
          <p:nvPr/>
        </p:nvPicPr>
        <p:blipFill rotWithShape="1">
          <a:blip r:embed="rId3"/>
          <a:srcRect r="54779"/>
          <a:stretch/>
        </p:blipFill>
        <p:spPr>
          <a:xfrm>
            <a:off x="537125" y="624337"/>
            <a:ext cx="3715942" cy="2332217"/>
          </a:xfrm>
          <a:prstGeom prst="rect">
            <a:avLst/>
          </a:prstGeom>
          <a:ln>
            <a:noFill/>
          </a:ln>
          <a:effectLst>
            <a:softEdge rad="112500"/>
          </a:effectLst>
        </p:spPr>
      </p:pic>
      <p:pic>
        <p:nvPicPr>
          <p:cNvPr id="22" name="Picture 21"/>
          <p:cNvPicPr>
            <a:picLocks noChangeAspect="1"/>
          </p:cNvPicPr>
          <p:nvPr/>
        </p:nvPicPr>
        <p:blipFill rotWithShape="1">
          <a:blip r:embed="rId3"/>
          <a:srcRect l="47547"/>
          <a:stretch/>
        </p:blipFill>
        <p:spPr>
          <a:xfrm>
            <a:off x="4454013" y="698091"/>
            <a:ext cx="3511678" cy="2202426"/>
          </a:xfrm>
          <a:prstGeom prst="rect">
            <a:avLst/>
          </a:prstGeom>
          <a:ln>
            <a:noFill/>
          </a:ln>
          <a:effectLst>
            <a:softEdge rad="112500"/>
          </a:effectLst>
        </p:spPr>
      </p:pic>
      <p:sp>
        <p:nvSpPr>
          <p:cNvPr id="4" name="TextBox 3"/>
          <p:cNvSpPr txBox="1"/>
          <p:nvPr/>
        </p:nvSpPr>
        <p:spPr>
          <a:xfrm>
            <a:off x="1311923" y="2732627"/>
            <a:ext cx="1784463" cy="646331"/>
          </a:xfrm>
          <a:prstGeom prst="rect">
            <a:avLst/>
          </a:prstGeom>
          <a:noFill/>
        </p:spPr>
        <p:txBody>
          <a:bodyPr wrap="none" rtlCol="0">
            <a:spAutoFit/>
          </a:bodyPr>
          <a:lstStyle/>
          <a:p>
            <a:r>
              <a:rPr lang="en-GB" sz="3600" b="1" dirty="0">
                <a:solidFill>
                  <a:srgbClr val="B21313"/>
                </a:solidFill>
              </a:rPr>
              <a:t>1.</a:t>
            </a:r>
            <a:r>
              <a:rPr lang="en-GB" sz="3600" dirty="0">
                <a:solidFill>
                  <a:srgbClr val="B21313"/>
                </a:solidFill>
              </a:rPr>
              <a:t> </a:t>
            </a:r>
            <a:r>
              <a:rPr lang="en-GB" sz="3600" dirty="0"/>
              <a:t>a____</a:t>
            </a:r>
          </a:p>
        </p:txBody>
      </p:sp>
      <p:sp>
        <p:nvSpPr>
          <p:cNvPr id="23" name="TextBox 22"/>
          <p:cNvSpPr txBox="1"/>
          <p:nvPr/>
        </p:nvSpPr>
        <p:spPr>
          <a:xfrm>
            <a:off x="4987231" y="2740661"/>
            <a:ext cx="1952779" cy="646331"/>
          </a:xfrm>
          <a:prstGeom prst="rect">
            <a:avLst/>
          </a:prstGeom>
          <a:noFill/>
        </p:spPr>
        <p:txBody>
          <a:bodyPr wrap="none" rtlCol="0">
            <a:spAutoFit/>
          </a:bodyPr>
          <a:lstStyle/>
          <a:p>
            <a:r>
              <a:rPr lang="en-GB" sz="3600" b="1" dirty="0">
                <a:solidFill>
                  <a:srgbClr val="B21313"/>
                </a:solidFill>
              </a:rPr>
              <a:t>2. </a:t>
            </a:r>
            <a:r>
              <a:rPr lang="en-GB" sz="3600" dirty="0"/>
              <a:t>r_____</a:t>
            </a:r>
          </a:p>
        </p:txBody>
      </p:sp>
      <p:sp>
        <p:nvSpPr>
          <p:cNvPr id="25" name="TextBox 24"/>
          <p:cNvSpPr txBox="1"/>
          <p:nvPr/>
        </p:nvSpPr>
        <p:spPr>
          <a:xfrm>
            <a:off x="1767816" y="2734897"/>
            <a:ext cx="1120820" cy="646331"/>
          </a:xfrm>
          <a:prstGeom prst="rect">
            <a:avLst/>
          </a:prstGeom>
          <a:noFill/>
        </p:spPr>
        <p:txBody>
          <a:bodyPr wrap="none" rtlCol="0">
            <a:spAutoFit/>
          </a:bodyPr>
          <a:lstStyle/>
          <a:p>
            <a:r>
              <a:rPr lang="en-GB" sz="3600" b="1">
                <a:solidFill>
                  <a:srgbClr val="7030A0"/>
                </a:solidFill>
              </a:rPr>
              <a:t>alien</a:t>
            </a:r>
            <a:endParaRPr lang="en-GB" sz="3600">
              <a:solidFill>
                <a:srgbClr val="7030A0"/>
              </a:solidFill>
            </a:endParaRPr>
          </a:p>
        </p:txBody>
      </p:sp>
      <p:sp>
        <p:nvSpPr>
          <p:cNvPr id="27" name="TextBox 26"/>
          <p:cNvSpPr txBox="1"/>
          <p:nvPr/>
        </p:nvSpPr>
        <p:spPr>
          <a:xfrm>
            <a:off x="5444076" y="2740660"/>
            <a:ext cx="1383136" cy="646331"/>
          </a:xfrm>
          <a:prstGeom prst="rect">
            <a:avLst/>
          </a:prstGeom>
          <a:noFill/>
        </p:spPr>
        <p:txBody>
          <a:bodyPr wrap="none" rtlCol="0">
            <a:spAutoFit/>
          </a:bodyPr>
          <a:lstStyle/>
          <a:p>
            <a:r>
              <a:rPr lang="en-GB" sz="3600" b="1" dirty="0">
                <a:solidFill>
                  <a:srgbClr val="7030A0"/>
                </a:solidFill>
              </a:rPr>
              <a:t>rocket</a:t>
            </a:r>
            <a:endParaRPr lang="en-GB" sz="3600" dirty="0">
              <a:solidFill>
                <a:srgbClr val="7030A0"/>
              </a:solidFill>
            </a:endParaRPr>
          </a:p>
        </p:txBody>
      </p:sp>
      <p:pic>
        <p:nvPicPr>
          <p:cNvPr id="24" name="Picture 23"/>
          <p:cNvPicPr>
            <a:picLocks noChangeAspect="1"/>
          </p:cNvPicPr>
          <p:nvPr/>
        </p:nvPicPr>
        <p:blipFill rotWithShape="1">
          <a:blip r:embed="rId4"/>
          <a:srcRect r="54828"/>
          <a:stretch/>
        </p:blipFill>
        <p:spPr>
          <a:xfrm>
            <a:off x="8166637" y="698091"/>
            <a:ext cx="3445259" cy="2258463"/>
          </a:xfrm>
          <a:prstGeom prst="rect">
            <a:avLst/>
          </a:prstGeom>
          <a:ln>
            <a:noFill/>
          </a:ln>
          <a:effectLst>
            <a:softEdge rad="112500"/>
          </a:effectLst>
        </p:spPr>
      </p:pic>
      <p:pic>
        <p:nvPicPr>
          <p:cNvPr id="28" name="Picture 27"/>
          <p:cNvPicPr>
            <a:picLocks noChangeAspect="1"/>
          </p:cNvPicPr>
          <p:nvPr/>
        </p:nvPicPr>
        <p:blipFill rotWithShape="1">
          <a:blip r:embed="rId4"/>
          <a:srcRect l="47715"/>
          <a:stretch/>
        </p:blipFill>
        <p:spPr>
          <a:xfrm>
            <a:off x="619431" y="3510116"/>
            <a:ext cx="3633635" cy="2448232"/>
          </a:xfrm>
          <a:prstGeom prst="rect">
            <a:avLst/>
          </a:prstGeom>
          <a:ln>
            <a:noFill/>
          </a:ln>
          <a:effectLst>
            <a:softEdge rad="112500"/>
          </a:effectLst>
        </p:spPr>
      </p:pic>
      <p:pic>
        <p:nvPicPr>
          <p:cNvPr id="29" name="Picture 28"/>
          <p:cNvPicPr>
            <a:picLocks noChangeAspect="1"/>
          </p:cNvPicPr>
          <p:nvPr/>
        </p:nvPicPr>
        <p:blipFill rotWithShape="1">
          <a:blip r:embed="rId5"/>
          <a:srcRect r="54765"/>
          <a:stretch/>
        </p:blipFill>
        <p:spPr>
          <a:xfrm>
            <a:off x="4253068" y="3510116"/>
            <a:ext cx="3712624" cy="2448231"/>
          </a:xfrm>
          <a:prstGeom prst="rect">
            <a:avLst/>
          </a:prstGeom>
          <a:ln>
            <a:noFill/>
          </a:ln>
          <a:effectLst>
            <a:softEdge rad="112500"/>
          </a:effectLst>
        </p:spPr>
      </p:pic>
      <p:pic>
        <p:nvPicPr>
          <p:cNvPr id="30" name="Picture 29"/>
          <p:cNvPicPr>
            <a:picLocks noChangeAspect="1"/>
          </p:cNvPicPr>
          <p:nvPr/>
        </p:nvPicPr>
        <p:blipFill rotWithShape="1">
          <a:blip r:embed="rId5"/>
          <a:srcRect l="47876"/>
          <a:stretch/>
        </p:blipFill>
        <p:spPr>
          <a:xfrm>
            <a:off x="8087978" y="3499134"/>
            <a:ext cx="3759893" cy="2470194"/>
          </a:xfrm>
          <a:prstGeom prst="rect">
            <a:avLst/>
          </a:prstGeom>
          <a:ln>
            <a:noFill/>
          </a:ln>
          <a:effectLst>
            <a:softEdge rad="112500"/>
          </a:effectLst>
        </p:spPr>
      </p:pic>
      <p:sp>
        <p:nvSpPr>
          <p:cNvPr id="31" name="TextBox 30"/>
          <p:cNvSpPr txBox="1"/>
          <p:nvPr/>
        </p:nvSpPr>
        <p:spPr>
          <a:xfrm>
            <a:off x="8422536" y="2837279"/>
            <a:ext cx="2634054" cy="646331"/>
          </a:xfrm>
          <a:prstGeom prst="rect">
            <a:avLst/>
          </a:prstGeom>
          <a:noFill/>
        </p:spPr>
        <p:txBody>
          <a:bodyPr wrap="none" rtlCol="0">
            <a:spAutoFit/>
          </a:bodyPr>
          <a:lstStyle/>
          <a:p>
            <a:r>
              <a:rPr lang="en-GB" sz="3600" b="1" dirty="0">
                <a:solidFill>
                  <a:srgbClr val="B21313"/>
                </a:solidFill>
              </a:rPr>
              <a:t>3.</a:t>
            </a:r>
            <a:r>
              <a:rPr lang="en-GB" sz="3600" dirty="0">
                <a:solidFill>
                  <a:srgbClr val="B21313"/>
                </a:solidFill>
              </a:rPr>
              <a:t> </a:t>
            </a:r>
            <a:r>
              <a:rPr lang="en-GB" sz="3600" dirty="0"/>
              <a:t>t________</a:t>
            </a:r>
          </a:p>
        </p:txBody>
      </p:sp>
      <p:sp>
        <p:nvSpPr>
          <p:cNvPr id="32" name="TextBox 31"/>
          <p:cNvSpPr txBox="1"/>
          <p:nvPr/>
        </p:nvSpPr>
        <p:spPr>
          <a:xfrm>
            <a:off x="8876204" y="2823307"/>
            <a:ext cx="2127634" cy="646331"/>
          </a:xfrm>
          <a:prstGeom prst="rect">
            <a:avLst/>
          </a:prstGeom>
          <a:noFill/>
        </p:spPr>
        <p:txBody>
          <a:bodyPr wrap="none" rtlCol="0">
            <a:spAutoFit/>
          </a:bodyPr>
          <a:lstStyle/>
          <a:p>
            <a:r>
              <a:rPr lang="en-GB" sz="3600" b="1" dirty="0">
                <a:solidFill>
                  <a:srgbClr val="7030A0"/>
                </a:solidFill>
              </a:rPr>
              <a:t>telescope </a:t>
            </a:r>
            <a:endParaRPr lang="en-GB" sz="3600" dirty="0">
              <a:solidFill>
                <a:srgbClr val="7030A0"/>
              </a:solidFill>
            </a:endParaRPr>
          </a:p>
        </p:txBody>
      </p:sp>
      <p:sp>
        <p:nvSpPr>
          <p:cNvPr id="33" name="TextBox 32"/>
          <p:cNvSpPr txBox="1"/>
          <p:nvPr/>
        </p:nvSpPr>
        <p:spPr>
          <a:xfrm>
            <a:off x="940511" y="5870759"/>
            <a:ext cx="2010487" cy="646331"/>
          </a:xfrm>
          <a:prstGeom prst="rect">
            <a:avLst/>
          </a:prstGeom>
          <a:noFill/>
        </p:spPr>
        <p:txBody>
          <a:bodyPr wrap="none" rtlCol="0">
            <a:spAutoFit/>
          </a:bodyPr>
          <a:lstStyle/>
          <a:p>
            <a:r>
              <a:rPr lang="en-GB" sz="3600" b="1" dirty="0">
                <a:solidFill>
                  <a:srgbClr val="B21313"/>
                </a:solidFill>
              </a:rPr>
              <a:t>4. </a:t>
            </a:r>
            <a:r>
              <a:rPr lang="en-GB" sz="3600" dirty="0"/>
              <a:t>g_____</a:t>
            </a:r>
          </a:p>
        </p:txBody>
      </p:sp>
      <p:sp>
        <p:nvSpPr>
          <p:cNvPr id="34" name="TextBox 33"/>
          <p:cNvSpPr txBox="1"/>
          <p:nvPr/>
        </p:nvSpPr>
        <p:spPr>
          <a:xfrm>
            <a:off x="1394491" y="5865579"/>
            <a:ext cx="1494961" cy="646331"/>
          </a:xfrm>
          <a:prstGeom prst="rect">
            <a:avLst/>
          </a:prstGeom>
          <a:noFill/>
        </p:spPr>
        <p:txBody>
          <a:bodyPr wrap="none" rtlCol="0">
            <a:spAutoFit/>
          </a:bodyPr>
          <a:lstStyle/>
          <a:p>
            <a:r>
              <a:rPr lang="en-GB" sz="3600" b="1">
                <a:solidFill>
                  <a:srgbClr val="7030A0"/>
                </a:solidFill>
              </a:rPr>
              <a:t>galaxy </a:t>
            </a:r>
            <a:endParaRPr lang="en-GB" sz="3600">
              <a:solidFill>
                <a:srgbClr val="7030A0"/>
              </a:solidFill>
            </a:endParaRPr>
          </a:p>
        </p:txBody>
      </p:sp>
      <p:sp>
        <p:nvSpPr>
          <p:cNvPr id="35" name="TextBox 34"/>
          <p:cNvSpPr txBox="1"/>
          <p:nvPr/>
        </p:nvSpPr>
        <p:spPr>
          <a:xfrm>
            <a:off x="4992572" y="5969328"/>
            <a:ext cx="1758815" cy="646331"/>
          </a:xfrm>
          <a:prstGeom prst="rect">
            <a:avLst/>
          </a:prstGeom>
          <a:noFill/>
        </p:spPr>
        <p:txBody>
          <a:bodyPr wrap="none" rtlCol="0">
            <a:spAutoFit/>
          </a:bodyPr>
          <a:lstStyle/>
          <a:p>
            <a:r>
              <a:rPr lang="en-GB" sz="3600" b="1" dirty="0">
                <a:solidFill>
                  <a:srgbClr val="B21313"/>
                </a:solidFill>
              </a:rPr>
              <a:t>5.</a:t>
            </a:r>
            <a:r>
              <a:rPr lang="en-GB" sz="3600" dirty="0">
                <a:solidFill>
                  <a:srgbClr val="B21313"/>
                </a:solidFill>
              </a:rPr>
              <a:t> </a:t>
            </a:r>
            <a:r>
              <a:rPr lang="en-GB" sz="3600" dirty="0"/>
              <a:t>c____</a:t>
            </a:r>
          </a:p>
        </p:txBody>
      </p:sp>
      <p:sp>
        <p:nvSpPr>
          <p:cNvPr id="36" name="TextBox 35"/>
          <p:cNvSpPr txBox="1"/>
          <p:nvPr/>
        </p:nvSpPr>
        <p:spPr>
          <a:xfrm>
            <a:off x="5444076" y="5969328"/>
            <a:ext cx="1410130" cy="646331"/>
          </a:xfrm>
          <a:prstGeom prst="rect">
            <a:avLst/>
          </a:prstGeom>
          <a:noFill/>
        </p:spPr>
        <p:txBody>
          <a:bodyPr wrap="none" rtlCol="0">
            <a:spAutoFit/>
          </a:bodyPr>
          <a:lstStyle/>
          <a:p>
            <a:r>
              <a:rPr lang="en-GB" sz="3600" b="1">
                <a:solidFill>
                  <a:srgbClr val="7030A0"/>
                </a:solidFill>
              </a:rPr>
              <a:t>crater </a:t>
            </a:r>
            <a:endParaRPr lang="en-GB" sz="3600">
              <a:solidFill>
                <a:srgbClr val="7030A0"/>
              </a:solidFill>
            </a:endParaRPr>
          </a:p>
        </p:txBody>
      </p:sp>
      <p:sp>
        <p:nvSpPr>
          <p:cNvPr id="37" name="TextBox 36"/>
          <p:cNvSpPr txBox="1"/>
          <p:nvPr/>
        </p:nvSpPr>
        <p:spPr>
          <a:xfrm>
            <a:off x="8565671" y="5984853"/>
            <a:ext cx="2202847" cy="646331"/>
          </a:xfrm>
          <a:prstGeom prst="rect">
            <a:avLst/>
          </a:prstGeom>
          <a:noFill/>
        </p:spPr>
        <p:txBody>
          <a:bodyPr wrap="none" rtlCol="0">
            <a:spAutoFit/>
          </a:bodyPr>
          <a:lstStyle/>
          <a:p>
            <a:r>
              <a:rPr lang="en-GB" sz="3600" b="1" dirty="0">
                <a:solidFill>
                  <a:srgbClr val="B21313"/>
                </a:solidFill>
              </a:rPr>
              <a:t>6.</a:t>
            </a:r>
            <a:r>
              <a:rPr lang="en-GB" sz="3600" b="1" dirty="0">
                <a:solidFill>
                  <a:srgbClr val="F26649"/>
                </a:solidFill>
              </a:rPr>
              <a:t> </a:t>
            </a:r>
            <a:r>
              <a:rPr lang="en-GB" sz="3600" dirty="0"/>
              <a:t>s______</a:t>
            </a:r>
          </a:p>
        </p:txBody>
      </p:sp>
      <p:sp>
        <p:nvSpPr>
          <p:cNvPr id="38" name="TextBox 37"/>
          <p:cNvSpPr txBox="1"/>
          <p:nvPr/>
        </p:nvSpPr>
        <p:spPr>
          <a:xfrm>
            <a:off x="9025181" y="5984852"/>
            <a:ext cx="1812163" cy="646331"/>
          </a:xfrm>
          <a:prstGeom prst="rect">
            <a:avLst/>
          </a:prstGeom>
          <a:noFill/>
        </p:spPr>
        <p:txBody>
          <a:bodyPr wrap="none" rtlCol="0">
            <a:spAutoFit/>
          </a:bodyPr>
          <a:lstStyle/>
          <a:p>
            <a:r>
              <a:rPr lang="en-GB" sz="3600" b="1">
                <a:solidFill>
                  <a:srgbClr val="7030A0"/>
                </a:solidFill>
              </a:rPr>
              <a:t>satellite </a:t>
            </a:r>
            <a:endParaRPr lang="en-GB" sz="360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2" grpId="0"/>
      <p:bldP spid="34" grpId="0"/>
      <p:bldP spid="36"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2123" y="937590"/>
            <a:ext cx="1037399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Circle the correct words to complete the sentences.</a:t>
            </a:r>
          </a:p>
        </p:txBody>
      </p:sp>
      <p:sp>
        <p:nvSpPr>
          <p:cNvPr id="16" name="Rounded Rectangle 15"/>
          <p:cNvSpPr/>
          <p:nvPr/>
        </p:nvSpPr>
        <p:spPr>
          <a:xfrm>
            <a:off x="506732" y="95997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9517" y="857339"/>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Text Box 3"/>
          <p:cNvSpPr txBox="1"/>
          <p:nvPr/>
        </p:nvSpPr>
        <p:spPr>
          <a:xfrm>
            <a:off x="432610" y="1688204"/>
            <a:ext cx="11362300" cy="4462760"/>
          </a:xfrm>
          <a:prstGeom prst="rect">
            <a:avLst/>
          </a:prstGeom>
          <a:noFill/>
        </p:spPr>
        <p:txBody>
          <a:bodyPr wrap="square" rtlCol="0" anchor="t">
            <a:spAutoFit/>
          </a:bodyPr>
          <a:lstStyle/>
          <a:p>
            <a:r>
              <a:rPr lang="en-US" sz="3200" b="1">
                <a:solidFill>
                  <a:srgbClr val="F26649"/>
                </a:solidFill>
              </a:rPr>
              <a:t>1.</a:t>
            </a:r>
            <a:r>
              <a:rPr lang="en-US" sz="3200">
                <a:solidFill>
                  <a:srgbClr val="F26649"/>
                </a:solidFill>
              </a:rPr>
              <a:t> </a:t>
            </a:r>
            <a:r>
              <a:rPr lang="en-US" sz="3200" b="1" i="1">
                <a:solidFill>
                  <a:srgbClr val="F26649"/>
                </a:solidFill>
              </a:rPr>
              <a:t>UFOs</a:t>
            </a:r>
            <a:r>
              <a:rPr lang="en-US" sz="3200" b="1" i="1">
                <a:solidFill>
                  <a:srgbClr val="002060"/>
                </a:solidFill>
              </a:rPr>
              <a:t> </a:t>
            </a:r>
            <a:r>
              <a:rPr lang="en-US" sz="3200" i="1"/>
              <a:t>/</a:t>
            </a:r>
            <a:r>
              <a:rPr lang="en-US" sz="3200" b="1" i="1">
                <a:solidFill>
                  <a:srgbClr val="002060"/>
                </a:solidFill>
              </a:rPr>
              <a:t> </a:t>
            </a:r>
            <a:r>
              <a:rPr lang="en-US" sz="3200" b="1" i="1">
                <a:solidFill>
                  <a:srgbClr val="F26649"/>
                </a:solidFill>
              </a:rPr>
              <a:t>Rockets</a:t>
            </a:r>
            <a:r>
              <a:rPr lang="en-US" sz="3200" b="1"/>
              <a:t> </a:t>
            </a:r>
            <a:r>
              <a:rPr lang="en-US" sz="3200"/>
              <a:t>are spaceships from another planet. </a:t>
            </a:r>
          </a:p>
          <a:p>
            <a:endParaRPr lang="en-US" sz="1500"/>
          </a:p>
          <a:p>
            <a:r>
              <a:rPr lang="en-US" sz="3200" b="1">
                <a:solidFill>
                  <a:srgbClr val="F26649"/>
                </a:solidFill>
              </a:rPr>
              <a:t>2.</a:t>
            </a:r>
            <a:r>
              <a:rPr lang="en-US" sz="3200">
                <a:solidFill>
                  <a:srgbClr val="F26649"/>
                </a:solidFill>
              </a:rPr>
              <a:t> </a:t>
            </a:r>
            <a:r>
              <a:rPr lang="en-US" sz="3200"/>
              <a:t>We have no </a:t>
            </a:r>
            <a:r>
              <a:rPr lang="en-US" sz="3200" b="1" i="1">
                <a:solidFill>
                  <a:srgbClr val="F26649"/>
                </a:solidFill>
              </a:rPr>
              <a:t>possibility</a:t>
            </a:r>
            <a:r>
              <a:rPr lang="en-US" sz="3200" b="1" i="1">
                <a:solidFill>
                  <a:srgbClr val="002060"/>
                </a:solidFill>
              </a:rPr>
              <a:t> </a:t>
            </a:r>
            <a:r>
              <a:rPr lang="en-US" sz="3200" i="1"/>
              <a:t>/</a:t>
            </a:r>
            <a:r>
              <a:rPr lang="en-US" sz="3200" b="1" i="1">
                <a:solidFill>
                  <a:srgbClr val="002060"/>
                </a:solidFill>
              </a:rPr>
              <a:t> </a:t>
            </a:r>
            <a:r>
              <a:rPr lang="en-US" sz="3200" b="1" i="1">
                <a:solidFill>
                  <a:srgbClr val="F26649"/>
                </a:solidFill>
              </a:rPr>
              <a:t>condition</a:t>
            </a:r>
            <a:r>
              <a:rPr lang="en-US" sz="3200"/>
              <a:t> of making our own spaceship. </a:t>
            </a:r>
          </a:p>
          <a:p>
            <a:endParaRPr lang="en-US" sz="1500"/>
          </a:p>
          <a:p>
            <a:r>
              <a:rPr lang="en-US" sz="3200" b="1">
                <a:solidFill>
                  <a:srgbClr val="F26649"/>
                </a:solidFill>
              </a:rPr>
              <a:t>3.</a:t>
            </a:r>
            <a:r>
              <a:rPr lang="en-US" sz="3200">
                <a:solidFill>
                  <a:srgbClr val="F26649"/>
                </a:solidFill>
              </a:rPr>
              <a:t> </a:t>
            </a:r>
            <a:r>
              <a:rPr lang="en-US" sz="3200"/>
              <a:t>We can’t find any living </a:t>
            </a:r>
            <a:r>
              <a:rPr lang="en-US" sz="3200" b="1" i="1">
                <a:solidFill>
                  <a:srgbClr val="F26649"/>
                </a:solidFill>
              </a:rPr>
              <a:t>craters</a:t>
            </a:r>
            <a:r>
              <a:rPr lang="en-US" sz="3200" b="1" i="1">
                <a:solidFill>
                  <a:srgbClr val="002060"/>
                </a:solidFill>
              </a:rPr>
              <a:t> </a:t>
            </a:r>
            <a:r>
              <a:rPr lang="en-US" sz="3200" i="1"/>
              <a:t>/</a:t>
            </a:r>
            <a:r>
              <a:rPr lang="en-US" sz="3200" b="1" i="1">
                <a:solidFill>
                  <a:srgbClr val="002060"/>
                </a:solidFill>
              </a:rPr>
              <a:t> </a:t>
            </a:r>
            <a:r>
              <a:rPr lang="en-US" sz="3200" b="1" i="1">
                <a:solidFill>
                  <a:srgbClr val="F26649"/>
                </a:solidFill>
              </a:rPr>
              <a:t>creatures</a:t>
            </a:r>
            <a:r>
              <a:rPr lang="en-US" sz="3200"/>
              <a:t> in the solar system except for us.</a:t>
            </a:r>
          </a:p>
          <a:p>
            <a:endParaRPr lang="en-US" sz="1500"/>
          </a:p>
          <a:p>
            <a:r>
              <a:rPr lang="en-US" sz="3200" b="1">
                <a:solidFill>
                  <a:srgbClr val="F26649"/>
                </a:solidFill>
              </a:rPr>
              <a:t>4.</a:t>
            </a:r>
            <a:r>
              <a:rPr lang="en-US" sz="3200"/>
              <a:t> Scientists are working to find a </a:t>
            </a:r>
            <a:r>
              <a:rPr lang="en-US" sz="3200" b="1" i="1">
                <a:solidFill>
                  <a:srgbClr val="F26649"/>
                </a:solidFill>
              </a:rPr>
              <a:t>habitat</a:t>
            </a:r>
            <a:r>
              <a:rPr lang="en-US" sz="3200" b="1" i="1">
                <a:solidFill>
                  <a:srgbClr val="002060"/>
                </a:solidFill>
              </a:rPr>
              <a:t> </a:t>
            </a:r>
            <a:r>
              <a:rPr lang="en-US" sz="3200" i="1"/>
              <a:t>/</a:t>
            </a:r>
            <a:r>
              <a:rPr lang="en-US" sz="3200" b="1" i="1">
                <a:solidFill>
                  <a:srgbClr val="002060"/>
                </a:solidFill>
              </a:rPr>
              <a:t> </a:t>
            </a:r>
            <a:r>
              <a:rPr lang="en-US" sz="3200" b="1" i="1">
                <a:solidFill>
                  <a:srgbClr val="F26649"/>
                </a:solidFill>
              </a:rPr>
              <a:t>habitable</a:t>
            </a:r>
            <a:r>
              <a:rPr lang="en-US" sz="3200"/>
              <a:t> planet.</a:t>
            </a:r>
          </a:p>
          <a:p>
            <a:endParaRPr lang="en-US" sz="1500"/>
          </a:p>
          <a:p>
            <a:r>
              <a:rPr lang="en-US" sz="3200" b="1">
                <a:solidFill>
                  <a:srgbClr val="F26649"/>
                </a:solidFill>
              </a:rPr>
              <a:t>5.</a:t>
            </a:r>
            <a:r>
              <a:rPr lang="en-US" sz="3200">
                <a:solidFill>
                  <a:srgbClr val="F26649"/>
                </a:solidFill>
              </a:rPr>
              <a:t> </a:t>
            </a:r>
            <a:r>
              <a:rPr lang="en-US" sz="3200"/>
              <a:t>The </a:t>
            </a:r>
            <a:r>
              <a:rPr lang="en-US" sz="3200" b="1" i="1">
                <a:solidFill>
                  <a:srgbClr val="F26649"/>
                </a:solidFill>
              </a:rPr>
              <a:t>gravity</a:t>
            </a:r>
            <a:r>
              <a:rPr lang="en-US" sz="3200" b="1" i="1">
                <a:solidFill>
                  <a:srgbClr val="002060"/>
                </a:solidFill>
              </a:rPr>
              <a:t> </a:t>
            </a:r>
            <a:r>
              <a:rPr lang="en-US" sz="3200" i="1"/>
              <a:t>/</a:t>
            </a:r>
            <a:r>
              <a:rPr lang="en-US" sz="3200" b="1" i="1">
                <a:solidFill>
                  <a:srgbClr val="002060"/>
                </a:solidFill>
              </a:rPr>
              <a:t> </a:t>
            </a:r>
            <a:r>
              <a:rPr lang="en-US" sz="3200" b="1" i="1">
                <a:solidFill>
                  <a:srgbClr val="F26649"/>
                </a:solidFill>
              </a:rPr>
              <a:t>atmosphere</a:t>
            </a:r>
            <a:r>
              <a:rPr lang="en-US" sz="3200"/>
              <a:t> of the Earth makes things fall to the ground when we drop them.</a:t>
            </a:r>
          </a:p>
        </p:txBody>
      </p:sp>
      <p:sp>
        <p:nvSpPr>
          <p:cNvPr id="25" name="Oval 24"/>
          <p:cNvSpPr/>
          <p:nvPr/>
        </p:nvSpPr>
        <p:spPr>
          <a:xfrm>
            <a:off x="867389" y="1711438"/>
            <a:ext cx="1042621" cy="534571"/>
          </a:xfrm>
          <a:prstGeom prst="ellipse">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78435" y="2422392"/>
            <a:ext cx="1871492" cy="658886"/>
          </a:xfrm>
          <a:prstGeom prst="ellipse">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11977" y="3115421"/>
            <a:ext cx="1701800" cy="635000"/>
          </a:xfrm>
          <a:prstGeom prst="ellipse">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43487" y="4315692"/>
            <a:ext cx="1796024" cy="635000"/>
          </a:xfrm>
          <a:prstGeom prst="ellipse">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60616" y="5087195"/>
            <a:ext cx="1317820" cy="570229"/>
          </a:xfrm>
          <a:prstGeom prst="ellipse">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18353" y="186976"/>
            <a:ext cx="2944524" cy="523220"/>
          </a:xfrm>
          <a:prstGeom prst="rect">
            <a:avLst/>
          </a:prstGeom>
          <a:solidFill>
            <a:schemeClr val="accent4">
              <a:lumMod val="20000"/>
              <a:lumOff val="80000"/>
            </a:schemeClr>
          </a:solidFill>
        </p:spPr>
        <p:txBody>
          <a:bodyPr wrap="none">
            <a:spAutoFit/>
          </a:bodyPr>
          <a:lstStyle/>
          <a:p>
            <a:r>
              <a:rPr lang="en-US" sz="2800" b="1" dirty="0">
                <a:solidFill>
                  <a:srgbClr val="B21313"/>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5" grpId="0" bldLvl="0" animBg="1"/>
      <p:bldP spid="5" grpId="1" animBg="1"/>
      <p:bldP spid="6" grpId="0" bldLvl="0" animBg="1"/>
      <p:bldP spid="6" grpId="1" animBg="1"/>
      <p:bldP spid="7" grpId="0" bldLvl="0" animBg="1"/>
      <p:bldP spid="7" grpId="1" animBg="1"/>
      <p:bldP spid="9" grpId="0" bldLvl="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136948"/>
            <a:ext cx="967676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Rewrite each sentence so that it is closest in meaning to the original one.</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566737" y="2420620"/>
            <a:ext cx="10876915" cy="3693319"/>
          </a:xfrm>
          <a:prstGeom prst="rect">
            <a:avLst/>
          </a:prstGeom>
          <a:noFill/>
          <a:extLst>
            <a:ext uri="{909E8E84-426E-40DD-AFC4-6F175D3DCCD1}">
              <a14:hiddenFill xmlns:a14="http://schemas.microsoft.com/office/drawing/2010/main">
                <a:solidFill>
                  <a:schemeClr val="accent1">
                    <a:lumMod val="60000"/>
                    <a:lumOff val="40000"/>
                  </a:schemeClr>
                </a:solidFill>
              </a14:hiddenFill>
            </a:ext>
          </a:extLst>
        </p:spPr>
        <p:txBody>
          <a:bodyPr wrap="square" rtlCol="0" anchor="t">
            <a:spAutoFit/>
          </a:bodyPr>
          <a:lstStyle/>
          <a:p>
            <a:pPr algn="just"/>
            <a:r>
              <a:rPr lang="en-US" sz="3400" b="1">
                <a:solidFill>
                  <a:srgbClr val="F26649"/>
                </a:solidFill>
              </a:rPr>
              <a:t>1. </a:t>
            </a:r>
            <a:r>
              <a:rPr lang="en-US" sz="3400"/>
              <a:t>“What is this novel about?” said Mary.</a:t>
            </a:r>
          </a:p>
          <a:p>
            <a:pPr algn="just"/>
            <a:r>
              <a:rPr lang="en-US" sz="3400">
                <a:sym typeface="Wingdings 3" panose="05040102010807070707" pitchFamily="18" charset="2"/>
              </a:rPr>
              <a:t></a:t>
            </a:r>
            <a:r>
              <a:rPr lang="en-US" sz="3400"/>
              <a:t> Mary wanted to know ______________________.</a:t>
            </a:r>
            <a:endParaRPr lang="en-US" sz="3400" u="sng"/>
          </a:p>
          <a:p>
            <a:pPr algn="just"/>
            <a:endParaRPr lang="en-US" sz="1500"/>
          </a:p>
          <a:p>
            <a:pPr algn="just"/>
            <a:r>
              <a:rPr lang="en-US" sz="3400" b="1">
                <a:solidFill>
                  <a:srgbClr val="F26649"/>
                </a:solidFill>
              </a:rPr>
              <a:t>2. </a:t>
            </a:r>
            <a:r>
              <a:rPr lang="en-US" sz="3400"/>
              <a:t>“Who’s your favourite actor, Nick?” I said.</a:t>
            </a:r>
          </a:p>
          <a:p>
            <a:pPr algn="just"/>
            <a:r>
              <a:rPr lang="en-US" sz="3400">
                <a:sym typeface="Wingdings 3" panose="05040102010807070707" pitchFamily="18" charset="2"/>
              </a:rPr>
              <a:t></a:t>
            </a:r>
            <a:r>
              <a:rPr lang="en-US" sz="3400">
                <a:sym typeface="+mn-ea"/>
              </a:rPr>
              <a:t> I asked Nick _______________________.</a:t>
            </a:r>
            <a:endParaRPr lang="en-US" sz="3400" u="sng">
              <a:sym typeface="+mn-ea"/>
            </a:endParaRPr>
          </a:p>
          <a:p>
            <a:pPr algn="just"/>
            <a:endParaRPr lang="en-US" sz="1500"/>
          </a:p>
          <a:p>
            <a:pPr algn="just"/>
            <a:r>
              <a:rPr lang="en-US" sz="3400" b="1">
                <a:solidFill>
                  <a:srgbClr val="F26649"/>
                </a:solidFill>
              </a:rPr>
              <a:t>3. </a:t>
            </a:r>
            <a:r>
              <a:rPr lang="en-US" sz="3400"/>
              <a:t>“What time does the next train leave?” Mai said to me.</a:t>
            </a:r>
          </a:p>
          <a:p>
            <a:pPr algn="just"/>
            <a:r>
              <a:rPr lang="en-US" sz="3400">
                <a:sym typeface="Wingdings 3" panose="05040102010807070707" pitchFamily="18" charset="2"/>
              </a:rPr>
              <a:t></a:t>
            </a:r>
            <a:r>
              <a:rPr lang="en-US" sz="3400">
                <a:sym typeface="+mn-ea"/>
              </a:rPr>
              <a:t> Mai asked me ________________________.</a:t>
            </a:r>
            <a:endParaRPr lang="en-US" sz="3400"/>
          </a:p>
        </p:txBody>
      </p:sp>
      <p:sp>
        <p:nvSpPr>
          <p:cNvPr id="3" name="TextBox 3"/>
          <p:cNvSpPr txBox="1"/>
          <p:nvPr/>
        </p:nvSpPr>
        <p:spPr>
          <a:xfrm>
            <a:off x="5009026" y="2944952"/>
            <a:ext cx="5373839" cy="615553"/>
          </a:xfrm>
          <a:prstGeom prst="rect">
            <a:avLst/>
          </a:prstGeom>
          <a:noFill/>
        </p:spPr>
        <p:txBody>
          <a:bodyPr wrap="square" rtlCol="0">
            <a:spAutoFit/>
          </a:bodyPr>
          <a:lstStyle/>
          <a:p>
            <a:r>
              <a:rPr lang="en-US" sz="3400" b="1" dirty="0">
                <a:solidFill>
                  <a:srgbClr val="B21313"/>
                </a:solidFill>
              </a:rPr>
              <a:t>what that novel was about </a:t>
            </a:r>
          </a:p>
        </p:txBody>
      </p:sp>
      <p:sp>
        <p:nvSpPr>
          <p:cNvPr id="14" name="TextBox 3"/>
          <p:cNvSpPr txBox="1"/>
          <p:nvPr/>
        </p:nvSpPr>
        <p:spPr>
          <a:xfrm>
            <a:off x="3247780" y="4223572"/>
            <a:ext cx="5572701" cy="615553"/>
          </a:xfrm>
          <a:prstGeom prst="rect">
            <a:avLst/>
          </a:prstGeom>
          <a:noFill/>
        </p:spPr>
        <p:txBody>
          <a:bodyPr wrap="square" rtlCol="0">
            <a:spAutoFit/>
          </a:bodyPr>
          <a:lstStyle/>
          <a:p>
            <a:r>
              <a:rPr lang="en-US" sz="3400" b="1" dirty="0">
                <a:solidFill>
                  <a:srgbClr val="B21313"/>
                </a:solidFill>
              </a:rPr>
              <a:t>who his favourite </a:t>
            </a:r>
            <a:r>
              <a:rPr lang="en-US" sz="3400" b="1">
                <a:solidFill>
                  <a:srgbClr val="B21313"/>
                </a:solidFill>
              </a:rPr>
              <a:t>actor was </a:t>
            </a:r>
            <a:endParaRPr lang="en-US" sz="3400" b="1" dirty="0">
              <a:solidFill>
                <a:srgbClr val="B21313"/>
              </a:solidFill>
            </a:endParaRPr>
          </a:p>
        </p:txBody>
      </p:sp>
      <p:sp>
        <p:nvSpPr>
          <p:cNvPr id="15" name="TextBox 3"/>
          <p:cNvSpPr txBox="1"/>
          <p:nvPr/>
        </p:nvSpPr>
        <p:spPr>
          <a:xfrm>
            <a:off x="3608021" y="5496998"/>
            <a:ext cx="5669113" cy="615553"/>
          </a:xfrm>
          <a:prstGeom prst="rect">
            <a:avLst/>
          </a:prstGeom>
          <a:noFill/>
        </p:spPr>
        <p:txBody>
          <a:bodyPr wrap="square" rtlCol="0">
            <a:spAutoFit/>
          </a:bodyPr>
          <a:lstStyle/>
          <a:p>
            <a:r>
              <a:rPr lang="en-US" sz="3400" b="1" dirty="0">
                <a:solidFill>
                  <a:srgbClr val="B21313"/>
                </a:solidFill>
              </a:rPr>
              <a:t>what time the next </a:t>
            </a:r>
            <a:r>
              <a:rPr lang="en-US" sz="3400" b="1">
                <a:solidFill>
                  <a:srgbClr val="B21313"/>
                </a:solidFill>
              </a:rPr>
              <a:t>train left </a:t>
            </a:r>
            <a:endParaRPr lang="en-US" sz="3400" b="1" dirty="0">
              <a:solidFill>
                <a:srgbClr val="B21313"/>
              </a:solidFill>
            </a:endParaRPr>
          </a:p>
        </p:txBody>
      </p:sp>
      <p:sp>
        <p:nvSpPr>
          <p:cNvPr id="22" name="TextBox 7"/>
          <p:cNvSpPr txBox="1"/>
          <p:nvPr/>
        </p:nvSpPr>
        <p:spPr>
          <a:xfrm>
            <a:off x="4522898" y="161610"/>
            <a:ext cx="2831959" cy="584775"/>
          </a:xfrm>
          <a:prstGeom prst="rect">
            <a:avLst/>
          </a:prstGeom>
          <a:solidFill>
            <a:schemeClr val="accent4">
              <a:lumMod val="20000"/>
              <a:lumOff val="80000"/>
            </a:schemeClr>
          </a:solidFill>
          <a:effectLst/>
        </p:spPr>
        <p:txBody>
          <a:bodyPr wrap="square" rtlCol="0">
            <a:spAutoFit/>
          </a:bodyPr>
          <a:lstStyle/>
          <a:p>
            <a:pPr algn="just"/>
            <a:r>
              <a:rPr lang="en-US" sz="3200" b="1" dirty="0">
                <a:effectLst>
                  <a:glow rad="88900">
                    <a:schemeClr val="bg1"/>
                  </a:glow>
                </a:effectLst>
                <a:latin typeface="Arial" panose="020B0604020202020204" pitchFamily="34" charset="0"/>
                <a:cs typeface="Arial" panose="020B0604020202020204" pitchFamily="34" charset="0"/>
              </a:rPr>
              <a:t>* GRAMMAR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3129" y="818010"/>
            <a:ext cx="10078290"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Rewrite each sentence so that it is closest in meaning to the original one.</a:t>
            </a:r>
          </a:p>
        </p:txBody>
      </p:sp>
      <p:sp>
        <p:nvSpPr>
          <p:cNvPr id="16" name="Rounded Rectangle 15"/>
          <p:cNvSpPr/>
          <p:nvPr/>
        </p:nvSpPr>
        <p:spPr>
          <a:xfrm>
            <a:off x="447738" y="92065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0523" y="81801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500421" y="1975039"/>
            <a:ext cx="10876915" cy="3462486"/>
          </a:xfrm>
          <a:prstGeom prst="rect">
            <a:avLst/>
          </a:prstGeom>
          <a:noFill/>
          <a:extLst>
            <a:ext uri="{909E8E84-426E-40DD-AFC4-6F175D3DCCD1}">
              <a14:hiddenFill xmlns:a14="http://schemas.microsoft.com/office/drawing/2010/main">
                <a:solidFill>
                  <a:schemeClr val="accent1">
                    <a:lumMod val="60000"/>
                    <a:lumOff val="40000"/>
                  </a:schemeClr>
                </a:solidFill>
              </a14:hiddenFill>
            </a:ext>
          </a:extLst>
        </p:spPr>
        <p:txBody>
          <a:bodyPr wrap="square" rtlCol="0" anchor="t">
            <a:spAutoFit/>
          </a:bodyPr>
          <a:lstStyle/>
          <a:p>
            <a:r>
              <a:rPr lang="en-US" sz="3400" b="1" dirty="0">
                <a:solidFill>
                  <a:srgbClr val="F26649"/>
                </a:solidFill>
              </a:rPr>
              <a:t>4. </a:t>
            </a:r>
            <a:r>
              <a:rPr lang="en-US" sz="3400" dirty="0"/>
              <a:t>How do the scientists observe the other planets?” the students asked.</a:t>
            </a:r>
          </a:p>
          <a:p>
            <a:r>
              <a:rPr lang="en-US" sz="3400" dirty="0">
                <a:sym typeface="Wingdings 3" panose="05040102010807070707" pitchFamily="18" charset="2"/>
              </a:rPr>
              <a:t></a:t>
            </a:r>
            <a:r>
              <a:rPr lang="en-US" sz="3400" dirty="0">
                <a:sym typeface="+mn-ea"/>
              </a:rPr>
              <a:t> The students wondered _______________________</a:t>
            </a:r>
            <a:br>
              <a:rPr lang="en-US" sz="3400" dirty="0">
                <a:sym typeface="+mn-ea"/>
              </a:rPr>
            </a:br>
            <a:r>
              <a:rPr lang="en-US" sz="3400" dirty="0">
                <a:sym typeface="+mn-ea"/>
              </a:rPr>
              <a:t>     _______________.</a:t>
            </a:r>
          </a:p>
          <a:p>
            <a:endParaRPr lang="en-US" sz="1500" dirty="0">
              <a:sym typeface="+mn-ea"/>
            </a:endParaRPr>
          </a:p>
          <a:p>
            <a:r>
              <a:rPr lang="en-US" sz="3400" b="1" dirty="0">
                <a:solidFill>
                  <a:srgbClr val="F26649"/>
                </a:solidFill>
              </a:rPr>
              <a:t>5. </a:t>
            </a:r>
            <a:r>
              <a:rPr lang="en-US" sz="3400" dirty="0"/>
              <a:t>Mai wondered, “Why can’t humans live on Mars?”</a:t>
            </a:r>
          </a:p>
          <a:p>
            <a:r>
              <a:rPr lang="en-US" sz="3400" dirty="0">
                <a:sym typeface="Wingdings 3" panose="05040102010807070707" pitchFamily="18" charset="2"/>
              </a:rPr>
              <a:t></a:t>
            </a:r>
            <a:r>
              <a:rPr lang="en-US" sz="3400" dirty="0">
                <a:sym typeface="+mn-ea"/>
              </a:rPr>
              <a:t> Mai wondered _____________________________.</a:t>
            </a:r>
            <a:endParaRPr lang="en-US" sz="3400" u="sng" dirty="0">
              <a:sym typeface="+mn-ea"/>
            </a:endParaRPr>
          </a:p>
        </p:txBody>
      </p:sp>
      <p:sp>
        <p:nvSpPr>
          <p:cNvPr id="22" name="TextBox 3"/>
          <p:cNvSpPr txBox="1"/>
          <p:nvPr/>
        </p:nvSpPr>
        <p:spPr>
          <a:xfrm>
            <a:off x="5174510" y="2977765"/>
            <a:ext cx="5222630" cy="615553"/>
          </a:xfrm>
          <a:prstGeom prst="rect">
            <a:avLst/>
          </a:prstGeom>
          <a:noFill/>
        </p:spPr>
        <p:txBody>
          <a:bodyPr wrap="square" rtlCol="0">
            <a:spAutoFit/>
          </a:bodyPr>
          <a:lstStyle/>
          <a:p>
            <a:pPr algn="just"/>
            <a:r>
              <a:rPr lang="en-US" sz="3400" b="1" dirty="0">
                <a:solidFill>
                  <a:srgbClr val="B21313"/>
                </a:solidFill>
              </a:rPr>
              <a:t>how the scientists observed</a:t>
            </a:r>
          </a:p>
        </p:txBody>
      </p:sp>
      <p:sp>
        <p:nvSpPr>
          <p:cNvPr id="23" name="TextBox 3"/>
          <p:cNvSpPr txBox="1"/>
          <p:nvPr/>
        </p:nvSpPr>
        <p:spPr>
          <a:xfrm>
            <a:off x="3635857" y="4821972"/>
            <a:ext cx="7445562" cy="615553"/>
          </a:xfrm>
          <a:prstGeom prst="rect">
            <a:avLst/>
          </a:prstGeom>
          <a:noFill/>
        </p:spPr>
        <p:txBody>
          <a:bodyPr wrap="square" rtlCol="0">
            <a:spAutoFit/>
          </a:bodyPr>
          <a:lstStyle/>
          <a:p>
            <a:r>
              <a:rPr lang="en-US" sz="3400" b="1" dirty="0">
                <a:solidFill>
                  <a:srgbClr val="B21313"/>
                </a:solidFill>
              </a:rPr>
              <a:t> why humans couldn’t live on Mars</a:t>
            </a:r>
          </a:p>
        </p:txBody>
      </p:sp>
      <p:sp>
        <p:nvSpPr>
          <p:cNvPr id="25" name="TextBox 7"/>
          <p:cNvSpPr txBox="1"/>
          <p:nvPr/>
        </p:nvSpPr>
        <p:spPr>
          <a:xfrm>
            <a:off x="4522898" y="161610"/>
            <a:ext cx="2831959" cy="584775"/>
          </a:xfrm>
          <a:prstGeom prst="rect">
            <a:avLst/>
          </a:prstGeom>
          <a:solidFill>
            <a:schemeClr val="accent4">
              <a:lumMod val="20000"/>
              <a:lumOff val="80000"/>
            </a:schemeClr>
          </a:solidFill>
          <a:effectLst/>
        </p:spPr>
        <p:txBody>
          <a:bodyPr wrap="square" rtlCol="0">
            <a:spAutoFit/>
          </a:bodyPr>
          <a:lstStyle/>
          <a:p>
            <a:pPr algn="just"/>
            <a:r>
              <a:rPr lang="en-US" sz="3200" b="1" dirty="0">
                <a:effectLst>
                  <a:glow rad="88900">
                    <a:schemeClr val="bg1"/>
                  </a:glow>
                </a:effectLst>
                <a:latin typeface="Arial" panose="020B0604020202020204" pitchFamily="34" charset="0"/>
                <a:cs typeface="Arial" panose="020B0604020202020204" pitchFamily="34" charset="0"/>
              </a:rPr>
              <a:t>* GRAMMAR</a:t>
            </a:r>
          </a:p>
        </p:txBody>
      </p:sp>
      <p:sp>
        <p:nvSpPr>
          <p:cNvPr id="24" name="TextBox 3"/>
          <p:cNvSpPr txBox="1"/>
          <p:nvPr/>
        </p:nvSpPr>
        <p:spPr>
          <a:xfrm>
            <a:off x="1042125" y="3547151"/>
            <a:ext cx="3323492" cy="615553"/>
          </a:xfrm>
          <a:prstGeom prst="rect">
            <a:avLst/>
          </a:prstGeom>
          <a:noFill/>
        </p:spPr>
        <p:txBody>
          <a:bodyPr wrap="square" rtlCol="0">
            <a:spAutoFit/>
          </a:bodyPr>
          <a:lstStyle/>
          <a:p>
            <a:pPr algn="just"/>
            <a:r>
              <a:rPr lang="en-US" sz="3400" b="1">
                <a:solidFill>
                  <a:srgbClr val="B21313"/>
                </a:solidFill>
              </a:rPr>
              <a:t>the other planets</a:t>
            </a:r>
            <a:endParaRPr lang="en-US" sz="3400" b="1" dirty="0">
              <a:solidFill>
                <a:srgbClr val="B21313"/>
              </a:solidFill>
            </a:endParaRPr>
          </a:p>
        </p:txBody>
      </p:sp>
    </p:spTree>
    <p:extLst>
      <p:ext uri="{BB962C8B-B14F-4D97-AF65-F5344CB8AC3E}">
        <p14:creationId xmlns:p14="http://schemas.microsoft.com/office/powerpoint/2010/main" val="42794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3070" y="862496"/>
            <a:ext cx="9924134"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Which of the underlined parts in each question is incorrect? Find and correct it.</a:t>
            </a:r>
          </a:p>
        </p:txBody>
      </p:sp>
      <p:sp>
        <p:nvSpPr>
          <p:cNvPr id="16" name="Rounded Rectangle 15"/>
          <p:cNvSpPr/>
          <p:nvPr/>
        </p:nvSpPr>
        <p:spPr>
          <a:xfrm>
            <a:off x="487067" y="9796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87700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1" name="Content Placeholder 1"/>
          <p:cNvSpPr>
            <a:spLocks noGrp="1"/>
          </p:cNvSpPr>
          <p:nvPr>
            <p:ph idx="1"/>
          </p:nvPr>
        </p:nvSpPr>
        <p:spPr>
          <a:xfrm>
            <a:off x="272942" y="1687313"/>
            <a:ext cx="11130681" cy="2499677"/>
          </a:xfrm>
        </p:spPr>
        <p:txBody>
          <a:bodyPr>
            <a:noAutofit/>
          </a:bodyPr>
          <a:lstStyle/>
          <a:p>
            <a:pPr marL="0" indent="0">
              <a:buNone/>
            </a:pPr>
            <a:r>
              <a:rPr lang="en-US" sz="3200" b="1" dirty="0">
                <a:solidFill>
                  <a:srgbClr val="E0702A"/>
                </a:solidFill>
              </a:rPr>
              <a:t>1. </a:t>
            </a:r>
            <a:r>
              <a:rPr lang="en-US" sz="3200" dirty="0"/>
              <a:t>The teacher asked </a:t>
            </a:r>
            <a:r>
              <a:rPr lang="en-US" sz="3200" u="sng" dirty="0"/>
              <a:t>the</a:t>
            </a:r>
            <a:r>
              <a:rPr lang="en-US" sz="3200" dirty="0"/>
              <a:t> pupils </a:t>
            </a:r>
            <a:r>
              <a:rPr lang="en-US" sz="3200" u="sng" dirty="0"/>
              <a:t>what</a:t>
            </a:r>
            <a:r>
              <a:rPr lang="en-US" sz="3200" dirty="0"/>
              <a:t> they </a:t>
            </a:r>
            <a:r>
              <a:rPr lang="en-US" sz="3200" u="sng" dirty="0"/>
              <a:t>are</a:t>
            </a:r>
            <a:r>
              <a:rPr lang="en-US" sz="3200" dirty="0"/>
              <a:t> doing then.</a:t>
            </a:r>
          </a:p>
          <a:p>
            <a:pPr marL="0" indent="0">
              <a:buNone/>
            </a:pPr>
            <a:endParaRPr lang="en-US" sz="2500" dirty="0"/>
          </a:p>
          <a:p>
            <a:pPr marL="0" indent="0">
              <a:buNone/>
            </a:pPr>
            <a:r>
              <a:rPr lang="en-US" sz="3200" b="1" dirty="0">
                <a:solidFill>
                  <a:srgbClr val="E0702A"/>
                </a:solidFill>
              </a:rPr>
              <a:t>2. </a:t>
            </a:r>
            <a:r>
              <a:rPr lang="en-US" sz="3200" dirty="0"/>
              <a:t>My father </a:t>
            </a:r>
            <a:r>
              <a:rPr lang="en-US" sz="3200" u="sng" dirty="0"/>
              <a:t>wondered</a:t>
            </a:r>
            <a:r>
              <a:rPr lang="en-US" sz="3200" dirty="0"/>
              <a:t> me what I </a:t>
            </a:r>
            <a:r>
              <a:rPr lang="en-US" sz="3200" u="sng" dirty="0"/>
              <a:t>was</a:t>
            </a:r>
            <a:r>
              <a:rPr lang="en-US" sz="3200" dirty="0"/>
              <a:t> 	going to do the </a:t>
            </a:r>
            <a:r>
              <a:rPr lang="en-US" sz="3200" u="sng" dirty="0"/>
              <a:t>following</a:t>
            </a:r>
            <a:r>
              <a:rPr lang="en-US" sz="3200" dirty="0"/>
              <a:t> weekend.</a:t>
            </a:r>
          </a:p>
          <a:p>
            <a:pPr marL="0" indent="0">
              <a:buNone/>
            </a:pPr>
            <a:endParaRPr lang="en-US" sz="2500" dirty="0"/>
          </a:p>
          <a:p>
            <a:pPr marL="0" indent="0">
              <a:buNone/>
            </a:pPr>
            <a:r>
              <a:rPr lang="en-US" sz="3200" b="1" dirty="0">
                <a:solidFill>
                  <a:srgbClr val="E0702A"/>
                </a:solidFill>
              </a:rPr>
              <a:t>3. </a:t>
            </a:r>
            <a:r>
              <a:rPr lang="en-US" sz="3200" dirty="0"/>
              <a:t>My brother </a:t>
            </a:r>
            <a:r>
              <a:rPr lang="en-US" sz="3200" u="sng" dirty="0"/>
              <a:t>wanted</a:t>
            </a:r>
            <a:r>
              <a:rPr lang="en-US" sz="3200" dirty="0"/>
              <a:t> to know </a:t>
            </a:r>
            <a:r>
              <a:rPr lang="en-US" sz="3200" u="sng" dirty="0"/>
              <a:t>who</a:t>
            </a:r>
            <a:r>
              <a:rPr lang="en-US" sz="3200" dirty="0"/>
              <a:t> the scientists were </a:t>
            </a:r>
            <a:r>
              <a:rPr lang="en-US" sz="3200" u="sng" dirty="0"/>
              <a:t>exploring</a:t>
            </a:r>
            <a:r>
              <a:rPr lang="en-US" sz="3200" dirty="0"/>
              <a:t> other planets.</a:t>
            </a:r>
            <a:endParaRPr lang="en-US" sz="3200" u="sng" dirty="0"/>
          </a:p>
        </p:txBody>
      </p:sp>
      <p:sp>
        <p:nvSpPr>
          <p:cNvPr id="32" name="Rectangle 31"/>
          <p:cNvSpPr/>
          <p:nvPr/>
        </p:nvSpPr>
        <p:spPr>
          <a:xfrm>
            <a:off x="3904600" y="2099125"/>
            <a:ext cx="417102" cy="553998"/>
          </a:xfrm>
          <a:prstGeom prst="rect">
            <a:avLst/>
          </a:prstGeom>
        </p:spPr>
        <p:txBody>
          <a:bodyPr wrap="none">
            <a:spAutoFit/>
          </a:bodyPr>
          <a:lstStyle/>
          <a:p>
            <a:pPr lvl="0" algn="ctr"/>
            <a:r>
              <a:rPr lang="en-US" sz="3000" b="1">
                <a:solidFill>
                  <a:srgbClr val="00B0F0"/>
                </a:solidFill>
              </a:rPr>
              <a:t>A</a:t>
            </a:r>
            <a:endParaRPr lang="en-US" sz="3000" b="1" dirty="0">
              <a:solidFill>
                <a:srgbClr val="00B0F0"/>
              </a:solidFill>
              <a:cs typeface="Calibri" panose="020F0502020204030204" pitchFamily="34" charset="0"/>
            </a:endParaRPr>
          </a:p>
        </p:txBody>
      </p:sp>
      <p:sp>
        <p:nvSpPr>
          <p:cNvPr id="33" name="Rectangle 32"/>
          <p:cNvSpPr/>
          <p:nvPr/>
        </p:nvSpPr>
        <p:spPr>
          <a:xfrm>
            <a:off x="5804659" y="2068348"/>
            <a:ext cx="401071" cy="553998"/>
          </a:xfrm>
          <a:prstGeom prst="rect">
            <a:avLst/>
          </a:prstGeom>
        </p:spPr>
        <p:txBody>
          <a:bodyPr wrap="none">
            <a:spAutoFit/>
          </a:bodyPr>
          <a:lstStyle/>
          <a:p>
            <a:pPr lvl="0" algn="ctr"/>
            <a:r>
              <a:rPr lang="en-US" sz="3000" b="1">
                <a:solidFill>
                  <a:srgbClr val="00B0F0"/>
                </a:solidFill>
              </a:rPr>
              <a:t>B</a:t>
            </a:r>
            <a:endParaRPr lang="en-US" sz="3000" b="1" dirty="0">
              <a:solidFill>
                <a:srgbClr val="00B0F0"/>
              </a:solidFill>
              <a:cs typeface="Calibri" panose="020F0502020204030204" pitchFamily="34" charset="0"/>
            </a:endParaRPr>
          </a:p>
        </p:txBody>
      </p:sp>
      <p:sp>
        <p:nvSpPr>
          <p:cNvPr id="34" name="Rectangle 33"/>
          <p:cNvSpPr/>
          <p:nvPr/>
        </p:nvSpPr>
        <p:spPr>
          <a:xfrm>
            <a:off x="7394944" y="2068348"/>
            <a:ext cx="388247" cy="553998"/>
          </a:xfrm>
          <a:prstGeom prst="rect">
            <a:avLst/>
          </a:prstGeom>
        </p:spPr>
        <p:txBody>
          <a:bodyPr wrap="none">
            <a:spAutoFit/>
          </a:bodyPr>
          <a:lstStyle/>
          <a:p>
            <a:pPr lvl="0" algn="ctr"/>
            <a:r>
              <a:rPr lang="en-US" sz="3000" b="1">
                <a:solidFill>
                  <a:srgbClr val="00B0F0"/>
                </a:solidFill>
              </a:rPr>
              <a:t>C</a:t>
            </a:r>
            <a:endParaRPr lang="en-US" sz="3000" b="1" dirty="0">
              <a:solidFill>
                <a:srgbClr val="00B0F0"/>
              </a:solidFill>
              <a:cs typeface="Calibri" panose="020F0502020204030204" pitchFamily="34" charset="0"/>
            </a:endParaRPr>
          </a:p>
        </p:txBody>
      </p:sp>
      <p:sp>
        <p:nvSpPr>
          <p:cNvPr id="35" name="Rectangle 34"/>
          <p:cNvSpPr/>
          <p:nvPr/>
        </p:nvSpPr>
        <p:spPr>
          <a:xfrm>
            <a:off x="7783191" y="2099125"/>
            <a:ext cx="1338380" cy="523220"/>
          </a:xfrm>
          <a:prstGeom prst="rect">
            <a:avLst/>
          </a:prstGeom>
        </p:spPr>
        <p:txBody>
          <a:bodyPr wrap="none">
            <a:spAutoFit/>
          </a:bodyPr>
          <a:lstStyle/>
          <a:p>
            <a:pPr lvl="0" algn="ctr"/>
            <a:r>
              <a:rPr lang="en-US" sz="2800" b="1">
                <a:solidFill>
                  <a:srgbClr val="EF4B66"/>
                </a:solidFill>
                <a:sym typeface="Wingdings 3" panose="05040102010807070707" pitchFamily="18" charset="2"/>
              </a:rPr>
              <a:t> were</a:t>
            </a:r>
            <a:endParaRPr lang="en-US" sz="2800" b="1" dirty="0">
              <a:solidFill>
                <a:srgbClr val="EF4B66"/>
              </a:solidFill>
              <a:cs typeface="Calibri" panose="020F0502020204030204" pitchFamily="34" charset="0"/>
            </a:endParaRPr>
          </a:p>
        </p:txBody>
      </p:sp>
      <p:sp>
        <p:nvSpPr>
          <p:cNvPr id="36" name="Rectangle 35"/>
          <p:cNvSpPr/>
          <p:nvPr/>
        </p:nvSpPr>
        <p:spPr>
          <a:xfrm>
            <a:off x="3086915" y="3101293"/>
            <a:ext cx="417102" cy="553998"/>
          </a:xfrm>
          <a:prstGeom prst="rect">
            <a:avLst/>
          </a:prstGeom>
        </p:spPr>
        <p:txBody>
          <a:bodyPr wrap="none">
            <a:spAutoFit/>
          </a:bodyPr>
          <a:lstStyle/>
          <a:p>
            <a:pPr lvl="0" algn="ctr"/>
            <a:r>
              <a:rPr lang="en-US" sz="3000" b="1">
                <a:solidFill>
                  <a:srgbClr val="00B0F0"/>
                </a:solidFill>
              </a:rPr>
              <a:t>A</a:t>
            </a:r>
            <a:endParaRPr lang="en-US" sz="3000" b="1" dirty="0">
              <a:solidFill>
                <a:srgbClr val="00B0F0"/>
              </a:solidFill>
              <a:cs typeface="Calibri" panose="020F0502020204030204" pitchFamily="34" charset="0"/>
            </a:endParaRPr>
          </a:p>
        </p:txBody>
      </p:sp>
      <p:sp>
        <p:nvSpPr>
          <p:cNvPr id="37" name="Rectangle 36"/>
          <p:cNvSpPr/>
          <p:nvPr/>
        </p:nvSpPr>
        <p:spPr>
          <a:xfrm>
            <a:off x="6094095" y="3101293"/>
            <a:ext cx="401071" cy="553998"/>
          </a:xfrm>
          <a:prstGeom prst="rect">
            <a:avLst/>
          </a:prstGeom>
        </p:spPr>
        <p:txBody>
          <a:bodyPr wrap="none">
            <a:spAutoFit/>
          </a:bodyPr>
          <a:lstStyle/>
          <a:p>
            <a:pPr lvl="0" algn="ctr"/>
            <a:r>
              <a:rPr lang="en-US" sz="3000" b="1">
                <a:solidFill>
                  <a:srgbClr val="00B0F0"/>
                </a:solidFill>
              </a:rPr>
              <a:t>B</a:t>
            </a:r>
            <a:endParaRPr lang="en-US" sz="3000" b="1" dirty="0">
              <a:solidFill>
                <a:srgbClr val="00B0F0"/>
              </a:solidFill>
              <a:cs typeface="Calibri" panose="020F0502020204030204" pitchFamily="34" charset="0"/>
            </a:endParaRPr>
          </a:p>
        </p:txBody>
      </p:sp>
      <p:sp>
        <p:nvSpPr>
          <p:cNvPr id="38" name="Rectangle 37"/>
          <p:cNvSpPr/>
          <p:nvPr/>
        </p:nvSpPr>
        <p:spPr>
          <a:xfrm>
            <a:off x="9997467" y="3101293"/>
            <a:ext cx="388247" cy="553998"/>
          </a:xfrm>
          <a:prstGeom prst="rect">
            <a:avLst/>
          </a:prstGeom>
        </p:spPr>
        <p:txBody>
          <a:bodyPr wrap="none">
            <a:spAutoFit/>
          </a:bodyPr>
          <a:lstStyle/>
          <a:p>
            <a:pPr lvl="0" algn="ctr"/>
            <a:r>
              <a:rPr lang="en-US" sz="3000" b="1">
                <a:solidFill>
                  <a:srgbClr val="00B0F0"/>
                </a:solidFill>
              </a:rPr>
              <a:t>C</a:t>
            </a:r>
            <a:endParaRPr lang="en-US" sz="3000" b="1" dirty="0">
              <a:solidFill>
                <a:srgbClr val="00B0F0"/>
              </a:solidFill>
              <a:cs typeface="Calibri" panose="020F0502020204030204" pitchFamily="34" charset="0"/>
            </a:endParaRPr>
          </a:p>
        </p:txBody>
      </p:sp>
      <p:sp>
        <p:nvSpPr>
          <p:cNvPr id="39" name="Oval 38"/>
          <p:cNvSpPr/>
          <p:nvPr/>
        </p:nvSpPr>
        <p:spPr>
          <a:xfrm>
            <a:off x="7381072" y="2154582"/>
            <a:ext cx="443157" cy="443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0" name="Oval 39"/>
          <p:cNvSpPr/>
          <p:nvPr/>
        </p:nvSpPr>
        <p:spPr>
          <a:xfrm>
            <a:off x="3060860" y="3168247"/>
            <a:ext cx="443157" cy="443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1" name="Rectangle 40"/>
          <p:cNvSpPr/>
          <p:nvPr/>
        </p:nvSpPr>
        <p:spPr>
          <a:xfrm>
            <a:off x="3530072" y="3132071"/>
            <a:ext cx="1444434" cy="523220"/>
          </a:xfrm>
          <a:prstGeom prst="rect">
            <a:avLst/>
          </a:prstGeom>
        </p:spPr>
        <p:txBody>
          <a:bodyPr wrap="none">
            <a:spAutoFit/>
          </a:bodyPr>
          <a:lstStyle/>
          <a:p>
            <a:pPr lvl="0" algn="ctr"/>
            <a:r>
              <a:rPr lang="en-US" sz="2800" b="1">
                <a:solidFill>
                  <a:srgbClr val="EF4B66"/>
                </a:solidFill>
                <a:sym typeface="Wingdings 3" panose="05040102010807070707" pitchFamily="18" charset="2"/>
              </a:rPr>
              <a:t> asked</a:t>
            </a:r>
            <a:endParaRPr lang="en-US" sz="2800" b="1" dirty="0">
              <a:solidFill>
                <a:srgbClr val="EF4B66"/>
              </a:solidFill>
              <a:cs typeface="Calibri" panose="020F0502020204030204" pitchFamily="34" charset="0"/>
            </a:endParaRPr>
          </a:p>
        </p:txBody>
      </p:sp>
      <p:sp>
        <p:nvSpPr>
          <p:cNvPr id="42" name="Rectangle 41"/>
          <p:cNvSpPr/>
          <p:nvPr/>
        </p:nvSpPr>
        <p:spPr>
          <a:xfrm>
            <a:off x="3060860" y="4538267"/>
            <a:ext cx="417102" cy="553998"/>
          </a:xfrm>
          <a:prstGeom prst="rect">
            <a:avLst/>
          </a:prstGeom>
        </p:spPr>
        <p:txBody>
          <a:bodyPr wrap="none">
            <a:spAutoFit/>
          </a:bodyPr>
          <a:lstStyle/>
          <a:p>
            <a:pPr lvl="0" algn="ctr"/>
            <a:r>
              <a:rPr lang="en-US" sz="3000" b="1">
                <a:solidFill>
                  <a:srgbClr val="00B0F0"/>
                </a:solidFill>
              </a:rPr>
              <a:t>A</a:t>
            </a:r>
            <a:endParaRPr lang="en-US" sz="3000" b="1" dirty="0">
              <a:solidFill>
                <a:srgbClr val="00B0F0"/>
              </a:solidFill>
              <a:cs typeface="Calibri" panose="020F0502020204030204" pitchFamily="34" charset="0"/>
            </a:endParaRPr>
          </a:p>
        </p:txBody>
      </p:sp>
      <p:sp>
        <p:nvSpPr>
          <p:cNvPr id="43" name="Rectangle 42"/>
          <p:cNvSpPr/>
          <p:nvPr/>
        </p:nvSpPr>
        <p:spPr>
          <a:xfrm>
            <a:off x="5693024" y="4538267"/>
            <a:ext cx="401071" cy="553998"/>
          </a:xfrm>
          <a:prstGeom prst="rect">
            <a:avLst/>
          </a:prstGeom>
        </p:spPr>
        <p:txBody>
          <a:bodyPr wrap="none">
            <a:spAutoFit/>
          </a:bodyPr>
          <a:lstStyle/>
          <a:p>
            <a:pPr lvl="0" algn="ctr"/>
            <a:r>
              <a:rPr lang="en-US" sz="3000" b="1">
                <a:solidFill>
                  <a:srgbClr val="00B0F0"/>
                </a:solidFill>
              </a:rPr>
              <a:t>B</a:t>
            </a:r>
            <a:endParaRPr lang="en-US" sz="3000" b="1" dirty="0">
              <a:solidFill>
                <a:srgbClr val="00B0F0"/>
              </a:solidFill>
              <a:cs typeface="Calibri" panose="020F0502020204030204" pitchFamily="34" charset="0"/>
            </a:endParaRPr>
          </a:p>
        </p:txBody>
      </p:sp>
      <p:sp>
        <p:nvSpPr>
          <p:cNvPr id="44" name="Rectangle 43"/>
          <p:cNvSpPr/>
          <p:nvPr/>
        </p:nvSpPr>
        <p:spPr>
          <a:xfrm>
            <a:off x="9971412" y="4538267"/>
            <a:ext cx="388247" cy="553998"/>
          </a:xfrm>
          <a:prstGeom prst="rect">
            <a:avLst/>
          </a:prstGeom>
        </p:spPr>
        <p:txBody>
          <a:bodyPr wrap="none">
            <a:spAutoFit/>
          </a:bodyPr>
          <a:lstStyle/>
          <a:p>
            <a:pPr lvl="0" algn="ctr"/>
            <a:r>
              <a:rPr lang="en-US" sz="3000" b="1">
                <a:solidFill>
                  <a:srgbClr val="00B0F0"/>
                </a:solidFill>
              </a:rPr>
              <a:t>C</a:t>
            </a:r>
            <a:endParaRPr lang="en-US" sz="3000" b="1" dirty="0">
              <a:solidFill>
                <a:srgbClr val="00B0F0"/>
              </a:solidFill>
              <a:cs typeface="Calibri" panose="020F0502020204030204" pitchFamily="34" charset="0"/>
            </a:endParaRPr>
          </a:p>
        </p:txBody>
      </p:sp>
      <p:sp>
        <p:nvSpPr>
          <p:cNvPr id="45" name="Oval 44"/>
          <p:cNvSpPr/>
          <p:nvPr/>
        </p:nvSpPr>
        <p:spPr>
          <a:xfrm>
            <a:off x="5671980" y="4630591"/>
            <a:ext cx="443157" cy="443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6" name="Rectangle 45"/>
          <p:cNvSpPr/>
          <p:nvPr/>
        </p:nvSpPr>
        <p:spPr>
          <a:xfrm>
            <a:off x="6052820" y="4604672"/>
            <a:ext cx="2097882" cy="523220"/>
          </a:xfrm>
          <a:prstGeom prst="rect">
            <a:avLst/>
          </a:prstGeom>
        </p:spPr>
        <p:txBody>
          <a:bodyPr wrap="none">
            <a:spAutoFit/>
          </a:bodyPr>
          <a:lstStyle/>
          <a:p>
            <a:pPr lvl="0" algn="ctr"/>
            <a:r>
              <a:rPr lang="en-US" sz="2800" b="1">
                <a:solidFill>
                  <a:srgbClr val="EF4B66"/>
                </a:solidFill>
                <a:sym typeface="Wingdings 3" panose="05040102010807070707" pitchFamily="18" charset="2"/>
              </a:rPr>
              <a:t> how/ why</a:t>
            </a:r>
            <a:endParaRPr lang="en-US" sz="2800" b="1" dirty="0">
              <a:solidFill>
                <a:srgbClr val="EF4B66"/>
              </a:solidFill>
              <a:cs typeface="Calibri" panose="020F0502020204030204" pitchFamily="34" charset="0"/>
            </a:endParaRPr>
          </a:p>
        </p:txBody>
      </p:sp>
      <p:sp>
        <p:nvSpPr>
          <p:cNvPr id="26" name="TextBox 7"/>
          <p:cNvSpPr txBox="1"/>
          <p:nvPr/>
        </p:nvSpPr>
        <p:spPr>
          <a:xfrm>
            <a:off x="4477578" y="211316"/>
            <a:ext cx="2831959" cy="584775"/>
          </a:xfrm>
          <a:prstGeom prst="rect">
            <a:avLst/>
          </a:prstGeom>
          <a:solidFill>
            <a:schemeClr val="accent4">
              <a:lumMod val="20000"/>
              <a:lumOff val="80000"/>
            </a:schemeClr>
          </a:solidFill>
          <a:effectLst/>
        </p:spPr>
        <p:txBody>
          <a:bodyPr wrap="square" rtlCol="0">
            <a:spAutoFit/>
          </a:bodyPr>
          <a:lstStyle/>
          <a:p>
            <a:pPr algn="just"/>
            <a:r>
              <a:rPr lang="en-US" sz="3200" b="1" dirty="0">
                <a:effectLst>
                  <a:glow rad="88900">
                    <a:schemeClr val="bg1"/>
                  </a:glow>
                </a:effectLst>
                <a:latin typeface="Arial" panose="020B0604020202020204" pitchFamily="34" charset="0"/>
                <a:cs typeface="Arial" panose="020B0604020202020204" pitchFamily="34" charset="0"/>
              </a:rPr>
              <a:t>* GRAMMAR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animBg="1"/>
      <p:bldP spid="40" grpId="0" animBg="1"/>
      <p:bldP spid="41" grpId="0"/>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3297" y="754426"/>
            <a:ext cx="90852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Which of the underlined parts in each question is incorrect? Find and correct it.</a:t>
            </a:r>
          </a:p>
        </p:txBody>
      </p:sp>
      <p:sp>
        <p:nvSpPr>
          <p:cNvPr id="16" name="Rounded Rectangle 15"/>
          <p:cNvSpPr/>
          <p:nvPr/>
        </p:nvSpPr>
        <p:spPr>
          <a:xfrm>
            <a:off x="437906" y="7645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90691" y="66194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1" name="Content Placeholder 1"/>
          <p:cNvSpPr>
            <a:spLocks noGrp="1"/>
          </p:cNvSpPr>
          <p:nvPr>
            <p:ph idx="1"/>
          </p:nvPr>
        </p:nvSpPr>
        <p:spPr>
          <a:xfrm>
            <a:off x="339688" y="1662969"/>
            <a:ext cx="11130681" cy="2499677"/>
          </a:xfrm>
        </p:spPr>
        <p:txBody>
          <a:bodyPr>
            <a:noAutofit/>
          </a:bodyPr>
          <a:lstStyle/>
          <a:p>
            <a:pPr marL="0" indent="0">
              <a:buNone/>
            </a:pPr>
            <a:r>
              <a:rPr lang="en-US" sz="3200" b="1">
                <a:solidFill>
                  <a:srgbClr val="E0702A"/>
                </a:solidFill>
              </a:rPr>
              <a:t>4. </a:t>
            </a:r>
            <a:r>
              <a:rPr lang="en-US" sz="3200"/>
              <a:t>I asked my teacher </a:t>
            </a:r>
            <a:r>
              <a:rPr lang="en-US" sz="3200" u="sng"/>
              <a:t>what food </a:t>
            </a:r>
            <a:r>
              <a:rPr lang="en-US" sz="3200"/>
              <a:t>spacemen </a:t>
            </a:r>
            <a:r>
              <a:rPr lang="en-US" sz="3200" u="sng"/>
              <a:t>eat</a:t>
            </a:r>
            <a:r>
              <a:rPr lang="en-US" sz="3200"/>
              <a:t> when they were</a:t>
            </a:r>
          </a:p>
          <a:p>
            <a:pPr marL="0" indent="0">
              <a:buNone/>
            </a:pPr>
            <a:endParaRPr lang="en-US" sz="900"/>
          </a:p>
          <a:p>
            <a:pPr marL="0" indent="0">
              <a:buNone/>
            </a:pPr>
            <a:r>
              <a:rPr lang="en-US" sz="3200"/>
              <a:t>travelling in </a:t>
            </a:r>
            <a:r>
              <a:rPr lang="en-US" sz="3200" u="sng"/>
              <a:t>a</a:t>
            </a:r>
            <a:r>
              <a:rPr lang="en-US" sz="3200"/>
              <a:t> spacecraft.</a:t>
            </a:r>
          </a:p>
          <a:p>
            <a:pPr marL="0" indent="0">
              <a:buNone/>
            </a:pPr>
            <a:endParaRPr lang="en-US" sz="2500" dirty="0"/>
          </a:p>
          <a:p>
            <a:pPr marL="0" indent="0">
              <a:buNone/>
            </a:pPr>
            <a:r>
              <a:rPr lang="en-US" sz="3200" b="1">
                <a:solidFill>
                  <a:srgbClr val="E0702A"/>
                </a:solidFill>
              </a:rPr>
              <a:t>5. </a:t>
            </a:r>
            <a:r>
              <a:rPr lang="en-US" sz="3200"/>
              <a:t>Scientists are </a:t>
            </a:r>
            <a:r>
              <a:rPr lang="en-US" sz="3200" u="sng"/>
              <a:t>still</a:t>
            </a:r>
            <a:r>
              <a:rPr lang="en-US" sz="3200"/>
              <a:t> wondering </a:t>
            </a:r>
            <a:r>
              <a:rPr lang="en-US" sz="3200" u="sng"/>
              <a:t>how many </a:t>
            </a:r>
            <a:r>
              <a:rPr lang="en-US" sz="3200"/>
              <a:t>planets </a:t>
            </a:r>
            <a:r>
              <a:rPr lang="en-US" sz="3200" u="sng"/>
              <a:t>are there </a:t>
            </a:r>
            <a:r>
              <a:rPr lang="en-US" sz="3200"/>
              <a:t>in our galaxy.</a:t>
            </a:r>
          </a:p>
          <a:p>
            <a:pPr marL="0" indent="0">
              <a:buNone/>
            </a:pPr>
            <a:endParaRPr lang="en-US" sz="2500"/>
          </a:p>
        </p:txBody>
      </p:sp>
      <p:sp>
        <p:nvSpPr>
          <p:cNvPr id="32" name="Rectangle 31"/>
          <p:cNvSpPr/>
          <p:nvPr/>
        </p:nvSpPr>
        <p:spPr>
          <a:xfrm>
            <a:off x="4533025" y="2055682"/>
            <a:ext cx="417102" cy="553998"/>
          </a:xfrm>
          <a:prstGeom prst="rect">
            <a:avLst/>
          </a:prstGeom>
        </p:spPr>
        <p:txBody>
          <a:bodyPr wrap="none">
            <a:spAutoFit/>
          </a:bodyPr>
          <a:lstStyle/>
          <a:p>
            <a:pPr lvl="0" algn="ctr"/>
            <a:r>
              <a:rPr lang="en-US" sz="3000" b="1">
                <a:solidFill>
                  <a:srgbClr val="00B0F0"/>
                </a:solidFill>
              </a:rPr>
              <a:t>A</a:t>
            </a:r>
            <a:endParaRPr lang="en-US" sz="3000" b="1" dirty="0">
              <a:solidFill>
                <a:srgbClr val="00B0F0"/>
              </a:solidFill>
              <a:cs typeface="Calibri" panose="020F0502020204030204" pitchFamily="34" charset="0"/>
            </a:endParaRPr>
          </a:p>
        </p:txBody>
      </p:sp>
      <p:sp>
        <p:nvSpPr>
          <p:cNvPr id="33" name="Rectangle 32"/>
          <p:cNvSpPr/>
          <p:nvPr/>
        </p:nvSpPr>
        <p:spPr>
          <a:xfrm>
            <a:off x="7609667" y="2046890"/>
            <a:ext cx="401071" cy="553998"/>
          </a:xfrm>
          <a:prstGeom prst="rect">
            <a:avLst/>
          </a:prstGeom>
        </p:spPr>
        <p:txBody>
          <a:bodyPr wrap="none">
            <a:spAutoFit/>
          </a:bodyPr>
          <a:lstStyle/>
          <a:p>
            <a:pPr lvl="0" algn="ctr"/>
            <a:r>
              <a:rPr lang="en-US" sz="3000" b="1">
                <a:solidFill>
                  <a:srgbClr val="00B0F0"/>
                </a:solidFill>
              </a:rPr>
              <a:t>B</a:t>
            </a:r>
            <a:endParaRPr lang="en-US" sz="3000" b="1" dirty="0">
              <a:solidFill>
                <a:srgbClr val="00B0F0"/>
              </a:solidFill>
              <a:cs typeface="Calibri" panose="020F0502020204030204" pitchFamily="34" charset="0"/>
            </a:endParaRPr>
          </a:p>
        </p:txBody>
      </p:sp>
      <p:sp>
        <p:nvSpPr>
          <p:cNvPr id="34" name="Rectangle 33"/>
          <p:cNvSpPr/>
          <p:nvPr/>
        </p:nvSpPr>
        <p:spPr>
          <a:xfrm>
            <a:off x="2337546" y="2857350"/>
            <a:ext cx="388247" cy="553998"/>
          </a:xfrm>
          <a:prstGeom prst="rect">
            <a:avLst/>
          </a:prstGeom>
        </p:spPr>
        <p:txBody>
          <a:bodyPr wrap="none">
            <a:spAutoFit/>
          </a:bodyPr>
          <a:lstStyle/>
          <a:p>
            <a:pPr lvl="0" algn="ctr"/>
            <a:r>
              <a:rPr lang="en-US" sz="3000" b="1">
                <a:solidFill>
                  <a:srgbClr val="00B0F0"/>
                </a:solidFill>
              </a:rPr>
              <a:t>C</a:t>
            </a:r>
            <a:endParaRPr lang="en-US" sz="3000" b="1" dirty="0">
              <a:solidFill>
                <a:srgbClr val="00B0F0"/>
              </a:solidFill>
              <a:cs typeface="Calibri" panose="020F0502020204030204" pitchFamily="34" charset="0"/>
            </a:endParaRPr>
          </a:p>
        </p:txBody>
      </p:sp>
      <p:sp>
        <p:nvSpPr>
          <p:cNvPr id="35" name="Rectangle 34"/>
          <p:cNvSpPr/>
          <p:nvPr/>
        </p:nvSpPr>
        <p:spPr>
          <a:xfrm>
            <a:off x="7993154" y="2090665"/>
            <a:ext cx="1063433" cy="523220"/>
          </a:xfrm>
          <a:prstGeom prst="rect">
            <a:avLst/>
          </a:prstGeom>
        </p:spPr>
        <p:txBody>
          <a:bodyPr wrap="none">
            <a:spAutoFit/>
          </a:bodyPr>
          <a:lstStyle/>
          <a:p>
            <a:pPr lvl="0" algn="ctr"/>
            <a:r>
              <a:rPr lang="en-US" sz="2800" b="1">
                <a:solidFill>
                  <a:srgbClr val="EF4B66"/>
                </a:solidFill>
                <a:sym typeface="Wingdings 3" panose="05040102010807070707" pitchFamily="18" charset="2"/>
              </a:rPr>
              <a:t> ate</a:t>
            </a:r>
            <a:endParaRPr lang="en-US" sz="2800" b="1" dirty="0">
              <a:solidFill>
                <a:srgbClr val="EF4B66"/>
              </a:solidFill>
              <a:cs typeface="Calibri" panose="020F0502020204030204" pitchFamily="34" charset="0"/>
            </a:endParaRPr>
          </a:p>
        </p:txBody>
      </p:sp>
      <p:sp>
        <p:nvSpPr>
          <p:cNvPr id="36" name="Rectangle 35"/>
          <p:cNvSpPr/>
          <p:nvPr/>
        </p:nvSpPr>
        <p:spPr>
          <a:xfrm>
            <a:off x="3144868" y="3885647"/>
            <a:ext cx="417102" cy="553998"/>
          </a:xfrm>
          <a:prstGeom prst="rect">
            <a:avLst/>
          </a:prstGeom>
        </p:spPr>
        <p:txBody>
          <a:bodyPr wrap="none">
            <a:spAutoFit/>
          </a:bodyPr>
          <a:lstStyle/>
          <a:p>
            <a:pPr lvl="0" algn="ctr"/>
            <a:r>
              <a:rPr lang="en-US" sz="3000" b="1">
                <a:solidFill>
                  <a:srgbClr val="00B0F0"/>
                </a:solidFill>
              </a:rPr>
              <a:t>A</a:t>
            </a:r>
            <a:endParaRPr lang="en-US" sz="3000" b="1" dirty="0">
              <a:solidFill>
                <a:srgbClr val="00B0F0"/>
              </a:solidFill>
              <a:cs typeface="Calibri" panose="020F0502020204030204" pitchFamily="34" charset="0"/>
            </a:endParaRPr>
          </a:p>
        </p:txBody>
      </p:sp>
      <p:sp>
        <p:nvSpPr>
          <p:cNvPr id="37" name="Rectangle 36"/>
          <p:cNvSpPr/>
          <p:nvPr/>
        </p:nvSpPr>
        <p:spPr>
          <a:xfrm>
            <a:off x="6242758" y="3885647"/>
            <a:ext cx="401071" cy="553998"/>
          </a:xfrm>
          <a:prstGeom prst="rect">
            <a:avLst/>
          </a:prstGeom>
        </p:spPr>
        <p:txBody>
          <a:bodyPr wrap="none">
            <a:spAutoFit/>
          </a:bodyPr>
          <a:lstStyle/>
          <a:p>
            <a:pPr lvl="0" algn="ctr"/>
            <a:r>
              <a:rPr lang="en-US" sz="3000" b="1">
                <a:solidFill>
                  <a:srgbClr val="00B0F0"/>
                </a:solidFill>
              </a:rPr>
              <a:t>B</a:t>
            </a:r>
            <a:endParaRPr lang="en-US" sz="3000" b="1" dirty="0">
              <a:solidFill>
                <a:srgbClr val="00B0F0"/>
              </a:solidFill>
              <a:cs typeface="Calibri" panose="020F0502020204030204" pitchFamily="34" charset="0"/>
            </a:endParaRPr>
          </a:p>
        </p:txBody>
      </p:sp>
      <p:sp>
        <p:nvSpPr>
          <p:cNvPr id="38" name="Rectangle 37"/>
          <p:cNvSpPr/>
          <p:nvPr/>
        </p:nvSpPr>
        <p:spPr>
          <a:xfrm>
            <a:off x="9387206" y="3885647"/>
            <a:ext cx="388247" cy="553998"/>
          </a:xfrm>
          <a:prstGeom prst="rect">
            <a:avLst/>
          </a:prstGeom>
        </p:spPr>
        <p:txBody>
          <a:bodyPr wrap="none">
            <a:spAutoFit/>
          </a:bodyPr>
          <a:lstStyle/>
          <a:p>
            <a:pPr lvl="0" algn="ctr"/>
            <a:r>
              <a:rPr lang="en-US" sz="3000" b="1">
                <a:solidFill>
                  <a:srgbClr val="00B0F0"/>
                </a:solidFill>
              </a:rPr>
              <a:t>C</a:t>
            </a:r>
            <a:endParaRPr lang="en-US" sz="3000" b="1" dirty="0">
              <a:solidFill>
                <a:srgbClr val="00B0F0"/>
              </a:solidFill>
              <a:cs typeface="Calibri" panose="020F0502020204030204" pitchFamily="34" charset="0"/>
            </a:endParaRPr>
          </a:p>
        </p:txBody>
      </p:sp>
      <p:sp>
        <p:nvSpPr>
          <p:cNvPr id="39" name="Oval 38"/>
          <p:cNvSpPr/>
          <p:nvPr/>
        </p:nvSpPr>
        <p:spPr>
          <a:xfrm>
            <a:off x="7588623" y="2130733"/>
            <a:ext cx="443157" cy="443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0" name="Oval 39"/>
          <p:cNvSpPr/>
          <p:nvPr/>
        </p:nvSpPr>
        <p:spPr>
          <a:xfrm>
            <a:off x="9387206" y="3960076"/>
            <a:ext cx="443157" cy="443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1" name="Rectangle 40"/>
          <p:cNvSpPr/>
          <p:nvPr/>
        </p:nvSpPr>
        <p:spPr>
          <a:xfrm>
            <a:off x="9739722" y="3933700"/>
            <a:ext cx="2008820" cy="523220"/>
          </a:xfrm>
          <a:prstGeom prst="rect">
            <a:avLst/>
          </a:prstGeom>
        </p:spPr>
        <p:txBody>
          <a:bodyPr wrap="none">
            <a:spAutoFit/>
          </a:bodyPr>
          <a:lstStyle/>
          <a:p>
            <a:pPr lvl="0" algn="ctr"/>
            <a:r>
              <a:rPr lang="en-US" sz="2800" b="1">
                <a:solidFill>
                  <a:srgbClr val="EF4B66"/>
                </a:solidFill>
                <a:sym typeface="Wingdings 3" panose="05040102010807070707" pitchFamily="18" charset="2"/>
              </a:rPr>
              <a:t> there are</a:t>
            </a:r>
            <a:endParaRPr lang="en-US" sz="2800" b="1" dirty="0">
              <a:solidFill>
                <a:srgbClr val="EF4B66"/>
              </a:solidFill>
              <a:cs typeface="Calibri" panose="020F0502020204030204" pitchFamily="34" charset="0"/>
            </a:endParaRPr>
          </a:p>
        </p:txBody>
      </p:sp>
      <p:sp>
        <p:nvSpPr>
          <p:cNvPr id="22" name="TextBox 7"/>
          <p:cNvSpPr txBox="1"/>
          <p:nvPr/>
        </p:nvSpPr>
        <p:spPr>
          <a:xfrm>
            <a:off x="4489048" y="123681"/>
            <a:ext cx="2831959" cy="584775"/>
          </a:xfrm>
          <a:prstGeom prst="rect">
            <a:avLst/>
          </a:prstGeom>
          <a:solidFill>
            <a:schemeClr val="accent4">
              <a:lumMod val="20000"/>
              <a:lumOff val="80000"/>
            </a:schemeClr>
          </a:solidFill>
          <a:effectLst/>
        </p:spPr>
        <p:txBody>
          <a:bodyPr wrap="square" rtlCol="0">
            <a:spAutoFit/>
          </a:bodyPr>
          <a:lstStyle/>
          <a:p>
            <a:pPr algn="just"/>
            <a:r>
              <a:rPr lang="en-US" sz="3200" b="1" dirty="0">
                <a:effectLst>
                  <a:glow rad="88900">
                    <a:schemeClr val="bg1"/>
                  </a:glow>
                </a:effectLst>
                <a:latin typeface="Arial" panose="020B0604020202020204" pitchFamily="34" charset="0"/>
                <a:cs typeface="Arial" panose="020B0604020202020204" pitchFamily="34" charset="0"/>
              </a:rPr>
              <a:t>* GRAMMAR</a:t>
            </a:r>
          </a:p>
        </p:txBody>
      </p:sp>
    </p:spTree>
    <p:extLst>
      <p:ext uri="{BB962C8B-B14F-4D97-AF65-F5344CB8AC3E}">
        <p14:creationId xmlns:p14="http://schemas.microsoft.com/office/powerpoint/2010/main" val="9806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animBg="1"/>
      <p:bldP spid="40" grpId="0" animBg="1"/>
      <p:bldP spid="4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TotalTime>
  <Words>813</Words>
  <Application>Microsoft Office PowerPoint</Application>
  <PresentationFormat>Widescreen</PresentationFormat>
  <Paragraphs>133</Paragraphs>
  <Slides>16</Slides>
  <Notes>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Algerian</vt:lpstr>
      <vt:lpstr>Arial</vt:lpstr>
      <vt:lpstr>Arial Black</vt:lpstr>
      <vt:lpstr>Brush Script MT</vt:lpstr>
      <vt:lpstr>Calibri</vt:lpstr>
      <vt:lpstr>Calibri Light</vt:lpstr>
      <vt:lpstr>Forte Forward</vt:lpstr>
      <vt:lpstr>Goudy Stout</vt:lpstr>
      <vt:lpstr>Imprint MT Shadow</vt:lpstr>
      <vt:lpstr>Lucida Handwriting</vt:lpstr>
      <vt:lpstr>Myriad Pro</vt:lpstr>
      <vt:lpstr>Roboto</vt:lpstr>
      <vt:lpstr>UVN Bay Buom Nang</vt:lpstr>
      <vt:lpstr>Wingdings</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257</cp:revision>
  <dcterms:created xsi:type="dcterms:W3CDTF">2020-12-09T02:04:00Z</dcterms:created>
  <dcterms:modified xsi:type="dcterms:W3CDTF">2025-05-12T16:47:20Z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