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62" r:id="rId2"/>
    <p:sldId id="314" r:id="rId3"/>
    <p:sldId id="298" r:id="rId4"/>
    <p:sldId id="299" r:id="rId5"/>
    <p:sldId id="258" r:id="rId6"/>
    <p:sldId id="259" r:id="rId7"/>
    <p:sldId id="260" r:id="rId8"/>
    <p:sldId id="261" r:id="rId9"/>
    <p:sldId id="263" r:id="rId10"/>
    <p:sldId id="300" r:id="rId11"/>
    <p:sldId id="301" r:id="rId12"/>
    <p:sldId id="302" r:id="rId13"/>
    <p:sldId id="274" r:id="rId14"/>
    <p:sldId id="275" r:id="rId15"/>
    <p:sldId id="276" r:id="rId16"/>
    <p:sldId id="277" r:id="rId17"/>
    <p:sldId id="303" r:id="rId18"/>
    <p:sldId id="304" r:id="rId19"/>
    <p:sldId id="282" r:id="rId20"/>
    <p:sldId id="305" r:id="rId21"/>
    <p:sldId id="306" r:id="rId22"/>
    <p:sldId id="307" r:id="rId23"/>
    <p:sldId id="288" r:id="rId24"/>
    <p:sldId id="285" r:id="rId25"/>
    <p:sldId id="289" r:id="rId26"/>
    <p:sldId id="284" r:id="rId27"/>
    <p:sldId id="290" r:id="rId28"/>
    <p:sldId id="291" r:id="rId29"/>
    <p:sldId id="293" r:id="rId30"/>
    <p:sldId id="292" r:id="rId31"/>
    <p:sldId id="308" r:id="rId32"/>
    <p:sldId id="309" r:id="rId33"/>
    <p:sldId id="310" r:id="rId34"/>
    <p:sldId id="311" r:id="rId35"/>
    <p:sldId id="312" r:id="rId36"/>
    <p:sldId id="313" r:id="rId37"/>
    <p:sldId id="295" r:id="rId38"/>
    <p:sldId id="283" r:id="rId39"/>
    <p:sldId id="315" r:id="rId40"/>
    <p:sldId id="316" r:id="rId41"/>
    <p:sldId id="286" r:id="rId42"/>
    <p:sldId id="287" r:id="rId43"/>
    <p:sldId id="294"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a:srgbClr val="00A249"/>
    <a:srgbClr val="00B050"/>
    <a:srgbClr val="00B853"/>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B9CB1C-565F-4F24-98EA-2228689B765D}" type="datetimeFigureOut">
              <a:rPr lang="en-US" smtClean="0"/>
              <a:pPr/>
              <a:t>17/8/2023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C16C1-038C-467B-84AB-EE882C75C9D3}" type="slidenum">
              <a:rPr lang="en-US" smtClean="0"/>
              <a:pPr/>
              <a:t>‹#›</a:t>
            </a:fld>
            <a:endParaRPr lang="en-US"/>
          </a:p>
        </p:txBody>
      </p:sp>
    </p:spTree>
    <p:extLst>
      <p:ext uri="{BB962C8B-B14F-4D97-AF65-F5344CB8AC3E}">
        <p14:creationId xmlns:p14="http://schemas.microsoft.com/office/powerpoint/2010/main" val="1555489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60949C7F-710C-4EE3-7756-73FE018531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EDEC0AF3-48CE-0EA5-30DF-E1F6B667AA3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100" name="Slide Number Placeholder 3">
            <a:extLst>
              <a:ext uri="{FF2B5EF4-FFF2-40B4-BE49-F238E27FC236}">
                <a16:creationId xmlns:a16="http://schemas.microsoft.com/office/drawing/2014/main" id="{600E6E24-3E58-A091-CB2C-CC11F803380D}"/>
              </a:ext>
            </a:extLst>
          </p:cNvPr>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fld id="{41C56CDB-2222-419E-930E-FDC5CA7784A2}" type="slidenum">
              <a:rPr lang="vi-VN" altLang="en-US" sz="1200">
                <a:latin typeface="Arial" panose="020B0604020202020204" pitchFamily="34" charset="0"/>
                <a:cs typeface="Arial" panose="020B0604020202020204" pitchFamily="34" charset="0"/>
              </a:rPr>
              <a:pPr algn="r" eaLnBrk="1" hangingPunct="1"/>
              <a:t>2</a:t>
            </a:fld>
            <a:endParaRPr lang="vi-VN" altLang="en-US" sz="1200">
              <a:latin typeface="Arial" panose="020B0604020202020204" pitchFamily="34" charset="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93EA3C-29C9-481A-BC45-CF665D6F272D}"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4DA3D316-14D4-4E01-B7C8-ED7ABD266817}" type="slidenum">
              <a:rPr lang="en-US" altLang="en-US"/>
              <a:pPr/>
              <a:t>‹#›</a:t>
            </a:fld>
            <a:endParaRPr lang="en-US" altLang="en-US"/>
          </a:p>
        </p:txBody>
      </p:sp>
    </p:spTree>
    <p:extLst>
      <p:ext uri="{BB962C8B-B14F-4D97-AF65-F5344CB8AC3E}">
        <p14:creationId xmlns:p14="http://schemas.microsoft.com/office/powerpoint/2010/main" val="8452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93EA3C-29C9-481A-BC45-CF665D6F272D}"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93EA3C-29C9-481A-BC45-CF665D6F272D}" type="datetimeFigureOut">
              <a:rPr lang="en-US" smtClean="0"/>
              <a:pPr/>
              <a:t>17/8/2023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93EA3C-29C9-481A-BC45-CF665D6F272D}"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93EA3C-29C9-481A-BC45-CF665D6F272D}" type="datetimeFigureOut">
              <a:rPr lang="en-US" smtClean="0"/>
              <a:pPr/>
              <a:t>17/8/2023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93EA3C-29C9-481A-BC45-CF665D6F272D}" type="datetimeFigureOut">
              <a:rPr lang="en-US" smtClean="0"/>
              <a:pPr/>
              <a:t>17/8/2023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93EA3C-29C9-481A-BC45-CF665D6F272D}" type="datetimeFigureOut">
              <a:rPr lang="en-US" smtClean="0"/>
              <a:pPr/>
              <a:t>17/8/2023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93EA3C-29C9-481A-BC45-CF665D6F272D}" type="datetimeFigureOut">
              <a:rPr lang="en-US" smtClean="0"/>
              <a:pPr/>
              <a:t>17/8/2023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C7885-FD27-4175-A879-A211A53A97B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3EA3C-29C9-481A-BC45-CF665D6F272D}" type="datetimeFigureOut">
              <a:rPr lang="en-US" smtClean="0"/>
              <a:pPr/>
              <a:t>17/8/2023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C7885-FD27-4175-A879-A211A53A97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1.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9.wmf"/><Relationship Id="rId18" Type="http://schemas.openxmlformats.org/officeDocument/2006/relationships/oleObject" Target="../embeddings/oleObject9.bin"/><Relationship Id="rId3" Type="http://schemas.openxmlformats.org/officeDocument/2006/relationships/oleObject" Target="../embeddings/oleObject1.bin"/><Relationship Id="rId21" Type="http://schemas.openxmlformats.org/officeDocument/2006/relationships/oleObject" Target="../embeddings/oleObject11.bin"/><Relationship Id="rId7" Type="http://schemas.openxmlformats.org/officeDocument/2006/relationships/oleObject" Target="../embeddings/oleObject3.bin"/><Relationship Id="rId12" Type="http://schemas.openxmlformats.org/officeDocument/2006/relationships/oleObject" Target="../embeddings/oleObject6.bin"/><Relationship Id="rId17" Type="http://schemas.openxmlformats.org/officeDocument/2006/relationships/image" Target="../media/image51.wmf"/><Relationship Id="rId2" Type="http://schemas.openxmlformats.org/officeDocument/2006/relationships/image" Target="../media/image44.jpeg"/><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image" Target="../media/image46.wmf"/><Relationship Id="rId11" Type="http://schemas.openxmlformats.org/officeDocument/2006/relationships/image" Target="../media/image48.wmf"/><Relationship Id="rId24" Type="http://schemas.openxmlformats.org/officeDocument/2006/relationships/image" Target="../media/image54.wmf"/><Relationship Id="rId5" Type="http://schemas.openxmlformats.org/officeDocument/2006/relationships/oleObject" Target="../embeddings/oleObject2.bin"/><Relationship Id="rId15" Type="http://schemas.openxmlformats.org/officeDocument/2006/relationships/image" Target="../media/image50.wmf"/><Relationship Id="rId23" Type="http://schemas.openxmlformats.org/officeDocument/2006/relationships/oleObject" Target="../embeddings/oleObject12.bin"/><Relationship Id="rId10" Type="http://schemas.openxmlformats.org/officeDocument/2006/relationships/oleObject" Target="../embeddings/oleObject5.bin"/><Relationship Id="rId19" Type="http://schemas.openxmlformats.org/officeDocument/2006/relationships/image" Target="../media/image52.wmf"/><Relationship Id="rId4" Type="http://schemas.openxmlformats.org/officeDocument/2006/relationships/image" Target="../media/image45.wmf"/><Relationship Id="rId9" Type="http://schemas.openxmlformats.org/officeDocument/2006/relationships/image" Target="../media/image47.wmf"/><Relationship Id="rId14" Type="http://schemas.openxmlformats.org/officeDocument/2006/relationships/oleObject" Target="../embeddings/oleObject7.bin"/><Relationship Id="rId22" Type="http://schemas.openxmlformats.org/officeDocument/2006/relationships/image" Target="../media/image53.wmf"/></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7" Type="http://schemas.openxmlformats.org/officeDocument/2006/relationships/image" Target="../media/image57.wmf"/><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56.wmf"/><Relationship Id="rId4" Type="http://schemas.openxmlformats.org/officeDocument/2006/relationships/oleObject" Target="../embeddings/oleObject13.bin"/><Relationship Id="rId9" Type="http://schemas.openxmlformats.org/officeDocument/2006/relationships/image" Target="../media/image49.png"/></Relationships>
</file>

<file path=ppt/slides/_rels/slide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20.gif"/><Relationship Id="rId4" Type="http://schemas.openxmlformats.org/officeDocument/2006/relationships/image" Target="../media/image56.wmf"/></Relationships>
</file>

<file path=ppt/slides/_rels/slide26.x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1.wmf"/><Relationship Id="rId5" Type="http://schemas.openxmlformats.org/officeDocument/2006/relationships/oleObject" Target="../embeddings/oleObject17.bin"/><Relationship Id="rId4" Type="http://schemas.openxmlformats.org/officeDocument/2006/relationships/image" Target="../media/image60.wmf"/><Relationship Id="rId9" Type="http://schemas.openxmlformats.org/officeDocument/2006/relationships/oleObject" Target="../embeddings/oleObject19.bin"/></Relationships>
</file>

<file path=ppt/slides/_rels/slide27.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gif"/></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h-nen-power-point-89-1.jpg"/>
          <p:cNvPicPr>
            <a:picLocks noChangeAspect="1"/>
          </p:cNvPicPr>
          <p:nvPr/>
        </p:nvPicPr>
        <p:blipFill>
          <a:blip r:embed="rId2"/>
          <a:stretch>
            <a:fillRect/>
          </a:stretch>
        </p:blipFill>
        <p:spPr>
          <a:xfrm>
            <a:off x="0" y="0"/>
            <a:ext cx="9144000" cy="6858000"/>
          </a:xfrm>
          <a:prstGeom prst="rect">
            <a:avLst/>
          </a:prstGeom>
        </p:spPr>
      </p:pic>
      <p:sp>
        <p:nvSpPr>
          <p:cNvPr id="6" name="Rectangle 5"/>
          <p:cNvSpPr/>
          <p:nvPr/>
        </p:nvSpPr>
        <p:spPr>
          <a:xfrm>
            <a:off x="1219200" y="2133600"/>
            <a:ext cx="6172200" cy="2585323"/>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cap="none" spc="0" dirty="0">
                <a:ln/>
                <a:solidFill>
                  <a:srgbClr val="FF0000"/>
                </a:solidFill>
                <a:effectLst/>
                <a:latin typeface="Times New Roman" pitchFamily="18" charset="0"/>
                <a:cs typeface="Times New Roman" pitchFamily="18" charset="0"/>
              </a:rPr>
              <a:t>BÀI 42:</a:t>
            </a:r>
          </a:p>
          <a:p>
            <a:pPr algn="ctr"/>
            <a:r>
              <a:rPr lang="en-US" sz="5400" b="1" cap="none" spc="0" dirty="0">
                <a:ln/>
                <a:solidFill>
                  <a:srgbClr val="FF0000"/>
                </a:solidFill>
                <a:effectLst/>
                <a:latin typeface="Times New Roman" pitchFamily="18" charset="0"/>
                <a:cs typeface="Times New Roman" pitchFamily="18" charset="0"/>
              </a:rPr>
              <a:t> </a:t>
            </a:r>
            <a:r>
              <a:rPr lang="en-US" sz="5400" b="1" cap="none" spc="0" dirty="0">
                <a:ln/>
                <a:solidFill>
                  <a:srgbClr val="0000FF"/>
                </a:solidFill>
                <a:effectLst/>
                <a:latin typeface="Times New Roman" pitchFamily="18" charset="0"/>
                <a:cs typeface="Times New Roman" pitchFamily="18" charset="0"/>
              </a:rPr>
              <a:t>BIẾN  DẠNG CỦA LÒ XO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VẬT CÓ SỰ BIẾN DẠNG LÒ XO</a:t>
            </a:r>
          </a:p>
        </p:txBody>
      </p:sp>
      <p:pic>
        <p:nvPicPr>
          <p:cNvPr id="8195" name="Picture 2"/>
          <p:cNvPicPr>
            <a:picLocks noChangeAspect="1"/>
          </p:cNvPicPr>
          <p:nvPr/>
        </p:nvPicPr>
        <p:blipFill>
          <a:blip r:embed="rId2"/>
          <a:srcRect/>
          <a:stretch>
            <a:fillRect/>
          </a:stretch>
        </p:blipFill>
        <p:spPr bwMode="auto">
          <a:xfrm>
            <a:off x="0" y="1192213"/>
            <a:ext cx="4144566" cy="5116512"/>
          </a:xfrm>
          <a:prstGeom prst="rect">
            <a:avLst/>
          </a:prstGeom>
          <a:noFill/>
          <a:ln w="9525">
            <a:noFill/>
            <a:miter lim="800000"/>
            <a:headEnd/>
            <a:tailEnd/>
          </a:ln>
        </p:spPr>
      </p:pic>
      <p:pic>
        <p:nvPicPr>
          <p:cNvPr id="8196" name="Picture 3"/>
          <p:cNvPicPr>
            <a:picLocks noChangeAspect="1"/>
          </p:cNvPicPr>
          <p:nvPr/>
        </p:nvPicPr>
        <p:blipFill>
          <a:blip r:embed="rId3"/>
          <a:srcRect/>
          <a:stretch>
            <a:fillRect/>
          </a:stretch>
        </p:blipFill>
        <p:spPr bwMode="auto">
          <a:xfrm>
            <a:off x="4979194" y="1000125"/>
            <a:ext cx="3981450" cy="5308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19125" y="1"/>
            <a:ext cx="7886700" cy="758825"/>
          </a:xfrm>
        </p:spPr>
        <p:txBody>
          <a:bodyPr/>
          <a:lstStyle/>
          <a:p>
            <a:pPr algn="ctr" eaLnBrk="1" hangingPunct="1"/>
            <a:r>
              <a:rPr lang="en-US" altLang="en-US" sz="3600" b="1">
                <a:solidFill>
                  <a:srgbClr val="0070C0"/>
                </a:solidFill>
                <a:latin typeface="Times New Roman" pitchFamily="18" charset="0"/>
                <a:cs typeface="Times New Roman" pitchFamily="18" charset="0"/>
              </a:rPr>
              <a:t>ỨNG DỤNG TRONG CUỘC SỐNG</a:t>
            </a:r>
          </a:p>
        </p:txBody>
      </p:sp>
      <p:pic>
        <p:nvPicPr>
          <p:cNvPr id="10243" name="Picture 6"/>
          <p:cNvPicPr>
            <a:picLocks noChangeAspect="1"/>
          </p:cNvPicPr>
          <p:nvPr/>
        </p:nvPicPr>
        <p:blipFill>
          <a:blip r:embed="rId2"/>
          <a:srcRect/>
          <a:stretch>
            <a:fillRect/>
          </a:stretch>
        </p:blipFill>
        <p:spPr bwMode="auto">
          <a:xfrm>
            <a:off x="0" y="758825"/>
            <a:ext cx="3929063" cy="5995988"/>
          </a:xfrm>
          <a:prstGeom prst="rect">
            <a:avLst/>
          </a:prstGeom>
          <a:noFill/>
          <a:ln w="9525">
            <a:noFill/>
            <a:miter lim="800000"/>
            <a:headEnd/>
            <a:tailEnd/>
          </a:ln>
        </p:spPr>
      </p:pic>
      <p:pic>
        <p:nvPicPr>
          <p:cNvPr id="10244" name="Picture 7"/>
          <p:cNvPicPr>
            <a:picLocks noChangeAspect="1"/>
          </p:cNvPicPr>
          <p:nvPr/>
        </p:nvPicPr>
        <p:blipFill>
          <a:blip r:embed="rId3"/>
          <a:srcRect/>
          <a:stretch>
            <a:fillRect/>
          </a:stretch>
        </p:blipFill>
        <p:spPr bwMode="auto">
          <a:xfrm>
            <a:off x="4673203" y="652463"/>
            <a:ext cx="4470797" cy="61023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MG0309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08189"/>
            <a:ext cx="4648200" cy="359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IMG030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07" y="108189"/>
            <a:ext cx="3491209" cy="265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IMG028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07" y="3284351"/>
            <a:ext cx="3575174" cy="3013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6"/>
          <p:cNvSpPr txBox="1">
            <a:spLocks noChangeArrowheads="1"/>
          </p:cNvSpPr>
          <p:nvPr/>
        </p:nvSpPr>
        <p:spPr bwMode="auto">
          <a:xfrm>
            <a:off x="799661" y="2794481"/>
            <a:ext cx="2499275"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Cầu</a:t>
            </a:r>
            <a:r>
              <a:rPr lang="en-US" altLang="en-US" b="1" dirty="0">
                <a:cs typeface="Times New Roman" panose="02020603050405020304" pitchFamily="18" charset="0"/>
              </a:rPr>
              <a:t> </a:t>
            </a:r>
            <a:r>
              <a:rPr lang="en-US" altLang="en-US" b="1" dirty="0" err="1">
                <a:cs typeface="Times New Roman" panose="02020603050405020304" pitchFamily="18" charset="0"/>
              </a:rPr>
              <a:t>bập</a:t>
            </a:r>
            <a:r>
              <a:rPr lang="en-US" altLang="en-US" b="1" dirty="0">
                <a:cs typeface="Times New Roman" panose="02020603050405020304" pitchFamily="18" charset="0"/>
              </a:rPr>
              <a:t> </a:t>
            </a:r>
            <a:r>
              <a:rPr lang="en-US" altLang="en-US" b="1" dirty="0" err="1">
                <a:cs typeface="Times New Roman" panose="02020603050405020304" pitchFamily="18" charset="0"/>
              </a:rPr>
              <a:t>bênh</a:t>
            </a:r>
            <a:endParaRPr lang="en-US" altLang="en-US" b="1" dirty="0">
              <a:cs typeface="Times New Roman" panose="02020603050405020304" pitchFamily="18" charset="0"/>
            </a:endParaRPr>
          </a:p>
        </p:txBody>
      </p:sp>
      <p:sp>
        <p:nvSpPr>
          <p:cNvPr id="16391" name="Text Box 7"/>
          <p:cNvSpPr txBox="1">
            <a:spLocks noChangeArrowheads="1"/>
          </p:cNvSpPr>
          <p:nvPr/>
        </p:nvSpPr>
        <p:spPr bwMode="auto">
          <a:xfrm>
            <a:off x="381000" y="6317014"/>
            <a:ext cx="2465751"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Giảm</a:t>
            </a:r>
            <a:r>
              <a:rPr lang="en-US" altLang="en-US" b="1" dirty="0">
                <a:cs typeface="Times New Roman" panose="02020603050405020304" pitchFamily="18" charset="0"/>
              </a:rPr>
              <a:t> </a:t>
            </a:r>
            <a:r>
              <a:rPr lang="en-US" altLang="en-US" b="1" dirty="0" err="1">
                <a:cs typeface="Times New Roman" panose="02020603050405020304" pitchFamily="18" charset="0"/>
              </a:rPr>
              <a:t>sóc</a:t>
            </a:r>
            <a:r>
              <a:rPr lang="en-US" altLang="en-US" b="1" dirty="0">
                <a:cs typeface="Times New Roman" panose="02020603050405020304" pitchFamily="18" charset="0"/>
              </a:rPr>
              <a:t> </a:t>
            </a:r>
            <a:r>
              <a:rPr lang="en-US" altLang="en-US" b="1" dirty="0" err="1">
                <a:cs typeface="Times New Roman" panose="02020603050405020304" pitchFamily="18" charset="0"/>
              </a:rPr>
              <a:t>xe</a:t>
            </a:r>
            <a:r>
              <a:rPr lang="en-US" altLang="en-US" b="1" dirty="0">
                <a:cs typeface="Times New Roman" panose="02020603050405020304" pitchFamily="18" charset="0"/>
              </a:rPr>
              <a:t> </a:t>
            </a:r>
            <a:r>
              <a:rPr lang="en-US" altLang="en-US" b="1" dirty="0" err="1">
                <a:cs typeface="Times New Roman" panose="02020603050405020304" pitchFamily="18" charset="0"/>
              </a:rPr>
              <a:t>máy</a:t>
            </a:r>
            <a:endParaRPr lang="en-US" altLang="en-US" b="1" dirty="0">
              <a:cs typeface="Times New Roman" panose="02020603050405020304" pitchFamily="18" charset="0"/>
            </a:endParaRPr>
          </a:p>
        </p:txBody>
      </p:sp>
      <p:sp>
        <p:nvSpPr>
          <p:cNvPr id="16392" name="Text Box 8"/>
          <p:cNvSpPr txBox="1">
            <a:spLocks noChangeArrowheads="1"/>
          </p:cNvSpPr>
          <p:nvPr/>
        </p:nvSpPr>
        <p:spPr bwMode="auto">
          <a:xfrm>
            <a:off x="5251896" y="3810000"/>
            <a:ext cx="2374007" cy="461665"/>
          </a:xfrm>
          <a:prstGeom prst="rect">
            <a:avLst/>
          </a:prstGeom>
          <a:noFill/>
          <a:ln>
            <a:noFill/>
          </a:ln>
          <a:effectLst/>
          <a:extLst>
            <a:ext uri="{909E8E84-426E-40DD-AFC4-6F175D3DCCD1}">
              <a14:hiddenFill xmlns:a14="http://schemas.microsoft.com/office/drawing/2010/main">
                <a:solidFill>
                  <a:srgbClr val="CCFF33"/>
                </a:solidFill>
              </a14:hiddenFill>
            </a:ext>
            <a:ext uri="{91240B29-F687-4F45-9708-019B960494DF}">
              <a14:hiddenLine xmlns:a14="http://schemas.microsoft.com/office/drawing/2010/main" w="9525" algn="ctr">
                <a:solidFill>
                  <a:srgbClr val="FF505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b="1" dirty="0" err="1">
                <a:cs typeface="Times New Roman" panose="02020603050405020304" pitchFamily="18" charset="0"/>
              </a:rPr>
              <a:t>Máy</a:t>
            </a:r>
            <a:r>
              <a:rPr lang="en-US" altLang="en-US" b="1" dirty="0">
                <a:cs typeface="Times New Roman" panose="02020603050405020304" pitchFamily="18" charset="0"/>
              </a:rPr>
              <a:t> </a:t>
            </a:r>
            <a:r>
              <a:rPr lang="en-US" altLang="en-US" b="1" dirty="0" err="1">
                <a:cs typeface="Times New Roman" panose="02020603050405020304" pitchFamily="18" charset="0"/>
              </a:rPr>
              <a:t>bơm</a:t>
            </a:r>
            <a:r>
              <a:rPr lang="en-US" altLang="en-US" b="1" dirty="0">
                <a:cs typeface="Times New Roman" panose="02020603050405020304" pitchFamily="18" charset="0"/>
              </a:rPr>
              <a:t> </a:t>
            </a:r>
            <a:r>
              <a:rPr lang="en-US" altLang="en-US" b="1" dirty="0" err="1">
                <a:cs typeface="Times New Roman" panose="02020603050405020304" pitchFamily="18" charset="0"/>
              </a:rPr>
              <a:t>hơi</a:t>
            </a:r>
            <a:endParaRPr lang="en-US" altLang="en-US" b="1" dirty="0">
              <a:cs typeface="Times New Roman" panose="02020603050405020304" pitchFamily="18" charset="0"/>
            </a:endParaRPr>
          </a:p>
        </p:txBody>
      </p:sp>
    </p:spTree>
    <p:extLst>
      <p:ext uri="{BB962C8B-B14F-4D97-AF65-F5344CB8AC3E}">
        <p14:creationId xmlns:p14="http://schemas.microsoft.com/office/powerpoint/2010/main" val="1591341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4" name="Text Box 8"/>
          <p:cNvSpPr txBox="1">
            <a:spLocks noChangeArrowheads="1"/>
          </p:cNvSpPr>
          <p:nvPr/>
        </p:nvSpPr>
        <p:spPr bwMode="auto">
          <a:xfrm>
            <a:off x="1314450" y="2514600"/>
            <a:ext cx="388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endParaRPr lang="en-US" altLang="en-US" sz="1800" b="1" dirty="0">
              <a:latin typeface="Verdana" panose="020B0604030504040204" pitchFamily="34" charset="0"/>
            </a:endParaRPr>
          </a:p>
        </p:txBody>
      </p:sp>
      <p:sp>
        <p:nvSpPr>
          <p:cNvPr id="50185" name="Text Box 9"/>
          <p:cNvSpPr txBox="1">
            <a:spLocks noChangeArrowheads="1"/>
          </p:cNvSpPr>
          <p:nvPr/>
        </p:nvSpPr>
        <p:spPr bwMode="auto">
          <a:xfrm>
            <a:off x="304800" y="228600"/>
            <a:ext cx="1752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i="1" dirty="0" err="1"/>
              <a:t>Thí</a:t>
            </a:r>
            <a:r>
              <a:rPr lang="en-US" altLang="en-US" b="1" i="1" dirty="0"/>
              <a:t> </a:t>
            </a:r>
            <a:r>
              <a:rPr lang="en-US" altLang="en-US" b="1" i="1" dirty="0" err="1"/>
              <a:t>nghiệm</a:t>
            </a:r>
            <a:endParaRPr lang="en-US" altLang="en-US" b="1" i="1" dirty="0"/>
          </a:p>
        </p:txBody>
      </p:sp>
      <p:sp>
        <p:nvSpPr>
          <p:cNvPr id="50187" name="Text Box 11"/>
          <p:cNvSpPr txBox="1">
            <a:spLocks noChangeArrowheads="1"/>
          </p:cNvSpPr>
          <p:nvPr/>
        </p:nvSpPr>
        <p:spPr bwMode="auto">
          <a:xfrm>
            <a:off x="304800" y="690265"/>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000066"/>
                </a:solidFill>
              </a:rPr>
              <a:t>Dụng</a:t>
            </a:r>
            <a:r>
              <a:rPr lang="en-US" altLang="en-US" b="1" dirty="0">
                <a:solidFill>
                  <a:srgbClr val="000066"/>
                </a:solidFill>
              </a:rPr>
              <a:t> </a:t>
            </a:r>
            <a:r>
              <a:rPr lang="en-US" altLang="en-US" b="1" dirty="0" err="1">
                <a:solidFill>
                  <a:srgbClr val="000066"/>
                </a:solidFill>
              </a:rPr>
              <a:t>cụ</a:t>
            </a:r>
            <a:endParaRPr lang="en-US" altLang="en-US" b="1" dirty="0">
              <a:solidFill>
                <a:srgbClr val="000066"/>
              </a:solidFill>
            </a:endParaRPr>
          </a:p>
        </p:txBody>
      </p:sp>
      <p:pic>
        <p:nvPicPr>
          <p:cNvPr id="50188" name="Picture 12" descr="A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0854" y="39637"/>
            <a:ext cx="4524242" cy="5071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9" name="Text Box 13"/>
          <p:cNvSpPr txBox="1">
            <a:spLocks noChangeArrowheads="1"/>
          </p:cNvSpPr>
          <p:nvPr/>
        </p:nvSpPr>
        <p:spPr bwMode="auto">
          <a:xfrm>
            <a:off x="6494860" y="4811316"/>
            <a:ext cx="11430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sz="1350" b="1">
                <a:latin typeface="VNI-Centur" pitchFamily="2" charset="0"/>
              </a:rPr>
              <a:t>Hình 9.2</a:t>
            </a:r>
          </a:p>
        </p:txBody>
      </p:sp>
      <p:sp>
        <p:nvSpPr>
          <p:cNvPr id="50190" name="Line 14"/>
          <p:cNvSpPr>
            <a:spLocks noChangeShapeType="1"/>
          </p:cNvSpPr>
          <p:nvPr/>
        </p:nvSpPr>
        <p:spPr bwMode="auto">
          <a:xfrm>
            <a:off x="3743325" y="1524000"/>
            <a:ext cx="1657350"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1" name="Text Box 15"/>
          <p:cNvSpPr txBox="1">
            <a:spLocks noChangeArrowheads="1"/>
          </p:cNvSpPr>
          <p:nvPr/>
        </p:nvSpPr>
        <p:spPr bwMode="auto">
          <a:xfrm>
            <a:off x="1699291" y="2157898"/>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Thước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thẳng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2" name="Text Box 16"/>
          <p:cNvSpPr txBox="1">
            <a:spLocks noChangeArrowheads="1"/>
          </p:cNvSpPr>
          <p:nvPr/>
        </p:nvSpPr>
        <p:spPr bwMode="auto">
          <a:xfrm>
            <a:off x="2811041" y="3672197"/>
            <a:ext cx="16573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Lò</a:t>
            </a:r>
            <a:r>
              <a:rPr lang="en-US" altLang="en-US" b="1" dirty="0">
                <a:solidFill>
                  <a:srgbClr val="0000FF"/>
                </a:solidFill>
                <a:cs typeface="Times New Roman" panose="02020603050405020304" pitchFamily="18" charset="0"/>
                <a:sym typeface="Wingdings 2" panose="05020102010507070707" pitchFamily="18" charset="2"/>
              </a:rPr>
              <a:t> xo </a:t>
            </a:r>
          </a:p>
        </p:txBody>
      </p:sp>
      <p:sp>
        <p:nvSpPr>
          <p:cNvPr id="50193" name="Line 17"/>
          <p:cNvSpPr>
            <a:spLocks noChangeShapeType="1"/>
          </p:cNvSpPr>
          <p:nvPr/>
        </p:nvSpPr>
        <p:spPr bwMode="auto">
          <a:xfrm>
            <a:off x="4191000" y="2362200"/>
            <a:ext cx="3038475"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4" name="Line 18"/>
          <p:cNvSpPr>
            <a:spLocks noChangeShapeType="1"/>
          </p:cNvSpPr>
          <p:nvPr/>
        </p:nvSpPr>
        <p:spPr bwMode="auto">
          <a:xfrm>
            <a:off x="4191000" y="3842668"/>
            <a:ext cx="3317775" cy="0"/>
          </a:xfrm>
          <a:prstGeom prst="line">
            <a:avLst/>
          </a:prstGeom>
          <a:noFill/>
          <a:ln w="5715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5" name="Text Box 19"/>
          <p:cNvSpPr txBox="1">
            <a:spLocks noChangeArrowheads="1"/>
          </p:cNvSpPr>
          <p:nvPr/>
        </p:nvSpPr>
        <p:spPr bwMode="auto">
          <a:xfrm>
            <a:off x="2209800" y="4246201"/>
            <a:ext cx="25000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Các</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quả</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nặng</a:t>
            </a:r>
            <a:r>
              <a:rPr lang="en-US" altLang="en-US" b="1" dirty="0">
                <a:solidFill>
                  <a:srgbClr val="0000FF"/>
                </a:solidFill>
                <a:cs typeface="Times New Roman" panose="02020603050405020304" pitchFamily="18" charset="0"/>
                <a:sym typeface="Wingdings 2" panose="05020102010507070707" pitchFamily="18" charset="2"/>
              </a:rPr>
              <a:t> </a:t>
            </a:r>
          </a:p>
        </p:txBody>
      </p:sp>
      <p:sp>
        <p:nvSpPr>
          <p:cNvPr id="50196" name="Line 20"/>
          <p:cNvSpPr>
            <a:spLocks noChangeShapeType="1"/>
          </p:cNvSpPr>
          <p:nvPr/>
        </p:nvSpPr>
        <p:spPr bwMode="auto">
          <a:xfrm>
            <a:off x="4572000" y="4427676"/>
            <a:ext cx="3595687" cy="0"/>
          </a:xfrm>
          <a:prstGeom prst="line">
            <a:avLst/>
          </a:prstGeom>
          <a:noFill/>
          <a:ln w="38100">
            <a:solidFill>
              <a:srgbClr val="FFFF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50197" name="Text Box 21"/>
          <p:cNvSpPr txBox="1">
            <a:spLocks noChangeArrowheads="1"/>
          </p:cNvSpPr>
          <p:nvPr/>
        </p:nvSpPr>
        <p:spPr bwMode="auto">
          <a:xfrm>
            <a:off x="1307523" y="1349634"/>
            <a:ext cx="26766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en-US" b="1" dirty="0" err="1">
                <a:solidFill>
                  <a:srgbClr val="0000FF"/>
                </a:solidFill>
                <a:cs typeface="Times New Roman" panose="02020603050405020304" pitchFamily="18" charset="0"/>
                <a:sym typeface="Wingdings 2" panose="05020102010507070707" pitchFamily="18" charset="2"/>
              </a:rPr>
              <a:t>Giá</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thí</a:t>
            </a:r>
            <a:r>
              <a:rPr lang="en-US" altLang="en-US" b="1" dirty="0">
                <a:solidFill>
                  <a:srgbClr val="0000FF"/>
                </a:solidFill>
                <a:cs typeface="Times New Roman" panose="02020603050405020304" pitchFamily="18" charset="0"/>
                <a:sym typeface="Wingdings 2" panose="05020102010507070707" pitchFamily="18" charset="2"/>
              </a:rPr>
              <a:t> </a:t>
            </a:r>
            <a:r>
              <a:rPr lang="en-US" altLang="en-US" b="1" dirty="0" err="1">
                <a:solidFill>
                  <a:srgbClr val="0000FF"/>
                </a:solidFill>
                <a:cs typeface="Times New Roman" panose="02020603050405020304" pitchFamily="18" charset="0"/>
                <a:sym typeface="Wingdings 2" panose="05020102010507070707" pitchFamily="18" charset="2"/>
              </a:rPr>
              <a:t>nghiệm</a:t>
            </a:r>
            <a:r>
              <a:rPr lang="en-US" altLang="en-US" b="1" dirty="0">
                <a:solidFill>
                  <a:srgbClr val="0000FF"/>
                </a:solidFill>
                <a:cs typeface="Times New Roman" panose="02020603050405020304" pitchFamily="18" charset="0"/>
                <a:sym typeface="Wingdings 2" panose="05020102010507070707" pitchFamily="18" charset="2"/>
              </a:rPr>
              <a:t> </a:t>
            </a:r>
          </a:p>
        </p:txBody>
      </p:sp>
    </p:spTree>
    <p:extLst>
      <p:ext uri="{BB962C8B-B14F-4D97-AF65-F5344CB8AC3E}">
        <p14:creationId xmlns:p14="http://schemas.microsoft.com/office/powerpoint/2010/main" val="35897350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blinds(horizontal)">
                                      <p:cBhvr>
                                        <p:cTn id="12" dur="500"/>
                                        <p:tgtEl>
                                          <p:spTgt spid="501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87"/>
                                        </p:tgtEl>
                                        <p:attrNameLst>
                                          <p:attrName>style.visibility</p:attrName>
                                        </p:attrNameLst>
                                      </p:cBhvr>
                                      <p:to>
                                        <p:strVal val="visible"/>
                                      </p:to>
                                    </p:set>
                                    <p:animEffect transition="in" filter="blinds(horizontal)">
                                      <p:cBhvr>
                                        <p:cTn id="17" dur="500"/>
                                        <p:tgtEl>
                                          <p:spTgt spid="50187"/>
                                        </p:tgtEl>
                                      </p:cBhvr>
                                    </p:animEffect>
                                  </p:childTnLst>
                                </p:cTn>
                              </p:par>
                            </p:childTnLst>
                          </p:cTn>
                        </p:par>
                        <p:par>
                          <p:cTn id="18" fill="hold" nodeType="afterGroup">
                            <p:stCondLst>
                              <p:cond delay="500"/>
                            </p:stCondLst>
                            <p:childTnLst>
                              <p:par>
                                <p:cTn id="19" presetID="20" presetClass="entr" presetSubtype="0" fill="hold" nodeType="afterEffect">
                                  <p:stCondLst>
                                    <p:cond delay="0"/>
                                  </p:stCondLst>
                                  <p:childTnLst>
                                    <p:set>
                                      <p:cBhvr>
                                        <p:cTn id="20" dur="1" fill="hold">
                                          <p:stCondLst>
                                            <p:cond delay="0"/>
                                          </p:stCondLst>
                                        </p:cTn>
                                        <p:tgtEl>
                                          <p:spTgt spid="50188"/>
                                        </p:tgtEl>
                                        <p:attrNameLst>
                                          <p:attrName>style.visibility</p:attrName>
                                        </p:attrNameLst>
                                      </p:cBhvr>
                                      <p:to>
                                        <p:strVal val="visible"/>
                                      </p:to>
                                    </p:set>
                                    <p:animEffect transition="in" filter="wedge">
                                      <p:cBhvr>
                                        <p:cTn id="21" dur="2000"/>
                                        <p:tgtEl>
                                          <p:spTgt spid="5018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0197"/>
                                        </p:tgtEl>
                                        <p:attrNameLst>
                                          <p:attrName>style.visibility</p:attrName>
                                        </p:attrNameLst>
                                      </p:cBhvr>
                                      <p:to>
                                        <p:strVal val="visible"/>
                                      </p:to>
                                    </p:set>
                                    <p:anim calcmode="lin" valueType="num">
                                      <p:cBhvr>
                                        <p:cTn id="26" dur="1000" fill="hold"/>
                                        <p:tgtEl>
                                          <p:spTgt spid="50197"/>
                                        </p:tgtEl>
                                        <p:attrNameLst>
                                          <p:attrName>ppt_x</p:attrName>
                                        </p:attrNameLst>
                                      </p:cBhvr>
                                      <p:tavLst>
                                        <p:tav tm="0">
                                          <p:val>
                                            <p:strVal val="#ppt_x-.2"/>
                                          </p:val>
                                        </p:tav>
                                        <p:tav tm="100000">
                                          <p:val>
                                            <p:strVal val="#ppt_x"/>
                                          </p:val>
                                        </p:tav>
                                      </p:tavLst>
                                    </p:anim>
                                    <p:anim calcmode="lin" valueType="num">
                                      <p:cBhvr>
                                        <p:cTn id="27" dur="1000" fill="hold"/>
                                        <p:tgtEl>
                                          <p:spTgt spid="50197"/>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0197"/>
                                        </p:tgtEl>
                                      </p:cBhvr>
                                    </p:animEffect>
                                  </p:childTnLst>
                                </p:cTn>
                              </p:par>
                            </p:childTnLst>
                          </p:cTn>
                        </p:par>
                        <p:par>
                          <p:cTn id="29" fill="hold" nodeType="afterGroup">
                            <p:stCondLst>
                              <p:cond delay="1000"/>
                            </p:stCondLst>
                            <p:childTnLst>
                              <p:par>
                                <p:cTn id="30" presetID="53" presetClass="entr" presetSubtype="0" fill="hold" grpId="0" nodeType="afterEffect">
                                  <p:stCondLst>
                                    <p:cond delay="0"/>
                                  </p:stCondLst>
                                  <p:childTnLst>
                                    <p:set>
                                      <p:cBhvr>
                                        <p:cTn id="31" dur="1" fill="hold">
                                          <p:stCondLst>
                                            <p:cond delay="0"/>
                                          </p:stCondLst>
                                        </p:cTn>
                                        <p:tgtEl>
                                          <p:spTgt spid="50189"/>
                                        </p:tgtEl>
                                        <p:attrNameLst>
                                          <p:attrName>style.visibility</p:attrName>
                                        </p:attrNameLst>
                                      </p:cBhvr>
                                      <p:to>
                                        <p:strVal val="visible"/>
                                      </p:to>
                                    </p:set>
                                    <p:anim calcmode="lin" valueType="num">
                                      <p:cBhvr>
                                        <p:cTn id="32" dur="500" fill="hold"/>
                                        <p:tgtEl>
                                          <p:spTgt spid="50189"/>
                                        </p:tgtEl>
                                        <p:attrNameLst>
                                          <p:attrName>ppt_w</p:attrName>
                                        </p:attrNameLst>
                                      </p:cBhvr>
                                      <p:tavLst>
                                        <p:tav tm="0">
                                          <p:val>
                                            <p:fltVal val="0"/>
                                          </p:val>
                                        </p:tav>
                                        <p:tav tm="100000">
                                          <p:val>
                                            <p:strVal val="#ppt_w"/>
                                          </p:val>
                                        </p:tav>
                                      </p:tavLst>
                                    </p:anim>
                                    <p:anim calcmode="lin" valueType="num">
                                      <p:cBhvr>
                                        <p:cTn id="33" dur="500" fill="hold"/>
                                        <p:tgtEl>
                                          <p:spTgt spid="50189"/>
                                        </p:tgtEl>
                                        <p:attrNameLst>
                                          <p:attrName>ppt_h</p:attrName>
                                        </p:attrNameLst>
                                      </p:cBhvr>
                                      <p:tavLst>
                                        <p:tav tm="0">
                                          <p:val>
                                            <p:fltVal val="0"/>
                                          </p:val>
                                        </p:tav>
                                        <p:tav tm="100000">
                                          <p:val>
                                            <p:strVal val="#ppt_h"/>
                                          </p:val>
                                        </p:tav>
                                      </p:tavLst>
                                    </p:anim>
                                    <p:animEffect transition="in" filter="fade">
                                      <p:cBhvr>
                                        <p:cTn id="34" dur="500"/>
                                        <p:tgtEl>
                                          <p:spTgt spid="50189"/>
                                        </p:tgtEl>
                                      </p:cBhvr>
                                    </p:animEffect>
                                  </p:childTnLst>
                                </p:cTn>
                              </p:par>
                            </p:childTnLst>
                          </p:cTn>
                        </p:par>
                        <p:par>
                          <p:cTn id="35" fill="hold" nodeType="afterGroup">
                            <p:stCondLst>
                              <p:cond delay="1500"/>
                            </p:stCondLst>
                            <p:childTnLst>
                              <p:par>
                                <p:cTn id="36" presetID="22" presetClass="entr" presetSubtype="8" fill="hold" nodeType="afterEffect">
                                  <p:stCondLst>
                                    <p:cond delay="0"/>
                                  </p:stCondLst>
                                  <p:childTnLst>
                                    <p:set>
                                      <p:cBhvr>
                                        <p:cTn id="37" dur="1" fill="hold">
                                          <p:stCondLst>
                                            <p:cond delay="0"/>
                                          </p:stCondLst>
                                        </p:cTn>
                                        <p:tgtEl>
                                          <p:spTgt spid="50190"/>
                                        </p:tgtEl>
                                        <p:attrNameLst>
                                          <p:attrName>style.visibility</p:attrName>
                                        </p:attrNameLst>
                                      </p:cBhvr>
                                      <p:to>
                                        <p:strVal val="visible"/>
                                      </p:to>
                                    </p:set>
                                    <p:animEffect transition="in" filter="wipe(left)">
                                      <p:cBhvr>
                                        <p:cTn id="38" dur="500"/>
                                        <p:tgtEl>
                                          <p:spTgt spid="50190"/>
                                        </p:tgtEl>
                                      </p:cBhvr>
                                    </p:animEffect>
                                  </p:childTnLst>
                                </p:cTn>
                              </p:par>
                            </p:childTnLst>
                          </p:cTn>
                        </p:par>
                        <p:par>
                          <p:cTn id="39" fill="hold" nodeType="afterGroup">
                            <p:stCondLst>
                              <p:cond delay="2000"/>
                            </p:stCondLst>
                            <p:childTnLst>
                              <p:par>
                                <p:cTn id="40" presetID="29" presetClass="entr" presetSubtype="0" fill="hold" grpId="0" nodeType="afterEffect">
                                  <p:stCondLst>
                                    <p:cond delay="0"/>
                                  </p:stCondLst>
                                  <p:childTnLst>
                                    <p:set>
                                      <p:cBhvr>
                                        <p:cTn id="41" dur="1" fill="hold">
                                          <p:stCondLst>
                                            <p:cond delay="0"/>
                                          </p:stCondLst>
                                        </p:cTn>
                                        <p:tgtEl>
                                          <p:spTgt spid="50191"/>
                                        </p:tgtEl>
                                        <p:attrNameLst>
                                          <p:attrName>style.visibility</p:attrName>
                                        </p:attrNameLst>
                                      </p:cBhvr>
                                      <p:to>
                                        <p:strVal val="visible"/>
                                      </p:to>
                                    </p:set>
                                    <p:anim calcmode="lin" valueType="num">
                                      <p:cBhvr>
                                        <p:cTn id="42" dur="1000" fill="hold"/>
                                        <p:tgtEl>
                                          <p:spTgt spid="50191"/>
                                        </p:tgtEl>
                                        <p:attrNameLst>
                                          <p:attrName>ppt_x</p:attrName>
                                        </p:attrNameLst>
                                      </p:cBhvr>
                                      <p:tavLst>
                                        <p:tav tm="0">
                                          <p:val>
                                            <p:strVal val="#ppt_x-.2"/>
                                          </p:val>
                                        </p:tav>
                                        <p:tav tm="100000">
                                          <p:val>
                                            <p:strVal val="#ppt_x"/>
                                          </p:val>
                                        </p:tav>
                                      </p:tavLst>
                                    </p:anim>
                                    <p:anim calcmode="lin" valueType="num">
                                      <p:cBhvr>
                                        <p:cTn id="43" dur="1000" fill="hold"/>
                                        <p:tgtEl>
                                          <p:spTgt spid="50191"/>
                                        </p:tgtEl>
                                        <p:attrNameLst>
                                          <p:attrName>ppt_y</p:attrName>
                                        </p:attrNameLst>
                                      </p:cBhvr>
                                      <p:tavLst>
                                        <p:tav tm="0">
                                          <p:val>
                                            <p:strVal val="#ppt_y"/>
                                          </p:val>
                                        </p:tav>
                                        <p:tav tm="100000">
                                          <p:val>
                                            <p:strVal val="#ppt_y"/>
                                          </p:val>
                                        </p:tav>
                                      </p:tavLst>
                                    </p:anim>
                                    <p:animEffect transition="in" filter="wipe(right)" prLst="gradientSize: 0.1">
                                      <p:cBhvr>
                                        <p:cTn id="44" dur="1000"/>
                                        <p:tgtEl>
                                          <p:spTgt spid="50191"/>
                                        </p:tgtEl>
                                      </p:cBhvr>
                                    </p:animEffect>
                                  </p:childTnLst>
                                </p:cTn>
                              </p:par>
                            </p:childTnLst>
                          </p:cTn>
                        </p:par>
                        <p:par>
                          <p:cTn id="45" fill="hold" nodeType="afterGroup">
                            <p:stCondLst>
                              <p:cond delay="3000"/>
                            </p:stCondLst>
                            <p:childTnLst>
                              <p:par>
                                <p:cTn id="46" presetID="22" presetClass="entr" presetSubtype="8" fill="hold" nodeType="afterEffect">
                                  <p:stCondLst>
                                    <p:cond delay="0"/>
                                  </p:stCondLst>
                                  <p:childTnLst>
                                    <p:set>
                                      <p:cBhvr>
                                        <p:cTn id="47" dur="1" fill="hold">
                                          <p:stCondLst>
                                            <p:cond delay="0"/>
                                          </p:stCondLst>
                                        </p:cTn>
                                        <p:tgtEl>
                                          <p:spTgt spid="50193"/>
                                        </p:tgtEl>
                                        <p:attrNameLst>
                                          <p:attrName>style.visibility</p:attrName>
                                        </p:attrNameLst>
                                      </p:cBhvr>
                                      <p:to>
                                        <p:strVal val="visible"/>
                                      </p:to>
                                    </p:set>
                                    <p:animEffect transition="in" filter="wipe(left)">
                                      <p:cBhvr>
                                        <p:cTn id="48" dur="500"/>
                                        <p:tgtEl>
                                          <p:spTgt spid="50193"/>
                                        </p:tgtEl>
                                      </p:cBhvr>
                                    </p:animEffect>
                                  </p:childTnLst>
                                </p:cTn>
                              </p:par>
                            </p:childTnLst>
                          </p:cTn>
                        </p:par>
                        <p:par>
                          <p:cTn id="49" fill="hold" nodeType="afterGroup">
                            <p:stCondLst>
                              <p:cond delay="3500"/>
                            </p:stCondLst>
                            <p:childTnLst>
                              <p:par>
                                <p:cTn id="50" presetID="29" presetClass="entr" presetSubtype="0" fill="hold" grpId="0" nodeType="afterEffect">
                                  <p:stCondLst>
                                    <p:cond delay="0"/>
                                  </p:stCondLst>
                                  <p:childTnLst>
                                    <p:set>
                                      <p:cBhvr>
                                        <p:cTn id="51" dur="1" fill="hold">
                                          <p:stCondLst>
                                            <p:cond delay="0"/>
                                          </p:stCondLst>
                                        </p:cTn>
                                        <p:tgtEl>
                                          <p:spTgt spid="50192"/>
                                        </p:tgtEl>
                                        <p:attrNameLst>
                                          <p:attrName>style.visibility</p:attrName>
                                        </p:attrNameLst>
                                      </p:cBhvr>
                                      <p:to>
                                        <p:strVal val="visible"/>
                                      </p:to>
                                    </p:set>
                                    <p:anim calcmode="lin" valueType="num">
                                      <p:cBhvr>
                                        <p:cTn id="52" dur="1000" fill="hold"/>
                                        <p:tgtEl>
                                          <p:spTgt spid="50192"/>
                                        </p:tgtEl>
                                        <p:attrNameLst>
                                          <p:attrName>ppt_x</p:attrName>
                                        </p:attrNameLst>
                                      </p:cBhvr>
                                      <p:tavLst>
                                        <p:tav tm="0">
                                          <p:val>
                                            <p:strVal val="#ppt_x-.2"/>
                                          </p:val>
                                        </p:tav>
                                        <p:tav tm="100000">
                                          <p:val>
                                            <p:strVal val="#ppt_x"/>
                                          </p:val>
                                        </p:tav>
                                      </p:tavLst>
                                    </p:anim>
                                    <p:anim calcmode="lin" valueType="num">
                                      <p:cBhvr>
                                        <p:cTn id="53" dur="1000" fill="hold"/>
                                        <p:tgtEl>
                                          <p:spTgt spid="5019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50192"/>
                                        </p:tgtEl>
                                      </p:cBhvr>
                                    </p:animEffect>
                                  </p:childTnLst>
                                </p:cTn>
                              </p:par>
                            </p:childTnLst>
                          </p:cTn>
                        </p:par>
                        <p:par>
                          <p:cTn id="55" fill="hold" nodeType="afterGroup">
                            <p:stCondLst>
                              <p:cond delay="4500"/>
                            </p:stCondLst>
                            <p:childTnLst>
                              <p:par>
                                <p:cTn id="56" presetID="22" presetClass="entr" presetSubtype="8" fill="hold" nodeType="afterEffect">
                                  <p:stCondLst>
                                    <p:cond delay="0"/>
                                  </p:stCondLst>
                                  <p:childTnLst>
                                    <p:set>
                                      <p:cBhvr>
                                        <p:cTn id="57" dur="1" fill="hold">
                                          <p:stCondLst>
                                            <p:cond delay="0"/>
                                          </p:stCondLst>
                                        </p:cTn>
                                        <p:tgtEl>
                                          <p:spTgt spid="50194"/>
                                        </p:tgtEl>
                                        <p:attrNameLst>
                                          <p:attrName>style.visibility</p:attrName>
                                        </p:attrNameLst>
                                      </p:cBhvr>
                                      <p:to>
                                        <p:strVal val="visible"/>
                                      </p:to>
                                    </p:set>
                                    <p:animEffect transition="in" filter="wipe(left)">
                                      <p:cBhvr>
                                        <p:cTn id="58" dur="500"/>
                                        <p:tgtEl>
                                          <p:spTgt spid="50194"/>
                                        </p:tgtEl>
                                      </p:cBhvr>
                                    </p:animEffect>
                                  </p:childTnLst>
                                </p:cTn>
                              </p:par>
                            </p:childTnLst>
                          </p:cTn>
                        </p:par>
                        <p:par>
                          <p:cTn id="59" fill="hold" nodeType="afterGroup">
                            <p:stCondLst>
                              <p:cond delay="5000"/>
                            </p:stCondLst>
                            <p:childTnLst>
                              <p:par>
                                <p:cTn id="60" presetID="29" presetClass="entr" presetSubtype="0" fill="hold" grpId="0" nodeType="afterEffect">
                                  <p:stCondLst>
                                    <p:cond delay="0"/>
                                  </p:stCondLst>
                                  <p:childTnLst>
                                    <p:set>
                                      <p:cBhvr>
                                        <p:cTn id="61" dur="1" fill="hold">
                                          <p:stCondLst>
                                            <p:cond delay="0"/>
                                          </p:stCondLst>
                                        </p:cTn>
                                        <p:tgtEl>
                                          <p:spTgt spid="50195"/>
                                        </p:tgtEl>
                                        <p:attrNameLst>
                                          <p:attrName>style.visibility</p:attrName>
                                        </p:attrNameLst>
                                      </p:cBhvr>
                                      <p:to>
                                        <p:strVal val="visible"/>
                                      </p:to>
                                    </p:set>
                                    <p:anim calcmode="lin" valueType="num">
                                      <p:cBhvr>
                                        <p:cTn id="62" dur="1000" fill="hold"/>
                                        <p:tgtEl>
                                          <p:spTgt spid="50195"/>
                                        </p:tgtEl>
                                        <p:attrNameLst>
                                          <p:attrName>ppt_x</p:attrName>
                                        </p:attrNameLst>
                                      </p:cBhvr>
                                      <p:tavLst>
                                        <p:tav tm="0">
                                          <p:val>
                                            <p:strVal val="#ppt_x-.2"/>
                                          </p:val>
                                        </p:tav>
                                        <p:tav tm="100000">
                                          <p:val>
                                            <p:strVal val="#ppt_x"/>
                                          </p:val>
                                        </p:tav>
                                      </p:tavLst>
                                    </p:anim>
                                    <p:anim calcmode="lin" valueType="num">
                                      <p:cBhvr>
                                        <p:cTn id="63" dur="1000" fill="hold"/>
                                        <p:tgtEl>
                                          <p:spTgt spid="50195"/>
                                        </p:tgtEl>
                                        <p:attrNameLst>
                                          <p:attrName>ppt_y</p:attrName>
                                        </p:attrNameLst>
                                      </p:cBhvr>
                                      <p:tavLst>
                                        <p:tav tm="0">
                                          <p:val>
                                            <p:strVal val="#ppt_y"/>
                                          </p:val>
                                        </p:tav>
                                        <p:tav tm="100000">
                                          <p:val>
                                            <p:strVal val="#ppt_y"/>
                                          </p:val>
                                        </p:tav>
                                      </p:tavLst>
                                    </p:anim>
                                    <p:animEffect transition="in" filter="wipe(right)" prLst="gradientSize: 0.1">
                                      <p:cBhvr>
                                        <p:cTn id="64" dur="1000"/>
                                        <p:tgtEl>
                                          <p:spTgt spid="50195"/>
                                        </p:tgtEl>
                                      </p:cBhvr>
                                    </p:animEffect>
                                  </p:childTnLst>
                                </p:cTn>
                              </p:par>
                            </p:childTnLst>
                          </p:cTn>
                        </p:par>
                        <p:par>
                          <p:cTn id="65" fill="hold" nodeType="afterGroup">
                            <p:stCondLst>
                              <p:cond delay="6000"/>
                            </p:stCondLst>
                            <p:childTnLst>
                              <p:par>
                                <p:cTn id="66" presetID="22" presetClass="entr" presetSubtype="8" fill="hold" nodeType="afterEffect">
                                  <p:stCondLst>
                                    <p:cond delay="0"/>
                                  </p:stCondLst>
                                  <p:childTnLst>
                                    <p:set>
                                      <p:cBhvr>
                                        <p:cTn id="67" dur="1" fill="hold">
                                          <p:stCondLst>
                                            <p:cond delay="0"/>
                                          </p:stCondLst>
                                        </p:cTn>
                                        <p:tgtEl>
                                          <p:spTgt spid="50196"/>
                                        </p:tgtEl>
                                        <p:attrNameLst>
                                          <p:attrName>style.visibility</p:attrName>
                                        </p:attrNameLst>
                                      </p:cBhvr>
                                      <p:to>
                                        <p:strVal val="visible"/>
                                      </p:to>
                                    </p:set>
                                    <p:animEffect transition="in" filter="wipe(left)">
                                      <p:cBhvr>
                                        <p:cTn id="68" dur="500"/>
                                        <p:tgtEl>
                                          <p:spTgt spid="50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p:bldP spid="50185" grpId="0"/>
      <p:bldP spid="50187" grpId="0"/>
      <p:bldP spid="50189" grpId="0"/>
      <p:bldP spid="50191" grpId="0"/>
      <p:bldP spid="50192" grpId="0"/>
      <p:bldP spid="50195" grpId="0"/>
      <p:bldP spid="5019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905000"/>
            <a:ext cx="5410200" cy="461665"/>
          </a:xfrm>
          <a:prstGeom prst="rect">
            <a:avLst/>
          </a:prstGeom>
          <a:noFill/>
        </p:spPr>
        <p:txBody>
          <a:bodyPr wrap="square" rtlCol="0">
            <a:spAutoFit/>
          </a:bodyPr>
          <a:lstStyle/>
          <a:p>
            <a:pPr marL="457200" indent="-457200"/>
            <a:r>
              <a:rPr lang="en-US" sz="2400" b="1" dirty="0">
                <a:latin typeface="Times New Roman" pitchFamily="18" charset="0"/>
                <a:cs typeface="Times New Roman" pitchFamily="18" charset="0"/>
              </a:rPr>
              <a:t>b. </a:t>
            </a: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pic>
        <p:nvPicPr>
          <p:cNvPr id="9" name="Picture 31" descr="¸dsda"/>
          <p:cNvPicPr>
            <a:picLocks noChangeAspect="1" noChangeArrowheads="1"/>
          </p:cNvPicPr>
          <p:nvPr/>
        </p:nvPicPr>
        <p:blipFill>
          <a:blip r:embed="rId3"/>
          <a:srcRect/>
          <a:stretch>
            <a:fillRect/>
          </a:stretch>
        </p:blipFill>
        <p:spPr bwMode="auto">
          <a:xfrm>
            <a:off x="6149975" y="1066800"/>
            <a:ext cx="104775" cy="3733800"/>
          </a:xfrm>
          <a:prstGeom prst="rect">
            <a:avLst/>
          </a:prstGeom>
          <a:noFill/>
          <a:ln w="9525">
            <a:noFill/>
            <a:miter lim="800000"/>
            <a:headEnd/>
            <a:tailEnd/>
          </a:ln>
        </p:spPr>
      </p:pic>
      <p:pic>
        <p:nvPicPr>
          <p:cNvPr id="13" name="Picture 30" descr="¸dsda"/>
          <p:cNvPicPr>
            <a:picLocks noChangeAspect="1" noChangeArrowheads="1"/>
          </p:cNvPicPr>
          <p:nvPr/>
        </p:nvPicPr>
        <p:blipFill>
          <a:blip r:embed="rId4"/>
          <a:srcRect/>
          <a:stretch>
            <a:fillRect/>
          </a:stretch>
        </p:blipFill>
        <p:spPr bwMode="auto">
          <a:xfrm>
            <a:off x="5902325" y="1295400"/>
            <a:ext cx="2568575" cy="228600"/>
          </a:xfrm>
          <a:prstGeom prst="rect">
            <a:avLst/>
          </a:prstGeom>
          <a:noFill/>
          <a:ln w="9525">
            <a:noFill/>
            <a:miter lim="800000"/>
            <a:headEnd/>
            <a:tailEnd/>
          </a:ln>
        </p:spPr>
      </p:pic>
      <p:pic>
        <p:nvPicPr>
          <p:cNvPr id="14" name="Picture 39" descr="jjk"/>
          <p:cNvPicPr>
            <a:picLocks noChangeAspect="1" noChangeArrowheads="1"/>
          </p:cNvPicPr>
          <p:nvPr/>
        </p:nvPicPr>
        <p:blipFill>
          <a:blip r:embed="rId5"/>
          <a:srcRect/>
          <a:stretch>
            <a:fillRect/>
          </a:stretch>
        </p:blipFill>
        <p:spPr bwMode="auto">
          <a:xfrm>
            <a:off x="7235825" y="1447800"/>
            <a:ext cx="417513" cy="1905000"/>
          </a:xfrm>
          <a:prstGeom prst="rect">
            <a:avLst/>
          </a:prstGeom>
          <a:solidFill>
            <a:srgbClr val="FF0000"/>
          </a:solidFill>
          <a:ln w="9525" cap="rnd">
            <a:solidFill>
              <a:schemeClr val="accent1"/>
            </a:solidFill>
            <a:prstDash val="sysDot"/>
            <a:miter lim="800000"/>
            <a:headEnd/>
            <a:tailEnd/>
          </a:ln>
        </p:spPr>
      </p:pic>
      <p:pic>
        <p:nvPicPr>
          <p:cNvPr id="15" name="Picture 32" descr="thuoc do"/>
          <p:cNvPicPr>
            <a:picLocks noChangeAspect="1" noChangeArrowheads="1"/>
          </p:cNvPicPr>
          <p:nvPr/>
        </p:nvPicPr>
        <p:blipFill>
          <a:blip r:embed="rId6"/>
          <a:srcRect/>
          <a:stretch>
            <a:fillRect/>
          </a:stretch>
        </p:blipFill>
        <p:spPr bwMode="auto">
          <a:xfrm>
            <a:off x="6248400" y="1447800"/>
            <a:ext cx="461963" cy="3581400"/>
          </a:xfrm>
          <a:prstGeom prst="rect">
            <a:avLst/>
          </a:prstGeom>
          <a:solidFill>
            <a:schemeClr val="accent1"/>
          </a:solidFill>
          <a:ln w="9525">
            <a:noFill/>
            <a:miter lim="800000"/>
            <a:headEnd/>
            <a:tailEnd/>
          </a:ln>
        </p:spPr>
      </p:pic>
      <p:pic>
        <p:nvPicPr>
          <p:cNvPr id="16" name="Picture 33" descr="lo xo"/>
          <p:cNvPicPr>
            <a:picLocks noChangeAspect="1" noChangeArrowheads="1"/>
          </p:cNvPicPr>
          <p:nvPr/>
        </p:nvPicPr>
        <p:blipFill>
          <a:blip r:embed="rId7"/>
          <a:srcRect/>
          <a:stretch>
            <a:fillRect/>
          </a:stretch>
        </p:blipFill>
        <p:spPr bwMode="auto">
          <a:xfrm>
            <a:off x="6742113" y="1447800"/>
            <a:ext cx="382587" cy="1524000"/>
          </a:xfrm>
          <a:prstGeom prst="rect">
            <a:avLst/>
          </a:prstGeom>
          <a:noFill/>
          <a:ln w="9525">
            <a:noFill/>
            <a:miter lim="800000"/>
            <a:headEnd/>
            <a:tailEnd/>
          </a:ln>
        </p:spPr>
      </p:pic>
      <p:sp>
        <p:nvSpPr>
          <p:cNvPr id="17" name="Text Box 17"/>
          <p:cNvSpPr txBox="1">
            <a:spLocks noChangeArrowheads="1"/>
          </p:cNvSpPr>
          <p:nvPr/>
        </p:nvSpPr>
        <p:spPr bwMode="auto">
          <a:xfrm>
            <a:off x="67405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18" name="Text Box 18"/>
          <p:cNvSpPr txBox="1">
            <a:spLocks noChangeArrowheads="1"/>
          </p:cNvSpPr>
          <p:nvPr/>
        </p:nvSpPr>
        <p:spPr bwMode="auto">
          <a:xfrm>
            <a:off x="6740525" y="30480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19" name="Text Box 19"/>
          <p:cNvSpPr txBox="1">
            <a:spLocks noChangeArrowheads="1"/>
          </p:cNvSpPr>
          <p:nvPr/>
        </p:nvSpPr>
        <p:spPr bwMode="auto">
          <a:xfrm>
            <a:off x="7273925" y="914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20" name="Line 20"/>
          <p:cNvSpPr>
            <a:spLocks noChangeShapeType="1"/>
          </p:cNvSpPr>
          <p:nvPr/>
        </p:nvSpPr>
        <p:spPr bwMode="auto">
          <a:xfrm>
            <a:off x="6969125" y="15240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22" name="Rectangle 21"/>
          <p:cNvSpPr/>
          <p:nvPr/>
        </p:nvSpPr>
        <p:spPr>
          <a:xfrm>
            <a:off x="685800" y="2362200"/>
            <a:ext cx="5410200" cy="830997"/>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+B1</a:t>
            </a:r>
            <a:r>
              <a:rPr lang="en-US" sz="2400" dirty="0">
                <a:latin typeface="Times New Roman" pitchFamily="18" charset="0"/>
                <a:cs typeface="Times New Roman" pitchFamily="18" charset="0"/>
              </a:rPr>
              <a:t>: Treo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nghiệm</a:t>
            </a:r>
            <a:endParaRPr lang="en-US" sz="2400" dirty="0">
              <a:latin typeface="Times New Roman" pitchFamily="18" charset="0"/>
              <a:cs typeface="Times New Roman" pitchFamily="18" charset="0"/>
            </a:endParaRPr>
          </a:p>
        </p:txBody>
      </p:sp>
      <p:sp>
        <p:nvSpPr>
          <p:cNvPr id="23" name="Rectangle 22"/>
          <p:cNvSpPr/>
          <p:nvPr/>
        </p:nvSpPr>
        <p:spPr>
          <a:xfrm>
            <a:off x="609600" y="3124200"/>
            <a:ext cx="5486400" cy="830997"/>
          </a:xfrm>
          <a:prstGeom prst="rect">
            <a:avLst/>
          </a:prstGeom>
        </p:spPr>
        <p:txBody>
          <a:bodyPr wrap="square">
            <a:spAutoFit/>
          </a:bodyPr>
          <a:lstStyle/>
          <a:p>
            <a:pPr marL="457200" indent="-457200" algn="just"/>
            <a:r>
              <a:rPr lang="en-US" sz="2400" b="1" dirty="0">
                <a:latin typeface="Times New Roman" pitchFamily="18" charset="0"/>
                <a:cs typeface="Times New Roman" pitchFamily="18" charset="0"/>
              </a:rPr>
              <a:t>+ B2</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b="1" dirty="0">
                <a:latin typeface="Times New Roman" pitchFamily="18" charset="0"/>
                <a:cs typeface="Times New Roman" pitchFamily="18" charset="0"/>
              </a:rPr>
              <a:t>(</a:t>
            </a:r>
            <a:r>
              <a:rPr lang="en-US" altLang="vi-VN" sz="2400" b="1" i="1" dirty="0">
                <a:latin typeface="Times New Roman" pitchFamily="18" charset="0"/>
                <a:cs typeface="Times New Roman" pitchFamily="18" charset="0"/>
              </a:rPr>
              <a:t>l</a:t>
            </a:r>
            <a:r>
              <a:rPr lang="en-US" altLang="vi-VN" sz="2400" b="1" baseline="-25000" dirty="0">
                <a:latin typeface="Times New Roman" pitchFamily="18" charset="0"/>
                <a:cs typeface="Times New Roman" pitchFamily="18" charset="0"/>
              </a:rPr>
              <a:t>0</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p>
          <a:p>
            <a:pPr marL="457200" indent="-457200" algn="just"/>
            <a:r>
              <a:rPr lang="en-US" altLang="vi-VN" sz="2400" dirty="0">
                <a:latin typeface="Times New Roman" pitchFamily="18" charset="0"/>
                <a:cs typeface="Times New Roman" pitchFamily="18" charset="0"/>
              </a:rPr>
              <a:t>(</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chưa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p>
        </p:txBody>
      </p:sp>
      <p:sp>
        <p:nvSpPr>
          <p:cNvPr id="24" name="Rectangle 23"/>
          <p:cNvSpPr/>
          <p:nvPr/>
        </p:nvSpPr>
        <p:spPr>
          <a:xfrm>
            <a:off x="685800" y="3886200"/>
            <a:ext cx="5334000" cy="1200329"/>
          </a:xfrm>
          <a:prstGeom prst="rect">
            <a:avLst/>
          </a:prstGeom>
        </p:spPr>
        <p:txBody>
          <a:bodyPr wrap="square">
            <a:spAutoFit/>
          </a:bodyPr>
          <a:lstStyle/>
          <a:p>
            <a:pPr marL="457200" indent="-457200"/>
            <a:r>
              <a:rPr lang="en-US" sz="2400" b="1" dirty="0">
                <a:latin typeface="Times New Roman" pitchFamily="18" charset="0"/>
                <a:cs typeface="Times New Roman" pitchFamily="18" charset="0"/>
              </a:rPr>
              <a:t>+B3:</a:t>
            </a:r>
            <a:r>
              <a:rPr lang="en-US"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Móc</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đầu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dưới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khi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bị</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biến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Rectangle 24"/>
          <p:cNvSpPr/>
          <p:nvPr/>
        </p:nvSpPr>
        <p:spPr>
          <a:xfrm>
            <a:off x="990600" y="5029200"/>
            <a:ext cx="5029200" cy="1200329"/>
          </a:xfrm>
          <a:prstGeom prst="rect">
            <a:avLst/>
          </a:prstGeom>
        </p:spPr>
        <p:txBody>
          <a:bodyPr wrap="square">
            <a:spAutoFit/>
          </a:bodyPr>
          <a:lstStyle/>
          <a:p>
            <a:pPr>
              <a:spcBef>
                <a:spcPct val="50000"/>
              </a:spcBef>
              <a:buFontTx/>
              <a:buChar char="-"/>
            </a:pPr>
            <a:r>
              <a:rPr lang="en-US" altLang="vi-VN" sz="2400" dirty="0" err="1">
                <a:latin typeface="Times New Roman" pitchFamily="18" charset="0"/>
                <a:cs typeface="Times New Roman" pitchFamily="18" charset="0"/>
              </a:rPr>
              <a:t>Bỏ</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lại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lò</a:t>
            </a:r>
            <a:r>
              <a:rPr lang="en-US" altLang="vi-VN" sz="2400" dirty="0">
                <a:latin typeface="Times New Roman" pitchFamily="18" charset="0"/>
                <a:cs typeface="Times New Roman" pitchFamily="18" charset="0"/>
              </a:rPr>
              <a:t> xo </a:t>
            </a:r>
            <a:r>
              <a:rPr lang="en-US" altLang="vi-VN" sz="2400" dirty="0" err="1">
                <a:latin typeface="Times New Roman" pitchFamily="18" charset="0"/>
                <a:cs typeface="Times New Roman" pitchFamily="18" charset="0"/>
              </a:rPr>
              <a:t>và</a:t>
            </a:r>
            <a:r>
              <a:rPr lang="en-US" altLang="vi-VN" sz="2400" dirty="0">
                <a:latin typeface="Times New Roman" pitchFamily="18" charset="0"/>
                <a:cs typeface="Times New Roman" pitchFamily="18" charset="0"/>
              </a:rPr>
              <a:t> so </a:t>
            </a:r>
            <a:r>
              <a:rPr lang="en-US" altLang="vi-VN" sz="2400" dirty="0" err="1">
                <a:latin typeface="Times New Roman" pitchFamily="18" charset="0"/>
                <a:cs typeface="Times New Roman" pitchFamily="18" charset="0"/>
              </a:rPr>
              <a:t>sánh</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với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nhiên</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của</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nó</a:t>
            </a:r>
            <a:r>
              <a:rPr lang="en-US" altLang="vi-VN" sz="2400" dirty="0">
                <a:latin typeface="Times New Roman" pitchFamily="18" charset="0"/>
                <a:cs typeface="Times New Roman" pitchFamily="18" charset="0"/>
              </a:rPr>
              <a:t>.</a:t>
            </a:r>
          </a:p>
        </p:txBody>
      </p:sp>
      <p:sp>
        <p:nvSpPr>
          <p:cNvPr id="21" name="TextBox 20"/>
          <p:cNvSpPr txBox="1"/>
          <p:nvPr/>
        </p:nvSpPr>
        <p:spPr>
          <a:xfrm>
            <a:off x="685800" y="1447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1000" fill="hold"/>
                                        <p:tgtEl>
                                          <p:spTgt spid="17"/>
                                        </p:tgtEl>
                                        <p:attrNameLst>
                                          <p:attrName>ppt_x</p:attrName>
                                        </p:attrNameLst>
                                      </p:cBhvr>
                                      <p:tavLst>
                                        <p:tav tm="0">
                                          <p:val>
                                            <p:strVal val="#ppt_x-.2"/>
                                          </p:val>
                                        </p:tav>
                                        <p:tav tm="100000">
                                          <p:val>
                                            <p:strVal val="#ppt_x"/>
                                          </p:val>
                                        </p:tav>
                                      </p:tavLst>
                                    </p:anim>
                                    <p:anim calcmode="lin" valueType="num">
                                      <p:cBhvr>
                                        <p:cTn id="3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7"/>
                                        </p:tgtEl>
                                      </p:cBhvr>
                                    </p:animEffect>
                                  </p:childTnLst>
                                </p:cTn>
                              </p:par>
                              <p:par>
                                <p:cTn id="40" presetID="29"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1000" fill="hold"/>
                                        <p:tgtEl>
                                          <p:spTgt spid="16"/>
                                        </p:tgtEl>
                                        <p:attrNameLst>
                                          <p:attrName>ppt_x</p:attrName>
                                        </p:attrNameLst>
                                      </p:cBhvr>
                                      <p:tavLst>
                                        <p:tav tm="0">
                                          <p:val>
                                            <p:strVal val="#ppt_x-.2"/>
                                          </p:val>
                                        </p:tav>
                                        <p:tav tm="100000">
                                          <p:val>
                                            <p:strVal val="#ppt_x"/>
                                          </p:val>
                                        </p:tav>
                                      </p:tavLst>
                                    </p:anim>
                                    <p:anim calcmode="lin" valueType="num">
                                      <p:cBhvr>
                                        <p:cTn id="4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6"/>
                                        </p:tgtEl>
                                      </p:cBhvr>
                                    </p:animEffect>
                                  </p:childTnLst>
                                </p:cTn>
                              </p:par>
                              <p:par>
                                <p:cTn id="45" presetID="47"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blinds(horizontal)">
                                      <p:cBhvr>
                                        <p:cTn id="54" dur="500"/>
                                        <p:tgtEl>
                                          <p:spTgt spid="24"/>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7" presetClass="entr" presetSubtype="4"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0" fill="hold"/>
                                        <p:tgtEl>
                                          <p:spTgt spid="14"/>
                                        </p:tgtEl>
                                        <p:attrNameLst>
                                          <p:attrName>ppt_x</p:attrName>
                                        </p:attrNameLst>
                                      </p:cBhvr>
                                      <p:tavLst>
                                        <p:tav tm="0">
                                          <p:val>
                                            <p:strVal val="#ppt_x"/>
                                          </p:val>
                                        </p:tav>
                                        <p:tav tm="100000">
                                          <p:val>
                                            <p:strVal val="#ppt_x"/>
                                          </p:val>
                                        </p:tav>
                                      </p:tavLst>
                                    </p:anim>
                                    <p:anim calcmode="lin" valueType="num">
                                      <p:cBhvr additive="base">
                                        <p:cTn id="63" dur="5000" fill="hold"/>
                                        <p:tgtEl>
                                          <p:spTgt spid="14"/>
                                        </p:tgtEl>
                                        <p:attrNameLst>
                                          <p:attrName>ppt_y</p:attrName>
                                        </p:attrNameLst>
                                      </p:cBhvr>
                                      <p:tavLst>
                                        <p:tav tm="0">
                                          <p:val>
                                            <p:strVal val="1+#ppt_h/2"/>
                                          </p:val>
                                        </p:tav>
                                        <p:tav tm="100000">
                                          <p:val>
                                            <p:strVal val="#ppt_y"/>
                                          </p:val>
                                        </p:tav>
                                      </p:tavLst>
                                    </p:anim>
                                  </p:childTnLst>
                                </p:cTn>
                              </p:par>
                              <p:par>
                                <p:cTn id="64" presetID="7" presetClass="entr" presetSubtype="4" fill="hold" grpId="0" nodeType="with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0" fill="hold"/>
                                        <p:tgtEl>
                                          <p:spTgt spid="19"/>
                                        </p:tgtEl>
                                        <p:attrNameLst>
                                          <p:attrName>ppt_x</p:attrName>
                                        </p:attrNameLst>
                                      </p:cBhvr>
                                      <p:tavLst>
                                        <p:tav tm="0">
                                          <p:val>
                                            <p:strVal val="#ppt_x"/>
                                          </p:val>
                                        </p:tav>
                                        <p:tav tm="100000">
                                          <p:val>
                                            <p:strVal val="#ppt_x"/>
                                          </p:val>
                                        </p:tav>
                                      </p:tavLst>
                                    </p:anim>
                                    <p:anim calcmode="lin" valueType="num">
                                      <p:cBhvr additive="base">
                                        <p:cTn id="67" dur="5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blinds(horizontal)">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9" grpId="0"/>
      <p:bldP spid="20" grpId="0" animBg="1"/>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0" name="TextBox 9"/>
          <p:cNvSpPr txBox="1"/>
          <p:nvPr/>
        </p:nvSpPr>
        <p:spPr>
          <a:xfrm>
            <a:off x="609600" y="990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447800"/>
            <a:ext cx="5410200" cy="461665"/>
          </a:xfrm>
          <a:prstGeom prst="rect">
            <a:avLst/>
          </a:prstGeom>
          <a:noFill/>
        </p:spPr>
        <p:txBody>
          <a:bodyPr wrap="square" rtlCol="0">
            <a:spAutoFit/>
          </a:bodyPr>
          <a:lstStyle/>
          <a:p>
            <a:pPr marL="457200" indent="-457200">
              <a:buAutoNum type="arabicPeriod"/>
            </a:pPr>
            <a:r>
              <a:rPr lang="en-US" sz="2400" b="1" dirty="0" err="1">
                <a:latin typeface="Times New Roman" pitchFamily="18" charset="0"/>
                <a:cs typeface="Times New Roman" pitchFamily="18" charset="0"/>
              </a:rPr>
              <a:t>Tiến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nghiệm</a:t>
            </a:r>
            <a:r>
              <a:rPr lang="en-US" sz="2400" b="1" dirty="0">
                <a:latin typeface="Times New Roman" pitchFamily="18" charset="0"/>
                <a:cs typeface="Times New Roman" pitchFamily="18" charset="0"/>
              </a:rPr>
              <a:t>: </a:t>
            </a:r>
          </a:p>
        </p:txBody>
      </p:sp>
      <p:sp>
        <p:nvSpPr>
          <p:cNvPr id="22" name="Rectangle 21"/>
          <p:cNvSpPr/>
          <p:nvPr/>
        </p:nvSpPr>
        <p:spPr>
          <a:xfrm>
            <a:off x="685800" y="1905000"/>
            <a:ext cx="5410200" cy="461665"/>
          </a:xfrm>
          <a:prstGeom prst="rect">
            <a:avLst/>
          </a:prstGeom>
        </p:spPr>
        <p:txBody>
          <a:bodyPr wrap="square">
            <a:spAutoFit/>
          </a:bodyPr>
          <a:lstStyle/>
          <a:p>
            <a:pPr marL="457200" indent="-457200"/>
            <a:r>
              <a:rPr lang="en-US" sz="2400" dirty="0">
                <a:latin typeface="Times New Roman" pitchFamily="18" charset="0"/>
                <a:cs typeface="Times New Roman" pitchFamily="18" charset="0"/>
              </a:rPr>
              <a:t> </a:t>
            </a:r>
          </a:p>
        </p:txBody>
      </p:sp>
      <p:sp>
        <p:nvSpPr>
          <p:cNvPr id="21" name="Rectangle 20"/>
          <p:cNvSpPr/>
          <p:nvPr/>
        </p:nvSpPr>
        <p:spPr>
          <a:xfrm>
            <a:off x="685800" y="1828800"/>
            <a:ext cx="5334000" cy="1200329"/>
          </a:xfrm>
          <a:prstGeom prst="rect">
            <a:avLst/>
          </a:prstGeom>
        </p:spPr>
        <p:txBody>
          <a:bodyPr wrap="square">
            <a:spAutoFit/>
          </a:bodyPr>
          <a:lstStyle/>
          <a:p>
            <a:r>
              <a:rPr lang="en-US" altLang="vi-VN" sz="2400" b="1" dirty="0">
                <a:latin typeface="Times New Roman" pitchFamily="18" charset="0"/>
                <a:cs typeface="Times New Roman" pitchFamily="18" charset="0"/>
              </a:rPr>
              <a:t>+ B4</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Tương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tự</a:t>
            </a:r>
            <a:r>
              <a:rPr lang="en-US" altLang="vi-VN" sz="2400" dirty="0">
                <a:latin typeface="Times New Roman" pitchFamily="18" charset="0"/>
                <a:cs typeface="Times New Roman" pitchFamily="18" charset="0"/>
              </a:rPr>
              <a:t> B3, </a:t>
            </a:r>
            <a:r>
              <a:rPr lang="en-US" altLang="vi-VN" sz="2400" dirty="0" err="1">
                <a:latin typeface="Times New Roman" pitchFamily="18" charset="0"/>
                <a:cs typeface="Times New Roman" pitchFamily="18" charset="0"/>
              </a:rPr>
              <a:t>nhưng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thay</a:t>
            </a:r>
            <a:r>
              <a:rPr lang="en-US" altLang="vi-VN" sz="2400" dirty="0">
                <a:latin typeface="Times New Roman" pitchFamily="18" charset="0"/>
                <a:cs typeface="Times New Roman" pitchFamily="18" charset="0"/>
              </a:rPr>
              <a:t> 1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bằng</a:t>
            </a:r>
            <a:r>
              <a:rPr lang="en-US" altLang="vi-VN" sz="2400" dirty="0">
                <a:latin typeface="Times New Roman" pitchFamily="18" charset="0"/>
                <a:cs typeface="Times New Roman" pitchFamily="18" charset="0"/>
              </a:rPr>
              <a:t> 2 </a:t>
            </a:r>
            <a:r>
              <a:rPr lang="en-US" altLang="vi-VN" sz="2400" dirty="0" err="1">
                <a:latin typeface="Times New Roman" pitchFamily="18" charset="0"/>
                <a:cs typeface="Times New Roman" pitchFamily="18" charset="0"/>
              </a:rPr>
              <a:t>quả</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nặng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giống</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nhau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loại</a:t>
            </a:r>
            <a:r>
              <a:rPr lang="en-US" altLang="vi-VN" sz="2400" dirty="0">
                <a:latin typeface="Times New Roman" pitchFamily="18" charset="0"/>
                <a:cs typeface="Times New Roman" pitchFamily="18" charset="0"/>
              </a:rPr>
              <a:t> 50g, </a:t>
            </a:r>
            <a:r>
              <a:rPr lang="en-US" altLang="vi-VN" sz="2400" dirty="0" err="1">
                <a:latin typeface="Times New Roman" pitchFamily="18" charset="0"/>
                <a:cs typeface="Times New Roman" pitchFamily="18" charset="0"/>
              </a:rPr>
              <a:t>đo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chiều</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dài</a:t>
            </a:r>
            <a:r>
              <a:rPr lang="en-US" altLang="vi-VN" sz="2400" dirty="0">
                <a:latin typeface="Times New Roman" pitchFamily="18" charset="0"/>
                <a:cs typeface="Times New Roman" pitchFamily="18" charset="0"/>
              </a:rPr>
              <a:t> (</a:t>
            </a:r>
            <a:r>
              <a:rPr lang="en-US" altLang="vi-VN" sz="2400" b="1" i="1" dirty="0">
                <a:latin typeface="Times New Roman" pitchFamily="18" charset="0"/>
                <a:cs typeface="Times New Roman" pitchFamily="18" charset="0"/>
              </a:rPr>
              <a:t>l</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rồi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ghi</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vào</a:t>
            </a:r>
            <a:r>
              <a:rPr lang="en-US" altLang="vi-VN" sz="2400" dirty="0">
                <a:latin typeface="Times New Roman" pitchFamily="18" charset="0"/>
                <a:cs typeface="Times New Roman" pitchFamily="18" charset="0"/>
              </a:rPr>
              <a:t> </a:t>
            </a:r>
            <a:r>
              <a:rPr lang="en-US" altLang="vi-VN" sz="2400" dirty="0" err="1">
                <a:latin typeface="Times New Roman" pitchFamily="18" charset="0"/>
                <a:cs typeface="Times New Roman" pitchFamily="18" charset="0"/>
              </a:rPr>
              <a:t>bảng</a:t>
            </a:r>
            <a:r>
              <a:rPr lang="en-US" alt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5" name="Text Box 21"/>
          <p:cNvSpPr txBox="1">
            <a:spLocks noChangeArrowheads="1"/>
          </p:cNvSpPr>
          <p:nvPr/>
        </p:nvSpPr>
        <p:spPr bwMode="auto">
          <a:xfrm>
            <a:off x="609600" y="3048000"/>
            <a:ext cx="5943600" cy="1200329"/>
          </a:xfrm>
          <a:prstGeom prst="rect">
            <a:avLst/>
          </a:prstGeom>
          <a:noFill/>
          <a:ln w="9525">
            <a:noFill/>
            <a:miter lim="800000"/>
            <a:headEnd/>
            <a:tailEnd/>
          </a:ln>
          <a:effectLst/>
        </p:spPr>
        <p:txBody>
          <a:bodyPr>
            <a:spAutoFit/>
          </a:bodyPr>
          <a:lstStyle/>
          <a:p>
            <a:pPr marL="457200" indent="-457200"/>
            <a:r>
              <a:rPr lang="en-US" altLang="vi-VN" sz="2400" b="1" dirty="0">
                <a:latin typeface="Times New Roman" pitchFamily="18" charset="0"/>
                <a:cs typeface="Times New Roman" pitchFamily="18" charset="0"/>
              </a:rPr>
              <a:t>+ B5: </a:t>
            </a:r>
            <a:r>
              <a:rPr lang="en-US" altLang="vi-VN" sz="2400" dirty="0" err="1">
                <a:solidFill>
                  <a:schemeClr val="tx1"/>
                </a:solidFill>
                <a:latin typeface="Times New Roman" pitchFamily="18" charset="0"/>
                <a:cs typeface="Times New Roman" pitchFamily="18" charset="0"/>
              </a:rPr>
              <a:t>Tương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tự</a:t>
            </a:r>
            <a:r>
              <a:rPr lang="en-US" altLang="vi-VN" sz="2400" dirty="0">
                <a:solidFill>
                  <a:schemeClr val="tx1"/>
                </a:solidFill>
                <a:latin typeface="Times New Roman" pitchFamily="18" charset="0"/>
                <a:cs typeface="Times New Roman" pitchFamily="18" charset="0"/>
              </a:rPr>
              <a:t> B3, </a:t>
            </a:r>
            <a:r>
              <a:rPr lang="en-US" altLang="vi-VN" sz="2400" dirty="0" err="1">
                <a:solidFill>
                  <a:schemeClr val="tx1"/>
                </a:solidFill>
                <a:latin typeface="Times New Roman" pitchFamily="18" charset="0"/>
                <a:cs typeface="Times New Roman" pitchFamily="18" charset="0"/>
              </a:rPr>
              <a:t>nhưng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thay</a:t>
            </a:r>
            <a:r>
              <a:rPr lang="en-US" altLang="vi-VN" sz="2400" dirty="0">
                <a:solidFill>
                  <a:schemeClr val="tx1"/>
                </a:solidFill>
                <a:latin typeface="Times New Roman" pitchFamily="18" charset="0"/>
                <a:cs typeface="Times New Roman" pitchFamily="18" charset="0"/>
              </a:rPr>
              <a:t> 1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bằng</a:t>
            </a:r>
            <a:r>
              <a:rPr lang="en-US" altLang="vi-VN" sz="2400" dirty="0">
                <a:solidFill>
                  <a:schemeClr val="tx1"/>
                </a:solidFill>
                <a:latin typeface="Times New Roman" pitchFamily="18" charset="0"/>
                <a:cs typeface="Times New Roman" pitchFamily="18" charset="0"/>
              </a:rPr>
              <a:t> 3 </a:t>
            </a:r>
            <a:r>
              <a:rPr lang="en-US" altLang="vi-VN" sz="2400" dirty="0" err="1">
                <a:solidFill>
                  <a:schemeClr val="tx1"/>
                </a:solidFill>
                <a:latin typeface="Times New Roman" pitchFamily="18" charset="0"/>
                <a:cs typeface="Times New Roman" pitchFamily="18" charset="0"/>
              </a:rPr>
              <a:t>quả</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nặng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giống</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nhau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loại</a:t>
            </a:r>
            <a:r>
              <a:rPr lang="en-US" altLang="vi-VN" sz="2400" dirty="0">
                <a:solidFill>
                  <a:schemeClr val="tx1"/>
                </a:solidFill>
                <a:latin typeface="Times New Roman" pitchFamily="18" charset="0"/>
                <a:cs typeface="Times New Roman" pitchFamily="18" charset="0"/>
              </a:rPr>
              <a:t> 50g, </a:t>
            </a:r>
            <a:r>
              <a:rPr lang="en-US" altLang="vi-VN" sz="2400" dirty="0" err="1">
                <a:solidFill>
                  <a:schemeClr val="tx1"/>
                </a:solidFill>
                <a:latin typeface="Times New Roman" pitchFamily="18" charset="0"/>
                <a:cs typeface="Times New Roman" pitchFamily="18" charset="0"/>
              </a:rPr>
              <a:t>đo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chiều</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dài</a:t>
            </a:r>
            <a:r>
              <a:rPr lang="en-US" altLang="vi-VN" sz="2400" dirty="0">
                <a:solidFill>
                  <a:schemeClr val="tx1"/>
                </a:solidFill>
                <a:latin typeface="Times New Roman" pitchFamily="18" charset="0"/>
                <a:cs typeface="Times New Roman" pitchFamily="18" charset="0"/>
              </a:rPr>
              <a:t> (</a:t>
            </a:r>
            <a:r>
              <a:rPr lang="en-US" altLang="vi-VN" sz="2400" b="1" i="1" dirty="0">
                <a:solidFill>
                  <a:schemeClr val="tx1"/>
                </a:solidFill>
                <a:latin typeface="Times New Roman" pitchFamily="18" charset="0"/>
                <a:cs typeface="Times New Roman" pitchFamily="18" charset="0"/>
              </a:rPr>
              <a:t>l</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rồi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ghi</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vào</a:t>
            </a:r>
            <a:r>
              <a:rPr lang="en-US" altLang="vi-VN" sz="2400" dirty="0">
                <a:solidFill>
                  <a:schemeClr val="tx1"/>
                </a:solidFill>
                <a:latin typeface="Times New Roman" pitchFamily="18" charset="0"/>
                <a:cs typeface="Times New Roman" pitchFamily="18" charset="0"/>
              </a:rPr>
              <a:t> </a:t>
            </a:r>
            <a:r>
              <a:rPr lang="en-US" altLang="vi-VN" sz="2400" dirty="0" err="1">
                <a:solidFill>
                  <a:schemeClr val="tx1"/>
                </a:solidFill>
                <a:latin typeface="Times New Roman" pitchFamily="18" charset="0"/>
                <a:cs typeface="Times New Roman" pitchFamily="18" charset="0"/>
              </a:rPr>
              <a:t>bảng</a:t>
            </a:r>
            <a:endParaRPr lang="en-US" altLang="vi-VN" sz="2400" dirty="0">
              <a:solidFill>
                <a:schemeClr val="tx1"/>
              </a:solidFill>
              <a:latin typeface="Times New Roman" pitchFamily="18" charset="0"/>
              <a:cs typeface="Times New Roman" pitchFamily="18" charset="0"/>
            </a:endParaRPr>
          </a:p>
        </p:txBody>
      </p:sp>
      <p:pic>
        <p:nvPicPr>
          <p:cNvPr id="26" name="Picture 31" descr="¸dsda"/>
          <p:cNvPicPr>
            <a:picLocks noChangeAspect="1" noChangeArrowheads="1"/>
          </p:cNvPicPr>
          <p:nvPr/>
        </p:nvPicPr>
        <p:blipFill>
          <a:blip r:embed="rId3"/>
          <a:srcRect/>
          <a:stretch>
            <a:fillRect/>
          </a:stretch>
        </p:blipFill>
        <p:spPr bwMode="auto">
          <a:xfrm>
            <a:off x="6149975" y="1219200"/>
            <a:ext cx="104775" cy="3733800"/>
          </a:xfrm>
          <a:prstGeom prst="rect">
            <a:avLst/>
          </a:prstGeom>
          <a:noFill/>
          <a:ln w="9525">
            <a:noFill/>
            <a:miter lim="800000"/>
            <a:headEnd/>
            <a:tailEnd/>
          </a:ln>
        </p:spPr>
      </p:pic>
      <p:pic>
        <p:nvPicPr>
          <p:cNvPr id="27" name="Picture 30" descr="¸dsda"/>
          <p:cNvPicPr>
            <a:picLocks noChangeAspect="1" noChangeArrowheads="1"/>
          </p:cNvPicPr>
          <p:nvPr/>
        </p:nvPicPr>
        <p:blipFill>
          <a:blip r:embed="rId4"/>
          <a:srcRect/>
          <a:stretch>
            <a:fillRect/>
          </a:stretch>
        </p:blipFill>
        <p:spPr bwMode="auto">
          <a:xfrm>
            <a:off x="5902325" y="1447800"/>
            <a:ext cx="2568575" cy="228600"/>
          </a:xfrm>
          <a:prstGeom prst="rect">
            <a:avLst/>
          </a:prstGeom>
          <a:noFill/>
          <a:ln w="9525">
            <a:noFill/>
            <a:miter lim="800000"/>
            <a:headEnd/>
            <a:tailEnd/>
          </a:ln>
        </p:spPr>
      </p:pic>
      <p:pic>
        <p:nvPicPr>
          <p:cNvPr id="28" name="Picture 39" descr="jjk"/>
          <p:cNvPicPr>
            <a:picLocks noChangeAspect="1" noChangeArrowheads="1"/>
          </p:cNvPicPr>
          <p:nvPr/>
        </p:nvPicPr>
        <p:blipFill>
          <a:blip r:embed="rId5"/>
          <a:srcRect/>
          <a:stretch>
            <a:fillRect/>
          </a:stretch>
        </p:blipFill>
        <p:spPr bwMode="auto">
          <a:xfrm>
            <a:off x="7235825" y="1600200"/>
            <a:ext cx="417513" cy="1905000"/>
          </a:xfrm>
          <a:prstGeom prst="rect">
            <a:avLst/>
          </a:prstGeom>
          <a:solidFill>
            <a:srgbClr val="FF0000"/>
          </a:solidFill>
          <a:ln w="9525" cap="rnd">
            <a:solidFill>
              <a:schemeClr val="accent1"/>
            </a:solidFill>
            <a:prstDash val="sysDot"/>
            <a:miter lim="800000"/>
            <a:headEnd/>
            <a:tailEnd/>
          </a:ln>
        </p:spPr>
      </p:pic>
      <p:pic>
        <p:nvPicPr>
          <p:cNvPr id="29" name="Picture 32" descr="thuoc do"/>
          <p:cNvPicPr>
            <a:picLocks noChangeAspect="1" noChangeArrowheads="1"/>
          </p:cNvPicPr>
          <p:nvPr/>
        </p:nvPicPr>
        <p:blipFill>
          <a:blip r:embed="rId6"/>
          <a:srcRect/>
          <a:stretch>
            <a:fillRect/>
          </a:stretch>
        </p:blipFill>
        <p:spPr bwMode="auto">
          <a:xfrm>
            <a:off x="6248400" y="1600200"/>
            <a:ext cx="461963" cy="3581400"/>
          </a:xfrm>
          <a:prstGeom prst="rect">
            <a:avLst/>
          </a:prstGeom>
          <a:solidFill>
            <a:schemeClr val="accent1"/>
          </a:solidFill>
          <a:ln w="9525">
            <a:noFill/>
            <a:miter lim="800000"/>
            <a:headEnd/>
            <a:tailEnd/>
          </a:ln>
        </p:spPr>
      </p:pic>
      <p:pic>
        <p:nvPicPr>
          <p:cNvPr id="30" name="Picture 12" descr="2qua"/>
          <p:cNvPicPr>
            <a:picLocks noChangeAspect="1" noChangeArrowheads="1"/>
          </p:cNvPicPr>
          <p:nvPr/>
        </p:nvPicPr>
        <p:blipFill>
          <a:blip r:embed="rId7"/>
          <a:srcRect/>
          <a:stretch>
            <a:fillRect/>
          </a:stretch>
        </p:blipFill>
        <p:spPr bwMode="auto">
          <a:xfrm>
            <a:off x="7729538" y="1600200"/>
            <a:ext cx="395287" cy="2438400"/>
          </a:xfrm>
          <a:prstGeom prst="rect">
            <a:avLst/>
          </a:prstGeom>
          <a:noFill/>
          <a:ln w="9525">
            <a:noFill/>
            <a:miter lim="800000"/>
            <a:headEnd/>
            <a:tailEnd/>
          </a:ln>
        </p:spPr>
      </p:pic>
      <p:pic>
        <p:nvPicPr>
          <p:cNvPr id="31" name="Picture 12" descr="2qua"/>
          <p:cNvPicPr>
            <a:picLocks noChangeAspect="1" noChangeArrowheads="1"/>
          </p:cNvPicPr>
          <p:nvPr/>
        </p:nvPicPr>
        <p:blipFill>
          <a:blip r:embed="rId7"/>
          <a:srcRect/>
          <a:stretch>
            <a:fillRect/>
          </a:stretch>
        </p:blipFill>
        <p:spPr bwMode="auto">
          <a:xfrm>
            <a:off x="8174038" y="1676400"/>
            <a:ext cx="395287" cy="2667000"/>
          </a:xfrm>
          <a:prstGeom prst="rect">
            <a:avLst/>
          </a:prstGeom>
          <a:noFill/>
          <a:ln w="9525">
            <a:noFill/>
            <a:miter lim="800000"/>
            <a:headEnd/>
            <a:tailEnd/>
          </a:ln>
        </p:spPr>
      </p:pic>
      <p:pic>
        <p:nvPicPr>
          <p:cNvPr id="32" name="Picture 37" descr="qua nang"/>
          <p:cNvPicPr>
            <a:picLocks noChangeAspect="1" noChangeArrowheads="1"/>
          </p:cNvPicPr>
          <p:nvPr/>
        </p:nvPicPr>
        <p:blipFill>
          <a:blip r:embed="rId8"/>
          <a:srcRect/>
          <a:stretch>
            <a:fillRect/>
          </a:stretch>
        </p:blipFill>
        <p:spPr bwMode="auto">
          <a:xfrm>
            <a:off x="8272463" y="4267200"/>
            <a:ext cx="296862" cy="195263"/>
          </a:xfrm>
          <a:prstGeom prst="rect">
            <a:avLst/>
          </a:prstGeom>
          <a:noFill/>
          <a:ln w="9525">
            <a:noFill/>
            <a:miter lim="800000"/>
            <a:headEnd/>
            <a:tailEnd/>
          </a:ln>
        </p:spPr>
      </p:pic>
      <p:pic>
        <p:nvPicPr>
          <p:cNvPr id="33" name="Picture 33" descr="lo xo"/>
          <p:cNvPicPr>
            <a:picLocks noChangeAspect="1" noChangeArrowheads="1"/>
          </p:cNvPicPr>
          <p:nvPr/>
        </p:nvPicPr>
        <p:blipFill>
          <a:blip r:embed="rId9"/>
          <a:srcRect/>
          <a:stretch>
            <a:fillRect/>
          </a:stretch>
        </p:blipFill>
        <p:spPr bwMode="auto">
          <a:xfrm>
            <a:off x="6742113" y="1600200"/>
            <a:ext cx="382587" cy="1524000"/>
          </a:xfrm>
          <a:prstGeom prst="rect">
            <a:avLst/>
          </a:prstGeom>
          <a:noFill/>
          <a:ln w="9525">
            <a:noFill/>
            <a:miter lim="800000"/>
            <a:headEnd/>
            <a:tailEnd/>
          </a:ln>
        </p:spPr>
      </p:pic>
      <p:sp>
        <p:nvSpPr>
          <p:cNvPr id="34" name="Text Box 14"/>
          <p:cNvSpPr txBox="1">
            <a:spLocks noChangeArrowheads="1"/>
          </p:cNvSpPr>
          <p:nvPr/>
        </p:nvSpPr>
        <p:spPr bwMode="auto">
          <a:xfrm>
            <a:off x="67405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1</a:t>
            </a:r>
          </a:p>
        </p:txBody>
      </p:sp>
      <p:sp>
        <p:nvSpPr>
          <p:cNvPr id="35" name="Text Box 15"/>
          <p:cNvSpPr txBox="1">
            <a:spLocks noChangeArrowheads="1"/>
          </p:cNvSpPr>
          <p:nvPr/>
        </p:nvSpPr>
        <p:spPr bwMode="auto">
          <a:xfrm>
            <a:off x="6740525" y="32004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2</a:t>
            </a:r>
          </a:p>
        </p:txBody>
      </p:sp>
      <p:sp>
        <p:nvSpPr>
          <p:cNvPr id="36" name="Text Box 16"/>
          <p:cNvSpPr txBox="1">
            <a:spLocks noChangeArrowheads="1"/>
          </p:cNvSpPr>
          <p:nvPr/>
        </p:nvSpPr>
        <p:spPr bwMode="auto">
          <a:xfrm>
            <a:off x="72739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3</a:t>
            </a:r>
          </a:p>
        </p:txBody>
      </p:sp>
      <p:sp>
        <p:nvSpPr>
          <p:cNvPr id="37" name="Text Box 17"/>
          <p:cNvSpPr txBox="1">
            <a:spLocks noChangeArrowheads="1"/>
          </p:cNvSpPr>
          <p:nvPr/>
        </p:nvSpPr>
        <p:spPr bwMode="auto">
          <a:xfrm>
            <a:off x="77311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4</a:t>
            </a:r>
          </a:p>
        </p:txBody>
      </p:sp>
      <p:sp>
        <p:nvSpPr>
          <p:cNvPr id="38" name="Line 18"/>
          <p:cNvSpPr>
            <a:spLocks noChangeShapeType="1"/>
          </p:cNvSpPr>
          <p:nvPr/>
        </p:nvSpPr>
        <p:spPr bwMode="auto">
          <a:xfrm>
            <a:off x="6969125" y="1676400"/>
            <a:ext cx="0" cy="1371600"/>
          </a:xfrm>
          <a:prstGeom prst="line">
            <a:avLst/>
          </a:prstGeom>
          <a:noFill/>
          <a:ln w="38100">
            <a:solidFill>
              <a:srgbClr val="FF0000"/>
            </a:solidFill>
            <a:prstDash val="dash"/>
            <a:round/>
            <a:headEnd type="triangle" w="med" len="med"/>
            <a:tailEnd type="triangle" w="med" len="med"/>
          </a:ln>
          <a:effectLst/>
        </p:spPr>
        <p:txBody>
          <a:bodyPr/>
          <a:lstStyle/>
          <a:p>
            <a:endParaRPr lang="en-US"/>
          </a:p>
        </p:txBody>
      </p:sp>
      <p:sp>
        <p:nvSpPr>
          <p:cNvPr id="39" name="Text Box 19"/>
          <p:cNvSpPr txBox="1">
            <a:spLocks noChangeArrowheads="1"/>
          </p:cNvSpPr>
          <p:nvPr/>
        </p:nvSpPr>
        <p:spPr bwMode="auto">
          <a:xfrm>
            <a:off x="8188325" y="10668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defRPr/>
            </a:pPr>
            <a:r>
              <a:rPr lang="en-US" altLang="vi-VN" sz="2000" b="1" dirty="0">
                <a:effectDag name="">
                  <a:cont type="tree" name="">
                    <a:effect ref="fillLine"/>
                    <a:outerShdw dist="38100" dir="13500000" algn="br">
                      <a:srgbClr val="C5FCFE"/>
                    </a:outerShdw>
                  </a:cont>
                  <a:cont type="tree" name="">
                    <a:effect ref="fillLine"/>
                    <a:outerShdw dist="38100" dir="2700000" algn="tl">
                      <a:srgbClr val="629295"/>
                    </a:outerShdw>
                  </a:cont>
                  <a:effect ref="fillLine"/>
                </a:effectDag>
                <a:latin typeface="Arial" panose="020B0604020202020204" pitchFamily="34" charset="0"/>
              </a:rPr>
              <a:t>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7" presetClass="entr" presetSubtype="4"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 calcmode="lin" valueType="num">
                                      <p:cBhvr additive="base">
                                        <p:cTn id="10" dur="5000" fill="hold"/>
                                        <p:tgtEl>
                                          <p:spTgt spid="30"/>
                                        </p:tgtEl>
                                        <p:attrNameLst>
                                          <p:attrName>ppt_x</p:attrName>
                                        </p:attrNameLst>
                                      </p:cBhvr>
                                      <p:tavLst>
                                        <p:tav tm="0">
                                          <p:val>
                                            <p:strVal val="#ppt_x"/>
                                          </p:val>
                                        </p:tav>
                                        <p:tav tm="100000">
                                          <p:val>
                                            <p:strVal val="#ppt_x"/>
                                          </p:val>
                                        </p:tav>
                                      </p:tavLst>
                                    </p:anim>
                                    <p:anim calcmode="lin" valueType="num">
                                      <p:cBhvr additive="base">
                                        <p:cTn id="11" dur="5000" fill="hold"/>
                                        <p:tgtEl>
                                          <p:spTgt spid="30"/>
                                        </p:tgtEl>
                                        <p:attrNameLst>
                                          <p:attrName>ppt_y</p:attrName>
                                        </p:attrNameLst>
                                      </p:cBhvr>
                                      <p:tavLst>
                                        <p:tav tm="0">
                                          <p:val>
                                            <p:strVal val="1+#ppt_h/2"/>
                                          </p:val>
                                        </p:tav>
                                        <p:tav tm="100000">
                                          <p:val>
                                            <p:strVal val="#ppt_y"/>
                                          </p:val>
                                        </p:tav>
                                      </p:tavLst>
                                    </p:anim>
                                  </p:childTnLst>
                                </p:cTn>
                              </p:par>
                              <p:par>
                                <p:cTn id="12" presetID="7" presetClass="entr" presetSubtype="4"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additive="base">
                                        <p:cTn id="14" dur="5000" fill="hold"/>
                                        <p:tgtEl>
                                          <p:spTgt spid="37"/>
                                        </p:tgtEl>
                                        <p:attrNameLst>
                                          <p:attrName>ppt_x</p:attrName>
                                        </p:attrNameLst>
                                      </p:cBhvr>
                                      <p:tavLst>
                                        <p:tav tm="0">
                                          <p:val>
                                            <p:strVal val="#ppt_x"/>
                                          </p:val>
                                        </p:tav>
                                        <p:tav tm="100000">
                                          <p:val>
                                            <p:strVal val="#ppt_x"/>
                                          </p:val>
                                        </p:tav>
                                      </p:tavLst>
                                    </p:anim>
                                    <p:anim calcmode="lin" valueType="num">
                                      <p:cBhvr additive="base">
                                        <p:cTn id="1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blinds(horizontal)">
                                      <p:cBhvr>
                                        <p:cTn id="20" dur="500"/>
                                        <p:tgtEl>
                                          <p:spTgt spid="25"/>
                                        </p:tgtEl>
                                      </p:cBhvr>
                                    </p:animEffect>
                                  </p:childTnLst>
                                </p:cTn>
                              </p:par>
                              <p:par>
                                <p:cTn id="21" presetID="7" presetClass="entr" presetSubtype="4"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0" fill="hold"/>
                                        <p:tgtEl>
                                          <p:spTgt spid="31"/>
                                        </p:tgtEl>
                                        <p:attrNameLst>
                                          <p:attrName>ppt_x</p:attrName>
                                        </p:attrNameLst>
                                      </p:cBhvr>
                                      <p:tavLst>
                                        <p:tav tm="0">
                                          <p:val>
                                            <p:strVal val="#ppt_x"/>
                                          </p:val>
                                        </p:tav>
                                        <p:tav tm="100000">
                                          <p:val>
                                            <p:strVal val="#ppt_x"/>
                                          </p:val>
                                        </p:tav>
                                      </p:tavLst>
                                    </p:anim>
                                    <p:anim calcmode="lin" valueType="num">
                                      <p:cBhvr additive="base">
                                        <p:cTn id="24" dur="5000" fill="hold"/>
                                        <p:tgtEl>
                                          <p:spTgt spid="31"/>
                                        </p:tgtEl>
                                        <p:attrNameLst>
                                          <p:attrName>ppt_y</p:attrName>
                                        </p:attrNameLst>
                                      </p:cBhvr>
                                      <p:tavLst>
                                        <p:tav tm="0">
                                          <p:val>
                                            <p:strVal val="1+#ppt_h/2"/>
                                          </p:val>
                                        </p:tav>
                                        <p:tav tm="100000">
                                          <p:val>
                                            <p:strVal val="#ppt_y"/>
                                          </p:val>
                                        </p:tav>
                                      </p:tavLst>
                                    </p:anim>
                                  </p:childTnLst>
                                </p:cTn>
                              </p:par>
                              <p:par>
                                <p:cTn id="25" presetID="7" presetClass="entr" presetSubtype="4"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0" fill="hold"/>
                                        <p:tgtEl>
                                          <p:spTgt spid="39"/>
                                        </p:tgtEl>
                                        <p:attrNameLst>
                                          <p:attrName>ppt_x</p:attrName>
                                        </p:attrNameLst>
                                      </p:cBhvr>
                                      <p:tavLst>
                                        <p:tav tm="0">
                                          <p:val>
                                            <p:strVal val="#ppt_x"/>
                                          </p:val>
                                        </p:tav>
                                        <p:tav tm="100000">
                                          <p:val>
                                            <p:strVal val="#ppt_x"/>
                                          </p:val>
                                        </p:tav>
                                      </p:tavLst>
                                    </p:anim>
                                    <p:anim calcmode="lin" valueType="num">
                                      <p:cBhvr additive="base">
                                        <p:cTn id="28" dur="5000" fill="hold"/>
                                        <p:tgtEl>
                                          <p:spTgt spid="39"/>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0" fill="hold"/>
                                        <p:tgtEl>
                                          <p:spTgt spid="32"/>
                                        </p:tgtEl>
                                        <p:attrNameLst>
                                          <p:attrName>ppt_x</p:attrName>
                                        </p:attrNameLst>
                                      </p:cBhvr>
                                      <p:tavLst>
                                        <p:tav tm="0">
                                          <p:val>
                                            <p:strVal val="#ppt_x"/>
                                          </p:val>
                                        </p:tav>
                                        <p:tav tm="100000">
                                          <p:val>
                                            <p:strVal val="#ppt_x"/>
                                          </p:val>
                                        </p:tav>
                                      </p:tavLst>
                                    </p:anim>
                                    <p:anim calcmode="lin" valueType="num">
                                      <p:cBhvr additive="base">
                                        <p:cTn id="32" dur="50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37" grpId="0"/>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graphicFrame>
        <p:nvGraphicFramePr>
          <p:cNvPr id="5" name="Table 4"/>
          <p:cNvGraphicFramePr>
            <a:graphicFrameLocks noGrp="1"/>
          </p:cNvGraphicFramePr>
          <p:nvPr/>
        </p:nvGraphicFramePr>
        <p:xfrm>
          <a:off x="685800" y="1066800"/>
          <a:ext cx="7772400" cy="5120640"/>
        </p:xfrm>
        <a:graphic>
          <a:graphicData uri="http://schemas.openxmlformats.org/drawingml/2006/table">
            <a:tbl>
              <a:tblPr firstRow="1" bandRow="1">
                <a:effectLst>
                  <a:innerShdw blurRad="63500" dist="50800" dir="16200000">
                    <a:prstClr val="black">
                      <a:alpha val="50000"/>
                    </a:prstClr>
                  </a:innerShdw>
                </a:effectLst>
                <a:tableStyleId>{1FECB4D8-DB02-4DC6-A0A2-4F2EBAE1DC90}</a:tableStyleId>
              </a:tblPr>
              <a:tblGrid>
                <a:gridCol w="1066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905000">
                  <a:extLst>
                    <a:ext uri="{9D8B030D-6E8A-4147-A177-3AD203B41FA5}">
                      <a16:colId xmlns:a16="http://schemas.microsoft.com/office/drawing/2014/main" val="20004"/>
                    </a:ext>
                  </a:extLst>
                </a:gridCol>
              </a:tblGrid>
              <a:tr h="370840">
                <a:tc>
                  <a:txBody>
                    <a:bodyPr/>
                    <a:lstStyle/>
                    <a:p>
                      <a:r>
                        <a:rPr lang="en-US" dirty="0" err="1">
                          <a:solidFill>
                            <a:schemeClr val="tx1"/>
                          </a:solidFill>
                          <a:latin typeface="Times New Roman" pitchFamily="18" charset="0"/>
                          <a:cs typeface="Times New Roman" pitchFamily="18" charset="0"/>
                        </a:rPr>
                        <a:t>Số</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quả</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nặng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vào</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Tổng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khối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lượng</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vật</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treo</a:t>
                      </a:r>
                      <a:r>
                        <a:rPr lang="en-US" baseline="0" dirty="0">
                          <a:solidFill>
                            <a:schemeClr val="tx1"/>
                          </a:solidFill>
                          <a:latin typeface="Times New Roman" pitchFamily="18" charset="0"/>
                          <a:cs typeface="Times New Roman" pitchFamily="18" charset="0"/>
                        </a:rPr>
                        <a:t> (g)</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ban </a:t>
                      </a:r>
                      <a:r>
                        <a:rPr lang="en-US" baseline="0" dirty="0" err="1">
                          <a:solidFill>
                            <a:schemeClr val="tx1"/>
                          </a:solidFill>
                          <a:latin typeface="Times New Roman" pitchFamily="18" charset="0"/>
                          <a:cs typeface="Times New Roman" pitchFamily="18" charset="0"/>
                        </a:rPr>
                        <a:t>đầu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Chiều</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dài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a:t>
                      </a:r>
                      <a:r>
                        <a:rPr lang="en-US" baseline="0" dirty="0" err="1">
                          <a:solidFill>
                            <a:schemeClr val="tx1"/>
                          </a:solidFill>
                          <a:latin typeface="Times New Roman" pitchFamily="18" charset="0"/>
                          <a:cs typeface="Times New Roman" pitchFamily="18" charset="0"/>
                        </a:rPr>
                        <a:t>khi</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bị</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err="1">
                          <a:solidFill>
                            <a:schemeClr val="tx1"/>
                          </a:solidFill>
                          <a:latin typeface="Times New Roman" pitchFamily="18" charset="0"/>
                          <a:cs typeface="Times New Roman" pitchFamily="18" charset="0"/>
                        </a:rPr>
                        <a:t>Độ</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dãn</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của</a:t>
                      </a:r>
                      <a:r>
                        <a:rPr lang="en-US" baseline="0" dirty="0">
                          <a:solidFill>
                            <a:schemeClr val="tx1"/>
                          </a:solidFill>
                          <a:latin typeface="Times New Roman" pitchFamily="18" charset="0"/>
                          <a:cs typeface="Times New Roman" pitchFamily="18" charset="0"/>
                        </a:rPr>
                        <a:t> </a:t>
                      </a:r>
                      <a:r>
                        <a:rPr lang="en-US" baseline="0" dirty="0" err="1">
                          <a:solidFill>
                            <a:schemeClr val="tx1"/>
                          </a:solidFill>
                          <a:latin typeface="Times New Roman" pitchFamily="18" charset="0"/>
                          <a:cs typeface="Times New Roman" pitchFamily="18" charset="0"/>
                        </a:rPr>
                        <a:t>lò</a:t>
                      </a:r>
                      <a:r>
                        <a:rPr lang="en-US" baseline="0" dirty="0">
                          <a:solidFill>
                            <a:schemeClr val="tx1"/>
                          </a:solidFill>
                          <a:latin typeface="Times New Roman" pitchFamily="18" charset="0"/>
                          <a:cs typeface="Times New Roman" pitchFamily="18" charset="0"/>
                        </a:rPr>
                        <a:t> xo (cm)</a:t>
                      </a:r>
                      <a:endParaRPr lang="en-US"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0</a:t>
                      </a:r>
                      <a:r>
                        <a:rPr lang="en-US" baseline="0" dirty="0">
                          <a:latin typeface="Times New Roman" pitchFamily="18" charset="0"/>
                          <a:cs typeface="Times New Roman" pitchFamily="18" charset="0"/>
                        </a:rPr>
                        <a:t> =……….</a:t>
                      </a: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1</a:t>
                      </a:r>
                      <a:r>
                        <a:rPr lang="en-US" baseline="0" dirty="0">
                          <a:latin typeface="Times New Roman" pitchFamily="18" charset="0"/>
                          <a:cs typeface="Times New Roman"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2</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a:endParaRPr lang="en-US" b="1" dirty="0">
                        <a:solidFill>
                          <a:schemeClr val="tx1"/>
                        </a:solidFill>
                        <a:latin typeface="Times New Roman" pitchFamily="18" charset="0"/>
                        <a:cs typeface="Times New Roman" pitchFamily="18" charset="0"/>
                      </a:endParaRPr>
                    </a:p>
                    <a:p>
                      <a:pPr algn="ctr"/>
                      <a:r>
                        <a:rPr lang="en-US" b="1" dirty="0">
                          <a:solidFill>
                            <a:schemeClr val="tx1"/>
                          </a:solidFill>
                          <a:latin typeface="Times New Roman" pitchFamily="18" charset="0"/>
                          <a:cs typeface="Times New Roman"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m</a:t>
                      </a:r>
                      <a:r>
                        <a:rPr lang="en-US" baseline="-25000" dirty="0">
                          <a:latin typeface="Times New Roman" pitchFamily="18" charset="0"/>
                          <a:cs typeface="Times New Roman" pitchFamily="18" charset="0"/>
                        </a:rPr>
                        <a:t>3</a:t>
                      </a:r>
                      <a:r>
                        <a:rPr lang="en-US" baseline="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5" name="TextBox 14"/>
          <p:cNvSpPr txBox="1"/>
          <p:nvPr/>
        </p:nvSpPr>
        <p:spPr>
          <a:xfrm>
            <a:off x="3429000" y="533400"/>
            <a:ext cx="19812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Bảng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quả</a:t>
            </a:r>
            <a:endParaRPr lang="en-US" sz="2400" b="1" dirty="0">
              <a:solidFill>
                <a:srgbClr val="0000FF"/>
              </a:solidFill>
              <a:latin typeface="Times New Roman" pitchFamily="18" charset="0"/>
              <a:cs typeface="Times New Roman" pitchFamily="18" charset="0"/>
            </a:endParaRPr>
          </a:p>
        </p:txBody>
      </p:sp>
      <p:graphicFrame>
        <p:nvGraphicFramePr>
          <p:cNvPr id="35851" name="Object 11"/>
          <p:cNvGraphicFramePr>
            <a:graphicFrameLocks noChangeAspect="1"/>
          </p:cNvGraphicFramePr>
          <p:nvPr/>
        </p:nvGraphicFramePr>
        <p:xfrm>
          <a:off x="3429000" y="3276600"/>
          <a:ext cx="1143000" cy="571500"/>
        </p:xfrm>
        <a:graphic>
          <a:graphicData uri="http://schemas.openxmlformats.org/presentationml/2006/ole">
            <mc:AlternateContent xmlns:mc="http://schemas.openxmlformats.org/markup-compatibility/2006">
              <mc:Choice xmlns:v="urn:schemas-microsoft-com:vml" Requires="v">
                <p:oleObj name="Equation" r:id="rId3" imgW="634680" imgH="228600" progId="Equation.3">
                  <p:embed/>
                </p:oleObj>
              </mc:Choice>
              <mc:Fallback>
                <p:oleObj name="Equation" r:id="rId3" imgW="634680" imgH="228600" progId="Equation.3">
                  <p:embed/>
                  <p:pic>
                    <p:nvPicPr>
                      <p:cNvPr id="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2766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2" name="Object 12"/>
          <p:cNvGraphicFramePr>
            <a:graphicFrameLocks noChangeAspect="1"/>
          </p:cNvGraphicFramePr>
          <p:nvPr/>
        </p:nvGraphicFramePr>
        <p:xfrm>
          <a:off x="3352800" y="4114800"/>
          <a:ext cx="1143000" cy="571500"/>
        </p:xfrm>
        <a:graphic>
          <a:graphicData uri="http://schemas.openxmlformats.org/presentationml/2006/ole">
            <mc:AlternateContent xmlns:mc="http://schemas.openxmlformats.org/markup-compatibility/2006">
              <mc:Choice xmlns:v="urn:schemas-microsoft-com:vml" Requires="v">
                <p:oleObj name="Equation" r:id="rId5" imgW="634680" imgH="228600" progId="Equation.3">
                  <p:embed/>
                </p:oleObj>
              </mc:Choice>
              <mc:Fallback>
                <p:oleObj name="Equation" r:id="rId5" imgW="634680" imgH="22860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148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3" name="Object 13"/>
          <p:cNvGraphicFramePr>
            <a:graphicFrameLocks noChangeAspect="1"/>
          </p:cNvGraphicFramePr>
          <p:nvPr/>
        </p:nvGraphicFramePr>
        <p:xfrm>
          <a:off x="3352800" y="5105400"/>
          <a:ext cx="1143000" cy="571500"/>
        </p:xfrm>
        <a:graphic>
          <a:graphicData uri="http://schemas.openxmlformats.org/presentationml/2006/ole">
            <mc:AlternateContent xmlns:mc="http://schemas.openxmlformats.org/markup-compatibility/2006">
              <mc:Choice xmlns:v="urn:schemas-microsoft-com:vml" Requires="v">
                <p:oleObj name="Equation" r:id="rId7" imgW="634680" imgH="228600" progId="Equation.3">
                  <p:embed/>
                </p:oleObj>
              </mc:Choice>
              <mc:Fallback>
                <p:oleObj name="Equation" r:id="rId7" imgW="634680" imgH="228600" progId="Equation.3">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5105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4" name="Object 14"/>
          <p:cNvGraphicFramePr>
            <a:graphicFrameLocks noChangeAspect="1"/>
          </p:cNvGraphicFramePr>
          <p:nvPr/>
        </p:nvGraphicFramePr>
        <p:xfrm>
          <a:off x="4953000" y="3276600"/>
          <a:ext cx="1096963" cy="539750"/>
        </p:xfrm>
        <a:graphic>
          <a:graphicData uri="http://schemas.openxmlformats.org/presentationml/2006/ole">
            <mc:AlternateContent xmlns:mc="http://schemas.openxmlformats.org/markup-compatibility/2006">
              <mc:Choice xmlns:v="urn:schemas-microsoft-com:vml" Requires="v">
                <p:oleObj name="Equation" r:id="rId8" imgW="609480" imgH="215640" progId="Equation.3">
                  <p:embed/>
                </p:oleObj>
              </mc:Choice>
              <mc:Fallback>
                <p:oleObj name="Equation" r:id="rId8" imgW="609480" imgH="215640" progId="Equation.3">
                  <p:embed/>
                  <p:pic>
                    <p:nvPicPr>
                      <p:cNvPr id="0"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53000" y="3276600"/>
                        <a:ext cx="1096963"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5" name="Object 15"/>
          <p:cNvGraphicFramePr>
            <a:graphicFrameLocks noChangeAspect="1"/>
          </p:cNvGraphicFramePr>
          <p:nvPr/>
        </p:nvGraphicFramePr>
        <p:xfrm>
          <a:off x="4953000" y="4114800"/>
          <a:ext cx="1143000" cy="539750"/>
        </p:xfrm>
        <a:graphic>
          <a:graphicData uri="http://schemas.openxmlformats.org/presentationml/2006/ole">
            <mc:AlternateContent xmlns:mc="http://schemas.openxmlformats.org/markup-compatibility/2006">
              <mc:Choice xmlns:v="urn:schemas-microsoft-com:vml" Requires="v">
                <p:oleObj name="Equation" r:id="rId10" imgW="634680" imgH="215640" progId="Equation.3">
                  <p:embed/>
                </p:oleObj>
              </mc:Choice>
              <mc:Fallback>
                <p:oleObj name="Equation" r:id="rId10" imgW="634680" imgH="215640" progId="Equation.3">
                  <p:embed/>
                  <p:pic>
                    <p:nvPicPr>
                      <p:cNvPr id="0"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4114800"/>
                        <a:ext cx="1143000" cy="539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6" name="Object 16"/>
          <p:cNvGraphicFramePr>
            <a:graphicFrameLocks noChangeAspect="1"/>
          </p:cNvGraphicFramePr>
          <p:nvPr/>
        </p:nvGraphicFramePr>
        <p:xfrm>
          <a:off x="4953000" y="5029200"/>
          <a:ext cx="1119188" cy="571500"/>
        </p:xfrm>
        <a:graphic>
          <a:graphicData uri="http://schemas.openxmlformats.org/presentationml/2006/ole">
            <mc:AlternateContent xmlns:mc="http://schemas.openxmlformats.org/markup-compatibility/2006">
              <mc:Choice xmlns:v="urn:schemas-microsoft-com:vml" Requires="v">
                <p:oleObj name="Equation" r:id="rId12" imgW="622080" imgH="228600" progId="Equation.3">
                  <p:embed/>
                </p:oleObj>
              </mc:Choice>
              <mc:Fallback>
                <p:oleObj name="Equation" r:id="rId12" imgW="622080" imgH="228600" progId="Equation.3">
                  <p:embed/>
                  <p:pic>
                    <p:nvPicPr>
                      <p:cNvPr id="0" name="Picture 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5029200"/>
                        <a:ext cx="1119188"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7" name="Object 17"/>
          <p:cNvGraphicFramePr>
            <a:graphicFrameLocks noChangeAspect="1"/>
          </p:cNvGraphicFramePr>
          <p:nvPr/>
        </p:nvGraphicFramePr>
        <p:xfrm>
          <a:off x="6705600" y="3352800"/>
          <a:ext cx="1752600" cy="419100"/>
        </p:xfrm>
        <a:graphic>
          <a:graphicData uri="http://schemas.openxmlformats.org/presentationml/2006/ole">
            <mc:AlternateContent xmlns:mc="http://schemas.openxmlformats.org/markup-compatibility/2006">
              <mc:Choice xmlns:v="urn:schemas-microsoft-com:vml" Requires="v">
                <p:oleObj name="Equation" r:id="rId14" imgW="1409400" imgH="228600" progId="Equation.3">
                  <p:embed/>
                </p:oleObj>
              </mc:Choice>
              <mc:Fallback>
                <p:oleObj name="Equation" r:id="rId14" imgW="1409400" imgH="228600" progId="Equation.3">
                  <p:embed/>
                  <p:pic>
                    <p:nvPicPr>
                      <p:cNvPr id="0"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05600" y="3352800"/>
                        <a:ext cx="175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8" name="Object 18"/>
          <p:cNvGraphicFramePr>
            <a:graphicFrameLocks noChangeAspect="1"/>
          </p:cNvGraphicFramePr>
          <p:nvPr/>
        </p:nvGraphicFramePr>
        <p:xfrm>
          <a:off x="6605588" y="4267200"/>
          <a:ext cx="1800225" cy="419100"/>
        </p:xfrm>
        <a:graphic>
          <a:graphicData uri="http://schemas.openxmlformats.org/presentationml/2006/ole">
            <mc:AlternateContent xmlns:mc="http://schemas.openxmlformats.org/markup-compatibility/2006">
              <mc:Choice xmlns:v="urn:schemas-microsoft-com:vml" Requires="v">
                <p:oleObj name="Equation" r:id="rId16" imgW="1447560" imgH="228600" progId="Equation.3">
                  <p:embed/>
                </p:oleObj>
              </mc:Choice>
              <mc:Fallback>
                <p:oleObj name="Equation" r:id="rId16" imgW="1447560" imgH="228600" progId="Equation.3">
                  <p:embed/>
                  <p:pic>
                    <p:nvPicPr>
                      <p:cNvPr id="0" name="Picture 1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605588" y="4267200"/>
                        <a:ext cx="1800225"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59" name="Object 19"/>
          <p:cNvGraphicFramePr>
            <a:graphicFrameLocks noChangeAspect="1"/>
          </p:cNvGraphicFramePr>
          <p:nvPr/>
        </p:nvGraphicFramePr>
        <p:xfrm>
          <a:off x="6613525" y="5181600"/>
          <a:ext cx="1784350" cy="419100"/>
        </p:xfrm>
        <a:graphic>
          <a:graphicData uri="http://schemas.openxmlformats.org/presentationml/2006/ole">
            <mc:AlternateContent xmlns:mc="http://schemas.openxmlformats.org/markup-compatibility/2006">
              <mc:Choice xmlns:v="urn:schemas-microsoft-com:vml" Requires="v">
                <p:oleObj name="Equation" r:id="rId18" imgW="1434960" imgH="228600" progId="Equation.3">
                  <p:embed/>
                </p:oleObj>
              </mc:Choice>
              <mc:Fallback>
                <p:oleObj name="Equation" r:id="rId18" imgW="1434960" imgH="228600" progId="Equation.3">
                  <p:embed/>
                  <p:pic>
                    <p:nvPicPr>
                      <p:cNvPr id="0" name="Picture 1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613525" y="5181600"/>
                        <a:ext cx="178435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0" name="Object 20"/>
          <p:cNvGraphicFramePr>
            <a:graphicFrameLocks noChangeAspect="1"/>
          </p:cNvGraphicFramePr>
          <p:nvPr/>
        </p:nvGraphicFramePr>
        <p:xfrm>
          <a:off x="3352800" y="2438400"/>
          <a:ext cx="1143000" cy="571500"/>
        </p:xfrm>
        <a:graphic>
          <a:graphicData uri="http://schemas.openxmlformats.org/presentationml/2006/ole">
            <mc:AlternateContent xmlns:mc="http://schemas.openxmlformats.org/markup-compatibility/2006">
              <mc:Choice xmlns:v="urn:schemas-microsoft-com:vml" Requires="v">
                <p:oleObj name="Equation" r:id="rId20" imgW="634680" imgH="228600" progId="Equation.3">
                  <p:embed/>
                </p:oleObj>
              </mc:Choice>
              <mc:Fallback>
                <p:oleObj name="Equation" r:id="rId20" imgW="634680" imgH="228600"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438400"/>
                        <a:ext cx="1143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1" name="Object 21"/>
          <p:cNvGraphicFramePr>
            <a:graphicFrameLocks noChangeAspect="1"/>
          </p:cNvGraphicFramePr>
          <p:nvPr/>
        </p:nvGraphicFramePr>
        <p:xfrm>
          <a:off x="6613525" y="2503488"/>
          <a:ext cx="1784350" cy="442912"/>
        </p:xfrm>
        <a:graphic>
          <a:graphicData uri="http://schemas.openxmlformats.org/presentationml/2006/ole">
            <mc:AlternateContent xmlns:mc="http://schemas.openxmlformats.org/markup-compatibility/2006">
              <mc:Choice xmlns:v="urn:schemas-microsoft-com:vml" Requires="v">
                <p:oleObj name="Equation" r:id="rId21" imgW="1434960" imgH="241200" progId="Equation.3">
                  <p:embed/>
                </p:oleObj>
              </mc:Choice>
              <mc:Fallback>
                <p:oleObj name="Equation" r:id="rId21" imgW="1434960" imgH="241200" progId="Equation.3">
                  <p:embed/>
                  <p:pic>
                    <p:nvPicPr>
                      <p:cNvPr id="0" name="Picture 2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613525" y="2503488"/>
                        <a:ext cx="1784350" cy="442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62" name="Object 22"/>
          <p:cNvGraphicFramePr>
            <a:graphicFrameLocks noChangeAspect="1"/>
          </p:cNvGraphicFramePr>
          <p:nvPr/>
        </p:nvGraphicFramePr>
        <p:xfrm>
          <a:off x="4964113" y="2498725"/>
          <a:ext cx="1119187" cy="603250"/>
        </p:xfrm>
        <a:graphic>
          <a:graphicData uri="http://schemas.openxmlformats.org/presentationml/2006/ole">
            <mc:AlternateContent xmlns:mc="http://schemas.openxmlformats.org/markup-compatibility/2006">
              <mc:Choice xmlns:v="urn:schemas-microsoft-com:vml" Requires="v">
                <p:oleObj name="Equation" r:id="rId23" imgW="622080" imgH="241200" progId="Equation.3">
                  <p:embed/>
                </p:oleObj>
              </mc:Choice>
              <mc:Fallback>
                <p:oleObj name="Equation" r:id="rId23" imgW="622080" imgH="241200" progId="Equation.3">
                  <p:embed/>
                  <p:pic>
                    <p:nvPicPr>
                      <p:cNvPr id="0" name="Picture 2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964113" y="2498725"/>
                        <a:ext cx="1119187" cy="603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5857"/>
                                        </p:tgtEl>
                                        <p:attrNameLst>
                                          <p:attrName>style.visibility</p:attrName>
                                        </p:attrNameLst>
                                      </p:cBhvr>
                                      <p:to>
                                        <p:strVal val="visible"/>
                                      </p:to>
                                    </p:set>
                                    <p:animEffect transition="in" filter="blinds(horizontal)">
                                      <p:cBhvr>
                                        <p:cTn id="7" dur="500"/>
                                        <p:tgtEl>
                                          <p:spTgt spid="35857"/>
                                        </p:tgtEl>
                                      </p:cBhvr>
                                    </p:animEffect>
                                  </p:childTnLst>
                                </p:cTn>
                              </p:par>
                              <p:par>
                                <p:cTn id="8" presetID="3" presetClass="entr" presetSubtype="10" fill="hold" nodeType="withEffect">
                                  <p:stCondLst>
                                    <p:cond delay="0"/>
                                  </p:stCondLst>
                                  <p:childTnLst>
                                    <p:set>
                                      <p:cBhvr>
                                        <p:cTn id="9" dur="1" fill="hold">
                                          <p:stCondLst>
                                            <p:cond delay="0"/>
                                          </p:stCondLst>
                                        </p:cTn>
                                        <p:tgtEl>
                                          <p:spTgt spid="35858"/>
                                        </p:tgtEl>
                                        <p:attrNameLst>
                                          <p:attrName>style.visibility</p:attrName>
                                        </p:attrNameLst>
                                      </p:cBhvr>
                                      <p:to>
                                        <p:strVal val="visible"/>
                                      </p:to>
                                    </p:set>
                                    <p:animEffect transition="in" filter="blinds(horizontal)">
                                      <p:cBhvr>
                                        <p:cTn id="10" dur="500"/>
                                        <p:tgtEl>
                                          <p:spTgt spid="35858"/>
                                        </p:tgtEl>
                                      </p:cBhvr>
                                    </p:animEffect>
                                  </p:childTnLst>
                                </p:cTn>
                              </p:par>
                              <p:par>
                                <p:cTn id="11" presetID="3" presetClass="entr" presetSubtype="10" fill="hold" nodeType="withEffect">
                                  <p:stCondLst>
                                    <p:cond delay="0"/>
                                  </p:stCondLst>
                                  <p:childTnLst>
                                    <p:set>
                                      <p:cBhvr>
                                        <p:cTn id="12" dur="1" fill="hold">
                                          <p:stCondLst>
                                            <p:cond delay="0"/>
                                          </p:stCondLst>
                                        </p:cTn>
                                        <p:tgtEl>
                                          <p:spTgt spid="35859"/>
                                        </p:tgtEl>
                                        <p:attrNameLst>
                                          <p:attrName>style.visibility</p:attrName>
                                        </p:attrNameLst>
                                      </p:cBhvr>
                                      <p:to>
                                        <p:strVal val="visible"/>
                                      </p:to>
                                    </p:set>
                                    <p:animEffect transition="in" filter="blinds(horizontal)">
                                      <p:cBhvr>
                                        <p:cTn id="13" dur="500"/>
                                        <p:tgtEl>
                                          <p:spTgt spid="35859"/>
                                        </p:tgtEl>
                                      </p:cBhvr>
                                    </p:animEffect>
                                  </p:childTnLst>
                                </p:cTn>
                              </p:par>
                              <p:par>
                                <p:cTn id="14" presetID="3" presetClass="entr" presetSubtype="10" fill="hold" nodeType="withEffect">
                                  <p:stCondLst>
                                    <p:cond delay="0"/>
                                  </p:stCondLst>
                                  <p:childTnLst>
                                    <p:set>
                                      <p:cBhvr>
                                        <p:cTn id="15" dur="1" fill="hold">
                                          <p:stCondLst>
                                            <p:cond delay="0"/>
                                          </p:stCondLst>
                                        </p:cTn>
                                        <p:tgtEl>
                                          <p:spTgt spid="35861"/>
                                        </p:tgtEl>
                                        <p:attrNameLst>
                                          <p:attrName>style.visibility</p:attrName>
                                        </p:attrNameLst>
                                      </p:cBhvr>
                                      <p:to>
                                        <p:strVal val="visible"/>
                                      </p:to>
                                    </p:set>
                                    <p:animEffect transition="in" filter="blinds(horizontal)">
                                      <p:cBhvr>
                                        <p:cTn id="16" dur="500"/>
                                        <p:tgtEl>
                                          <p:spTgt spid="3586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2000" fill="hold"/>
                                        <p:tgtEl>
                                          <p:spTgt spid="35857"/>
                                        </p:tgtEl>
                                      </p:cBhvr>
                                      <p:by x="150000" y="150000"/>
                                    </p:animScale>
                                  </p:childTnLst>
                                </p:cTn>
                              </p:par>
                              <p:par>
                                <p:cTn id="21" presetID="6" presetClass="emph" presetSubtype="0" fill="hold" nodeType="withEffect">
                                  <p:stCondLst>
                                    <p:cond delay="0"/>
                                  </p:stCondLst>
                                  <p:childTnLst>
                                    <p:animScale>
                                      <p:cBhvr>
                                        <p:cTn id="22" dur="2000" fill="hold"/>
                                        <p:tgtEl>
                                          <p:spTgt spid="35858"/>
                                        </p:tgtEl>
                                      </p:cBhvr>
                                      <p:by x="150000" y="150000"/>
                                    </p:animScale>
                                  </p:childTnLst>
                                </p:cTn>
                              </p:par>
                              <p:par>
                                <p:cTn id="23" presetID="6" presetClass="emph" presetSubtype="0" fill="hold" nodeType="withEffect">
                                  <p:stCondLst>
                                    <p:cond delay="0"/>
                                  </p:stCondLst>
                                  <p:childTnLst>
                                    <p:animScale>
                                      <p:cBhvr>
                                        <p:cTn id="24" dur="2000" fill="hold"/>
                                        <p:tgtEl>
                                          <p:spTgt spid="35859"/>
                                        </p:tgtEl>
                                      </p:cBhvr>
                                      <p:by x="150000" y="150000"/>
                                    </p:animScale>
                                  </p:childTnLst>
                                </p:cTn>
                              </p:par>
                              <p:par>
                                <p:cTn id="25" presetID="6" presetClass="emph" presetSubtype="0" fill="hold" nodeType="withEffect">
                                  <p:stCondLst>
                                    <p:cond delay="0"/>
                                  </p:stCondLst>
                                  <p:childTnLst>
                                    <p:animScale>
                                      <p:cBhvr>
                                        <p:cTn id="26" dur="2000" fill="hold"/>
                                        <p:tgtEl>
                                          <p:spTgt spid="3586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30"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1"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32"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4745" y="2664619"/>
            <a:ext cx="535781" cy="2650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3"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9137" y="2743200"/>
            <a:ext cx="4429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4" name="Line 34"/>
          <p:cNvSpPr>
            <a:spLocks noChangeShapeType="1"/>
          </p:cNvSpPr>
          <p:nvPr/>
        </p:nvSpPr>
        <p:spPr bwMode="auto">
          <a:xfrm>
            <a:off x="4171950" y="274320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5" name="Line 35"/>
          <p:cNvSpPr>
            <a:spLocks noChangeShapeType="1"/>
          </p:cNvSpPr>
          <p:nvPr/>
        </p:nvSpPr>
        <p:spPr bwMode="auto">
          <a:xfrm>
            <a:off x="4171950" y="4286250"/>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0996" name="AutoShape 36"/>
          <p:cNvSpPr>
            <a:spLocks/>
          </p:cNvSpPr>
          <p:nvPr/>
        </p:nvSpPr>
        <p:spPr bwMode="auto">
          <a:xfrm>
            <a:off x="3314700" y="2743200"/>
            <a:ext cx="342900" cy="1543050"/>
          </a:xfrm>
          <a:prstGeom prst="leftBrace">
            <a:avLst>
              <a:gd name="adj1" fmla="val 36111"/>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40997" name="Picture 3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3550" y="531495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8" name="Text Box 38"/>
          <p:cNvSpPr txBox="1">
            <a:spLocks noChangeArrowheads="1"/>
          </p:cNvSpPr>
          <p:nvPr/>
        </p:nvSpPr>
        <p:spPr bwMode="auto">
          <a:xfrm>
            <a:off x="1885950" y="3200400"/>
            <a:ext cx="12573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a:t>
            </a:r>
            <a:r>
              <a:rPr lang="en-US" altLang="en-US" sz="2400" b="0" i="1" baseline="-25000">
                <a:solidFill>
                  <a:srgbClr val="CC0000"/>
                </a:solidFill>
                <a:latin typeface="VNI-Times" panose="020B0604020202020204" pitchFamily="2" charset="0"/>
              </a:rPr>
              <a:t>o</a:t>
            </a:r>
            <a:r>
              <a:rPr lang="en-US" altLang="en-US" sz="2400" b="0" i="1">
                <a:solidFill>
                  <a:srgbClr val="CC0000"/>
                </a:solidFill>
                <a:latin typeface="VNI-Times" panose="020B0604020202020204" pitchFamily="2" charset="0"/>
              </a:rPr>
              <a:t>  =  ?</a:t>
            </a:r>
          </a:p>
        </p:txBody>
      </p:sp>
      <p:pic>
        <p:nvPicPr>
          <p:cNvPr id="40999" name="Picture 39" descr="jjk"/>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2743200"/>
            <a:ext cx="482204" cy="2052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0" name="Line 40"/>
          <p:cNvSpPr>
            <a:spLocks noChangeShapeType="1"/>
          </p:cNvSpPr>
          <p:nvPr/>
        </p:nvSpPr>
        <p:spPr bwMode="auto">
          <a:xfrm flipH="1">
            <a:off x="4171950" y="2743200"/>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1" name="Line 41"/>
          <p:cNvSpPr>
            <a:spLocks noChangeShapeType="1"/>
          </p:cNvSpPr>
          <p:nvPr/>
        </p:nvSpPr>
        <p:spPr bwMode="auto">
          <a:xfrm flipH="1">
            <a:off x="4171950" y="4512809"/>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1002" name="AutoShape 42"/>
          <p:cNvSpPr>
            <a:spLocks/>
          </p:cNvSpPr>
          <p:nvPr/>
        </p:nvSpPr>
        <p:spPr bwMode="auto">
          <a:xfrm>
            <a:off x="3371850" y="2743201"/>
            <a:ext cx="285750" cy="1758587"/>
          </a:xfrm>
          <a:prstGeom prst="leftBrace">
            <a:avLst>
              <a:gd name="adj1" fmla="val 58333"/>
              <a:gd name="adj2" fmla="val 50000"/>
            </a:avLst>
          </a:pr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003" name="Text Box 43"/>
          <p:cNvSpPr txBox="1">
            <a:spLocks noChangeArrowheads="1"/>
          </p:cNvSpPr>
          <p:nvPr/>
        </p:nvSpPr>
        <p:spPr bwMode="auto">
          <a:xfrm>
            <a:off x="1885950" y="3543300"/>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sp>
        <p:nvSpPr>
          <p:cNvPr id="41004" name="Text Box 44"/>
          <p:cNvSpPr txBox="1">
            <a:spLocks noChangeArrowheads="1"/>
          </p:cNvSpPr>
          <p:nvPr/>
        </p:nvSpPr>
        <p:spPr bwMode="auto">
          <a:xfrm>
            <a:off x="2514600" y="3257550"/>
            <a:ext cx="74295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8cm</a:t>
            </a:r>
          </a:p>
        </p:txBody>
      </p:sp>
      <p:sp>
        <p:nvSpPr>
          <p:cNvPr id="41005" name="Text Box 45"/>
          <p:cNvSpPr txBox="1">
            <a:spLocks noChangeArrowheads="1"/>
          </p:cNvSpPr>
          <p:nvPr/>
        </p:nvSpPr>
        <p:spPr bwMode="auto">
          <a:xfrm>
            <a:off x="2561035" y="3600450"/>
            <a:ext cx="685800" cy="369332"/>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spcBef>
                <a:spcPct val="50000"/>
              </a:spcBef>
            </a:pPr>
            <a:r>
              <a:rPr lang="en-US" altLang="en-US" dirty="0"/>
              <a:t>9cm</a:t>
            </a:r>
          </a:p>
        </p:txBody>
      </p:sp>
    </p:spTree>
    <p:extLst>
      <p:ext uri="{BB962C8B-B14F-4D97-AF65-F5344CB8AC3E}">
        <p14:creationId xmlns:p14="http://schemas.microsoft.com/office/powerpoint/2010/main" val="3090298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94"/>
                                        </p:tgtEl>
                                        <p:attrNameLst>
                                          <p:attrName>style.visibility</p:attrName>
                                        </p:attrNameLst>
                                      </p:cBhvr>
                                      <p:to>
                                        <p:strVal val="visible"/>
                                      </p:to>
                                    </p:set>
                                    <p:animEffect transition="in" filter="strips(downLeft)">
                                      <p:cBhvr>
                                        <p:cTn id="7" dur="500"/>
                                        <p:tgtEl>
                                          <p:spTgt spid="40994"/>
                                        </p:tgtEl>
                                      </p:cBhvr>
                                    </p:animEffect>
                                  </p:childTnLst>
                                </p:cTn>
                              </p:par>
                              <p:par>
                                <p:cTn id="8" presetID="18" presetClass="entr" presetSubtype="12" fill="hold" nodeType="withEffect">
                                  <p:stCondLst>
                                    <p:cond delay="0"/>
                                  </p:stCondLst>
                                  <p:childTnLst>
                                    <p:set>
                                      <p:cBhvr>
                                        <p:cTn id="9" dur="1" fill="hold">
                                          <p:stCondLst>
                                            <p:cond delay="0"/>
                                          </p:stCondLst>
                                        </p:cTn>
                                        <p:tgtEl>
                                          <p:spTgt spid="40995"/>
                                        </p:tgtEl>
                                        <p:attrNameLst>
                                          <p:attrName>style.visibility</p:attrName>
                                        </p:attrNameLst>
                                      </p:cBhvr>
                                      <p:to>
                                        <p:strVal val="visible"/>
                                      </p:to>
                                    </p:set>
                                    <p:animEffect transition="in" filter="strips(downLeft)">
                                      <p:cBhvr>
                                        <p:cTn id="10" dur="500"/>
                                        <p:tgtEl>
                                          <p:spTgt spid="4099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0996"/>
                                        </p:tgtEl>
                                        <p:attrNameLst>
                                          <p:attrName>style.visibility</p:attrName>
                                        </p:attrNameLst>
                                      </p:cBhvr>
                                      <p:to>
                                        <p:strVal val="visible"/>
                                      </p:to>
                                    </p:set>
                                    <p:animEffect transition="in" filter="randombar(horizontal)">
                                      <p:cBhvr>
                                        <p:cTn id="15" dur="500"/>
                                        <p:tgtEl>
                                          <p:spTgt spid="4099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0998"/>
                                        </p:tgtEl>
                                        <p:attrNameLst>
                                          <p:attrName>style.visibility</p:attrName>
                                        </p:attrNameLst>
                                      </p:cBhvr>
                                      <p:to>
                                        <p:strVal val="visible"/>
                                      </p:to>
                                    </p:set>
                                    <p:animEffect transition="in" filter="randombar(horizontal)">
                                      <p:cBhvr>
                                        <p:cTn id="18" dur="500"/>
                                        <p:tgtEl>
                                          <p:spTgt spid="4099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41004"/>
                                        </p:tgtEl>
                                        <p:attrNameLst>
                                          <p:attrName>style.visibility</p:attrName>
                                        </p:attrNameLst>
                                      </p:cBhvr>
                                      <p:to>
                                        <p:strVal val="visible"/>
                                      </p:to>
                                    </p:set>
                                    <p:anim to="" calcmode="lin" valueType="num">
                                      <p:cBhvr>
                                        <p:cTn id="23" dur="1" fill="hold"/>
                                        <p:tgtEl>
                                          <p:spTgt spid="41004"/>
                                        </p:tgtEl>
                                        <p:attrNameLst>
                                          <p:attrName/>
                                        </p:attrNameLst>
                                      </p:cBhvr>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64" presetClass="path" presetSubtype="0" accel="50000" decel="50000" fill="hold" nodeType="clickEffect">
                                  <p:stCondLst>
                                    <p:cond delay="0"/>
                                  </p:stCondLst>
                                  <p:childTnLst>
                                    <p:animMotion origin="layout" path="M 1.25E-6 3.33333E-6 L 0.14401 -0.225 " pathEditMode="relative" rAng="0" ptsTypes="AA">
                                      <p:cBhvr>
                                        <p:cTn id="27" dur="2000" fill="hold"/>
                                        <p:tgtEl>
                                          <p:spTgt spid="40997"/>
                                        </p:tgtEl>
                                        <p:attrNameLst>
                                          <p:attrName>ppt_x</p:attrName>
                                          <p:attrName>ppt_y</p:attrName>
                                        </p:attrNameLst>
                                      </p:cBhvr>
                                      <p:rCtr x="7201" y="-11250"/>
                                    </p:animMotion>
                                  </p:childTnLst>
                                </p:cTn>
                              </p:par>
                            </p:childTnLst>
                          </p:cTn>
                        </p:par>
                        <p:par>
                          <p:cTn id="28" fill="hold" nodeType="afterGroup">
                            <p:stCondLst>
                              <p:cond delay="2000"/>
                            </p:stCondLst>
                            <p:childTnLst>
                              <p:par>
                                <p:cTn id="29" presetID="14" presetClass="entr" presetSubtype="10" fill="hold" nodeType="afterEffect">
                                  <p:stCondLst>
                                    <p:cond delay="0"/>
                                  </p:stCondLst>
                                  <p:childTnLst>
                                    <p:set>
                                      <p:cBhvr>
                                        <p:cTn id="30" dur="1" fill="hold">
                                          <p:stCondLst>
                                            <p:cond delay="0"/>
                                          </p:stCondLst>
                                        </p:cTn>
                                        <p:tgtEl>
                                          <p:spTgt spid="40999"/>
                                        </p:tgtEl>
                                        <p:attrNameLst>
                                          <p:attrName>style.visibility</p:attrName>
                                        </p:attrNameLst>
                                      </p:cBhvr>
                                      <p:to>
                                        <p:strVal val="visible"/>
                                      </p:to>
                                    </p:set>
                                    <p:animEffect transition="in" filter="randombar(horizontal)">
                                      <p:cBhvr>
                                        <p:cTn id="31" dur="500"/>
                                        <p:tgtEl>
                                          <p:spTgt spid="40999"/>
                                        </p:tgtEl>
                                      </p:cBhvr>
                                    </p:animEffect>
                                  </p:childTnLst>
                                </p:cTn>
                              </p:par>
                            </p:childTnLst>
                          </p:cTn>
                        </p:par>
                        <p:par>
                          <p:cTn id="32" fill="hold" nodeType="afterGroup">
                            <p:stCondLst>
                              <p:cond delay="2500"/>
                            </p:stCondLst>
                            <p:childTnLst>
                              <p:par>
                                <p:cTn id="33" presetID="2" presetClass="exit" presetSubtype="4" fill="hold" nodeType="afterEffect">
                                  <p:stCondLst>
                                    <p:cond delay="0"/>
                                  </p:stCondLst>
                                  <p:childTnLst>
                                    <p:anim calcmode="lin" valueType="num">
                                      <p:cBhvr additive="base">
                                        <p:cTn id="34" dur="500"/>
                                        <p:tgtEl>
                                          <p:spTgt spid="40994"/>
                                        </p:tgtEl>
                                        <p:attrNameLst>
                                          <p:attrName>ppt_x</p:attrName>
                                        </p:attrNameLst>
                                      </p:cBhvr>
                                      <p:tavLst>
                                        <p:tav tm="0">
                                          <p:val>
                                            <p:strVal val="ppt_x"/>
                                          </p:val>
                                        </p:tav>
                                        <p:tav tm="100000">
                                          <p:val>
                                            <p:strVal val="ppt_x"/>
                                          </p:val>
                                        </p:tav>
                                      </p:tavLst>
                                    </p:anim>
                                    <p:anim calcmode="lin" valueType="num">
                                      <p:cBhvr additive="base">
                                        <p:cTn id="35" dur="500"/>
                                        <p:tgtEl>
                                          <p:spTgt spid="40994"/>
                                        </p:tgtEl>
                                        <p:attrNameLst>
                                          <p:attrName>ppt_y</p:attrName>
                                        </p:attrNameLst>
                                      </p:cBhvr>
                                      <p:tavLst>
                                        <p:tav tm="0">
                                          <p:val>
                                            <p:strVal val="ppt_y"/>
                                          </p:val>
                                        </p:tav>
                                        <p:tav tm="100000">
                                          <p:val>
                                            <p:strVal val="1+ppt_h/2"/>
                                          </p:val>
                                        </p:tav>
                                      </p:tavLst>
                                    </p:anim>
                                    <p:set>
                                      <p:cBhvr>
                                        <p:cTn id="36" dur="1" fill="hold">
                                          <p:stCondLst>
                                            <p:cond delay="499"/>
                                          </p:stCondLst>
                                        </p:cTn>
                                        <p:tgtEl>
                                          <p:spTgt spid="40994"/>
                                        </p:tgtEl>
                                        <p:attrNameLst>
                                          <p:attrName>style.visibility</p:attrName>
                                        </p:attrNameLst>
                                      </p:cBhvr>
                                      <p:to>
                                        <p:strVal val="hidden"/>
                                      </p:to>
                                    </p:set>
                                  </p:childTnLst>
                                </p:cTn>
                              </p:par>
                            </p:childTnLst>
                          </p:cTn>
                        </p:par>
                        <p:par>
                          <p:cTn id="37" fill="hold" nodeType="afterGroup">
                            <p:stCondLst>
                              <p:cond delay="3000"/>
                            </p:stCondLst>
                            <p:childTnLst>
                              <p:par>
                                <p:cTn id="38" presetID="2" presetClass="exit" presetSubtype="4" fill="hold" nodeType="afterEffect">
                                  <p:stCondLst>
                                    <p:cond delay="0"/>
                                  </p:stCondLst>
                                  <p:childTnLst>
                                    <p:anim calcmode="lin" valueType="num">
                                      <p:cBhvr additive="base">
                                        <p:cTn id="39" dur="500"/>
                                        <p:tgtEl>
                                          <p:spTgt spid="40995"/>
                                        </p:tgtEl>
                                        <p:attrNameLst>
                                          <p:attrName>ppt_x</p:attrName>
                                        </p:attrNameLst>
                                      </p:cBhvr>
                                      <p:tavLst>
                                        <p:tav tm="0">
                                          <p:val>
                                            <p:strVal val="ppt_x"/>
                                          </p:val>
                                        </p:tav>
                                        <p:tav tm="100000">
                                          <p:val>
                                            <p:strVal val="ppt_x"/>
                                          </p:val>
                                        </p:tav>
                                      </p:tavLst>
                                    </p:anim>
                                    <p:anim calcmode="lin" valueType="num">
                                      <p:cBhvr additive="base">
                                        <p:cTn id="40" dur="500"/>
                                        <p:tgtEl>
                                          <p:spTgt spid="40995"/>
                                        </p:tgtEl>
                                        <p:attrNameLst>
                                          <p:attrName>ppt_y</p:attrName>
                                        </p:attrNameLst>
                                      </p:cBhvr>
                                      <p:tavLst>
                                        <p:tav tm="0">
                                          <p:val>
                                            <p:strVal val="ppt_y"/>
                                          </p:val>
                                        </p:tav>
                                        <p:tav tm="100000">
                                          <p:val>
                                            <p:strVal val="1+ppt_h/2"/>
                                          </p:val>
                                        </p:tav>
                                      </p:tavLst>
                                    </p:anim>
                                    <p:set>
                                      <p:cBhvr>
                                        <p:cTn id="41" dur="1" fill="hold">
                                          <p:stCondLst>
                                            <p:cond delay="499"/>
                                          </p:stCondLst>
                                        </p:cTn>
                                        <p:tgtEl>
                                          <p:spTgt spid="40995"/>
                                        </p:tgtEl>
                                        <p:attrNameLst>
                                          <p:attrName>style.visibility</p:attrName>
                                        </p:attrNameLst>
                                      </p:cBhvr>
                                      <p:to>
                                        <p:strVal val="hidden"/>
                                      </p:to>
                                    </p:set>
                                  </p:childTnLst>
                                </p:cTn>
                              </p:par>
                            </p:childTnLst>
                          </p:cTn>
                        </p:par>
                        <p:par>
                          <p:cTn id="42" fill="hold" nodeType="afterGroup">
                            <p:stCondLst>
                              <p:cond delay="3500"/>
                            </p:stCondLst>
                            <p:childTnLst>
                              <p:par>
                                <p:cTn id="43" presetID="2" presetClass="exit" presetSubtype="4" fill="hold" grpId="1" nodeType="afterEffect">
                                  <p:stCondLst>
                                    <p:cond delay="0"/>
                                  </p:stCondLst>
                                  <p:childTnLst>
                                    <p:anim calcmode="lin" valueType="num">
                                      <p:cBhvr additive="base">
                                        <p:cTn id="44" dur="500"/>
                                        <p:tgtEl>
                                          <p:spTgt spid="40996"/>
                                        </p:tgtEl>
                                        <p:attrNameLst>
                                          <p:attrName>ppt_x</p:attrName>
                                        </p:attrNameLst>
                                      </p:cBhvr>
                                      <p:tavLst>
                                        <p:tav tm="0">
                                          <p:val>
                                            <p:strVal val="ppt_x"/>
                                          </p:val>
                                        </p:tav>
                                        <p:tav tm="100000">
                                          <p:val>
                                            <p:strVal val="ppt_x"/>
                                          </p:val>
                                        </p:tav>
                                      </p:tavLst>
                                    </p:anim>
                                    <p:anim calcmode="lin" valueType="num">
                                      <p:cBhvr additive="base">
                                        <p:cTn id="45" dur="500"/>
                                        <p:tgtEl>
                                          <p:spTgt spid="40996"/>
                                        </p:tgtEl>
                                        <p:attrNameLst>
                                          <p:attrName>ppt_y</p:attrName>
                                        </p:attrNameLst>
                                      </p:cBhvr>
                                      <p:tavLst>
                                        <p:tav tm="0">
                                          <p:val>
                                            <p:strVal val="ppt_y"/>
                                          </p:val>
                                        </p:tav>
                                        <p:tav tm="100000">
                                          <p:val>
                                            <p:strVal val="1+ppt_h/2"/>
                                          </p:val>
                                        </p:tav>
                                      </p:tavLst>
                                    </p:anim>
                                    <p:set>
                                      <p:cBhvr>
                                        <p:cTn id="46" dur="1" fill="hold">
                                          <p:stCondLst>
                                            <p:cond delay="499"/>
                                          </p:stCondLst>
                                        </p:cTn>
                                        <p:tgtEl>
                                          <p:spTgt spid="40996"/>
                                        </p:tgtEl>
                                        <p:attrNameLst>
                                          <p:attrName>style.visibility</p:attrName>
                                        </p:attrNameLst>
                                      </p:cBhvr>
                                      <p:to>
                                        <p:strVal val="hidden"/>
                                      </p:to>
                                    </p:set>
                                  </p:childTnLst>
                                </p:cTn>
                              </p:par>
                            </p:childTnLst>
                          </p:cTn>
                        </p:par>
                        <p:par>
                          <p:cTn id="47" fill="hold" nodeType="afterGroup">
                            <p:stCondLst>
                              <p:cond delay="4000"/>
                            </p:stCondLst>
                            <p:childTnLst>
                              <p:par>
                                <p:cTn id="48" presetID="2" presetClass="exit" presetSubtype="4" fill="hold" grpId="1" nodeType="afterEffect">
                                  <p:stCondLst>
                                    <p:cond delay="0"/>
                                  </p:stCondLst>
                                  <p:childTnLst>
                                    <p:anim calcmode="lin" valueType="num">
                                      <p:cBhvr additive="base">
                                        <p:cTn id="49" dur="500"/>
                                        <p:tgtEl>
                                          <p:spTgt spid="40998"/>
                                        </p:tgtEl>
                                        <p:attrNameLst>
                                          <p:attrName>ppt_x</p:attrName>
                                        </p:attrNameLst>
                                      </p:cBhvr>
                                      <p:tavLst>
                                        <p:tav tm="0">
                                          <p:val>
                                            <p:strVal val="ppt_x"/>
                                          </p:val>
                                        </p:tav>
                                        <p:tav tm="100000">
                                          <p:val>
                                            <p:strVal val="ppt_x"/>
                                          </p:val>
                                        </p:tav>
                                      </p:tavLst>
                                    </p:anim>
                                    <p:anim calcmode="lin" valueType="num">
                                      <p:cBhvr additive="base">
                                        <p:cTn id="50" dur="500"/>
                                        <p:tgtEl>
                                          <p:spTgt spid="40998"/>
                                        </p:tgtEl>
                                        <p:attrNameLst>
                                          <p:attrName>ppt_y</p:attrName>
                                        </p:attrNameLst>
                                      </p:cBhvr>
                                      <p:tavLst>
                                        <p:tav tm="0">
                                          <p:val>
                                            <p:strVal val="ppt_y"/>
                                          </p:val>
                                        </p:tav>
                                        <p:tav tm="100000">
                                          <p:val>
                                            <p:strVal val="1+ppt_h/2"/>
                                          </p:val>
                                        </p:tav>
                                      </p:tavLst>
                                    </p:anim>
                                    <p:set>
                                      <p:cBhvr>
                                        <p:cTn id="51" dur="1" fill="hold">
                                          <p:stCondLst>
                                            <p:cond delay="499"/>
                                          </p:stCondLst>
                                        </p:cTn>
                                        <p:tgtEl>
                                          <p:spTgt spid="40998"/>
                                        </p:tgtEl>
                                        <p:attrNameLst>
                                          <p:attrName>style.visibility</p:attrName>
                                        </p:attrNameLst>
                                      </p:cBhvr>
                                      <p:to>
                                        <p:strVal val="hidden"/>
                                      </p:to>
                                    </p:set>
                                  </p:childTnLst>
                                </p:cTn>
                              </p:par>
                            </p:childTnLst>
                          </p:cTn>
                        </p:par>
                        <p:par>
                          <p:cTn id="52" fill="hold" nodeType="afterGroup">
                            <p:stCondLst>
                              <p:cond delay="4500"/>
                            </p:stCondLst>
                            <p:childTnLst>
                              <p:par>
                                <p:cTn id="53" presetID="2" presetClass="exit" presetSubtype="4" fill="hold" grpId="1" nodeType="afterEffect">
                                  <p:stCondLst>
                                    <p:cond delay="0"/>
                                  </p:stCondLst>
                                  <p:childTnLst>
                                    <p:anim calcmode="lin" valueType="num">
                                      <p:cBhvr additive="base">
                                        <p:cTn id="54" dur="500"/>
                                        <p:tgtEl>
                                          <p:spTgt spid="41004"/>
                                        </p:tgtEl>
                                        <p:attrNameLst>
                                          <p:attrName>ppt_x</p:attrName>
                                        </p:attrNameLst>
                                      </p:cBhvr>
                                      <p:tavLst>
                                        <p:tav tm="0">
                                          <p:val>
                                            <p:strVal val="ppt_x"/>
                                          </p:val>
                                        </p:tav>
                                        <p:tav tm="100000">
                                          <p:val>
                                            <p:strVal val="ppt_x"/>
                                          </p:val>
                                        </p:tav>
                                      </p:tavLst>
                                    </p:anim>
                                    <p:anim calcmode="lin" valueType="num">
                                      <p:cBhvr additive="base">
                                        <p:cTn id="55" dur="500"/>
                                        <p:tgtEl>
                                          <p:spTgt spid="41004"/>
                                        </p:tgtEl>
                                        <p:attrNameLst>
                                          <p:attrName>ppt_y</p:attrName>
                                        </p:attrNameLst>
                                      </p:cBhvr>
                                      <p:tavLst>
                                        <p:tav tm="0">
                                          <p:val>
                                            <p:strVal val="ppt_y"/>
                                          </p:val>
                                        </p:tav>
                                        <p:tav tm="100000">
                                          <p:val>
                                            <p:strVal val="1+ppt_h/2"/>
                                          </p:val>
                                        </p:tav>
                                      </p:tavLst>
                                    </p:anim>
                                    <p:set>
                                      <p:cBhvr>
                                        <p:cTn id="56" dur="1" fill="hold">
                                          <p:stCondLst>
                                            <p:cond delay="499"/>
                                          </p:stCondLst>
                                        </p:cTn>
                                        <p:tgtEl>
                                          <p:spTgt spid="41004"/>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4" fill="hold" nodeType="clickEffect">
                                  <p:stCondLst>
                                    <p:cond delay="0"/>
                                  </p:stCondLst>
                                  <p:childTnLst>
                                    <p:set>
                                      <p:cBhvr>
                                        <p:cTn id="60" dur="1" fill="hold">
                                          <p:stCondLst>
                                            <p:cond delay="0"/>
                                          </p:stCondLst>
                                        </p:cTn>
                                        <p:tgtEl>
                                          <p:spTgt spid="41000"/>
                                        </p:tgtEl>
                                        <p:attrNameLst>
                                          <p:attrName>style.visibility</p:attrName>
                                        </p:attrNameLst>
                                      </p:cBhvr>
                                      <p:to>
                                        <p:strVal val="visible"/>
                                      </p:to>
                                    </p:set>
                                    <p:animEffect transition="in" filter="wheel(4)">
                                      <p:cBhvr>
                                        <p:cTn id="61" dur="2000"/>
                                        <p:tgtEl>
                                          <p:spTgt spid="41000"/>
                                        </p:tgtEl>
                                      </p:cBhvr>
                                    </p:animEffect>
                                  </p:childTnLst>
                                </p:cTn>
                              </p:par>
                              <p:par>
                                <p:cTn id="62" presetID="21" presetClass="entr" presetSubtype="4" fill="hold" nodeType="withEffect">
                                  <p:stCondLst>
                                    <p:cond delay="0"/>
                                  </p:stCondLst>
                                  <p:childTnLst>
                                    <p:set>
                                      <p:cBhvr>
                                        <p:cTn id="63" dur="1" fill="hold">
                                          <p:stCondLst>
                                            <p:cond delay="0"/>
                                          </p:stCondLst>
                                        </p:cTn>
                                        <p:tgtEl>
                                          <p:spTgt spid="41001"/>
                                        </p:tgtEl>
                                        <p:attrNameLst>
                                          <p:attrName>style.visibility</p:attrName>
                                        </p:attrNameLst>
                                      </p:cBhvr>
                                      <p:to>
                                        <p:strVal val="visible"/>
                                      </p:to>
                                    </p:set>
                                    <p:animEffect transition="in" filter="wheel(4)">
                                      <p:cBhvr>
                                        <p:cTn id="64" dur="2000"/>
                                        <p:tgtEl>
                                          <p:spTgt spid="4100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4" presetClass="entr" presetSubtype="0" accel="100000" fill="hold" grpId="0" nodeType="clickEffect">
                                  <p:stCondLst>
                                    <p:cond delay="0"/>
                                  </p:stCondLst>
                                  <p:childTnLst>
                                    <p:set>
                                      <p:cBhvr>
                                        <p:cTn id="68" dur="1" fill="hold">
                                          <p:stCondLst>
                                            <p:cond delay="0"/>
                                          </p:stCondLst>
                                        </p:cTn>
                                        <p:tgtEl>
                                          <p:spTgt spid="41002"/>
                                        </p:tgtEl>
                                        <p:attrNameLst>
                                          <p:attrName>style.visibility</p:attrName>
                                        </p:attrNameLst>
                                      </p:cBhvr>
                                      <p:to>
                                        <p:strVal val="visible"/>
                                      </p:to>
                                    </p:set>
                                    <p:anim calcmode="lin" valueType="num">
                                      <p:cBhvr>
                                        <p:cTn id="69" dur="500" fill="hold"/>
                                        <p:tgtEl>
                                          <p:spTgt spid="41002"/>
                                        </p:tgtEl>
                                        <p:attrNameLst>
                                          <p:attrName>ppt_w</p:attrName>
                                        </p:attrNameLst>
                                      </p:cBhvr>
                                      <p:tavLst>
                                        <p:tav tm="0">
                                          <p:val>
                                            <p:strVal val="#ppt_w*0.05"/>
                                          </p:val>
                                        </p:tav>
                                        <p:tav tm="100000">
                                          <p:val>
                                            <p:strVal val="#ppt_w"/>
                                          </p:val>
                                        </p:tav>
                                      </p:tavLst>
                                    </p:anim>
                                    <p:anim calcmode="lin" valueType="num">
                                      <p:cBhvr>
                                        <p:cTn id="70" dur="500" fill="hold"/>
                                        <p:tgtEl>
                                          <p:spTgt spid="41002"/>
                                        </p:tgtEl>
                                        <p:attrNameLst>
                                          <p:attrName>ppt_h</p:attrName>
                                        </p:attrNameLst>
                                      </p:cBhvr>
                                      <p:tavLst>
                                        <p:tav tm="0">
                                          <p:val>
                                            <p:strVal val="#ppt_h"/>
                                          </p:val>
                                        </p:tav>
                                        <p:tav tm="100000">
                                          <p:val>
                                            <p:strVal val="#ppt_h"/>
                                          </p:val>
                                        </p:tav>
                                      </p:tavLst>
                                    </p:anim>
                                    <p:anim calcmode="lin" valueType="num">
                                      <p:cBhvr>
                                        <p:cTn id="71" dur="500" fill="hold"/>
                                        <p:tgtEl>
                                          <p:spTgt spid="41002"/>
                                        </p:tgtEl>
                                        <p:attrNameLst>
                                          <p:attrName>ppt_x</p:attrName>
                                        </p:attrNameLst>
                                      </p:cBhvr>
                                      <p:tavLst>
                                        <p:tav tm="0">
                                          <p:val>
                                            <p:strVal val="#ppt_x-.2"/>
                                          </p:val>
                                        </p:tav>
                                        <p:tav tm="100000">
                                          <p:val>
                                            <p:strVal val="#ppt_x"/>
                                          </p:val>
                                        </p:tav>
                                      </p:tavLst>
                                    </p:anim>
                                    <p:anim calcmode="lin" valueType="num">
                                      <p:cBhvr>
                                        <p:cTn id="72" dur="500" fill="hold"/>
                                        <p:tgtEl>
                                          <p:spTgt spid="41002"/>
                                        </p:tgtEl>
                                        <p:attrNameLst>
                                          <p:attrName>ppt_y</p:attrName>
                                        </p:attrNameLst>
                                      </p:cBhvr>
                                      <p:tavLst>
                                        <p:tav tm="0">
                                          <p:val>
                                            <p:strVal val="#ppt_y"/>
                                          </p:val>
                                        </p:tav>
                                        <p:tav tm="100000">
                                          <p:val>
                                            <p:strVal val="#ppt_y"/>
                                          </p:val>
                                        </p:tav>
                                      </p:tavLst>
                                    </p:anim>
                                    <p:animEffect transition="in" filter="fade">
                                      <p:cBhvr>
                                        <p:cTn id="73" dur="500"/>
                                        <p:tgtEl>
                                          <p:spTgt spid="41002"/>
                                        </p:tgtEl>
                                      </p:cBhvr>
                                    </p:animEffect>
                                  </p:childTnLst>
                                </p:cTn>
                              </p:par>
                              <p:par>
                                <p:cTn id="74" presetID="54" presetClass="entr" presetSubtype="0" accel="100000" fill="hold" grpId="0" nodeType="withEffect">
                                  <p:stCondLst>
                                    <p:cond delay="0"/>
                                  </p:stCondLst>
                                  <p:childTnLst>
                                    <p:set>
                                      <p:cBhvr>
                                        <p:cTn id="75" dur="1" fill="hold">
                                          <p:stCondLst>
                                            <p:cond delay="0"/>
                                          </p:stCondLst>
                                        </p:cTn>
                                        <p:tgtEl>
                                          <p:spTgt spid="41003"/>
                                        </p:tgtEl>
                                        <p:attrNameLst>
                                          <p:attrName>style.visibility</p:attrName>
                                        </p:attrNameLst>
                                      </p:cBhvr>
                                      <p:to>
                                        <p:strVal val="visible"/>
                                      </p:to>
                                    </p:set>
                                    <p:anim calcmode="lin" valueType="num">
                                      <p:cBhvr>
                                        <p:cTn id="76" dur="500" fill="hold"/>
                                        <p:tgtEl>
                                          <p:spTgt spid="41003"/>
                                        </p:tgtEl>
                                        <p:attrNameLst>
                                          <p:attrName>ppt_w</p:attrName>
                                        </p:attrNameLst>
                                      </p:cBhvr>
                                      <p:tavLst>
                                        <p:tav tm="0">
                                          <p:val>
                                            <p:strVal val="#ppt_w*0.05"/>
                                          </p:val>
                                        </p:tav>
                                        <p:tav tm="100000">
                                          <p:val>
                                            <p:strVal val="#ppt_w"/>
                                          </p:val>
                                        </p:tav>
                                      </p:tavLst>
                                    </p:anim>
                                    <p:anim calcmode="lin" valueType="num">
                                      <p:cBhvr>
                                        <p:cTn id="77" dur="500" fill="hold"/>
                                        <p:tgtEl>
                                          <p:spTgt spid="41003"/>
                                        </p:tgtEl>
                                        <p:attrNameLst>
                                          <p:attrName>ppt_h</p:attrName>
                                        </p:attrNameLst>
                                      </p:cBhvr>
                                      <p:tavLst>
                                        <p:tav tm="0">
                                          <p:val>
                                            <p:strVal val="#ppt_h"/>
                                          </p:val>
                                        </p:tav>
                                        <p:tav tm="100000">
                                          <p:val>
                                            <p:strVal val="#ppt_h"/>
                                          </p:val>
                                        </p:tav>
                                      </p:tavLst>
                                    </p:anim>
                                    <p:anim calcmode="lin" valueType="num">
                                      <p:cBhvr>
                                        <p:cTn id="78" dur="500" fill="hold"/>
                                        <p:tgtEl>
                                          <p:spTgt spid="41003"/>
                                        </p:tgtEl>
                                        <p:attrNameLst>
                                          <p:attrName>ppt_x</p:attrName>
                                        </p:attrNameLst>
                                      </p:cBhvr>
                                      <p:tavLst>
                                        <p:tav tm="0">
                                          <p:val>
                                            <p:strVal val="#ppt_x-.2"/>
                                          </p:val>
                                        </p:tav>
                                        <p:tav tm="100000">
                                          <p:val>
                                            <p:strVal val="#ppt_x"/>
                                          </p:val>
                                        </p:tav>
                                      </p:tavLst>
                                    </p:anim>
                                    <p:anim calcmode="lin" valueType="num">
                                      <p:cBhvr>
                                        <p:cTn id="79" dur="500" fill="hold"/>
                                        <p:tgtEl>
                                          <p:spTgt spid="41003"/>
                                        </p:tgtEl>
                                        <p:attrNameLst>
                                          <p:attrName>ppt_y</p:attrName>
                                        </p:attrNameLst>
                                      </p:cBhvr>
                                      <p:tavLst>
                                        <p:tav tm="0">
                                          <p:val>
                                            <p:strVal val="#ppt_y"/>
                                          </p:val>
                                        </p:tav>
                                        <p:tav tm="100000">
                                          <p:val>
                                            <p:strVal val="#ppt_y"/>
                                          </p:val>
                                        </p:tav>
                                      </p:tavLst>
                                    </p:anim>
                                    <p:animEffect transition="in" filter="fade">
                                      <p:cBhvr>
                                        <p:cTn id="80" dur="500"/>
                                        <p:tgtEl>
                                          <p:spTgt spid="41003"/>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18" presetClass="entr" presetSubtype="12" fill="hold" grpId="0" nodeType="clickEffect">
                                  <p:stCondLst>
                                    <p:cond delay="0"/>
                                  </p:stCondLst>
                                  <p:childTnLst>
                                    <p:set>
                                      <p:cBhvr>
                                        <p:cTn id="84" dur="1" fill="hold">
                                          <p:stCondLst>
                                            <p:cond delay="0"/>
                                          </p:stCondLst>
                                        </p:cTn>
                                        <p:tgtEl>
                                          <p:spTgt spid="41005"/>
                                        </p:tgtEl>
                                        <p:attrNameLst>
                                          <p:attrName>style.visibility</p:attrName>
                                        </p:attrNameLst>
                                      </p:cBhvr>
                                      <p:to>
                                        <p:strVal val="visible"/>
                                      </p:to>
                                    </p:set>
                                    <p:animEffect transition="in" filter="strips(downLeft)">
                                      <p:cBhvr>
                                        <p:cTn id="85" dur="500"/>
                                        <p:tgtEl>
                                          <p:spTgt spid="41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animBg="1"/>
      <p:bldP spid="40996" grpId="1" animBg="1"/>
      <p:bldP spid="40998" grpId="0"/>
      <p:bldP spid="40998" grpId="1"/>
      <p:bldP spid="41002" grpId="0" animBg="1"/>
      <p:bldP spid="41003" grpId="0"/>
      <p:bldP spid="41004" grpId="0" animBg="1"/>
      <p:bldP spid="41004" grpId="1" animBg="1"/>
      <p:bldP spid="410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2743200"/>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050257"/>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4770" y="2651523"/>
            <a:ext cx="535781" cy="2614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4" name="AutoShape 8"/>
          <p:cNvSpPr>
            <a:spLocks/>
          </p:cNvSpPr>
          <p:nvPr/>
        </p:nvSpPr>
        <p:spPr bwMode="auto">
          <a:xfrm>
            <a:off x="3518297" y="2743200"/>
            <a:ext cx="342900" cy="1905545"/>
          </a:xfrm>
          <a:prstGeom prst="leftBrace">
            <a:avLst>
              <a:gd name="adj1" fmla="val 54167"/>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pic>
        <p:nvPicPr>
          <p:cNvPr id="9224" name="Picture 9"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2743200"/>
            <a:ext cx="442913"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6" name="Picture 10"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36138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1"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0" y="5600700"/>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8" name="Picture 12" descr="2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2743200"/>
            <a:ext cx="457200" cy="2424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Line 13"/>
          <p:cNvSpPr>
            <a:spLocks noChangeShapeType="1"/>
          </p:cNvSpPr>
          <p:nvPr/>
        </p:nvSpPr>
        <p:spPr bwMode="auto">
          <a:xfrm>
            <a:off x="4400550" y="2743200"/>
            <a:ext cx="62865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0" name="Line 14"/>
          <p:cNvSpPr>
            <a:spLocks noChangeShapeType="1"/>
          </p:cNvSpPr>
          <p:nvPr/>
        </p:nvSpPr>
        <p:spPr bwMode="auto">
          <a:xfrm flipV="1">
            <a:off x="4389836" y="4229100"/>
            <a:ext cx="639365" cy="28575"/>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5071" name="AutoShape 15"/>
          <p:cNvSpPr>
            <a:spLocks/>
          </p:cNvSpPr>
          <p:nvPr/>
        </p:nvSpPr>
        <p:spPr bwMode="auto">
          <a:xfrm>
            <a:off x="3600450" y="2743200"/>
            <a:ext cx="285750" cy="1485900"/>
          </a:xfrm>
          <a:prstGeom prst="leftBrace">
            <a:avLst>
              <a:gd name="adj1" fmla="val 43333"/>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5072" name="Text Box 16"/>
          <p:cNvSpPr txBox="1">
            <a:spLocks noChangeArrowheads="1"/>
          </p:cNvSpPr>
          <p:nvPr/>
        </p:nvSpPr>
        <p:spPr bwMode="auto">
          <a:xfrm>
            <a:off x="1943100" y="3165873"/>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p>
        </p:txBody>
      </p:sp>
      <p:sp>
        <p:nvSpPr>
          <p:cNvPr id="45073" name="Text Box 17"/>
          <p:cNvSpPr txBox="1">
            <a:spLocks noChangeArrowheads="1"/>
          </p:cNvSpPr>
          <p:nvPr/>
        </p:nvSpPr>
        <p:spPr bwMode="auto">
          <a:xfrm>
            <a:off x="2021681" y="3600450"/>
            <a:ext cx="114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i="1">
                <a:solidFill>
                  <a:srgbClr val="CC0000"/>
                </a:solidFill>
                <a:latin typeface="VNI-Times" panose="020B0604020202020204" pitchFamily="2" charset="0"/>
              </a:rPr>
              <a:t>l =   ?</a:t>
            </a:r>
            <a:r>
              <a:rPr lang="en-US" altLang="en-US" sz="2400" i="1">
                <a:latin typeface="VNI-Times" panose="020B0604020202020204" pitchFamily="2" charset="0"/>
              </a:rPr>
              <a:t> </a:t>
            </a:r>
          </a:p>
        </p:txBody>
      </p:sp>
      <p:sp>
        <p:nvSpPr>
          <p:cNvPr id="45074" name="Line 18"/>
          <p:cNvSpPr>
            <a:spLocks noChangeShapeType="1"/>
          </p:cNvSpPr>
          <p:nvPr/>
        </p:nvSpPr>
        <p:spPr bwMode="auto">
          <a:xfrm flipH="1">
            <a:off x="4389836" y="4655072"/>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5075" name="Line 19"/>
          <p:cNvSpPr>
            <a:spLocks noChangeShapeType="1"/>
          </p:cNvSpPr>
          <p:nvPr/>
        </p:nvSpPr>
        <p:spPr bwMode="auto">
          <a:xfrm flipH="1">
            <a:off x="4400550" y="2743200"/>
            <a:ext cx="62865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031901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5069"/>
                                        </p:tgtEl>
                                        <p:attrNameLst>
                                          <p:attrName>style.visibility</p:attrName>
                                        </p:attrNameLst>
                                      </p:cBhvr>
                                      <p:to>
                                        <p:strVal val="visible"/>
                                      </p:to>
                                    </p:set>
                                    <p:animEffect transition="in" filter="strips(downLeft)">
                                      <p:cBhvr>
                                        <p:cTn id="7" dur="500"/>
                                        <p:tgtEl>
                                          <p:spTgt spid="45069"/>
                                        </p:tgtEl>
                                      </p:cBhvr>
                                    </p:animEffect>
                                  </p:childTnLst>
                                </p:cTn>
                              </p:par>
                              <p:par>
                                <p:cTn id="8" presetID="18" presetClass="entr" presetSubtype="12" fill="hold" nodeType="withEffect">
                                  <p:stCondLst>
                                    <p:cond delay="0"/>
                                  </p:stCondLst>
                                  <p:childTnLst>
                                    <p:set>
                                      <p:cBhvr>
                                        <p:cTn id="9" dur="1" fill="hold">
                                          <p:stCondLst>
                                            <p:cond delay="0"/>
                                          </p:stCondLst>
                                        </p:cTn>
                                        <p:tgtEl>
                                          <p:spTgt spid="45070"/>
                                        </p:tgtEl>
                                        <p:attrNameLst>
                                          <p:attrName>style.visibility</p:attrName>
                                        </p:attrNameLst>
                                      </p:cBhvr>
                                      <p:to>
                                        <p:strVal val="visible"/>
                                      </p:to>
                                    </p:set>
                                    <p:animEffect transition="in" filter="strips(downLeft)">
                                      <p:cBhvr>
                                        <p:cTn id="10" dur="500"/>
                                        <p:tgtEl>
                                          <p:spTgt spid="450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45071"/>
                                        </p:tgtEl>
                                        <p:attrNameLst>
                                          <p:attrName>style.visibility</p:attrName>
                                        </p:attrNameLst>
                                      </p:cBhvr>
                                      <p:to>
                                        <p:strVal val="visible"/>
                                      </p:to>
                                    </p:set>
                                    <p:animEffect transition="in" filter="strips(downLeft)">
                                      <p:cBhvr>
                                        <p:cTn id="15" dur="500"/>
                                        <p:tgtEl>
                                          <p:spTgt spid="4507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2" presetClass="entr" presetSubtype="0" fill="hold" grpId="0" nodeType="clickEffect">
                                  <p:stCondLst>
                                    <p:cond delay="0"/>
                                  </p:stCondLst>
                                  <p:childTnLst>
                                    <p:set>
                                      <p:cBhvr>
                                        <p:cTn id="19" dur="1" fill="hold">
                                          <p:stCondLst>
                                            <p:cond delay="0"/>
                                          </p:stCondLst>
                                        </p:cTn>
                                        <p:tgtEl>
                                          <p:spTgt spid="45072"/>
                                        </p:tgtEl>
                                        <p:attrNameLst>
                                          <p:attrName>style.visibility</p:attrName>
                                        </p:attrNameLst>
                                      </p:cBhvr>
                                      <p:to>
                                        <p:strVal val="visible"/>
                                      </p:to>
                                    </p:set>
                                    <p:animScale>
                                      <p:cBhvr>
                                        <p:cTn id="20" dur="1000" decel="50000" fill="hold">
                                          <p:stCondLst>
                                            <p:cond delay="0"/>
                                          </p:stCondLst>
                                        </p:cTn>
                                        <p:tgtEl>
                                          <p:spTgt spid="450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45072"/>
                                        </p:tgtEl>
                                        <p:attrNameLst>
                                          <p:attrName>ppt_x</p:attrName>
                                          <p:attrName>ppt_y</p:attrName>
                                        </p:attrNameLst>
                                      </p:cBhvr>
                                    </p:animMotion>
                                    <p:animEffect transition="in" filter="fade">
                                      <p:cBhvr>
                                        <p:cTn id="22" dur="1000"/>
                                        <p:tgtEl>
                                          <p:spTgt spid="450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04453 0.02153 L -0.11276 -0.20115 " pathEditMode="relative" rAng="0" ptsTypes="AA">
                                      <p:cBhvr>
                                        <p:cTn id="26" dur="2000" fill="hold"/>
                                        <p:tgtEl>
                                          <p:spTgt spid="45066"/>
                                        </p:tgtEl>
                                        <p:attrNameLst>
                                          <p:attrName>ppt_x</p:attrName>
                                          <p:attrName>ppt_y</p:attrName>
                                        </p:attrNameLst>
                                      </p:cBhvr>
                                      <p:rCtr x="-7865" y="-11134"/>
                                    </p:animMotion>
                                  </p:childTnLst>
                                </p:cTn>
                              </p:par>
                              <p:par>
                                <p:cTn id="27" presetID="56" presetClass="path" presetSubtype="0" accel="50000" decel="50000" fill="hold" nodeType="withEffect">
                                  <p:stCondLst>
                                    <p:cond delay="0"/>
                                  </p:stCondLst>
                                  <p:childTnLst>
                                    <p:animMotion origin="layout" path="M 0.04388 0.04097 L -0.11341 -0.18379 " pathEditMode="relative" rAng="0" ptsTypes="AA">
                                      <p:cBhvr>
                                        <p:cTn id="28" dur="2000" fill="hold"/>
                                        <p:tgtEl>
                                          <p:spTgt spid="45067"/>
                                        </p:tgtEl>
                                        <p:attrNameLst>
                                          <p:attrName>ppt_x</p:attrName>
                                          <p:attrName>ppt_y</p:attrName>
                                        </p:attrNameLst>
                                      </p:cBhvr>
                                      <p:rCtr x="-7865" y="-11250"/>
                                    </p:animMotion>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4506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xit" presetSubtype="4" fill="hold" nodeType="clickEffect">
                                  <p:stCondLst>
                                    <p:cond delay="0"/>
                                  </p:stCondLst>
                                  <p:childTnLst>
                                    <p:anim calcmode="lin" valueType="num">
                                      <p:cBhvr additive="base">
                                        <p:cTn id="36" dur="500"/>
                                        <p:tgtEl>
                                          <p:spTgt spid="45069"/>
                                        </p:tgtEl>
                                        <p:attrNameLst>
                                          <p:attrName>ppt_x</p:attrName>
                                        </p:attrNameLst>
                                      </p:cBhvr>
                                      <p:tavLst>
                                        <p:tav tm="0">
                                          <p:val>
                                            <p:strVal val="ppt_x"/>
                                          </p:val>
                                        </p:tav>
                                        <p:tav tm="100000">
                                          <p:val>
                                            <p:strVal val="ppt_x"/>
                                          </p:val>
                                        </p:tav>
                                      </p:tavLst>
                                    </p:anim>
                                    <p:anim calcmode="lin" valueType="num">
                                      <p:cBhvr additive="base">
                                        <p:cTn id="37" dur="500"/>
                                        <p:tgtEl>
                                          <p:spTgt spid="45069"/>
                                        </p:tgtEl>
                                        <p:attrNameLst>
                                          <p:attrName>ppt_y</p:attrName>
                                        </p:attrNameLst>
                                      </p:cBhvr>
                                      <p:tavLst>
                                        <p:tav tm="0">
                                          <p:val>
                                            <p:strVal val="ppt_y"/>
                                          </p:val>
                                        </p:tav>
                                        <p:tav tm="100000">
                                          <p:val>
                                            <p:strVal val="1+ppt_h/2"/>
                                          </p:val>
                                        </p:tav>
                                      </p:tavLst>
                                    </p:anim>
                                    <p:set>
                                      <p:cBhvr>
                                        <p:cTn id="38" dur="1" fill="hold">
                                          <p:stCondLst>
                                            <p:cond delay="499"/>
                                          </p:stCondLst>
                                        </p:cTn>
                                        <p:tgtEl>
                                          <p:spTgt spid="45069"/>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45070"/>
                                        </p:tgtEl>
                                        <p:attrNameLst>
                                          <p:attrName>ppt_x</p:attrName>
                                        </p:attrNameLst>
                                      </p:cBhvr>
                                      <p:tavLst>
                                        <p:tav tm="0">
                                          <p:val>
                                            <p:strVal val="ppt_x"/>
                                          </p:val>
                                        </p:tav>
                                        <p:tav tm="100000">
                                          <p:val>
                                            <p:strVal val="ppt_x"/>
                                          </p:val>
                                        </p:tav>
                                      </p:tavLst>
                                    </p:anim>
                                    <p:anim calcmode="lin" valueType="num">
                                      <p:cBhvr additive="base">
                                        <p:cTn id="41" dur="500"/>
                                        <p:tgtEl>
                                          <p:spTgt spid="45070"/>
                                        </p:tgtEl>
                                        <p:attrNameLst>
                                          <p:attrName>ppt_y</p:attrName>
                                        </p:attrNameLst>
                                      </p:cBhvr>
                                      <p:tavLst>
                                        <p:tav tm="0">
                                          <p:val>
                                            <p:strVal val="ppt_y"/>
                                          </p:val>
                                        </p:tav>
                                        <p:tav tm="100000">
                                          <p:val>
                                            <p:strVal val="1+ppt_h/2"/>
                                          </p:val>
                                        </p:tav>
                                      </p:tavLst>
                                    </p:anim>
                                    <p:set>
                                      <p:cBhvr>
                                        <p:cTn id="42" dur="1" fill="hold">
                                          <p:stCondLst>
                                            <p:cond delay="499"/>
                                          </p:stCondLst>
                                        </p:cTn>
                                        <p:tgtEl>
                                          <p:spTgt spid="45070"/>
                                        </p:tgtEl>
                                        <p:attrNameLst>
                                          <p:attrName>style.visibility</p:attrName>
                                        </p:attrNameLst>
                                      </p:cBhvr>
                                      <p:to>
                                        <p:strVal val="hidden"/>
                                      </p:to>
                                    </p:set>
                                  </p:childTnLst>
                                </p:cTn>
                              </p:par>
                              <p:par>
                                <p:cTn id="43" presetID="2" presetClass="exit" presetSubtype="4" fill="hold" grpId="1" nodeType="withEffect">
                                  <p:stCondLst>
                                    <p:cond delay="0"/>
                                  </p:stCondLst>
                                  <p:childTnLst>
                                    <p:anim calcmode="lin" valueType="num">
                                      <p:cBhvr additive="base">
                                        <p:cTn id="44" dur="500"/>
                                        <p:tgtEl>
                                          <p:spTgt spid="45071"/>
                                        </p:tgtEl>
                                        <p:attrNameLst>
                                          <p:attrName>ppt_x</p:attrName>
                                        </p:attrNameLst>
                                      </p:cBhvr>
                                      <p:tavLst>
                                        <p:tav tm="0">
                                          <p:val>
                                            <p:strVal val="ppt_x"/>
                                          </p:val>
                                        </p:tav>
                                        <p:tav tm="100000">
                                          <p:val>
                                            <p:strVal val="ppt_x"/>
                                          </p:val>
                                        </p:tav>
                                      </p:tavLst>
                                    </p:anim>
                                    <p:anim calcmode="lin" valueType="num">
                                      <p:cBhvr additive="base">
                                        <p:cTn id="45" dur="500"/>
                                        <p:tgtEl>
                                          <p:spTgt spid="45071"/>
                                        </p:tgtEl>
                                        <p:attrNameLst>
                                          <p:attrName>ppt_y</p:attrName>
                                        </p:attrNameLst>
                                      </p:cBhvr>
                                      <p:tavLst>
                                        <p:tav tm="0">
                                          <p:val>
                                            <p:strVal val="ppt_y"/>
                                          </p:val>
                                        </p:tav>
                                        <p:tav tm="100000">
                                          <p:val>
                                            <p:strVal val="1+ppt_h/2"/>
                                          </p:val>
                                        </p:tav>
                                      </p:tavLst>
                                    </p:anim>
                                    <p:set>
                                      <p:cBhvr>
                                        <p:cTn id="46" dur="1" fill="hold">
                                          <p:stCondLst>
                                            <p:cond delay="499"/>
                                          </p:stCondLst>
                                        </p:cTn>
                                        <p:tgtEl>
                                          <p:spTgt spid="45071"/>
                                        </p:tgtEl>
                                        <p:attrNameLst>
                                          <p:attrName>style.visibility</p:attrName>
                                        </p:attrNameLst>
                                      </p:cBhvr>
                                      <p:to>
                                        <p:strVal val="hidden"/>
                                      </p:to>
                                    </p:set>
                                  </p:childTnLst>
                                </p:cTn>
                              </p:par>
                              <p:par>
                                <p:cTn id="47" presetID="2" presetClass="exit" presetSubtype="4" fill="hold" grpId="1" nodeType="withEffect">
                                  <p:stCondLst>
                                    <p:cond delay="0"/>
                                  </p:stCondLst>
                                  <p:childTnLst>
                                    <p:anim calcmode="lin" valueType="num">
                                      <p:cBhvr additive="base">
                                        <p:cTn id="48" dur="500"/>
                                        <p:tgtEl>
                                          <p:spTgt spid="45072"/>
                                        </p:tgtEl>
                                        <p:attrNameLst>
                                          <p:attrName>ppt_x</p:attrName>
                                        </p:attrNameLst>
                                      </p:cBhvr>
                                      <p:tavLst>
                                        <p:tav tm="0">
                                          <p:val>
                                            <p:strVal val="ppt_x"/>
                                          </p:val>
                                        </p:tav>
                                        <p:tav tm="100000">
                                          <p:val>
                                            <p:strVal val="ppt_x"/>
                                          </p:val>
                                        </p:tav>
                                      </p:tavLst>
                                    </p:anim>
                                    <p:anim calcmode="lin" valueType="num">
                                      <p:cBhvr additive="base">
                                        <p:cTn id="49" dur="500"/>
                                        <p:tgtEl>
                                          <p:spTgt spid="45072"/>
                                        </p:tgtEl>
                                        <p:attrNameLst>
                                          <p:attrName>ppt_y</p:attrName>
                                        </p:attrNameLst>
                                      </p:cBhvr>
                                      <p:tavLst>
                                        <p:tav tm="0">
                                          <p:val>
                                            <p:strVal val="ppt_y"/>
                                          </p:val>
                                        </p:tav>
                                        <p:tav tm="100000">
                                          <p:val>
                                            <p:strVal val="1+ppt_h/2"/>
                                          </p:val>
                                        </p:tav>
                                      </p:tavLst>
                                    </p:anim>
                                    <p:set>
                                      <p:cBhvr>
                                        <p:cTn id="50" dur="1" fill="hold">
                                          <p:stCondLst>
                                            <p:cond delay="499"/>
                                          </p:stCondLst>
                                        </p:cTn>
                                        <p:tgtEl>
                                          <p:spTgt spid="45072"/>
                                        </p:tgtEl>
                                        <p:attrNameLst>
                                          <p:attrName>style.visibility</p:attrName>
                                        </p:attrNameLst>
                                      </p:cBhvr>
                                      <p:to>
                                        <p:strVal val="hidden"/>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8" presetClass="entr" presetSubtype="12" fill="hold" nodeType="clickEffect">
                                  <p:stCondLst>
                                    <p:cond delay="0"/>
                                  </p:stCondLst>
                                  <p:childTnLst>
                                    <p:set>
                                      <p:cBhvr>
                                        <p:cTn id="54" dur="1" fill="hold">
                                          <p:stCondLst>
                                            <p:cond delay="0"/>
                                          </p:stCondLst>
                                        </p:cTn>
                                        <p:tgtEl>
                                          <p:spTgt spid="45075"/>
                                        </p:tgtEl>
                                        <p:attrNameLst>
                                          <p:attrName>style.visibility</p:attrName>
                                        </p:attrNameLst>
                                      </p:cBhvr>
                                      <p:to>
                                        <p:strVal val="visible"/>
                                      </p:to>
                                    </p:set>
                                    <p:animEffect transition="in" filter="strips(downLeft)">
                                      <p:cBhvr>
                                        <p:cTn id="55" dur="500"/>
                                        <p:tgtEl>
                                          <p:spTgt spid="45075"/>
                                        </p:tgtEl>
                                      </p:cBhvr>
                                    </p:animEffect>
                                  </p:childTnLst>
                                </p:cTn>
                              </p:par>
                              <p:par>
                                <p:cTn id="56" presetID="18" presetClass="entr" presetSubtype="12" fill="hold" nodeType="withEffect">
                                  <p:stCondLst>
                                    <p:cond delay="0"/>
                                  </p:stCondLst>
                                  <p:childTnLst>
                                    <p:set>
                                      <p:cBhvr>
                                        <p:cTn id="57" dur="1" fill="hold">
                                          <p:stCondLst>
                                            <p:cond delay="0"/>
                                          </p:stCondLst>
                                        </p:cTn>
                                        <p:tgtEl>
                                          <p:spTgt spid="45074"/>
                                        </p:tgtEl>
                                        <p:attrNameLst>
                                          <p:attrName>style.visibility</p:attrName>
                                        </p:attrNameLst>
                                      </p:cBhvr>
                                      <p:to>
                                        <p:strVal val="visible"/>
                                      </p:to>
                                    </p:set>
                                    <p:animEffect transition="in" filter="strips(downLeft)">
                                      <p:cBhvr>
                                        <p:cTn id="58" dur="500"/>
                                        <p:tgtEl>
                                          <p:spTgt spid="45074"/>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8" presetClass="entr" presetSubtype="12" fill="hold" grpId="0" nodeType="clickEffect">
                                  <p:stCondLst>
                                    <p:cond delay="0"/>
                                  </p:stCondLst>
                                  <p:childTnLst>
                                    <p:set>
                                      <p:cBhvr>
                                        <p:cTn id="62" dur="1" fill="hold">
                                          <p:stCondLst>
                                            <p:cond delay="0"/>
                                          </p:stCondLst>
                                        </p:cTn>
                                        <p:tgtEl>
                                          <p:spTgt spid="45064"/>
                                        </p:tgtEl>
                                        <p:attrNameLst>
                                          <p:attrName>style.visibility</p:attrName>
                                        </p:attrNameLst>
                                      </p:cBhvr>
                                      <p:to>
                                        <p:strVal val="visible"/>
                                      </p:to>
                                    </p:set>
                                    <p:animEffect transition="in" filter="strips(downLeft)">
                                      <p:cBhvr>
                                        <p:cTn id="63" dur="500"/>
                                        <p:tgtEl>
                                          <p:spTgt spid="4506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6" presetClass="entr" presetSubtype="0" fill="hold" grpId="0" nodeType="clickEffect">
                                  <p:stCondLst>
                                    <p:cond delay="0"/>
                                  </p:stCondLst>
                                  <p:iterate type="lt">
                                    <p:tmPct val="10000"/>
                                  </p:iterate>
                                  <p:childTnLst>
                                    <p:set>
                                      <p:cBhvr>
                                        <p:cTn id="67" dur="1" fill="hold">
                                          <p:stCondLst>
                                            <p:cond delay="0"/>
                                          </p:stCondLst>
                                        </p:cTn>
                                        <p:tgtEl>
                                          <p:spTgt spid="45073"/>
                                        </p:tgtEl>
                                        <p:attrNameLst>
                                          <p:attrName>style.visibility</p:attrName>
                                        </p:attrNameLst>
                                      </p:cBhvr>
                                      <p:to>
                                        <p:strVal val="visible"/>
                                      </p:to>
                                    </p:set>
                                    <p:anim by="(-#ppt_w*2)" calcmode="lin" valueType="num">
                                      <p:cBhvr rctx="PPT">
                                        <p:cTn id="68" dur="500" autoRev="1" fill="hold">
                                          <p:stCondLst>
                                            <p:cond delay="0"/>
                                          </p:stCondLst>
                                        </p:cTn>
                                        <p:tgtEl>
                                          <p:spTgt spid="45073"/>
                                        </p:tgtEl>
                                        <p:attrNameLst>
                                          <p:attrName>ppt_w</p:attrName>
                                        </p:attrNameLst>
                                      </p:cBhvr>
                                    </p:anim>
                                    <p:anim by="(#ppt_w*0.50)" calcmode="lin" valueType="num">
                                      <p:cBhvr>
                                        <p:cTn id="69" dur="500" decel="50000" autoRev="1" fill="hold">
                                          <p:stCondLst>
                                            <p:cond delay="0"/>
                                          </p:stCondLst>
                                        </p:cTn>
                                        <p:tgtEl>
                                          <p:spTgt spid="45073"/>
                                        </p:tgtEl>
                                        <p:attrNameLst>
                                          <p:attrName>ppt_x</p:attrName>
                                        </p:attrNameLst>
                                      </p:cBhvr>
                                    </p:anim>
                                    <p:anim from="(-#ppt_h/2)" to="(#ppt_y)" calcmode="lin" valueType="num">
                                      <p:cBhvr>
                                        <p:cTn id="70" dur="1000" fill="hold">
                                          <p:stCondLst>
                                            <p:cond delay="0"/>
                                          </p:stCondLst>
                                        </p:cTn>
                                        <p:tgtEl>
                                          <p:spTgt spid="45073"/>
                                        </p:tgtEl>
                                        <p:attrNameLst>
                                          <p:attrName>ppt_y</p:attrName>
                                        </p:attrNameLst>
                                      </p:cBhvr>
                                    </p:anim>
                                    <p:animRot by="21600000">
                                      <p:cBhvr>
                                        <p:cTn id="71" dur="1000" fill="hold">
                                          <p:stCondLst>
                                            <p:cond delay="0"/>
                                          </p:stCondLst>
                                        </p:cTn>
                                        <p:tgtEl>
                                          <p:spTgt spid="4507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4" grpId="0" animBg="1"/>
      <p:bldP spid="45071" grpId="0" animBg="1"/>
      <p:bldP spid="45071" grpId="1" animBg="1"/>
      <p:bldP spid="45072" grpId="0"/>
      <p:bldP spid="45072" grpId="1"/>
      <p:bldP spid="4507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35781" cy="3234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68793"/>
            <a:ext cx="342900" cy="2607314"/>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3928655" y="4100854"/>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407568" y="2216476"/>
            <a:ext cx="65008" cy="1973333"/>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1244" y="2134326"/>
            <a:ext cx="456390" cy="351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01621" y="4776107"/>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
        <p:nvSpPr>
          <p:cNvPr id="42004" name="Line 20"/>
          <p:cNvSpPr>
            <a:spLocks noChangeShapeType="1"/>
          </p:cNvSpPr>
          <p:nvPr/>
        </p:nvSpPr>
        <p:spPr bwMode="auto">
          <a:xfrm flipH="1">
            <a:off x="3928655" y="40658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11593214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95"/>
                                        </p:tgtEl>
                                        <p:attrNameLst>
                                          <p:attrName>style.visibility</p:attrName>
                                        </p:attrNameLst>
                                      </p:cBhvr>
                                      <p:to>
                                        <p:strVal val="visible"/>
                                      </p:to>
                                    </p:set>
                                    <p:animEffect transition="in" filter="strips(downLeft)">
                                      <p:cBhvr>
                                        <p:cTn id="7" dur="500"/>
                                        <p:tgtEl>
                                          <p:spTgt spid="41995"/>
                                        </p:tgtEl>
                                      </p:cBhvr>
                                    </p:animEffect>
                                  </p:childTnLst>
                                </p:cTn>
                              </p:par>
                              <p:par>
                                <p:cTn id="8" presetID="18" presetClass="entr" presetSubtype="12" fill="hold" nodeType="withEffect">
                                  <p:stCondLst>
                                    <p:cond delay="0"/>
                                  </p:stCondLst>
                                  <p:childTnLst>
                                    <p:set>
                                      <p:cBhvr>
                                        <p:cTn id="9" dur="1" fill="hold">
                                          <p:stCondLst>
                                            <p:cond delay="0"/>
                                          </p:stCondLst>
                                        </p:cTn>
                                        <p:tgtEl>
                                          <p:spTgt spid="41996"/>
                                        </p:tgtEl>
                                        <p:attrNameLst>
                                          <p:attrName>style.visibility</p:attrName>
                                        </p:attrNameLst>
                                      </p:cBhvr>
                                      <p:to>
                                        <p:strVal val="visible"/>
                                      </p:to>
                                    </p:set>
                                    <p:animEffect transition="in" filter="strips(downLeft)">
                                      <p:cBhvr>
                                        <p:cTn id="10" dur="500"/>
                                        <p:tgtEl>
                                          <p:spTgt spid="419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41993"/>
                                        </p:tgtEl>
                                        <p:attrNameLst>
                                          <p:attrName>style.visibility</p:attrName>
                                        </p:attrNameLst>
                                      </p:cBhvr>
                                      <p:to>
                                        <p:strVal val="visible"/>
                                      </p:to>
                                    </p:set>
                                    <p:anim calcmode="lin" valueType="num">
                                      <p:cBhvr>
                                        <p:cTn id="15"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1993"/>
                                        </p:tgtEl>
                                        <p:attrNameLst>
                                          <p:attrName>ppt_y</p:attrName>
                                        </p:attrNameLst>
                                      </p:cBhvr>
                                      <p:tavLst>
                                        <p:tav tm="0">
                                          <p:val>
                                            <p:strVal val="#ppt_y"/>
                                          </p:val>
                                        </p:tav>
                                        <p:tav tm="100000">
                                          <p:val>
                                            <p:strVal val="#ppt_y"/>
                                          </p:val>
                                        </p:tav>
                                      </p:tavLst>
                                    </p:anim>
                                    <p:anim calcmode="lin" valueType="num">
                                      <p:cBhvr>
                                        <p:cTn id="17"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1993"/>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41997"/>
                                        </p:tgtEl>
                                        <p:attrNameLst>
                                          <p:attrName>style.visibility</p:attrName>
                                        </p:attrNameLst>
                                      </p:cBhvr>
                                      <p:to>
                                        <p:strVal val="visible"/>
                                      </p:to>
                                    </p:set>
                                    <p:anim calcmode="lin" valueType="num">
                                      <p:cBhvr>
                                        <p:cTn id="22"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1997"/>
                                        </p:tgtEl>
                                        <p:attrNameLst>
                                          <p:attrName>ppt_y</p:attrName>
                                        </p:attrNameLst>
                                      </p:cBhvr>
                                      <p:tavLst>
                                        <p:tav tm="0">
                                          <p:val>
                                            <p:strVal val="#ppt_y"/>
                                          </p:val>
                                        </p:tav>
                                        <p:tav tm="100000">
                                          <p:val>
                                            <p:strVal val="#ppt_y"/>
                                          </p:val>
                                        </p:tav>
                                      </p:tavLst>
                                    </p:anim>
                                    <p:anim calcmode="lin" valueType="num">
                                      <p:cBhvr>
                                        <p:cTn id="24"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199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6" presetClass="path" presetSubtype="0" accel="50000" decel="50000" fill="hold" nodeType="clickEffect">
                                  <p:stCondLst>
                                    <p:cond delay="0"/>
                                  </p:stCondLst>
                                  <p:childTnLst>
                                    <p:animMotion origin="layout" path="M 0.03984 0.03541 L -0.12578 -0.13797 " pathEditMode="relative" rAng="0" ptsTypes="AA">
                                      <p:cBhvr>
                                        <p:cTn id="30" dur="2000" fill="hold"/>
                                        <p:tgtEl>
                                          <p:spTgt spid="41999"/>
                                        </p:tgtEl>
                                        <p:attrNameLst>
                                          <p:attrName>ppt_x</p:attrName>
                                          <p:attrName>ppt_y</p:attrName>
                                        </p:attrNameLst>
                                      </p:cBhvr>
                                      <p:rCtr x="-8281" y="-8681"/>
                                    </p:animMotion>
                                  </p:childTnLst>
                                </p:cTn>
                              </p:par>
                              <p:par>
                                <p:cTn id="31" presetID="56" presetClass="path" presetSubtype="0" accel="50000" decel="50000" fill="hold" nodeType="withEffect">
                                  <p:stCondLst>
                                    <p:cond delay="0"/>
                                  </p:stCondLst>
                                  <p:childTnLst>
                                    <p:animMotion origin="layout" path="M 0.03984 0.02593 L -0.12318 -0.12638 " pathEditMode="relative" rAng="0" ptsTypes="AA">
                                      <p:cBhvr>
                                        <p:cTn id="32" dur="2000" fill="hold"/>
                                        <p:tgtEl>
                                          <p:spTgt spid="42000"/>
                                        </p:tgtEl>
                                        <p:attrNameLst>
                                          <p:attrName>ppt_x</p:attrName>
                                          <p:attrName>ppt_y</p:attrName>
                                        </p:attrNameLst>
                                      </p:cBhvr>
                                      <p:rCtr x="-8151" y="-7616"/>
                                    </p:animMotion>
                                  </p:childTnLst>
                                </p:cTn>
                              </p:par>
                              <p:par>
                                <p:cTn id="33" presetID="56" presetClass="path" presetSubtype="0" accel="50000" decel="50000" fill="hold" nodeType="withEffect">
                                  <p:stCondLst>
                                    <p:cond delay="0"/>
                                  </p:stCondLst>
                                  <p:childTnLst>
                                    <p:animMotion origin="layout" path="M 0.04779 0.04722 L -0.11784 -0.1331 " pathEditMode="relative" rAng="0" ptsTypes="AA">
                                      <p:cBhvr>
                                        <p:cTn id="34" dur="2000" fill="hold"/>
                                        <p:tgtEl>
                                          <p:spTgt spid="42001"/>
                                        </p:tgtEl>
                                        <p:attrNameLst>
                                          <p:attrName>ppt_x</p:attrName>
                                          <p:attrName>ppt_y</p:attrName>
                                        </p:attrNameLst>
                                      </p:cBhvr>
                                      <p:rCtr x="-8281" y="-9028"/>
                                    </p:animMotion>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4200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xit" presetSubtype="4" fill="hold" nodeType="clickEffect">
                                  <p:stCondLst>
                                    <p:cond delay="0"/>
                                  </p:stCondLst>
                                  <p:childTnLst>
                                    <p:anim calcmode="lin" valueType="num">
                                      <p:cBhvr additive="base">
                                        <p:cTn id="42" dur="500"/>
                                        <p:tgtEl>
                                          <p:spTgt spid="41995"/>
                                        </p:tgtEl>
                                        <p:attrNameLst>
                                          <p:attrName>ppt_x</p:attrName>
                                        </p:attrNameLst>
                                      </p:cBhvr>
                                      <p:tavLst>
                                        <p:tav tm="0">
                                          <p:val>
                                            <p:strVal val="ppt_x"/>
                                          </p:val>
                                        </p:tav>
                                        <p:tav tm="100000">
                                          <p:val>
                                            <p:strVal val="ppt_x"/>
                                          </p:val>
                                        </p:tav>
                                      </p:tavLst>
                                    </p:anim>
                                    <p:anim calcmode="lin" valueType="num">
                                      <p:cBhvr additive="base">
                                        <p:cTn id="43" dur="500"/>
                                        <p:tgtEl>
                                          <p:spTgt spid="41995"/>
                                        </p:tgtEl>
                                        <p:attrNameLst>
                                          <p:attrName>ppt_y</p:attrName>
                                        </p:attrNameLst>
                                      </p:cBhvr>
                                      <p:tavLst>
                                        <p:tav tm="0">
                                          <p:val>
                                            <p:strVal val="ppt_y"/>
                                          </p:val>
                                        </p:tav>
                                        <p:tav tm="100000">
                                          <p:val>
                                            <p:strVal val="1+ppt_h/2"/>
                                          </p:val>
                                        </p:tav>
                                      </p:tavLst>
                                    </p:anim>
                                    <p:set>
                                      <p:cBhvr>
                                        <p:cTn id="44" dur="1" fill="hold">
                                          <p:stCondLst>
                                            <p:cond delay="499"/>
                                          </p:stCondLst>
                                        </p:cTn>
                                        <p:tgtEl>
                                          <p:spTgt spid="41995"/>
                                        </p:tgtEl>
                                        <p:attrNameLst>
                                          <p:attrName>style.visibility</p:attrName>
                                        </p:attrNameLst>
                                      </p:cBhvr>
                                      <p:to>
                                        <p:strVal val="hidden"/>
                                      </p:to>
                                    </p:set>
                                  </p:childTnLst>
                                </p:cTn>
                              </p:par>
                              <p:par>
                                <p:cTn id="45" presetID="2" presetClass="exit" presetSubtype="4" fill="hold" nodeType="withEffect">
                                  <p:stCondLst>
                                    <p:cond delay="0"/>
                                  </p:stCondLst>
                                  <p:childTnLst>
                                    <p:anim calcmode="lin" valueType="num">
                                      <p:cBhvr additive="base">
                                        <p:cTn id="46" dur="500"/>
                                        <p:tgtEl>
                                          <p:spTgt spid="41996"/>
                                        </p:tgtEl>
                                        <p:attrNameLst>
                                          <p:attrName>ppt_x</p:attrName>
                                        </p:attrNameLst>
                                      </p:cBhvr>
                                      <p:tavLst>
                                        <p:tav tm="0">
                                          <p:val>
                                            <p:strVal val="ppt_x"/>
                                          </p:val>
                                        </p:tav>
                                        <p:tav tm="100000">
                                          <p:val>
                                            <p:strVal val="ppt_x"/>
                                          </p:val>
                                        </p:tav>
                                      </p:tavLst>
                                    </p:anim>
                                    <p:anim calcmode="lin" valueType="num">
                                      <p:cBhvr additive="base">
                                        <p:cTn id="47" dur="500"/>
                                        <p:tgtEl>
                                          <p:spTgt spid="41996"/>
                                        </p:tgtEl>
                                        <p:attrNameLst>
                                          <p:attrName>ppt_y</p:attrName>
                                        </p:attrNameLst>
                                      </p:cBhvr>
                                      <p:tavLst>
                                        <p:tav tm="0">
                                          <p:val>
                                            <p:strVal val="ppt_y"/>
                                          </p:val>
                                        </p:tav>
                                        <p:tav tm="100000">
                                          <p:val>
                                            <p:strVal val="1+ppt_h/2"/>
                                          </p:val>
                                        </p:tav>
                                      </p:tavLst>
                                    </p:anim>
                                    <p:set>
                                      <p:cBhvr>
                                        <p:cTn id="48" dur="1" fill="hold">
                                          <p:stCondLst>
                                            <p:cond delay="499"/>
                                          </p:stCondLst>
                                        </p:cTn>
                                        <p:tgtEl>
                                          <p:spTgt spid="41996"/>
                                        </p:tgtEl>
                                        <p:attrNameLst>
                                          <p:attrName>style.visibility</p:attrName>
                                        </p:attrNameLst>
                                      </p:cBhvr>
                                      <p:to>
                                        <p:strVal val="hidden"/>
                                      </p:to>
                                    </p:set>
                                  </p:childTnLst>
                                </p:cTn>
                              </p:par>
                              <p:par>
                                <p:cTn id="49" presetID="2" presetClass="exit" presetSubtype="4" fill="hold" grpId="1" nodeType="withEffect">
                                  <p:stCondLst>
                                    <p:cond delay="0"/>
                                  </p:stCondLst>
                                  <p:iterate type="lt">
                                    <p:tmPct val="0"/>
                                  </p:iterate>
                                  <p:childTnLst>
                                    <p:anim calcmode="lin" valueType="num">
                                      <p:cBhvr additive="base">
                                        <p:cTn id="50" dur="500"/>
                                        <p:tgtEl>
                                          <p:spTgt spid="41997"/>
                                        </p:tgtEl>
                                        <p:attrNameLst>
                                          <p:attrName>ppt_x</p:attrName>
                                        </p:attrNameLst>
                                      </p:cBhvr>
                                      <p:tavLst>
                                        <p:tav tm="0">
                                          <p:val>
                                            <p:strVal val="ppt_x"/>
                                          </p:val>
                                        </p:tav>
                                        <p:tav tm="100000">
                                          <p:val>
                                            <p:strVal val="ppt_x"/>
                                          </p:val>
                                        </p:tav>
                                      </p:tavLst>
                                    </p:anim>
                                    <p:anim calcmode="lin" valueType="num">
                                      <p:cBhvr additive="base">
                                        <p:cTn id="51" dur="500"/>
                                        <p:tgtEl>
                                          <p:spTgt spid="41997"/>
                                        </p:tgtEl>
                                        <p:attrNameLst>
                                          <p:attrName>ppt_y</p:attrName>
                                        </p:attrNameLst>
                                      </p:cBhvr>
                                      <p:tavLst>
                                        <p:tav tm="0">
                                          <p:val>
                                            <p:strVal val="ppt_y"/>
                                          </p:val>
                                        </p:tav>
                                        <p:tav tm="100000">
                                          <p:val>
                                            <p:strVal val="1+ppt_h/2"/>
                                          </p:val>
                                        </p:tav>
                                      </p:tavLst>
                                    </p:anim>
                                    <p:set>
                                      <p:cBhvr>
                                        <p:cTn id="52" dur="1" fill="hold">
                                          <p:stCondLst>
                                            <p:cond delay="499"/>
                                          </p:stCondLst>
                                        </p:cTn>
                                        <p:tgtEl>
                                          <p:spTgt spid="41997"/>
                                        </p:tgtEl>
                                        <p:attrNameLst>
                                          <p:attrName>style.visibility</p:attrName>
                                        </p:attrNameLst>
                                      </p:cBhvr>
                                      <p:to>
                                        <p:strVal val="hidden"/>
                                      </p:to>
                                    </p:set>
                                  </p:childTnLst>
                                </p:cTn>
                              </p:par>
                              <p:par>
                                <p:cTn id="53" presetID="2" presetClass="exit" presetSubtype="4" fill="hold" grpId="1" nodeType="withEffect">
                                  <p:stCondLst>
                                    <p:cond delay="0"/>
                                  </p:stCondLst>
                                  <p:iterate type="lt">
                                    <p:tmPct val="0"/>
                                  </p:iterate>
                                  <p:childTnLst>
                                    <p:anim calcmode="lin" valueType="num">
                                      <p:cBhvr additive="base">
                                        <p:cTn id="54" dur="500"/>
                                        <p:tgtEl>
                                          <p:spTgt spid="41993"/>
                                        </p:tgtEl>
                                        <p:attrNameLst>
                                          <p:attrName>ppt_x</p:attrName>
                                        </p:attrNameLst>
                                      </p:cBhvr>
                                      <p:tavLst>
                                        <p:tav tm="0">
                                          <p:val>
                                            <p:strVal val="ppt_x"/>
                                          </p:val>
                                        </p:tav>
                                        <p:tav tm="100000">
                                          <p:val>
                                            <p:strVal val="ppt_x"/>
                                          </p:val>
                                        </p:tav>
                                      </p:tavLst>
                                    </p:anim>
                                    <p:anim calcmode="lin" valueType="num">
                                      <p:cBhvr additive="base">
                                        <p:cTn id="55" dur="500"/>
                                        <p:tgtEl>
                                          <p:spTgt spid="41993"/>
                                        </p:tgtEl>
                                        <p:attrNameLst>
                                          <p:attrName>ppt_y</p:attrName>
                                        </p:attrNameLst>
                                      </p:cBhvr>
                                      <p:tavLst>
                                        <p:tav tm="0">
                                          <p:val>
                                            <p:strVal val="ppt_y"/>
                                          </p:val>
                                        </p:tav>
                                        <p:tav tm="100000">
                                          <p:val>
                                            <p:strVal val="1+ppt_h/2"/>
                                          </p:val>
                                        </p:tav>
                                      </p:tavLst>
                                    </p:anim>
                                    <p:set>
                                      <p:cBhvr>
                                        <p:cTn id="56" dur="1" fill="hold">
                                          <p:stCondLst>
                                            <p:cond delay="499"/>
                                          </p:stCondLst>
                                        </p:cTn>
                                        <p:tgtEl>
                                          <p:spTgt spid="41993"/>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42002"/>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8" presetClass="entr" presetSubtype="12" fill="hold" nodeType="clickEffect">
                                  <p:stCondLst>
                                    <p:cond delay="0"/>
                                  </p:stCondLst>
                                  <p:childTnLst>
                                    <p:set>
                                      <p:cBhvr>
                                        <p:cTn id="64" dur="1" fill="hold">
                                          <p:stCondLst>
                                            <p:cond delay="0"/>
                                          </p:stCondLst>
                                        </p:cTn>
                                        <p:tgtEl>
                                          <p:spTgt spid="42004"/>
                                        </p:tgtEl>
                                        <p:attrNameLst>
                                          <p:attrName>style.visibility</p:attrName>
                                        </p:attrNameLst>
                                      </p:cBhvr>
                                      <p:to>
                                        <p:strVal val="visible"/>
                                      </p:to>
                                    </p:set>
                                    <p:animEffect transition="in" filter="strips(downLeft)">
                                      <p:cBhvr>
                                        <p:cTn id="65" dur="500"/>
                                        <p:tgtEl>
                                          <p:spTgt spid="42004"/>
                                        </p:tgtEl>
                                      </p:cBhvr>
                                    </p:animEffect>
                                  </p:childTnLst>
                                </p:cTn>
                              </p:par>
                              <p:par>
                                <p:cTn id="66" presetID="18" presetClass="entr" presetSubtype="12" fill="hold" nodeType="withEffect">
                                  <p:stCondLst>
                                    <p:cond delay="0"/>
                                  </p:stCondLst>
                                  <p:childTnLst>
                                    <p:set>
                                      <p:cBhvr>
                                        <p:cTn id="67" dur="1" fill="hold">
                                          <p:stCondLst>
                                            <p:cond delay="0"/>
                                          </p:stCondLst>
                                        </p:cTn>
                                        <p:tgtEl>
                                          <p:spTgt spid="42003"/>
                                        </p:tgtEl>
                                        <p:attrNameLst>
                                          <p:attrName>style.visibility</p:attrName>
                                        </p:attrNameLst>
                                      </p:cBhvr>
                                      <p:to>
                                        <p:strVal val="visible"/>
                                      </p:to>
                                    </p:set>
                                    <p:animEffect transition="in" filter="strips(downLeft)">
                                      <p:cBhvr>
                                        <p:cTn id="68" dur="500"/>
                                        <p:tgtEl>
                                          <p:spTgt spid="42003"/>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8" presetClass="entr" presetSubtype="12" fill="hold" grpId="0" nodeType="clickEffect">
                                  <p:stCondLst>
                                    <p:cond delay="0"/>
                                  </p:stCondLst>
                                  <p:childTnLst>
                                    <p:set>
                                      <p:cBhvr>
                                        <p:cTn id="72" dur="1" fill="hold">
                                          <p:stCondLst>
                                            <p:cond delay="0"/>
                                          </p:stCondLst>
                                        </p:cTn>
                                        <p:tgtEl>
                                          <p:spTgt spid="41992"/>
                                        </p:tgtEl>
                                        <p:attrNameLst>
                                          <p:attrName>style.visibility</p:attrName>
                                        </p:attrNameLst>
                                      </p:cBhvr>
                                      <p:to>
                                        <p:strVal val="visible"/>
                                      </p:to>
                                    </p:set>
                                    <p:animEffect transition="in" filter="strips(downLeft)">
                                      <p:cBhvr>
                                        <p:cTn id="73" dur="500"/>
                                        <p:tgtEl>
                                          <p:spTgt spid="41992"/>
                                        </p:tgtEl>
                                      </p:cBhvr>
                                    </p:animEffect>
                                  </p:childTnLst>
                                </p:cTn>
                              </p:par>
                              <p:par>
                                <p:cTn id="74" presetID="18" presetClass="entr" presetSubtype="12" fill="hold" grpId="0" nodeType="withEffect">
                                  <p:stCondLst>
                                    <p:cond delay="0"/>
                                  </p:stCondLst>
                                  <p:childTnLst>
                                    <p:set>
                                      <p:cBhvr>
                                        <p:cTn id="75" dur="1" fill="hold">
                                          <p:stCondLst>
                                            <p:cond delay="0"/>
                                          </p:stCondLst>
                                        </p:cTn>
                                        <p:tgtEl>
                                          <p:spTgt spid="41998"/>
                                        </p:tgtEl>
                                        <p:attrNameLst>
                                          <p:attrName>style.visibility</p:attrName>
                                        </p:attrNameLst>
                                      </p:cBhvr>
                                      <p:to>
                                        <p:strVal val="visible"/>
                                      </p:to>
                                    </p:set>
                                    <p:animEffect transition="in" filter="strips(downLeft)">
                                      <p:cBhvr>
                                        <p:cTn id="76"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8">
            <a:extLst>
              <a:ext uri="{FF2B5EF4-FFF2-40B4-BE49-F238E27FC236}">
                <a16:creationId xmlns:a16="http://schemas.microsoft.com/office/drawing/2014/main" id="{A17B66CB-D99B-DFB2-96A0-F85E80A1FF22}"/>
              </a:ext>
            </a:extLst>
          </p:cNvPr>
          <p:cNvSpPr>
            <a:spLocks noChangeArrowheads="1"/>
          </p:cNvSpPr>
          <p:nvPr/>
        </p:nvSpPr>
        <p:spPr bwMode="auto">
          <a:xfrm>
            <a:off x="104711" y="152400"/>
            <a:ext cx="8991600" cy="6705600"/>
          </a:xfrm>
          <a:prstGeom prst="rect">
            <a:avLst/>
          </a:prstGeom>
          <a:solidFill>
            <a:schemeClr val="bg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grpSp>
        <p:nvGrpSpPr>
          <p:cNvPr id="3075" name="Group 6">
            <a:extLst>
              <a:ext uri="{FF2B5EF4-FFF2-40B4-BE49-F238E27FC236}">
                <a16:creationId xmlns:a16="http://schemas.microsoft.com/office/drawing/2014/main" id="{83EBA180-BE65-27C9-453D-ED918F72727D}"/>
              </a:ext>
            </a:extLst>
          </p:cNvPr>
          <p:cNvGrpSpPr>
            <a:grpSpLocks/>
          </p:cNvGrpSpPr>
          <p:nvPr/>
        </p:nvGrpSpPr>
        <p:grpSpPr bwMode="auto">
          <a:xfrm rot="10800000">
            <a:off x="1246585" y="2743201"/>
            <a:ext cx="1472803" cy="479822"/>
            <a:chOff x="0" y="3004"/>
            <a:chExt cx="1237" cy="403"/>
          </a:xfrm>
        </p:grpSpPr>
        <p:sp>
          <p:nvSpPr>
            <p:cNvPr id="3112" name="Rectangle 7">
              <a:extLst>
                <a:ext uri="{FF2B5EF4-FFF2-40B4-BE49-F238E27FC236}">
                  <a16:creationId xmlns:a16="http://schemas.microsoft.com/office/drawing/2014/main" id="{5CA432AC-9E95-AAC9-4239-65F1C82E7DE1}"/>
                </a:ext>
              </a:extLst>
            </p:cNvPr>
            <p:cNvSpPr>
              <a:spLocks noChangeArrowheads="1"/>
            </p:cNvSpPr>
            <p:nvPr/>
          </p:nvSpPr>
          <p:spPr bwMode="auto">
            <a:xfrm>
              <a:off x="0" y="3119"/>
              <a:ext cx="624" cy="288"/>
            </a:xfrm>
            <a:prstGeom prst="rect">
              <a:avLst/>
            </a:prstGeom>
            <a:solidFill>
              <a:srgbClr val="FFCCFF"/>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13" name="Text Box 8">
              <a:extLst>
                <a:ext uri="{FF2B5EF4-FFF2-40B4-BE49-F238E27FC236}">
                  <a16:creationId xmlns:a16="http://schemas.microsoft.com/office/drawing/2014/main" id="{48C6B62D-FAF6-60C2-D705-35DD203AD806}"/>
                </a:ext>
              </a:extLst>
            </p:cNvPr>
            <p:cNvSpPr txBox="1">
              <a:spLocks noChangeArrowheads="1"/>
            </p:cNvSpPr>
            <p:nvPr/>
          </p:nvSpPr>
          <p:spPr bwMode="auto">
            <a:xfrm rot="10971654">
              <a:off x="78" y="3004"/>
              <a:ext cx="28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B</a:t>
              </a:r>
            </a:p>
          </p:txBody>
        </p:sp>
        <p:grpSp>
          <p:nvGrpSpPr>
            <p:cNvPr id="3114" name="Group 12">
              <a:extLst>
                <a:ext uri="{FF2B5EF4-FFF2-40B4-BE49-F238E27FC236}">
                  <a16:creationId xmlns:a16="http://schemas.microsoft.com/office/drawing/2014/main" id="{5D80C59A-EF6C-3CC0-7470-46E0D7062688}"/>
                </a:ext>
              </a:extLst>
            </p:cNvPr>
            <p:cNvGrpSpPr>
              <a:grpSpLocks/>
            </p:cNvGrpSpPr>
            <p:nvPr/>
          </p:nvGrpSpPr>
          <p:grpSpPr bwMode="auto">
            <a:xfrm>
              <a:off x="324" y="3263"/>
              <a:ext cx="913" cy="1"/>
              <a:chOff x="376" y="3215"/>
              <a:chExt cx="913" cy="1"/>
            </a:xfrm>
          </p:grpSpPr>
          <p:sp>
            <p:nvSpPr>
              <p:cNvPr id="3115" name="Line 13">
                <a:extLst>
                  <a:ext uri="{FF2B5EF4-FFF2-40B4-BE49-F238E27FC236}">
                    <a16:creationId xmlns:a16="http://schemas.microsoft.com/office/drawing/2014/main" id="{A1DD7369-055A-E1E9-B68E-280FFEA127D8}"/>
                  </a:ext>
                </a:extLst>
              </p:cNvPr>
              <p:cNvSpPr>
                <a:spLocks noChangeShapeType="1"/>
              </p:cNvSpPr>
              <p:nvPr/>
            </p:nvSpPr>
            <p:spPr bwMode="auto">
              <a:xfrm rot="5400000">
                <a:off x="1117" y="3042"/>
                <a:ext cx="0" cy="345"/>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6" name="Line 14">
                <a:extLst>
                  <a:ext uri="{FF2B5EF4-FFF2-40B4-BE49-F238E27FC236}">
                    <a16:creationId xmlns:a16="http://schemas.microsoft.com/office/drawing/2014/main" id="{A1EF9C0F-C678-4C12-36CA-6C4F24F0C1C9}"/>
                  </a:ext>
                </a:extLst>
              </p:cNvPr>
              <p:cNvSpPr>
                <a:spLocks noChangeShapeType="1"/>
              </p:cNvSpPr>
              <p:nvPr/>
            </p:nvSpPr>
            <p:spPr bwMode="auto">
              <a:xfrm rot="5400000">
                <a:off x="809" y="3071"/>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sp>
            <p:nvSpPr>
              <p:cNvPr id="3117" name="Line 15">
                <a:extLst>
                  <a:ext uri="{FF2B5EF4-FFF2-40B4-BE49-F238E27FC236}">
                    <a16:creationId xmlns:a16="http://schemas.microsoft.com/office/drawing/2014/main" id="{8B82B5D4-EED4-2811-7F1F-7B48C93CB8BC}"/>
                  </a:ext>
                </a:extLst>
              </p:cNvPr>
              <p:cNvSpPr>
                <a:spLocks noChangeShapeType="1"/>
              </p:cNvSpPr>
              <p:nvPr/>
            </p:nvSpPr>
            <p:spPr bwMode="auto">
              <a:xfrm rot="5400000">
                <a:off x="520" y="3072"/>
                <a:ext cx="0" cy="288"/>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anchor="ctr"/>
              <a:lstStyle/>
              <a:p>
                <a:endParaRPr lang="en-US" sz="1350"/>
              </a:p>
            </p:txBody>
          </p:sp>
        </p:grpSp>
      </p:grpSp>
      <p:sp>
        <p:nvSpPr>
          <p:cNvPr id="32788" name="Text Box 20">
            <a:extLst>
              <a:ext uri="{FF2B5EF4-FFF2-40B4-BE49-F238E27FC236}">
                <a16:creationId xmlns:a16="http://schemas.microsoft.com/office/drawing/2014/main" id="{BBF601C8-33A7-CBDD-192F-871581B986E5}"/>
              </a:ext>
            </a:extLst>
          </p:cNvPr>
          <p:cNvSpPr txBox="1">
            <a:spLocks noChangeArrowheads="1"/>
          </p:cNvSpPr>
          <p:nvPr/>
        </p:nvSpPr>
        <p:spPr bwMode="auto">
          <a:xfrm>
            <a:off x="2712839" y="1291726"/>
            <a:ext cx="3067187"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1</a:t>
            </a:r>
            <a:r>
              <a:rPr lang="en-US" altLang="en-US" sz="2400" b="1"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p>
        </p:txBody>
      </p:sp>
      <p:sp>
        <p:nvSpPr>
          <p:cNvPr id="3077" name="Rectangle 27">
            <a:extLst>
              <a:ext uri="{FF2B5EF4-FFF2-40B4-BE49-F238E27FC236}">
                <a16:creationId xmlns:a16="http://schemas.microsoft.com/office/drawing/2014/main" id="{29EF4044-A258-D15D-7FF1-0257BC2F5152}"/>
              </a:ext>
            </a:extLst>
          </p:cNvPr>
          <p:cNvSpPr>
            <a:spLocks noChangeArrowheads="1"/>
          </p:cNvSpPr>
          <p:nvPr/>
        </p:nvSpPr>
        <p:spPr bwMode="auto">
          <a:xfrm>
            <a:off x="1732360" y="1428750"/>
            <a:ext cx="742950" cy="342900"/>
          </a:xfrm>
          <a:prstGeom prst="rect">
            <a:avLst/>
          </a:prstGeom>
          <a:solidFill>
            <a:srgbClr val="33CC33"/>
          </a:solidFill>
          <a:ln w="9525">
            <a:solidFill>
              <a:srgbClr val="FF0000"/>
            </a:solidFill>
            <a:miter lim="800000"/>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grpSp>
        <p:nvGrpSpPr>
          <p:cNvPr id="3078" name="Group 32">
            <a:extLst>
              <a:ext uri="{FF2B5EF4-FFF2-40B4-BE49-F238E27FC236}">
                <a16:creationId xmlns:a16="http://schemas.microsoft.com/office/drawing/2014/main" id="{FFF0CBEB-BC0A-D7E2-C7A3-AF364567EB3C}"/>
              </a:ext>
            </a:extLst>
          </p:cNvPr>
          <p:cNvGrpSpPr>
            <a:grpSpLocks/>
          </p:cNvGrpSpPr>
          <p:nvPr/>
        </p:nvGrpSpPr>
        <p:grpSpPr bwMode="auto">
          <a:xfrm>
            <a:off x="1110854" y="4712493"/>
            <a:ext cx="2228850" cy="1112043"/>
            <a:chOff x="0" y="3382"/>
            <a:chExt cx="1872" cy="933"/>
          </a:xfrm>
        </p:grpSpPr>
        <p:grpSp>
          <p:nvGrpSpPr>
            <p:cNvPr id="3102" name="Group 33">
              <a:extLst>
                <a:ext uri="{FF2B5EF4-FFF2-40B4-BE49-F238E27FC236}">
                  <a16:creationId xmlns:a16="http://schemas.microsoft.com/office/drawing/2014/main" id="{42749686-3B15-A925-2B6C-5F7727827FB7}"/>
                </a:ext>
              </a:extLst>
            </p:cNvPr>
            <p:cNvGrpSpPr>
              <a:grpSpLocks/>
            </p:cNvGrpSpPr>
            <p:nvPr/>
          </p:nvGrpSpPr>
          <p:grpSpPr bwMode="auto">
            <a:xfrm>
              <a:off x="0" y="3382"/>
              <a:ext cx="1872" cy="789"/>
              <a:chOff x="0" y="3195"/>
              <a:chExt cx="1872" cy="789"/>
            </a:xfrm>
          </p:grpSpPr>
          <p:sp>
            <p:nvSpPr>
              <p:cNvPr id="3104" name="Text Box 34">
                <a:extLst>
                  <a:ext uri="{FF2B5EF4-FFF2-40B4-BE49-F238E27FC236}">
                    <a16:creationId xmlns:a16="http://schemas.microsoft.com/office/drawing/2014/main" id="{55D902FB-8459-9F34-49E1-A3DBB252AAD1}"/>
                  </a:ext>
                </a:extLst>
              </p:cNvPr>
              <p:cNvSpPr txBox="1">
                <a:spLocks noChangeArrowheads="1"/>
              </p:cNvSpPr>
              <p:nvPr/>
            </p:nvSpPr>
            <p:spPr bwMode="auto">
              <a:xfrm>
                <a:off x="493" y="3195"/>
                <a:ext cx="296"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C</a:t>
                </a:r>
              </a:p>
            </p:txBody>
          </p:sp>
          <p:sp>
            <p:nvSpPr>
              <p:cNvPr id="3105" name="Oval 42">
                <a:extLst>
                  <a:ext uri="{FF2B5EF4-FFF2-40B4-BE49-F238E27FC236}">
                    <a16:creationId xmlns:a16="http://schemas.microsoft.com/office/drawing/2014/main" id="{97F586D2-5195-335A-712A-51970A29810A}"/>
                  </a:ext>
                </a:extLst>
              </p:cNvPr>
              <p:cNvSpPr>
                <a:spLocks noChangeArrowheads="1"/>
              </p:cNvSpPr>
              <p:nvPr/>
            </p:nvSpPr>
            <p:spPr bwMode="auto">
              <a:xfrm>
                <a:off x="384" y="3456"/>
                <a:ext cx="288" cy="288"/>
              </a:xfrm>
              <a:prstGeom prst="ellipse">
                <a:avLst/>
              </a:prstGeom>
              <a:solidFill>
                <a:srgbClr val="0000FF"/>
              </a:solidFill>
              <a:ln w="9525">
                <a:solidFill>
                  <a:srgbClr val="FF0000"/>
                </a:solidFill>
                <a:round/>
                <a:headEnd/>
                <a:tailEnd/>
              </a:ln>
            </p:spPr>
            <p:txBody>
              <a:bodyPr wrap="none" lIns="105503" tIns="52752" rIns="105503" bIns="52752"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a:latin typeface="Arial" panose="020B0604020202020204" pitchFamily="34" charset="0"/>
                  <a:cs typeface="Arial" panose="020B0604020202020204" pitchFamily="34" charset="0"/>
                </a:endParaRPr>
              </a:p>
            </p:txBody>
          </p:sp>
          <p:sp>
            <p:nvSpPr>
              <p:cNvPr id="3106" name="Line 43">
                <a:extLst>
                  <a:ext uri="{FF2B5EF4-FFF2-40B4-BE49-F238E27FC236}">
                    <a16:creationId xmlns:a16="http://schemas.microsoft.com/office/drawing/2014/main" id="{9A475E5A-2675-FEBD-FE99-516EE9B816E4}"/>
                  </a:ext>
                </a:extLst>
              </p:cNvPr>
              <p:cNvSpPr>
                <a:spLocks noChangeShapeType="1"/>
              </p:cNvSpPr>
              <p:nvPr/>
            </p:nvSpPr>
            <p:spPr bwMode="auto">
              <a:xfrm flipV="1">
                <a:off x="39" y="3744"/>
                <a:ext cx="1833" cy="13"/>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7" name="Line 44">
                <a:extLst>
                  <a:ext uri="{FF2B5EF4-FFF2-40B4-BE49-F238E27FC236}">
                    <a16:creationId xmlns:a16="http://schemas.microsoft.com/office/drawing/2014/main" id="{61F59B7B-7223-AA80-11DF-BA7D872D20AF}"/>
                  </a:ext>
                </a:extLst>
              </p:cNvPr>
              <p:cNvSpPr>
                <a:spLocks noChangeShapeType="1"/>
              </p:cNvSpPr>
              <p:nvPr/>
            </p:nvSpPr>
            <p:spPr bwMode="auto">
              <a:xfrm flipV="1">
                <a:off x="872" y="3275"/>
                <a:ext cx="535" cy="469"/>
              </a:xfrm>
              <a:prstGeom prst="line">
                <a:avLst/>
              </a:prstGeom>
              <a:noFill/>
              <a:ln w="9525">
                <a:solidFill>
                  <a:srgbClr val="FF0000"/>
                </a:solidFill>
                <a:prstDash val="lgDash"/>
                <a:round/>
                <a:headEnd/>
                <a:tailEnd/>
              </a:ln>
              <a:extLst>
                <a:ext uri="{909E8E84-426E-40DD-AFC4-6F175D3DCCD1}">
                  <a14:hiddenFill xmlns:a14="http://schemas.microsoft.com/office/drawing/2010/main">
                    <a:noFill/>
                  </a14:hiddenFill>
                </a:ext>
              </a:extLst>
            </p:spPr>
            <p:txBody>
              <a:bodyPr wrap="none" anchor="ctr"/>
              <a:lstStyle/>
              <a:p>
                <a:endParaRPr lang="en-US" sz="1350"/>
              </a:p>
            </p:txBody>
          </p:sp>
          <p:sp>
            <p:nvSpPr>
              <p:cNvPr id="3108" name="Text Box 45">
                <a:extLst>
                  <a:ext uri="{FF2B5EF4-FFF2-40B4-BE49-F238E27FC236}">
                    <a16:creationId xmlns:a16="http://schemas.microsoft.com/office/drawing/2014/main" id="{36FFBBE7-7298-7588-966D-F1FE970CAA1E}"/>
                  </a:ext>
                </a:extLst>
              </p:cNvPr>
              <p:cNvSpPr txBox="1">
                <a:spLocks noChangeArrowheads="1"/>
              </p:cNvSpPr>
              <p:nvPr/>
            </p:nvSpPr>
            <p:spPr bwMode="auto">
              <a:xfrm>
                <a:off x="0" y="3701"/>
                <a:ext cx="314"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x </a:t>
                </a:r>
              </a:p>
            </p:txBody>
          </p:sp>
          <p:sp>
            <p:nvSpPr>
              <p:cNvPr id="3109" name="Text Box 46">
                <a:extLst>
                  <a:ext uri="{FF2B5EF4-FFF2-40B4-BE49-F238E27FC236}">
                    <a16:creationId xmlns:a16="http://schemas.microsoft.com/office/drawing/2014/main" id="{1014258B-6C5B-E7F9-E0D7-8614C48E616B}"/>
                  </a:ext>
                </a:extLst>
              </p:cNvPr>
              <p:cNvSpPr txBox="1">
                <a:spLocks noChangeArrowheads="1"/>
              </p:cNvSpPr>
              <p:nvPr/>
            </p:nvSpPr>
            <p:spPr bwMode="auto">
              <a:xfrm>
                <a:off x="1515" y="3681"/>
                <a:ext cx="26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y</a:t>
                </a:r>
              </a:p>
            </p:txBody>
          </p:sp>
          <p:sp>
            <p:nvSpPr>
              <p:cNvPr id="3110" name="Text Box 47">
                <a:extLst>
                  <a:ext uri="{FF2B5EF4-FFF2-40B4-BE49-F238E27FC236}">
                    <a16:creationId xmlns:a16="http://schemas.microsoft.com/office/drawing/2014/main" id="{20F4B200-FDDA-7CD3-0212-5E87C45F5859}"/>
                  </a:ext>
                </a:extLst>
              </p:cNvPr>
              <p:cNvSpPr txBox="1">
                <a:spLocks noChangeArrowheads="1"/>
              </p:cNvSpPr>
              <p:nvPr/>
            </p:nvSpPr>
            <p:spPr bwMode="auto">
              <a:xfrm>
                <a:off x="1056" y="3447"/>
                <a:ext cx="455"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Arial" panose="020B0604020202020204" pitchFamily="34" charset="0"/>
                    <a:cs typeface="Arial" panose="020B0604020202020204" pitchFamily="34" charset="0"/>
                  </a:rPr>
                  <a:t>35</a:t>
                </a:r>
                <a:r>
                  <a:rPr lang="en-US" altLang="en-US" sz="1500" b="1" baseline="30000">
                    <a:latin typeface="Arial" panose="020B0604020202020204" pitchFamily="34" charset="0"/>
                    <a:cs typeface="Arial" panose="020B0604020202020204" pitchFamily="34" charset="0"/>
                  </a:rPr>
                  <a:t> o</a:t>
                </a:r>
                <a:endParaRPr lang="en-US" altLang="en-US" sz="1500" b="1">
                  <a:latin typeface="Arial" panose="020B0604020202020204" pitchFamily="34" charset="0"/>
                  <a:cs typeface="Arial" panose="020B0604020202020204" pitchFamily="34" charset="0"/>
                </a:endParaRPr>
              </a:p>
            </p:txBody>
          </p:sp>
          <p:sp>
            <p:nvSpPr>
              <p:cNvPr id="3111" name="Arc 48">
                <a:extLst>
                  <a:ext uri="{FF2B5EF4-FFF2-40B4-BE49-F238E27FC236}">
                    <a16:creationId xmlns:a16="http://schemas.microsoft.com/office/drawing/2014/main" id="{C83A24DD-583C-B221-8D51-9CA19C3A2FEB}"/>
                  </a:ext>
                </a:extLst>
              </p:cNvPr>
              <p:cNvSpPr>
                <a:spLocks/>
              </p:cNvSpPr>
              <p:nvPr/>
            </p:nvSpPr>
            <p:spPr bwMode="auto">
              <a:xfrm>
                <a:off x="982" y="3648"/>
                <a:ext cx="48"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05503" tIns="52752" rIns="105503" bIns="52752" anchor="ctr"/>
              <a:lstStyle/>
              <a:p>
                <a:endParaRPr lang="en-US" sz="1350"/>
              </a:p>
            </p:txBody>
          </p:sp>
        </p:grpSp>
        <p:sp>
          <p:nvSpPr>
            <p:cNvPr id="3103" name="Text Box 49">
              <a:extLst>
                <a:ext uri="{FF2B5EF4-FFF2-40B4-BE49-F238E27FC236}">
                  <a16:creationId xmlns:a16="http://schemas.microsoft.com/office/drawing/2014/main" id="{7393D40A-8DC5-9213-37F9-177EB813F5A0}"/>
                </a:ext>
              </a:extLst>
            </p:cNvPr>
            <p:cNvSpPr txBox="1">
              <a:spLocks noChangeArrowheads="1"/>
            </p:cNvSpPr>
            <p:nvPr/>
          </p:nvSpPr>
          <p:spPr bwMode="auto">
            <a:xfrm>
              <a:off x="1152" y="4032"/>
              <a:ext cx="179" cy="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5503" tIns="52752" rIns="105503" bIns="52752">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500" b="1">
                <a:solidFill>
                  <a:srgbClr val="FF0000"/>
                </a:solidFill>
                <a:latin typeface="Tahoma" panose="020B0604030504040204" pitchFamily="34" charset="0"/>
                <a:cs typeface="Arial" panose="020B0604020202020204" pitchFamily="34" charset="0"/>
              </a:endParaRPr>
            </a:p>
          </p:txBody>
        </p:sp>
      </p:grpSp>
      <p:sp>
        <p:nvSpPr>
          <p:cNvPr id="3079" name="Hình chữ nhật 67">
            <a:extLst>
              <a:ext uri="{FF2B5EF4-FFF2-40B4-BE49-F238E27FC236}">
                <a16:creationId xmlns:a16="http://schemas.microsoft.com/office/drawing/2014/main" id="{B624C3AC-31E1-C7BC-1919-DDFEF29F4180}"/>
              </a:ext>
            </a:extLst>
          </p:cNvPr>
          <p:cNvSpPr>
            <a:spLocks noChangeArrowheads="1"/>
          </p:cNvSpPr>
          <p:nvPr/>
        </p:nvSpPr>
        <p:spPr bwMode="auto">
          <a:xfrm>
            <a:off x="762000" y="329195"/>
            <a:ext cx="7924800" cy="474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600" b="1" dirty="0" err="1">
                <a:solidFill>
                  <a:srgbClr val="C00000"/>
                </a:solidFill>
                <a:latin typeface="Times New Roman" panose="02020603050405020304" pitchFamily="18" charset="0"/>
                <a:cs typeface="Times New Roman" panose="02020603050405020304" pitchFamily="18" charset="0"/>
              </a:rPr>
              <a:t>Câu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hỏi</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Nêu</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các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đặc</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trưng</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của</a:t>
            </a:r>
            <a:r>
              <a:rPr lang="en-US" altLang="en-US" sz="2600" b="1" dirty="0">
                <a:solidFill>
                  <a:srgbClr val="C00000"/>
                </a:solidFill>
                <a:latin typeface="Times New Roman" panose="02020603050405020304" pitchFamily="18" charset="0"/>
                <a:cs typeface="Times New Roman" panose="02020603050405020304" pitchFamily="18" charset="0"/>
              </a:rPr>
              <a:t> </a:t>
            </a:r>
            <a:r>
              <a:rPr lang="en-US" altLang="en-US" sz="2600" b="1" dirty="0" err="1">
                <a:solidFill>
                  <a:srgbClr val="C00000"/>
                </a:solidFill>
                <a:latin typeface="Times New Roman" panose="02020603050405020304" pitchFamily="18" charset="0"/>
                <a:cs typeface="Times New Roman" panose="02020603050405020304" pitchFamily="18" charset="0"/>
              </a:rPr>
              <a:t>lực</a:t>
            </a:r>
            <a:r>
              <a:rPr lang="en-US" altLang="en-US" sz="2600" b="1" dirty="0">
                <a:solidFill>
                  <a:srgbClr val="C00000"/>
                </a:solidFill>
                <a:latin typeface="Times New Roman" panose="02020603050405020304" pitchFamily="18" charset="0"/>
                <a:cs typeface="Times New Roman" panose="02020603050405020304" pitchFamily="18" charset="0"/>
              </a:rPr>
              <a:t> (1cm </a:t>
            </a:r>
            <a:r>
              <a:rPr lang="en-US" altLang="en-US" sz="2600" b="1" dirty="0" err="1">
                <a:solidFill>
                  <a:srgbClr val="C00000"/>
                </a:solidFill>
                <a:latin typeface="Times New Roman" panose="02020603050405020304" pitchFamily="18" charset="0"/>
                <a:cs typeface="Times New Roman" panose="02020603050405020304" pitchFamily="18" charset="0"/>
              </a:rPr>
              <a:t>ứng</a:t>
            </a:r>
            <a:r>
              <a:rPr lang="en-US" altLang="en-US" sz="2600" b="1" dirty="0">
                <a:solidFill>
                  <a:srgbClr val="C00000"/>
                </a:solidFill>
                <a:latin typeface="Times New Roman" panose="02020603050405020304" pitchFamily="18" charset="0"/>
                <a:cs typeface="Times New Roman" panose="02020603050405020304" pitchFamily="18" charset="0"/>
              </a:rPr>
              <a:t> 100N)</a:t>
            </a:r>
            <a:endParaRPr lang="vi-VN" altLang="en-US" sz="2600" b="1" dirty="0">
              <a:solidFill>
                <a:srgbClr val="C00000"/>
              </a:solidFill>
              <a:latin typeface="Times New Roman" panose="02020603050405020304" pitchFamily="18" charset="0"/>
              <a:cs typeface="Times New Roman" panose="02020603050405020304" pitchFamily="18" charset="0"/>
            </a:endParaRPr>
          </a:p>
        </p:txBody>
      </p:sp>
      <p:sp>
        <p:nvSpPr>
          <p:cNvPr id="3080" name="Right Arrow 59">
            <a:hlinkClick r:id="rId3" action="ppaction://hlinksldjump"/>
            <a:extLst>
              <a:ext uri="{FF2B5EF4-FFF2-40B4-BE49-F238E27FC236}">
                <a16:creationId xmlns:a16="http://schemas.microsoft.com/office/drawing/2014/main" id="{DD9142CB-72BE-F9BD-192D-C8D11A5D9A73}"/>
              </a:ext>
            </a:extLst>
          </p:cNvPr>
          <p:cNvSpPr>
            <a:spLocks noChangeArrowheads="1"/>
          </p:cNvSpPr>
          <p:nvPr/>
        </p:nvSpPr>
        <p:spPr bwMode="auto">
          <a:xfrm>
            <a:off x="7679532" y="5734050"/>
            <a:ext cx="321469" cy="266700"/>
          </a:xfrm>
          <a:prstGeom prst="rightArrow">
            <a:avLst>
              <a:gd name="adj1" fmla="val 50000"/>
              <a:gd name="adj2" fmla="val 55804"/>
            </a:avLst>
          </a:prstGeom>
          <a:solidFill>
            <a:schemeClr val="accent1"/>
          </a:solidFill>
          <a:ln w="25400" algn="ctr">
            <a:solidFill>
              <a:srgbClr val="89A4A7"/>
            </a:solidFill>
            <a:miter lim="800000"/>
            <a:headEnd/>
            <a:tailEnd/>
          </a:ln>
        </p:spPr>
        <p:txBody>
          <a:bodyPr lIns="73853" tIns="36926" rIns="73853" bIns="36926" anchor="ct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vi-VN" altLang="en-US" sz="1500">
              <a:solidFill>
                <a:srgbClr val="FFFFFF"/>
              </a:solidFill>
              <a:latin typeface="Arial" panose="020B0604020202020204" pitchFamily="34" charset="0"/>
            </a:endParaRPr>
          </a:p>
        </p:txBody>
      </p:sp>
      <p:sp>
        <p:nvSpPr>
          <p:cNvPr id="61" name="Text Box 20">
            <a:extLst>
              <a:ext uri="{FF2B5EF4-FFF2-40B4-BE49-F238E27FC236}">
                <a16:creationId xmlns:a16="http://schemas.microsoft.com/office/drawing/2014/main" id="{BA34E785-DE03-1CBB-456F-09913D965A85}"/>
              </a:ext>
            </a:extLst>
          </p:cNvPr>
          <p:cNvSpPr txBox="1">
            <a:spLocks noChangeArrowheads="1"/>
          </p:cNvSpPr>
          <p:nvPr/>
        </p:nvSpPr>
        <p:spPr bwMode="auto">
          <a:xfrm>
            <a:off x="5207795" y="2061766"/>
            <a:ext cx="280511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dưới</a:t>
            </a:r>
            <a:endParaRPr lang="en-US" altLang="en-US" sz="2400" dirty="0">
              <a:latin typeface="Times New Roman" panose="02020603050405020304" pitchFamily="18" charset="0"/>
              <a:cs typeface="Times New Roman" panose="02020603050405020304" pitchFamily="18" charset="0"/>
            </a:endParaRPr>
          </a:p>
        </p:txBody>
      </p:sp>
      <p:sp>
        <p:nvSpPr>
          <p:cNvPr id="62" name="TextBox 61">
            <a:extLst>
              <a:ext uri="{FF2B5EF4-FFF2-40B4-BE49-F238E27FC236}">
                <a16:creationId xmlns:a16="http://schemas.microsoft.com/office/drawing/2014/main" id="{367D6DFF-B1F5-BF29-F3E0-028D4935AC56}"/>
              </a:ext>
            </a:extLst>
          </p:cNvPr>
          <p:cNvSpPr txBox="1">
            <a:spLocks noChangeArrowheads="1"/>
          </p:cNvSpPr>
          <p:nvPr/>
        </p:nvSpPr>
        <p:spPr bwMode="auto">
          <a:xfrm>
            <a:off x="5536407" y="1260872"/>
            <a:ext cx="956072"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A</a:t>
            </a:r>
            <a:endParaRPr lang="vi-VN" altLang="en-US" sz="2400" dirty="0">
              <a:latin typeface="Times New Roman" panose="02020603050405020304" pitchFamily="18" charset="0"/>
              <a:cs typeface="Times New Roman" panose="02020603050405020304" pitchFamily="18" charset="0"/>
            </a:endParaRPr>
          </a:p>
        </p:txBody>
      </p:sp>
      <p:sp>
        <p:nvSpPr>
          <p:cNvPr id="63" name="TextBox 62">
            <a:extLst>
              <a:ext uri="{FF2B5EF4-FFF2-40B4-BE49-F238E27FC236}">
                <a16:creationId xmlns:a16="http://schemas.microsoft.com/office/drawing/2014/main" id="{BAF54483-3254-5608-F0B6-8813ED259189}"/>
              </a:ext>
            </a:extLst>
          </p:cNvPr>
          <p:cNvSpPr txBox="1">
            <a:spLocks noChangeArrowheads="1"/>
          </p:cNvSpPr>
          <p:nvPr/>
        </p:nvSpPr>
        <p:spPr bwMode="auto">
          <a:xfrm>
            <a:off x="5536407" y="1543050"/>
            <a:ext cx="197405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Thẳng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đứng</a:t>
            </a:r>
            <a:endParaRPr lang="vi-VN" altLang="en-US" sz="2400" dirty="0">
              <a:latin typeface="Times New Roman" panose="02020603050405020304" pitchFamily="18" charset="0"/>
              <a:cs typeface="Times New Roman" panose="02020603050405020304" pitchFamily="18" charset="0"/>
            </a:endParaRPr>
          </a:p>
        </p:txBody>
      </p:sp>
      <p:sp>
        <p:nvSpPr>
          <p:cNvPr id="64" name="Text Box 20">
            <a:extLst>
              <a:ext uri="{FF2B5EF4-FFF2-40B4-BE49-F238E27FC236}">
                <a16:creationId xmlns:a16="http://schemas.microsoft.com/office/drawing/2014/main" id="{018A5133-6527-B03C-B719-30D92299487D}"/>
              </a:ext>
            </a:extLst>
          </p:cNvPr>
          <p:cNvSpPr txBox="1">
            <a:spLocks noChangeArrowheads="1"/>
          </p:cNvSpPr>
          <p:nvPr/>
        </p:nvSpPr>
        <p:spPr bwMode="auto">
          <a:xfrm>
            <a:off x="5372466" y="2389176"/>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latin typeface="Arial" panose="020B0604020202020204" pitchFamily="34" charset="0"/>
                <a:cs typeface="Arial" panose="020B0604020202020204" pitchFamily="34" charset="0"/>
              </a:rPr>
              <a:t>  </a:t>
            </a:r>
            <a:r>
              <a:rPr lang="en-US" altLang="en-US" sz="1875"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200N</a:t>
            </a:r>
            <a:r>
              <a:rPr lang="en-US" altLang="en-US" sz="2400" dirty="0">
                <a:latin typeface="Arial" panose="020B0604020202020204" pitchFamily="34" charset="0"/>
                <a:cs typeface="Arial" panose="020B0604020202020204" pitchFamily="34" charset="0"/>
              </a:rPr>
              <a:t>.</a:t>
            </a:r>
          </a:p>
        </p:txBody>
      </p:sp>
      <p:sp>
        <p:nvSpPr>
          <p:cNvPr id="3085" name="Line 24">
            <a:extLst>
              <a:ext uri="{FF2B5EF4-FFF2-40B4-BE49-F238E27FC236}">
                <a16:creationId xmlns:a16="http://schemas.microsoft.com/office/drawing/2014/main" id="{5CEDBDC2-69EE-4CC3-CF4E-9789B4DAAD1C}"/>
              </a:ext>
            </a:extLst>
          </p:cNvPr>
          <p:cNvSpPr>
            <a:spLocks noChangeShapeType="1"/>
          </p:cNvSpPr>
          <p:nvPr/>
        </p:nvSpPr>
        <p:spPr bwMode="auto">
          <a:xfrm flipV="1">
            <a:off x="2116932" y="2114550"/>
            <a:ext cx="3572" cy="429816"/>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6" name="Line 25">
            <a:extLst>
              <a:ext uri="{FF2B5EF4-FFF2-40B4-BE49-F238E27FC236}">
                <a16:creationId xmlns:a16="http://schemas.microsoft.com/office/drawing/2014/main" id="{DCF3DC23-C3A4-059F-5838-451E058B2AA1}"/>
              </a:ext>
            </a:extLst>
          </p:cNvPr>
          <p:cNvSpPr>
            <a:spLocks noChangeShapeType="1"/>
          </p:cNvSpPr>
          <p:nvPr/>
        </p:nvSpPr>
        <p:spPr bwMode="auto">
          <a:xfrm>
            <a:off x="2126456" y="1771650"/>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7" name="Text Box 28">
            <a:extLst>
              <a:ext uri="{FF2B5EF4-FFF2-40B4-BE49-F238E27FC236}">
                <a16:creationId xmlns:a16="http://schemas.microsoft.com/office/drawing/2014/main" id="{68285D67-38B4-EBD6-F3C6-9FD69BFFEB2F}"/>
              </a:ext>
            </a:extLst>
          </p:cNvPr>
          <p:cNvSpPr txBox="1">
            <a:spLocks noChangeArrowheads="1"/>
          </p:cNvSpPr>
          <p:nvPr/>
        </p:nvSpPr>
        <p:spPr bwMode="auto">
          <a:xfrm>
            <a:off x="2118123" y="1658541"/>
            <a:ext cx="280595" cy="305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500" b="1">
                <a:latin typeface="Tahoma" panose="020B0604030504040204" pitchFamily="34" charset="0"/>
                <a:cs typeface="Arial" panose="020B0604020202020204" pitchFamily="34" charset="0"/>
              </a:rPr>
              <a:t>A</a:t>
            </a:r>
          </a:p>
        </p:txBody>
      </p:sp>
      <p:sp>
        <p:nvSpPr>
          <p:cNvPr id="3088" name="Line 39">
            <a:extLst>
              <a:ext uri="{FF2B5EF4-FFF2-40B4-BE49-F238E27FC236}">
                <a16:creationId xmlns:a16="http://schemas.microsoft.com/office/drawing/2014/main" id="{A10447A8-DF40-58B4-EB74-61CEAA9068DD}"/>
              </a:ext>
            </a:extLst>
          </p:cNvPr>
          <p:cNvSpPr>
            <a:spLocks noChangeShapeType="1"/>
          </p:cNvSpPr>
          <p:nvPr/>
        </p:nvSpPr>
        <p:spPr bwMode="auto">
          <a:xfrm rot="3187806">
            <a:off x="2853333" y="4077295"/>
            <a:ext cx="33338" cy="367904"/>
          </a:xfrm>
          <a:prstGeom prst="line">
            <a:avLst/>
          </a:prstGeom>
          <a:noFill/>
          <a:ln w="38100">
            <a:solidFill>
              <a:srgbClr val="FF0000"/>
            </a:solidFill>
            <a:round/>
            <a:headEnd type="arrow"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89" name="Line 40">
            <a:extLst>
              <a:ext uri="{FF2B5EF4-FFF2-40B4-BE49-F238E27FC236}">
                <a16:creationId xmlns:a16="http://schemas.microsoft.com/office/drawing/2014/main" id="{F3621A13-47A7-CF29-894F-B7AB79CB03CD}"/>
              </a:ext>
            </a:extLst>
          </p:cNvPr>
          <p:cNvSpPr>
            <a:spLocks noChangeShapeType="1"/>
          </p:cNvSpPr>
          <p:nvPr/>
        </p:nvSpPr>
        <p:spPr bwMode="auto">
          <a:xfrm rot="3187806">
            <a:off x="2250282" y="4581526"/>
            <a:ext cx="3572" cy="372665"/>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0" name="Line 41">
            <a:extLst>
              <a:ext uri="{FF2B5EF4-FFF2-40B4-BE49-F238E27FC236}">
                <a16:creationId xmlns:a16="http://schemas.microsoft.com/office/drawing/2014/main" id="{7AAA6D5B-9B18-FB27-DF9A-D40110D0379F}"/>
              </a:ext>
            </a:extLst>
          </p:cNvPr>
          <p:cNvSpPr>
            <a:spLocks noChangeShapeType="1"/>
          </p:cNvSpPr>
          <p:nvPr/>
        </p:nvSpPr>
        <p:spPr bwMode="auto">
          <a:xfrm rot="3187806">
            <a:off x="1919288" y="4862513"/>
            <a:ext cx="0" cy="342900"/>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091" name="Line 40">
            <a:extLst>
              <a:ext uri="{FF2B5EF4-FFF2-40B4-BE49-F238E27FC236}">
                <a16:creationId xmlns:a16="http://schemas.microsoft.com/office/drawing/2014/main" id="{181FF910-F29F-7363-9E7A-A9CA112979FE}"/>
              </a:ext>
            </a:extLst>
          </p:cNvPr>
          <p:cNvSpPr>
            <a:spLocks noChangeShapeType="1"/>
          </p:cNvSpPr>
          <p:nvPr/>
        </p:nvSpPr>
        <p:spPr bwMode="auto">
          <a:xfrm rot="3187806">
            <a:off x="2522935" y="4355306"/>
            <a:ext cx="3572" cy="372666"/>
          </a:xfrm>
          <a:prstGeom prst="line">
            <a:avLst/>
          </a:prstGeom>
          <a:noFill/>
          <a:ln w="38100">
            <a:solidFill>
              <a:srgbClr val="FF0000"/>
            </a:solidFill>
            <a:round/>
            <a:headEnd type="diamond" w="med" len="med"/>
            <a:tailEnd type="diamond" w="med" len="med"/>
          </a:ln>
          <a:extLst>
            <a:ext uri="{909E8E84-426E-40DD-AFC4-6F175D3DCCD1}">
              <a14:hiddenFill xmlns:a14="http://schemas.microsoft.com/office/drawing/2010/main">
                <a:noFill/>
              </a14:hiddenFill>
            </a:ext>
          </a:extLst>
        </p:spPr>
        <p:txBody>
          <a:bodyPr wrap="none" lIns="48006" tIns="24003" rIns="48006" bIns="24003" anchor="ctr"/>
          <a:lstStyle/>
          <a:p>
            <a:endParaRPr lang="en-US" sz="1350"/>
          </a:p>
        </p:txBody>
      </p:sp>
      <p:sp>
        <p:nvSpPr>
          <p:cNvPr id="38" name="Text Box 20">
            <a:extLst>
              <a:ext uri="{FF2B5EF4-FFF2-40B4-BE49-F238E27FC236}">
                <a16:creationId xmlns:a16="http://schemas.microsoft.com/office/drawing/2014/main" id="{3DE2D6AD-3688-9D6F-C3B5-9B4BC5C6A0B7}"/>
              </a:ext>
            </a:extLst>
          </p:cNvPr>
          <p:cNvSpPr txBox="1">
            <a:spLocks noChangeArrowheads="1"/>
          </p:cNvSpPr>
          <p:nvPr/>
        </p:nvSpPr>
        <p:spPr bwMode="auto">
          <a:xfrm>
            <a:off x="3002896" y="2883061"/>
            <a:ext cx="3140730" cy="155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solidFill>
                  <a:srgbClr val="0000FF"/>
                </a:solidFill>
                <a:latin typeface="Times New Roman" panose="02020603050405020304" pitchFamily="18" charset="0"/>
                <a:cs typeface="Times New Roman" panose="02020603050405020304" pitchFamily="18" charset="0"/>
              </a:rPr>
              <a:t>Lực</a:t>
            </a:r>
            <a:r>
              <a:rPr lang="en-US" altLang="en-US" sz="2400" b="1" dirty="0">
                <a:solidFill>
                  <a:srgbClr val="0000FF"/>
                </a:solidFill>
                <a:latin typeface="Times New Roman" panose="02020603050405020304" pitchFamily="18" charset="0"/>
                <a:cs typeface="Times New Roman" panose="02020603050405020304" pitchFamily="18" charset="0"/>
              </a:rPr>
              <a:t> F</a:t>
            </a:r>
            <a:r>
              <a:rPr lang="en-US" altLang="en-US" sz="2400" b="1" baseline="-25000" dirty="0">
                <a:solidFill>
                  <a:srgbClr val="0000FF"/>
                </a:solidFill>
                <a:latin typeface="Times New Roman" panose="02020603050405020304" pitchFamily="18" charset="0"/>
                <a:cs typeface="Times New Roman" panose="02020603050405020304" pitchFamily="18" charset="0"/>
              </a:rPr>
              <a:t>2</a:t>
            </a:r>
            <a:r>
              <a:rPr lang="en-US" altLang="en-US" sz="2400" b="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Điểm</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đặt</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Phương</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Chiều</a:t>
            </a:r>
            <a:r>
              <a:rPr lang="en-US" altLang="en-US" sz="2400" i="1" dirty="0">
                <a:solidFill>
                  <a:srgbClr val="0000FF"/>
                </a:solidFill>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solidFill>
                  <a:srgbClr val="0000FF"/>
                </a:solidFill>
                <a:latin typeface="Times New Roman" panose="02020603050405020304" pitchFamily="18" charset="0"/>
                <a:cs typeface="Times New Roman" panose="02020603050405020304" pitchFamily="18" charset="0"/>
              </a:rPr>
              <a:t>               + </a:t>
            </a:r>
            <a:r>
              <a:rPr lang="en-US" altLang="en-US" sz="2400" i="1" dirty="0" err="1">
                <a:solidFill>
                  <a:srgbClr val="0000FF"/>
                </a:solidFill>
                <a:latin typeface="Times New Roman" panose="02020603050405020304" pitchFamily="18" charset="0"/>
                <a:cs typeface="Times New Roman" panose="02020603050405020304" pitchFamily="18" charset="0"/>
              </a:rPr>
              <a:t>Độ</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err="1">
                <a:solidFill>
                  <a:srgbClr val="0000FF"/>
                </a:solidFill>
                <a:latin typeface="Times New Roman" panose="02020603050405020304" pitchFamily="18" charset="0"/>
                <a:cs typeface="Times New Roman" panose="02020603050405020304" pitchFamily="18" charset="0"/>
              </a:rPr>
              <a:t>lớn</a:t>
            </a: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i="1" dirty="0">
                <a:solidFill>
                  <a:srgbClr val="0000FF"/>
                </a:solidFill>
                <a:latin typeface="Arial" panose="020B0604020202020204" pitchFamily="34" charset="0"/>
                <a:cs typeface="Arial" panose="020B0604020202020204" pitchFamily="34" charset="0"/>
              </a:rPr>
              <a:t>: </a:t>
            </a:r>
          </a:p>
        </p:txBody>
      </p:sp>
      <p:sp>
        <p:nvSpPr>
          <p:cNvPr id="39" name="Text Box 20">
            <a:extLst>
              <a:ext uri="{FF2B5EF4-FFF2-40B4-BE49-F238E27FC236}">
                <a16:creationId xmlns:a16="http://schemas.microsoft.com/office/drawing/2014/main" id="{500D734B-3B37-97AA-051D-9F14A8F63909}"/>
              </a:ext>
            </a:extLst>
          </p:cNvPr>
          <p:cNvSpPr txBox="1">
            <a:spLocks noChangeArrowheads="1"/>
          </p:cNvSpPr>
          <p:nvPr/>
        </p:nvSpPr>
        <p:spPr bwMode="auto">
          <a:xfrm>
            <a:off x="3289340" y="4608208"/>
            <a:ext cx="2518172" cy="19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Lực</a:t>
            </a:r>
            <a:r>
              <a:rPr lang="en-US" altLang="en-US" sz="2400" b="1" dirty="0">
                <a:latin typeface="Times New Roman" panose="02020603050405020304" pitchFamily="18" charset="0"/>
                <a:cs typeface="Times New Roman" panose="02020603050405020304" pitchFamily="18" charset="0"/>
              </a:rPr>
              <a:t> F</a:t>
            </a:r>
            <a:r>
              <a:rPr lang="en-US" altLang="en-US" sz="2400" b="1" baseline="-25000" dirty="0">
                <a:latin typeface="Times New Roman" panose="02020603050405020304" pitchFamily="18" charset="0"/>
                <a:cs typeface="Times New Roman" panose="02020603050405020304" pitchFamily="18" charset="0"/>
              </a:rPr>
              <a:t>3</a:t>
            </a:r>
            <a:r>
              <a:rPr lang="en-US" altLang="en-US" sz="2400" b="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Điểm</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đặt</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Phương</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Chiều</a:t>
            </a:r>
            <a:r>
              <a:rPr lang="en-US" altLang="en-US" sz="2400" i="1" dirty="0">
                <a:latin typeface="Times New Roman" panose="02020603050405020304" pitchFamily="18" charset="0"/>
                <a:cs typeface="Times New Roman" panose="02020603050405020304" pitchFamily="18" charset="0"/>
              </a:rPr>
              <a:t>:                  </a:t>
            </a:r>
          </a:p>
          <a:p>
            <a:pPr>
              <a:lnSpc>
                <a:spcPct val="100000"/>
              </a:lnSpc>
              <a:spcBef>
                <a:spcPct val="0"/>
              </a:spcBef>
              <a:buFontTx/>
              <a:buNone/>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Độ</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lớn</a:t>
            </a:r>
            <a:r>
              <a:rPr lang="en-US" altLang="en-US" sz="2400" i="1" dirty="0">
                <a:latin typeface="Times New Roman" panose="02020603050405020304" pitchFamily="18" charset="0"/>
                <a:cs typeface="Times New Roman" panose="02020603050405020304" pitchFamily="18" charset="0"/>
              </a:rPr>
              <a:t> </a:t>
            </a:r>
            <a:r>
              <a:rPr lang="en-US" altLang="en-US" sz="2400" i="1" dirty="0">
                <a:latin typeface="Arial" panose="020B0604020202020204" pitchFamily="34" charset="0"/>
                <a:cs typeface="Arial" panose="020B0604020202020204" pitchFamily="34" charset="0"/>
              </a:rPr>
              <a:t>: </a:t>
            </a:r>
          </a:p>
        </p:txBody>
      </p:sp>
      <p:sp>
        <p:nvSpPr>
          <p:cNvPr id="40" name="Text Box 20">
            <a:extLst>
              <a:ext uri="{FF2B5EF4-FFF2-40B4-BE49-F238E27FC236}">
                <a16:creationId xmlns:a16="http://schemas.microsoft.com/office/drawing/2014/main" id="{A0E6A4E3-00BA-C596-1644-041C2C93971F}"/>
              </a:ext>
            </a:extLst>
          </p:cNvPr>
          <p:cNvSpPr txBox="1">
            <a:spLocks noChangeArrowheads="1"/>
          </p:cNvSpPr>
          <p:nvPr/>
        </p:nvSpPr>
        <p:spPr bwMode="auto">
          <a:xfrm>
            <a:off x="5297033" y="3635573"/>
            <a:ext cx="268179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solidFill>
                  <a:srgbClr val="0000FF"/>
                </a:solidFill>
                <a:latin typeface="Times New Roman" panose="02020603050405020304" pitchFamily="18" charset="0"/>
                <a:cs typeface="Times New Roman" panose="02020603050405020304" pitchFamily="18" charset="0"/>
              </a:rPr>
              <a:t>Từ</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phải</a:t>
            </a:r>
            <a:r>
              <a:rPr lang="en-US" altLang="en-US" sz="2400" dirty="0">
                <a:solidFill>
                  <a:srgbClr val="0000FF"/>
                </a:solidFill>
                <a:latin typeface="Times New Roman" panose="02020603050405020304" pitchFamily="18" charset="0"/>
                <a:cs typeface="Times New Roman" panose="02020603050405020304" pitchFamily="18" charset="0"/>
              </a:rPr>
              <a:t> sang </a:t>
            </a:r>
            <a:r>
              <a:rPr lang="en-US" altLang="en-US" sz="2400" dirty="0" err="1">
                <a:solidFill>
                  <a:srgbClr val="0000FF"/>
                </a:solidFill>
                <a:latin typeface="Times New Roman" panose="02020603050405020304" pitchFamily="18" charset="0"/>
                <a:cs typeface="Times New Roman" panose="02020603050405020304" pitchFamily="18" charset="0"/>
              </a:rPr>
              <a:t>trái</a:t>
            </a:r>
            <a:endParaRPr lang="en-US" altLang="en-US" sz="2400" dirty="0">
              <a:solidFill>
                <a:srgbClr val="0000FF"/>
              </a:solidFill>
              <a:latin typeface="Times New Roman" panose="02020603050405020304" pitchFamily="18" charset="0"/>
              <a:cs typeface="Times New Roman" panose="02020603050405020304" pitchFamily="18" charset="0"/>
            </a:endParaRPr>
          </a:p>
        </p:txBody>
      </p:sp>
      <p:sp>
        <p:nvSpPr>
          <p:cNvPr id="41" name="Text Box 20">
            <a:extLst>
              <a:ext uri="{FF2B5EF4-FFF2-40B4-BE49-F238E27FC236}">
                <a16:creationId xmlns:a16="http://schemas.microsoft.com/office/drawing/2014/main" id="{6E3193D1-4111-B083-02FD-ABD840F83ACA}"/>
              </a:ext>
            </a:extLst>
          </p:cNvPr>
          <p:cNvSpPr txBox="1">
            <a:spLocks noChangeArrowheads="1"/>
          </p:cNvSpPr>
          <p:nvPr/>
        </p:nvSpPr>
        <p:spPr bwMode="auto">
          <a:xfrm>
            <a:off x="4441346" y="5763293"/>
            <a:ext cx="439785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b="1" dirty="0">
                <a:solidFill>
                  <a:srgbClr val="000099"/>
                </a:solidFill>
                <a:latin typeface="Arial" panose="020B0604020202020204" pitchFamily="34" charset="0"/>
                <a:cs typeface="Arial" panose="020B0604020202020204" pitchFamily="34"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trái</a:t>
            </a:r>
            <a:r>
              <a:rPr lang="en-US" altLang="en-US" sz="2400" dirty="0">
                <a:latin typeface="Times New Roman" panose="02020603050405020304" pitchFamily="18" charset="0"/>
                <a:cs typeface="Times New Roman" panose="02020603050405020304" pitchFamily="18" charset="0"/>
              </a:rPr>
              <a:t> sang </a:t>
            </a:r>
            <a:r>
              <a:rPr lang="en-US" altLang="en-US" sz="2400" dirty="0" err="1">
                <a:latin typeface="Times New Roman" panose="02020603050405020304" pitchFamily="18" charset="0"/>
                <a:cs typeface="Times New Roman" panose="02020603050405020304" pitchFamily="18" charset="0"/>
              </a:rPr>
              <a:t>phải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hướng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trên</a:t>
            </a:r>
            <a:endParaRPr lang="en-US" altLang="en-US" sz="2400" dirty="0">
              <a:latin typeface="Times New Roman" panose="02020603050405020304" pitchFamily="18" charset="0"/>
              <a:cs typeface="Times New Roman" panose="02020603050405020304" pitchFamily="18" charset="0"/>
            </a:endParaRPr>
          </a:p>
        </p:txBody>
      </p:sp>
      <p:sp>
        <p:nvSpPr>
          <p:cNvPr id="42" name="Text Box 20">
            <a:extLst>
              <a:ext uri="{FF2B5EF4-FFF2-40B4-BE49-F238E27FC236}">
                <a16:creationId xmlns:a16="http://schemas.microsoft.com/office/drawing/2014/main" id="{BCA5C428-4FE3-5E57-8701-DE025E994E22}"/>
              </a:ext>
            </a:extLst>
          </p:cNvPr>
          <p:cNvSpPr txBox="1">
            <a:spLocks noChangeArrowheads="1"/>
          </p:cNvSpPr>
          <p:nvPr/>
        </p:nvSpPr>
        <p:spPr bwMode="auto">
          <a:xfrm>
            <a:off x="5398800" y="3992192"/>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300N</a:t>
            </a:r>
            <a:r>
              <a:rPr lang="en-US" altLang="en-US" sz="2400" dirty="0">
                <a:solidFill>
                  <a:srgbClr val="0000FF"/>
                </a:solidFill>
                <a:latin typeface="Arial" panose="020B0604020202020204" pitchFamily="34" charset="0"/>
                <a:cs typeface="Arial" panose="020B0604020202020204" pitchFamily="34" charset="0"/>
              </a:rPr>
              <a:t>.</a:t>
            </a:r>
          </a:p>
        </p:txBody>
      </p:sp>
      <p:sp>
        <p:nvSpPr>
          <p:cNvPr id="43" name="Text Box 20">
            <a:extLst>
              <a:ext uri="{FF2B5EF4-FFF2-40B4-BE49-F238E27FC236}">
                <a16:creationId xmlns:a16="http://schemas.microsoft.com/office/drawing/2014/main" id="{62D06DAB-1D4D-33CA-7166-74A6F28774AD}"/>
              </a:ext>
            </a:extLst>
          </p:cNvPr>
          <p:cNvSpPr txBox="1">
            <a:spLocks noChangeArrowheads="1"/>
          </p:cNvSpPr>
          <p:nvPr/>
        </p:nvSpPr>
        <p:spPr bwMode="auto">
          <a:xfrm>
            <a:off x="4541939" y="6126407"/>
            <a:ext cx="160734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950" dirty="0">
                <a:solidFill>
                  <a:srgbClr val="006600"/>
                </a:solidFill>
                <a:latin typeface="Arial" panose="020B0604020202020204" pitchFamily="34" charset="0"/>
                <a:cs typeface="Arial" panose="020B0604020202020204" pitchFamily="34" charset="0"/>
              </a:rPr>
              <a:t>  </a:t>
            </a:r>
            <a:r>
              <a:rPr lang="en-US" altLang="en-US" sz="1875" dirty="0">
                <a:solidFill>
                  <a:srgbClr val="006600"/>
                </a:solidFill>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400N</a:t>
            </a:r>
            <a:r>
              <a:rPr lang="en-US" altLang="en-US" sz="2400" dirty="0">
                <a:latin typeface="Arial" panose="020B0604020202020204" pitchFamily="34" charset="0"/>
                <a:cs typeface="Arial" panose="020B0604020202020204" pitchFamily="34" charset="0"/>
              </a:rPr>
              <a:t>.</a:t>
            </a:r>
          </a:p>
        </p:txBody>
      </p:sp>
      <p:sp>
        <p:nvSpPr>
          <p:cNvPr id="46" name="TextBox 45">
            <a:extLst>
              <a:ext uri="{FF2B5EF4-FFF2-40B4-BE49-F238E27FC236}">
                <a16:creationId xmlns:a16="http://schemas.microsoft.com/office/drawing/2014/main" id="{64FC1F0D-C3A6-685B-CFE5-35EC5D669688}"/>
              </a:ext>
            </a:extLst>
          </p:cNvPr>
          <p:cNvSpPr txBox="1">
            <a:spLocks noChangeArrowheads="1"/>
          </p:cNvSpPr>
          <p:nvPr/>
        </p:nvSpPr>
        <p:spPr bwMode="auto">
          <a:xfrm>
            <a:off x="5589838" y="3306618"/>
            <a:ext cx="1972865"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Nằm</a:t>
            </a:r>
            <a:r>
              <a:rPr lang="en-US" altLang="en-US" sz="2400" dirty="0">
                <a:solidFill>
                  <a:srgbClr val="0000FF"/>
                </a:solidFill>
                <a:latin typeface="Times New Roman" panose="02020603050405020304" pitchFamily="18" charset="0"/>
                <a:cs typeface="Times New Roman" panose="02020603050405020304" pitchFamily="18" charset="0"/>
              </a:rPr>
              <a:t> </a:t>
            </a:r>
            <a:r>
              <a:rPr lang="en-US" altLang="en-US" sz="2400" dirty="0" err="1">
                <a:solidFill>
                  <a:srgbClr val="0000FF"/>
                </a:solidFill>
                <a:latin typeface="Times New Roman" panose="02020603050405020304" pitchFamily="18" charset="0"/>
                <a:cs typeface="Times New Roman" panose="02020603050405020304" pitchFamily="18" charset="0"/>
              </a:rPr>
              <a:t>ngang</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259A706B-D3F2-7E93-6FD5-8608FABA2317}"/>
              </a:ext>
            </a:extLst>
          </p:cNvPr>
          <p:cNvSpPr txBox="1">
            <a:spLocks noChangeArrowheads="1"/>
          </p:cNvSpPr>
          <p:nvPr/>
        </p:nvSpPr>
        <p:spPr bwMode="auto">
          <a:xfrm>
            <a:off x="4756255" y="5401736"/>
            <a:ext cx="4235886"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latin typeface="Times New Roman" panose="02020603050405020304" pitchFamily="18" charset="0"/>
                <a:cs typeface="Times New Roman" panose="02020603050405020304" pitchFamily="18" charset="0"/>
              </a:rPr>
              <a:t>Xiên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phương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ngang</a:t>
            </a:r>
            <a:r>
              <a:rPr lang="en-US" altLang="en-US" sz="2400" dirty="0">
                <a:latin typeface="Times New Roman" panose="02020603050405020304" pitchFamily="18" charset="0"/>
                <a:cs typeface="Times New Roman" panose="02020603050405020304" pitchFamily="18" charset="0"/>
              </a:rPr>
              <a:t> 35</a:t>
            </a:r>
            <a:r>
              <a:rPr lang="en-US" altLang="en-US" sz="2400" baseline="30000" dirty="0">
                <a:latin typeface="Times New Roman" panose="02020603050405020304" pitchFamily="18" charset="0"/>
                <a:cs typeface="Times New Roman" panose="02020603050405020304" pitchFamily="18" charset="0"/>
              </a:rPr>
              <a:t>o</a:t>
            </a:r>
            <a:endParaRPr lang="vi-VN" altLang="en-US" sz="24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1ABC5332-8A1F-FE60-4C48-B1D99E1F95E7}"/>
              </a:ext>
            </a:extLst>
          </p:cNvPr>
          <p:cNvSpPr txBox="1">
            <a:spLocks noChangeArrowheads="1"/>
          </p:cNvSpPr>
          <p:nvPr/>
        </p:nvSpPr>
        <p:spPr bwMode="auto">
          <a:xfrm>
            <a:off x="5725031" y="2919188"/>
            <a:ext cx="954881"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err="1">
                <a:solidFill>
                  <a:srgbClr val="0000FF"/>
                </a:solidFill>
                <a:latin typeface="Times New Roman" panose="02020603050405020304" pitchFamily="18" charset="0"/>
                <a:cs typeface="Times New Roman" panose="02020603050405020304" pitchFamily="18" charset="0"/>
              </a:rPr>
              <a:t>Tại</a:t>
            </a:r>
            <a:r>
              <a:rPr lang="en-US" altLang="en-US" sz="2400" dirty="0">
                <a:solidFill>
                  <a:srgbClr val="0000FF"/>
                </a:solidFill>
                <a:latin typeface="Times New Roman" panose="02020603050405020304" pitchFamily="18" charset="0"/>
                <a:cs typeface="Times New Roman" panose="02020603050405020304" pitchFamily="18" charset="0"/>
              </a:rPr>
              <a:t>  B</a:t>
            </a:r>
            <a:endParaRPr lang="vi-VN" altLang="en-US" sz="2400" dirty="0">
              <a:solidFill>
                <a:srgbClr val="0000FF"/>
              </a:solidFill>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B562E887-7CA3-E009-8A12-E750E7DDAB41}"/>
              </a:ext>
            </a:extLst>
          </p:cNvPr>
          <p:cNvSpPr txBox="1">
            <a:spLocks noChangeArrowheads="1"/>
          </p:cNvSpPr>
          <p:nvPr/>
        </p:nvSpPr>
        <p:spPr bwMode="auto">
          <a:xfrm>
            <a:off x="4894430" y="5004194"/>
            <a:ext cx="1292534" cy="443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3853" tIns="36926" rIns="73853" bIns="36926">
            <a:spAutoFit/>
          </a:bodyPr>
          <a:lstStyle>
            <a:lvl1pPr defTabSz="9842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9842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98425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98425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8425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75"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Tại</a:t>
            </a:r>
            <a:r>
              <a:rPr lang="en-US" altLang="en-US" sz="2400" dirty="0">
                <a:latin typeface="Times New Roman" panose="02020603050405020304" pitchFamily="18" charset="0"/>
                <a:cs typeface="Times New Roman" panose="02020603050405020304" pitchFamily="18" charset="0"/>
              </a:rPr>
              <a:t>  C</a:t>
            </a:r>
            <a:endParaRPr lang="vi-VN" altLang="en-US" sz="2400" dirty="0">
              <a:latin typeface="Times New Roman" panose="02020603050405020304" pitchFamily="18" charset="0"/>
              <a:cs typeface="Times New Roman" panose="02020603050405020304" pitchFamily="18"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2788"/>
                                        </p:tgtEl>
                                        <p:attrNameLst>
                                          <p:attrName>style.visibility</p:attrName>
                                        </p:attrNameLst>
                                      </p:cBhvr>
                                      <p:to>
                                        <p:strVal val="visible"/>
                                      </p:to>
                                    </p:set>
                                    <p:animEffect transition="in" filter="wheel(1)">
                                      <p:cBhvr>
                                        <p:cTn id="7" dur="2000"/>
                                        <p:tgtEl>
                                          <p:spTgt spid="32788"/>
                                        </p:tgtEl>
                                      </p:cBhvr>
                                    </p:animEffect>
                                  </p:childTnLst>
                                </p:cTn>
                              </p:par>
                              <p:par>
                                <p:cTn id="8" presetID="21"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heel(1)">
                                      <p:cBhvr>
                                        <p:cTn id="10" dur="2000"/>
                                        <p:tgtEl>
                                          <p:spTgt spid="38"/>
                                        </p:tgtEl>
                                      </p:cBhvr>
                                    </p:animEffect>
                                  </p:childTnLst>
                                </p:cTn>
                              </p:par>
                              <p:par>
                                <p:cTn id="11" presetID="21" presetClass="entr" presetSubtype="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heel(1)">
                                      <p:cBhvr>
                                        <p:cTn id="13" dur="2000"/>
                                        <p:tgtEl>
                                          <p:spTgt spid="39"/>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1"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heel(1)">
                                      <p:cBhvr>
                                        <p:cTn id="18" dur="2000"/>
                                        <p:tgtEl>
                                          <p:spTgt spid="6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1"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wheel(1)">
                                      <p:cBhvr>
                                        <p:cTn id="23" dur="2000"/>
                                        <p:tgtEl>
                                          <p:spTgt spid="6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1" fill="hold" nodeType="click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heel(1)">
                                      <p:cBhvr>
                                        <p:cTn id="28" dur="2000"/>
                                        <p:tgtEl>
                                          <p:spTgt spid="61"/>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wheel(1)">
                                      <p:cBhvr>
                                        <p:cTn id="33" dur="2000"/>
                                        <p:tgtEl>
                                          <p:spTgt spid="6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in)">
                                      <p:cBhvr>
                                        <p:cTn id="38" dur="2000"/>
                                        <p:tgtEl>
                                          <p:spTgt spid="4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6" presetClass="entr" presetSubtype="16" fill="hold"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circle(in)">
                                      <p:cBhvr>
                                        <p:cTn id="43" dur="2000"/>
                                        <p:tgtEl>
                                          <p:spTgt spid="4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nodeType="click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circle(in)">
                                      <p:cBhvr>
                                        <p:cTn id="48" dur="2000"/>
                                        <p:tgtEl>
                                          <p:spTgt spid="40"/>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6" presetClass="entr" presetSubtype="16"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circle(in)">
                                      <p:cBhvr>
                                        <p:cTn id="53" dur="2000"/>
                                        <p:tgtEl>
                                          <p:spTgt spid="4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6" presetClass="entr" presetSubtype="21" fill="hold" nodeType="click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barn(inVertical)">
                                      <p:cBhvr>
                                        <p:cTn id="58" dur="500"/>
                                        <p:tgtEl>
                                          <p:spTgt spid="4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6" presetClass="entr" presetSubtype="21"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barn(inVertical)">
                                      <p:cBhvr>
                                        <p:cTn id="63" dur="500"/>
                                        <p:tgtEl>
                                          <p:spTgt spid="47"/>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barn(inVertical)">
                                      <p:cBhvr>
                                        <p:cTn id="68" dur="500"/>
                                        <p:tgtEl>
                                          <p:spTgt spid="41"/>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6" presetClass="entr" presetSubtype="21" fill="hold" nodeType="click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barn(inVertical)">
                                      <p:cBhvr>
                                        <p:cTn id="7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8" grpId="0"/>
      <p:bldP spid="61" grpId="0"/>
      <p:bldP spid="62" grpId="0"/>
      <p:bldP spid="63" grpId="0"/>
      <p:bldP spid="64" grpId="0"/>
      <p:bldP spid="38" grpId="0"/>
      <p:bldP spid="39" grpId="0"/>
      <p:bldP spid="40" grpId="0"/>
      <p:bldP spid="41" grpId="0"/>
      <p:bldP spid="42" grpId="0"/>
      <p:bldP spid="43" grpId="0"/>
      <p:bldP spid="46" grpId="0"/>
      <p:bldP spid="47" grpId="0"/>
      <p:bldP spid="48"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ds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87" y="1940192"/>
            <a:ext cx="395049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6"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32" y="1501616"/>
            <a:ext cx="171450" cy="3950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7" descr="thuoc d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5840" y="2080936"/>
            <a:ext cx="558505" cy="3322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2" name="AutoShape 8"/>
          <p:cNvSpPr>
            <a:spLocks/>
          </p:cNvSpPr>
          <p:nvPr/>
        </p:nvSpPr>
        <p:spPr bwMode="auto">
          <a:xfrm>
            <a:off x="3135697" y="2189663"/>
            <a:ext cx="342900" cy="2664822"/>
          </a:xfrm>
          <a:prstGeom prst="leftBrace">
            <a:avLst>
              <a:gd name="adj1" fmla="val 61111"/>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eaLnBrk="1" hangingPunct="1"/>
            <a:endParaRPr lang="vi-VN" altLang="en-US" sz="1350"/>
          </a:p>
        </p:txBody>
      </p:sp>
      <p:sp>
        <p:nvSpPr>
          <p:cNvPr id="41993" name="Text Box 9"/>
          <p:cNvSpPr txBox="1">
            <a:spLocks noChangeArrowheads="1"/>
          </p:cNvSpPr>
          <p:nvPr/>
        </p:nvSpPr>
        <p:spPr bwMode="auto">
          <a:xfrm>
            <a:off x="2220176" y="3158583"/>
            <a:ext cx="12001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dirty="0">
                <a:solidFill>
                  <a:srgbClr val="CC0000"/>
                </a:solidFill>
                <a:latin typeface="VNI-Times" panose="020B0604020202020204" pitchFamily="2" charset="0"/>
              </a:rPr>
              <a:t>lo =   ?</a:t>
            </a:r>
          </a:p>
        </p:txBody>
      </p:sp>
      <p:pic>
        <p:nvPicPr>
          <p:cNvPr id="10249" name="Picture 10" descr="lo x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1244" y="2163485"/>
            <a:ext cx="442913" cy="229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5" name="Line 11"/>
          <p:cNvSpPr>
            <a:spLocks noChangeShapeType="1"/>
          </p:cNvSpPr>
          <p:nvPr/>
        </p:nvSpPr>
        <p:spPr bwMode="auto">
          <a:xfrm>
            <a:off x="3869872" y="2168792"/>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6" name="Line 12"/>
          <p:cNvSpPr>
            <a:spLocks noChangeShapeType="1"/>
          </p:cNvSpPr>
          <p:nvPr/>
        </p:nvSpPr>
        <p:spPr bwMode="auto">
          <a:xfrm>
            <a:off x="4001621" y="4118135"/>
            <a:ext cx="571500" cy="0"/>
          </a:xfrm>
          <a:prstGeom prst="line">
            <a:avLst/>
          </a:prstGeom>
          <a:noFill/>
          <a:ln w="38100">
            <a:solidFill>
              <a:srgbClr val="FF6600"/>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sz="1350"/>
          </a:p>
        </p:txBody>
      </p:sp>
      <p:sp>
        <p:nvSpPr>
          <p:cNvPr id="41997" name="AutoShape 13"/>
          <p:cNvSpPr>
            <a:spLocks/>
          </p:cNvSpPr>
          <p:nvPr/>
        </p:nvSpPr>
        <p:spPr bwMode="auto">
          <a:xfrm>
            <a:off x="3358924" y="2189663"/>
            <a:ext cx="47354" cy="1909660"/>
          </a:xfrm>
          <a:prstGeom prst="leftBrace">
            <a:avLst>
              <a:gd name="adj1" fmla="val 69444"/>
              <a:gd name="adj2" fmla="val 50000"/>
            </a:avLst>
          </a:prstGeom>
          <a:noFill/>
          <a:ln w="28575">
            <a:solidFill>
              <a:srgbClr val="0000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endParaRPr lang="vi-VN" altLang="en-US" sz="1350" b="0">
              <a:solidFill>
                <a:srgbClr val="66FFFF"/>
              </a:solidFill>
              <a:latin typeface="Tahoma" panose="020B0604030504040204" pitchFamily="34" charset="0"/>
            </a:endParaRPr>
          </a:p>
        </p:txBody>
      </p:sp>
      <p:sp>
        <p:nvSpPr>
          <p:cNvPr id="41998" name="Text Box 14"/>
          <p:cNvSpPr txBox="1">
            <a:spLocks noChangeArrowheads="1"/>
          </p:cNvSpPr>
          <p:nvPr/>
        </p:nvSpPr>
        <p:spPr bwMode="auto">
          <a:xfrm>
            <a:off x="2171700" y="3664744"/>
            <a:ext cx="9715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spcBef>
                <a:spcPct val="50000"/>
              </a:spcBef>
            </a:pPr>
            <a:r>
              <a:rPr lang="en-US" altLang="en-US" sz="2400" b="0" i="1">
                <a:solidFill>
                  <a:srgbClr val="CC0000"/>
                </a:solidFill>
                <a:latin typeface="VNI-Times" panose="020B0604020202020204" pitchFamily="2" charset="0"/>
              </a:rPr>
              <a:t>l =  ? </a:t>
            </a:r>
          </a:p>
        </p:txBody>
      </p:sp>
      <p:pic>
        <p:nvPicPr>
          <p:cNvPr id="41999" name="Picture 15"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057775"/>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0" name="Picture 16"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297091"/>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1" name="Picture 17" descr="qua na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5550694"/>
            <a:ext cx="32861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02" name="Picture 18" descr="ba qu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7371" y="2080937"/>
            <a:ext cx="456390" cy="362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03" name="Line 19"/>
          <p:cNvSpPr>
            <a:spLocks noChangeShapeType="1"/>
          </p:cNvSpPr>
          <p:nvPr/>
        </p:nvSpPr>
        <p:spPr bwMode="auto">
          <a:xfrm flipH="1">
            <a:off x="4024344" y="4854484"/>
            <a:ext cx="571500" cy="0"/>
          </a:xfrm>
          <a:prstGeom prst="line">
            <a:avLst/>
          </a:prstGeom>
          <a:noFill/>
          <a:ln w="38100">
            <a:solidFill>
              <a:srgbClr val="CC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45117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3984 0.03541 L -0.12578 -0.13797 " pathEditMode="relative" rAng="0" ptsTypes="AA">
                                      <p:cBhvr>
                                        <p:cTn id="6" dur="2000" fill="hold"/>
                                        <p:tgtEl>
                                          <p:spTgt spid="41999"/>
                                        </p:tgtEl>
                                        <p:attrNameLst>
                                          <p:attrName>ppt_x</p:attrName>
                                          <p:attrName>ppt_y</p:attrName>
                                        </p:attrNameLst>
                                      </p:cBhvr>
                                      <p:rCtr x="-8281" y="-8681"/>
                                    </p:animMotion>
                                  </p:childTnLst>
                                </p:cTn>
                              </p:par>
                              <p:par>
                                <p:cTn id="7" presetID="56" presetClass="path" presetSubtype="0" accel="50000" decel="50000" fill="hold" nodeType="withEffect">
                                  <p:stCondLst>
                                    <p:cond delay="0"/>
                                  </p:stCondLst>
                                  <p:childTnLst>
                                    <p:animMotion origin="layout" path="M 0.03984 0.02593 L -0.12318 -0.12638 " pathEditMode="relative" rAng="0" ptsTypes="AA">
                                      <p:cBhvr>
                                        <p:cTn id="8" dur="2000" fill="hold"/>
                                        <p:tgtEl>
                                          <p:spTgt spid="42000"/>
                                        </p:tgtEl>
                                        <p:attrNameLst>
                                          <p:attrName>ppt_x</p:attrName>
                                          <p:attrName>ppt_y</p:attrName>
                                        </p:attrNameLst>
                                      </p:cBhvr>
                                      <p:rCtr x="-8151" y="-7616"/>
                                    </p:animMotion>
                                  </p:childTnLst>
                                </p:cTn>
                              </p:par>
                              <p:par>
                                <p:cTn id="9" presetID="56" presetClass="path" presetSubtype="0" accel="50000" decel="50000" fill="hold" nodeType="withEffect">
                                  <p:stCondLst>
                                    <p:cond delay="0"/>
                                  </p:stCondLst>
                                  <p:childTnLst>
                                    <p:animMotion origin="layout" path="M 0.04779 0.04722 L -0.11784 -0.1331 " pathEditMode="relative" rAng="0" ptsTypes="AA">
                                      <p:cBhvr>
                                        <p:cTn id="10" dur="2000" fill="hold"/>
                                        <p:tgtEl>
                                          <p:spTgt spid="42001"/>
                                        </p:tgtEl>
                                        <p:attrNameLst>
                                          <p:attrName>ppt_x</p:attrName>
                                          <p:attrName>ppt_y</p:attrName>
                                        </p:attrNameLst>
                                      </p:cBhvr>
                                      <p:rCtr x="-8281" y="-9028"/>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200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41992"/>
                                        </p:tgtEl>
                                        <p:attrNameLst>
                                          <p:attrName>style.visibility</p:attrName>
                                        </p:attrNameLst>
                                      </p:cBhvr>
                                      <p:to>
                                        <p:strVal val="visible"/>
                                      </p:to>
                                    </p:set>
                                    <p:animEffect transition="in" filter="strips(downLeft)">
                                      <p:cBhvr>
                                        <p:cTn id="19" dur="500"/>
                                        <p:tgtEl>
                                          <p:spTgt spid="4199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1995"/>
                                        </p:tgtEl>
                                        <p:attrNameLst>
                                          <p:attrName>ppt_x</p:attrName>
                                        </p:attrNameLst>
                                      </p:cBhvr>
                                      <p:tavLst>
                                        <p:tav tm="0">
                                          <p:val>
                                            <p:strVal val="ppt_x"/>
                                          </p:val>
                                        </p:tav>
                                        <p:tav tm="100000">
                                          <p:val>
                                            <p:strVal val="ppt_x"/>
                                          </p:val>
                                        </p:tav>
                                      </p:tavLst>
                                    </p:anim>
                                    <p:anim calcmode="lin" valueType="num">
                                      <p:cBhvr additive="base">
                                        <p:cTn id="24" dur="500"/>
                                        <p:tgtEl>
                                          <p:spTgt spid="41995"/>
                                        </p:tgtEl>
                                        <p:attrNameLst>
                                          <p:attrName>ppt_y</p:attrName>
                                        </p:attrNameLst>
                                      </p:cBhvr>
                                      <p:tavLst>
                                        <p:tav tm="0">
                                          <p:val>
                                            <p:strVal val="ppt_y"/>
                                          </p:val>
                                        </p:tav>
                                        <p:tav tm="100000">
                                          <p:val>
                                            <p:strVal val="1+ppt_h/2"/>
                                          </p:val>
                                        </p:tav>
                                      </p:tavLst>
                                    </p:anim>
                                    <p:set>
                                      <p:cBhvr>
                                        <p:cTn id="25" dur="1" fill="hold">
                                          <p:stCondLst>
                                            <p:cond delay="499"/>
                                          </p:stCondLst>
                                        </p:cTn>
                                        <p:tgtEl>
                                          <p:spTgt spid="41995"/>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500"/>
                                        <p:tgtEl>
                                          <p:spTgt spid="41996"/>
                                        </p:tgtEl>
                                        <p:attrNameLst>
                                          <p:attrName>ppt_x</p:attrName>
                                        </p:attrNameLst>
                                      </p:cBhvr>
                                      <p:tavLst>
                                        <p:tav tm="0">
                                          <p:val>
                                            <p:strVal val="ppt_x"/>
                                          </p:val>
                                        </p:tav>
                                        <p:tav tm="100000">
                                          <p:val>
                                            <p:strVal val="ppt_x"/>
                                          </p:val>
                                        </p:tav>
                                      </p:tavLst>
                                    </p:anim>
                                    <p:anim calcmode="lin" valueType="num">
                                      <p:cBhvr additive="base">
                                        <p:cTn id="28" dur="500"/>
                                        <p:tgtEl>
                                          <p:spTgt spid="41996"/>
                                        </p:tgtEl>
                                        <p:attrNameLst>
                                          <p:attrName>ppt_y</p:attrName>
                                        </p:attrNameLst>
                                      </p:cBhvr>
                                      <p:tavLst>
                                        <p:tav tm="0">
                                          <p:val>
                                            <p:strVal val="ppt_y"/>
                                          </p:val>
                                        </p:tav>
                                        <p:tav tm="100000">
                                          <p:val>
                                            <p:strVal val="1+ppt_h/2"/>
                                          </p:val>
                                        </p:tav>
                                      </p:tavLst>
                                    </p:anim>
                                    <p:set>
                                      <p:cBhvr>
                                        <p:cTn id="29" dur="1" fill="hold">
                                          <p:stCondLst>
                                            <p:cond delay="499"/>
                                          </p:stCondLst>
                                        </p:cTn>
                                        <p:tgtEl>
                                          <p:spTgt spid="41996"/>
                                        </p:tgtEl>
                                        <p:attrNameLst>
                                          <p:attrName>style.visibility</p:attrName>
                                        </p:attrNameLst>
                                      </p:cBhvr>
                                      <p:to>
                                        <p:strVal val="hidden"/>
                                      </p:to>
                                    </p:set>
                                  </p:childTnLst>
                                </p:cTn>
                              </p:par>
                              <p:par>
                                <p:cTn id="30" presetID="2" presetClass="exit" presetSubtype="4" fill="hold" grpId="1" nodeType="withEffect">
                                  <p:stCondLst>
                                    <p:cond delay="0"/>
                                  </p:stCondLst>
                                  <p:iterate type="lt">
                                    <p:tmPct val="0"/>
                                  </p:iterate>
                                  <p:childTnLst>
                                    <p:anim calcmode="lin" valueType="num">
                                      <p:cBhvr additive="base">
                                        <p:cTn id="31" dur="500"/>
                                        <p:tgtEl>
                                          <p:spTgt spid="41997"/>
                                        </p:tgtEl>
                                        <p:attrNameLst>
                                          <p:attrName>ppt_x</p:attrName>
                                        </p:attrNameLst>
                                      </p:cBhvr>
                                      <p:tavLst>
                                        <p:tav tm="0">
                                          <p:val>
                                            <p:strVal val="ppt_x"/>
                                          </p:val>
                                        </p:tav>
                                        <p:tav tm="100000">
                                          <p:val>
                                            <p:strVal val="ppt_x"/>
                                          </p:val>
                                        </p:tav>
                                      </p:tavLst>
                                    </p:anim>
                                    <p:anim calcmode="lin" valueType="num">
                                      <p:cBhvr additive="base">
                                        <p:cTn id="32" dur="500"/>
                                        <p:tgtEl>
                                          <p:spTgt spid="41997"/>
                                        </p:tgtEl>
                                        <p:attrNameLst>
                                          <p:attrName>ppt_y</p:attrName>
                                        </p:attrNameLst>
                                      </p:cBhvr>
                                      <p:tavLst>
                                        <p:tav tm="0">
                                          <p:val>
                                            <p:strVal val="ppt_y"/>
                                          </p:val>
                                        </p:tav>
                                        <p:tav tm="100000">
                                          <p:val>
                                            <p:strVal val="1+ppt_h/2"/>
                                          </p:val>
                                        </p:tav>
                                      </p:tavLst>
                                    </p:anim>
                                    <p:set>
                                      <p:cBhvr>
                                        <p:cTn id="33" dur="1" fill="hold">
                                          <p:stCondLst>
                                            <p:cond delay="499"/>
                                          </p:stCondLst>
                                        </p:cTn>
                                        <p:tgtEl>
                                          <p:spTgt spid="41997"/>
                                        </p:tgtEl>
                                        <p:attrNameLst>
                                          <p:attrName>style.visibility</p:attrName>
                                        </p:attrNameLst>
                                      </p:cBhvr>
                                      <p:to>
                                        <p:strVal val="hidden"/>
                                      </p:to>
                                    </p:set>
                                  </p:childTnLst>
                                </p:cTn>
                              </p:par>
                              <p:par>
                                <p:cTn id="34" presetID="2" presetClass="exit" presetSubtype="4" fill="hold" grpId="1" nodeType="withEffect">
                                  <p:stCondLst>
                                    <p:cond delay="0"/>
                                  </p:stCondLst>
                                  <p:iterate type="lt">
                                    <p:tmPct val="0"/>
                                  </p:iterate>
                                  <p:childTnLst>
                                    <p:anim calcmode="lin" valueType="num">
                                      <p:cBhvr additive="base">
                                        <p:cTn id="35" dur="500"/>
                                        <p:tgtEl>
                                          <p:spTgt spid="41993"/>
                                        </p:tgtEl>
                                        <p:attrNameLst>
                                          <p:attrName>ppt_x</p:attrName>
                                        </p:attrNameLst>
                                      </p:cBhvr>
                                      <p:tavLst>
                                        <p:tav tm="0">
                                          <p:val>
                                            <p:strVal val="ppt_x"/>
                                          </p:val>
                                        </p:tav>
                                        <p:tav tm="100000">
                                          <p:val>
                                            <p:strVal val="ppt_x"/>
                                          </p:val>
                                        </p:tav>
                                      </p:tavLst>
                                    </p:anim>
                                    <p:anim calcmode="lin" valueType="num">
                                      <p:cBhvr additive="base">
                                        <p:cTn id="36" dur="500"/>
                                        <p:tgtEl>
                                          <p:spTgt spid="41993"/>
                                        </p:tgtEl>
                                        <p:attrNameLst>
                                          <p:attrName>ppt_y</p:attrName>
                                        </p:attrNameLst>
                                      </p:cBhvr>
                                      <p:tavLst>
                                        <p:tav tm="0">
                                          <p:val>
                                            <p:strVal val="ppt_y"/>
                                          </p:val>
                                        </p:tav>
                                        <p:tav tm="100000">
                                          <p:val>
                                            <p:strVal val="1+ppt_h/2"/>
                                          </p:val>
                                        </p:tav>
                                      </p:tavLst>
                                    </p:anim>
                                    <p:set>
                                      <p:cBhvr>
                                        <p:cTn id="37" dur="1" fill="hold">
                                          <p:stCondLst>
                                            <p:cond delay="499"/>
                                          </p:stCondLst>
                                        </p:cTn>
                                        <p:tgtEl>
                                          <p:spTgt spid="41993"/>
                                        </p:tgtEl>
                                        <p:attrNameLst>
                                          <p:attrName>style.visibility</p:attrName>
                                        </p:attrNameLst>
                                      </p:cBhvr>
                                      <p:to>
                                        <p:strVal val="hidden"/>
                                      </p:to>
                                    </p:set>
                                  </p:childTnLst>
                                </p:cTn>
                              </p:par>
                              <p:par>
                                <p:cTn id="38" presetID="18" presetClass="entr" presetSubtype="12" fill="hold" nodeType="withEffect">
                                  <p:stCondLst>
                                    <p:cond delay="0"/>
                                  </p:stCondLst>
                                  <p:childTnLst>
                                    <p:set>
                                      <p:cBhvr>
                                        <p:cTn id="39" dur="1" fill="hold">
                                          <p:stCondLst>
                                            <p:cond delay="0"/>
                                          </p:stCondLst>
                                        </p:cTn>
                                        <p:tgtEl>
                                          <p:spTgt spid="42003"/>
                                        </p:tgtEl>
                                        <p:attrNameLst>
                                          <p:attrName>style.visibility</p:attrName>
                                        </p:attrNameLst>
                                      </p:cBhvr>
                                      <p:to>
                                        <p:strVal val="visible"/>
                                      </p:to>
                                    </p:set>
                                    <p:animEffect transition="in" filter="strips(downLeft)">
                                      <p:cBhvr>
                                        <p:cTn id="40" dur="500"/>
                                        <p:tgtEl>
                                          <p:spTgt spid="4200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41998"/>
                                        </p:tgtEl>
                                        <p:attrNameLst>
                                          <p:attrName>style.visibility</p:attrName>
                                        </p:attrNameLst>
                                      </p:cBhvr>
                                      <p:to>
                                        <p:strVal val="visible"/>
                                      </p:to>
                                    </p:set>
                                    <p:animEffect transition="in" filter="strips(downLeft)">
                                      <p:cBhvr>
                                        <p:cTn id="43" dur="500"/>
                                        <p:tgtEl>
                                          <p:spTgt spid="4199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nodeType="clickEffect">
                                  <p:stCondLst>
                                    <p:cond delay="0"/>
                                  </p:stCondLst>
                                  <p:childTnLst>
                                    <p:set>
                                      <p:cBhvr>
                                        <p:cTn id="47" dur="1" fill="hold">
                                          <p:stCondLst>
                                            <p:cond delay="0"/>
                                          </p:stCondLst>
                                        </p:cTn>
                                        <p:tgtEl>
                                          <p:spTgt spid="41995"/>
                                        </p:tgtEl>
                                        <p:attrNameLst>
                                          <p:attrName>style.visibility</p:attrName>
                                        </p:attrNameLst>
                                      </p:cBhvr>
                                      <p:to>
                                        <p:strVal val="visible"/>
                                      </p:to>
                                    </p:set>
                                    <p:animEffect transition="in" filter="strips(downLeft)">
                                      <p:cBhvr>
                                        <p:cTn id="48" dur="500"/>
                                        <p:tgtEl>
                                          <p:spTgt spid="41995"/>
                                        </p:tgtEl>
                                      </p:cBhvr>
                                    </p:animEffect>
                                  </p:childTnLst>
                                </p:cTn>
                              </p:par>
                              <p:par>
                                <p:cTn id="49" presetID="18" presetClass="entr" presetSubtype="12" fill="hold" nodeType="withEffect">
                                  <p:stCondLst>
                                    <p:cond delay="0"/>
                                  </p:stCondLst>
                                  <p:childTnLst>
                                    <p:set>
                                      <p:cBhvr>
                                        <p:cTn id="50" dur="1" fill="hold">
                                          <p:stCondLst>
                                            <p:cond delay="0"/>
                                          </p:stCondLst>
                                        </p:cTn>
                                        <p:tgtEl>
                                          <p:spTgt spid="41996"/>
                                        </p:tgtEl>
                                        <p:attrNameLst>
                                          <p:attrName>style.visibility</p:attrName>
                                        </p:attrNameLst>
                                      </p:cBhvr>
                                      <p:to>
                                        <p:strVal val="visible"/>
                                      </p:to>
                                    </p:set>
                                    <p:animEffect transition="in" filter="strips(downLeft)">
                                      <p:cBhvr>
                                        <p:cTn id="51" dur="500"/>
                                        <p:tgtEl>
                                          <p:spTgt spid="41996"/>
                                        </p:tgtEl>
                                      </p:cBhvr>
                                    </p:animEffec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41993"/>
                                        </p:tgtEl>
                                        <p:attrNameLst>
                                          <p:attrName>style.visibility</p:attrName>
                                        </p:attrNameLst>
                                      </p:cBhvr>
                                      <p:to>
                                        <p:strVal val="visible"/>
                                      </p:to>
                                    </p:set>
                                    <p:anim calcmode="lin" valueType="num">
                                      <p:cBhvr>
                                        <p:cTn id="56" dur="500" fill="hold"/>
                                        <p:tgtEl>
                                          <p:spTgt spid="41993"/>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1993"/>
                                        </p:tgtEl>
                                        <p:attrNameLst>
                                          <p:attrName>ppt_y</p:attrName>
                                        </p:attrNameLst>
                                      </p:cBhvr>
                                      <p:tavLst>
                                        <p:tav tm="0">
                                          <p:val>
                                            <p:strVal val="#ppt_y"/>
                                          </p:val>
                                        </p:tav>
                                        <p:tav tm="100000">
                                          <p:val>
                                            <p:strVal val="#ppt_y"/>
                                          </p:val>
                                        </p:tav>
                                      </p:tavLst>
                                    </p:anim>
                                    <p:anim calcmode="lin" valueType="num">
                                      <p:cBhvr>
                                        <p:cTn id="58" dur="500" fill="hold"/>
                                        <p:tgtEl>
                                          <p:spTgt spid="41993"/>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1993"/>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1993"/>
                                        </p:tgtEl>
                                      </p:cBhvr>
                                    </p:animEffect>
                                  </p:childTnLst>
                                </p:cTn>
                              </p:par>
                              <p:par>
                                <p:cTn id="61" presetID="41" presetClass="entr" presetSubtype="0" fill="hold" grpId="0" nodeType="withEffect">
                                  <p:stCondLst>
                                    <p:cond delay="0"/>
                                  </p:stCondLst>
                                  <p:iterate type="lt">
                                    <p:tmPct val="10000"/>
                                  </p:iterate>
                                  <p:childTnLst>
                                    <p:set>
                                      <p:cBhvr>
                                        <p:cTn id="62" dur="1" fill="hold">
                                          <p:stCondLst>
                                            <p:cond delay="0"/>
                                          </p:stCondLst>
                                        </p:cTn>
                                        <p:tgtEl>
                                          <p:spTgt spid="41997"/>
                                        </p:tgtEl>
                                        <p:attrNameLst>
                                          <p:attrName>style.visibility</p:attrName>
                                        </p:attrNameLst>
                                      </p:cBhvr>
                                      <p:to>
                                        <p:strVal val="visible"/>
                                      </p:to>
                                    </p:set>
                                    <p:anim calcmode="lin" valueType="num">
                                      <p:cBhvr>
                                        <p:cTn id="63" dur="500" fill="hold"/>
                                        <p:tgtEl>
                                          <p:spTgt spid="41997"/>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41997"/>
                                        </p:tgtEl>
                                        <p:attrNameLst>
                                          <p:attrName>ppt_y</p:attrName>
                                        </p:attrNameLst>
                                      </p:cBhvr>
                                      <p:tavLst>
                                        <p:tav tm="0">
                                          <p:val>
                                            <p:strVal val="#ppt_y"/>
                                          </p:val>
                                        </p:tav>
                                        <p:tav tm="100000">
                                          <p:val>
                                            <p:strVal val="#ppt_y"/>
                                          </p:val>
                                        </p:tav>
                                      </p:tavLst>
                                    </p:anim>
                                    <p:anim calcmode="lin" valueType="num">
                                      <p:cBhvr>
                                        <p:cTn id="65" dur="500" fill="hold"/>
                                        <p:tgtEl>
                                          <p:spTgt spid="41997"/>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41997"/>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41997"/>
                                        </p:tgtEl>
                                      </p:cBhvr>
                                    </p:animEffec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42002"/>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42002"/>
                                        </p:tgtEl>
                                      </p:cBhvr>
                                    </p:animEffect>
                                    <p:set>
                                      <p:cBhvr>
                                        <p:cTn id="76" dur="1" fill="hold">
                                          <p:stCondLst>
                                            <p:cond delay="499"/>
                                          </p:stCondLst>
                                        </p:cTn>
                                        <p:tgtEl>
                                          <p:spTgt spid="4200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10249"/>
                                        </p:tgtEl>
                                        <p:attrNameLst>
                                          <p:attrName>style.visibility</p:attrName>
                                        </p:attrNameLst>
                                      </p:cBhvr>
                                      <p:to>
                                        <p:strVal val="visible"/>
                                      </p:to>
                                    </p:set>
                                    <p:animEffect transition="in" filter="fade">
                                      <p:cBhvr>
                                        <p:cTn id="81" dur="1000"/>
                                        <p:tgtEl>
                                          <p:spTgt spid="10249"/>
                                        </p:tgtEl>
                                      </p:cBhvr>
                                    </p:animEffect>
                                    <p:anim calcmode="lin" valueType="num">
                                      <p:cBhvr>
                                        <p:cTn id="82" dur="1000" fill="hold"/>
                                        <p:tgtEl>
                                          <p:spTgt spid="10249"/>
                                        </p:tgtEl>
                                        <p:attrNameLst>
                                          <p:attrName>ppt_x</p:attrName>
                                        </p:attrNameLst>
                                      </p:cBhvr>
                                      <p:tavLst>
                                        <p:tav tm="0">
                                          <p:val>
                                            <p:strVal val="#ppt_x"/>
                                          </p:val>
                                        </p:tav>
                                        <p:tav tm="100000">
                                          <p:val>
                                            <p:strVal val="#ppt_x"/>
                                          </p:val>
                                        </p:tav>
                                      </p:tavLst>
                                    </p:anim>
                                    <p:anim calcmode="lin" valueType="num">
                                      <p:cBhvr>
                                        <p:cTn id="83" dur="1000" fill="hold"/>
                                        <p:tgtEl>
                                          <p:spTgt spid="1024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5" presetClass="exit" presetSubtype="0" fill="hold" nodeType="clickEffect">
                                  <p:stCondLst>
                                    <p:cond delay="0"/>
                                  </p:stCondLst>
                                  <p:childTnLst>
                                    <p:anim calcmode="lin" valueType="num">
                                      <p:cBhvr>
                                        <p:cTn id="87" dur="1000"/>
                                        <p:tgtEl>
                                          <p:spTgt spid="42001"/>
                                        </p:tgtEl>
                                        <p:attrNameLst>
                                          <p:attrName>ppt_w</p:attrName>
                                        </p:attrNameLst>
                                      </p:cBhvr>
                                      <p:tavLst>
                                        <p:tav tm="0">
                                          <p:val>
                                            <p:strVal val="ppt_w"/>
                                          </p:val>
                                        </p:tav>
                                        <p:tav tm="100000">
                                          <p:val>
                                            <p:strVal val="ppt_w*0.70"/>
                                          </p:val>
                                        </p:tav>
                                      </p:tavLst>
                                    </p:anim>
                                    <p:anim calcmode="lin" valueType="num">
                                      <p:cBhvr>
                                        <p:cTn id="88" dur="1000"/>
                                        <p:tgtEl>
                                          <p:spTgt spid="42001"/>
                                        </p:tgtEl>
                                        <p:attrNameLst>
                                          <p:attrName>ppt_h</p:attrName>
                                        </p:attrNameLst>
                                      </p:cBhvr>
                                      <p:tavLst>
                                        <p:tav tm="0">
                                          <p:val>
                                            <p:strVal val="ppt_h"/>
                                          </p:val>
                                        </p:tav>
                                        <p:tav tm="100000">
                                          <p:val>
                                            <p:strVal val="ppt_h"/>
                                          </p:val>
                                        </p:tav>
                                      </p:tavLst>
                                    </p:anim>
                                    <p:animEffect transition="out" filter="fade">
                                      <p:cBhvr>
                                        <p:cTn id="89" dur="1000"/>
                                        <p:tgtEl>
                                          <p:spTgt spid="42001"/>
                                        </p:tgtEl>
                                      </p:cBhvr>
                                    </p:animEffect>
                                    <p:set>
                                      <p:cBhvr>
                                        <p:cTn id="90" dur="1" fill="hold">
                                          <p:stCondLst>
                                            <p:cond delay="999"/>
                                          </p:stCondLst>
                                        </p:cTn>
                                        <p:tgtEl>
                                          <p:spTgt spid="4200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2" presetClass="exit" presetSubtype="0" fill="hold" nodeType="clickEffect">
                                  <p:stCondLst>
                                    <p:cond delay="0"/>
                                  </p:stCondLst>
                                  <p:childTnLst>
                                    <p:animEffect transition="out" filter="fade">
                                      <p:cBhvr>
                                        <p:cTn id="94" dur="1000"/>
                                        <p:tgtEl>
                                          <p:spTgt spid="42000"/>
                                        </p:tgtEl>
                                      </p:cBhvr>
                                    </p:animEffect>
                                    <p:anim calcmode="lin" valueType="num">
                                      <p:cBhvr>
                                        <p:cTn id="95" dur="1000"/>
                                        <p:tgtEl>
                                          <p:spTgt spid="42000"/>
                                        </p:tgtEl>
                                        <p:attrNameLst>
                                          <p:attrName>ppt_x</p:attrName>
                                        </p:attrNameLst>
                                      </p:cBhvr>
                                      <p:tavLst>
                                        <p:tav tm="0">
                                          <p:val>
                                            <p:strVal val="ppt_x"/>
                                          </p:val>
                                        </p:tav>
                                        <p:tav tm="100000">
                                          <p:val>
                                            <p:strVal val="ppt_x"/>
                                          </p:val>
                                        </p:tav>
                                      </p:tavLst>
                                    </p:anim>
                                    <p:anim calcmode="lin" valueType="num">
                                      <p:cBhvr>
                                        <p:cTn id="96" dur="1000"/>
                                        <p:tgtEl>
                                          <p:spTgt spid="42000"/>
                                        </p:tgtEl>
                                        <p:attrNameLst>
                                          <p:attrName>ppt_y</p:attrName>
                                        </p:attrNameLst>
                                      </p:cBhvr>
                                      <p:tavLst>
                                        <p:tav tm="0">
                                          <p:val>
                                            <p:strVal val="ppt_y"/>
                                          </p:val>
                                        </p:tav>
                                        <p:tav tm="100000">
                                          <p:val>
                                            <p:strVal val="ppt_y+.1"/>
                                          </p:val>
                                        </p:tav>
                                      </p:tavLst>
                                    </p:anim>
                                    <p:set>
                                      <p:cBhvr>
                                        <p:cTn id="97" dur="1" fill="hold">
                                          <p:stCondLst>
                                            <p:cond delay="999"/>
                                          </p:stCondLst>
                                        </p:cTn>
                                        <p:tgtEl>
                                          <p:spTgt spid="42000"/>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2" presetClass="exit" presetSubtype="4" fill="hold" nodeType="clickEffect">
                                  <p:stCondLst>
                                    <p:cond delay="0"/>
                                  </p:stCondLst>
                                  <p:childTnLst>
                                    <p:animEffect transition="out" filter="wipe(down)">
                                      <p:cBhvr>
                                        <p:cTn id="101" dur="500"/>
                                        <p:tgtEl>
                                          <p:spTgt spid="42001"/>
                                        </p:tgtEl>
                                      </p:cBhvr>
                                    </p:animEffect>
                                    <p:set>
                                      <p:cBhvr>
                                        <p:cTn id="102" dur="1" fill="hold">
                                          <p:stCondLst>
                                            <p:cond delay="499"/>
                                          </p:stCondLst>
                                        </p:cTn>
                                        <p:tgtEl>
                                          <p:spTgt spid="4200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nodeType="clickEffect">
                                  <p:stCondLst>
                                    <p:cond delay="0"/>
                                  </p:stCondLst>
                                  <p:childTnLst>
                                    <p:animEffect transition="out" filter="fade">
                                      <p:cBhvr>
                                        <p:cTn id="106" dur="500"/>
                                        <p:tgtEl>
                                          <p:spTgt spid="41999"/>
                                        </p:tgtEl>
                                      </p:cBhvr>
                                    </p:animEffect>
                                    <p:set>
                                      <p:cBhvr>
                                        <p:cTn id="107" dur="1" fill="hold">
                                          <p:stCondLst>
                                            <p:cond delay="499"/>
                                          </p:stCondLst>
                                        </p:cTn>
                                        <p:tgtEl>
                                          <p:spTgt spid="419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2" grpId="0" animBg="1"/>
      <p:bldP spid="41993" grpId="0"/>
      <p:bldP spid="41993" grpId="1"/>
      <p:bldP spid="41997" grpId="0" animBg="1"/>
      <p:bldP spid="41997" grpId="1" animBg="1"/>
      <p:bldP spid="4199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0696" name="Group 40"/>
          <p:cNvGraphicFramePr>
            <a:graphicFrameLocks noGrp="1"/>
          </p:cNvGraphicFramePr>
          <p:nvPr>
            <p:ph/>
            <p:extLst>
              <p:ext uri="{D42A27DB-BD31-4B8C-83A1-F6EECF244321}">
                <p14:modId xmlns:p14="http://schemas.microsoft.com/office/powerpoint/2010/main" val="1478160943"/>
              </p:ext>
            </p:extLst>
          </p:nvPr>
        </p:nvGraphicFramePr>
        <p:xfrm>
          <a:off x="381000" y="840574"/>
          <a:ext cx="8458201" cy="4704176"/>
        </p:xfrm>
        <a:graphic>
          <a:graphicData uri="http://schemas.openxmlformats.org/drawingml/2006/table">
            <a:tbl>
              <a:tblPr/>
              <a:tblGrid>
                <a:gridCol w="1251198">
                  <a:extLst>
                    <a:ext uri="{9D8B030D-6E8A-4147-A177-3AD203B41FA5}">
                      <a16:colId xmlns:a16="http://schemas.microsoft.com/office/drawing/2014/main" val="20000"/>
                    </a:ext>
                  </a:extLst>
                </a:gridCol>
                <a:gridCol w="1611164">
                  <a:extLst>
                    <a:ext uri="{9D8B030D-6E8A-4147-A177-3AD203B41FA5}">
                      <a16:colId xmlns:a16="http://schemas.microsoft.com/office/drawing/2014/main" val="20001"/>
                    </a:ext>
                  </a:extLst>
                </a:gridCol>
                <a:gridCol w="1859467">
                  <a:extLst>
                    <a:ext uri="{9D8B030D-6E8A-4147-A177-3AD203B41FA5}">
                      <a16:colId xmlns:a16="http://schemas.microsoft.com/office/drawing/2014/main" val="648997971"/>
                    </a:ext>
                  </a:extLst>
                </a:gridCol>
                <a:gridCol w="1462059">
                  <a:extLst>
                    <a:ext uri="{9D8B030D-6E8A-4147-A177-3AD203B41FA5}">
                      <a16:colId xmlns:a16="http://schemas.microsoft.com/office/drawing/2014/main" val="20002"/>
                    </a:ext>
                  </a:extLst>
                </a:gridCol>
                <a:gridCol w="2274313">
                  <a:extLst>
                    <a:ext uri="{9D8B030D-6E8A-4147-A177-3AD203B41FA5}">
                      <a16:colId xmlns:a16="http://schemas.microsoft.com/office/drawing/2014/main" val="20003"/>
                    </a:ext>
                  </a:extLst>
                </a:gridCol>
              </a:tblGrid>
              <a:tr h="94463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Số</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Chiêu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dài</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ban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đầu</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của</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4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lò</a:t>
                      </a:r>
                      <a:r>
                        <a:rPr kumimoji="0" lang="en-US"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xo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Chiều dài lò xo</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a:ln>
                            <a:noFill/>
                          </a:ln>
                          <a:solidFill>
                            <a:schemeClr val="tx1"/>
                          </a:solidFill>
                          <a:effectLst/>
                          <a:latin typeface="Times New Roman" pitchFamily="18" charset="0"/>
                        </a:rPr>
                        <a:t>Độ biến dạng lò xo</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0</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0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8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0</a:t>
                      </a:r>
                      <a:r>
                        <a:rPr kumimoji="0" lang="en-US" sz="2400" b="0" i="0" u="none" strike="noStrike" cap="none" normalizeH="0" baseline="0">
                          <a:ln>
                            <a:noFill/>
                          </a:ln>
                          <a:solidFill>
                            <a:srgbClr val="000066"/>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(cm)</a:t>
                      </a:r>
                      <a:r>
                        <a:rPr kumimoji="0" lang="en-US" sz="2400" b="1"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1211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1</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 </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9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lang="en-US" sz="2400" b="0" i="0" kern="1200" dirty="0">
                          <a:solidFill>
                            <a:schemeClr val="tx1"/>
                          </a:solidFill>
                          <a:effectLst/>
                          <a:latin typeface="Times New Roman" panose="02020603050405020304" pitchFamily="18" charset="0"/>
                          <a:ea typeface="+mn-ea"/>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1</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2</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100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10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2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02680">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a:ln>
                            <a:noFill/>
                          </a:ln>
                          <a:solidFill>
                            <a:srgbClr val="0066FF"/>
                          </a:solidFill>
                          <a:effectLst/>
                          <a:latin typeface="Times New Roman" panose="02020603050405020304" pitchFamily="18" charset="0"/>
                          <a:cs typeface="Times New Roman" panose="02020603050405020304" pitchFamily="18" charset="0"/>
                        </a:rPr>
                        <a:t>3</a:t>
                      </a:r>
                    </a:p>
                  </a:txBody>
                  <a:tcPr marL="68580" marR="68580" marT="34293" marB="3429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150</a:t>
                      </a:r>
                      <a:r>
                        <a:rPr kumimoji="0" 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t>
                      </a: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1"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8</a:t>
                      </a:r>
                      <a:r>
                        <a:rPr kumimoji="0" lang="en-US" sz="24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(mm)</a:t>
                      </a:r>
                    </a:p>
                  </a:txBody>
                  <a:tcPr marL="68580" marR="68580" marT="38125" marB="381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400" b="1" i="0" u="none" strike="noStrike" cap="none" normalizeH="0" baseline="0" dirty="0">
                          <a:ln>
                            <a:noFill/>
                          </a:ln>
                          <a:solidFill>
                            <a:srgbClr val="000066"/>
                          </a:solidFill>
                          <a:effectLst/>
                          <a:latin typeface="Times New Roman" panose="02020603050405020304" pitchFamily="18" charset="0"/>
                          <a:cs typeface="Times New Roman" panose="02020603050405020304" pitchFamily="18" charset="0"/>
                        </a:rPr>
                        <a:t>11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endPar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68580" marR="68580" marT="34293" marB="3429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lang="el-GR" sz="2400" b="0" i="0" kern="1200" dirty="0">
                          <a:solidFill>
                            <a:schemeClr val="tx1"/>
                          </a:solidFill>
                          <a:effectLst/>
                          <a:latin typeface="Times New Roman" panose="02020603050405020304" pitchFamily="18" charset="0"/>
                          <a:ea typeface="+mn-ea"/>
                          <a:cs typeface="Times New Roman" panose="02020603050405020304" pitchFamily="18" charset="0"/>
                        </a:rPr>
                        <a:t>Δ</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1"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a:t>
                      </a:r>
                      <a:r>
                        <a:rPr kumimoji="0" lang="en-US" sz="24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3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l</a:t>
                      </a:r>
                      <a:r>
                        <a:rPr kumimoji="0" lang="en-US" sz="2400" b="0" i="0" u="none" strike="noStrike" cap="none" normalizeH="0" baseline="-25000" dirty="0">
                          <a:ln>
                            <a:noFill/>
                          </a:ln>
                          <a:solidFill>
                            <a:schemeClr val="tx1"/>
                          </a:solidFill>
                          <a:effectLst/>
                          <a:latin typeface="Times New Roman" panose="02020603050405020304" pitchFamily="18" charset="0"/>
                          <a:cs typeface="Times New Roman" panose="02020603050405020304" pitchFamily="18" charset="0"/>
                        </a:rPr>
                        <a:t>0</a:t>
                      </a:r>
                      <a:r>
                        <a:rPr kumimoji="0" lang="en-US" sz="2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cm</a:t>
                      </a:r>
                    </a:p>
                  </a:txBody>
                  <a:tcPr marL="68580" marR="68580" marT="34293" marB="3429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70697" name="Text Box 41"/>
          <p:cNvSpPr txBox="1">
            <a:spLocks noChangeArrowheads="1"/>
          </p:cNvSpPr>
          <p:nvPr/>
        </p:nvSpPr>
        <p:spPr bwMode="auto">
          <a:xfrm>
            <a:off x="8229600" y="266700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1</a:t>
            </a:r>
          </a:p>
        </p:txBody>
      </p:sp>
      <p:sp>
        <p:nvSpPr>
          <p:cNvPr id="70698" name="Text Box 42"/>
          <p:cNvSpPr txBox="1">
            <a:spLocks noChangeArrowheads="1"/>
          </p:cNvSpPr>
          <p:nvPr/>
        </p:nvSpPr>
        <p:spPr bwMode="auto">
          <a:xfrm>
            <a:off x="8058150" y="3474720"/>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2</a:t>
            </a:r>
          </a:p>
        </p:txBody>
      </p:sp>
      <p:sp>
        <p:nvSpPr>
          <p:cNvPr id="70699" name="Text Box 43"/>
          <p:cNvSpPr txBox="1">
            <a:spLocks noChangeArrowheads="1"/>
          </p:cNvSpPr>
          <p:nvPr/>
        </p:nvSpPr>
        <p:spPr bwMode="auto">
          <a:xfrm>
            <a:off x="8229600" y="4585759"/>
            <a:ext cx="3429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a:solidFill>
                  <a:srgbClr val="FF0000"/>
                </a:solidFill>
              </a:rPr>
              <a:t>3</a:t>
            </a:r>
          </a:p>
        </p:txBody>
      </p:sp>
      <p:sp>
        <p:nvSpPr>
          <p:cNvPr id="2" name="TextBox 1"/>
          <p:cNvSpPr txBox="1"/>
          <p:nvPr/>
        </p:nvSpPr>
        <p:spPr>
          <a:xfrm>
            <a:off x="3886200" y="1748135"/>
            <a:ext cx="3810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8</a:t>
            </a:r>
          </a:p>
        </p:txBody>
      </p:sp>
    </p:spTree>
    <p:extLst>
      <p:ext uri="{BB962C8B-B14F-4D97-AF65-F5344CB8AC3E}">
        <p14:creationId xmlns:p14="http://schemas.microsoft.com/office/powerpoint/2010/main" val="15802893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70696"/>
                                        </p:tgtEl>
                                        <p:attrNameLst>
                                          <p:attrName>style.visibility</p:attrName>
                                        </p:attrNameLst>
                                      </p:cBhvr>
                                      <p:to>
                                        <p:strVal val="visible"/>
                                      </p:to>
                                    </p:set>
                                    <p:animEffect transition="in" filter="box(in)">
                                      <p:cBhvr>
                                        <p:cTn id="7" dur="500"/>
                                        <p:tgtEl>
                                          <p:spTgt spid="706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0697"/>
                                        </p:tgtEl>
                                        <p:attrNameLst>
                                          <p:attrName>style.visibility</p:attrName>
                                        </p:attrNameLst>
                                      </p:cBhvr>
                                      <p:to>
                                        <p:strVal val="visible"/>
                                      </p:to>
                                    </p:set>
                                    <p:animEffect transition="in" filter="blinds(horizontal)">
                                      <p:cBhvr>
                                        <p:cTn id="12" dur="500"/>
                                        <p:tgtEl>
                                          <p:spTgt spid="7069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0698"/>
                                        </p:tgtEl>
                                        <p:attrNameLst>
                                          <p:attrName>style.visibility</p:attrName>
                                        </p:attrNameLst>
                                      </p:cBhvr>
                                      <p:to>
                                        <p:strVal val="visible"/>
                                      </p:to>
                                    </p:set>
                                    <p:animEffect transition="in" filter="blinds(horizontal)">
                                      <p:cBhvr>
                                        <p:cTn id="17" dur="500"/>
                                        <p:tgtEl>
                                          <p:spTgt spid="7069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0699"/>
                                        </p:tgtEl>
                                        <p:attrNameLst>
                                          <p:attrName>style.visibility</p:attrName>
                                        </p:attrNameLst>
                                      </p:cBhvr>
                                      <p:to>
                                        <p:strVal val="visible"/>
                                      </p:to>
                                    </p:set>
                                    <p:animEffect transition="in" filter="blinds(horizontal)">
                                      <p:cBhvr>
                                        <p:cTn id="22" dur="500"/>
                                        <p:tgtEl>
                                          <p:spTgt spid="70699"/>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97" grpId="0"/>
      <p:bldP spid="70698" grpId="0"/>
      <p:bldP spid="70699"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47" name="Group 63"/>
          <p:cNvGraphicFramePr>
            <a:graphicFrameLocks noGrp="1"/>
          </p:cNvGraphicFramePr>
          <p:nvPr>
            <p:extLst>
              <p:ext uri="{D42A27DB-BD31-4B8C-83A1-F6EECF244321}">
                <p14:modId xmlns:p14="http://schemas.microsoft.com/office/powerpoint/2010/main" val="1462411829"/>
              </p:ext>
            </p:extLst>
          </p:nvPr>
        </p:nvGraphicFramePr>
        <p:xfrm>
          <a:off x="1226819" y="181878"/>
          <a:ext cx="6515101" cy="3177934"/>
        </p:xfrm>
        <a:graphic>
          <a:graphicData uri="http://schemas.openxmlformats.org/drawingml/2006/table">
            <a:tbl>
              <a:tblPr/>
              <a:tblGrid>
                <a:gridCol w="1271588">
                  <a:extLst>
                    <a:ext uri="{9D8B030D-6E8A-4147-A177-3AD203B41FA5}">
                      <a16:colId xmlns:a16="http://schemas.microsoft.com/office/drawing/2014/main" val="20000"/>
                    </a:ext>
                  </a:extLst>
                </a:gridCol>
                <a:gridCol w="1638300">
                  <a:extLst>
                    <a:ext uri="{9D8B030D-6E8A-4147-A177-3AD203B41FA5}">
                      <a16:colId xmlns:a16="http://schemas.microsoft.com/office/drawing/2014/main" val="20001"/>
                    </a:ext>
                  </a:extLst>
                </a:gridCol>
                <a:gridCol w="1410891">
                  <a:extLst>
                    <a:ext uri="{9D8B030D-6E8A-4147-A177-3AD203B41FA5}">
                      <a16:colId xmlns:a16="http://schemas.microsoft.com/office/drawing/2014/main" val="20002"/>
                    </a:ext>
                  </a:extLst>
                </a:gridCol>
                <a:gridCol w="2194322">
                  <a:extLst>
                    <a:ext uri="{9D8B030D-6E8A-4147-A177-3AD203B41FA5}">
                      <a16:colId xmlns:a16="http://schemas.microsoft.com/office/drawing/2014/main" val="20003"/>
                    </a:ext>
                  </a:extLst>
                </a:gridCol>
              </a:tblGrid>
              <a:tr h="891546">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err="1">
                          <a:ln>
                            <a:noFill/>
                          </a:ln>
                          <a:solidFill>
                            <a:schemeClr val="tx1"/>
                          </a:solidFill>
                          <a:effectLst/>
                          <a:latin typeface="Times New Roman" pitchFamily="18" charset="0"/>
                        </a:rPr>
                        <a:t>Số</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quả</a:t>
                      </a:r>
                      <a:r>
                        <a:rPr kumimoji="0" lang="en-US" sz="1500" b="1" i="0" u="none" strike="noStrike" cap="none" normalizeH="0" baseline="0" dirty="0">
                          <a:ln>
                            <a:noFill/>
                          </a:ln>
                          <a:solidFill>
                            <a:schemeClr val="tx1"/>
                          </a:solidFill>
                          <a:effectLst/>
                          <a:latin typeface="Times New Roman" pitchFamily="18" charset="0"/>
                        </a:rPr>
                        <a:t> </a:t>
                      </a:r>
                      <a:r>
                        <a:rPr kumimoji="0" lang="en-US" sz="1500" b="1" i="0" u="none" strike="noStrike" cap="none" normalizeH="0" baseline="0" dirty="0" err="1">
                          <a:ln>
                            <a:noFill/>
                          </a:ln>
                          <a:solidFill>
                            <a:schemeClr val="tx1"/>
                          </a:solidFill>
                          <a:effectLst/>
                          <a:latin typeface="Times New Roman" pitchFamily="18" charset="0"/>
                        </a:rPr>
                        <a:t>nặng</a:t>
                      </a:r>
                      <a:endParaRPr kumimoji="0" lang="en-US" sz="1500" b="1" i="0" u="none" strike="noStrike" cap="none" normalizeH="0" baseline="0" dirty="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err="1">
                          <a:ln>
                            <a:noFill/>
                          </a:ln>
                          <a:solidFill>
                            <a:schemeClr val="tx1"/>
                          </a:solidFill>
                          <a:effectLst/>
                          <a:latin typeface="Times New Roman" pitchFamily="18" charset="0"/>
                        </a:rPr>
                        <a:t>Tổng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khối</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lượng</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quả</a:t>
                      </a:r>
                      <a:r>
                        <a:rPr kumimoji="0" lang="en-US" sz="1800" b="1" i="0" u="none" strike="noStrike" cap="none" normalizeH="0" baseline="0" dirty="0">
                          <a:ln>
                            <a:noFill/>
                          </a:ln>
                          <a:solidFill>
                            <a:schemeClr val="tx1"/>
                          </a:solidFill>
                          <a:effectLst/>
                          <a:latin typeface="Times New Roman" pitchFamily="18" charset="0"/>
                        </a:rPr>
                        <a:t> </a:t>
                      </a:r>
                      <a:r>
                        <a:rPr kumimoji="0" lang="en-US" sz="1800" b="1" i="0" u="none" strike="noStrike" cap="none" normalizeH="0" baseline="0" dirty="0" err="1">
                          <a:ln>
                            <a:noFill/>
                          </a:ln>
                          <a:solidFill>
                            <a:schemeClr val="tx1"/>
                          </a:solidFill>
                          <a:effectLst/>
                          <a:latin typeface="Times New Roman" pitchFamily="18" charset="0"/>
                        </a:rPr>
                        <a:t>nặng</a:t>
                      </a:r>
                      <a:endParaRPr kumimoji="0" lang="en-US" sz="1800" b="1"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Chiều dài lò xo</a:t>
                      </a: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Độ biến dạng lò xo</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chemeClr val="tx1"/>
                          </a:solidFill>
                          <a:effectLst/>
                          <a:latin typeface="Times New Roman" pitchFamily="18" charset="0"/>
                        </a:rPr>
                        <a:t> 0</a:t>
                      </a: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   0   </a:t>
                      </a:r>
                      <a:r>
                        <a:rPr kumimoji="0" lang="en-US" sz="1800" b="1" i="0" u="none" strike="noStrike" cap="none" normalizeH="0" baseline="0" dirty="0">
                          <a:ln>
                            <a:noFill/>
                          </a:ln>
                          <a:solidFill>
                            <a:schemeClr val="tx1"/>
                          </a:solidFill>
                          <a:effectLst/>
                          <a:latin typeface="Times New Roman" pitchFamily="18" charset="0"/>
                        </a:rPr>
                        <a:t>(g)</a:t>
                      </a: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1"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8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0066"/>
                          </a:solidFill>
                          <a:effectLst/>
                          <a:latin typeface="Times New Roman" pitchFamily="18" charset="0"/>
                        </a:rPr>
                        <a:t>0</a:t>
                      </a:r>
                      <a:r>
                        <a:rPr kumimoji="0" lang="en-US" sz="1500" b="0" i="0" u="none" strike="noStrike" cap="none" normalizeH="0" baseline="0">
                          <a:ln>
                            <a:noFill/>
                          </a:ln>
                          <a:solidFill>
                            <a:srgbClr val="000066"/>
                          </a:solidFill>
                          <a:effectLst/>
                          <a:latin typeface="Times New Roman" pitchFamily="18" charset="0"/>
                        </a:rPr>
                        <a:t> </a:t>
                      </a:r>
                      <a:r>
                        <a:rPr kumimoji="0" lang="en-US" sz="1500" b="0" i="0" u="none" strike="noStrike" cap="none" normalizeH="0" baseline="0">
                          <a:ln>
                            <a:noFill/>
                          </a:ln>
                          <a:solidFill>
                            <a:schemeClr val="tx1"/>
                          </a:solidFill>
                          <a:effectLst/>
                          <a:latin typeface="Times New Roman" pitchFamily="18" charset="0"/>
                        </a:rPr>
                        <a:t> (cm)</a:t>
                      </a:r>
                      <a:r>
                        <a:rPr kumimoji="0" lang="en-US" sz="1500" b="1" i="0" u="none" strike="noStrike" cap="none" normalizeH="0" baseline="0">
                          <a:ln>
                            <a:noFill/>
                          </a:ln>
                          <a:solidFill>
                            <a:schemeClr val="tx1"/>
                          </a:solidFill>
                          <a:effectLst/>
                          <a:latin typeface="Times New Roman" pitchFamily="18" charset="0"/>
                        </a:rPr>
                        <a:t> </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dirty="0">
                          <a:ln>
                            <a:noFill/>
                          </a:ln>
                          <a:solidFill>
                            <a:srgbClr val="0066FF"/>
                          </a:solidFill>
                          <a:effectLst/>
                          <a:latin typeface="Times New Roman" pitchFamily="18" charset="0"/>
                        </a:rPr>
                        <a:t>1</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9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1</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1 </a:t>
                      </a:r>
                      <a:r>
                        <a:rPr kumimoji="0" lang="en-US" sz="1500" b="0" i="0" u="none" strike="noStrike" cap="none" normalizeH="0" baseline="0" dirty="0">
                          <a:ln>
                            <a:noFill/>
                          </a:ln>
                          <a:solidFill>
                            <a:schemeClr val="tx1"/>
                          </a:solidFill>
                          <a:effectLst/>
                          <a:latin typeface="Times New Roman" pitchFamily="18" charset="0"/>
                        </a:rPr>
                        <a:t>cm</a:t>
                      </a: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2</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rgbClr val="FF0000"/>
                          </a:solidFill>
                          <a:effectLst/>
                          <a:latin typeface="Times New Roman" pitchFamily="18" charset="0"/>
                        </a:rPr>
                        <a:t>100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10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2 </a:t>
                      </a: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2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71597">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1" i="0" u="none" strike="noStrike" cap="none" normalizeH="0" baseline="0">
                          <a:ln>
                            <a:noFill/>
                          </a:ln>
                          <a:solidFill>
                            <a:srgbClr val="0066FF"/>
                          </a:solidFill>
                          <a:effectLst/>
                          <a:latin typeface="Times New Roman" pitchFamily="18" charset="0"/>
                        </a:rPr>
                        <a:t>3</a:t>
                      </a:r>
                    </a:p>
                  </a:txBody>
                  <a:tcPr marL="68580" marR="68580" marT="34296" marB="3429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800" b="1" i="0" u="none" strike="noStrike" cap="none" normalizeH="0" baseline="0" dirty="0">
                          <a:ln>
                            <a:noFill/>
                          </a:ln>
                          <a:solidFill>
                            <a:srgbClr val="FF0000"/>
                          </a:solidFill>
                          <a:effectLst/>
                          <a:latin typeface="Times New Roman" pitchFamily="18" charset="0"/>
                        </a:rPr>
                        <a:t>150</a:t>
                      </a:r>
                      <a:r>
                        <a:rPr kumimoji="0" lang="en-US" sz="1800" b="0" i="0" u="none" strike="noStrike" cap="none" normalizeH="0" baseline="0" dirty="0">
                          <a:ln>
                            <a:noFill/>
                          </a:ln>
                          <a:solidFill>
                            <a:srgbClr val="FF0000"/>
                          </a:solidFill>
                          <a:effectLst/>
                          <a:latin typeface="Times New Roman" pitchFamily="18" charset="0"/>
                        </a:rPr>
                        <a:t> </a:t>
                      </a:r>
                      <a:r>
                        <a:rPr kumimoji="0" lang="en-US" sz="1800" b="1" i="0" u="none" strike="noStrike" cap="none" normalizeH="0" baseline="0" dirty="0">
                          <a:ln>
                            <a:noFill/>
                          </a:ln>
                          <a:solidFill>
                            <a:schemeClr val="tx1"/>
                          </a:solidFill>
                          <a:effectLst/>
                          <a:latin typeface="Times New Roman" pitchFamily="18" charset="0"/>
                        </a:rPr>
                        <a:t>(g)</a:t>
                      </a:r>
                      <a:endParaRPr kumimoji="0" lang="en-US" sz="1800" b="0" i="0" u="none" strike="noStrike" cap="none" normalizeH="0" baseline="0" dirty="0">
                        <a:ln>
                          <a:noFill/>
                        </a:ln>
                        <a:solidFill>
                          <a:schemeClr val="tx1"/>
                        </a:solidFill>
                        <a:effectLst/>
                        <a:latin typeface="Times New Roman" pitchFamily="18" charset="0"/>
                      </a:endParaRPr>
                    </a:p>
                  </a:txBody>
                  <a:tcPr marL="68580" marR="68580" marT="34293" marB="3429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a:t>
                      </a:r>
                      <a:r>
                        <a:rPr kumimoji="0" lang="en-US" sz="1500" b="1" i="0" u="none" strike="noStrike" cap="none" normalizeH="0" baseline="0" dirty="0">
                          <a:ln>
                            <a:noFill/>
                          </a:ln>
                          <a:solidFill>
                            <a:schemeClr val="tx1"/>
                          </a:solidFill>
                          <a:effectLst/>
                          <a:latin typeface="Times New Roman" pitchFamily="18" charset="0"/>
                        </a:rPr>
                        <a:t>=</a:t>
                      </a:r>
                      <a:r>
                        <a:rPr kumimoji="0" lang="en-US" sz="1500" b="1" i="0" u="none" strike="noStrike" cap="none" normalizeH="0" baseline="0" dirty="0">
                          <a:ln>
                            <a:noFill/>
                          </a:ln>
                          <a:solidFill>
                            <a:srgbClr val="000066"/>
                          </a:solidFill>
                          <a:effectLst/>
                          <a:latin typeface="Times New Roman" pitchFamily="18" charset="0"/>
                        </a:rPr>
                        <a:t>11 </a:t>
                      </a:r>
                      <a:r>
                        <a:rPr kumimoji="0" lang="en-US" sz="1500" b="0" i="0" u="none" strike="noStrike" cap="none" normalizeH="0" baseline="0" dirty="0">
                          <a:ln>
                            <a:noFill/>
                          </a:ln>
                          <a:solidFill>
                            <a:schemeClr val="tx1"/>
                          </a:solidFill>
                          <a:effectLst/>
                          <a:latin typeface="Times New Roman" pitchFamily="18" charset="0"/>
                        </a:rPr>
                        <a:t>cm</a:t>
                      </a:r>
                      <a:endParaRPr kumimoji="0" lang="en-US" sz="1500" b="1" i="0" u="none" strike="noStrike" cap="none" normalizeH="0" baseline="0" dirty="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r>
                        <a:rPr kumimoji="0" lang="en-US" sz="1500" b="0" i="0" u="none" strike="noStrike" cap="none" normalizeH="0" baseline="0" dirty="0">
                          <a:ln>
                            <a:noFill/>
                          </a:ln>
                          <a:solidFill>
                            <a:schemeClr val="tx1"/>
                          </a:solidFill>
                          <a:effectLst/>
                          <a:latin typeface="Times New Roman" pitchFamily="18" charset="0"/>
                        </a:rPr>
                        <a:t>l</a:t>
                      </a:r>
                      <a:r>
                        <a:rPr kumimoji="0" lang="en-US" sz="1500" b="0" i="0" u="none" strike="noStrike" cap="none" normalizeH="0" baseline="-25000" dirty="0">
                          <a:ln>
                            <a:noFill/>
                          </a:ln>
                          <a:solidFill>
                            <a:schemeClr val="tx1"/>
                          </a:solidFill>
                          <a:effectLst/>
                          <a:latin typeface="Times New Roman" pitchFamily="18" charset="0"/>
                        </a:rPr>
                        <a:t>3 </a:t>
                      </a:r>
                      <a:r>
                        <a:rPr kumimoji="0" lang="en-US" sz="1500" b="0" i="0" u="none" strike="noStrike" cap="none" normalizeH="0" baseline="0" dirty="0">
                          <a:ln>
                            <a:noFill/>
                          </a:ln>
                          <a:solidFill>
                            <a:schemeClr val="tx1"/>
                          </a:solidFill>
                          <a:effectLst/>
                          <a:latin typeface="Times New Roman" pitchFamily="18" charset="0"/>
                        </a:rPr>
                        <a:t>- l</a:t>
                      </a:r>
                      <a:r>
                        <a:rPr kumimoji="0" lang="en-US" sz="1500" b="0" i="0" u="none" strike="noStrike" cap="none" normalizeH="0" baseline="-25000" dirty="0">
                          <a:ln>
                            <a:noFill/>
                          </a:ln>
                          <a:solidFill>
                            <a:schemeClr val="tx1"/>
                          </a:solidFill>
                          <a:effectLst/>
                          <a:latin typeface="Times New Roman" pitchFamily="18" charset="0"/>
                        </a:rPr>
                        <a:t>0</a:t>
                      </a:r>
                      <a:r>
                        <a:rPr kumimoji="0" lang="en-US" sz="1500" b="1" i="0" u="none" strike="noStrike" cap="none" normalizeH="0" baseline="0" dirty="0">
                          <a:ln>
                            <a:noFill/>
                          </a:ln>
                          <a:solidFill>
                            <a:schemeClr val="tx1"/>
                          </a:solidFill>
                          <a:effectLst/>
                          <a:latin typeface="Times New Roman" pitchFamily="18" charset="0"/>
                        </a:rPr>
                        <a:t>= 3 </a:t>
                      </a:r>
                      <a:r>
                        <a:rPr kumimoji="0" lang="en-US" sz="1500" b="0" i="0" u="none" strike="noStrike" cap="none" normalizeH="0" baseline="0" dirty="0">
                          <a:ln>
                            <a:noFill/>
                          </a:ln>
                          <a:solidFill>
                            <a:schemeClr val="tx1"/>
                          </a:solidFill>
                          <a:effectLst/>
                          <a:latin typeface="Times New Roman" pitchFamily="18" charset="0"/>
                        </a:rPr>
                        <a:t>cm</a:t>
                      </a:r>
                    </a:p>
                    <a:p>
                      <a:pPr marL="0" marR="0" lvl="0" indent="0" algn="ctr" defTabSz="914400" rtl="0" eaLnBrk="1" fontAlgn="base" latinLnBrk="0" hangingPunct="1">
                        <a:lnSpc>
                          <a:spcPct val="100000"/>
                        </a:lnSpc>
                        <a:spcBef>
                          <a:spcPct val="20000"/>
                        </a:spcBef>
                        <a:spcAft>
                          <a:spcPct val="0"/>
                        </a:spcAft>
                        <a:buClr>
                          <a:schemeClr val="accent2"/>
                        </a:buClr>
                        <a:buSzTx/>
                        <a:buFont typeface="Wingdings" pitchFamily="2" charset="2"/>
                        <a:buNone/>
                        <a:tabLst/>
                      </a:pPr>
                      <a:endParaRPr kumimoji="0" lang="en-US" sz="1500" b="0" i="0" u="none" strike="noStrike" cap="none" normalizeH="0" baseline="0" dirty="0">
                        <a:ln>
                          <a:noFill/>
                        </a:ln>
                        <a:solidFill>
                          <a:schemeClr val="tx1"/>
                        </a:solidFill>
                        <a:effectLst/>
                        <a:latin typeface="Times New Roman" pitchFamily="18" charset="0"/>
                      </a:endParaRPr>
                    </a:p>
                  </a:txBody>
                  <a:tcPr marL="68580" marR="68580" marT="34296" marB="3429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38" name="Text Box 54"/>
          <p:cNvSpPr txBox="1">
            <a:spLocks noChangeArrowheads="1"/>
          </p:cNvSpPr>
          <p:nvPr/>
        </p:nvSpPr>
        <p:spPr bwMode="auto">
          <a:xfrm>
            <a:off x="71437" y="3510171"/>
            <a:ext cx="7043737" cy="249299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1800" dirty="0">
                <a:solidFill>
                  <a:srgbClr val="000066"/>
                </a:solidFill>
              </a:rPr>
              <a:t>- </a:t>
            </a:r>
            <a:r>
              <a:rPr lang="en-US" altLang="en-US" dirty="0">
                <a:solidFill>
                  <a:srgbClr val="000066"/>
                </a:solidFill>
              </a:rPr>
              <a:t>Khi </a:t>
            </a:r>
            <a:r>
              <a:rPr lang="en-US" altLang="en-US" dirty="0" err="1">
                <a:solidFill>
                  <a:srgbClr val="000066"/>
                </a:solidFill>
              </a:rPr>
              <a:t>bị</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kéo</a:t>
            </a:r>
            <a:r>
              <a:rPr lang="en-US" altLang="en-US" dirty="0">
                <a:solidFill>
                  <a:srgbClr val="000066"/>
                </a:solidFill>
              </a:rPr>
              <a:t> </a:t>
            </a:r>
            <a:r>
              <a:rPr lang="en-US" altLang="en-US" dirty="0" err="1">
                <a:solidFill>
                  <a:srgbClr val="000066"/>
                </a:solidFill>
              </a:rPr>
              <a:t>thì</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bị</a:t>
            </a:r>
            <a:r>
              <a:rPr lang="en-US" altLang="en-US" dirty="0">
                <a:solidFill>
                  <a:srgbClr val="000066"/>
                </a:solidFill>
              </a:rPr>
              <a:t> (1)………….,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(2)………………. </a:t>
            </a:r>
            <a:r>
              <a:rPr lang="en-US" altLang="en-US" dirty="0" err="1">
                <a:solidFill>
                  <a:srgbClr val="000066"/>
                </a:solidFill>
              </a:rPr>
              <a:t>Khi</a:t>
            </a:r>
            <a:r>
              <a:rPr lang="en-US" altLang="en-US" dirty="0">
                <a:solidFill>
                  <a:srgbClr val="000066"/>
                </a:solidFill>
              </a:rPr>
              <a:t> </a:t>
            </a:r>
            <a:r>
              <a:rPr lang="en-US" altLang="en-US" dirty="0" err="1">
                <a:solidFill>
                  <a:srgbClr val="000066"/>
                </a:solidFill>
              </a:rPr>
              <a:t>bỏ</a:t>
            </a:r>
            <a:r>
              <a:rPr lang="en-US" altLang="en-US" dirty="0">
                <a:solidFill>
                  <a:srgbClr val="000066"/>
                </a:solidFill>
              </a:rPr>
              <a:t> </a:t>
            </a:r>
            <a:r>
              <a:rPr lang="en-US" altLang="en-US" dirty="0" err="1">
                <a:solidFill>
                  <a:srgbClr val="000066"/>
                </a:solidFill>
              </a:rPr>
              <a:t>các</a:t>
            </a:r>
            <a:r>
              <a:rPr lang="en-US" altLang="en-US" dirty="0">
                <a:solidFill>
                  <a:srgbClr val="000066"/>
                </a:solidFill>
              </a:rPr>
              <a:t> </a:t>
            </a:r>
            <a:r>
              <a:rPr lang="en-US" altLang="en-US" dirty="0" err="1">
                <a:solidFill>
                  <a:srgbClr val="000066"/>
                </a:solidFill>
              </a:rPr>
              <a:t>quả</a:t>
            </a:r>
            <a:r>
              <a:rPr lang="en-US" altLang="en-US" dirty="0">
                <a:solidFill>
                  <a:srgbClr val="000066"/>
                </a:solidFill>
              </a:rPr>
              <a:t> </a:t>
            </a:r>
            <a:r>
              <a:rPr lang="en-US" altLang="en-US" dirty="0" err="1">
                <a:solidFill>
                  <a:srgbClr val="000066"/>
                </a:solidFill>
              </a:rPr>
              <a:t>nặng</a:t>
            </a:r>
            <a:r>
              <a:rPr lang="en-US" altLang="en-US" dirty="0">
                <a:solidFill>
                  <a:srgbClr val="000066"/>
                </a:solidFill>
              </a:rPr>
              <a:t> </a:t>
            </a:r>
            <a:r>
              <a:rPr lang="en-US" altLang="en-US" dirty="0" err="1">
                <a:solidFill>
                  <a:srgbClr val="000066"/>
                </a:solidFill>
              </a:rPr>
              <a:t>đi</a:t>
            </a:r>
            <a:r>
              <a:rPr lang="en-US" altLang="en-US" dirty="0">
                <a:solidFill>
                  <a:srgbClr val="000066"/>
                </a:solidFill>
              </a:rPr>
              <a:t>, </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trở</a:t>
            </a:r>
            <a:r>
              <a:rPr lang="en-US" altLang="en-US" dirty="0">
                <a:solidFill>
                  <a:srgbClr val="000066"/>
                </a:solidFill>
              </a:rPr>
              <a:t> </a:t>
            </a:r>
            <a:r>
              <a:rPr lang="en-US" altLang="en-US" dirty="0" err="1">
                <a:solidFill>
                  <a:srgbClr val="000066"/>
                </a:solidFill>
              </a:rPr>
              <a:t>lại</a:t>
            </a:r>
            <a:r>
              <a:rPr lang="en-US" altLang="en-US" dirty="0">
                <a:solidFill>
                  <a:srgbClr val="000066"/>
                </a:solidFill>
              </a:rPr>
              <a:t>(3)………</a:t>
            </a:r>
            <a:r>
              <a:rPr lang="en-US" altLang="en-US" dirty="0" err="1">
                <a:solidFill>
                  <a:srgbClr val="000066"/>
                </a:solidFill>
              </a:rPr>
              <a:t>chiều</a:t>
            </a:r>
            <a:r>
              <a:rPr lang="en-US" altLang="en-US" dirty="0">
                <a:solidFill>
                  <a:srgbClr val="000066"/>
                </a:solidFill>
              </a:rPr>
              <a:t> </a:t>
            </a:r>
            <a:r>
              <a:rPr lang="en-US" altLang="en-US" dirty="0" err="1">
                <a:solidFill>
                  <a:srgbClr val="000066"/>
                </a:solidFill>
              </a:rPr>
              <a:t>dài</a:t>
            </a:r>
            <a:r>
              <a:rPr lang="en-US" altLang="en-US" dirty="0">
                <a:solidFill>
                  <a:srgbClr val="000066"/>
                </a:solidFill>
              </a:rPr>
              <a:t> </a:t>
            </a:r>
            <a:r>
              <a:rPr lang="en-US" altLang="en-US" dirty="0" err="1">
                <a:solidFill>
                  <a:srgbClr val="000066"/>
                </a:solidFill>
              </a:rPr>
              <a:t>tự</a:t>
            </a:r>
            <a:r>
              <a:rPr lang="en-US" altLang="en-US" dirty="0">
                <a:solidFill>
                  <a:srgbClr val="000066"/>
                </a:solidFill>
              </a:rPr>
              <a:t> </a:t>
            </a:r>
            <a:r>
              <a:rPr lang="en-US" altLang="en-US" dirty="0" err="1">
                <a:solidFill>
                  <a:srgbClr val="000066"/>
                </a:solidFill>
              </a:rPr>
              <a:t>nhiên</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nó</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lại</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hình</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ban </a:t>
            </a:r>
            <a:r>
              <a:rPr lang="en-US" altLang="en-US" dirty="0" err="1">
                <a:solidFill>
                  <a:srgbClr val="000066"/>
                </a:solidFill>
              </a:rPr>
              <a:t>đầu</a:t>
            </a:r>
            <a:r>
              <a:rPr lang="en-US" altLang="en-US" dirty="0">
                <a:solidFill>
                  <a:srgbClr val="000066"/>
                </a:solidFill>
              </a:rPr>
              <a:t>.</a:t>
            </a:r>
          </a:p>
          <a:p>
            <a:pPr algn="just">
              <a:spcBef>
                <a:spcPct val="50000"/>
              </a:spcBef>
            </a:pPr>
            <a:r>
              <a:rPr lang="en-US" altLang="en-US" dirty="0">
                <a:solidFill>
                  <a:srgbClr val="000066"/>
                </a:solidFill>
              </a:rPr>
              <a:t>- </a:t>
            </a:r>
            <a:r>
              <a:rPr lang="en-US" altLang="en-US" dirty="0" err="1">
                <a:solidFill>
                  <a:srgbClr val="000066"/>
                </a:solidFill>
              </a:rPr>
              <a:t>Biến</a:t>
            </a:r>
            <a:r>
              <a:rPr lang="en-US" altLang="en-US" dirty="0">
                <a:solidFill>
                  <a:srgbClr val="000066"/>
                </a:solidFill>
              </a:rPr>
              <a:t> </a:t>
            </a:r>
            <a:r>
              <a:rPr lang="en-US" altLang="en-US" dirty="0" err="1">
                <a:solidFill>
                  <a:srgbClr val="000066"/>
                </a:solidFill>
              </a:rPr>
              <a:t>dạng</a:t>
            </a:r>
            <a:r>
              <a:rPr lang="en-US" altLang="en-US" dirty="0">
                <a:solidFill>
                  <a:srgbClr val="000066"/>
                </a:solidFill>
              </a:rPr>
              <a:t> </a:t>
            </a:r>
            <a:r>
              <a:rPr lang="en-US" altLang="en-US" dirty="0" err="1">
                <a:solidFill>
                  <a:srgbClr val="000066"/>
                </a:solidFill>
              </a:rPr>
              <a:t>của</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đặc</a:t>
            </a:r>
            <a:r>
              <a:rPr lang="en-US" altLang="en-US" dirty="0">
                <a:solidFill>
                  <a:srgbClr val="000066"/>
                </a:solidFill>
              </a:rPr>
              <a:t> </a:t>
            </a:r>
            <a:r>
              <a:rPr lang="en-US" altLang="en-US" dirty="0" err="1">
                <a:solidFill>
                  <a:srgbClr val="000066"/>
                </a:solidFill>
              </a:rPr>
              <a:t>điểm</a:t>
            </a:r>
            <a:r>
              <a:rPr lang="en-US" altLang="en-US" dirty="0">
                <a:solidFill>
                  <a:srgbClr val="000066"/>
                </a:solidFill>
              </a:rPr>
              <a:t> </a:t>
            </a:r>
            <a:r>
              <a:rPr lang="en-US" altLang="en-US" dirty="0" err="1">
                <a:solidFill>
                  <a:srgbClr val="000066"/>
                </a:solidFill>
              </a:rPr>
              <a:t>như</a:t>
            </a:r>
            <a:r>
              <a:rPr lang="en-US" altLang="en-US" dirty="0">
                <a:solidFill>
                  <a:srgbClr val="000066"/>
                </a:solidFill>
              </a:rPr>
              <a:t> </a:t>
            </a:r>
            <a:r>
              <a:rPr lang="en-US" altLang="en-US" dirty="0" err="1">
                <a:solidFill>
                  <a:srgbClr val="000066"/>
                </a:solidFill>
              </a:rPr>
              <a:t>trên</a:t>
            </a:r>
            <a:r>
              <a:rPr lang="en-US" altLang="en-US" dirty="0">
                <a:solidFill>
                  <a:srgbClr val="000066"/>
                </a:solidFill>
              </a:rPr>
              <a:t> </a:t>
            </a:r>
            <a:r>
              <a:rPr lang="en-US" altLang="en-US" dirty="0" err="1">
                <a:solidFill>
                  <a:srgbClr val="000066"/>
                </a:solidFill>
              </a:rPr>
              <a:t>là</a:t>
            </a:r>
            <a:r>
              <a:rPr lang="en-US" altLang="en-US" dirty="0">
                <a:solidFill>
                  <a:srgbClr val="000066"/>
                </a:solidFill>
              </a:rPr>
              <a:t> </a:t>
            </a:r>
            <a:r>
              <a:rPr lang="en-US" altLang="en-US" b="1" dirty="0" err="1">
                <a:solidFill>
                  <a:srgbClr val="000066"/>
                </a:solidFill>
              </a:rPr>
              <a:t>biến</a:t>
            </a:r>
            <a:r>
              <a:rPr lang="en-US" altLang="en-US" b="1" dirty="0">
                <a:solidFill>
                  <a:srgbClr val="000066"/>
                </a:solidFill>
              </a:rPr>
              <a:t> </a:t>
            </a:r>
            <a:r>
              <a:rPr lang="en-US" altLang="en-US" b="1" dirty="0" err="1">
                <a:solidFill>
                  <a:srgbClr val="000066"/>
                </a:solidFill>
              </a:rPr>
              <a:t>dạng</a:t>
            </a:r>
            <a:r>
              <a:rPr lang="en-US" altLang="en-US" b="1" dirty="0">
                <a:solidFill>
                  <a:srgbClr val="000066"/>
                </a:solidFill>
              </a:rPr>
              <a:t> </a:t>
            </a:r>
            <a:r>
              <a:rPr lang="en-US" altLang="en-US" b="1" dirty="0" err="1">
                <a:solidFill>
                  <a:srgbClr val="000066"/>
                </a:solidFill>
              </a:rPr>
              <a:t>đàn</a:t>
            </a:r>
            <a:r>
              <a:rPr lang="en-US" altLang="en-US" b="1" dirty="0">
                <a:solidFill>
                  <a:srgbClr val="000066"/>
                </a:solidFill>
              </a:rPr>
              <a:t> </a:t>
            </a:r>
            <a:r>
              <a:rPr lang="en-US" altLang="en-US" b="1" dirty="0" err="1">
                <a:solidFill>
                  <a:srgbClr val="000066"/>
                </a:solidFill>
              </a:rPr>
              <a:t>hồi</a:t>
            </a:r>
            <a:r>
              <a:rPr lang="en-US" altLang="en-US" dirty="0">
                <a:solidFill>
                  <a:srgbClr val="000066"/>
                </a:solidFill>
              </a:rPr>
              <a:t>. </a:t>
            </a:r>
            <a:r>
              <a:rPr lang="en-US" altLang="en-US" dirty="0" err="1">
                <a:solidFill>
                  <a:srgbClr val="000066"/>
                </a:solidFill>
              </a:rPr>
              <a:t>Lò</a:t>
            </a:r>
            <a:r>
              <a:rPr lang="en-US" altLang="en-US" dirty="0">
                <a:solidFill>
                  <a:srgbClr val="000066"/>
                </a:solidFill>
              </a:rPr>
              <a:t> xo </a:t>
            </a:r>
            <a:r>
              <a:rPr lang="en-US" altLang="en-US" dirty="0" err="1">
                <a:solidFill>
                  <a:srgbClr val="000066"/>
                </a:solidFill>
              </a:rPr>
              <a:t>là</a:t>
            </a:r>
            <a:r>
              <a:rPr lang="en-US" altLang="en-US" dirty="0">
                <a:solidFill>
                  <a:srgbClr val="000066"/>
                </a:solidFill>
              </a:rPr>
              <a:t> </a:t>
            </a:r>
            <a:r>
              <a:rPr lang="en-US" altLang="en-US" dirty="0" err="1">
                <a:solidFill>
                  <a:srgbClr val="000066"/>
                </a:solidFill>
              </a:rPr>
              <a:t>vật</a:t>
            </a:r>
            <a:r>
              <a:rPr lang="en-US" altLang="en-US" dirty="0">
                <a:solidFill>
                  <a:srgbClr val="000066"/>
                </a:solidFill>
              </a:rPr>
              <a:t> </a:t>
            </a:r>
            <a:r>
              <a:rPr lang="en-US" altLang="en-US" dirty="0" err="1">
                <a:solidFill>
                  <a:srgbClr val="000066"/>
                </a:solidFill>
              </a:rPr>
              <a:t>có</a:t>
            </a:r>
            <a:r>
              <a:rPr lang="en-US" altLang="en-US" dirty="0">
                <a:solidFill>
                  <a:srgbClr val="000066"/>
                </a:solidFill>
              </a:rPr>
              <a:t> </a:t>
            </a:r>
            <a:r>
              <a:rPr lang="en-US" altLang="en-US" dirty="0" err="1">
                <a:solidFill>
                  <a:srgbClr val="000066"/>
                </a:solidFill>
              </a:rPr>
              <a:t>tính</a:t>
            </a:r>
            <a:r>
              <a:rPr lang="en-US" altLang="en-US" dirty="0">
                <a:solidFill>
                  <a:srgbClr val="000066"/>
                </a:solidFill>
              </a:rPr>
              <a:t> </a:t>
            </a:r>
            <a:r>
              <a:rPr lang="en-US" altLang="en-US" dirty="0" err="1">
                <a:solidFill>
                  <a:srgbClr val="000066"/>
                </a:solidFill>
              </a:rPr>
              <a:t>chất</a:t>
            </a:r>
            <a:r>
              <a:rPr lang="en-US" altLang="en-US" dirty="0">
                <a:solidFill>
                  <a:srgbClr val="000066"/>
                </a:solidFill>
              </a:rPr>
              <a:t> </a:t>
            </a:r>
            <a:r>
              <a:rPr lang="en-US" altLang="en-US" dirty="0" err="1">
                <a:solidFill>
                  <a:srgbClr val="000066"/>
                </a:solidFill>
              </a:rPr>
              <a:t>đàn</a:t>
            </a:r>
            <a:r>
              <a:rPr lang="en-US" altLang="en-US" dirty="0">
                <a:solidFill>
                  <a:srgbClr val="000066"/>
                </a:solidFill>
              </a:rPr>
              <a:t> </a:t>
            </a:r>
            <a:r>
              <a:rPr lang="en-US" altLang="en-US" dirty="0" err="1">
                <a:solidFill>
                  <a:srgbClr val="000066"/>
                </a:solidFill>
              </a:rPr>
              <a:t>hồi</a:t>
            </a:r>
            <a:r>
              <a:rPr lang="en-US" altLang="en-US" dirty="0">
                <a:solidFill>
                  <a:srgbClr val="000066"/>
                </a:solidFill>
              </a:rPr>
              <a:t>.</a:t>
            </a:r>
          </a:p>
        </p:txBody>
      </p:sp>
      <p:sp>
        <p:nvSpPr>
          <p:cNvPr id="67642" name="Rectangle 58"/>
          <p:cNvSpPr>
            <a:spLocks noChangeArrowheads="1"/>
          </p:cNvSpPr>
          <p:nvPr/>
        </p:nvSpPr>
        <p:spPr bwMode="auto">
          <a:xfrm>
            <a:off x="7372350" y="3831282"/>
            <a:ext cx="1371600" cy="1943100"/>
          </a:xfrm>
          <a:prstGeom prst="rect">
            <a:avLst/>
          </a:prstGeom>
          <a:solidFill>
            <a:schemeClr val="bg1"/>
          </a:solidFill>
          <a:ln w="38100">
            <a:solidFill>
              <a:srgbClr val="00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800"/>
          </a:p>
        </p:txBody>
      </p:sp>
      <p:sp>
        <p:nvSpPr>
          <p:cNvPr id="67643" name="Text Box 59"/>
          <p:cNvSpPr txBox="1">
            <a:spLocks noChangeArrowheads="1"/>
          </p:cNvSpPr>
          <p:nvPr/>
        </p:nvSpPr>
        <p:spPr bwMode="auto">
          <a:xfrm>
            <a:off x="7629525" y="3970809"/>
            <a:ext cx="857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bằng</a:t>
            </a:r>
            <a:endParaRPr lang="en-US" altLang="en-US" b="1" dirty="0">
              <a:solidFill>
                <a:srgbClr val="FF0000"/>
              </a:solidFill>
            </a:endParaRPr>
          </a:p>
        </p:txBody>
      </p:sp>
      <p:sp>
        <p:nvSpPr>
          <p:cNvPr id="67644" name="Text Box 60"/>
          <p:cNvSpPr txBox="1">
            <a:spLocks noChangeArrowheads="1"/>
          </p:cNvSpPr>
          <p:nvPr/>
        </p:nvSpPr>
        <p:spPr bwMode="auto">
          <a:xfrm>
            <a:off x="7359881" y="4536817"/>
            <a:ext cx="125920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tăng</a:t>
            </a:r>
            <a:r>
              <a:rPr lang="en-US" altLang="en-US" b="1" dirty="0">
                <a:solidFill>
                  <a:srgbClr val="FF0000"/>
                </a:solidFill>
              </a:rPr>
              <a:t> </a:t>
            </a:r>
            <a:r>
              <a:rPr lang="en-US" altLang="en-US" b="1" dirty="0" err="1">
                <a:solidFill>
                  <a:srgbClr val="FF0000"/>
                </a:solidFill>
              </a:rPr>
              <a:t>lên</a:t>
            </a:r>
            <a:endParaRPr lang="en-US" altLang="en-US" b="1" dirty="0">
              <a:solidFill>
                <a:srgbClr val="FF0000"/>
              </a:solidFill>
            </a:endParaRPr>
          </a:p>
        </p:txBody>
      </p:sp>
      <p:sp>
        <p:nvSpPr>
          <p:cNvPr id="67645" name="Text Box 61"/>
          <p:cNvSpPr txBox="1">
            <a:spLocks noChangeArrowheads="1"/>
          </p:cNvSpPr>
          <p:nvPr/>
        </p:nvSpPr>
        <p:spPr bwMode="auto">
          <a:xfrm>
            <a:off x="7533236" y="5069752"/>
            <a:ext cx="10858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b="1" dirty="0" err="1">
                <a:solidFill>
                  <a:srgbClr val="FF0000"/>
                </a:solidFill>
              </a:rPr>
              <a:t>dãn</a:t>
            </a:r>
            <a:r>
              <a:rPr lang="en-US" altLang="en-US" b="1" dirty="0">
                <a:solidFill>
                  <a:srgbClr val="FF0000"/>
                </a:solidFill>
              </a:rPr>
              <a:t> </a:t>
            </a:r>
            <a:r>
              <a:rPr lang="en-US" altLang="en-US" b="1" dirty="0" err="1">
                <a:solidFill>
                  <a:srgbClr val="FF0000"/>
                </a:solidFill>
              </a:rPr>
              <a:t>ra</a:t>
            </a:r>
            <a:endParaRPr lang="en-US" altLang="en-US" b="1" dirty="0">
              <a:solidFill>
                <a:srgbClr val="FF0000"/>
              </a:solidFill>
            </a:endParaRPr>
          </a:p>
        </p:txBody>
      </p:sp>
    </p:spTree>
    <p:extLst>
      <p:ext uri="{BB962C8B-B14F-4D97-AF65-F5344CB8AC3E}">
        <p14:creationId xmlns:p14="http://schemas.microsoft.com/office/powerpoint/2010/main" val="63866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638"/>
                                        </p:tgtEl>
                                        <p:attrNameLst>
                                          <p:attrName>style.visibility</p:attrName>
                                        </p:attrNameLst>
                                      </p:cBhvr>
                                      <p:to>
                                        <p:strVal val="visible"/>
                                      </p:to>
                                    </p:set>
                                    <p:animEffect transition="in" filter="blinds(horizontal)">
                                      <p:cBhvr>
                                        <p:cTn id="7" dur="500"/>
                                        <p:tgtEl>
                                          <p:spTgt spid="6763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7642"/>
                                        </p:tgtEl>
                                        <p:attrNameLst>
                                          <p:attrName>style.visibility</p:attrName>
                                        </p:attrNameLst>
                                      </p:cBhvr>
                                      <p:to>
                                        <p:strVal val="visible"/>
                                      </p:to>
                                    </p:set>
                                    <p:animEffect transition="in" filter="blinds(horizontal)">
                                      <p:cBhvr>
                                        <p:cTn id="10" dur="500"/>
                                        <p:tgtEl>
                                          <p:spTgt spid="6764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7643"/>
                                        </p:tgtEl>
                                        <p:attrNameLst>
                                          <p:attrName>style.visibility</p:attrName>
                                        </p:attrNameLst>
                                      </p:cBhvr>
                                      <p:to>
                                        <p:strVal val="visible"/>
                                      </p:to>
                                    </p:set>
                                    <p:animEffect transition="in" filter="blinds(horizontal)">
                                      <p:cBhvr>
                                        <p:cTn id="13" dur="500"/>
                                        <p:tgtEl>
                                          <p:spTgt spid="6764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7644"/>
                                        </p:tgtEl>
                                        <p:attrNameLst>
                                          <p:attrName>style.visibility</p:attrName>
                                        </p:attrNameLst>
                                      </p:cBhvr>
                                      <p:to>
                                        <p:strVal val="visible"/>
                                      </p:to>
                                    </p:set>
                                    <p:animEffect transition="in" filter="blinds(horizontal)">
                                      <p:cBhvr>
                                        <p:cTn id="16" dur="500"/>
                                        <p:tgtEl>
                                          <p:spTgt spid="67644"/>
                                        </p:tgtEl>
                                      </p:cBhvr>
                                    </p:animEffect>
                                  </p:childTnLst>
                                </p:cTn>
                              </p:par>
                              <p:par>
                                <p:cTn id="17" presetID="3" presetClass="entr" presetSubtype="10" fill="hold" grpId="1" nodeType="withEffect">
                                  <p:stCondLst>
                                    <p:cond delay="0"/>
                                  </p:stCondLst>
                                  <p:childTnLst>
                                    <p:set>
                                      <p:cBhvr>
                                        <p:cTn id="18" dur="1" fill="hold">
                                          <p:stCondLst>
                                            <p:cond delay="0"/>
                                          </p:stCondLst>
                                        </p:cTn>
                                        <p:tgtEl>
                                          <p:spTgt spid="67645"/>
                                        </p:tgtEl>
                                        <p:attrNameLst>
                                          <p:attrName>style.visibility</p:attrName>
                                        </p:attrNameLst>
                                      </p:cBhvr>
                                      <p:to>
                                        <p:strVal val="visible"/>
                                      </p:to>
                                    </p:set>
                                    <p:animEffect transition="in" filter="blinds(horizontal)">
                                      <p:cBhvr>
                                        <p:cTn id="19" dur="500"/>
                                        <p:tgtEl>
                                          <p:spTgt spid="6764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9" presetClass="path" presetSubtype="0" accel="50000" decel="50000" fill="hold" grpId="0" nodeType="clickEffect">
                                  <p:stCondLst>
                                    <p:cond delay="0"/>
                                  </p:stCondLst>
                                  <p:childTnLst>
                                    <p:animMotion origin="layout" path="M 0.0375 0.01111 L -0.20417 -0.22199 " pathEditMode="relative" rAng="0" ptsTypes="AA">
                                      <p:cBhvr>
                                        <p:cTn id="23" dur="2000" fill="hold"/>
                                        <p:tgtEl>
                                          <p:spTgt spid="67645"/>
                                        </p:tgtEl>
                                        <p:attrNameLst>
                                          <p:attrName>ppt_x</p:attrName>
                                          <p:attrName>ppt_y</p:attrName>
                                        </p:attrNameLst>
                                      </p:cBhvr>
                                      <p:rCtr x="-12083" y="-11667"/>
                                    </p:animMotion>
                                  </p:childTnLst>
                                </p:cTn>
                              </p:par>
                            </p:childTnLst>
                          </p:cTn>
                        </p:par>
                      </p:childTnLst>
                    </p:cTn>
                  </p:par>
                  <p:par>
                    <p:cTn id="24" fill="hold" nodeType="clickPar">
                      <p:stCondLst>
                        <p:cond delay="indefinite"/>
                      </p:stCondLst>
                      <p:childTnLst>
                        <p:par>
                          <p:cTn id="25" fill="hold" nodeType="withGroup">
                            <p:stCondLst>
                              <p:cond delay="0"/>
                            </p:stCondLst>
                            <p:childTnLst>
                              <p:par>
                                <p:cTn id="26" presetID="56" presetClass="path" presetSubtype="0" accel="50000" decel="50000" fill="hold" grpId="1" nodeType="clickEffect">
                                  <p:stCondLst>
                                    <p:cond delay="0"/>
                                  </p:stCondLst>
                                  <p:childTnLst>
                                    <p:animMotion origin="layout" path="M -0.00278 -0.04097 L -0.51528 -0.10764 " pathEditMode="relative" rAng="0" ptsTypes="AA">
                                      <p:cBhvr>
                                        <p:cTn id="27" dur="2000" fill="hold"/>
                                        <p:tgtEl>
                                          <p:spTgt spid="67644"/>
                                        </p:tgtEl>
                                        <p:attrNameLst>
                                          <p:attrName>ppt_x</p:attrName>
                                          <p:attrName>ppt_y</p:attrName>
                                        </p:attrNameLst>
                                      </p:cBhvr>
                                      <p:rCtr x="-25625" y="-3333"/>
                                    </p:animMotion>
                                  </p:childTnLst>
                                </p:cTn>
                              </p:par>
                            </p:childTnLst>
                          </p:cTn>
                        </p:par>
                      </p:childTnLst>
                    </p:cTn>
                  </p:par>
                  <p:par>
                    <p:cTn id="28" fill="hold" nodeType="clickPar">
                      <p:stCondLst>
                        <p:cond delay="indefinite"/>
                      </p:stCondLst>
                      <p:childTnLst>
                        <p:par>
                          <p:cTn id="29" fill="hold" nodeType="withGroup">
                            <p:stCondLst>
                              <p:cond delay="0"/>
                            </p:stCondLst>
                            <p:childTnLst>
                              <p:par>
                                <p:cTn id="30" presetID="56" presetClass="path" presetSubtype="0" accel="50000" decel="50000" fill="hold" grpId="1" nodeType="clickEffect">
                                  <p:stCondLst>
                                    <p:cond delay="0"/>
                                  </p:stCondLst>
                                  <p:childTnLst>
                                    <p:animMotion origin="layout" path="M 0.02292 -0.05023 L -0.34792 0.03866 " pathEditMode="relative" rAng="0" ptsTypes="AA">
                                      <p:cBhvr>
                                        <p:cTn id="31" dur="2000" fill="hold"/>
                                        <p:tgtEl>
                                          <p:spTgt spid="67643"/>
                                        </p:tgtEl>
                                        <p:attrNameLst>
                                          <p:attrName>ppt_x</p:attrName>
                                          <p:attrName>ppt_y</p:attrName>
                                        </p:attrNameLst>
                                      </p:cBhvr>
                                      <p:rCtr x="-18542" y="4444"/>
                                    </p:animMotion>
                                  </p:childTnLst>
                                </p:cTn>
                              </p:par>
                            </p:childTnLst>
                          </p:cTn>
                        </p:par>
                        <p:par>
                          <p:cTn id="32" fill="hold" nodeType="afterGroup">
                            <p:stCondLst>
                              <p:cond delay="2000"/>
                            </p:stCondLst>
                            <p:childTnLst>
                              <p:par>
                                <p:cTn id="33" presetID="8" presetClass="exit" presetSubtype="16" fill="hold" grpId="1" nodeType="afterEffect">
                                  <p:stCondLst>
                                    <p:cond delay="0"/>
                                  </p:stCondLst>
                                  <p:childTnLst>
                                    <p:animEffect transition="out" filter="diamond(in)">
                                      <p:cBhvr>
                                        <p:cTn id="34" dur="2000"/>
                                        <p:tgtEl>
                                          <p:spTgt spid="67642"/>
                                        </p:tgtEl>
                                      </p:cBhvr>
                                    </p:animEffect>
                                    <p:set>
                                      <p:cBhvr>
                                        <p:cTn id="35" dur="1" fill="hold">
                                          <p:stCondLst>
                                            <p:cond delay="1999"/>
                                          </p:stCondLst>
                                        </p:cTn>
                                        <p:tgtEl>
                                          <p:spTgt spid="67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38" grpId="0" animBg="1"/>
      <p:bldP spid="67642" grpId="0" animBg="1"/>
      <p:bldP spid="67642" grpId="1" animBg="1"/>
      <p:bldP spid="67643" grpId="0"/>
      <p:bldP spid="67643" grpId="1"/>
      <p:bldP spid="67644" grpId="0"/>
      <p:bldP spid="67644" grpId="1"/>
      <p:bldP spid="67645" grpId="0"/>
      <p:bldP spid="67645"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7620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 (hay </a:t>
            </a:r>
            <a:r>
              <a:rPr lang="en-US" sz="2400" b="1" dirty="0" err="1">
                <a:solidFill>
                  <a:srgbClr val="0000FF"/>
                </a:solidFill>
                <a:latin typeface="Times New Roman" pitchFamily="18" charset="0"/>
                <a:cs typeface="Times New Roman" pitchFamily="18" charset="0"/>
              </a:rPr>
              <a:t>còn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gọi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6" name="TextBox 5"/>
          <p:cNvSpPr txBox="1"/>
          <p:nvPr/>
        </p:nvSpPr>
        <p:spPr>
          <a:xfrm>
            <a:off x="685800" y="3124200"/>
            <a:ext cx="7543800" cy="830997"/>
          </a:xfrm>
          <a:prstGeom prst="rect">
            <a:avLst/>
          </a:prstGeom>
          <a:noFill/>
        </p:spPr>
        <p:txBody>
          <a:bodyPr wrap="square" rtlCol="0">
            <a:spAutoFit/>
          </a:bodyPr>
          <a:lstStyle/>
          <a:p>
            <a:pPr marL="457200" indent="-457200" algn="just"/>
            <a:r>
              <a:rPr lang="en-US" sz="2400" b="1" dirty="0">
                <a:solidFill>
                  <a:srgbClr val="0000FF"/>
                </a:solidFill>
                <a:latin typeface="Times New Roman" pitchFamily="18" charset="0"/>
                <a:cs typeface="Times New Roman" pitchFamily="18" charset="0"/>
              </a:rPr>
              <a:t>      </a:t>
            </a:r>
            <a:r>
              <a:rPr lang="en-US" sz="2400" b="1" dirty="0" err="1">
                <a:latin typeface="Times New Roman" pitchFamily="18" charset="0"/>
                <a:cs typeface="Times New Roman" pitchFamily="18" charset="0"/>
              </a:rPr>
              <a:t>Độ</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biến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là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hiệu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giữa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dài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a:t>
            </a:r>
            <a:endParaRPr lang="en-US" sz="2400" dirty="0">
              <a:latin typeface="Times New Roman" pitchFamily="18" charset="0"/>
              <a:cs typeface="Times New Roman" pitchFamily="18" charset="0"/>
            </a:endParaRPr>
          </a:p>
        </p:txBody>
      </p:sp>
      <p:sp>
        <p:nvSpPr>
          <p:cNvPr id="7" name="TextBox 6"/>
          <p:cNvSpPr txBox="1"/>
          <p:nvPr/>
        </p:nvSpPr>
        <p:spPr>
          <a:xfrm>
            <a:off x="1905000" y="3429000"/>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biến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dạng</a:t>
            </a:r>
            <a:endParaRPr lang="en-US" sz="2400" dirty="0">
              <a:solidFill>
                <a:srgbClr val="FF0000"/>
              </a:solidFill>
              <a:latin typeface="Times New Roman" pitchFamily="18" charset="0"/>
              <a:cs typeface="Times New Roman" pitchFamily="18" charset="0"/>
            </a:endParaRPr>
          </a:p>
        </p:txBody>
      </p:sp>
      <p:sp>
        <p:nvSpPr>
          <p:cNvPr id="8" name="TextBox 7"/>
          <p:cNvSpPr txBox="1"/>
          <p:nvPr/>
        </p:nvSpPr>
        <p:spPr>
          <a:xfrm>
            <a:off x="5297905" y="3424535"/>
            <a:ext cx="1524000" cy="461665"/>
          </a:xfrm>
          <a:prstGeom prst="rect">
            <a:avLst/>
          </a:prstGeom>
          <a:noFill/>
        </p:spPr>
        <p:txBody>
          <a:bodyPr wrap="square" rtlCol="0">
            <a:spAutoFit/>
          </a:bodyPr>
          <a:lstStyle/>
          <a:p>
            <a:pPr marL="457200" indent="-457200"/>
            <a:r>
              <a:rPr lang="en-US" sz="2400" b="1" dirty="0" err="1">
                <a:solidFill>
                  <a:srgbClr val="FF0000"/>
                </a:solidFill>
                <a:latin typeface="Times New Roman" pitchFamily="18" charset="0"/>
                <a:cs typeface="Times New Roman" pitchFamily="18" charset="0"/>
              </a:rPr>
              <a:t>tự</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nhiên</a:t>
            </a:r>
            <a:endParaRPr lang="en-US" sz="2400" dirty="0">
              <a:solidFill>
                <a:srgbClr val="FF0000"/>
              </a:solidFill>
              <a:latin typeface="Times New Roman" pitchFamily="18" charset="0"/>
              <a:cs typeface="Times New Roman" pitchFamily="18" charset="0"/>
            </a:endParaRPr>
          </a:p>
        </p:txBody>
      </p:sp>
      <p:pic>
        <p:nvPicPr>
          <p:cNvPr id="9" name="Picture 8" descr="1-mau_slide_powerpoint_dep_ctu.vn_(30).gif"/>
          <p:cNvPicPr>
            <a:picLocks noChangeAspect="1"/>
          </p:cNvPicPr>
          <p:nvPr/>
        </p:nvPicPr>
        <p:blipFill>
          <a:blip r:embed="rId3" cstate="print"/>
          <a:stretch>
            <a:fillRect/>
          </a:stretch>
        </p:blipFill>
        <p:spPr>
          <a:xfrm>
            <a:off x="762000" y="3048000"/>
            <a:ext cx="658345" cy="381000"/>
          </a:xfrm>
          <a:prstGeom prst="rect">
            <a:avLst/>
          </a:prstGeom>
        </p:spPr>
      </p:pic>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7620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7620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7620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name="Equation" r:id="rId4" imgW="114120" imgH="215640" progId="Equation.3">
                  <p:embed/>
                </p:oleObj>
              </mc:Choice>
              <mc:Fallback>
                <p:oleObj name="Equation" r:id="rId4" imgW="114120" imgH="2156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3"/>
          <p:cNvGraphicFramePr>
            <a:graphicFrameLocks noChangeAspect="1"/>
          </p:cNvGraphicFramePr>
          <p:nvPr/>
        </p:nvGraphicFramePr>
        <p:xfrm>
          <a:off x="2513013" y="4038600"/>
          <a:ext cx="1025525" cy="442913"/>
        </p:xfrm>
        <a:graphic>
          <a:graphicData uri="http://schemas.openxmlformats.org/presentationml/2006/ole">
            <mc:AlternateContent xmlns:mc="http://schemas.openxmlformats.org/markup-compatibility/2006">
              <mc:Choice xmlns:v="urn:schemas-microsoft-com:vml" Requires="v">
                <p:oleObj name="Equation" r:id="rId6" imgW="825480" imgH="241200" progId="Equation.3">
                  <p:embed/>
                </p:oleObj>
              </mc:Choice>
              <mc:Fallback>
                <p:oleObj name="Equation" r:id="rId6" imgW="825480" imgH="2412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3013" y="4038600"/>
                        <a:ext cx="1025525" cy="442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1020498" y="4267200"/>
            <a:ext cx="3552479" cy="461665"/>
          </a:xfrm>
          <a:prstGeom prst="rect">
            <a:avLst/>
          </a:prstGeom>
          <a:noFill/>
        </p:spPr>
        <p:txBody>
          <a:bodyPr wrap="square" rtlCol="0">
            <a:spAutoFit/>
          </a:bodyPr>
          <a:lstStyle/>
          <a:p>
            <a:pPr marL="457200" indent="-457200"/>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mc:AlternateContent xmlns:mc="http://schemas.openxmlformats.org/markup-compatibility/2006" xmlns:a14="http://schemas.microsoft.com/office/drawing/2010/main">
        <mc:Choice Requires="a14">
          <p:sp>
            <p:nvSpPr>
              <p:cNvPr id="17" name="TextBox 16"/>
              <p:cNvSpPr txBox="1"/>
              <p:nvPr/>
            </p:nvSpPr>
            <p:spPr>
              <a:xfrm>
                <a:off x="2796737" y="4478179"/>
                <a:ext cx="4842193" cy="1384995"/>
              </a:xfrm>
              <a:prstGeom prst="rect">
                <a:avLst/>
              </a:prstGeom>
              <a:noFill/>
            </p:spPr>
            <p:txBody>
              <a:bodyPr wrap="square" rtlCol="0">
                <a:spAutoFit/>
              </a:bodyPr>
              <a:lstStyle/>
              <a:p>
                <a:pPr marL="457200" indent="-457200"/>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itchFamily="18" charset="0"/>
                      </a:rPr>
                      <m:t>∆</m:t>
                    </m:r>
                  </m:oMath>
                </a14:m>
                <a:r>
                  <a:rPr lang="en-US" sz="2800" dirty="0">
                    <a:latin typeface="French Script MT" panose="03020402040607040605" pitchFamily="66" charset="0"/>
                    <a:cs typeface="Times New Roman" pitchFamily="18" charset="0"/>
                  </a:rPr>
                  <a:t>l</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marL="457200" indent="-457200"/>
                <a:r>
                  <a:rPr lang="en-US" sz="2400" dirty="0">
                    <a:latin typeface="French Script MT" panose="03020402040607040605" pitchFamily="66" charset="0"/>
                    <a:cs typeface="Times New Roman" pitchFamily="18" charset="0"/>
                  </a:rPr>
                  <a:t>  </a:t>
                </a:r>
                <a:r>
                  <a:rPr lang="en-US" sz="2800" dirty="0">
                    <a:latin typeface="French Script MT" panose="03020402040607040605" pitchFamily="66" charset="0"/>
                    <a:cs typeface="Times New Roman" pitchFamily="18" charset="0"/>
                  </a:rPr>
                  <a:t>l:</a:t>
                </a:r>
                <a:r>
                  <a:rPr lang="en-US" sz="2400" dirty="0">
                    <a:latin typeface="French Script MT" panose="03020402040607040605" pitchFamily="66" charset="0"/>
                    <a:cs typeface="Times New Roman" pitchFamily="18" charset="0"/>
                  </a:rPr>
                  <a:t> </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p>
              <a:p>
                <a:pPr marL="457200" indent="-457200"/>
                <a:r>
                  <a:rPr lang="en-US" sz="2800" dirty="0">
                    <a:latin typeface="French Script MT" panose="03020402040607040605" pitchFamily="66" charset="0"/>
                    <a:cs typeface="Times New Roman" pitchFamily="18" charset="0"/>
                  </a:rPr>
                  <a:t>l</a:t>
                </a:r>
                <a:r>
                  <a:rPr lang="en-US" sz="2800" baseline="-25000" dirty="0">
                    <a:latin typeface="French Script MT" panose="03020402040607040605" pitchFamily="66" charset="0"/>
                    <a:cs typeface="Times New Roman" pitchFamily="18" charset="0"/>
                  </a:rPr>
                  <a:t>0 </a:t>
                </a:r>
                <a:r>
                  <a:rPr lang="en-US" sz="2800" baseline="-250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dài</a:t>
                </a:r>
                <a:r>
                  <a:rPr lang="en-US" sz="2400" dirty="0">
                    <a:latin typeface="Times New Roman" panose="02020603050405020304" pitchFamily="18" charset="0"/>
                    <a:cs typeface="Times New Roman" panose="02020603050405020304" pitchFamily="18" charset="0"/>
                  </a:rPr>
                  <a:t> ban </a:t>
                </a:r>
                <a:r>
                  <a:rPr lang="en-US" sz="2400" dirty="0" err="1">
                    <a:latin typeface="Times New Roman" panose="02020603050405020304" pitchFamily="18" charset="0"/>
                    <a:cs typeface="Times New Roman" panose="02020603050405020304" pitchFamily="18" charset="0"/>
                  </a:rPr>
                  <a:t>đầu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lò</a:t>
                </a:r>
                <a:r>
                  <a:rPr lang="en-US" sz="2400" dirty="0">
                    <a:latin typeface="Times New Roman" panose="02020603050405020304" pitchFamily="18" charset="0"/>
                    <a:cs typeface="Times New Roman" panose="02020603050405020304" pitchFamily="18" charset="0"/>
                  </a:rPr>
                  <a:t> xo</a:t>
                </a:r>
              </a:p>
            </p:txBody>
          </p:sp>
        </mc:Choice>
        <mc:Fallback xmlns="">
          <p:sp>
            <p:nvSpPr>
              <p:cNvPr id="17" name="TextBox 16"/>
              <p:cNvSpPr txBox="1">
                <a:spLocks noRot="1" noChangeAspect="1" noMove="1" noResize="1" noEditPoints="1" noAdjustHandles="1" noChangeArrowheads="1" noChangeShapeType="1" noTextEdit="1"/>
              </p:cNvSpPr>
              <p:nvPr/>
            </p:nvSpPr>
            <p:spPr>
              <a:xfrm>
                <a:off x="2796737" y="4478179"/>
                <a:ext cx="4842193" cy="1384995"/>
              </a:xfrm>
              <a:prstGeom prst="rect">
                <a:avLst/>
              </a:prstGeom>
              <a:blipFill rotWithShape="0">
                <a:blip r:embed="rId9"/>
                <a:stretch>
                  <a:fillRect l="-2645" t="-4846" b="-12335"/>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6" presetClass="emph" presetSubtype="0" fill="hold" nodeType="withEffect">
                                  <p:stCondLst>
                                    <p:cond delay="0"/>
                                  </p:stCondLst>
                                  <p:childTnLst>
                                    <p:animScale>
                                      <p:cBhvr>
                                        <p:cTn id="32" dur="2000" fill="hold"/>
                                        <p:tgtEl>
                                          <p:spTgt spid="15"/>
                                        </p:tgtEl>
                                      </p:cBhvr>
                                      <p:by x="150000" y="150000"/>
                                    </p:animScale>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5).jpg"/>
          <p:cNvPicPr>
            <a:picLocks noChangeAspect="1"/>
          </p:cNvPicPr>
          <p:nvPr/>
        </p:nvPicPr>
        <p:blipFill>
          <a:blip r:embed="rId2"/>
          <a:stretch>
            <a:fillRect/>
          </a:stretch>
        </p:blipFill>
        <p:spPr>
          <a:xfrm>
            <a:off x="0" y="4414"/>
            <a:ext cx="9149891" cy="6853586"/>
          </a:xfrm>
          <a:prstGeom prst="rect">
            <a:avLst/>
          </a:prstGeom>
        </p:spPr>
      </p:pic>
      <p:sp>
        <p:nvSpPr>
          <p:cNvPr id="5" name="TextBox 4"/>
          <p:cNvSpPr txBox="1"/>
          <p:nvPr/>
        </p:nvSpPr>
        <p:spPr>
          <a:xfrm>
            <a:off x="304800" y="228600"/>
            <a:ext cx="5562600" cy="461665"/>
          </a:xfrm>
          <a:prstGeom prst="rect">
            <a:avLst/>
          </a:prstGeom>
          <a:noFill/>
        </p:spPr>
        <p:txBody>
          <a:bodyPr wrap="square" rtlCol="0">
            <a:spAutoFit/>
          </a:bodyPr>
          <a:lstStyle/>
          <a:p>
            <a:r>
              <a:rPr lang="en-US" sz="2400" b="1" dirty="0" err="1">
                <a:solidFill>
                  <a:srgbClr val="0000FF"/>
                </a:solidFill>
                <a:latin typeface="Times New Roman" pitchFamily="18" charset="0"/>
                <a:cs typeface="Times New Roman" pitchFamily="18" charset="0"/>
              </a:rPr>
              <a:t>Tìm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từ</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thích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hợp</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để</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điền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vào</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chỗ</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trống</a:t>
            </a:r>
            <a:endParaRPr lang="en-US" sz="2400" b="1" dirty="0">
              <a:solidFill>
                <a:srgbClr val="0000FF"/>
              </a:solidFill>
              <a:latin typeface="Times New Roman" pitchFamily="18" charset="0"/>
              <a:cs typeface="Times New Roman" pitchFamily="18" charset="0"/>
            </a:endParaRPr>
          </a:p>
        </p:txBody>
      </p:sp>
      <p:sp>
        <p:nvSpPr>
          <p:cNvPr id="6" name="TextBox 5"/>
          <p:cNvSpPr txBox="1"/>
          <p:nvPr/>
        </p:nvSpPr>
        <p:spPr>
          <a:xfrm>
            <a:off x="381000" y="762000"/>
            <a:ext cx="8458200" cy="304698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tăng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gấp</a:t>
            </a:r>
            <a:r>
              <a:rPr lang="en-US" sz="3200" dirty="0">
                <a:latin typeface="Times New Roman" pitchFamily="18" charset="0"/>
                <a:cs typeface="Times New Roman" pitchFamily="18" charset="0"/>
              </a:rPr>
              <a:t> 3.</a:t>
            </a:r>
          </a:p>
          <a:p>
            <a:pPr algn="just">
              <a:buFontTx/>
              <a:buChar char="-"/>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2 </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lò</a:t>
            </a:r>
            <a:r>
              <a:rPr lang="en-US" sz="3200" dirty="0">
                <a:latin typeface="Times New Roman" pitchFamily="18" charset="0"/>
                <a:cs typeface="Times New Roman" pitchFamily="18" charset="0"/>
              </a:rPr>
              <a:t> xo </a:t>
            </a:r>
            <a:r>
              <a:rPr lang="en-US" sz="3200" dirty="0" err="1">
                <a:latin typeface="Times New Roman" pitchFamily="18" charset="0"/>
                <a:cs typeface="Times New Roman" pitchFamily="18" charset="0"/>
              </a:rPr>
              <a:t>cũng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lần</a:t>
            </a:r>
            <a:r>
              <a:rPr lang="en-US" sz="3200" dirty="0">
                <a:latin typeface="Times New Roman" pitchFamily="18" charset="0"/>
                <a:cs typeface="Times New Roman" pitchFamily="18" charset="0"/>
              </a:rPr>
              <a:t>.</a:t>
            </a:r>
          </a:p>
        </p:txBody>
      </p:sp>
      <p:sp>
        <p:nvSpPr>
          <p:cNvPr id="7" name="TextBox 6"/>
          <p:cNvSpPr txBox="1"/>
          <p:nvPr/>
        </p:nvSpPr>
        <p:spPr>
          <a:xfrm>
            <a:off x="2840182" y="1203105"/>
            <a:ext cx="2816454" cy="584775"/>
          </a:xfrm>
          <a:prstGeom prst="rect">
            <a:avLst/>
          </a:prstGeom>
          <a:noFill/>
        </p:spPr>
        <p:txBody>
          <a:bodyPr wrap="square" rtlCol="0">
            <a:spAutoFit/>
          </a:bodyPr>
          <a:lstStyle/>
          <a:p>
            <a:r>
              <a:rPr lang="en-US" sz="3200" b="1" dirty="0" err="1">
                <a:solidFill>
                  <a:srgbClr val="FF0000"/>
                </a:solidFill>
                <a:latin typeface="Times New Roman" pitchFamily="18" charset="0"/>
                <a:cs typeface="Times New Roman" pitchFamily="18" charset="0"/>
              </a:rPr>
              <a:t>tăng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gấp</a:t>
            </a:r>
            <a:r>
              <a:rPr lang="en-US" sz="3200" b="1" dirty="0">
                <a:solidFill>
                  <a:srgbClr val="FF0000"/>
                </a:solidFill>
                <a:latin typeface="Times New Roman" pitchFamily="18" charset="0"/>
                <a:cs typeface="Times New Roman" pitchFamily="18" charset="0"/>
              </a:rPr>
              <a:t> 2</a:t>
            </a:r>
          </a:p>
        </p:txBody>
      </p:sp>
      <p:sp>
        <p:nvSpPr>
          <p:cNvPr id="8" name="TextBox 7"/>
          <p:cNvSpPr txBox="1"/>
          <p:nvPr/>
        </p:nvSpPr>
        <p:spPr>
          <a:xfrm>
            <a:off x="4114800" y="1712100"/>
            <a:ext cx="2816454"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tăng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lên</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gấp</a:t>
            </a:r>
            <a:r>
              <a:rPr lang="en-US" sz="3000" b="1" dirty="0">
                <a:solidFill>
                  <a:srgbClr val="FF0000"/>
                </a:solidFill>
                <a:latin typeface="Times New Roman" pitchFamily="18" charset="0"/>
                <a:cs typeface="Times New Roman" pitchFamily="18" charset="0"/>
              </a:rPr>
              <a:t> 3</a:t>
            </a:r>
          </a:p>
        </p:txBody>
      </p:sp>
      <p:sp>
        <p:nvSpPr>
          <p:cNvPr id="9" name="TextBox 8"/>
          <p:cNvSpPr txBox="1"/>
          <p:nvPr/>
        </p:nvSpPr>
        <p:spPr>
          <a:xfrm>
            <a:off x="4366778" y="2694065"/>
            <a:ext cx="1266305" cy="553998"/>
          </a:xfrm>
          <a:prstGeom prst="rect">
            <a:avLst/>
          </a:prstGeom>
          <a:noFill/>
        </p:spPr>
        <p:txBody>
          <a:bodyPr wrap="square" rtlCol="0">
            <a:spAutoFit/>
          </a:bodyPr>
          <a:lstStyle/>
          <a:p>
            <a:r>
              <a:rPr lang="en-US" sz="3000" b="1" dirty="0" err="1">
                <a:solidFill>
                  <a:srgbClr val="FF0000"/>
                </a:solidFill>
                <a:latin typeface="Times New Roman" pitchFamily="18" charset="0"/>
                <a:cs typeface="Times New Roman" pitchFamily="18" charset="0"/>
              </a:rPr>
              <a:t>giảm</a:t>
            </a:r>
            <a:endParaRPr lang="en-US" sz="3000" b="1" dirty="0">
              <a:solidFill>
                <a:srgbClr val="FF0000"/>
              </a:solidFill>
              <a:latin typeface="Times New Roman" pitchFamily="18" charset="0"/>
              <a:cs typeface="Times New Roman" pitchFamily="18" charset="0"/>
            </a:endParaRPr>
          </a:p>
        </p:txBody>
      </p:sp>
      <p:sp>
        <p:nvSpPr>
          <p:cNvPr id="10" name="TextBox 9"/>
          <p:cNvSpPr txBox="1"/>
          <p:nvPr/>
        </p:nvSpPr>
        <p:spPr>
          <a:xfrm>
            <a:off x="5543896" y="3152001"/>
            <a:ext cx="533400" cy="553998"/>
          </a:xfrm>
          <a:prstGeom prst="rect">
            <a:avLst/>
          </a:prstGeom>
          <a:noFill/>
        </p:spPr>
        <p:txBody>
          <a:bodyPr wrap="square" rtlCol="0">
            <a:spAutoFit/>
          </a:bodyPr>
          <a:lstStyle/>
          <a:p>
            <a:r>
              <a:rPr lang="en-US" sz="3000" b="1" dirty="0">
                <a:solidFill>
                  <a:srgbClr val="FF0000"/>
                </a:solidFill>
                <a:latin typeface="Times New Roman" pitchFamily="18" charset="0"/>
                <a:cs typeface="Times New Roman" pitchFamily="18" charset="0"/>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inh-nen-background-powerpoint-21.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2590800"/>
            <a:ext cx="79248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2. </a:t>
            </a:r>
            <a:r>
              <a:rPr lang="en-US" sz="2400" b="1" dirty="0" err="1">
                <a:solidFill>
                  <a:srgbClr val="0000FF"/>
                </a:solidFill>
                <a:latin typeface="Times New Roman" pitchFamily="18" charset="0"/>
                <a:cs typeface="Times New Roman" pitchFamily="18" charset="0"/>
              </a:rPr>
              <a:t>Độ</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dãn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endParaRPr lang="en-US" sz="2400" dirty="0">
              <a:solidFill>
                <a:srgbClr val="0000FF"/>
              </a:solidFill>
              <a:latin typeface="Times New Roman" pitchFamily="18" charset="0"/>
              <a:cs typeface="Times New Roman" pitchFamily="18" charset="0"/>
            </a:endParaRPr>
          </a:p>
        </p:txBody>
      </p:sp>
      <p:sp>
        <p:nvSpPr>
          <p:cNvPr id="10" name="TextBox 9"/>
          <p:cNvSpPr txBox="1"/>
          <p:nvPr/>
        </p:nvSpPr>
        <p:spPr>
          <a:xfrm>
            <a:off x="685800" y="5334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11" name="TextBox 10"/>
          <p:cNvSpPr txBox="1"/>
          <p:nvPr/>
        </p:nvSpPr>
        <p:spPr>
          <a:xfrm>
            <a:off x="685800" y="12192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2" name="TextBox 11"/>
          <p:cNvSpPr txBox="1"/>
          <p:nvPr/>
        </p:nvSpPr>
        <p:spPr>
          <a:xfrm>
            <a:off x="685800" y="16764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Đặc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điểm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sp>
        <p:nvSpPr>
          <p:cNvPr id="13" name="TextBox 12"/>
          <p:cNvSpPr txBox="1"/>
          <p:nvPr/>
        </p:nvSpPr>
        <p:spPr>
          <a:xfrm>
            <a:off x="685800" y="21336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1. </a:t>
            </a:r>
            <a:r>
              <a:rPr lang="en-US" sz="2400" b="1" dirty="0" err="1">
                <a:solidFill>
                  <a:srgbClr val="0000FF"/>
                </a:solidFill>
                <a:latin typeface="Times New Roman" pitchFamily="18" charset="0"/>
                <a:cs typeface="Times New Roman" pitchFamily="18" charset="0"/>
              </a:rPr>
              <a:t>Thí</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nghiệm</a:t>
            </a:r>
            <a:r>
              <a:rPr lang="en-US" sz="2400" b="1" dirty="0">
                <a:solidFill>
                  <a:srgbClr val="0000FF"/>
                </a:solidFill>
                <a:latin typeface="Times New Roman" pitchFamily="18" charset="0"/>
                <a:cs typeface="Times New Roman" pitchFamily="18" charset="0"/>
              </a:rPr>
              <a:t>:</a:t>
            </a:r>
          </a:p>
        </p:txBody>
      </p:sp>
      <p:graphicFrame>
        <p:nvGraphicFramePr>
          <p:cNvPr id="14" name="Object 13"/>
          <p:cNvGraphicFramePr>
            <a:graphicFrameLocks noChangeAspect="1"/>
          </p:cNvGraphicFramePr>
          <p:nvPr/>
        </p:nvGraphicFramePr>
        <p:xfrm>
          <a:off x="5276850" y="1720850"/>
          <a:ext cx="114300" cy="215900"/>
        </p:xfrm>
        <a:graphic>
          <a:graphicData uri="http://schemas.openxmlformats.org/presentationml/2006/ole">
            <mc:AlternateContent xmlns:mc="http://schemas.openxmlformats.org/markup-compatibility/2006">
              <mc:Choice xmlns:v="urn:schemas-microsoft-com:vml" Requires="v">
                <p:oleObj name="Equation" r:id="rId3" imgW="114120" imgH="215640" progId="Equation.3">
                  <p:embed/>
                </p:oleObj>
              </mc:Choice>
              <mc:Fallback>
                <p:oleObj name="Equation" r:id="rId3" imgW="114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6850" y="17208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85800" y="3048000"/>
            <a:ext cx="1752600" cy="461665"/>
          </a:xfrm>
          <a:prstGeom prst="rect">
            <a:avLst/>
          </a:prstGeom>
          <a:noFill/>
        </p:spPr>
        <p:txBody>
          <a:bodyPr wrap="square" rtlCol="0">
            <a:spAutoFit/>
          </a:bodyPr>
          <a:lstStyle/>
          <a:p>
            <a:pPr marL="457200" indent="-457200"/>
            <a:r>
              <a:rPr lang="en-US" sz="2400" b="1" dirty="0">
                <a:solidFill>
                  <a:srgbClr val="0000FF"/>
                </a:solidFill>
                <a:latin typeface="Times New Roman" pitchFamily="18" charset="0"/>
                <a:cs typeface="Times New Roman" pitchFamily="18" charset="0"/>
              </a:rPr>
              <a:t>3. </a:t>
            </a:r>
            <a:r>
              <a:rPr lang="en-US" sz="2400" b="1" dirty="0" err="1">
                <a:solidFill>
                  <a:srgbClr val="0000FF"/>
                </a:solidFill>
                <a:latin typeface="Times New Roman" pitchFamily="18" charset="0"/>
                <a:cs typeface="Times New Roman" pitchFamily="18" charset="0"/>
              </a:rPr>
              <a:t>Kết</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luận</a:t>
            </a:r>
            <a:r>
              <a:rPr lang="en-US" sz="2400" b="1" dirty="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17" name="TextBox 16"/>
          <p:cNvSpPr txBox="1"/>
          <p:nvPr/>
        </p:nvSpPr>
        <p:spPr>
          <a:xfrm>
            <a:off x="990600" y="3505200"/>
            <a:ext cx="7315200" cy="830997"/>
          </a:xfrm>
          <a:prstGeom prst="rect">
            <a:avLst/>
          </a:prstGeom>
          <a:noFill/>
        </p:spPr>
        <p:txBody>
          <a:bodyPr wrap="square" rtlCol="0">
            <a:spAutoFit/>
          </a:bodyPr>
          <a:lstStyle/>
          <a:p>
            <a:pPr marL="457200" indent="-457200" algn="just"/>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lệ</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endParaRPr lang="en-US" sz="2400" dirty="0">
              <a:latin typeface="Times New Roman" pitchFamily="18" charset="0"/>
              <a:cs typeface="Times New Roman" pitchFamily="18" charset="0"/>
            </a:endParaRPr>
          </a:p>
          <a:p>
            <a:pPr marL="457200" indent="-457200"/>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p>
        </p:txBody>
      </p:sp>
      <p:pic>
        <p:nvPicPr>
          <p:cNvPr id="18" name="Picture 17" descr="1-mau_slide_powerpoint_dep_ctu.vn_(30).gif"/>
          <p:cNvPicPr>
            <a:picLocks noChangeAspect="1"/>
          </p:cNvPicPr>
          <p:nvPr/>
        </p:nvPicPr>
        <p:blipFill>
          <a:blip r:embed="rId5" cstate="print"/>
          <a:stretch>
            <a:fillRect/>
          </a:stretch>
        </p:blipFill>
        <p:spPr>
          <a:xfrm>
            <a:off x="685800" y="3429000"/>
            <a:ext cx="658345"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linds(horizont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21).jpg"/>
          <p:cNvPicPr>
            <a:picLocks noChangeAspect="1"/>
          </p:cNvPicPr>
          <p:nvPr/>
        </p:nvPicPr>
        <p:blipFill>
          <a:blip r:embed="rId2"/>
          <a:stretch>
            <a:fillRect/>
          </a:stretch>
        </p:blipFill>
        <p:spPr>
          <a:xfrm>
            <a:off x="0" y="0"/>
            <a:ext cx="9144000" cy="6849173"/>
          </a:xfrm>
          <a:prstGeom prst="rect">
            <a:avLst/>
          </a:prstGeom>
        </p:spPr>
      </p:pic>
      <p:sp>
        <p:nvSpPr>
          <p:cNvPr id="3" name="TextBox 2"/>
          <p:cNvSpPr txBox="1"/>
          <p:nvPr/>
        </p:nvSpPr>
        <p:spPr>
          <a:xfrm>
            <a:off x="0" y="2286000"/>
            <a:ext cx="8915400" cy="1569660"/>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bởi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treo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m </a:t>
            </a:r>
            <a:r>
              <a:rPr lang="en-US" sz="2400" dirty="0" err="1">
                <a:latin typeface="Times New Roman" pitchFamily="18" charset="0"/>
                <a:cs typeface="Times New Roman" pitchFamily="18" charset="0"/>
              </a:rPr>
              <a:t>khác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Hãy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ô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dấu</a:t>
            </a:r>
            <a:r>
              <a:rPr lang="en-US" sz="2400" dirty="0">
                <a:latin typeface="Times New Roman" pitchFamily="18" charset="0"/>
                <a:cs typeface="Times New Roman" pitchFamily="18" charset="0"/>
              </a:rPr>
              <a:t> (?).</a:t>
            </a:r>
          </a:p>
        </p:txBody>
      </p:sp>
      <p:graphicFrame>
        <p:nvGraphicFramePr>
          <p:cNvPr id="4" name="Object 3"/>
          <p:cNvGraphicFramePr>
            <a:graphicFrameLocks noChangeAspect="1"/>
          </p:cNvGraphicFramePr>
          <p:nvPr>
            <p:extLst>
              <p:ext uri="{D42A27DB-BD31-4B8C-83A1-F6EECF244321}">
                <p14:modId xmlns:p14="http://schemas.microsoft.com/office/powerpoint/2010/main" val="4082226763"/>
              </p:ext>
            </p:extLst>
          </p:nvPr>
        </p:nvGraphicFramePr>
        <p:xfrm>
          <a:off x="6216404" y="2286000"/>
          <a:ext cx="1174996" cy="449263"/>
        </p:xfrm>
        <a:graphic>
          <a:graphicData uri="http://schemas.openxmlformats.org/presentationml/2006/ole">
            <mc:AlternateContent xmlns:mc="http://schemas.openxmlformats.org/markup-compatibility/2006">
              <mc:Choice xmlns:v="urn:schemas-microsoft-com:vml" Requires="v">
                <p:oleObj name="Equation" r:id="rId3" imgW="672840" imgH="228600" progId="Equation.3">
                  <p:embed/>
                </p:oleObj>
              </mc:Choice>
              <mc:Fallback>
                <p:oleObj name="Equation" r:id="rId3" imgW="67284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6404" y="2286000"/>
                        <a:ext cx="1174996" cy="449263"/>
                      </a:xfrm>
                      <a:prstGeom prst="rect">
                        <a:avLst/>
                      </a:prstGeom>
                      <a:noFill/>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3347826188"/>
              </p:ext>
            </p:extLst>
          </p:nvPr>
        </p:nvGraphicFramePr>
        <p:xfrm>
          <a:off x="8793163" y="2286000"/>
          <a:ext cx="274637" cy="449263"/>
        </p:xfrm>
        <a:graphic>
          <a:graphicData uri="http://schemas.openxmlformats.org/presentationml/2006/ole">
            <mc:AlternateContent xmlns:mc="http://schemas.openxmlformats.org/markup-compatibility/2006">
              <mc:Choice xmlns:v="urn:schemas-microsoft-com:vml" Requires="v">
                <p:oleObj name="Equation" r:id="rId5" imgW="114120" imgH="177480" progId="Equation.3">
                  <p:embed/>
                </p:oleObj>
              </mc:Choice>
              <mc:Fallback>
                <p:oleObj name="Equation" r:id="rId5" imgW="114120" imgH="1774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3163" y="2286000"/>
                        <a:ext cx="274637"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1600200" y="3505200"/>
          <a:ext cx="6476999" cy="1645920"/>
        </p:xfrm>
        <a:graphic>
          <a:graphicData uri="http://schemas.openxmlformats.org/drawingml/2006/table">
            <a:tbl>
              <a:tblPr firstRow="1" bandRow="1">
                <a:tableStyleId>{F5AB1C69-6EDB-4FF4-983F-18BD219EF322}</a:tableStyleId>
              </a:tblPr>
              <a:tblGrid>
                <a:gridCol w="1295400">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825046">
                  <a:extLst>
                    <a:ext uri="{9D8B030D-6E8A-4147-A177-3AD203B41FA5}">
                      <a16:colId xmlns:a16="http://schemas.microsoft.com/office/drawing/2014/main" val="20002"/>
                    </a:ext>
                  </a:extLst>
                </a:gridCol>
                <a:gridCol w="848179">
                  <a:extLst>
                    <a:ext uri="{9D8B030D-6E8A-4147-A177-3AD203B41FA5}">
                      <a16:colId xmlns:a16="http://schemas.microsoft.com/office/drawing/2014/main" val="20003"/>
                    </a:ext>
                  </a:extLst>
                </a:gridCol>
                <a:gridCol w="771071">
                  <a:extLst>
                    <a:ext uri="{9D8B030D-6E8A-4147-A177-3AD203B41FA5}">
                      <a16:colId xmlns:a16="http://schemas.microsoft.com/office/drawing/2014/main" val="20004"/>
                    </a:ext>
                  </a:extLst>
                </a:gridCol>
                <a:gridCol w="937078">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370840">
                <a:tc>
                  <a:txBody>
                    <a:bodyPr/>
                    <a:lstStyle/>
                    <a:p>
                      <a:r>
                        <a:rPr lang="en-US" sz="2400" b="1" dirty="0">
                          <a:solidFill>
                            <a:schemeClr val="tx1"/>
                          </a:solidFill>
                        </a:rPr>
                        <a:t>m(g)</a:t>
                      </a:r>
                    </a:p>
                    <a:p>
                      <a:endParaRPr lang="en-US" sz="2400" b="1" dirty="0">
                        <a:solidFill>
                          <a:schemeClr val="tx1"/>
                        </a:solidFill>
                        <a:latin typeface="Times New Roman" pitchFamily="18" charset="0"/>
                        <a:cs typeface="Times New Roman" pitchFamily="18" charset="0"/>
                      </a:endParaRPr>
                    </a:p>
                  </a:txBody>
                  <a:tcPr/>
                </a:tc>
                <a:tc>
                  <a:txBody>
                    <a:bodyPr/>
                    <a:lstStyle/>
                    <a:p>
                      <a:r>
                        <a:rPr lang="en-US" sz="2400" b="1" dirty="0">
                          <a:solidFill>
                            <a:schemeClr val="tx1"/>
                          </a:solidFill>
                        </a:rPr>
                        <a:t>10</a:t>
                      </a:r>
                    </a:p>
                  </a:txBody>
                  <a:tcPr/>
                </a:tc>
                <a:tc>
                  <a:txBody>
                    <a:bodyPr/>
                    <a:lstStyle/>
                    <a:p>
                      <a:r>
                        <a:rPr lang="en-US" sz="2400" b="1" dirty="0">
                          <a:solidFill>
                            <a:schemeClr val="tx1"/>
                          </a:solidFill>
                        </a:rPr>
                        <a:t>20</a:t>
                      </a:r>
                    </a:p>
                  </a:txBody>
                  <a:tcPr/>
                </a:tc>
                <a:tc>
                  <a:txBody>
                    <a:bodyPr/>
                    <a:lstStyle/>
                    <a:p>
                      <a:r>
                        <a:rPr lang="en-US" sz="2400" b="1" dirty="0">
                          <a:solidFill>
                            <a:schemeClr val="tx1"/>
                          </a:solidFill>
                        </a:rPr>
                        <a:t>30</a:t>
                      </a:r>
                    </a:p>
                  </a:txBody>
                  <a:tcPr/>
                </a:tc>
                <a:tc>
                  <a:txBody>
                    <a:bodyPr/>
                    <a:lstStyle/>
                    <a:p>
                      <a:r>
                        <a:rPr lang="en-US" sz="2400" b="1" dirty="0">
                          <a:solidFill>
                            <a:schemeClr val="tx1"/>
                          </a:solidFill>
                        </a:rPr>
                        <a:t>40</a:t>
                      </a:r>
                    </a:p>
                  </a:txBody>
                  <a:tcPr/>
                </a:tc>
                <a:tc>
                  <a:txBody>
                    <a:bodyPr/>
                    <a:lstStyle/>
                    <a:p>
                      <a:r>
                        <a:rPr lang="en-US" sz="2400" b="1" dirty="0">
                          <a:solidFill>
                            <a:schemeClr val="tx1"/>
                          </a:solidFill>
                        </a:rPr>
                        <a:t>50</a:t>
                      </a:r>
                    </a:p>
                  </a:txBody>
                  <a:tcPr/>
                </a:tc>
                <a:tc>
                  <a:txBody>
                    <a:bodyPr/>
                    <a:lstStyle/>
                    <a:p>
                      <a:r>
                        <a:rPr lang="en-US" sz="2400" b="1" dirty="0">
                          <a:solidFill>
                            <a:schemeClr val="tx1"/>
                          </a:solidFill>
                        </a:rPr>
                        <a:t>60</a:t>
                      </a:r>
                    </a:p>
                  </a:txBody>
                  <a:tcPr/>
                </a:tc>
                <a:extLst>
                  <a:ext uri="{0D108BD9-81ED-4DB2-BD59-A6C34878D82A}">
                    <a16:rowId xmlns:a16="http://schemas.microsoft.com/office/drawing/2014/main" val="10000"/>
                  </a:ext>
                </a:extLst>
              </a:tr>
              <a:tr h="370840">
                <a:tc>
                  <a:txBody>
                    <a:bodyPr/>
                    <a:lstStyle/>
                    <a:p>
                      <a:r>
                        <a:rPr lang="en-US" sz="2400" baseline="0" dirty="0"/>
                        <a:t>   </a:t>
                      </a:r>
                      <a:r>
                        <a:rPr lang="en-US" sz="2400" dirty="0"/>
                        <a:t> (cm)</a:t>
                      </a:r>
                    </a:p>
                    <a:p>
                      <a:endParaRPr lang="en-US" sz="2400" dirty="0"/>
                    </a:p>
                  </a:txBody>
                  <a:tcPr/>
                </a:tc>
                <a:tc>
                  <a:txBody>
                    <a:bodyPr/>
                    <a:lstStyle/>
                    <a:p>
                      <a:r>
                        <a:rPr lang="en-US" sz="2400" b="1" dirty="0">
                          <a:solidFill>
                            <a:srgbClr val="FF0000"/>
                          </a:solidFill>
                          <a:latin typeface="Times New Roman" pitchFamily="18" charset="0"/>
                          <a:cs typeface="Times New Roman" pitchFamily="18" charset="0"/>
                        </a:rPr>
                        <a:t>25,5</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26,5</a:t>
                      </a:r>
                    </a:p>
                  </a:txBody>
                  <a:tcPr/>
                </a:tc>
                <a:tc>
                  <a:txBody>
                    <a:bodyPr/>
                    <a:lstStyle/>
                    <a:p>
                      <a:r>
                        <a:rPr lang="en-US" sz="2400" b="1" dirty="0">
                          <a:solidFill>
                            <a:srgbClr val="FF0000"/>
                          </a:solidFill>
                          <a:latin typeface="Times New Roman" pitchFamily="18" charset="0"/>
                          <a:cs typeface="Times New Roman" pitchFamily="18" charset="0"/>
                        </a:rPr>
                        <a:t>27</a:t>
                      </a:r>
                    </a:p>
                  </a:txBody>
                  <a:tcPr/>
                </a:tc>
                <a:tc>
                  <a:txBody>
                    <a:bodyPr/>
                    <a:lstStyle/>
                    <a:p>
                      <a:r>
                        <a:rPr lang="en-US" sz="2400" b="1" dirty="0">
                          <a:solidFill>
                            <a:srgbClr val="FF0000"/>
                          </a:solidFill>
                          <a:latin typeface="Times New Roman" pitchFamily="18" charset="0"/>
                          <a:cs typeface="Times New Roman" pitchFamily="18" charset="0"/>
                        </a:rPr>
                        <a:t>?</a:t>
                      </a:r>
                    </a:p>
                  </a:txBody>
                  <a:tcPr/>
                </a:tc>
                <a:tc>
                  <a:txBody>
                    <a:bodyPr/>
                    <a:lstStyle/>
                    <a:p>
                      <a:r>
                        <a:rPr lang="en-US" sz="2400" b="1" dirty="0">
                          <a:solidFill>
                            <a:srgbClr val="FF0000"/>
                          </a:solidFill>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graphicFrame>
        <p:nvGraphicFramePr>
          <p:cNvPr id="75780" name="Object 4"/>
          <p:cNvGraphicFramePr>
            <a:graphicFrameLocks noChangeAspect="1"/>
          </p:cNvGraphicFramePr>
          <p:nvPr/>
        </p:nvGraphicFramePr>
        <p:xfrm>
          <a:off x="1676400" y="4343400"/>
          <a:ext cx="304800" cy="498603"/>
        </p:xfrm>
        <a:graphic>
          <a:graphicData uri="http://schemas.openxmlformats.org/presentationml/2006/ole">
            <mc:AlternateContent xmlns:mc="http://schemas.openxmlformats.org/markup-compatibility/2006">
              <mc:Choice xmlns:v="urn:schemas-microsoft-com:vml" Requires="v">
                <p:oleObj name="Equation" r:id="rId7" imgW="114120" imgH="177480" progId="Equation.3">
                  <p:embed/>
                </p:oleObj>
              </mc:Choice>
              <mc:Fallback>
                <p:oleObj name="Equation" r:id="rId7" imgW="114120" imgH="1774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6400" y="4343400"/>
                        <a:ext cx="304800" cy="498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971800" y="609600"/>
            <a:ext cx="4648200" cy="1015663"/>
          </a:xfrm>
          <a:prstGeom prst="rect">
            <a:avLst/>
          </a:prstGeom>
          <a:noFill/>
        </p:spPr>
        <p:txBody>
          <a:bodyPr wrap="square" rtlCol="0">
            <a:spAutoFit/>
          </a:bodyPr>
          <a:lstStyle/>
          <a:p>
            <a:r>
              <a:rPr lang="en-US" sz="6000" b="1" i="1" dirty="0">
                <a:solidFill>
                  <a:srgbClr val="FF0000"/>
                </a:solidFill>
                <a:latin typeface="Times New Roman" pitchFamily="18" charset="0"/>
                <a:cs typeface="Times New Roman" pitchFamily="18" charset="0"/>
              </a:rPr>
              <a:t>LUYỆN TẬP</a:t>
            </a:r>
          </a:p>
        </p:txBody>
      </p:sp>
      <p:sp>
        <p:nvSpPr>
          <p:cNvPr id="10" name="TextBox 9"/>
          <p:cNvSpPr txBox="1"/>
          <p:nvPr/>
        </p:nvSpPr>
        <p:spPr>
          <a:xfrm>
            <a:off x="3962400" y="43434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26</a:t>
            </a:r>
          </a:p>
        </p:txBody>
      </p:sp>
      <p:sp>
        <p:nvSpPr>
          <p:cNvPr id="11" name="TextBox 10"/>
          <p:cNvSpPr txBox="1"/>
          <p:nvPr/>
        </p:nvSpPr>
        <p:spPr>
          <a:xfrm>
            <a:off x="6324600" y="4267200"/>
            <a:ext cx="76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27,5</a:t>
            </a:r>
          </a:p>
        </p:txBody>
      </p:sp>
      <p:sp>
        <p:nvSpPr>
          <p:cNvPr id="12" name="TextBox 11"/>
          <p:cNvSpPr txBox="1"/>
          <p:nvPr/>
        </p:nvSpPr>
        <p:spPr>
          <a:xfrm>
            <a:off x="7315200" y="4267200"/>
            <a:ext cx="5334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28</a:t>
            </a:r>
          </a:p>
        </p:txBody>
      </p:sp>
      <p:sp>
        <p:nvSpPr>
          <p:cNvPr id="13" name="TextBox 12"/>
          <p:cNvSpPr txBox="1"/>
          <p:nvPr/>
        </p:nvSpPr>
        <p:spPr>
          <a:xfrm>
            <a:off x="533400" y="5257800"/>
            <a:ext cx="8153400" cy="830997"/>
          </a:xfrm>
          <a:prstGeom prst="rect">
            <a:avLst/>
          </a:prstGeom>
          <a:noFill/>
        </p:spPr>
        <p:txBody>
          <a:bodyPr wrap="square" rtlCol="0">
            <a:spAutoFit/>
          </a:bodyPr>
          <a:lstStyle/>
          <a:p>
            <a:pPr>
              <a:buFontTx/>
              <a:buChar char="-"/>
            </a:pP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 </a:t>
            </a:r>
            <a:r>
              <a:rPr lang="en-US" sz="2400" dirty="0" err="1">
                <a:latin typeface="Times New Roman" pitchFamily="18" charset="0"/>
                <a:cs typeface="Times New Roman" pitchFamily="18" charset="0"/>
              </a:rPr>
              <a:t>chiều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dài</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endParaRPr lang="en-US" sz="2400" dirty="0">
              <a:latin typeface="Times New Roman" pitchFamily="18" charset="0"/>
              <a:cs typeface="Times New Roman" pitchFamily="18" charset="0"/>
            </a:endParaRPr>
          </a:p>
        </p:txBody>
      </p:sp>
      <p:graphicFrame>
        <p:nvGraphicFramePr>
          <p:cNvPr id="75781" name="Object 5"/>
          <p:cNvGraphicFramePr>
            <a:graphicFrameLocks noChangeAspect="1"/>
          </p:cNvGraphicFramePr>
          <p:nvPr/>
        </p:nvGraphicFramePr>
        <p:xfrm>
          <a:off x="1981200" y="5257800"/>
          <a:ext cx="304800" cy="498475"/>
        </p:xfrm>
        <a:graphic>
          <a:graphicData uri="http://schemas.openxmlformats.org/presentationml/2006/ole">
            <mc:AlternateContent xmlns:mc="http://schemas.openxmlformats.org/markup-compatibility/2006">
              <mc:Choice xmlns:v="urn:schemas-microsoft-com:vml" Requires="v">
                <p:oleObj name="Equation" r:id="rId9" imgW="114120" imgH="177480" progId="Equation.3">
                  <p:embed/>
                </p:oleObj>
              </mc:Choice>
              <mc:Fallback>
                <p:oleObj name="Equation" r:id="rId9" imgW="114120" imgH="17748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5257800"/>
                        <a:ext cx="3048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533400" y="5638800"/>
            <a:ext cx="7467600" cy="461665"/>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tăng</a:t>
            </a:r>
            <a:r>
              <a:rPr lang="en-US" sz="2400" dirty="0">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0,5cm.</a:t>
            </a:r>
            <a:endParaRPr lang="en-US" sz="2400" dirty="0"/>
          </a:p>
        </p:txBody>
      </p:sp>
      <p:sp>
        <p:nvSpPr>
          <p:cNvPr id="16" name="Rectangle 15"/>
          <p:cNvSpPr/>
          <p:nvPr/>
        </p:nvSpPr>
        <p:spPr>
          <a:xfrm>
            <a:off x="533400" y="6019800"/>
            <a:ext cx="8153400" cy="461665"/>
          </a:xfrm>
          <a:prstGeom prst="rect">
            <a:avLst/>
          </a:prstGeom>
        </p:spPr>
        <p:txBody>
          <a:bodyPr wrap="square">
            <a:spAutoFit/>
          </a:bodyPr>
          <a:lstStyle/>
          <a:p>
            <a:pPr>
              <a:buFontTx/>
              <a:buChar char="-"/>
            </a:pPr>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10g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sẽ</a:t>
            </a:r>
            <a:r>
              <a:rPr lang="en-US" sz="2400" dirty="0">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tăng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thêm</a:t>
            </a:r>
            <a:r>
              <a:rPr lang="en-US" sz="2400" dirty="0">
                <a:solidFill>
                  <a:srgbClr val="FF0000"/>
                </a:solidFill>
                <a:latin typeface="Times New Roman" pitchFamily="18" charset="0"/>
                <a:cs typeface="Times New Roman" pitchFamily="18" charset="0"/>
              </a:rPr>
              <a:t> 0,5cm.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blinds(horizontal)">
                                      <p:cBhvr>
                                        <p:cTn id="10" dur="500"/>
                                        <p:tgtEl>
                                          <p:spTgt spid="7578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linds(horizont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linds(horizont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linds(horizont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linds(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SIÊU RẺ] CÂN ĐỒNG HỒ LÒ XO NHƠN HÒA 5KG, Giá siêu rẻ 250,000đ! Mua liền  tay! - SaleZone Store"/>
          <p:cNvPicPr>
            <a:picLocks noGrp="1" noChangeAspect="1" noChangeArrowheads="1"/>
          </p:cNvPicPr>
          <p:nvPr>
            <p:ph idx="1"/>
          </p:nvPr>
        </p:nvPicPr>
        <p:blipFill>
          <a:blip r:embed="rId2"/>
          <a:srcRect/>
          <a:stretch>
            <a:fillRect/>
          </a:stretch>
        </p:blipFill>
        <p:spPr bwMode="auto">
          <a:xfrm>
            <a:off x="2286000" y="0"/>
            <a:ext cx="3200400" cy="4267200"/>
          </a:xfrm>
          <a:prstGeom prst="rect">
            <a:avLst/>
          </a:prstGeom>
          <a:noFill/>
        </p:spPr>
      </p:pic>
      <p:sp>
        <p:nvSpPr>
          <p:cNvPr id="76804" name="AutoShape 4" descr="Cân Nhơn hoà 5 k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6806" name="Picture 6" descr="Cân Nhơn hoà 5 kg"/>
          <p:cNvPicPr>
            <a:picLocks noChangeAspect="1" noChangeArrowheads="1"/>
          </p:cNvPicPr>
          <p:nvPr/>
        </p:nvPicPr>
        <p:blipFill>
          <a:blip r:embed="rId3" cstate="print"/>
          <a:srcRect/>
          <a:stretch>
            <a:fillRect/>
          </a:stretch>
        </p:blipFill>
        <p:spPr bwMode="auto">
          <a:xfrm>
            <a:off x="5594794" y="2438400"/>
            <a:ext cx="3549205" cy="4419600"/>
          </a:xfrm>
          <a:prstGeom prst="rect">
            <a:avLst/>
          </a:prstGeom>
          <a:noFill/>
        </p:spPr>
      </p:pic>
      <p:sp>
        <p:nvSpPr>
          <p:cNvPr id="12" name="TextBox 11"/>
          <p:cNvSpPr txBox="1"/>
          <p:nvPr/>
        </p:nvSpPr>
        <p:spPr>
          <a:xfrm>
            <a:off x="0" y="3886200"/>
            <a:ext cx="5334000" cy="1200329"/>
          </a:xfrm>
          <a:prstGeom prst="rect">
            <a:avLst/>
          </a:prstGeom>
          <a:noFill/>
        </p:spPr>
        <p:txBody>
          <a:bodyPr wrap="square" rtlCol="0">
            <a:spAutoFit/>
          </a:bodyPr>
          <a:lstStyle/>
          <a:p>
            <a:r>
              <a:rPr lang="en-US" sz="2400" b="1" dirty="0">
                <a:solidFill>
                  <a:srgbClr val="FF0000"/>
                </a:solidFill>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13" name="TextBox 12"/>
          <p:cNvSpPr txBox="1"/>
          <p:nvPr/>
        </p:nvSpPr>
        <p:spPr>
          <a:xfrm>
            <a:off x="5638800" y="381000"/>
            <a:ext cx="10668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Đĩa</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cân</a:t>
            </a:r>
            <a:endParaRPr lang="en-US" sz="2000" b="1" dirty="0">
              <a:latin typeface="Times New Roman" pitchFamily="18" charset="0"/>
              <a:cs typeface="Times New Roman" pitchFamily="18" charset="0"/>
            </a:endParaRPr>
          </a:p>
        </p:txBody>
      </p:sp>
      <p:sp>
        <p:nvSpPr>
          <p:cNvPr id="14" name="TextBox 13"/>
          <p:cNvSpPr txBox="1"/>
          <p:nvPr/>
        </p:nvSpPr>
        <p:spPr>
          <a:xfrm>
            <a:off x="1524000" y="1066800"/>
            <a:ext cx="12954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Trục</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lò</a:t>
            </a:r>
            <a:r>
              <a:rPr lang="en-US" sz="2000" b="1" dirty="0">
                <a:latin typeface="Times New Roman" pitchFamily="18" charset="0"/>
                <a:cs typeface="Times New Roman" pitchFamily="18" charset="0"/>
              </a:rPr>
              <a:t> xo</a:t>
            </a:r>
          </a:p>
        </p:txBody>
      </p:sp>
      <p:sp>
        <p:nvSpPr>
          <p:cNvPr id="15" name="TextBox 14"/>
          <p:cNvSpPr txBox="1"/>
          <p:nvPr/>
        </p:nvSpPr>
        <p:spPr>
          <a:xfrm>
            <a:off x="4953000" y="1143000"/>
            <a:ext cx="2514600" cy="400110"/>
          </a:xfrm>
          <a:prstGeom prst="rect">
            <a:avLst/>
          </a:prstGeom>
          <a:noFill/>
        </p:spPr>
        <p:txBody>
          <a:bodyPr wrap="square" rtlCol="0">
            <a:spAutoFit/>
          </a:bodyPr>
          <a:lstStyle/>
          <a:p>
            <a:r>
              <a:rPr lang="en-US" sz="2000" b="1" dirty="0" err="1">
                <a:latin typeface="Times New Roman" pitchFamily="18" charset="0"/>
                <a:cs typeface="Times New Roman" pitchFamily="18" charset="0"/>
              </a:rPr>
              <a:t>Núm</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điều</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chỉnh</a:t>
            </a:r>
            <a:endParaRPr lang="en-US" sz="2000" b="1" dirty="0">
              <a:latin typeface="Times New Roman" pitchFamily="18" charset="0"/>
              <a:cs typeface="Times New Roman" pitchFamily="18" charset="0"/>
            </a:endParaRPr>
          </a:p>
        </p:txBody>
      </p:sp>
      <p:sp>
        <p:nvSpPr>
          <p:cNvPr id="17" name="Rectangle 16"/>
          <p:cNvSpPr/>
          <p:nvPr/>
        </p:nvSpPr>
        <p:spPr>
          <a:xfrm>
            <a:off x="914400" y="1524000"/>
            <a:ext cx="1492716" cy="369332"/>
          </a:xfrm>
          <a:prstGeom prst="rect">
            <a:avLst/>
          </a:prstGeom>
        </p:spPr>
        <p:txBody>
          <a:bodyPr wrap="none">
            <a:spAutoFit/>
          </a:bodyPr>
          <a:lstStyle/>
          <a:p>
            <a:r>
              <a:rPr lang="en-US" b="1" dirty="0" err="1">
                <a:latin typeface="Times New Roman" pitchFamily="18" charset="0"/>
                <a:cs typeface="Times New Roman" pitchFamily="18" charset="0"/>
              </a:rPr>
              <a:t>Dấu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niêm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chì</a:t>
            </a:r>
            <a:endParaRPr lang="en-US" b="1" dirty="0">
              <a:latin typeface="Times New Roman" pitchFamily="18" charset="0"/>
              <a:cs typeface="Times New Roman" pitchFamily="18" charset="0"/>
            </a:endParaRPr>
          </a:p>
        </p:txBody>
      </p:sp>
      <p:sp>
        <p:nvSpPr>
          <p:cNvPr id="18" name="Rectangle 17"/>
          <p:cNvSpPr/>
          <p:nvPr/>
        </p:nvSpPr>
        <p:spPr>
          <a:xfrm>
            <a:off x="990600" y="1981200"/>
            <a:ext cx="1300356" cy="369332"/>
          </a:xfrm>
          <a:prstGeom prst="rect">
            <a:avLst/>
          </a:prstGeom>
        </p:spPr>
        <p:txBody>
          <a:bodyPr wrap="none">
            <a:spAutoFit/>
          </a:bodyPr>
          <a:lstStyle/>
          <a:p>
            <a:r>
              <a:rPr lang="en-US" b="1" dirty="0">
                <a:latin typeface="Times New Roman" pitchFamily="18" charset="0"/>
                <a:cs typeface="Times New Roman" pitchFamily="18" charset="0"/>
              </a:rPr>
              <a:t>Kim </a:t>
            </a:r>
            <a:r>
              <a:rPr lang="en-US" b="1" dirty="0" err="1">
                <a:latin typeface="Times New Roman" pitchFamily="18" charset="0"/>
                <a:cs typeface="Times New Roman" pitchFamily="18" charset="0"/>
              </a:rPr>
              <a:t>chỉ</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thị</a:t>
            </a:r>
            <a:endParaRPr lang="en-US" b="1" dirty="0">
              <a:latin typeface="Times New Roman" pitchFamily="18" charset="0"/>
              <a:cs typeface="Times New Roman" pitchFamily="18" charset="0"/>
            </a:endParaRPr>
          </a:p>
        </p:txBody>
      </p:sp>
      <p:sp>
        <p:nvSpPr>
          <p:cNvPr id="19" name="Rectangle 18"/>
          <p:cNvSpPr/>
          <p:nvPr/>
        </p:nvSpPr>
        <p:spPr>
          <a:xfrm>
            <a:off x="1524000" y="3048000"/>
            <a:ext cx="1165704" cy="369332"/>
          </a:xfrm>
          <a:prstGeom prst="rect">
            <a:avLst/>
          </a:prstGeom>
        </p:spPr>
        <p:txBody>
          <a:bodyPr wrap="none">
            <a:spAutoFit/>
          </a:bodyPr>
          <a:lstStyle/>
          <a:p>
            <a:r>
              <a:rPr lang="en-US" b="1" dirty="0" err="1">
                <a:latin typeface="Times New Roman" pitchFamily="18" charset="0"/>
                <a:cs typeface="Times New Roman" pitchFamily="18" charset="0"/>
              </a:rPr>
              <a:t>Vạch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chia</a:t>
            </a:r>
            <a:endParaRPr lang="en-US" b="1" dirty="0">
              <a:latin typeface="Times New Roman" pitchFamily="18" charset="0"/>
              <a:cs typeface="Times New Roman" pitchFamily="18" charset="0"/>
            </a:endParaRPr>
          </a:p>
        </p:txBody>
      </p:sp>
      <p:sp>
        <p:nvSpPr>
          <p:cNvPr id="20" name="Rectangle 19"/>
          <p:cNvSpPr/>
          <p:nvPr/>
        </p:nvSpPr>
        <p:spPr>
          <a:xfrm>
            <a:off x="914400" y="2514600"/>
            <a:ext cx="1505540" cy="369332"/>
          </a:xfrm>
          <a:prstGeom prst="rect">
            <a:avLst/>
          </a:prstGeom>
        </p:spPr>
        <p:txBody>
          <a:bodyPr wrap="none">
            <a:spAutoFit/>
          </a:bodyPr>
          <a:lstStyle/>
          <a:p>
            <a:r>
              <a:rPr lang="en-US" b="1" dirty="0" err="1">
                <a:latin typeface="Times New Roman" pitchFamily="18" charset="0"/>
                <a:cs typeface="Times New Roman" pitchFamily="18" charset="0"/>
              </a:rPr>
              <a:t>Vỏ</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cân</a:t>
            </a:r>
            <a:endParaRPr lang="en-US" b="1" dirty="0">
              <a:latin typeface="Times New Roman" pitchFamily="18" charset="0"/>
              <a:cs typeface="Times New Roman" pitchFamily="18" charset="0"/>
            </a:endParaRPr>
          </a:p>
        </p:txBody>
      </p:sp>
      <p:cxnSp>
        <p:nvCxnSpPr>
          <p:cNvPr id="22" name="Straight Connector 21"/>
          <p:cNvCxnSpPr/>
          <p:nvPr/>
        </p:nvCxnSpPr>
        <p:spPr>
          <a:xfrm flipV="1">
            <a:off x="4648200" y="533400"/>
            <a:ext cx="914400" cy="3810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flipV="1">
            <a:off x="3962400" y="1343055"/>
            <a:ext cx="990600" cy="180945"/>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43200" y="13716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438400" y="1828800"/>
            <a:ext cx="685800" cy="1"/>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286000" y="1981200"/>
            <a:ext cx="1752600" cy="2286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0" idx="3"/>
          </p:cNvCxnSpPr>
          <p:nvPr/>
        </p:nvCxnSpPr>
        <p:spPr>
          <a:xfrm flipV="1">
            <a:off x="2419940" y="2514600"/>
            <a:ext cx="551860" cy="18466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2612767" y="2492633"/>
            <a:ext cx="794266" cy="68580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7848600" y="3581400"/>
            <a:ext cx="7620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ounded Rectangle 41"/>
          <p:cNvSpPr/>
          <p:nvPr/>
        </p:nvSpPr>
        <p:spPr>
          <a:xfrm rot="16200000">
            <a:off x="8153400" y="2667000"/>
            <a:ext cx="1447800" cy="533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Times New Roman" pitchFamily="18" charset="0"/>
                <a:cs typeface="Times New Roman" pitchFamily="18" charset="0"/>
              </a:rPr>
              <a:t>TRỤC LÒ XO</a:t>
            </a:r>
          </a:p>
        </p:txBody>
      </p:sp>
      <p:sp>
        <p:nvSpPr>
          <p:cNvPr id="43" name="TextBox 42"/>
          <p:cNvSpPr txBox="1"/>
          <p:nvPr/>
        </p:nvSpPr>
        <p:spPr>
          <a:xfrm>
            <a:off x="0" y="4648200"/>
            <a:ext cx="5943600" cy="2308324"/>
          </a:xfrm>
          <a:prstGeom prst="rect">
            <a:avLst/>
          </a:prstGeom>
          <a:noFill/>
        </p:spPr>
        <p:txBody>
          <a:bodyPr wrap="square" rtlCol="0">
            <a:spAutoFit/>
          </a:bodyPr>
          <a:lstStyle/>
          <a:p>
            <a:pPr algn="just"/>
            <a:r>
              <a:rPr lang="en-US" sz="2400" b="1" dirty="0">
                <a:solidFill>
                  <a:srgbClr val="FF0000"/>
                </a:solidFill>
                <a:latin typeface="Times New Roman" pitchFamily="18" charset="0"/>
                <a:cs typeface="Times New Roman" pitchFamily="18" charset="0"/>
              </a:rPr>
              <a:t>TL:</a:t>
            </a:r>
            <a:r>
              <a:rPr lang="en-US" sz="2400" dirty="0">
                <a:solidFill>
                  <a:srgbClr val="0000FF"/>
                </a:solidFill>
                <a:latin typeface="Times New Roman" pitchFamily="18" charset="0"/>
                <a:cs typeface="Times New Roman" pitchFamily="18" charset="0"/>
              </a:rPr>
              <a:t> Khi </a:t>
            </a:r>
            <a:r>
              <a:rPr lang="en-US" sz="2400" dirty="0" err="1">
                <a:solidFill>
                  <a:srgbClr val="0000FF"/>
                </a:solidFill>
                <a:latin typeface="Times New Roman" pitchFamily="18" charset="0"/>
                <a:cs typeface="Times New Roman" pitchFamily="18" charset="0"/>
              </a:rPr>
              <a:t>đặt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đẩy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đĩa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xuống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cân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bị</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sẽ</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thì</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càng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nhiều</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Dựa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vào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độ</a:t>
            </a:r>
            <a:r>
              <a:rPr lang="en-US" sz="2400" dirty="0">
                <a:solidFill>
                  <a:srgbClr val="0000FF"/>
                </a:solidFill>
                <a:latin typeface="Times New Roman" pitchFamily="18" charset="0"/>
                <a:cs typeface="Times New Roman" pitchFamily="18" charset="0"/>
              </a:rPr>
              <a:t> quay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kim</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khối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lượng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blinds(horizontal)">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linds(horizontal)">
                                      <p:cBhvr>
                                        <p:cTn id="27" dur="5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linds(horizontal)">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blinds(horizontal)">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blinds(horizontal)">
                                      <p:cBhvr>
                                        <p:cTn id="62" dur="500"/>
                                        <p:tgtEl>
                                          <p:spTgt spid="2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blinds(horizontal)">
                                      <p:cBhvr>
                                        <p:cTn id="67" dur="500"/>
                                        <p:tgtEl>
                                          <p:spTgt spid="3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500"/>
                                        <p:tgtEl>
                                          <p:spTgt spid="19"/>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blinds(horizontal)">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blinds(horizontal)">
                                      <p:cBhvr>
                                        <p:cTn id="8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7" grpId="0"/>
      <p:bldP spid="18" grpId="0"/>
      <p:bldP spid="19" grpId="0"/>
      <p:bldP spid="20"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191-corel-hinh-nen-bao-tuong-Vector6.jpg"/>
          <p:cNvPicPr>
            <a:picLocks noChangeAspect="1"/>
          </p:cNvPicPr>
          <p:nvPr/>
        </p:nvPicPr>
        <p:blipFill>
          <a:blip r:embed="rId2"/>
          <a:stretch>
            <a:fillRect/>
          </a:stretch>
        </p:blipFill>
        <p:spPr>
          <a:xfrm>
            <a:off x="0" y="0"/>
            <a:ext cx="9144000" cy="6858000"/>
          </a:xfrm>
          <a:prstGeom prst="rect">
            <a:avLst/>
          </a:prstGeom>
        </p:spPr>
      </p:pic>
      <p:sp>
        <p:nvSpPr>
          <p:cNvPr id="12" name="TextBox 11"/>
          <p:cNvSpPr txBox="1"/>
          <p:nvPr/>
        </p:nvSpPr>
        <p:spPr>
          <a:xfrm>
            <a:off x="1295400" y="1143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13" name="TextBox 12"/>
          <p:cNvSpPr txBox="1"/>
          <p:nvPr/>
        </p:nvSpPr>
        <p:spPr>
          <a:xfrm>
            <a:off x="1219200" y="3276600"/>
            <a:ext cx="2286000" cy="3046988"/>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Khi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dùng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kéo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dãn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thấy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lại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một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này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gọi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sp>
        <p:nvSpPr>
          <p:cNvPr id="14" name="TextBox 13"/>
          <p:cNvSpPr txBox="1"/>
          <p:nvPr/>
        </p:nvSpPr>
        <p:spPr>
          <a:xfrm>
            <a:off x="4724400" y="990600"/>
            <a:ext cx="3429000" cy="1938992"/>
          </a:xfrm>
          <a:prstGeom prst="rect">
            <a:avLst/>
          </a:prstGeom>
          <a:noFill/>
        </p:spPr>
        <p:txBody>
          <a:bodyPr wrap="square" rtlCol="0">
            <a:spAutoFit/>
          </a:bodyPr>
          <a:lstStyle/>
          <a:p>
            <a:pPr algn="just"/>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và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đàn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hồi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 </a:t>
            </a:r>
            <a:r>
              <a:rPr lang="en-US" sz="2400" dirty="0" err="1">
                <a:solidFill>
                  <a:srgbClr val="0000FF"/>
                </a:solidFill>
                <a:latin typeface="Times New Roman" pitchFamily="18" charset="0"/>
                <a:cs typeface="Times New Roman" pitchFamily="18" charset="0"/>
              </a:rPr>
              <a:t>tác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dụng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tay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hai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lực</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phương</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ngược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chiều</a:t>
            </a:r>
            <a:r>
              <a:rPr lang="en-US" sz="2400" dirty="0">
                <a:solidFill>
                  <a:srgbClr val="0000FF"/>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cùng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độ</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lớn</a:t>
            </a:r>
            <a:r>
              <a:rPr lang="en-US" sz="2400" dirty="0">
                <a:solidFill>
                  <a:srgbClr val="0000FF"/>
                </a:solidFill>
                <a:latin typeface="Times New Roman" pitchFamily="18" charset="0"/>
                <a:cs typeface="Times New Roman" pitchFamily="18" charset="0"/>
              </a:rPr>
              <a:t>.</a:t>
            </a:r>
          </a:p>
        </p:txBody>
      </p:sp>
      <p:sp>
        <p:nvSpPr>
          <p:cNvPr id="16" name="Rectangle 15"/>
          <p:cNvSpPr/>
          <p:nvPr/>
        </p:nvSpPr>
        <p:spPr>
          <a:xfrm>
            <a:off x="4343400" y="3733800"/>
            <a:ext cx="35814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descr="Củng cố kiến thức"/>
          <p:cNvPicPr>
            <a:picLocks noChangeAspect="1" noChangeArrowheads="1"/>
          </p:cNvPicPr>
          <p:nvPr/>
        </p:nvPicPr>
        <p:blipFill>
          <a:blip r:embed="rId3"/>
          <a:srcRect/>
          <a:stretch>
            <a:fillRect/>
          </a:stretch>
        </p:blipFill>
        <p:spPr bwMode="auto">
          <a:xfrm>
            <a:off x="4343400" y="3810000"/>
            <a:ext cx="3628467" cy="229777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rang-45b04e9e2c61b3_8865957f9b0e057b7a56c7f0122ab291.jpg"/>
          <p:cNvPicPr>
            <a:picLocks noChangeAspect="1"/>
          </p:cNvPicPr>
          <p:nvPr/>
        </p:nvPicPr>
        <p:blipFill>
          <a:blip r:embed="rId2"/>
          <a:stretch>
            <a:fillRect/>
          </a:stretch>
        </p:blipFill>
        <p:spPr>
          <a:xfrm>
            <a:off x="-15240" y="11084"/>
            <a:ext cx="9144000" cy="6858000"/>
          </a:xfrm>
          <a:prstGeom prst="rect">
            <a:avLst/>
          </a:prstGeom>
        </p:spPr>
      </p:pic>
      <p:sp>
        <p:nvSpPr>
          <p:cNvPr id="11" name="TextBox 10"/>
          <p:cNvSpPr txBox="1"/>
          <p:nvPr/>
        </p:nvSpPr>
        <p:spPr>
          <a:xfrm>
            <a:off x="1066800" y="1295400"/>
            <a:ext cx="77724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thép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thau</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hai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Nhôm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p:txBody>
      </p:sp>
      <p:sp>
        <p:nvSpPr>
          <p:cNvPr id="12" name="TextBox 11"/>
          <p:cNvSpPr txBox="1"/>
          <p:nvPr/>
        </p:nvSpPr>
        <p:spPr>
          <a:xfrm>
            <a:off x="990600" y="2514600"/>
            <a:ext cx="7924800" cy="2677656"/>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lực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a:t>
            </a:r>
            <a:r>
              <a:rPr lang="en-US" sz="2400" b="1"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cụ</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lớn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hơn</a:t>
            </a:r>
            <a:r>
              <a:rPr lang="en-US" sz="2400" dirty="0">
                <a:latin typeface="Times New Roman" pitchFamily="18" charset="0"/>
                <a:cs typeface="Times New Roman" pitchFamily="18" charset="0"/>
              </a:rPr>
              <a:t> GHĐ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a:t>
            </a:r>
            <a:r>
              <a:rPr lang="en-US" sz="2400" dirty="0">
                <a:latin typeface="Times New Roman" pitchFamily="18" charset="0"/>
                <a:cs typeface="Times New Roman" pitchFamily="18" charset="0"/>
              </a:rPr>
              <a:t> do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ban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ngữ</a:t>
            </a:r>
            <a:r>
              <a:rPr lang="en-US" sz="2400"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lò</a:t>
            </a:r>
            <a:r>
              <a:rPr lang="en-US" sz="2400" b="1" dirty="0">
                <a:latin typeface="Times New Roman" pitchFamily="18" charset="0"/>
                <a:cs typeface="Times New Roman" pitchFamily="18" charset="0"/>
              </a:rPr>
              <a:t> xo </a:t>
            </a:r>
            <a:r>
              <a:rPr lang="en-US" sz="2400" b="1" dirty="0" err="1">
                <a:latin typeface="Times New Roman" pitchFamily="18" charset="0"/>
                <a:cs typeface="Times New Roman" pitchFamily="18" charset="0"/>
              </a:rPr>
              <a:t>bị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chỉ</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này</a:t>
            </a:r>
            <a:r>
              <a:rPr lang="en-US" sz="2400" dirty="0">
                <a:latin typeface="Times New Roman" pitchFamily="18" charset="0"/>
                <a:cs typeface="Times New Roman" pitchFamily="18" charset="0"/>
              </a:rPr>
              <a:t>.</a:t>
            </a:r>
          </a:p>
        </p:txBody>
      </p:sp>
      <p:sp>
        <p:nvSpPr>
          <p:cNvPr id="13" name="TextBox 12"/>
          <p:cNvSpPr txBox="1"/>
          <p:nvPr/>
        </p:nvSpPr>
        <p:spPr>
          <a:xfrm>
            <a:off x="2286000" y="381000"/>
            <a:ext cx="2895600" cy="584775"/>
          </a:xfrm>
          <a:prstGeom prst="rect">
            <a:avLst/>
          </a:prstGeom>
          <a:noFill/>
        </p:spPr>
        <p:txBody>
          <a:bodyPr wrap="square" rtlCol="0">
            <a:spAutoFit/>
          </a:bodyPr>
          <a:lstStyle/>
          <a:p>
            <a:r>
              <a:rPr lang="en-US" sz="3200" b="1" dirty="0">
                <a:solidFill>
                  <a:srgbClr val="FF0000"/>
                </a:solidFill>
                <a:latin typeface="Times New Roman" pitchFamily="18" charset="0"/>
                <a:cs typeface="Times New Roman" pitchFamily="18" charset="0"/>
              </a:rPr>
              <a:t>EM CÓ BIẾT?</a:t>
            </a:r>
          </a:p>
        </p:txBody>
      </p:sp>
      <p:sp>
        <p:nvSpPr>
          <p:cNvPr id="79874" name="AutoShape 2" descr="Ống nhòm hồng ngoại 2 mắt có ghi hình 4x50mm Equinox Z| ĐIỆN TỬ THÁI THẮ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9876" name="Picture 4" descr="Ống nhòm hồng ngoại 2 mắt có ghi hình 4x50mm Equinox Z| ĐIỆN TỬ THÁI THẮNG"/>
          <p:cNvPicPr>
            <a:picLocks noChangeAspect="1" noChangeArrowheads="1"/>
          </p:cNvPicPr>
          <p:nvPr/>
        </p:nvPicPr>
        <p:blipFill>
          <a:blip r:embed="rId3" cstate="print"/>
          <a:srcRect/>
          <a:stretch>
            <a:fillRect/>
          </a:stretch>
        </p:blipFill>
        <p:spPr bwMode="auto">
          <a:xfrm>
            <a:off x="685800" y="0"/>
            <a:ext cx="1600200" cy="12532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WordArt 5"/>
          <p:cNvSpPr>
            <a:spLocks noChangeArrowheads="1" noChangeShapeType="1" noTextEdit="1"/>
          </p:cNvSpPr>
          <p:nvPr/>
        </p:nvSpPr>
        <p:spPr bwMode="auto">
          <a:xfrm>
            <a:off x="2857500" y="914400"/>
            <a:ext cx="3829050" cy="5715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en-US" sz="2700" kern="10" dirty="0">
              <a:gradFill rotWithShape="1">
                <a:gsLst>
                  <a:gs pos="0">
                    <a:srgbClr val="800000"/>
                  </a:gs>
                  <a:gs pos="100000">
                    <a:srgbClr val="333399"/>
                  </a:gs>
                </a:gsLst>
                <a:path path="rect">
                  <a:fillToRect r="100000" b="100000"/>
                </a:path>
              </a:gradFill>
              <a:effectLst>
                <a:outerShdw dist="35921" dir="2700000" algn="ctr" rotWithShape="0">
                  <a:srgbClr val="C0C0C0">
                    <a:alpha val="79999"/>
                  </a:srgbClr>
                </a:outerShdw>
              </a:effectLst>
              <a:latin typeface="VNI-Souvir" pitchFamily="2" charset="0"/>
            </a:endParaRPr>
          </a:p>
        </p:txBody>
      </p:sp>
      <p:sp>
        <p:nvSpPr>
          <p:cNvPr id="3079" name="Text Box 7" descr="Papyrus"/>
          <p:cNvSpPr txBox="1">
            <a:spLocks noChangeArrowheads="1"/>
          </p:cNvSpPr>
          <p:nvPr/>
        </p:nvSpPr>
        <p:spPr bwMode="auto">
          <a:xfrm>
            <a:off x="-1" y="115030"/>
            <a:ext cx="5514975" cy="2554545"/>
          </a:xfrm>
          <a:prstGeom prst="rect">
            <a:avLst/>
          </a:prstGeom>
          <a:blipFill dpi="0" rotWithShape="1">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b="1" i="1" u="sng" dirty="0" err="1">
                <a:solidFill>
                  <a:srgbClr val="800000"/>
                </a:solidFill>
                <a:latin typeface="Times New Roman" panose="02020603050405020304" pitchFamily="18" charset="0"/>
                <a:cs typeface="Times New Roman" panose="02020603050405020304" pitchFamily="18" charset="0"/>
              </a:rPr>
              <a:t>Câu</a:t>
            </a:r>
            <a:r>
              <a:rPr lang="en-US" altLang="en-US" sz="3200" b="1" i="1" u="sng" dirty="0">
                <a:solidFill>
                  <a:srgbClr val="800000"/>
                </a:solidFill>
                <a:latin typeface="Times New Roman" panose="02020603050405020304" pitchFamily="18" charset="0"/>
                <a:cs typeface="Times New Roman" panose="02020603050405020304" pitchFamily="18" charset="0"/>
              </a:rPr>
              <a:t> 1</a:t>
            </a:r>
            <a:r>
              <a:rPr lang="en-US" altLang="en-US" sz="3200" b="1" i="1" dirty="0">
                <a:latin typeface="Times New Roman" panose="02020603050405020304" pitchFamily="18" charset="0"/>
                <a:cs typeface="Times New Roman" panose="02020603050405020304" pitchFamily="18" charset="0"/>
              </a:rPr>
              <a:t>: Treo </a:t>
            </a:r>
            <a:r>
              <a:rPr lang="en-US" altLang="en-US" sz="3200" b="1" i="1" dirty="0" err="1">
                <a:latin typeface="Times New Roman" panose="02020603050405020304" pitchFamily="18" charset="0"/>
                <a:cs typeface="Times New Roman" panose="02020603050405020304" pitchFamily="18" charset="0"/>
              </a:rPr>
              <a:t>một</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vào</a:t>
            </a:r>
            <a:r>
              <a:rPr lang="en-US" altLang="en-US" sz="3200" b="1" i="1" dirty="0">
                <a:latin typeface="Times New Roman" panose="02020603050405020304" pitchFamily="18" charset="0"/>
                <a:cs typeface="Times New Roman" panose="02020603050405020304" pitchFamily="18" charset="0"/>
              </a:rPr>
              <a:t> 1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ta </a:t>
            </a:r>
            <a:r>
              <a:rPr lang="en-US" altLang="en-US" sz="3200" b="1" i="1" dirty="0" err="1">
                <a:latin typeface="Times New Roman" panose="02020603050405020304" pitchFamily="18" charset="0"/>
                <a:cs typeface="Times New Roman" panose="02020603050405020304" pitchFamily="18" charset="0"/>
              </a:rPr>
              <a:t>thấy</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lò</a:t>
            </a:r>
            <a:r>
              <a:rPr lang="en-US" altLang="en-US" sz="3200" b="1" i="1" dirty="0">
                <a:latin typeface="Times New Roman" panose="02020603050405020304" pitchFamily="18" charset="0"/>
                <a:cs typeface="Times New Roman" panose="02020603050405020304" pitchFamily="18" charset="0"/>
              </a:rPr>
              <a:t> xo </a:t>
            </a:r>
            <a:r>
              <a:rPr lang="en-US" altLang="en-US" sz="3200" b="1" i="1" dirty="0" err="1">
                <a:latin typeface="Times New Roman" panose="02020603050405020304" pitchFamily="18" charset="0"/>
                <a:cs typeface="Times New Roman" panose="02020603050405020304" pitchFamily="18" charset="0"/>
              </a:rPr>
              <a:t>bị</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dãn</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ra.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Quả</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nặng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chịu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dụng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của</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những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Các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lực</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đó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có</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phương</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và</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chiều</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như</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thế</a:t>
            </a:r>
            <a:r>
              <a:rPr lang="en-US" altLang="en-US" sz="3200" b="1" i="1" dirty="0">
                <a:latin typeface="Times New Roman" panose="02020603050405020304" pitchFamily="18" charset="0"/>
                <a:cs typeface="Times New Roman" panose="02020603050405020304" pitchFamily="18" charset="0"/>
              </a:rPr>
              <a:t> </a:t>
            </a:r>
            <a:r>
              <a:rPr lang="en-US" altLang="en-US" sz="3200" b="1" i="1" dirty="0" err="1">
                <a:latin typeface="Times New Roman" panose="02020603050405020304" pitchFamily="18" charset="0"/>
                <a:cs typeface="Times New Roman" panose="02020603050405020304" pitchFamily="18" charset="0"/>
              </a:rPr>
              <a:t>nào</a:t>
            </a:r>
            <a:r>
              <a:rPr lang="en-US" altLang="en-US" sz="3200" b="1" i="1" dirty="0">
                <a:latin typeface="Times New Roman" panose="02020603050405020304" pitchFamily="18" charset="0"/>
                <a:cs typeface="Times New Roman" panose="02020603050405020304" pitchFamily="18" charset="0"/>
              </a:rPr>
              <a:t>?</a:t>
            </a:r>
          </a:p>
        </p:txBody>
      </p:sp>
      <p:pic>
        <p:nvPicPr>
          <p:cNvPr id="3085" name="Picture 13" descr="¸ds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2453" y="2090737"/>
            <a:ext cx="1708547" cy="19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4" descr="¸ds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054" y="1885951"/>
            <a:ext cx="171450" cy="3378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5" descr="jj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554" y="2228850"/>
            <a:ext cx="5715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8" name="Rectangle 16"/>
          <p:cNvSpPr>
            <a:spLocks noChangeArrowheads="1"/>
          </p:cNvSpPr>
          <p:nvPr/>
        </p:nvSpPr>
        <p:spPr bwMode="auto">
          <a:xfrm>
            <a:off x="6465095" y="2171700"/>
            <a:ext cx="341710" cy="128588"/>
          </a:xfrm>
          <a:prstGeom prst="rect">
            <a:avLst/>
          </a:prstGeom>
          <a:solidFill>
            <a:srgbClr val="008000"/>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89" name="Rectangle 17"/>
          <p:cNvSpPr>
            <a:spLocks noChangeArrowheads="1"/>
          </p:cNvSpPr>
          <p:nvPr/>
        </p:nvSpPr>
        <p:spPr bwMode="auto">
          <a:xfrm>
            <a:off x="6419850" y="5200650"/>
            <a:ext cx="444104" cy="185738"/>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endParaRPr lang="en-US" altLang="en-US" sz="1350">
              <a:latin typeface="VNI-Souvir" pitchFamily="2" charset="0"/>
            </a:endParaRPr>
          </a:p>
        </p:txBody>
      </p:sp>
      <p:sp>
        <p:nvSpPr>
          <p:cNvPr id="3090" name="Text Box 18" descr="Water droplets"/>
          <p:cNvSpPr txBox="1">
            <a:spLocks noChangeArrowheads="1"/>
          </p:cNvSpPr>
          <p:nvPr/>
        </p:nvSpPr>
        <p:spPr bwMode="auto">
          <a:xfrm>
            <a:off x="132266" y="2738974"/>
            <a:ext cx="5382708" cy="255454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ĐA: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chịu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2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 </a:t>
            </a:r>
            <a:r>
              <a:rPr lang="en-US" altLang="en-US" sz="3200" dirty="0" err="1">
                <a:solidFill>
                  <a:srgbClr val="FF0000"/>
                </a:solidFill>
                <a:latin typeface="Times New Roman" panose="02020603050405020304" pitchFamily="18" charset="0"/>
                <a:cs typeface="Times New Roman" panose="02020603050405020304" pitchFamily="18" charset="0"/>
              </a:rPr>
              <a:t>Trọng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lực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dụng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quả</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nặng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phương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thẳng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đứng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có</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chiều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từ</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trên</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xuống</a:t>
            </a:r>
            <a:endParaRPr lang="en-US" altLang="en-US" sz="3200" b="1" i="1" dirty="0">
              <a:solidFill>
                <a:srgbClr val="FF0000"/>
              </a:solidFill>
              <a:latin typeface="VNI-Souvir" pitchFamily="2" charset="0"/>
            </a:endParaRPr>
          </a:p>
        </p:txBody>
      </p:sp>
      <p:sp>
        <p:nvSpPr>
          <p:cNvPr id="3091" name="Line 19"/>
          <p:cNvSpPr>
            <a:spLocks noChangeShapeType="1"/>
          </p:cNvSpPr>
          <p:nvPr/>
        </p:nvSpPr>
        <p:spPr bwMode="auto">
          <a:xfrm flipV="1">
            <a:off x="7429500" y="314325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2" name="Line 20"/>
          <p:cNvSpPr>
            <a:spLocks noChangeShapeType="1"/>
          </p:cNvSpPr>
          <p:nvPr/>
        </p:nvSpPr>
        <p:spPr bwMode="auto">
          <a:xfrm rot="10800000" flipV="1">
            <a:off x="7429500" y="3886200"/>
            <a:ext cx="0" cy="628650"/>
          </a:xfrm>
          <a:prstGeom prst="line">
            <a:avLst/>
          </a:prstGeom>
          <a:noFill/>
          <a:ln w="571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350"/>
          </a:p>
        </p:txBody>
      </p:sp>
      <p:sp>
        <p:nvSpPr>
          <p:cNvPr id="3093" name="Text Box 21"/>
          <p:cNvSpPr txBox="1">
            <a:spLocks noChangeArrowheads="1"/>
          </p:cNvSpPr>
          <p:nvPr/>
        </p:nvSpPr>
        <p:spPr bwMode="auto">
          <a:xfrm>
            <a:off x="6419850" y="4171951"/>
            <a:ext cx="108931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ct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Trọng</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p>
        </p:txBody>
      </p:sp>
      <p:sp>
        <p:nvSpPr>
          <p:cNvPr id="3094" name="Text Box 22"/>
          <p:cNvSpPr txBox="1">
            <a:spLocks noChangeArrowheads="1"/>
          </p:cNvSpPr>
          <p:nvPr/>
        </p:nvSpPr>
        <p:spPr bwMode="auto">
          <a:xfrm>
            <a:off x="7715250" y="2836560"/>
            <a:ext cx="81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eaLnBrk="1" hangingPunct="1">
              <a:spcBef>
                <a:spcPct val="50000"/>
              </a:spcBef>
            </a:pPr>
            <a:r>
              <a:rPr lang="en-US" altLang="en-US" sz="2400" b="1" dirty="0" err="1">
                <a:solidFill>
                  <a:srgbClr val="800000"/>
                </a:solidFill>
                <a:latin typeface="Times New Roman" panose="02020603050405020304" pitchFamily="18" charset="0"/>
                <a:cs typeface="Times New Roman" panose="02020603050405020304" pitchFamily="18" charset="0"/>
              </a:rPr>
              <a:t>Lực</a:t>
            </a:r>
            <a:r>
              <a:rPr lang="en-US" altLang="en-US" sz="2400" b="1" dirty="0">
                <a:solidFill>
                  <a:srgbClr val="800000"/>
                </a:solidFill>
                <a:latin typeface="Times New Roman" panose="02020603050405020304" pitchFamily="18" charset="0"/>
                <a:cs typeface="Times New Roman" panose="02020603050405020304" pitchFamily="18" charset="0"/>
              </a:rPr>
              <a:t> </a:t>
            </a:r>
            <a:r>
              <a:rPr lang="en-US" altLang="en-US" sz="2400" b="1" dirty="0" err="1">
                <a:solidFill>
                  <a:srgbClr val="800000"/>
                </a:solidFill>
                <a:latin typeface="Times New Roman" panose="02020603050405020304" pitchFamily="18" charset="0"/>
                <a:cs typeface="Times New Roman" panose="02020603050405020304" pitchFamily="18" charset="0"/>
              </a:rPr>
              <a:t>kéo</a:t>
            </a:r>
            <a:endParaRPr lang="en-US" altLang="en-US" sz="2400" b="1" dirty="0">
              <a:solidFill>
                <a:srgbClr val="800000"/>
              </a:solidFill>
              <a:latin typeface="Times New Roman" panose="02020603050405020304" pitchFamily="18" charset="0"/>
              <a:cs typeface="Times New Roman" panose="02020603050405020304" pitchFamily="18" charset="0"/>
            </a:endParaRPr>
          </a:p>
        </p:txBody>
      </p:sp>
      <p:sp>
        <p:nvSpPr>
          <p:cNvPr id="3095" name="Text Box 23" descr="Water droplets"/>
          <p:cNvSpPr txBox="1">
            <a:spLocks noChangeArrowheads="1"/>
          </p:cNvSpPr>
          <p:nvPr/>
        </p:nvSpPr>
        <p:spPr bwMode="auto">
          <a:xfrm>
            <a:off x="97629" y="5328287"/>
            <a:ext cx="541734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a:solidFill>
                  <a:schemeClr val="tx1"/>
                </a:solidFill>
                <a:latin typeface="VNI-Times" panose="020B0604020202020204" pitchFamily="2" charset="0"/>
              </a:defRPr>
            </a:lvl1pPr>
            <a:lvl2pPr marL="742950" indent="-285750" eaLnBrk="0" hangingPunct="0">
              <a:defRPr>
                <a:solidFill>
                  <a:schemeClr val="tx1"/>
                </a:solidFill>
                <a:latin typeface="VNI-Times" panose="020B0604020202020204" pitchFamily="2" charset="0"/>
              </a:defRPr>
            </a:lvl2pPr>
            <a:lvl3pPr marL="1143000" indent="-228600" eaLnBrk="0" hangingPunct="0">
              <a:defRPr>
                <a:solidFill>
                  <a:schemeClr val="tx1"/>
                </a:solidFill>
                <a:latin typeface="VNI-Times" panose="020B0604020202020204" pitchFamily="2" charset="0"/>
              </a:defRPr>
            </a:lvl3pPr>
            <a:lvl4pPr marL="1600200" indent="-228600" eaLnBrk="0" hangingPunct="0">
              <a:defRPr>
                <a:solidFill>
                  <a:schemeClr val="tx1"/>
                </a:solidFill>
                <a:latin typeface="VNI-Times" panose="020B0604020202020204" pitchFamily="2" charset="0"/>
              </a:defRPr>
            </a:lvl4pPr>
            <a:lvl5pPr marL="2057400" indent="-228600" eaLnBrk="0" hangingPunct="0">
              <a:defRPr>
                <a:solidFill>
                  <a:schemeClr val="tx1"/>
                </a:solidFill>
                <a:latin typeface="VNI-Times" panose="020B0604020202020204" pitchFamily="2" charset="0"/>
              </a:defRPr>
            </a:lvl5pPr>
            <a:lvl6pPr marL="2514600" indent="-228600" eaLnBrk="0" fontAlgn="base" hangingPunct="0">
              <a:spcBef>
                <a:spcPct val="0"/>
              </a:spcBef>
              <a:spcAft>
                <a:spcPct val="0"/>
              </a:spcAft>
              <a:defRPr>
                <a:solidFill>
                  <a:schemeClr val="tx1"/>
                </a:solidFill>
                <a:latin typeface="VNI-Times" panose="020B0604020202020204" pitchFamily="2" charset="0"/>
              </a:defRPr>
            </a:lvl6pPr>
            <a:lvl7pPr marL="2971800" indent="-228600" eaLnBrk="0" fontAlgn="base" hangingPunct="0">
              <a:spcBef>
                <a:spcPct val="0"/>
              </a:spcBef>
              <a:spcAft>
                <a:spcPct val="0"/>
              </a:spcAft>
              <a:defRPr>
                <a:solidFill>
                  <a:schemeClr val="tx1"/>
                </a:solidFill>
                <a:latin typeface="VNI-Times" panose="020B0604020202020204" pitchFamily="2" charset="0"/>
              </a:defRPr>
            </a:lvl7pPr>
            <a:lvl8pPr marL="3429000" indent="-228600" eaLnBrk="0" fontAlgn="base" hangingPunct="0">
              <a:spcBef>
                <a:spcPct val="0"/>
              </a:spcBef>
              <a:spcAft>
                <a:spcPct val="0"/>
              </a:spcAft>
              <a:defRPr>
                <a:solidFill>
                  <a:schemeClr val="tx1"/>
                </a:solidFill>
                <a:latin typeface="VNI-Times" panose="020B0604020202020204" pitchFamily="2" charset="0"/>
              </a:defRPr>
            </a:lvl8pPr>
            <a:lvl9pPr marL="3886200" indent="-228600" eaLnBrk="0" fontAlgn="base" hangingPunct="0">
              <a:spcBef>
                <a:spcPct val="0"/>
              </a:spcBef>
              <a:spcAft>
                <a:spcPct val="0"/>
              </a:spcAft>
              <a:defRPr>
                <a:solidFill>
                  <a:schemeClr val="tx1"/>
                </a:solidFill>
                <a:latin typeface="VNI-Times" panose="020B0604020202020204" pitchFamily="2" charset="0"/>
              </a:defRPr>
            </a:lvl9pPr>
          </a:lstStyle>
          <a:p>
            <a:pPr algn="just" eaLnBrk="1" hangingPunct="1">
              <a:spcBef>
                <a:spcPct val="50000"/>
              </a:spcBef>
            </a:pP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lực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kéo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của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lò</a:t>
            </a:r>
            <a:r>
              <a:rPr lang="en-US" altLang="en-US" sz="3200" dirty="0">
                <a:latin typeface="Times New Roman" panose="02020603050405020304" pitchFamily="18" charset="0"/>
                <a:cs typeface="Times New Roman" panose="02020603050405020304" pitchFamily="18" charset="0"/>
              </a:rPr>
              <a:t> xo </a:t>
            </a:r>
            <a:r>
              <a:rPr lang="en-US" altLang="en-US" sz="3200" dirty="0" err="1">
                <a:latin typeface="Times New Roman" panose="02020603050405020304" pitchFamily="18" charset="0"/>
                <a:cs typeface="Times New Roman" panose="02020603050405020304" pitchFamily="18" charset="0"/>
              </a:rPr>
              <a:t>tác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dụng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quả</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nặng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phương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thẳng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đứng</a:t>
            </a:r>
            <a:r>
              <a:rPr lang="en-US" altLang="en-US" sz="3200" dirty="0">
                <a:latin typeface="Times New Roman" panose="02020603050405020304" pitchFamily="18" charset="0"/>
                <a:cs typeface="Times New Roman" panose="02020603050405020304" pitchFamily="18" charset="0"/>
              </a:rPr>
              <a:t> , </a:t>
            </a:r>
            <a:r>
              <a:rPr lang="en-US" altLang="en-US" sz="3200" dirty="0" err="1">
                <a:latin typeface="Times New Roman" panose="02020603050405020304" pitchFamily="18" charset="0"/>
                <a:cs typeface="Times New Roman" panose="02020603050405020304" pitchFamily="18" charset="0"/>
              </a:rPr>
              <a:t>có</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chiều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từ</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dưới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lên</a:t>
            </a:r>
            <a:r>
              <a:rPr lang="en-US" altLang="en-US" sz="3200" dirty="0">
                <a:latin typeface="Times New Roman" panose="02020603050405020304" pitchFamily="18" charset="0"/>
                <a:cs typeface="Times New Roman" panose="02020603050405020304" pitchFamily="18" charset="0"/>
              </a:rPr>
              <a:t>.</a:t>
            </a:r>
            <a:endParaRPr lang="en-US" altLang="en-US" sz="3200" dirty="0">
              <a:latin typeface="VNI-Souvir" pitchFamily="2" charset="0"/>
            </a:endParaRPr>
          </a:p>
        </p:txBody>
      </p:sp>
    </p:spTree>
    <p:extLst>
      <p:ext uri="{BB962C8B-B14F-4D97-AF65-F5344CB8AC3E}">
        <p14:creationId xmlns:p14="http://schemas.microsoft.com/office/powerpoint/2010/main" val="3456171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linds(horizontal)">
                                      <p:cBhvr>
                                        <p:cTn id="7" dur="500"/>
                                        <p:tgtEl>
                                          <p:spTgt spid="3077"/>
                                        </p:tgtEl>
                                      </p:cBhvr>
                                    </p:animEffect>
                                  </p:childTnLst>
                                </p:cTn>
                              </p:par>
                              <p:par>
                                <p:cTn id="8" presetID="8" presetClass="entr" presetSubtype="16" fill="hold" nodeType="withEffect">
                                  <p:stCondLst>
                                    <p:cond delay="0"/>
                                  </p:stCondLst>
                                  <p:childTnLst>
                                    <p:set>
                                      <p:cBhvr>
                                        <p:cTn id="9" dur="1" fill="hold">
                                          <p:stCondLst>
                                            <p:cond delay="0"/>
                                          </p:stCondLst>
                                        </p:cTn>
                                        <p:tgtEl>
                                          <p:spTgt spid="3085"/>
                                        </p:tgtEl>
                                        <p:attrNameLst>
                                          <p:attrName>style.visibility</p:attrName>
                                        </p:attrNameLst>
                                      </p:cBhvr>
                                      <p:to>
                                        <p:strVal val="visible"/>
                                      </p:to>
                                    </p:set>
                                    <p:animEffect transition="in" filter="diamond(in)">
                                      <p:cBhvr>
                                        <p:cTn id="10" dur="1000"/>
                                        <p:tgtEl>
                                          <p:spTgt spid="3085"/>
                                        </p:tgtEl>
                                      </p:cBhvr>
                                    </p:animEffect>
                                  </p:childTnLst>
                                </p:cTn>
                              </p:par>
                              <p:par>
                                <p:cTn id="11" presetID="8" presetClass="entr" presetSubtype="16" fill="hold" nodeType="withEffect">
                                  <p:stCondLst>
                                    <p:cond delay="0"/>
                                  </p:stCondLst>
                                  <p:childTnLst>
                                    <p:set>
                                      <p:cBhvr>
                                        <p:cTn id="12" dur="1" fill="hold">
                                          <p:stCondLst>
                                            <p:cond delay="0"/>
                                          </p:stCondLst>
                                        </p:cTn>
                                        <p:tgtEl>
                                          <p:spTgt spid="3086"/>
                                        </p:tgtEl>
                                        <p:attrNameLst>
                                          <p:attrName>style.visibility</p:attrName>
                                        </p:attrNameLst>
                                      </p:cBhvr>
                                      <p:to>
                                        <p:strVal val="visible"/>
                                      </p:to>
                                    </p:set>
                                    <p:animEffect transition="in" filter="diamond(in)">
                                      <p:cBhvr>
                                        <p:cTn id="13" dur="1000"/>
                                        <p:tgtEl>
                                          <p:spTgt spid="3086"/>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3088"/>
                                        </p:tgtEl>
                                        <p:attrNameLst>
                                          <p:attrName>style.visibility</p:attrName>
                                        </p:attrNameLst>
                                      </p:cBhvr>
                                      <p:to>
                                        <p:strVal val="visible"/>
                                      </p:to>
                                    </p:set>
                                    <p:animEffect transition="in" filter="diamond(in)">
                                      <p:cBhvr>
                                        <p:cTn id="16" dur="1000"/>
                                        <p:tgtEl>
                                          <p:spTgt spid="3088"/>
                                        </p:tgtEl>
                                      </p:cBhvr>
                                    </p:animEffect>
                                  </p:childTnLst>
                                </p:cTn>
                              </p:par>
                              <p:par>
                                <p:cTn id="17" presetID="8" presetClass="entr" presetSubtype="16" fill="hold" nodeType="withEffect">
                                  <p:stCondLst>
                                    <p:cond delay="0"/>
                                  </p:stCondLst>
                                  <p:childTnLst>
                                    <p:set>
                                      <p:cBhvr>
                                        <p:cTn id="18" dur="1" fill="hold">
                                          <p:stCondLst>
                                            <p:cond delay="0"/>
                                          </p:stCondLst>
                                        </p:cTn>
                                        <p:tgtEl>
                                          <p:spTgt spid="3087"/>
                                        </p:tgtEl>
                                        <p:attrNameLst>
                                          <p:attrName>style.visibility</p:attrName>
                                        </p:attrNameLst>
                                      </p:cBhvr>
                                      <p:to>
                                        <p:strVal val="visible"/>
                                      </p:to>
                                    </p:set>
                                    <p:animEffect transition="in" filter="diamond(in)">
                                      <p:cBhvr>
                                        <p:cTn id="19" dur="1000"/>
                                        <p:tgtEl>
                                          <p:spTgt spid="3087"/>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3089"/>
                                        </p:tgtEl>
                                        <p:attrNameLst>
                                          <p:attrName>style.visibility</p:attrName>
                                        </p:attrNameLst>
                                      </p:cBhvr>
                                      <p:to>
                                        <p:strVal val="visible"/>
                                      </p:to>
                                    </p:set>
                                    <p:animEffect transition="in" filter="diamond(in)">
                                      <p:cBhvr>
                                        <p:cTn id="22" dur="1000"/>
                                        <p:tgtEl>
                                          <p:spTgt spid="3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90"/>
                                        </p:tgtEl>
                                        <p:attrNameLst>
                                          <p:attrName>style.visibility</p:attrName>
                                        </p:attrNameLst>
                                      </p:cBhvr>
                                      <p:to>
                                        <p:strVal val="visible"/>
                                      </p:to>
                                    </p:set>
                                    <p:animEffect transition="in" filter="blinds(horizontal)">
                                      <p:cBhvr>
                                        <p:cTn id="27" dur="1000"/>
                                        <p:tgtEl>
                                          <p:spTgt spid="3090"/>
                                        </p:tgtEl>
                                      </p:cBhvr>
                                    </p:animEffect>
                                  </p:childTnLst>
                                </p:cTn>
                              </p:par>
                            </p:childTnLst>
                          </p:cTn>
                        </p:par>
                        <p:par>
                          <p:cTn id="28" fill="hold" nodeType="afterGroup">
                            <p:stCondLst>
                              <p:cond delay="1000"/>
                            </p:stCondLst>
                            <p:childTnLst>
                              <p:par>
                                <p:cTn id="29" presetID="20" presetClass="entr" presetSubtype="0" fill="hold" nodeType="afterEffect">
                                  <p:stCondLst>
                                    <p:cond delay="0"/>
                                  </p:stCondLst>
                                  <p:childTnLst>
                                    <p:set>
                                      <p:cBhvr>
                                        <p:cTn id="30" dur="1" fill="hold">
                                          <p:stCondLst>
                                            <p:cond delay="0"/>
                                          </p:stCondLst>
                                        </p:cTn>
                                        <p:tgtEl>
                                          <p:spTgt spid="3092"/>
                                        </p:tgtEl>
                                        <p:attrNameLst>
                                          <p:attrName>style.visibility</p:attrName>
                                        </p:attrNameLst>
                                      </p:cBhvr>
                                      <p:to>
                                        <p:strVal val="visible"/>
                                      </p:to>
                                    </p:set>
                                    <p:animEffect transition="in" filter="wedge">
                                      <p:cBhvr>
                                        <p:cTn id="31" dur="1000"/>
                                        <p:tgtEl>
                                          <p:spTgt spid="3092"/>
                                        </p:tgtEl>
                                      </p:cBhvr>
                                    </p:animEffect>
                                  </p:childTnLst>
                                </p:cTn>
                              </p:par>
                            </p:childTnLst>
                          </p:cTn>
                        </p:par>
                        <p:par>
                          <p:cTn id="32" fill="hold" nodeType="afterGroup">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3093"/>
                                        </p:tgtEl>
                                        <p:attrNameLst>
                                          <p:attrName>style.visibility</p:attrName>
                                        </p:attrNameLst>
                                      </p:cBhvr>
                                      <p:to>
                                        <p:strVal val="visible"/>
                                      </p:to>
                                    </p:set>
                                    <p:anim calcmode="lin" valueType="num">
                                      <p:cBhvr additive="base">
                                        <p:cTn id="35" dur="1000" fill="hold"/>
                                        <p:tgtEl>
                                          <p:spTgt spid="3093"/>
                                        </p:tgtEl>
                                        <p:attrNameLst>
                                          <p:attrName>ppt_x</p:attrName>
                                        </p:attrNameLst>
                                      </p:cBhvr>
                                      <p:tavLst>
                                        <p:tav tm="0">
                                          <p:val>
                                            <p:strVal val="#ppt_x"/>
                                          </p:val>
                                        </p:tav>
                                        <p:tav tm="100000">
                                          <p:val>
                                            <p:strVal val="#ppt_x"/>
                                          </p:val>
                                        </p:tav>
                                      </p:tavLst>
                                    </p:anim>
                                    <p:anim calcmode="lin" valueType="num">
                                      <p:cBhvr additive="base">
                                        <p:cTn id="36" dur="1000" fill="hold"/>
                                        <p:tgtEl>
                                          <p:spTgt spid="3093"/>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3095"/>
                                        </p:tgtEl>
                                        <p:attrNameLst>
                                          <p:attrName>style.visibility</p:attrName>
                                        </p:attrNameLst>
                                      </p:cBhvr>
                                      <p:to>
                                        <p:strVal val="visible"/>
                                      </p:to>
                                    </p:set>
                                    <p:animEffect transition="in" filter="checkerboard(across)">
                                      <p:cBhvr>
                                        <p:cTn id="41" dur="1000"/>
                                        <p:tgtEl>
                                          <p:spTgt spid="3095"/>
                                        </p:tgtEl>
                                      </p:cBhvr>
                                    </p:animEffect>
                                  </p:childTnLst>
                                </p:cTn>
                              </p:par>
                            </p:childTnLst>
                          </p:cTn>
                        </p:par>
                        <p:par>
                          <p:cTn id="42" fill="hold" nodeType="afterGroup">
                            <p:stCondLst>
                              <p:cond delay="1000"/>
                            </p:stCondLst>
                            <p:childTnLst>
                              <p:par>
                                <p:cTn id="43" presetID="22" presetClass="entr" presetSubtype="4" fill="hold" nodeType="afterEffect">
                                  <p:stCondLst>
                                    <p:cond delay="0"/>
                                  </p:stCondLst>
                                  <p:childTnLst>
                                    <p:set>
                                      <p:cBhvr>
                                        <p:cTn id="44" dur="1" fill="hold">
                                          <p:stCondLst>
                                            <p:cond delay="0"/>
                                          </p:stCondLst>
                                        </p:cTn>
                                        <p:tgtEl>
                                          <p:spTgt spid="3091"/>
                                        </p:tgtEl>
                                        <p:attrNameLst>
                                          <p:attrName>style.visibility</p:attrName>
                                        </p:attrNameLst>
                                      </p:cBhvr>
                                      <p:to>
                                        <p:strVal val="visible"/>
                                      </p:to>
                                    </p:set>
                                    <p:animEffect transition="in" filter="wipe(down)">
                                      <p:cBhvr>
                                        <p:cTn id="45" dur="1000"/>
                                        <p:tgtEl>
                                          <p:spTgt spid="3091"/>
                                        </p:tgtEl>
                                      </p:cBhvr>
                                    </p:animEffect>
                                  </p:childTnLst>
                                </p:cTn>
                              </p:par>
                            </p:childTnLst>
                          </p:cTn>
                        </p:par>
                        <p:par>
                          <p:cTn id="46" fill="hold" nodeType="afterGroup">
                            <p:stCondLst>
                              <p:cond delay="2000"/>
                            </p:stCondLst>
                            <p:childTnLst>
                              <p:par>
                                <p:cTn id="47" presetID="22" presetClass="entr" presetSubtype="4" fill="hold" grpId="0" nodeType="afterEffect">
                                  <p:stCondLst>
                                    <p:cond delay="0"/>
                                  </p:stCondLst>
                                  <p:childTnLst>
                                    <p:set>
                                      <p:cBhvr>
                                        <p:cTn id="48" dur="1" fill="hold">
                                          <p:stCondLst>
                                            <p:cond delay="0"/>
                                          </p:stCondLst>
                                        </p:cTn>
                                        <p:tgtEl>
                                          <p:spTgt spid="3094"/>
                                        </p:tgtEl>
                                        <p:attrNameLst>
                                          <p:attrName>style.visibility</p:attrName>
                                        </p:attrNameLst>
                                      </p:cBhvr>
                                      <p:to>
                                        <p:strVal val="visible"/>
                                      </p:to>
                                    </p:set>
                                    <p:animEffect transition="in" filter="wipe(down)">
                                      <p:cBhvr>
                                        <p:cTn id="49" dur="1000"/>
                                        <p:tgtEl>
                                          <p:spTgt spid="30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8" grpId="0" animBg="1"/>
      <p:bldP spid="3089" grpId="0" animBg="1"/>
      <p:bldP spid="3090" grpId="0" animBg="1"/>
      <p:bldP spid="3093" grpId="0"/>
      <p:bldP spid="3094" grpId="0"/>
      <p:bldP spid="30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Lý thuyết Biến dạng của lò xo KHTN 6 Kết nối tri thức với cuộc sống | KHTN  lớp 6 - Kết nối tri thứ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TextBox 4"/>
          <p:cNvSpPr txBox="1"/>
          <p:nvPr/>
        </p:nvSpPr>
        <p:spPr>
          <a:xfrm>
            <a:off x="228600" y="2590800"/>
            <a:ext cx="2209800" cy="1446550"/>
          </a:xfrm>
          <a:prstGeom prst="rect">
            <a:avLst/>
          </a:prstGeom>
          <a:solidFill>
            <a:srgbClr val="00A249"/>
          </a:solidFill>
        </p:spPr>
        <p:txBody>
          <a:bodyPr wrap="square" rtlCol="0">
            <a:spAutoFit/>
          </a:bodyPr>
          <a:lstStyle/>
          <a:p>
            <a:endParaRPr lang="en-US" sz="4400" b="1" dirty="0">
              <a:solidFill>
                <a:schemeClr val="bg1"/>
              </a:solidFill>
              <a:latin typeface="Arial" pitchFamily="34" charset="0"/>
              <a:cs typeface="Arial" pitchFamily="34" charset="0"/>
            </a:endParaRPr>
          </a:p>
          <a:p>
            <a:r>
              <a:rPr lang="en-US" sz="4400" b="1" dirty="0">
                <a:solidFill>
                  <a:schemeClr val="bg1"/>
                </a:solidFill>
                <a:latin typeface="Times New Roman" pitchFamily="18" charset="0"/>
                <a:cs typeface="Times New Roman" pitchFamily="18" charset="0"/>
              </a:rPr>
              <a:t>   </a:t>
            </a:r>
            <a:r>
              <a:rPr lang="en-US" sz="4400" b="1" dirty="0" err="1">
                <a:solidFill>
                  <a:schemeClr val="bg1"/>
                </a:solidFill>
                <a:latin typeface="Times New Roman" pitchFamily="18" charset="0"/>
                <a:cs typeface="Times New Roman" pitchFamily="18" charset="0"/>
              </a:rPr>
              <a:t>Biến</a:t>
            </a:r>
            <a:endParaRPr lang="en-US" sz="4400" b="1" dirty="0">
              <a:solidFill>
                <a:schemeClr val="bg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792162"/>
          </a:xfrm>
        </p:spPr>
        <p:txBody>
          <a:bodyPr>
            <a:noAutofit/>
          </a:bodyPr>
          <a:lstStyle/>
          <a:p>
            <a:r>
              <a:rPr lang="vi-VN" sz="4000" dirty="0">
                <a:latin typeface="Times New Roman" pitchFamily="18" charset="0"/>
                <a:cs typeface="Times New Roman" pitchFamily="18" charset="0"/>
              </a:rPr>
              <a:t>Câu 3:Trong các phát biểu sau đây,</a:t>
            </a:r>
            <a:r>
              <a:rPr lang="en-US" sz="4000" dirty="0">
                <a:latin typeface="Times New Roman" pitchFamily="18" charset="0"/>
                <a:cs typeface="Times New Roman" pitchFamily="18" charset="0"/>
              </a:rPr>
              <a:t> </a:t>
            </a:r>
            <a:r>
              <a:rPr lang="vi-VN" sz="4000" dirty="0">
                <a:latin typeface="Times New Roman" pitchFamily="18" charset="0"/>
                <a:cs typeface="Times New Roman" pitchFamily="18" charset="0"/>
              </a:rPr>
              <a:t>phát biểu nào là đúng </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4525963"/>
          </a:xfrm>
        </p:spPr>
        <p:txBody>
          <a:bodyPr>
            <a:normAutofit/>
          </a:bodyPr>
          <a:lstStyle/>
          <a:p>
            <a:pPr>
              <a:buNone/>
            </a:pPr>
            <a:r>
              <a:rPr lang="vi-VN" sz="3600" dirty="0">
                <a:latin typeface="Times New Roman" pitchFamily="18" charset="0"/>
                <a:cs typeface="Times New Roman" pitchFamily="18" charset="0"/>
              </a:rPr>
              <a:t>A .Lực kế là dụng cụ đo khối lượng </a:t>
            </a:r>
          </a:p>
          <a:p>
            <a:pPr>
              <a:buNone/>
            </a:pPr>
            <a:r>
              <a:rPr lang="vi-VN" sz="3600" dirty="0">
                <a:latin typeface="Times New Roman" pitchFamily="18" charset="0"/>
                <a:cs typeface="Times New Roman" pitchFamily="18" charset="0"/>
              </a:rPr>
              <a:t>B. Lực kế là dụng cụ để đo lực</a:t>
            </a:r>
          </a:p>
          <a:p>
            <a:pPr>
              <a:buNone/>
            </a:pPr>
            <a:r>
              <a:rPr lang="vi-VN" sz="3600" dirty="0">
                <a:latin typeface="Times New Roman" pitchFamily="18" charset="0"/>
                <a:cs typeface="Times New Roman" pitchFamily="18" charset="0"/>
              </a:rPr>
              <a:t>C. Lực kế là dụng cụ để đo trọng lượng</a:t>
            </a:r>
          </a:p>
          <a:p>
            <a:pPr>
              <a:buNone/>
            </a:pPr>
            <a:r>
              <a:rPr lang="vi-VN" sz="3600" dirty="0">
                <a:latin typeface="Times New Roman" pitchFamily="18" charset="0"/>
                <a:cs typeface="Times New Roman" pitchFamily="18" charset="0"/>
              </a:rPr>
              <a:t>D. Lực kế là dụng cụ để đo trọng lượng và khối lượng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Autofit/>
          </a:bodyPr>
          <a:lstStyle/>
          <a:p>
            <a:pPr algn="just"/>
            <a:r>
              <a:rPr lang="vi-VN" dirty="0"/>
              <a:t>Câu 4:Độ dãn của lò xo treo theo phương thẳng đứng tỉ lệ với  </a:t>
            </a:r>
            <a:endParaRPr lang="en-US" dirty="0"/>
          </a:p>
        </p:txBody>
      </p:sp>
      <p:sp>
        <p:nvSpPr>
          <p:cNvPr id="3" name="Rectangle 2"/>
          <p:cNvSpPr/>
          <p:nvPr/>
        </p:nvSpPr>
        <p:spPr>
          <a:xfrm>
            <a:off x="381000" y="1752600"/>
            <a:ext cx="6858000" cy="769441"/>
          </a:xfrm>
          <a:prstGeom prst="rect">
            <a:avLst/>
          </a:prstGeom>
        </p:spPr>
        <p:txBody>
          <a:bodyPr wrap="square">
            <a:spAutoFit/>
          </a:bodyPr>
          <a:lstStyle/>
          <a:p>
            <a:r>
              <a:rPr lang="vi-VN" sz="4000" dirty="0">
                <a:latin typeface="Times New Roman" pitchFamily="18" charset="0"/>
                <a:cs typeface="Times New Roman" pitchFamily="18" charset="0"/>
              </a:rPr>
              <a:t>A.Khối </a:t>
            </a:r>
            <a:r>
              <a:rPr lang="vi-VN" sz="4400" dirty="0">
                <a:latin typeface="Times New Roman" pitchFamily="18" charset="0"/>
                <a:cs typeface="Times New Roman" pitchFamily="18" charset="0"/>
              </a:rPr>
              <a:t>lượng</a:t>
            </a:r>
            <a:r>
              <a:rPr lang="vi-VN" sz="4000" dirty="0">
                <a:latin typeface="Times New Roman" pitchFamily="18" charset="0"/>
                <a:cs typeface="Times New Roman" pitchFamily="18" charset="0"/>
              </a:rPr>
              <a:t> của vật treo</a:t>
            </a:r>
            <a:endParaRPr lang="en-US" sz="4000" dirty="0">
              <a:latin typeface="Times New Roman" pitchFamily="18" charset="0"/>
              <a:cs typeface="Times New Roman" pitchFamily="18" charset="0"/>
            </a:endParaRPr>
          </a:p>
        </p:txBody>
      </p:sp>
      <p:sp>
        <p:nvSpPr>
          <p:cNvPr id="4" name="Rectangle 3"/>
          <p:cNvSpPr/>
          <p:nvPr/>
        </p:nvSpPr>
        <p:spPr>
          <a:xfrm>
            <a:off x="228600" y="2667000"/>
            <a:ext cx="6172200" cy="769441"/>
          </a:xfrm>
          <a:prstGeom prst="rect">
            <a:avLst/>
          </a:prstGeom>
        </p:spPr>
        <p:txBody>
          <a:bodyPr wrap="square">
            <a:spAutoFit/>
          </a:bodyPr>
          <a:lstStyle/>
          <a:p>
            <a:r>
              <a:rPr lang="vi-VN" sz="4400" dirty="0">
                <a:latin typeface="Times New Roman" pitchFamily="18" charset="0"/>
                <a:cs typeface="Times New Roman" pitchFamily="18" charset="0"/>
              </a:rPr>
              <a:t>B.Lực hút của trái đất</a:t>
            </a:r>
            <a:endParaRPr lang="en-US" sz="4400" dirty="0">
              <a:latin typeface="Times New Roman" pitchFamily="18" charset="0"/>
              <a:cs typeface="Times New Roman" pitchFamily="18" charset="0"/>
            </a:endParaRPr>
          </a:p>
        </p:txBody>
      </p:sp>
      <p:sp>
        <p:nvSpPr>
          <p:cNvPr id="5" name="Rectangle 4"/>
          <p:cNvSpPr/>
          <p:nvPr/>
        </p:nvSpPr>
        <p:spPr>
          <a:xfrm>
            <a:off x="228600" y="3733800"/>
            <a:ext cx="8686800" cy="769441"/>
          </a:xfrm>
          <a:prstGeom prst="rect">
            <a:avLst/>
          </a:prstGeom>
        </p:spPr>
        <p:txBody>
          <a:bodyPr wrap="square">
            <a:spAutoFit/>
          </a:bodyPr>
          <a:lstStyle/>
          <a:p>
            <a:r>
              <a:rPr lang="vi-VN" sz="4400" dirty="0">
                <a:latin typeface="Times New Roman" pitchFamily="18" charset="0"/>
                <a:cs typeface="Times New Roman" pitchFamily="18" charset="0"/>
              </a:rPr>
              <a:t>C.Độ dãn của lò xo</a:t>
            </a:r>
            <a:endParaRPr lang="en-US" sz="4400" dirty="0">
              <a:latin typeface="Times New Roman" pitchFamily="18" charset="0"/>
              <a:cs typeface="Times New Roman" pitchFamily="18" charset="0"/>
            </a:endParaRPr>
          </a:p>
        </p:txBody>
      </p:sp>
      <p:sp>
        <p:nvSpPr>
          <p:cNvPr id="6" name="Rectangle 5"/>
          <p:cNvSpPr/>
          <p:nvPr/>
        </p:nvSpPr>
        <p:spPr>
          <a:xfrm>
            <a:off x="152400" y="4648200"/>
            <a:ext cx="7315200" cy="769441"/>
          </a:xfrm>
          <a:prstGeom prst="rect">
            <a:avLst/>
          </a:prstGeom>
        </p:spPr>
        <p:txBody>
          <a:bodyPr wrap="square">
            <a:spAutoFit/>
          </a:bodyPr>
          <a:lstStyle/>
          <a:p>
            <a:r>
              <a:rPr lang="vi-VN" sz="4400" dirty="0">
                <a:latin typeface="Times New Roman" pitchFamily="18" charset="0"/>
                <a:cs typeface="Times New Roman" pitchFamily="18" charset="0"/>
              </a:rPr>
              <a:t>D.Trọng lượng của lò xo</a:t>
            </a:r>
            <a:endParaRPr lang="en-US" sz="4400" dirty="0">
              <a:latin typeface="Times New Roman" pitchFamily="18" charset="0"/>
              <a:cs typeface="Times New Roman" pitchFamily="18" charset="0"/>
            </a:endParaRPr>
          </a:p>
        </p:txBody>
      </p:sp>
      <p:sp>
        <p:nvSpPr>
          <p:cNvPr id="7" name="Oval 6">
            <a:extLst>
              <a:ext uri="{FF2B5EF4-FFF2-40B4-BE49-F238E27FC236}">
                <a16:creationId xmlns:a16="http://schemas.microsoft.com/office/drawing/2014/main" id="{23B97589-6786-6877-51BD-EE45EB80AE91}"/>
              </a:ext>
            </a:extLst>
          </p:cNvPr>
          <p:cNvSpPr/>
          <p:nvPr/>
        </p:nvSpPr>
        <p:spPr>
          <a:xfrm>
            <a:off x="117764" y="2760677"/>
            <a:ext cx="762000" cy="5334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1" nodeType="clickEffect">
                                  <p:stCondLst>
                                    <p:cond delay="0"/>
                                  </p:stCondLst>
                                  <p:childTnLst>
                                    <p:animScale>
                                      <p:cBhvr>
                                        <p:cTn id="31" dur="2000" fill="hold"/>
                                        <p:tgtEl>
                                          <p:spTgt spid="3">
                                            <p:txEl>
                                              <p:pRg st="0" end="0"/>
                                            </p:txEl>
                                          </p:spTgt>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7">
                                            <p:bg/>
                                          </p:spTgt>
                                        </p:tgtEl>
                                        <p:attrNameLst>
                                          <p:attrName>style.visibility</p:attrName>
                                        </p:attrNameLst>
                                      </p:cBhvr>
                                      <p:to>
                                        <p:strVal val="visible"/>
                                      </p:to>
                                    </p:set>
                                    <p:animEffect transition="in" filter="blinds(horizontal)">
                                      <p:cBhvr>
                                        <p:cTn id="36" dur="500"/>
                                        <p:tgtEl>
                                          <p:spTgt spid="7">
                                            <p:bg/>
                                          </p:spTgt>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7">
                                            <p:txEl>
                                              <p:pRg st="0" end="0"/>
                                            </p:txEl>
                                          </p:spTgt>
                                        </p:tgtEl>
                                        <p:attrNameLst>
                                          <p:attrName>style.visibility</p:attrName>
                                        </p:attrNameLst>
                                      </p:cBhvr>
                                      <p:to>
                                        <p:strVal val="visible"/>
                                      </p:to>
                                    </p:set>
                                    <p:animEffect transition="in" filter="blinds(horizontal)">
                                      <p:cBhvr>
                                        <p:cTn id="39" dur="500"/>
                                        <p:tgtEl>
                                          <p:spTgt spid="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blinds(horizontal)">
                                      <p:cBhvr>
                                        <p:cTn id="44"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3" grpId="1" build="allAtOnce"/>
      <p:bldP spid="4" grpId="0"/>
      <p:bldP spid="5" grpId="0"/>
      <p:bldP spid="6" grpId="0"/>
      <p:bldP spid="7"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algn="l"/>
            <a:r>
              <a:rPr lang="vi-VN" dirty="0"/>
              <a:t>Câu 5:Biến dạng của lò xo là</a:t>
            </a:r>
            <a:endParaRPr lang="en-US" dirty="0"/>
          </a:p>
        </p:txBody>
      </p:sp>
      <p:sp>
        <p:nvSpPr>
          <p:cNvPr id="3" name="Title 1"/>
          <p:cNvSpPr txBox="1">
            <a:spLocks/>
          </p:cNvSpPr>
          <p:nvPr/>
        </p:nvSpPr>
        <p:spPr>
          <a:xfrm>
            <a:off x="457200" y="10668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A.Biến dạng dẻo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457200" y="19050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533400" y="2743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C.Biến dạng uốn cong</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533400" y="3505200"/>
            <a:ext cx="83058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D.Biến dạng hoàn toàn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228600" y="1905000"/>
            <a:ext cx="7620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B</a:t>
            </a:r>
            <a:endParaRPr lang="en-US" sz="3600" dirty="0">
              <a:solidFill>
                <a:srgbClr val="FF0000"/>
              </a:solidFill>
              <a:latin typeface="+mj-lt"/>
            </a:endParaRPr>
          </a:p>
        </p:txBody>
      </p:sp>
      <p:sp>
        <p:nvSpPr>
          <p:cNvPr id="38914" name="AutoShape 2"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8" name="AutoShape 6" descr="Lò xo thép mạ Niken hóa CÔNG TY TNHH MTV SẢN XUẤT CƠ KHÍ VÀ THƯƠNG MẠI  HOÀNG ĐẠ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pPr algn="l"/>
            <a:r>
              <a:rPr lang="vi-VN" dirty="0"/>
              <a:t>Câu 6. Trong đời sống vật nào </a:t>
            </a:r>
            <a:r>
              <a:rPr lang="vi-VN" b="1" dirty="0"/>
              <a:t>KHÔNG</a:t>
            </a:r>
            <a:r>
              <a:rPr lang="vi-VN" dirty="0"/>
              <a:t> phải vật đàn hồi</a:t>
            </a:r>
            <a:endParaRPr lang="en-US" dirty="0"/>
          </a:p>
        </p:txBody>
      </p:sp>
      <p:sp>
        <p:nvSpPr>
          <p:cNvPr id="3" name="Title 1"/>
          <p:cNvSpPr txBox="1">
            <a:spLocks/>
          </p:cNvSpPr>
          <p:nvPr/>
        </p:nvSpPr>
        <p:spPr>
          <a:xfrm>
            <a:off x="228600" y="1752600"/>
            <a:ext cx="3581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A. Nệm lò xo</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228600" y="2514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B. Qủa bóng cao su</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228600" y="33528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C. Hòn đất sét mềm</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228600" y="4038600"/>
            <a:ext cx="85344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4000" dirty="0">
                <a:latin typeface="+mj-lt"/>
                <a:ea typeface="+mj-ea"/>
                <a:cs typeface="+mj-cs"/>
              </a:rPr>
              <a:t>D. Sợi dây thun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0" y="5257800"/>
            <a:ext cx="9144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4000" b="0" i="0" u="none" strike="noStrike" kern="1200" cap="none" spc="0" normalizeH="0" baseline="0" noProof="0" dirty="0">
                <a:ln>
                  <a:noFill/>
                </a:ln>
                <a:solidFill>
                  <a:schemeClr val="tx1"/>
                </a:solidFill>
                <a:effectLst/>
                <a:uLnTx/>
                <a:uFillTx/>
                <a:latin typeface="+mj-lt"/>
                <a:ea typeface="+mj-ea"/>
                <a:cs typeface="+mj-cs"/>
              </a:rPr>
              <a:t>Vật</a:t>
            </a:r>
            <a:r>
              <a:rPr kumimoji="0" lang="vi-VN" sz="40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Oval 7"/>
          <p:cNvSpPr/>
          <p:nvPr/>
        </p:nvSpPr>
        <p:spPr>
          <a:xfrm>
            <a:off x="152400" y="3352800"/>
            <a:ext cx="6858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
                                            <p:bg/>
                                          </p:spTgt>
                                        </p:tgtEl>
                                        <p:attrNameLst>
                                          <p:attrName>style.visibility</p:attrName>
                                        </p:attrNameLst>
                                      </p:cBhvr>
                                      <p:to>
                                        <p:strVal val="visible"/>
                                      </p:to>
                                    </p:set>
                                    <p:animEffect transition="in" filter="blinds(horizontal)">
                                      <p:cBhvr>
                                        <p:cTn id="37" dur="500"/>
                                        <p:tgtEl>
                                          <p:spTgt spid="8">
                                            <p:bg/>
                                          </p:spTgt>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blinds(horizontal)">
                                      <p:cBhvr>
                                        <p:cTn id="40" dur="500"/>
                                        <p:tgtEl>
                                          <p:spTgt spid="8">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143000"/>
          </a:xfrm>
        </p:spPr>
        <p:txBody>
          <a:bodyPr>
            <a:noAutofit/>
          </a:bodyPr>
          <a:lstStyle/>
          <a:p>
            <a:pPr algn="just"/>
            <a:r>
              <a:rPr lang="vi-VN" sz="3600" dirty="0"/>
              <a:t>Câu 7.</a:t>
            </a:r>
            <a:r>
              <a:rPr lang="en-US" sz="3600" dirty="0"/>
              <a:t> </a:t>
            </a:r>
            <a:r>
              <a:rPr lang="vi-VN" sz="3600" dirty="0"/>
              <a:t>Treo thẳng đứng một lò xo, đầu dưới gắn với một quả cân 100g thì lò xo có độ dài 11cm, nếu thay bằng quả cân 200g thì lò xo có độ dài 11,5cm. Hỏi nếu treo quả cân 500g thì lò xo có độ dài bao nhiêu?</a:t>
            </a:r>
            <a:endParaRPr lang="en-US" sz="3600" dirty="0"/>
          </a:p>
        </p:txBody>
      </p:sp>
      <p:sp>
        <p:nvSpPr>
          <p:cNvPr id="3" name="Title 1"/>
          <p:cNvSpPr txBox="1">
            <a:spLocks/>
          </p:cNvSpPr>
          <p:nvPr/>
        </p:nvSpPr>
        <p:spPr>
          <a:xfrm>
            <a:off x="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A. 12cm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1981200" y="2819400"/>
            <a:ext cx="2362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 12,5cm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4343400" y="2819400"/>
            <a:ext cx="1905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C. 13cm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6400800" y="2819400"/>
            <a:ext cx="2286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D. 13,5cm</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Oval 6"/>
          <p:cNvSpPr/>
          <p:nvPr/>
        </p:nvSpPr>
        <p:spPr>
          <a:xfrm>
            <a:off x="4343400" y="2819400"/>
            <a:ext cx="533400" cy="609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FF0000"/>
                </a:solidFill>
                <a:latin typeface="+mj-lt"/>
              </a:rPr>
              <a:t>C</a:t>
            </a:r>
            <a:endParaRPr lang="en-US" sz="3600" dirty="0">
              <a:solidFill>
                <a:srgbClr val="FF0000"/>
              </a:solidFill>
              <a:latin typeface="+mj-lt"/>
            </a:endParaRPr>
          </a:p>
        </p:txBody>
      </p:sp>
      <p:sp>
        <p:nvSpPr>
          <p:cNvPr id="8" name="Title 1"/>
          <p:cNvSpPr txBox="1">
            <a:spLocks/>
          </p:cNvSpPr>
          <p:nvPr/>
        </p:nvSpPr>
        <p:spPr>
          <a:xfrm>
            <a:off x="0" y="36576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baseline="0" noProof="0" dirty="0">
                <a:ln>
                  <a:noFill/>
                </a:ln>
                <a:solidFill>
                  <a:srgbClr val="C00000"/>
                </a:solidFill>
                <a:effectLst/>
                <a:uLnTx/>
                <a:uFillTx/>
                <a:latin typeface="+mj-lt"/>
                <a:ea typeface="+mj-ea"/>
                <a:cs typeface="+mj-cs"/>
              </a:rPr>
              <a:t>Treo</a:t>
            </a:r>
            <a:r>
              <a:rPr kumimoji="0" lang="vi-VN" sz="2800" b="0" i="0" u="none" strike="noStrike" kern="1200" cap="none" spc="0" normalizeH="0" noProof="0" dirty="0">
                <a:ln>
                  <a:noFill/>
                </a:ln>
                <a:solidFill>
                  <a:srgbClr val="C00000"/>
                </a:solidFill>
                <a:effectLst/>
                <a:uLnTx/>
                <a:uFillTx/>
                <a:latin typeface="+mj-lt"/>
                <a:ea typeface="+mj-ea"/>
                <a:cs typeface="+mj-cs"/>
              </a:rPr>
              <a:t> thêm 100g thì độ dài của lò so là: 11,5 – 11= 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9" name="Title 1"/>
          <p:cNvSpPr txBox="1">
            <a:spLocks/>
          </p:cNvSpPr>
          <p:nvPr/>
        </p:nvSpPr>
        <p:spPr>
          <a:xfrm>
            <a:off x="0" y="41910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sym typeface="Symbol"/>
              </a:rPr>
              <a:t>Chiều dài ban đầu của lò xo là</a:t>
            </a:r>
            <a:r>
              <a:rPr kumimoji="0" lang="vi-VN" sz="2800" b="0" i="0" u="none" strike="noStrike" kern="1200" cap="none" spc="0" normalizeH="0" noProof="0" dirty="0">
                <a:ln>
                  <a:noFill/>
                </a:ln>
                <a:solidFill>
                  <a:srgbClr val="C00000"/>
                </a:solidFill>
                <a:effectLst/>
                <a:uLnTx/>
                <a:uFillTx/>
                <a:latin typeface="+mj-lt"/>
                <a:ea typeface="+mj-ea"/>
                <a:cs typeface="+mj-cs"/>
              </a:rPr>
              <a:t>: 11 – 0,5 = 10,5cm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0" name="Title 1"/>
          <p:cNvSpPr txBox="1">
            <a:spLocks/>
          </p:cNvSpPr>
          <p:nvPr/>
        </p:nvSpPr>
        <p:spPr>
          <a:xfrm>
            <a:off x="0" y="46482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Cứ t</a:t>
            </a:r>
            <a:r>
              <a:rPr kumimoji="0" lang="vi-VN" sz="2800" b="0" i="0" u="none" strike="noStrike" kern="1200" cap="none" spc="0" normalizeH="0" baseline="0" noProof="0" dirty="0">
                <a:ln>
                  <a:noFill/>
                </a:ln>
                <a:solidFill>
                  <a:srgbClr val="C00000"/>
                </a:solidFill>
                <a:effectLst/>
                <a:uLnTx/>
                <a:uFillTx/>
                <a:latin typeface="+mj-lt"/>
                <a:ea typeface="+mj-ea"/>
                <a:cs typeface="+mj-cs"/>
              </a:rPr>
              <a:t>reo</a:t>
            </a:r>
            <a:r>
              <a:rPr kumimoji="0" lang="vi-VN" sz="2800" b="0" i="0" u="none" strike="noStrike" kern="1200" cap="none" spc="0" normalizeH="0" noProof="0" dirty="0">
                <a:ln>
                  <a:noFill/>
                </a:ln>
                <a:solidFill>
                  <a:srgbClr val="C00000"/>
                </a:solidFill>
                <a:effectLst/>
                <a:uLnTx/>
                <a:uFillTx/>
                <a:latin typeface="+mj-lt"/>
                <a:ea typeface="+mj-ea"/>
                <a:cs typeface="+mj-cs"/>
              </a:rPr>
              <a:t> 500g thì độ dài thêm của lò so là: 0,5 .5= 2,5cm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
        <p:nvSpPr>
          <p:cNvPr id="11" name="Title 1"/>
          <p:cNvSpPr txBox="1">
            <a:spLocks/>
          </p:cNvSpPr>
          <p:nvPr/>
        </p:nvSpPr>
        <p:spPr>
          <a:xfrm>
            <a:off x="0" y="5257800"/>
            <a:ext cx="87630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solidFill>
                  <a:srgbClr val="C00000"/>
                </a:solidFill>
                <a:latin typeface="+mj-lt"/>
                <a:ea typeface="+mj-ea"/>
                <a:cs typeface="+mj-cs"/>
              </a:rPr>
              <a:t>Vậy khi treo quả cân 5</a:t>
            </a:r>
            <a:r>
              <a:rPr kumimoji="0" lang="vi-VN" sz="2800" b="0" i="0" u="none" strike="noStrike" kern="1200" cap="none" spc="0" normalizeH="0" noProof="0" dirty="0">
                <a:ln>
                  <a:noFill/>
                </a:ln>
                <a:solidFill>
                  <a:srgbClr val="C00000"/>
                </a:solidFill>
                <a:effectLst/>
                <a:uLnTx/>
                <a:uFillTx/>
                <a:latin typeface="+mj-lt"/>
                <a:ea typeface="+mj-ea"/>
                <a:cs typeface="+mj-cs"/>
              </a:rPr>
              <a:t>00g thì độ dài của lò so là: </a:t>
            </a:r>
            <a:endParaRPr kumimoji="0" lang="en-US" sz="2800" b="0" i="0" u="none" strike="noStrike" kern="1200" cap="none" spc="0" normalizeH="0" noProof="0" dirty="0">
              <a:ln>
                <a:noFill/>
              </a:ln>
              <a:solidFill>
                <a:srgbClr val="C00000"/>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sz="2800" b="0" i="0" u="none" strike="noStrike" kern="1200" cap="none" spc="0" normalizeH="0" noProof="0" dirty="0">
                <a:ln>
                  <a:noFill/>
                </a:ln>
                <a:solidFill>
                  <a:srgbClr val="C00000"/>
                </a:solidFill>
                <a:effectLst/>
                <a:uLnTx/>
                <a:uFillTx/>
                <a:latin typeface="+mj-lt"/>
                <a:ea typeface="+mj-ea"/>
                <a:cs typeface="+mj-cs"/>
              </a:rPr>
              <a:t>10,5 + 2,5 =  13cm</a:t>
            </a:r>
            <a:endParaRPr kumimoji="0" lang="en-US" sz="2800" b="0" i="0" u="none" strike="noStrike" kern="1200" cap="none" spc="0" normalizeH="0" baseline="0" noProof="0" dirty="0">
              <a:ln>
                <a:noFill/>
              </a:ln>
              <a:solidFill>
                <a:srgbClr val="C0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bg/>
                                          </p:spTgt>
                                        </p:tgtEl>
                                        <p:attrNameLst>
                                          <p:attrName>style.visibility</p:attrName>
                                        </p:attrNameLst>
                                      </p:cBhvr>
                                      <p:to>
                                        <p:strVal val="visible"/>
                                      </p:to>
                                    </p:set>
                                    <p:animEffect transition="in" filter="blinds(horizontal)">
                                      <p:cBhvr>
                                        <p:cTn id="32" dur="500"/>
                                        <p:tgtEl>
                                          <p:spTgt spid="7">
                                            <p:bg/>
                                          </p:spTgt>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Effect transition="in" filter="blinds(horizontal)">
                                      <p:cBhvr>
                                        <p:cTn id="35" dur="500"/>
                                        <p:tgtEl>
                                          <p:spTgt spid="7">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blinds(horizontal)">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blinds(horizontal)">
                                      <p:cBhvr>
                                        <p:cTn id="45" dur="5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8">
                                            <p:txEl>
                                              <p:pRg st="0" end="0"/>
                                            </p:txEl>
                                          </p:spTgt>
                                        </p:tgtEl>
                                        <p:attrNameLst>
                                          <p:attrName>style.visibility</p:attrName>
                                        </p:attrNameLst>
                                      </p:cBhvr>
                                      <p:to>
                                        <p:strVal val="visible"/>
                                      </p:to>
                                    </p:set>
                                    <p:animEffect transition="in" filter="blinds(horizontal)">
                                      <p:cBhvr>
                                        <p:cTn id="50" dur="500"/>
                                        <p:tgtEl>
                                          <p:spTgt spid="8">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Effect transition="in" filter="blinds(horizontal)">
                                      <p:cBhvr>
                                        <p:cTn id="55" dur="500"/>
                                        <p:tgtEl>
                                          <p:spTgt spid="9">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nodeType="clickEffect">
                                  <p:stCondLst>
                                    <p:cond delay="0"/>
                                  </p:stCondLst>
                                  <p:childTnLst>
                                    <p:set>
                                      <p:cBhvr>
                                        <p:cTn id="59" dur="1" fill="hold">
                                          <p:stCondLst>
                                            <p:cond delay="0"/>
                                          </p:stCondLst>
                                        </p:cTn>
                                        <p:tgtEl>
                                          <p:spTgt spid="9">
                                            <p:txEl>
                                              <p:pRg st="0" end="0"/>
                                            </p:txEl>
                                          </p:spTgt>
                                        </p:tgtEl>
                                        <p:attrNameLst>
                                          <p:attrName>style.visibility</p:attrName>
                                        </p:attrNameLst>
                                      </p:cBhvr>
                                      <p:to>
                                        <p:strVal val="visible"/>
                                      </p:to>
                                    </p:set>
                                    <p:animEffect transition="in" filter="blinds(horizontal)">
                                      <p:cBhvr>
                                        <p:cTn id="60" dur="500"/>
                                        <p:tgtEl>
                                          <p:spTgt spid="9">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Effect transition="in" filter="blinds(horizontal)">
                                      <p:cBhvr>
                                        <p:cTn id="65" dur="500"/>
                                        <p:tgtEl>
                                          <p:spTgt spid="10">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ntr" presetSubtype="10" fill="hold" nodeType="clickEffect">
                                  <p:stCondLst>
                                    <p:cond delay="0"/>
                                  </p:stCondLst>
                                  <p:childTnLst>
                                    <p:set>
                                      <p:cBhvr>
                                        <p:cTn id="69" dur="1" fill="hold">
                                          <p:stCondLst>
                                            <p:cond delay="0"/>
                                          </p:stCondLst>
                                        </p:cTn>
                                        <p:tgtEl>
                                          <p:spTgt spid="10">
                                            <p:txEl>
                                              <p:pRg st="0" end="0"/>
                                            </p:txEl>
                                          </p:spTgt>
                                        </p:tgtEl>
                                        <p:attrNameLst>
                                          <p:attrName>style.visibility</p:attrName>
                                        </p:attrNameLst>
                                      </p:cBhvr>
                                      <p:to>
                                        <p:strVal val="visible"/>
                                      </p:to>
                                    </p:set>
                                    <p:animEffect transition="in" filter="blinds(horizontal)">
                                      <p:cBhvr>
                                        <p:cTn id="70" dur="500"/>
                                        <p:tgtEl>
                                          <p:spTgt spid="10">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
                                            <p:txEl>
                                              <p:pRg st="0" end="0"/>
                                            </p:txEl>
                                          </p:spTgt>
                                        </p:tgtEl>
                                        <p:attrNameLst>
                                          <p:attrName>style.visibility</p:attrName>
                                        </p:attrNameLst>
                                      </p:cBhvr>
                                      <p:to>
                                        <p:strVal val="visible"/>
                                      </p:to>
                                    </p:set>
                                    <p:animEffect transition="in" filter="blinds(horizontal)">
                                      <p:cBhvr>
                                        <p:cTn id="75" dur="500"/>
                                        <p:tgtEl>
                                          <p:spTgt spid="11">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
                                            <p:txEl>
                                              <p:pRg st="1" end="1"/>
                                            </p:txEl>
                                          </p:spTgt>
                                        </p:tgtEl>
                                        <p:attrNameLst>
                                          <p:attrName>style.visibility</p:attrName>
                                        </p:attrNameLst>
                                      </p:cBhvr>
                                      <p:to>
                                        <p:strVal val="visible"/>
                                      </p:to>
                                    </p:set>
                                    <p:animEffect transition="in" filter="blinds(horizontal)">
                                      <p:cBhvr>
                                        <p:cTn id="80" dur="500"/>
                                        <p:tgtEl>
                                          <p:spTgt spid="11">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nodeType="clickEffect">
                                  <p:stCondLst>
                                    <p:cond delay="0"/>
                                  </p:stCondLst>
                                  <p:childTnLst>
                                    <p:set>
                                      <p:cBhvr>
                                        <p:cTn id="84" dur="1" fill="hold">
                                          <p:stCondLst>
                                            <p:cond delay="0"/>
                                          </p:stCondLst>
                                        </p:cTn>
                                        <p:tgtEl>
                                          <p:spTgt spid="11">
                                            <p:txEl>
                                              <p:pRg st="0" end="0"/>
                                            </p:txEl>
                                          </p:spTgt>
                                        </p:tgtEl>
                                        <p:attrNameLst>
                                          <p:attrName>style.visibility</p:attrName>
                                        </p:attrNameLst>
                                      </p:cBhvr>
                                      <p:to>
                                        <p:strVal val="visible"/>
                                      </p:to>
                                    </p:set>
                                    <p:animEffect transition="in" filter="blinds(horizontal)">
                                      <p:cBhvr>
                                        <p:cTn id="85" dur="500"/>
                                        <p:tgtEl>
                                          <p:spTgt spid="11">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3" presetClass="entr" presetSubtype="10" fill="hold" nodeType="clickEffect">
                                  <p:stCondLst>
                                    <p:cond delay="0"/>
                                  </p:stCondLst>
                                  <p:childTnLst>
                                    <p:set>
                                      <p:cBhvr>
                                        <p:cTn id="89" dur="1" fill="hold">
                                          <p:stCondLst>
                                            <p:cond delay="0"/>
                                          </p:stCondLst>
                                        </p:cTn>
                                        <p:tgtEl>
                                          <p:spTgt spid="11">
                                            <p:txEl>
                                              <p:pRg st="1" end="1"/>
                                            </p:txEl>
                                          </p:spTgt>
                                        </p:tgtEl>
                                        <p:attrNameLst>
                                          <p:attrName>style.visibility</p:attrName>
                                        </p:attrNameLst>
                                      </p:cBhvr>
                                      <p:to>
                                        <p:strVal val="visible"/>
                                      </p:to>
                                    </p:set>
                                    <p:animEffect transition="in" filter="blinds(horizontal)">
                                      <p:cBhvr>
                                        <p:cTn id="90"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build="allAtOnce" animBg="1"/>
      <p:bldP spid="8" grpId="0" build="allAtOnce"/>
      <p:bldP spid="9" grpId="0" build="allAtOnce"/>
      <p:bldP spid="10" grpId="0" build="allAtOnce"/>
      <p:bldP spid="11"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28600"/>
            <a:ext cx="8763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mj-lt"/>
                <a:ea typeface="+mj-ea"/>
                <a:cs typeface="+mj-cs"/>
              </a:rPr>
              <a:t>Câu</a:t>
            </a:r>
            <a:r>
              <a:rPr kumimoji="0" lang="vi-VN" sz="3600" b="1" i="0" u="none" strike="noStrike" kern="1200" cap="none" spc="0" normalizeH="0" noProof="0" dirty="0">
                <a:ln>
                  <a:noFill/>
                </a:ln>
                <a:solidFill>
                  <a:srgbClr val="FF0000"/>
                </a:solidFill>
                <a:effectLst/>
                <a:uLnTx/>
                <a:uFillTx/>
                <a:latin typeface="+mj-lt"/>
                <a:ea typeface="+mj-ea"/>
                <a:cs typeface="+mj-cs"/>
              </a:rPr>
              <a:t> 8.</a:t>
            </a:r>
            <a:r>
              <a:rPr kumimoji="0" lang="vi-VN" sz="3600" b="0" i="0" u="none" strike="noStrike" kern="1200" cap="none" spc="0" normalizeH="0" baseline="0" noProof="0" dirty="0">
                <a:ln>
                  <a:noFill/>
                </a:ln>
                <a:solidFill>
                  <a:schemeClr val="tx1"/>
                </a:solidFill>
                <a:effectLst/>
                <a:uLnTx/>
                <a:uFillTx/>
                <a:latin typeface="+mj-lt"/>
                <a:ea typeface="+mj-ea"/>
                <a:cs typeface="+mj-cs"/>
              </a:rPr>
              <a:t>Trong</a:t>
            </a:r>
            <a:r>
              <a:rPr kumimoji="0" lang="vi-VN" sz="3600" b="0" i="0" u="none" strike="noStrike" kern="1200" cap="none" spc="0" normalizeH="0" noProof="0" dirty="0">
                <a:ln>
                  <a:noFill/>
                </a:ln>
                <a:solidFill>
                  <a:schemeClr val="tx1"/>
                </a:solidFill>
                <a:effectLst/>
                <a:uLnTx/>
                <a:uFillTx/>
                <a:latin typeface="+mj-lt"/>
                <a:ea typeface="+mj-ea"/>
                <a:cs typeface="+mj-cs"/>
              </a:rPr>
              <a:t> các vật sau đây, các vật có thể bị biến dạng giống như biến dạng của lò xo là: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Title 1"/>
          <p:cNvSpPr txBox="1">
            <a:spLocks/>
          </p:cNvSpPr>
          <p:nvPr/>
        </p:nvSpPr>
        <p:spPr>
          <a:xfrm>
            <a:off x="0" y="10668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( 1) Hòn đá;           ( 2) Dây cao su;       ( 3) Phụt xe máy;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Title 1"/>
          <p:cNvSpPr txBox="1">
            <a:spLocks/>
          </p:cNvSpPr>
          <p:nvPr/>
        </p:nvSpPr>
        <p:spPr>
          <a:xfrm>
            <a:off x="0" y="1676400"/>
            <a:ext cx="87630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( 4) kẹp quần áo:     ( 5) Cục gôm:          ( 6)  Bút chì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Title 1"/>
          <p:cNvSpPr txBox="1">
            <a:spLocks/>
          </p:cNvSpPr>
          <p:nvPr/>
        </p:nvSpPr>
        <p:spPr>
          <a:xfrm>
            <a:off x="381000" y="2286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A. ( 1); (3)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Title 1"/>
          <p:cNvSpPr txBox="1">
            <a:spLocks/>
          </p:cNvSpPr>
          <p:nvPr/>
        </p:nvSpPr>
        <p:spPr>
          <a:xfrm>
            <a:off x="5257800" y="2362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B. ( 2); (3) ; ( 4)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Title 1"/>
          <p:cNvSpPr txBox="1">
            <a:spLocks/>
          </p:cNvSpPr>
          <p:nvPr/>
        </p:nvSpPr>
        <p:spPr>
          <a:xfrm>
            <a:off x="304800" y="31242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C. ( 3); ( 5) ; ( 6)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txBox="1">
            <a:spLocks/>
          </p:cNvSpPr>
          <p:nvPr/>
        </p:nvSpPr>
        <p:spPr>
          <a:xfrm>
            <a:off x="5257800" y="3048000"/>
            <a:ext cx="27432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vi-VN" sz="2800" dirty="0">
                <a:latin typeface="+mj-lt"/>
                <a:ea typeface="+mj-ea"/>
                <a:cs typeface="+mj-cs"/>
              </a:rPr>
              <a:t>D. ( 2); (4) ; ( 5) </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Oval 9"/>
          <p:cNvSpPr/>
          <p:nvPr/>
        </p:nvSpPr>
        <p:spPr>
          <a:xfrm>
            <a:off x="5181600" y="2438400"/>
            <a:ext cx="5334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FF0000"/>
                </a:solidFill>
                <a:latin typeface="+mj-lt"/>
              </a:rPr>
              <a:t>B</a:t>
            </a:r>
            <a:endParaRPr lang="en-US" sz="3200" dirty="0">
              <a:solidFill>
                <a:srgbClr val="FF0000"/>
              </a:solidFill>
              <a:latin typeface="+mj-lt"/>
            </a:endParaRPr>
          </a:p>
        </p:txBody>
      </p:sp>
      <p:sp>
        <p:nvSpPr>
          <p:cNvPr id="11" name="Title 1"/>
          <p:cNvSpPr txBox="1">
            <a:spLocks/>
          </p:cNvSpPr>
          <p:nvPr/>
        </p:nvSpPr>
        <p:spPr>
          <a:xfrm>
            <a:off x="0" y="41148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3600" dirty="0">
                <a:latin typeface="+mj-lt"/>
                <a:ea typeface="+mj-ea"/>
                <a:cs typeface="+mj-cs"/>
              </a:rPr>
              <a:t>Biến dạng của lò xo là biến dạng đàn hồi</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2" name="Title 1"/>
          <p:cNvSpPr txBox="1">
            <a:spLocks/>
          </p:cNvSpPr>
          <p:nvPr/>
        </p:nvSpPr>
        <p:spPr>
          <a:xfrm>
            <a:off x="0" y="5181600"/>
            <a:ext cx="88392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vi-VN" sz="3600" b="0" i="0" u="none" strike="noStrike" kern="1200" cap="none" spc="0" normalizeH="0" baseline="0" noProof="0" dirty="0">
                <a:ln>
                  <a:noFill/>
                </a:ln>
                <a:solidFill>
                  <a:schemeClr val="tx1"/>
                </a:solidFill>
                <a:effectLst/>
                <a:uLnTx/>
                <a:uFillTx/>
                <a:latin typeface="+mj-lt"/>
                <a:ea typeface="+mj-ea"/>
                <a:cs typeface="+mj-cs"/>
              </a:rPr>
              <a:t>Vật</a:t>
            </a:r>
            <a:r>
              <a:rPr kumimoji="0" lang="vi-VN" sz="3600" b="0" i="0" u="none" strike="noStrike" kern="1200" cap="none" spc="0" normalizeH="0" noProof="0" dirty="0">
                <a:ln>
                  <a:noFill/>
                </a:ln>
                <a:solidFill>
                  <a:schemeClr val="tx1"/>
                </a:solidFill>
                <a:effectLst/>
                <a:uLnTx/>
                <a:uFillTx/>
                <a:latin typeface="+mj-lt"/>
                <a:ea typeface="+mj-ea"/>
                <a:cs typeface="+mj-cs"/>
              </a:rPr>
              <a:t> đàn hồi là vật có khả năng khôi phục lại hình dạng ban đầu khi chưa có lực đàn hồi xuất hiện   </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linds(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linds(horizont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linds(horizont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linds(horizont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blinds(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blinds(horizontal)">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
                                            <p:bg/>
                                          </p:spTgt>
                                        </p:tgtEl>
                                        <p:attrNameLst>
                                          <p:attrName>style.visibility</p:attrName>
                                        </p:attrNameLst>
                                      </p:cBhvr>
                                      <p:to>
                                        <p:strVal val="visible"/>
                                      </p:to>
                                    </p:set>
                                    <p:animEffect transition="in" filter="blinds(horizontal)">
                                      <p:cBhvr>
                                        <p:cTn id="42" dur="500"/>
                                        <p:tgtEl>
                                          <p:spTgt spid="10">
                                            <p:bg/>
                                          </p:spTgt>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Effect transition="in" filter="blinds(horizontal)">
                                      <p:cBhvr>
                                        <p:cTn id="45" dur="500"/>
                                        <p:tgtEl>
                                          <p:spTgt spid="10">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blinds(horizontal)">
                                      <p:cBhvr>
                                        <p:cTn id="50" dur="5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blinds(horizontal)">
                                      <p:cBhvr>
                                        <p:cTn id="55" dur="500"/>
                                        <p:tgtEl>
                                          <p:spTgt spid="11">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2">
                                            <p:txEl>
                                              <p:pRg st="0" end="0"/>
                                            </p:txEl>
                                          </p:spTgt>
                                        </p:tgtEl>
                                        <p:attrNameLst>
                                          <p:attrName>style.visibility</p:attrName>
                                        </p:attrNameLst>
                                      </p:cBhvr>
                                      <p:to>
                                        <p:strVal val="visible"/>
                                      </p:to>
                                    </p:set>
                                    <p:animEffect transition="in" filter="blinds(horizontal)">
                                      <p:cBhvr>
                                        <p:cTn id="60"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allAtOnce"/>
      <p:bldP spid="5" grpId="0" build="allAtOnce"/>
      <p:bldP spid="6" grpId="0" build="allAtOnce"/>
      <p:bldP spid="7" grpId="0" build="allAtOnce"/>
      <p:bldP spid="8" grpId="0" build="allAtOnce"/>
      <p:bldP spid="9" grpId="0" build="allAtOnce"/>
      <p:bldP spid="10" grpId="0" build="allAtOnce" animBg="1"/>
      <p:bldP spid="11" grpId="0" build="allAtOnce"/>
      <p:bldP spid="12" grpId="0" build="allAtOnce"/>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85800"/>
            <a:ext cx="8686800" cy="1143000"/>
          </a:xfrm>
        </p:spPr>
        <p:txBody>
          <a:bodyPr>
            <a:normAutofit fontScale="90000"/>
          </a:bodyPr>
          <a:lstStyle/>
          <a:p>
            <a:pPr algn="just"/>
            <a:r>
              <a:rPr lang="vi-VN" b="1" dirty="0">
                <a:solidFill>
                  <a:srgbClr val="FF0000"/>
                </a:solidFill>
              </a:rPr>
              <a:t>Câu 9.</a:t>
            </a:r>
            <a:r>
              <a:rPr lang="vi-VN" dirty="0"/>
              <a:t>Hai lò xo có chiều dài ban đầu như nhau.Treo hai vật có cùng khối lượng vào hai lò xo. Hỏi độ dãn của hai lò xo có bằng nhau hay không?</a:t>
            </a:r>
            <a:endParaRPr lang="en-US" dirty="0"/>
          </a:p>
        </p:txBody>
      </p:sp>
      <p:sp>
        <p:nvSpPr>
          <p:cNvPr id="3" name="Title 1"/>
          <p:cNvSpPr txBox="1">
            <a:spLocks/>
          </p:cNvSpPr>
          <p:nvPr/>
        </p:nvSpPr>
        <p:spPr>
          <a:xfrm>
            <a:off x="0" y="3505200"/>
            <a:ext cx="9144000" cy="60960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lang="vi-VN" sz="4000" i="1" dirty="0">
                <a:solidFill>
                  <a:srgbClr val="FF0000"/>
                </a:solidFill>
                <a:latin typeface="+mj-lt"/>
                <a:ea typeface="+mj-ea"/>
                <a:cs typeface="+mj-cs"/>
              </a:rPr>
              <a:t>Độ dãn của lò xo còn phụ thuộc vào đặc tính của mỗi lò xo.Nên độ dãn của hai lò xo có thể như nhau hoặc có thể khác nhau  </a:t>
            </a:r>
            <a:endParaRPr kumimoji="0" lang="en-US" sz="40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99C6DB-EE9B-BE4B-804B-FF3B028E0C40}"/>
              </a:ext>
            </a:extLst>
          </p:cNvPr>
          <p:cNvSpPr txBox="1"/>
          <p:nvPr/>
        </p:nvSpPr>
        <p:spPr>
          <a:xfrm>
            <a:off x="228600" y="228600"/>
            <a:ext cx="8763000" cy="3323987"/>
          </a:xfrm>
          <a:prstGeom prst="rect">
            <a:avLst/>
          </a:prstGeom>
          <a:noFill/>
        </p:spPr>
        <p:txBody>
          <a:bodyPr wrap="square">
            <a:spAutoFit/>
          </a:bodyPr>
          <a:lstStyle/>
          <a:p>
            <a:pPr>
              <a:defRPr/>
            </a:pPr>
            <a:r>
              <a:rPr lang="vi-VN" sz="3000" b="1" dirty="0">
                <a:solidFill>
                  <a:srgbClr val="000000"/>
                </a:solidFill>
                <a:latin typeface="+mj-lt"/>
              </a:rPr>
              <a:t>Câu 1</a:t>
            </a:r>
            <a:r>
              <a:rPr lang="en-US" sz="3000" b="1" dirty="0">
                <a:solidFill>
                  <a:srgbClr val="000000"/>
                </a:solidFill>
                <a:latin typeface="+mj-lt"/>
              </a:rPr>
              <a:t>0</a:t>
            </a:r>
            <a:r>
              <a:rPr lang="vi-VN" sz="3000" b="1" dirty="0">
                <a:solidFill>
                  <a:srgbClr val="000000"/>
                </a:solidFill>
                <a:latin typeface="+mj-lt"/>
              </a:rPr>
              <a:t>: </a:t>
            </a:r>
            <a:r>
              <a:rPr lang="vi-VN" sz="3000" dirty="0">
                <a:solidFill>
                  <a:srgbClr val="000000"/>
                </a:solidFill>
                <a:latin typeface="+mj-lt"/>
              </a:rPr>
              <a:t>Treo hai lò xo giống hệt nhau theo phương thẳng đứng gắn vật m</a:t>
            </a:r>
            <a:r>
              <a:rPr lang="vi-VN" sz="3000" baseline="-25000" dirty="0">
                <a:solidFill>
                  <a:srgbClr val="000000"/>
                </a:solidFill>
                <a:latin typeface="+mj-lt"/>
              </a:rPr>
              <a:t>1</a:t>
            </a:r>
            <a:r>
              <a:rPr lang="vi-VN" sz="3000" dirty="0">
                <a:solidFill>
                  <a:srgbClr val="000000"/>
                </a:solidFill>
                <a:latin typeface="+mj-lt"/>
              </a:rPr>
              <a:t> và m</a:t>
            </a:r>
            <a:r>
              <a:rPr lang="vi-VN" sz="3000" baseline="-25000" dirty="0">
                <a:solidFill>
                  <a:srgbClr val="000000"/>
                </a:solidFill>
                <a:latin typeface="+mj-lt"/>
              </a:rPr>
              <a:t>2</a:t>
            </a:r>
            <a:r>
              <a:rPr lang="vi-VN" sz="3000" dirty="0">
                <a:solidFill>
                  <a:srgbClr val="000000"/>
                </a:solidFill>
                <a:latin typeface="+mj-lt"/>
              </a:rPr>
              <a:t> (m</a:t>
            </a:r>
            <a:r>
              <a:rPr lang="vi-VN" sz="3000" baseline="-25000" dirty="0">
                <a:solidFill>
                  <a:srgbClr val="000000"/>
                </a:solidFill>
                <a:latin typeface="+mj-lt"/>
              </a:rPr>
              <a:t>2</a:t>
            </a:r>
            <a:r>
              <a:rPr lang="vi-VN" sz="3000" dirty="0">
                <a:solidFill>
                  <a:srgbClr val="000000"/>
                </a:solidFill>
                <a:latin typeface="+mj-lt"/>
              </a:rPr>
              <a:t> &gt; m</a:t>
            </a:r>
            <a:r>
              <a:rPr lang="vi-VN" sz="3000" baseline="-25000" dirty="0">
                <a:solidFill>
                  <a:srgbClr val="000000"/>
                </a:solidFill>
                <a:latin typeface="+mj-lt"/>
              </a:rPr>
              <a:t>1</a:t>
            </a:r>
            <a:r>
              <a:rPr lang="vi-VN" sz="3000" dirty="0">
                <a:solidFill>
                  <a:srgbClr val="000000"/>
                </a:solidFill>
                <a:latin typeface="+mj-lt"/>
              </a:rPr>
              <a:t>) lần lượt vào mỗi lò xo thì</a:t>
            </a:r>
          </a:p>
          <a:p>
            <a:pPr>
              <a:defRPr/>
            </a:pPr>
            <a:r>
              <a:rPr lang="vi-VN" sz="3000" dirty="0">
                <a:latin typeface="+mj-lt"/>
              </a:rPr>
              <a:t>A. Lò xo treo vật m</a:t>
            </a:r>
            <a:r>
              <a:rPr lang="vi-VN" sz="3000" baseline="-25000" dirty="0">
                <a:latin typeface="+mj-lt"/>
              </a:rPr>
              <a:t>2</a:t>
            </a:r>
            <a:r>
              <a:rPr lang="vi-VN" sz="3000" dirty="0">
                <a:latin typeface="+mj-lt"/>
              </a:rPr>
              <a:t> dãn nhiều hơn lò xo treo vật m</a:t>
            </a:r>
            <a:r>
              <a:rPr lang="vi-VN" sz="3000" baseline="-25000" dirty="0">
                <a:latin typeface="+mj-lt"/>
              </a:rPr>
              <a:t>1</a:t>
            </a:r>
            <a:r>
              <a:rPr lang="vi-VN" sz="3000" dirty="0">
                <a:latin typeface="+mj-lt"/>
              </a:rPr>
              <a:t>.</a:t>
            </a:r>
          </a:p>
          <a:p>
            <a:pPr>
              <a:defRPr/>
            </a:pPr>
            <a:r>
              <a:rPr lang="vi-VN" sz="3000" dirty="0">
                <a:solidFill>
                  <a:srgbClr val="000000"/>
                </a:solidFill>
                <a:latin typeface="+mj-lt"/>
              </a:rPr>
              <a:t>B. Lò xo treo vật m</a:t>
            </a:r>
            <a:r>
              <a:rPr lang="vi-VN" sz="3000" baseline="-25000" dirty="0">
                <a:solidFill>
                  <a:srgbClr val="000000"/>
                </a:solidFill>
                <a:latin typeface="+mj-lt"/>
              </a:rPr>
              <a:t>1</a:t>
            </a:r>
            <a:r>
              <a:rPr lang="vi-VN" sz="3000" dirty="0">
                <a:solidFill>
                  <a:srgbClr val="000000"/>
                </a:solidFill>
                <a:latin typeface="+mj-lt"/>
              </a:rPr>
              <a:t> dãn nhiều hơn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C. Lò xo treo vật m</a:t>
            </a:r>
            <a:r>
              <a:rPr lang="vi-VN" sz="3000" baseline="-25000" dirty="0">
                <a:solidFill>
                  <a:srgbClr val="000000"/>
                </a:solidFill>
                <a:latin typeface="+mj-lt"/>
              </a:rPr>
              <a:t>1</a:t>
            </a:r>
            <a:r>
              <a:rPr lang="vi-VN" sz="3000" dirty="0">
                <a:solidFill>
                  <a:srgbClr val="000000"/>
                </a:solidFill>
                <a:latin typeface="+mj-lt"/>
              </a:rPr>
              <a:t> dãn bằng lò xo treo vật m</a:t>
            </a:r>
            <a:r>
              <a:rPr lang="vi-VN" sz="3000" baseline="-25000" dirty="0">
                <a:solidFill>
                  <a:srgbClr val="000000"/>
                </a:solidFill>
                <a:latin typeface="+mj-lt"/>
              </a:rPr>
              <a:t>2</a:t>
            </a:r>
            <a:r>
              <a:rPr lang="vi-VN" sz="3000" dirty="0">
                <a:solidFill>
                  <a:srgbClr val="000000"/>
                </a:solidFill>
                <a:latin typeface="+mj-lt"/>
              </a:rPr>
              <a:t>.</a:t>
            </a:r>
          </a:p>
          <a:p>
            <a:pPr>
              <a:defRPr/>
            </a:pPr>
            <a:r>
              <a:rPr lang="vi-VN" sz="3000" dirty="0">
                <a:solidFill>
                  <a:srgbClr val="000000"/>
                </a:solidFill>
                <a:latin typeface="+mj-lt"/>
              </a:rPr>
              <a:t>D. Lò xo treo vật m</a:t>
            </a:r>
            <a:r>
              <a:rPr lang="vi-VN" sz="3000" baseline="-25000" dirty="0">
                <a:solidFill>
                  <a:srgbClr val="000000"/>
                </a:solidFill>
                <a:latin typeface="+mj-lt"/>
              </a:rPr>
              <a:t>2</a:t>
            </a:r>
            <a:r>
              <a:rPr lang="vi-VN" sz="3000" dirty="0">
                <a:solidFill>
                  <a:srgbClr val="000000"/>
                </a:solidFill>
                <a:latin typeface="+mj-lt"/>
              </a:rPr>
              <a:t> dãn ít hơn lò xo treo vật m</a:t>
            </a:r>
            <a:r>
              <a:rPr lang="vi-VN" sz="3000" baseline="-25000" dirty="0">
                <a:solidFill>
                  <a:srgbClr val="000000"/>
                </a:solidFill>
                <a:latin typeface="+mj-lt"/>
              </a:rPr>
              <a:t>1</a:t>
            </a:r>
            <a:r>
              <a:rPr lang="vi-VN" sz="3000" dirty="0">
                <a:solidFill>
                  <a:srgbClr val="000000"/>
                </a:solidFill>
                <a:latin typeface="+mj-lt"/>
              </a:rPr>
              <a:t>.</a:t>
            </a:r>
          </a:p>
        </p:txBody>
      </p:sp>
      <p:pic>
        <p:nvPicPr>
          <p:cNvPr id="5" name="Picture 4">
            <a:extLst>
              <a:ext uri="{FF2B5EF4-FFF2-40B4-BE49-F238E27FC236}">
                <a16:creationId xmlns:a16="http://schemas.microsoft.com/office/drawing/2014/main" id="{75CCCC56-E94F-994F-7424-A7DFE96718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9126" y="1447800"/>
            <a:ext cx="76409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A40D55-1397-10CD-317A-32EAD4D0E352}"/>
              </a:ext>
            </a:extLst>
          </p:cNvPr>
          <p:cNvSpPr txBox="1"/>
          <p:nvPr/>
        </p:nvSpPr>
        <p:spPr>
          <a:xfrm>
            <a:off x="76200" y="24938"/>
            <a:ext cx="8839200" cy="4247317"/>
          </a:xfrm>
          <a:prstGeom prst="rect">
            <a:avLst/>
          </a:prstGeom>
          <a:noFill/>
        </p:spPr>
        <p:txBody>
          <a:bodyPr wrap="square">
            <a:spAutoFit/>
          </a:bodyPr>
          <a:lstStyle/>
          <a:p>
            <a:pPr algn="just">
              <a:defRPr/>
            </a:pPr>
            <a:r>
              <a:rPr lang="vi-VN" sz="3000" b="1" dirty="0">
                <a:latin typeface="+mj-lt"/>
              </a:rPr>
              <a:t>Câu </a:t>
            </a:r>
            <a:r>
              <a:rPr lang="en-US" sz="3000" b="1" dirty="0">
                <a:latin typeface="+mj-lt"/>
              </a:rPr>
              <a:t>11</a:t>
            </a:r>
            <a:r>
              <a:rPr lang="vi-VN" sz="3000" b="1" dirty="0">
                <a:latin typeface="+mj-lt"/>
              </a:rPr>
              <a:t>:</a:t>
            </a:r>
            <a:r>
              <a:rPr lang="vi-VN" sz="3000" dirty="0">
                <a:latin typeface="+mj-lt"/>
              </a:rPr>
              <a:t> Lực nào trong các lực dưới đây không phải là lực đàn hồi?</a:t>
            </a:r>
          </a:p>
          <a:p>
            <a:pPr algn="just">
              <a:defRPr/>
            </a:pPr>
            <a:r>
              <a:rPr lang="vi-VN" sz="3000" dirty="0">
                <a:latin typeface="+mj-lt"/>
              </a:rPr>
              <a:t>A. Lực mà lò xo bút bi tác dụng vào ngòi bút. </a:t>
            </a:r>
          </a:p>
          <a:p>
            <a:pPr algn="just">
              <a:defRPr/>
            </a:pPr>
            <a:r>
              <a:rPr lang="vi-VN" sz="3000" dirty="0">
                <a:latin typeface="+mj-lt"/>
              </a:rPr>
              <a:t>B. Lực nâng tác dụng vào cánh máy bay khi máy bay chuyển động.</a:t>
            </a:r>
          </a:p>
          <a:p>
            <a:pPr algn="just">
              <a:defRPr/>
            </a:pPr>
            <a:r>
              <a:rPr lang="vi-VN" sz="3000" dirty="0">
                <a:latin typeface="+mj-lt"/>
              </a:rPr>
              <a:t>C. Lực của giảm xóc xe máy tác dụng vào khung xe máy. </a:t>
            </a:r>
          </a:p>
          <a:p>
            <a:pPr algn="just">
              <a:defRPr/>
            </a:pPr>
            <a:r>
              <a:rPr lang="vi-VN" sz="3000" dirty="0">
                <a:latin typeface="+mj-lt"/>
              </a:rPr>
              <a:t>D. Lực của quả bóng tác dụng vào tường khi quả bóng va chạm với tường.</a:t>
            </a:r>
          </a:p>
        </p:txBody>
      </p:sp>
      <p:pic>
        <p:nvPicPr>
          <p:cNvPr id="5" name="Picture 4">
            <a:extLst>
              <a:ext uri="{FF2B5EF4-FFF2-40B4-BE49-F238E27FC236}">
                <a16:creationId xmlns:a16="http://schemas.microsoft.com/office/drawing/2014/main" id="{1D29D9BA-910D-95A2-EC47-5C201EE796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905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icture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4352770" cy="41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Picture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600200"/>
            <a:ext cx="4336474" cy="416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6926" y="0"/>
            <a:ext cx="913707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pPr>
            <a:r>
              <a:rPr lang="en-US" altLang="en-US" sz="4000" i="1" dirty="0" err="1"/>
              <a:t>Một</a:t>
            </a:r>
            <a:r>
              <a:rPr lang="en-US" altLang="en-US" sz="4000" i="1" dirty="0"/>
              <a:t> </a:t>
            </a:r>
            <a:r>
              <a:rPr lang="en-US" altLang="en-US" sz="4000" i="1" dirty="0" err="1"/>
              <a:t>sợi</a:t>
            </a:r>
            <a:r>
              <a:rPr lang="en-US" altLang="en-US" sz="4000" i="1" dirty="0"/>
              <a:t> </a:t>
            </a:r>
            <a:r>
              <a:rPr lang="en-US" altLang="en-US" sz="4000" i="1" dirty="0" err="1"/>
              <a:t>dây</a:t>
            </a:r>
            <a:r>
              <a:rPr lang="en-US" altLang="en-US" sz="4000" i="1" dirty="0"/>
              <a:t> </a:t>
            </a:r>
            <a:r>
              <a:rPr lang="en-US" altLang="en-US" sz="4000" i="1" dirty="0" err="1"/>
              <a:t>cao</a:t>
            </a:r>
            <a:r>
              <a:rPr lang="en-US" altLang="en-US" sz="4000" i="1" dirty="0"/>
              <a:t> </a:t>
            </a:r>
            <a:r>
              <a:rPr lang="en-US" altLang="en-US" sz="4000" i="1" dirty="0" err="1"/>
              <a:t>su</a:t>
            </a:r>
            <a:r>
              <a:rPr lang="en-US" altLang="en-US" sz="4000" i="1" dirty="0"/>
              <a:t> </a:t>
            </a:r>
            <a:r>
              <a:rPr lang="en-US" altLang="en-US" sz="4000" i="1" dirty="0" err="1"/>
              <a:t>và</a:t>
            </a:r>
            <a:r>
              <a:rPr lang="en-US" altLang="en-US" sz="4000" i="1" dirty="0"/>
              <a:t> </a:t>
            </a:r>
            <a:r>
              <a:rPr lang="en-US" altLang="en-US" sz="4000" i="1" dirty="0" err="1"/>
              <a:t>một</a:t>
            </a:r>
            <a:r>
              <a:rPr lang="en-US" altLang="en-US" sz="4000" i="1" dirty="0"/>
              <a:t> </a:t>
            </a:r>
            <a:r>
              <a:rPr lang="en-US" altLang="en-US" sz="4000" i="1" dirty="0" err="1"/>
              <a:t>lò</a:t>
            </a:r>
            <a:r>
              <a:rPr lang="en-US" altLang="en-US" sz="4000" i="1" dirty="0"/>
              <a:t> xo </a:t>
            </a:r>
            <a:r>
              <a:rPr lang="en-US" altLang="en-US" sz="4000" i="1" dirty="0" err="1"/>
              <a:t>có</a:t>
            </a:r>
            <a:r>
              <a:rPr lang="en-US" altLang="en-US" sz="4000" i="1" dirty="0"/>
              <a:t> </a:t>
            </a:r>
            <a:r>
              <a:rPr lang="en-US" altLang="en-US" sz="4000" i="1" dirty="0" err="1"/>
              <a:t>tính</a:t>
            </a:r>
            <a:r>
              <a:rPr lang="en-US" altLang="en-US" sz="4000" i="1" dirty="0"/>
              <a:t> </a:t>
            </a:r>
            <a:r>
              <a:rPr lang="en-US" altLang="en-US" sz="4000" i="1" dirty="0" err="1"/>
              <a:t>chất</a:t>
            </a:r>
            <a:r>
              <a:rPr lang="en-US" altLang="en-US" sz="4000" i="1" dirty="0"/>
              <a:t> </a:t>
            </a:r>
            <a:r>
              <a:rPr lang="en-US" altLang="en-US" sz="4000" i="1" dirty="0" err="1"/>
              <a:t>nào</a:t>
            </a:r>
            <a:r>
              <a:rPr lang="en-US" altLang="en-US" sz="4000" i="1" dirty="0"/>
              <a:t> </a:t>
            </a:r>
            <a:r>
              <a:rPr lang="en-US" altLang="en-US" sz="4000" i="1" dirty="0" err="1"/>
              <a:t>giống</a:t>
            </a:r>
            <a:r>
              <a:rPr lang="en-US" altLang="en-US" sz="4000" i="1" dirty="0"/>
              <a:t> </a:t>
            </a:r>
            <a:r>
              <a:rPr lang="en-US" altLang="en-US" sz="4000" i="1" dirty="0" err="1"/>
              <a:t>nhau</a:t>
            </a:r>
            <a:r>
              <a:rPr lang="en-US" altLang="en-US" sz="4000" i="1" dirty="0"/>
              <a:t>?</a:t>
            </a:r>
          </a:p>
        </p:txBody>
      </p:sp>
      <p:sp>
        <p:nvSpPr>
          <p:cNvPr id="2" name="Text Box 11">
            <a:extLst>
              <a:ext uri="{FF2B5EF4-FFF2-40B4-BE49-F238E27FC236}">
                <a16:creationId xmlns:a16="http://schemas.microsoft.com/office/drawing/2014/main" id="{BE3B9B0B-6C26-1B9F-D587-5AA9799CB754}"/>
              </a:ext>
            </a:extLst>
          </p:cNvPr>
          <p:cNvSpPr txBox="1">
            <a:spLocks noChangeArrowheads="1"/>
          </p:cNvSpPr>
          <p:nvPr/>
        </p:nvSpPr>
        <p:spPr bwMode="auto">
          <a:xfrm>
            <a:off x="381001" y="5745373"/>
            <a:ext cx="8381998"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dirty="0">
                <a:solidFill>
                  <a:srgbClr val="FF0000"/>
                </a:solidFill>
              </a:rPr>
              <a:t>                    </a:t>
            </a:r>
            <a:r>
              <a:rPr lang="en-US" altLang="en-US" sz="4400" dirty="0" err="1">
                <a:solidFill>
                  <a:srgbClr val="FF0000"/>
                </a:solidFill>
              </a:rPr>
              <a:t>Chúng</a:t>
            </a:r>
            <a:r>
              <a:rPr lang="en-US" altLang="en-US" sz="4400" dirty="0">
                <a:solidFill>
                  <a:srgbClr val="FF0000"/>
                </a:solidFill>
              </a:rPr>
              <a:t> </a:t>
            </a:r>
            <a:r>
              <a:rPr lang="en-US" altLang="en-US" sz="4400" dirty="0" err="1">
                <a:solidFill>
                  <a:srgbClr val="FF0000"/>
                </a:solidFill>
              </a:rPr>
              <a:t>đều</a:t>
            </a:r>
            <a:r>
              <a:rPr lang="en-US" altLang="en-US" sz="4400" dirty="0">
                <a:solidFill>
                  <a:srgbClr val="FF0000"/>
                </a:solidFill>
              </a:rPr>
              <a:t> </a:t>
            </a:r>
            <a:r>
              <a:rPr lang="en-US" altLang="en-US" sz="4400" dirty="0" err="1">
                <a:solidFill>
                  <a:srgbClr val="FF0000"/>
                </a:solidFill>
              </a:rPr>
              <a:t>có</a:t>
            </a:r>
            <a:r>
              <a:rPr lang="en-US" altLang="en-US" sz="4400" dirty="0">
                <a:solidFill>
                  <a:srgbClr val="FF0000"/>
                </a:solidFill>
              </a:rPr>
              <a:t> </a:t>
            </a:r>
            <a:r>
              <a:rPr lang="en-US" altLang="en-US" sz="4400" dirty="0" err="1">
                <a:solidFill>
                  <a:srgbClr val="FF0000"/>
                </a:solidFill>
              </a:rPr>
              <a:t>tính</a:t>
            </a:r>
            <a:r>
              <a:rPr lang="en-US" altLang="en-US" sz="4400" dirty="0">
                <a:solidFill>
                  <a:srgbClr val="FF0000"/>
                </a:solidFill>
              </a:rPr>
              <a:t> </a:t>
            </a:r>
            <a:r>
              <a:rPr lang="en-US" altLang="en-US" sz="4400" dirty="0" err="1">
                <a:solidFill>
                  <a:srgbClr val="FF0000"/>
                </a:solidFill>
              </a:rPr>
              <a:t>đàn</a:t>
            </a:r>
            <a:r>
              <a:rPr lang="en-US" altLang="en-US" sz="4400" dirty="0">
                <a:solidFill>
                  <a:srgbClr val="FF0000"/>
                </a:solidFill>
              </a:rPr>
              <a:t> </a:t>
            </a:r>
            <a:r>
              <a:rPr lang="en-US" altLang="en-US" sz="4400" dirty="0" err="1">
                <a:solidFill>
                  <a:srgbClr val="FF0000"/>
                </a:solidFill>
              </a:rPr>
              <a:t>hồi</a:t>
            </a:r>
            <a:endParaRPr lang="en-US" altLang="en-US" sz="4400" dirty="0">
              <a:solidFill>
                <a:srgbClr val="FF0000"/>
              </a:solidFill>
            </a:endParaRPr>
          </a:p>
        </p:txBody>
      </p:sp>
    </p:spTree>
    <p:extLst>
      <p:ext uri="{BB962C8B-B14F-4D97-AF65-F5344CB8AC3E}">
        <p14:creationId xmlns:p14="http://schemas.microsoft.com/office/powerpoint/2010/main" val="135707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1582C0-C8CD-754B-D097-2721AD4225AA}"/>
              </a:ext>
            </a:extLst>
          </p:cNvPr>
          <p:cNvSpPr txBox="1"/>
          <p:nvPr/>
        </p:nvSpPr>
        <p:spPr>
          <a:xfrm>
            <a:off x="228600" y="304800"/>
            <a:ext cx="8124825" cy="5170646"/>
          </a:xfrm>
          <a:prstGeom prst="rect">
            <a:avLst/>
          </a:prstGeom>
          <a:noFill/>
        </p:spPr>
        <p:txBody>
          <a:bodyPr>
            <a:spAutoFit/>
          </a:bodyPr>
          <a:lstStyle/>
          <a:p>
            <a:pPr algn="just">
              <a:defRPr/>
            </a:pPr>
            <a:r>
              <a:rPr lang="vi-VN" sz="3000" b="1" dirty="0">
                <a:solidFill>
                  <a:srgbClr val="000000"/>
                </a:solidFill>
                <a:latin typeface="+mj-lt"/>
              </a:rPr>
              <a:t>Câu </a:t>
            </a:r>
            <a:r>
              <a:rPr lang="en-US" sz="3000" b="1" dirty="0">
                <a:solidFill>
                  <a:srgbClr val="000000"/>
                </a:solidFill>
                <a:latin typeface="+mj-lt"/>
              </a:rPr>
              <a:t>12</a:t>
            </a:r>
            <a:r>
              <a:rPr lang="vi-VN" sz="3000" b="1" dirty="0">
                <a:solidFill>
                  <a:srgbClr val="000000"/>
                </a:solidFill>
                <a:latin typeface="+mj-lt"/>
              </a:rPr>
              <a:t>: </a:t>
            </a:r>
            <a:r>
              <a:rPr lang="vi-VN" sz="3000" dirty="0">
                <a:solidFill>
                  <a:srgbClr val="000000"/>
                </a:solidFill>
                <a:latin typeface="+mj-lt"/>
              </a:rPr>
              <a:t>Phát biểu nào sau đây về lực đàn hồi của một lò xo là đúng?</a:t>
            </a:r>
          </a:p>
          <a:p>
            <a:pPr algn="just">
              <a:defRPr/>
            </a:pPr>
            <a:r>
              <a:rPr lang="vi-VN" sz="3000" dirty="0">
                <a:solidFill>
                  <a:srgbClr val="000000"/>
                </a:solidFill>
                <a:latin typeface="+mj-lt"/>
              </a:rPr>
              <a:t>A. Chiều dài của lò xo khi bị kéo dãn càng lớn thì lực đàn hồi càng nhỏ. </a:t>
            </a:r>
          </a:p>
          <a:p>
            <a:pPr algn="just">
              <a:defRPr/>
            </a:pPr>
            <a:r>
              <a:rPr lang="vi-VN" sz="3000" dirty="0">
                <a:solidFill>
                  <a:srgbClr val="000000"/>
                </a:solidFill>
                <a:latin typeface="+mj-lt"/>
              </a:rPr>
              <a:t>B. Chiều dài của lò xo khi bị kéo dãn càng nhỏ thì lực đàn hồi càng lớn.</a:t>
            </a:r>
          </a:p>
          <a:p>
            <a:pPr algn="just">
              <a:defRPr/>
            </a:pPr>
            <a:r>
              <a:rPr lang="vi-VN" sz="3000" dirty="0">
                <a:solidFill>
                  <a:srgbClr val="000000"/>
                </a:solidFill>
                <a:latin typeface="+mj-lt"/>
              </a:rPr>
              <a:t>C. Trong hai trường hợp lò xo có chiều dài khác nhau: trường hợp nào lò xo dài hơn thì lực đàn hồi mạnh hơn. </a:t>
            </a:r>
          </a:p>
          <a:p>
            <a:pPr algn="just">
              <a:defRPr/>
            </a:pPr>
            <a:r>
              <a:rPr lang="vi-VN" sz="3000" dirty="0">
                <a:latin typeface="+mj-lt"/>
              </a:rPr>
              <a:t>D. Độ biến dạng của lò xo càng nhỏ thì lực đàn hồi càng nhỏ.</a:t>
            </a:r>
          </a:p>
        </p:txBody>
      </p:sp>
      <p:pic>
        <p:nvPicPr>
          <p:cNvPr id="5" name="Picture 4">
            <a:extLst>
              <a:ext uri="{FF2B5EF4-FFF2-40B4-BE49-F238E27FC236}">
                <a16:creationId xmlns:a16="http://schemas.microsoft.com/office/drawing/2014/main" id="{044CEBAF-B9CF-3652-9C58-E75629F670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4876800"/>
            <a:ext cx="98788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52A69C71-8A09-1286-5C3D-74D095EE56D1}"/>
              </a:ext>
            </a:extLst>
          </p:cNvPr>
          <p:cNvSpPr txBox="1">
            <a:spLocks noChangeArrowheads="1"/>
          </p:cNvSpPr>
          <p:nvPr/>
        </p:nvSpPr>
        <p:spPr bwMode="auto">
          <a:xfrm>
            <a:off x="381000" y="381000"/>
            <a:ext cx="81248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000" b="1" dirty="0" err="1">
                <a:solidFill>
                  <a:srgbClr val="000000"/>
                </a:solidFill>
                <a:latin typeface="Times New Roman" panose="02020603050405020304" pitchFamily="18" charset="0"/>
                <a:cs typeface="Times New Roman" panose="02020603050405020304" pitchFamily="18" charset="0"/>
              </a:rPr>
              <a:t>Câu</a:t>
            </a:r>
            <a:r>
              <a:rPr lang="en-US" altLang="en-US" sz="3000" b="1" dirty="0">
                <a:solidFill>
                  <a:srgbClr val="000000"/>
                </a:solidFill>
                <a:latin typeface="Times New Roman" panose="02020603050405020304" pitchFamily="18" charset="0"/>
                <a:cs typeface="Times New Roman" panose="02020603050405020304" pitchFamily="18" charset="0"/>
              </a:rPr>
              <a:t> 13: </a:t>
            </a:r>
            <a:r>
              <a:rPr lang="en-US" altLang="en-US" sz="3000" dirty="0">
                <a:solidFill>
                  <a:srgbClr val="000000"/>
                </a:solidFill>
                <a:latin typeface="Times New Roman" panose="02020603050405020304" pitchFamily="18" charset="0"/>
                <a:cs typeface="Times New Roman" panose="02020603050405020304" pitchFamily="18" charset="0"/>
              </a:rPr>
              <a:t>Treo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quả</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nặng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vào</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một</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Lò</a:t>
            </a:r>
            <a:r>
              <a:rPr lang="en-US" altLang="en-US" sz="3000" dirty="0">
                <a:solidFill>
                  <a:srgbClr val="000000"/>
                </a:solidFill>
                <a:latin typeface="Times New Roman" panose="02020603050405020304" pitchFamily="18" charset="0"/>
                <a:cs typeface="Times New Roman" panose="02020603050405020304" pitchFamily="18" charset="0"/>
              </a:rPr>
              <a:t> xo </a:t>
            </a:r>
            <a:r>
              <a:rPr lang="en-US" altLang="en-US" sz="3000" dirty="0" err="1">
                <a:solidFill>
                  <a:srgbClr val="000000"/>
                </a:solidFill>
                <a:latin typeface="Times New Roman" panose="02020603050405020304" pitchFamily="18" charset="0"/>
                <a:cs typeface="Times New Roman" panose="02020603050405020304" pitchFamily="18" charset="0"/>
              </a:rPr>
              <a:t>sẽ</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bị</a:t>
            </a:r>
            <a:r>
              <a:rPr lang="en-US" altLang="en-US" sz="3000" dirty="0">
                <a:solidFill>
                  <a:srgbClr val="000000"/>
                </a:solidFill>
                <a:latin typeface="Times New Roman" panose="02020603050405020304" pitchFamily="18" charset="0"/>
                <a:cs typeface="Times New Roman" panose="02020603050405020304" pitchFamily="18" charset="0"/>
              </a:rPr>
              <a:t> …</a:t>
            </a:r>
          </a:p>
          <a:p>
            <a:r>
              <a:rPr lang="en-US" altLang="en-US" sz="3000" dirty="0">
                <a:solidFill>
                  <a:srgbClr val="000000"/>
                </a:solidFill>
                <a:latin typeface="Times New Roman" panose="02020603050405020304" pitchFamily="18" charset="0"/>
                <a:cs typeface="Times New Roman" panose="02020603050405020304" pitchFamily="18" charset="0"/>
              </a:rPr>
              <a:t>A. </a:t>
            </a:r>
            <a:r>
              <a:rPr lang="en-US" altLang="en-US" sz="3000" dirty="0" err="1">
                <a:solidFill>
                  <a:srgbClr val="000000"/>
                </a:solidFill>
                <a:latin typeface="Times New Roman" panose="02020603050405020304" pitchFamily="18" charset="0"/>
                <a:cs typeface="Times New Roman" panose="02020603050405020304" pitchFamily="18" charset="0"/>
              </a:rPr>
              <a:t>Lực</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đàn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hồi</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latin typeface="Times New Roman" panose="02020603050405020304" pitchFamily="18" charset="0"/>
                <a:cs typeface="Times New Roman" panose="02020603050405020304" pitchFamily="18" charset="0"/>
              </a:rPr>
              <a:t>B. </a:t>
            </a:r>
            <a:r>
              <a:rPr lang="en-US" altLang="en-US" sz="3000" dirty="0" err="1">
                <a:latin typeface="Times New Roman" panose="02020603050405020304" pitchFamily="18" charset="0"/>
                <a:cs typeface="Times New Roman" panose="02020603050405020304" pitchFamily="18" charset="0"/>
              </a:rPr>
              <a:t>Dãn</a:t>
            </a:r>
            <a:r>
              <a:rPr lang="en-US" altLang="en-US" sz="3000" dirty="0">
                <a:latin typeface="Times New Roman" panose="02020603050405020304" pitchFamily="18" charset="0"/>
                <a:cs typeface="Times New Roman" panose="02020603050405020304" pitchFamily="18" charset="0"/>
              </a:rPr>
              <a:t> </a:t>
            </a:r>
            <a:r>
              <a:rPr lang="en-US" altLang="en-US" sz="3000" dirty="0" err="1">
                <a:latin typeface="Times New Roman" panose="02020603050405020304" pitchFamily="18" charset="0"/>
                <a:cs typeface="Times New Roman" panose="02020603050405020304" pitchFamily="18" charset="0"/>
              </a:rPr>
              <a:t>ra.</a:t>
            </a:r>
            <a:endParaRPr lang="en-US" altLang="en-US" sz="3000" dirty="0">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C. </a:t>
            </a:r>
            <a:r>
              <a:rPr lang="en-US" altLang="en-US" sz="3000" dirty="0" err="1">
                <a:solidFill>
                  <a:srgbClr val="000000"/>
                </a:solidFill>
                <a:latin typeface="Times New Roman" panose="02020603050405020304" pitchFamily="18" charset="0"/>
                <a:cs typeface="Times New Roman" panose="02020603050405020304" pitchFamily="18" charset="0"/>
              </a:rPr>
              <a:t>Trong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lực</a:t>
            </a:r>
            <a:endParaRPr lang="en-US" altLang="en-US" sz="3000" dirty="0">
              <a:solidFill>
                <a:srgbClr val="000000"/>
              </a:solidFill>
              <a:latin typeface="Times New Roman" panose="02020603050405020304" pitchFamily="18" charset="0"/>
              <a:cs typeface="Times New Roman" panose="02020603050405020304" pitchFamily="18" charset="0"/>
            </a:endParaRPr>
          </a:p>
          <a:p>
            <a:r>
              <a:rPr lang="en-US" altLang="en-US" sz="3000" dirty="0">
                <a:solidFill>
                  <a:srgbClr val="000000"/>
                </a:solidFill>
                <a:latin typeface="Times New Roman" panose="02020603050405020304" pitchFamily="18" charset="0"/>
                <a:cs typeface="Times New Roman" panose="02020603050405020304" pitchFamily="18" charset="0"/>
              </a:rPr>
              <a:t>D. </a:t>
            </a:r>
            <a:r>
              <a:rPr lang="en-US" altLang="en-US" sz="3000" dirty="0" err="1">
                <a:solidFill>
                  <a:srgbClr val="000000"/>
                </a:solidFill>
                <a:latin typeface="Times New Roman" panose="02020603050405020304" pitchFamily="18" charset="0"/>
                <a:cs typeface="Times New Roman" panose="02020603050405020304" pitchFamily="18" charset="0"/>
              </a:rPr>
              <a:t>Cân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bằng</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lẫn</a:t>
            </a:r>
            <a:r>
              <a:rPr lang="en-US" altLang="en-US" sz="3000" dirty="0">
                <a:solidFill>
                  <a:srgbClr val="000000"/>
                </a:solidFill>
                <a:latin typeface="Times New Roman" panose="02020603050405020304" pitchFamily="18" charset="0"/>
                <a:cs typeface="Times New Roman" panose="02020603050405020304" pitchFamily="18" charset="0"/>
              </a:rPr>
              <a:t> </a:t>
            </a:r>
            <a:r>
              <a:rPr lang="en-US" altLang="en-US" sz="3000" dirty="0" err="1">
                <a:solidFill>
                  <a:srgbClr val="000000"/>
                </a:solidFill>
                <a:latin typeface="Times New Roman" panose="02020603050405020304" pitchFamily="18" charset="0"/>
                <a:cs typeface="Times New Roman" panose="02020603050405020304" pitchFamily="18" charset="0"/>
              </a:rPr>
              <a:t>nhau</a:t>
            </a:r>
            <a:endParaRPr lang="en-US" altLang="en-US" sz="3000" dirty="0">
              <a:solidFill>
                <a:srgbClr val="0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E54AEB3-7A4D-AED3-DC3A-31C1D5DB20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828800"/>
            <a:ext cx="609600" cy="611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2">
            <a:extLst>
              <a:ext uri="{FF2B5EF4-FFF2-40B4-BE49-F238E27FC236}">
                <a16:creationId xmlns:a16="http://schemas.microsoft.com/office/drawing/2014/main" id="{8CD9ED0A-0BBB-557A-4E5B-7EAD2518FD78}"/>
              </a:ext>
            </a:extLst>
          </p:cNvPr>
          <p:cNvSpPr txBox="1">
            <a:spLocks noChangeArrowheads="1"/>
          </p:cNvSpPr>
          <p:nvPr/>
        </p:nvSpPr>
        <p:spPr bwMode="auto">
          <a:xfrm>
            <a:off x="381000" y="408715"/>
            <a:ext cx="81248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err="1">
                <a:solidFill>
                  <a:srgbClr val="000000"/>
                </a:solidFill>
                <a:latin typeface="Times New Roman" panose="02020603050405020304" pitchFamily="18" charset="0"/>
                <a:cs typeface="Times New Roman" panose="02020603050405020304" pitchFamily="18" charset="0"/>
              </a:rPr>
              <a:t>Câu</a:t>
            </a:r>
            <a:r>
              <a:rPr lang="en-US" altLang="en-US" sz="3600" b="1" dirty="0">
                <a:solidFill>
                  <a:srgbClr val="000000"/>
                </a:solidFill>
                <a:latin typeface="Times New Roman" panose="02020603050405020304" pitchFamily="18" charset="0"/>
                <a:cs typeface="Times New Roman" panose="02020603050405020304" pitchFamily="18" charset="0"/>
              </a:rPr>
              <a:t> 14: </a:t>
            </a:r>
            <a:r>
              <a:rPr lang="en-US" altLang="en-US" sz="3600" dirty="0" err="1">
                <a:solidFill>
                  <a:srgbClr val="000000"/>
                </a:solidFill>
                <a:latin typeface="Times New Roman" panose="02020603050405020304" pitchFamily="18" charset="0"/>
                <a:cs typeface="Times New Roman" panose="02020603050405020304" pitchFamily="18" charset="0"/>
              </a:rPr>
              <a:t>Một</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tự</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nhiên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20 cm. Khi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có</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chiều</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dài</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24 cm </a:t>
            </a:r>
            <a:r>
              <a:rPr lang="en-US" altLang="en-US" sz="3600" dirty="0" err="1">
                <a:solidFill>
                  <a:srgbClr val="000000"/>
                </a:solidFill>
                <a:latin typeface="Times New Roman" panose="02020603050405020304" pitchFamily="18" charset="0"/>
                <a:cs typeface="Times New Roman" panose="02020603050405020304" pitchFamily="18" charset="0"/>
              </a:rPr>
              <a:t>thì</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lò</a:t>
            </a:r>
            <a:r>
              <a:rPr lang="en-US" altLang="en-US" sz="3600" dirty="0">
                <a:solidFill>
                  <a:srgbClr val="000000"/>
                </a:solidFill>
                <a:latin typeface="Times New Roman" panose="02020603050405020304" pitchFamily="18" charset="0"/>
                <a:cs typeface="Times New Roman" panose="02020603050405020304" pitchFamily="18" charset="0"/>
              </a:rPr>
              <a:t> xo </a:t>
            </a:r>
            <a:r>
              <a:rPr lang="en-US" altLang="en-US" sz="3600" dirty="0" err="1">
                <a:solidFill>
                  <a:srgbClr val="000000"/>
                </a:solidFill>
                <a:latin typeface="Times New Roman" panose="02020603050405020304" pitchFamily="18" charset="0"/>
                <a:cs typeface="Times New Roman" panose="02020603050405020304" pitchFamily="18" charset="0"/>
              </a:rPr>
              <a:t>đã</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bị</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biến</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dạng</a:t>
            </a:r>
            <a:r>
              <a:rPr lang="en-US" altLang="en-US" sz="3600" dirty="0">
                <a:solidFill>
                  <a:srgbClr val="000000"/>
                </a:solidFill>
                <a:latin typeface="Times New Roman" panose="02020603050405020304" pitchFamily="18" charset="0"/>
                <a:cs typeface="Times New Roman" panose="02020603050405020304" pitchFamily="18" charset="0"/>
              </a:rPr>
              <a:t> </a:t>
            </a:r>
            <a:r>
              <a:rPr lang="en-US" altLang="en-US" sz="3600" dirty="0" err="1">
                <a:solidFill>
                  <a:srgbClr val="000000"/>
                </a:solidFill>
                <a:latin typeface="Times New Roman" panose="02020603050405020304" pitchFamily="18" charset="0"/>
                <a:cs typeface="Times New Roman" panose="02020603050405020304" pitchFamily="18" charset="0"/>
              </a:rPr>
              <a:t>là</a:t>
            </a:r>
            <a:r>
              <a:rPr lang="en-US" altLang="en-US" sz="3600" dirty="0">
                <a:solidFill>
                  <a:srgbClr val="000000"/>
                </a:solidFill>
                <a:latin typeface="Times New Roman" panose="02020603050405020304" pitchFamily="18" charset="0"/>
                <a:cs typeface="Times New Roman" panose="02020603050405020304" pitchFamily="18" charset="0"/>
              </a:rPr>
              <a:t> bao </a:t>
            </a:r>
            <a:r>
              <a:rPr lang="en-US" altLang="en-US" sz="3600" dirty="0" err="1">
                <a:solidFill>
                  <a:srgbClr val="000000"/>
                </a:solidFill>
                <a:latin typeface="Times New Roman" panose="02020603050405020304" pitchFamily="18" charset="0"/>
                <a:cs typeface="Times New Roman" panose="02020603050405020304" pitchFamily="18" charset="0"/>
              </a:rPr>
              <a:t>nhiêu</a:t>
            </a:r>
            <a:r>
              <a:rPr lang="en-US" altLang="en-US" sz="3600" dirty="0">
                <a:solidFill>
                  <a:srgbClr val="000000"/>
                </a:solidFill>
                <a:latin typeface="Times New Roman" panose="02020603050405020304" pitchFamily="18" charset="0"/>
                <a:cs typeface="Times New Roman" panose="02020603050405020304" pitchFamily="18" charset="0"/>
              </a:rPr>
              <a:t>?</a:t>
            </a:r>
          </a:p>
          <a:p>
            <a:r>
              <a:rPr lang="en-US" altLang="en-US" sz="3600" dirty="0">
                <a:latin typeface="Times New Roman" panose="02020603050405020304" pitchFamily="18" charset="0"/>
                <a:cs typeface="Times New Roman" panose="02020603050405020304" pitchFamily="18" charset="0"/>
              </a:rPr>
              <a:t>A. 2 cm</a:t>
            </a:r>
          </a:p>
          <a:p>
            <a:r>
              <a:rPr lang="en-US" altLang="en-US" sz="3600" dirty="0">
                <a:latin typeface="Times New Roman" panose="02020603050405020304" pitchFamily="18" charset="0"/>
                <a:cs typeface="Times New Roman" panose="02020603050405020304" pitchFamily="18" charset="0"/>
              </a:rPr>
              <a:t>B. 3 cm</a:t>
            </a:r>
          </a:p>
          <a:p>
            <a:r>
              <a:rPr lang="en-US" altLang="en-US" sz="3600" dirty="0">
                <a:latin typeface="Times New Roman" panose="02020603050405020304" pitchFamily="18" charset="0"/>
                <a:cs typeface="Times New Roman" panose="02020603050405020304" pitchFamily="18" charset="0"/>
              </a:rPr>
              <a:t>C. 1 cm</a:t>
            </a:r>
          </a:p>
          <a:p>
            <a:r>
              <a:rPr lang="en-US" altLang="en-US" sz="3600" dirty="0">
                <a:latin typeface="Times New Roman" panose="02020603050405020304" pitchFamily="18" charset="0"/>
                <a:cs typeface="Times New Roman" panose="02020603050405020304" pitchFamily="18" charset="0"/>
              </a:rPr>
              <a:t>D. 4 cm</a:t>
            </a:r>
          </a:p>
        </p:txBody>
      </p:sp>
      <p:pic>
        <p:nvPicPr>
          <p:cNvPr id="5" name="Picture 4">
            <a:extLst>
              <a:ext uri="{FF2B5EF4-FFF2-40B4-BE49-F238E27FC236}">
                <a16:creationId xmlns:a16="http://schemas.microsoft.com/office/drawing/2014/main" id="{DE528F1F-FE2A-0E0B-8A5C-1CA67FA530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1200" y="3883733"/>
            <a:ext cx="990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17).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810000" y="1447800"/>
            <a:ext cx="1981200" cy="584775"/>
          </a:xfrm>
          <a:prstGeom prst="rect">
            <a:avLst/>
          </a:prstGeom>
          <a:noFill/>
        </p:spPr>
        <p:txBody>
          <a:bodyPr wrap="square" rtlCol="0">
            <a:spAutoFit/>
          </a:bodyPr>
          <a:lstStyle/>
          <a:p>
            <a:r>
              <a:rPr lang="en-US" sz="3200" b="1" dirty="0">
                <a:solidFill>
                  <a:srgbClr val="0000FF"/>
                </a:solidFill>
                <a:latin typeface="Times New Roman" pitchFamily="18" charset="0"/>
                <a:cs typeface="Times New Roman" pitchFamily="18" charset="0"/>
              </a:rPr>
              <a:t>DẶN DÒ</a:t>
            </a:r>
          </a:p>
        </p:txBody>
      </p:sp>
      <p:sp>
        <p:nvSpPr>
          <p:cNvPr id="6" name="TextBox 5"/>
          <p:cNvSpPr txBox="1"/>
          <p:nvPr/>
        </p:nvSpPr>
        <p:spPr>
          <a:xfrm>
            <a:off x="2057400" y="1981200"/>
            <a:ext cx="5410200" cy="3170099"/>
          </a:xfrm>
          <a:prstGeom prst="rect">
            <a:avLst/>
          </a:prstGeom>
          <a:noFill/>
        </p:spPr>
        <p:txBody>
          <a:bodyPr wrap="square" rtlCol="0">
            <a:spAutoFit/>
          </a:bodyPr>
          <a:lstStyle/>
          <a:p>
            <a:pPr algn="just">
              <a:buFontTx/>
              <a:buChar char="-"/>
            </a:pPr>
            <a:r>
              <a:rPr lang="en-US" sz="2400" dirty="0" err="1">
                <a:solidFill>
                  <a:srgbClr val="FF0000"/>
                </a:solidFill>
                <a:latin typeface="Times New Roman" pitchFamily="18" charset="0"/>
                <a:cs typeface="Times New Roman" pitchFamily="18" charset="0"/>
              </a:rPr>
              <a:t>Xem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lại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nội</a:t>
            </a:r>
            <a:r>
              <a:rPr lang="en-US" sz="2400" dirty="0">
                <a:solidFill>
                  <a:srgbClr val="FF0000"/>
                </a:solidFill>
                <a:latin typeface="Times New Roman" pitchFamily="18" charset="0"/>
                <a:cs typeface="Times New Roman" pitchFamily="18" charset="0"/>
              </a:rPr>
              <a:t> dung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học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lời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được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câu</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hỏi</a:t>
            </a:r>
            <a:r>
              <a:rPr lang="en-US" sz="2400" dirty="0">
                <a:solidFill>
                  <a:srgbClr val="FF0000"/>
                </a:solidFill>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nào</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xo.</a:t>
            </a:r>
          </a:p>
          <a:p>
            <a:pPr algn="just"/>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Làm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bài</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tập</a:t>
            </a:r>
            <a:r>
              <a:rPr lang="en-US" sz="2400" dirty="0">
                <a:solidFill>
                  <a:srgbClr val="FF0000"/>
                </a:solidFill>
                <a:latin typeface="Times New Roman" pitchFamily="18" charset="0"/>
                <a:cs typeface="Times New Roman" pitchFamily="18" charset="0"/>
              </a:rPr>
              <a:t> 42.1; 42.2; 42.3; 42.4 SBT</a:t>
            </a:r>
          </a:p>
          <a:p>
            <a:endParaRPr lang="en-US" sz="3200" b="1" dirty="0">
              <a:solidFill>
                <a:srgbClr val="FF0000"/>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fbf9f4d89ba9b41a1216343db24f367.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3429000" y="304800"/>
            <a:ext cx="2438400" cy="646331"/>
          </a:xfrm>
          <a:prstGeom prst="rect">
            <a:avLst/>
          </a:prstGeom>
          <a:solidFill>
            <a:schemeClr val="bg1"/>
          </a:solidFill>
        </p:spPr>
        <p:txBody>
          <a:bodyPr wrap="square" rtlCol="0">
            <a:spAutoFit/>
          </a:bodyPr>
          <a:lstStyle/>
          <a:p>
            <a:endParaRPr lang="en-US" dirty="0"/>
          </a:p>
          <a:p>
            <a:endParaRPr lang="en-US" dirty="0"/>
          </a:p>
        </p:txBody>
      </p:sp>
      <p:pic>
        <p:nvPicPr>
          <p:cNvPr id="6" name="Picture 4" descr="20072013640_zps8114590a"/>
          <p:cNvPicPr>
            <a:picLocks noChangeAspect="1" noChangeArrowheads="1"/>
          </p:cNvPicPr>
          <p:nvPr/>
        </p:nvPicPr>
        <p:blipFill>
          <a:blip r:embed="rId3"/>
          <a:srcRect/>
          <a:stretch>
            <a:fillRect/>
          </a:stretch>
        </p:blipFill>
        <p:spPr bwMode="auto">
          <a:xfrm>
            <a:off x="242723" y="1686719"/>
            <a:ext cx="2885343" cy="2389981"/>
          </a:xfrm>
          <a:prstGeom prst="rect">
            <a:avLst/>
          </a:prstGeom>
          <a:noFill/>
          <a:ln w="9525">
            <a:noFill/>
            <a:miter lim="800000"/>
            <a:headEnd/>
            <a:tailEnd/>
          </a:ln>
        </p:spPr>
      </p:pic>
      <p:pic>
        <p:nvPicPr>
          <p:cNvPr id="7" name="Picture 4" descr="Picture12"/>
          <p:cNvPicPr>
            <a:picLocks noChangeAspect="1" noChangeArrowheads="1"/>
          </p:cNvPicPr>
          <p:nvPr/>
        </p:nvPicPr>
        <p:blipFill>
          <a:blip r:embed="rId4"/>
          <a:srcRect/>
          <a:stretch>
            <a:fillRect/>
          </a:stretch>
        </p:blipFill>
        <p:spPr bwMode="auto">
          <a:xfrm>
            <a:off x="3177674" y="484092"/>
            <a:ext cx="3048000" cy="2259108"/>
          </a:xfrm>
          <a:prstGeom prst="rect">
            <a:avLst/>
          </a:prstGeom>
          <a:noFill/>
          <a:ln w="9525">
            <a:noFill/>
            <a:miter lim="800000"/>
            <a:headEnd/>
            <a:tailEnd/>
          </a:ln>
        </p:spPr>
      </p:pic>
      <p:pic>
        <p:nvPicPr>
          <p:cNvPr id="1026" name="Picture 2" descr="Dây Thun Khoanh Rồng Vàng"/>
          <p:cNvPicPr>
            <a:picLocks noChangeAspect="1" noChangeArrowheads="1"/>
          </p:cNvPicPr>
          <p:nvPr/>
        </p:nvPicPr>
        <p:blipFill>
          <a:blip r:embed="rId5"/>
          <a:srcRect/>
          <a:stretch>
            <a:fillRect/>
          </a:stretch>
        </p:blipFill>
        <p:spPr bwMode="auto">
          <a:xfrm>
            <a:off x="5715000" y="2743200"/>
            <a:ext cx="3429000" cy="2667000"/>
          </a:xfrm>
          <a:prstGeom prst="rect">
            <a:avLst/>
          </a:prstGeom>
          <a:noFill/>
        </p:spPr>
      </p:pic>
    </p:spTree>
    <p:extLst>
      <p:ext uri="{BB962C8B-B14F-4D97-AF65-F5344CB8AC3E}">
        <p14:creationId xmlns:p14="http://schemas.microsoft.com/office/powerpoint/2010/main" val="379710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2ee7edcac4882c930672ce28dc985da2.jpg"/>
          <p:cNvPicPr>
            <a:picLocks noChangeAspect="1"/>
          </p:cNvPicPr>
          <p:nvPr/>
        </p:nvPicPr>
        <p:blipFill>
          <a:blip r:embed="rId2"/>
          <a:stretch>
            <a:fillRect/>
          </a:stretch>
        </p:blipFill>
        <p:spPr>
          <a:xfrm>
            <a:off x="4057" y="0"/>
            <a:ext cx="9139943" cy="6858000"/>
          </a:xfrm>
          <a:prstGeom prst="rect">
            <a:avLst/>
          </a:prstGeom>
        </p:spPr>
      </p:pic>
      <p:pic>
        <p:nvPicPr>
          <p:cNvPr id="6" name="Picture 2" descr="Giải kết nối tri thức khoa học tự nhiên 6 bài 3: Độ biến dạng của lò xo |  baivan.net"/>
          <p:cNvPicPr>
            <a:picLocks noChangeAspect="1" noChangeArrowheads="1"/>
          </p:cNvPicPr>
          <p:nvPr/>
        </p:nvPicPr>
        <p:blipFill>
          <a:blip r:embed="rId3"/>
          <a:srcRect/>
          <a:stretch>
            <a:fillRect/>
          </a:stretch>
        </p:blipFill>
        <p:spPr bwMode="auto">
          <a:xfrm>
            <a:off x="228600" y="0"/>
            <a:ext cx="6829425" cy="2520552"/>
          </a:xfrm>
          <a:prstGeom prst="rect">
            <a:avLst/>
          </a:prstGeom>
          <a:noFill/>
        </p:spPr>
      </p:pic>
      <p:sp>
        <p:nvSpPr>
          <p:cNvPr id="8" name="TextBox 7"/>
          <p:cNvSpPr txBox="1"/>
          <p:nvPr/>
        </p:nvSpPr>
        <p:spPr>
          <a:xfrm>
            <a:off x="609600" y="2514600"/>
            <a:ext cx="17526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Kẹp</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quần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áo</a:t>
            </a:r>
            <a:endParaRPr lang="en-US" sz="2400" dirty="0">
              <a:solidFill>
                <a:srgbClr val="FF0000"/>
              </a:solidFill>
              <a:latin typeface="Times New Roman" pitchFamily="18" charset="0"/>
              <a:cs typeface="Times New Roman" pitchFamily="18" charset="0"/>
            </a:endParaRPr>
          </a:p>
        </p:txBody>
      </p:sp>
      <p:sp>
        <p:nvSpPr>
          <p:cNvPr id="9" name="TextBox 8"/>
          <p:cNvSpPr txBox="1"/>
          <p:nvPr/>
        </p:nvSpPr>
        <p:spPr>
          <a:xfrm>
            <a:off x="2667000" y="2514600"/>
            <a:ext cx="2438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Giảm</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xóc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xe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máy</a:t>
            </a:r>
            <a:endParaRPr lang="en-US" sz="2400" dirty="0">
              <a:solidFill>
                <a:srgbClr val="FF0000"/>
              </a:solidFill>
              <a:latin typeface="Times New Roman" pitchFamily="18" charset="0"/>
              <a:cs typeface="Times New Roman" pitchFamily="18" charset="0"/>
            </a:endParaRPr>
          </a:p>
        </p:txBody>
      </p:sp>
      <p:sp>
        <p:nvSpPr>
          <p:cNvPr id="10" name="TextBox 9"/>
          <p:cNvSpPr txBox="1"/>
          <p:nvPr/>
        </p:nvSpPr>
        <p:spPr>
          <a:xfrm>
            <a:off x="5410200" y="2514600"/>
            <a:ext cx="1295400" cy="461665"/>
          </a:xfrm>
          <a:prstGeom prst="rect">
            <a:avLst/>
          </a:prstGeom>
          <a:noFill/>
        </p:spPr>
        <p:txBody>
          <a:bodyPr wrap="square" rtlCol="0">
            <a:spAutoFit/>
          </a:bodyPr>
          <a:lstStyle/>
          <a:p>
            <a:r>
              <a:rPr lang="en-US" sz="2400" dirty="0" err="1">
                <a:solidFill>
                  <a:srgbClr val="FF0000"/>
                </a:solidFill>
                <a:latin typeface="Times New Roman" pitchFamily="18" charset="0"/>
                <a:cs typeface="Times New Roman" pitchFamily="18" charset="0"/>
              </a:rPr>
              <a:t>Bạt</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nhún</a:t>
            </a:r>
            <a:endParaRPr lang="en-US" sz="2400" dirty="0">
              <a:solidFill>
                <a:srgbClr val="FF0000"/>
              </a:solidFill>
              <a:latin typeface="Times New Roman" pitchFamily="18" charset="0"/>
              <a:cs typeface="Times New Roman" pitchFamily="18" charset="0"/>
            </a:endParaRPr>
          </a:p>
        </p:txBody>
      </p:sp>
      <p:sp>
        <p:nvSpPr>
          <p:cNvPr id="11" name="Rounded Rectangular Callout 10"/>
          <p:cNvSpPr/>
          <p:nvPr/>
        </p:nvSpPr>
        <p:spPr>
          <a:xfrm>
            <a:off x="4267200" y="3276600"/>
            <a:ext cx="3505200" cy="1981200"/>
          </a:xfrm>
          <a:prstGeom prst="wedgeRoundRectCallout">
            <a:avLst>
              <a:gd name="adj1" fmla="val 66250"/>
              <a:gd name="adj2" fmla="val 961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extBox 11"/>
          <p:cNvSpPr txBox="1"/>
          <p:nvPr/>
        </p:nvSpPr>
        <p:spPr>
          <a:xfrm>
            <a:off x="4419600" y="3420814"/>
            <a:ext cx="3200400" cy="1692771"/>
          </a:xfrm>
          <a:prstGeom prst="rect">
            <a:avLst/>
          </a:prstGeom>
          <a:noFill/>
        </p:spPr>
        <p:txBody>
          <a:bodyPr wrap="square" rtlCol="0">
            <a:spAutoFit/>
          </a:bodyPr>
          <a:lstStyle/>
          <a:p>
            <a:pPr algn="just"/>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có</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cấu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tạo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hoạt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động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dựa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trên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sự</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biến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dạng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lò</a:t>
            </a:r>
            <a:r>
              <a:rPr lang="en-US" sz="2600" dirty="0">
                <a:latin typeface="Times New Roman" pitchFamily="18" charset="0"/>
                <a:cs typeface="Times New Roman" pitchFamily="18" charset="0"/>
              </a:rPr>
              <a:t> xo. </a:t>
            </a:r>
          </a:p>
        </p:txBody>
      </p:sp>
      <p:sp>
        <p:nvSpPr>
          <p:cNvPr id="13" name="Cloud Callout 12"/>
          <p:cNvSpPr/>
          <p:nvPr/>
        </p:nvSpPr>
        <p:spPr>
          <a:xfrm>
            <a:off x="609600" y="2971800"/>
            <a:ext cx="3352800" cy="3276600"/>
          </a:xfrm>
          <a:prstGeom prst="cloudCallout">
            <a:avLst>
              <a:gd name="adj1" fmla="val -65262"/>
              <a:gd name="adj2" fmla="val 62558"/>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16200000" scaled="1"/>
            <a:tileRect/>
          </a:gra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Times New Roman" pitchFamily="18" charset="0"/>
              <a:cs typeface="Times New Roman" pitchFamily="18" charset="0"/>
            </a:endParaRPr>
          </a:p>
        </p:txBody>
      </p:sp>
      <p:sp>
        <p:nvSpPr>
          <p:cNvPr id="14" name="Rectangle 13"/>
          <p:cNvSpPr/>
          <p:nvPr/>
        </p:nvSpPr>
        <p:spPr>
          <a:xfrm>
            <a:off x="914400" y="3581400"/>
            <a:ext cx="2895600" cy="1938992"/>
          </a:xfrm>
          <a:prstGeom prst="rect">
            <a:avLst/>
          </a:prstGeom>
        </p:spPr>
        <p:txBody>
          <a:bodyPr wrap="square">
            <a:spAutoFit/>
          </a:bodyPr>
          <a:lstStyle/>
          <a:p>
            <a:pPr algn="ct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có</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biến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dạng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được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sử</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trong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dụng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cụ</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bị</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máy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móc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không</a:t>
            </a:r>
            <a:r>
              <a:rPr lang="en-US" sz="2400" dirty="0">
                <a:solidFill>
                  <a:schemeClr val="tx1"/>
                </a:solidFill>
                <a:latin typeface="Times New Roman" pitchFamily="18" charset="0"/>
                <a:cs typeface="Times New Roman" pitchFamily="18" charset="0"/>
              </a:rPr>
              <a:t>?</a:t>
            </a:r>
          </a:p>
        </p:txBody>
      </p:sp>
    </p:spTree>
    <p:extLst>
      <p:ext uri="{BB962C8B-B14F-4D97-AF65-F5344CB8AC3E}">
        <p14:creationId xmlns:p14="http://schemas.microsoft.com/office/powerpoint/2010/main" val="7350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linds(horizontal)">
                                      <p:cBhvr>
                                        <p:cTn id="15" dur="500"/>
                                        <p:tgtEl>
                                          <p:spTgt spid="13"/>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7e9a56a0db560db21f5d4d02fa601cbd.jpg"/>
          <p:cNvPicPr>
            <a:picLocks noChangeAspect="1"/>
          </p:cNvPicPr>
          <p:nvPr/>
        </p:nvPicPr>
        <p:blipFill>
          <a:blip r:embed="rId2"/>
          <a:stretch>
            <a:fillRect/>
          </a:stretch>
        </p:blipFill>
        <p:spPr>
          <a:xfrm>
            <a:off x="0" y="0"/>
            <a:ext cx="9144000" cy="6858000"/>
          </a:xfrm>
          <a:prstGeom prst="rect">
            <a:avLst/>
          </a:prstGeom>
        </p:spPr>
      </p:pic>
      <p:pic>
        <p:nvPicPr>
          <p:cNvPr id="12" name="Picture 2" descr="Trò Chơi Thú Nhún - Phước Bình ở Quận 9, TP. HCM | Menu Thực đơn &amp;amp; Giá cả | Trò  Chơi Thú Nhún - Phước Bình | Foody.vn"/>
          <p:cNvPicPr>
            <a:picLocks noChangeAspect="1" noChangeArrowheads="1"/>
          </p:cNvPicPr>
          <p:nvPr/>
        </p:nvPicPr>
        <p:blipFill>
          <a:blip r:embed="rId3"/>
          <a:srcRect/>
          <a:stretch>
            <a:fillRect/>
          </a:stretch>
        </p:blipFill>
        <p:spPr bwMode="auto">
          <a:xfrm>
            <a:off x="100552" y="-6927"/>
            <a:ext cx="4941915" cy="3124200"/>
          </a:xfrm>
          <a:prstGeom prst="rect">
            <a:avLst/>
          </a:prstGeom>
          <a:noFill/>
        </p:spPr>
      </p:pic>
      <p:pic>
        <p:nvPicPr>
          <p:cNvPr id="13" name="Picture 4" descr="Kìm bấm cành hoa cây cảnh - Dụng cụ làm vườn chất lượng"/>
          <p:cNvPicPr>
            <a:picLocks noChangeAspect="1" noChangeArrowheads="1"/>
          </p:cNvPicPr>
          <p:nvPr/>
        </p:nvPicPr>
        <p:blipFill>
          <a:blip r:embed="rId4"/>
          <a:srcRect/>
          <a:stretch>
            <a:fillRect/>
          </a:stretch>
        </p:blipFill>
        <p:spPr bwMode="auto">
          <a:xfrm>
            <a:off x="5207051" y="189495"/>
            <a:ext cx="3811459" cy="2858594"/>
          </a:xfrm>
          <a:prstGeom prst="rect">
            <a:avLst/>
          </a:prstGeom>
          <a:noFill/>
        </p:spPr>
      </p:pic>
      <p:pic>
        <p:nvPicPr>
          <p:cNvPr id="14" name="Picture 6" descr="1 Dây thông tắc cống vệ sinh - Dây thông tắc cống lò xo - chuyên nghiệp"/>
          <p:cNvPicPr>
            <a:picLocks noChangeAspect="1" noChangeArrowheads="1"/>
          </p:cNvPicPr>
          <p:nvPr/>
        </p:nvPicPr>
        <p:blipFill>
          <a:blip r:embed="rId5"/>
          <a:srcRect/>
          <a:stretch>
            <a:fillRect/>
          </a:stretch>
        </p:blipFill>
        <p:spPr bwMode="auto">
          <a:xfrm>
            <a:off x="26324" y="3404062"/>
            <a:ext cx="4401230" cy="3304309"/>
          </a:xfrm>
          <a:prstGeom prst="rect">
            <a:avLst/>
          </a:prstGeom>
          <a:noFill/>
        </p:spPr>
      </p:pic>
      <p:pic>
        <p:nvPicPr>
          <p:cNvPr id="15" name="Picture 8" descr="Bút bi – Wikipedia tiếng Việt"/>
          <p:cNvPicPr>
            <a:picLocks noChangeAspect="1" noChangeArrowheads="1"/>
          </p:cNvPicPr>
          <p:nvPr/>
        </p:nvPicPr>
        <p:blipFill>
          <a:blip r:embed="rId6" cstate="print"/>
          <a:srcRect/>
          <a:stretch>
            <a:fillRect/>
          </a:stretch>
        </p:blipFill>
        <p:spPr bwMode="auto">
          <a:xfrm>
            <a:off x="4591401" y="3429000"/>
            <a:ext cx="4427110" cy="2514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linds(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cac760ac49ef64c36f30df5faa07b065b03d93bb21f4_4590007f365c4938ca2ce34cfedab4fd.jp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685800" y="381000"/>
            <a:ext cx="7924800" cy="707886"/>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BÀI 42: BIẾN DẠNG CỦA LÒ XO</a:t>
            </a:r>
          </a:p>
        </p:txBody>
      </p:sp>
      <p:sp>
        <p:nvSpPr>
          <p:cNvPr id="6" name="TextBox 5"/>
          <p:cNvSpPr txBox="1"/>
          <p:nvPr/>
        </p:nvSpPr>
        <p:spPr>
          <a:xfrm>
            <a:off x="609600" y="1066800"/>
            <a:ext cx="4572000" cy="461665"/>
          </a:xfrm>
          <a:prstGeom prst="rect">
            <a:avLst/>
          </a:prstGeom>
          <a:noFill/>
        </p:spPr>
        <p:txBody>
          <a:bodyPr wrap="square" rtlCol="0">
            <a:spAutoFit/>
          </a:bodyPr>
          <a:lstStyle/>
          <a:p>
            <a:r>
              <a:rPr lang="en-US" sz="2400" b="1" dirty="0">
                <a:solidFill>
                  <a:srgbClr val="0000FF"/>
                </a:solidFill>
                <a:latin typeface="Times New Roman" pitchFamily="18" charset="0"/>
                <a:cs typeface="Times New Roman" pitchFamily="18" charset="0"/>
              </a:rPr>
              <a:t>I. </a:t>
            </a:r>
            <a:r>
              <a:rPr lang="en-US" sz="2400" b="1" dirty="0" err="1">
                <a:solidFill>
                  <a:srgbClr val="0000FF"/>
                </a:solidFill>
                <a:latin typeface="Times New Roman" pitchFamily="18" charset="0"/>
                <a:cs typeface="Times New Roman" pitchFamily="18" charset="0"/>
              </a:rPr>
              <a:t>Hiện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tượng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biến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dạng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của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lò</a:t>
            </a:r>
            <a:r>
              <a:rPr lang="en-US" sz="2400" b="1" dirty="0">
                <a:solidFill>
                  <a:srgbClr val="0000FF"/>
                </a:solidFill>
                <a:latin typeface="Times New Roman" pitchFamily="18" charset="0"/>
                <a:cs typeface="Times New Roman" pitchFamily="18" charset="0"/>
              </a:rPr>
              <a:t> xo</a:t>
            </a:r>
          </a:p>
        </p:txBody>
      </p:sp>
      <p:pic>
        <p:nvPicPr>
          <p:cNvPr id="17410" name="Picture 2" descr="Khoa học tự nhiên 6 Kết nối tri thức Bài 42: Biến dạng của lò xo"/>
          <p:cNvPicPr>
            <a:picLocks noChangeAspect="1" noChangeArrowheads="1"/>
          </p:cNvPicPr>
          <p:nvPr/>
        </p:nvPicPr>
        <p:blipFill>
          <a:blip r:embed="rId3"/>
          <a:srcRect/>
          <a:stretch>
            <a:fillRect/>
          </a:stretch>
        </p:blipFill>
        <p:spPr bwMode="auto">
          <a:xfrm>
            <a:off x="4572000" y="1524000"/>
            <a:ext cx="3810000" cy="2662520"/>
          </a:xfrm>
          <a:prstGeom prst="rect">
            <a:avLst/>
          </a:prstGeom>
          <a:noFill/>
        </p:spPr>
      </p:pic>
      <p:sp>
        <p:nvSpPr>
          <p:cNvPr id="8" name="TextBox 7"/>
          <p:cNvSpPr txBox="1"/>
          <p:nvPr/>
        </p:nvSpPr>
        <p:spPr>
          <a:xfrm>
            <a:off x="1066800" y="1600200"/>
            <a:ext cx="3581400" cy="3539430"/>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xoắn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a:t>
            </a:r>
            <a:r>
              <a:rPr lang="en-US" sz="2800" dirty="0" err="1">
                <a:latin typeface="Times New Roman" pitchFamily="18" charset="0"/>
                <a:cs typeface="Times New Roman" pitchFamily="18" charset="0"/>
              </a:rPr>
              <a:t>dãn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 co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ban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gọi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lò</a:t>
            </a:r>
            <a:r>
              <a:rPr lang="en-US" sz="2800" dirty="0">
                <a:latin typeface="Times New Roman" pitchFamily="18" charset="0"/>
                <a:cs typeface="Times New Roman" pitchFamily="18" charset="0"/>
              </a:rPr>
              <a:t> xo.</a:t>
            </a:r>
          </a:p>
        </p:txBody>
      </p:sp>
      <p:pic>
        <p:nvPicPr>
          <p:cNvPr id="9" name="Picture 8" descr="1-mau_slide_powerpoint_dep_ctu.vn_(30).gif"/>
          <p:cNvPicPr>
            <a:picLocks noChangeAspect="1"/>
          </p:cNvPicPr>
          <p:nvPr/>
        </p:nvPicPr>
        <p:blipFill>
          <a:blip r:embed="rId4" cstate="print"/>
          <a:stretch>
            <a:fillRect/>
          </a:stretch>
        </p:blipFill>
        <p:spPr>
          <a:xfrm>
            <a:off x="685800" y="1371600"/>
            <a:ext cx="790014" cy="457200"/>
          </a:xfrm>
          <a:prstGeom prst="rect">
            <a:avLst/>
          </a:prstGeom>
        </p:spPr>
      </p:pic>
      <p:sp>
        <p:nvSpPr>
          <p:cNvPr id="3" name="Hộp Văn bản 2">
            <a:extLst>
              <a:ext uri="{FF2B5EF4-FFF2-40B4-BE49-F238E27FC236}">
                <a16:creationId xmlns:a16="http://schemas.microsoft.com/office/drawing/2014/main" id="{8D30E149-AD0C-1CA8-1D05-CB1684C7A1FB}"/>
              </a:ext>
            </a:extLst>
          </p:cNvPr>
          <p:cNvSpPr txBox="1"/>
          <p:nvPr/>
        </p:nvSpPr>
        <p:spPr>
          <a:xfrm>
            <a:off x="1033548" y="5171385"/>
            <a:ext cx="7196051" cy="954107"/>
          </a:xfrm>
          <a:prstGeom prst="rect">
            <a:avLst/>
          </a:prstGeom>
          <a:noFill/>
        </p:spPr>
        <p:txBody>
          <a:bodyPr wrap="square">
            <a:spAutoFit/>
          </a:bodyPr>
          <a:lstStyle/>
          <a:p>
            <a:pPr marL="0" indent="0" algn="just"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xo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thau</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blinds(horizontal)">
                                      <p:cBhvr>
                                        <p:cTn id="12" dur="500"/>
                                        <p:tgtEl>
                                          <p:spTgt spid="174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270 Khung viền ý tưởng trong 2021 | khung, khung ảnh, trang trí"/>
          <p:cNvPicPr>
            <a:picLocks noChangeAspect="1" noChangeArrowheads="1"/>
          </p:cNvPicPr>
          <p:nvPr/>
        </p:nvPicPr>
        <p:blipFill>
          <a:blip r:embed="rId2"/>
          <a:srcRect/>
          <a:stretch>
            <a:fillRect/>
          </a:stretch>
        </p:blipFill>
        <p:spPr bwMode="auto">
          <a:xfrm>
            <a:off x="0" y="58201"/>
            <a:ext cx="6705600" cy="6780944"/>
          </a:xfrm>
          <a:prstGeom prst="rect">
            <a:avLst/>
          </a:prstGeom>
          <a:noFill/>
        </p:spPr>
      </p:pic>
      <p:pic>
        <p:nvPicPr>
          <p:cNvPr id="20486" name="Picture 6" descr="270 Khung viền ý tưởng trong 2021 | khung, khung ảnh, trang trí"/>
          <p:cNvPicPr>
            <a:picLocks noChangeAspect="1" noChangeArrowheads="1"/>
          </p:cNvPicPr>
          <p:nvPr/>
        </p:nvPicPr>
        <p:blipFill>
          <a:blip r:embed="rId3"/>
          <a:srcRect/>
          <a:stretch>
            <a:fillRect/>
          </a:stretch>
        </p:blipFill>
        <p:spPr bwMode="auto">
          <a:xfrm>
            <a:off x="6858000" y="2819400"/>
            <a:ext cx="2286000" cy="3320350"/>
          </a:xfrm>
          <a:prstGeom prst="rect">
            <a:avLst/>
          </a:prstGeom>
          <a:noFill/>
        </p:spPr>
      </p:pic>
      <p:pic>
        <p:nvPicPr>
          <p:cNvPr id="20488" name="Picture 8" descr="Bóng đá cao su Gerustar Size 5 - Màu ngẫu nhiên (Tặng Băng dán thể thao +  Kim bơm + Lưới đựng) | Tiki"/>
          <p:cNvPicPr>
            <a:picLocks noChangeAspect="1" noChangeArrowheads="1"/>
          </p:cNvPicPr>
          <p:nvPr/>
        </p:nvPicPr>
        <p:blipFill>
          <a:blip r:embed="rId4" cstate="print"/>
          <a:srcRect/>
          <a:stretch>
            <a:fillRect/>
          </a:stretch>
        </p:blipFill>
        <p:spPr bwMode="auto">
          <a:xfrm>
            <a:off x="339778" y="1295400"/>
            <a:ext cx="1717622" cy="1717622"/>
          </a:xfrm>
          <a:prstGeom prst="rect">
            <a:avLst/>
          </a:prstGeom>
          <a:noFill/>
        </p:spPr>
      </p:pic>
      <p:pic>
        <p:nvPicPr>
          <p:cNvPr id="20490" name="Picture 10" descr="hình ảnh : ánh sáng, thực vật, trắng, Nội địa, Ấm trà, Tách, Bình hoa,  Trang trí, tự nhiên,  gốm sứ, Lối sống, Vẫn còn sống, Bộ đồ ăn, vật chất,"/>
          <p:cNvPicPr>
            <a:picLocks noChangeAspect="1" noChangeArrowheads="1"/>
          </p:cNvPicPr>
          <p:nvPr/>
        </p:nvPicPr>
        <p:blipFill>
          <a:blip r:embed="rId5"/>
          <a:srcRect/>
          <a:stretch>
            <a:fillRect/>
          </a:stretch>
        </p:blipFill>
        <p:spPr bwMode="auto">
          <a:xfrm>
            <a:off x="2397177" y="1248295"/>
            <a:ext cx="1938603" cy="1806074"/>
          </a:xfrm>
          <a:prstGeom prst="rect">
            <a:avLst/>
          </a:prstGeom>
          <a:noFill/>
        </p:spPr>
      </p:pic>
      <p:pic>
        <p:nvPicPr>
          <p:cNvPr id="9" name="Picture 2" descr="Dây Thun Khoanh Rồng Vàng"/>
          <p:cNvPicPr>
            <a:picLocks noChangeAspect="1" noChangeArrowheads="1"/>
          </p:cNvPicPr>
          <p:nvPr/>
        </p:nvPicPr>
        <p:blipFill>
          <a:blip r:embed="rId6" cstate="print"/>
          <a:srcRect/>
          <a:stretch>
            <a:fillRect/>
          </a:stretch>
        </p:blipFill>
        <p:spPr bwMode="auto">
          <a:xfrm>
            <a:off x="4488180" y="1325465"/>
            <a:ext cx="1938603" cy="1762366"/>
          </a:xfrm>
          <a:prstGeom prst="rect">
            <a:avLst/>
          </a:prstGeom>
          <a:noFill/>
        </p:spPr>
      </p:pic>
      <p:pic>
        <p:nvPicPr>
          <p:cNvPr id="20494" name="Picture 14" descr="Tổng hợp hình nền những viên đá cuội lung linh đẹp mê hồn | Photographer"/>
          <p:cNvPicPr>
            <a:picLocks noChangeAspect="1" noChangeArrowheads="1"/>
          </p:cNvPicPr>
          <p:nvPr/>
        </p:nvPicPr>
        <p:blipFill>
          <a:blip r:embed="rId7" cstate="print"/>
          <a:srcRect/>
          <a:stretch>
            <a:fillRect/>
          </a:stretch>
        </p:blipFill>
        <p:spPr bwMode="auto">
          <a:xfrm>
            <a:off x="204537" y="4429992"/>
            <a:ext cx="2005263" cy="1731818"/>
          </a:xfrm>
          <a:prstGeom prst="rect">
            <a:avLst/>
          </a:prstGeom>
          <a:noFill/>
        </p:spPr>
      </p:pic>
      <p:pic>
        <p:nvPicPr>
          <p:cNvPr id="20496" name="Picture 16" descr="Biểu tượng Việt Nam: Tre xanh, xanh tự bao giờ..."/>
          <p:cNvPicPr>
            <a:picLocks noChangeAspect="1" noChangeArrowheads="1"/>
          </p:cNvPicPr>
          <p:nvPr/>
        </p:nvPicPr>
        <p:blipFill>
          <a:blip r:embed="rId8" cstate="print"/>
          <a:srcRect/>
          <a:stretch>
            <a:fillRect/>
          </a:stretch>
        </p:blipFill>
        <p:spPr bwMode="auto">
          <a:xfrm>
            <a:off x="2397177" y="4414141"/>
            <a:ext cx="2005262" cy="1837831"/>
          </a:xfrm>
          <a:prstGeom prst="rect">
            <a:avLst/>
          </a:prstGeom>
          <a:noFill/>
        </p:spPr>
      </p:pic>
      <p:pic>
        <p:nvPicPr>
          <p:cNvPr id="20498" name="Picture 18" descr="Tấm kính hàn trắng - Sieuthibaoho.com.vn"/>
          <p:cNvPicPr>
            <a:picLocks noChangeAspect="1" noChangeArrowheads="1"/>
          </p:cNvPicPr>
          <p:nvPr/>
        </p:nvPicPr>
        <p:blipFill>
          <a:blip r:embed="rId9" cstate="print"/>
          <a:srcRect/>
          <a:stretch>
            <a:fillRect/>
          </a:stretch>
        </p:blipFill>
        <p:spPr bwMode="auto">
          <a:xfrm>
            <a:off x="4572000" y="4414141"/>
            <a:ext cx="1938602" cy="1752600"/>
          </a:xfrm>
          <a:prstGeom prst="rect">
            <a:avLst/>
          </a:prstGeom>
          <a:noFill/>
        </p:spPr>
      </p:pic>
      <p:sp>
        <p:nvSpPr>
          <p:cNvPr id="20502" name="AutoShape 22"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04" name="AutoShape 24" descr="COMBO 2 Chiếc] Cục tẩy hình Hoa Anh Đào siêu độc đáo - Cục gôm tẩy văn  phòng phẩm dễ thương cho bé | Lazada.v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06" name="Picture 26" descr="Cục tẩy nhiều màu sắc dễ thương cho học sinh | Shopee Việt Nam"/>
          <p:cNvPicPr>
            <a:picLocks noChangeAspect="1" noChangeArrowheads="1"/>
          </p:cNvPicPr>
          <p:nvPr/>
        </p:nvPicPr>
        <p:blipFill>
          <a:blip r:embed="rId10" cstate="print"/>
          <a:srcRect/>
          <a:stretch>
            <a:fillRect/>
          </a:stretch>
        </p:blipFill>
        <p:spPr bwMode="auto">
          <a:xfrm>
            <a:off x="6748096" y="4784216"/>
            <a:ext cx="2401446" cy="1152694"/>
          </a:xfrm>
          <a:prstGeom prst="rect">
            <a:avLst/>
          </a:prstGeom>
          <a:noFill/>
        </p:spPr>
      </p:pic>
      <p:sp>
        <p:nvSpPr>
          <p:cNvPr id="18" name="TextBox 17"/>
          <p:cNvSpPr txBox="1"/>
          <p:nvPr/>
        </p:nvSpPr>
        <p:spPr>
          <a:xfrm>
            <a:off x="0" y="6008148"/>
            <a:ext cx="9144000" cy="830997"/>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p:spPr>
        <p:txBody>
          <a:bodyPr wrap="square" rtlCol="0">
            <a:spAutoFit/>
          </a:bodyPr>
          <a:lstStyle/>
          <a:p>
            <a:r>
              <a:rPr lang="en-US" sz="2400" dirty="0" err="1">
                <a:solidFill>
                  <a:srgbClr val="0000FF"/>
                </a:solidFill>
                <a:latin typeface="Times New Roman" pitchFamily="18" charset="0"/>
                <a:cs typeface="Times New Roman" pitchFamily="18" charset="0"/>
              </a:rPr>
              <a:t>Hãy</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chỉ</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ra</a:t>
            </a:r>
            <a:r>
              <a:rPr lang="en-US" sz="2400" dirty="0">
                <a:solidFill>
                  <a:srgbClr val="0000FF"/>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4</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trong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số</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các</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vật</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trên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có</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thể</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giống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như</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biến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dạng</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của</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lò</a:t>
            </a:r>
            <a:r>
              <a:rPr lang="en-US" sz="2400" dirty="0">
                <a:solidFill>
                  <a:srgbClr val="0000FF"/>
                </a:solidFill>
                <a:latin typeface="Times New Roman" pitchFamily="18" charset="0"/>
                <a:cs typeface="Times New Roman" pitchFamily="18" charset="0"/>
              </a:rPr>
              <a:t> xo.</a:t>
            </a:r>
          </a:p>
        </p:txBody>
      </p:sp>
      <p:pic>
        <p:nvPicPr>
          <p:cNvPr id="19" name="Picture 4" descr="Khung Ranh Giới Lai Lịch - Ảnh miễn phí trên Pixabay"/>
          <p:cNvPicPr>
            <a:picLocks noChangeAspect="1" noChangeArrowheads="1"/>
          </p:cNvPicPr>
          <p:nvPr/>
        </p:nvPicPr>
        <p:blipFill>
          <a:blip r:embed="rId11"/>
          <a:srcRect/>
          <a:stretch>
            <a:fillRect/>
          </a:stretch>
        </p:blipFill>
        <p:spPr bwMode="auto">
          <a:xfrm>
            <a:off x="6705600" y="0"/>
            <a:ext cx="2438400" cy="3192088"/>
          </a:xfrm>
          <a:prstGeom prst="rect">
            <a:avLst/>
          </a:prstGeom>
          <a:noFill/>
        </p:spPr>
      </p:pic>
      <p:pic>
        <p:nvPicPr>
          <p:cNvPr id="20" name="Picture 12" descr="Lưỡi cưa đĩa máy PL55 Scheppach 24 răng 3901802704"/>
          <p:cNvPicPr>
            <a:picLocks noChangeAspect="1" noChangeArrowheads="1"/>
          </p:cNvPicPr>
          <p:nvPr/>
        </p:nvPicPr>
        <p:blipFill>
          <a:blip r:embed="rId12"/>
          <a:srcRect/>
          <a:stretch>
            <a:fillRect/>
          </a:stretch>
        </p:blipFill>
        <p:spPr bwMode="auto">
          <a:xfrm>
            <a:off x="7162800" y="1066800"/>
            <a:ext cx="1752600" cy="1752600"/>
          </a:xfrm>
          <a:prstGeom prst="rect">
            <a:avLst/>
          </a:prstGeom>
          <a:noFill/>
        </p:spPr>
      </p:pic>
      <p:sp>
        <p:nvSpPr>
          <p:cNvPr id="16" name="TextBox 15"/>
          <p:cNvSpPr txBox="1"/>
          <p:nvPr/>
        </p:nvSpPr>
        <p:spPr>
          <a:xfrm>
            <a:off x="2057400" y="6396335"/>
            <a:ext cx="5257800" cy="461665"/>
          </a:xfrm>
          <a:prstGeom prst="rect">
            <a:avLst/>
          </a:prstGeom>
          <a:noFill/>
        </p:spPr>
        <p:txBody>
          <a:bodyPr wrap="square" rtlCol="0">
            <a:spAutoFit/>
          </a:bodyPr>
          <a:lstStyle/>
          <a:p>
            <a:r>
              <a:rPr lang="en-US" sz="2400" dirty="0">
                <a:solidFill>
                  <a:srgbClr val="FF0000"/>
                </a:solidFill>
                <a:latin typeface="Times New Roman" pitchFamily="18" charset="0"/>
                <a:cs typeface="Times New Roman" pitchFamily="18" charset="0"/>
              </a:rPr>
              <a:t>(</a:t>
            </a:r>
            <a:r>
              <a:rPr lang="en-US" sz="2400" dirty="0" err="1">
                <a:solidFill>
                  <a:srgbClr val="FF0000"/>
                </a:solidFill>
                <a:latin typeface="Times New Roman" pitchFamily="18" charset="0"/>
                <a:cs typeface="Times New Roman" pitchFamily="18" charset="0"/>
              </a:rPr>
              <a:t>Quả</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bóng</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dây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thun</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cây</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tre</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cục</a:t>
            </a:r>
            <a:r>
              <a:rPr lang="en-US" sz="2400" dirty="0">
                <a:solidFill>
                  <a:srgbClr val="FF0000"/>
                </a:solidFill>
                <a:latin typeface="Times New Roman" pitchFamily="18" charset="0"/>
                <a:cs typeface="Times New Roman" pitchFamily="18" charset="0"/>
              </a:rPr>
              <a:t> </a:t>
            </a:r>
            <a:r>
              <a:rPr lang="en-US" sz="2400" dirty="0" err="1">
                <a:solidFill>
                  <a:srgbClr val="FF0000"/>
                </a:solidFill>
                <a:latin typeface="Times New Roman" pitchFamily="18" charset="0"/>
                <a:cs typeface="Times New Roman" pitchFamily="18" charset="0"/>
              </a:rPr>
              <a:t>tẩy</a:t>
            </a:r>
            <a:r>
              <a:rPr lang="en-US" sz="2400" dirty="0">
                <a:solidFill>
                  <a:srgbClr val="FF0000"/>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linds(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625</TotalTime>
  <Words>2682</Words>
  <Application>Microsoft Office PowerPoint</Application>
  <PresentationFormat>On-screen Show (4:3)</PresentationFormat>
  <Paragraphs>323</Paragraphs>
  <Slides>43</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6" baseType="lpstr">
      <vt:lpstr>Arial</vt:lpstr>
      <vt:lpstr>Calibri</vt:lpstr>
      <vt:lpstr>Cambria Math</vt:lpstr>
      <vt:lpstr>French Script MT</vt:lpstr>
      <vt:lpstr>Tahoma</vt:lpstr>
      <vt:lpstr>Times New Roman</vt:lpstr>
      <vt:lpstr>Verdana</vt:lpstr>
      <vt:lpstr>VNI-Centur</vt:lpstr>
      <vt:lpstr>VNI-Souvir</vt:lpstr>
      <vt:lpstr>VNI-Times</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VẬT CÓ SỰ BIẾN DẠNG LÒ XO</vt:lpstr>
      <vt:lpstr>ỨNG DỤNG TRONG CUỘC SỐNG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3:Trong các phát biểu sau đây, phát biểu nào là đúng </vt:lpstr>
      <vt:lpstr>Câu 4:Độ dãn của lò xo treo theo phương thẳng đứng tỉ lệ với  </vt:lpstr>
      <vt:lpstr>Câu 5:Biến dạng của lò xo là</vt:lpstr>
      <vt:lpstr>Câu 6. Trong đời sống vật nào KHÔNG phải vật đàn hồi</vt:lpstr>
      <vt:lpstr>Câu 7. Treo thẳng đứng một lò xo, đầu dưới gắn với một quả cân 100g thì lò xo có độ dài 11cm, nếu thay bằng quả cân 200g thì lò xo có độ dài 11,5cm. Hỏi nếu treo quả cân 500g thì lò xo có độ dài bao nhiêu?</vt:lpstr>
      <vt:lpstr>PowerPoint Presentation</vt:lpstr>
      <vt:lpstr>Câu 9.Hai lò xo có chiều dài ban đầu như nhau.Treo hai vật có cùng khối lượng vào hai lò xo. Hỏi độ dãn của hai lò xo có bằng nhau hay không?</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Dinh Huyen</dc:creator>
  <cp:lastModifiedBy>Administrator</cp:lastModifiedBy>
  <cp:revision>79</cp:revision>
  <dcterms:created xsi:type="dcterms:W3CDTF">2021-11-27T15:00:23Z</dcterms:created>
  <dcterms:modified xsi:type="dcterms:W3CDTF">2023-08-17T14:09:59Z</dcterms:modified>
</cp:coreProperties>
</file>