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1"/>
  </p:notesMasterIdLst>
  <p:sldIdLst>
    <p:sldId id="272" r:id="rId3"/>
    <p:sldId id="273" r:id="rId4"/>
    <p:sldId id="278" r:id="rId5"/>
    <p:sldId id="276" r:id="rId6"/>
    <p:sldId id="275" r:id="rId7"/>
    <p:sldId id="302" r:id="rId8"/>
    <p:sldId id="316" r:id="rId9"/>
    <p:sldId id="326" r:id="rId10"/>
    <p:sldId id="327" r:id="rId11"/>
    <p:sldId id="325" r:id="rId12"/>
    <p:sldId id="317" r:id="rId13"/>
    <p:sldId id="329" r:id="rId14"/>
    <p:sldId id="330" r:id="rId15"/>
    <p:sldId id="331" r:id="rId16"/>
    <p:sldId id="338" r:id="rId17"/>
    <p:sldId id="318" r:id="rId18"/>
    <p:sldId id="303" r:id="rId19"/>
    <p:sldId id="320" r:id="rId20"/>
  </p:sldIdLst>
  <p:sldSz cx="18288000" cy="10287000"/>
  <p:notesSz cx="6858000" cy="9144000"/>
  <p:embeddedFontLst>
    <p:embeddedFont>
      <p:font typeface="#9Slide07 IcielBaliho Script" panose="020B0604020202020204" charset="0"/>
      <p:regular r:id="rId22"/>
    </p:embeddedFon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E0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5785" autoAdjust="0"/>
  </p:normalViewPr>
  <p:slideViewPr>
    <p:cSldViewPr>
      <p:cViewPr varScale="1">
        <p:scale>
          <a:sx n="74" d="100"/>
          <a:sy n="74" d="100"/>
        </p:scale>
        <p:origin x="53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7D5E2-0FF1-4D8D-A150-12AC1CEFB9F7}"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C1520-B1EC-44BB-94FE-5CC47570ABD8}" type="slidenum">
              <a:rPr lang="en-US" smtClean="0"/>
              <a:t>‹#›</a:t>
            </a:fld>
            <a:endParaRPr lang="en-US"/>
          </a:p>
        </p:txBody>
      </p:sp>
    </p:spTree>
    <p:extLst>
      <p:ext uri="{BB962C8B-B14F-4D97-AF65-F5344CB8AC3E}">
        <p14:creationId xmlns:p14="http://schemas.microsoft.com/office/powerpoint/2010/main" val="249707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a:t>
            </a:fld>
            <a:endParaRPr lang="en-US"/>
          </a:p>
        </p:txBody>
      </p:sp>
    </p:spTree>
    <p:extLst>
      <p:ext uri="{BB962C8B-B14F-4D97-AF65-F5344CB8AC3E}">
        <p14:creationId xmlns:p14="http://schemas.microsoft.com/office/powerpoint/2010/main" val="1722754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556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11</a:t>
            </a:fld>
            <a:endParaRPr lang="en-US"/>
          </a:p>
        </p:txBody>
      </p:sp>
    </p:spTree>
    <p:extLst>
      <p:ext uri="{BB962C8B-B14F-4D97-AF65-F5344CB8AC3E}">
        <p14:creationId xmlns:p14="http://schemas.microsoft.com/office/powerpoint/2010/main" val="980878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426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321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513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16</a:t>
            </a:fld>
            <a:endParaRPr lang="en-US"/>
          </a:p>
        </p:txBody>
      </p:sp>
    </p:spTree>
    <p:extLst>
      <p:ext uri="{BB962C8B-B14F-4D97-AF65-F5344CB8AC3E}">
        <p14:creationId xmlns:p14="http://schemas.microsoft.com/office/powerpoint/2010/main" val="506203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17</a:t>
            </a:fld>
            <a:endParaRPr lang="en-US"/>
          </a:p>
        </p:txBody>
      </p:sp>
    </p:spTree>
    <p:extLst>
      <p:ext uri="{BB962C8B-B14F-4D97-AF65-F5344CB8AC3E}">
        <p14:creationId xmlns:p14="http://schemas.microsoft.com/office/powerpoint/2010/main" val="1406208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242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C1520-B1EC-44BB-94FE-5CC47570ABD8}" type="slidenum">
              <a:rPr lang="en-US" smtClean="0"/>
              <a:t>2</a:t>
            </a:fld>
            <a:endParaRPr lang="en-US"/>
          </a:p>
        </p:txBody>
      </p:sp>
    </p:spTree>
    <p:extLst>
      <p:ext uri="{BB962C8B-B14F-4D97-AF65-F5344CB8AC3E}">
        <p14:creationId xmlns:p14="http://schemas.microsoft.com/office/powerpoint/2010/main" val="1673039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3</a:t>
            </a:fld>
            <a:endParaRPr lang="en-US"/>
          </a:p>
        </p:txBody>
      </p:sp>
    </p:spTree>
    <p:extLst>
      <p:ext uri="{BB962C8B-B14F-4D97-AF65-F5344CB8AC3E}">
        <p14:creationId xmlns:p14="http://schemas.microsoft.com/office/powerpoint/2010/main" val="2693723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0DC1520-B1EC-44BB-94FE-5CC47570ABD8}" type="slidenum">
              <a:rPr lang="en-US" smtClean="0"/>
              <a:t>4</a:t>
            </a:fld>
            <a:endParaRPr lang="en-US"/>
          </a:p>
        </p:txBody>
      </p:sp>
    </p:spTree>
    <p:extLst>
      <p:ext uri="{BB962C8B-B14F-4D97-AF65-F5344CB8AC3E}">
        <p14:creationId xmlns:p14="http://schemas.microsoft.com/office/powerpoint/2010/main" val="1952193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5</a:t>
            </a:fld>
            <a:endParaRPr lang="en-US"/>
          </a:p>
        </p:txBody>
      </p:sp>
    </p:spTree>
    <p:extLst>
      <p:ext uri="{BB962C8B-B14F-4D97-AF65-F5344CB8AC3E}">
        <p14:creationId xmlns:p14="http://schemas.microsoft.com/office/powerpoint/2010/main" val="3846424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6</a:t>
            </a:fld>
            <a:endParaRPr lang="en-US"/>
          </a:p>
        </p:txBody>
      </p:sp>
    </p:spTree>
    <p:extLst>
      <p:ext uri="{BB962C8B-B14F-4D97-AF65-F5344CB8AC3E}">
        <p14:creationId xmlns:p14="http://schemas.microsoft.com/office/powerpoint/2010/main" val="1884089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7</a:t>
            </a:fld>
            <a:endParaRPr lang="en-US"/>
          </a:p>
        </p:txBody>
      </p:sp>
    </p:spTree>
    <p:extLst>
      <p:ext uri="{BB962C8B-B14F-4D97-AF65-F5344CB8AC3E}">
        <p14:creationId xmlns:p14="http://schemas.microsoft.com/office/powerpoint/2010/main" val="4071560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122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801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2182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5730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0095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3632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5724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9863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6585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42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2071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94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7339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2000"/>
            <a:lum/>
          </a:blip>
          <a:srcRect/>
          <a:stretch>
            <a:fillRect l="-41000" t="-15000" r="-32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6359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4.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8.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AAEEDA-0B2B-A899-FEC8-238E41F9061F}"/>
              </a:ext>
            </a:extLst>
          </p:cNvPr>
          <p:cNvSpPr/>
          <p:nvPr/>
        </p:nvSpPr>
        <p:spPr>
          <a:xfrm>
            <a:off x="2362200" y="876300"/>
            <a:ext cx="12957532" cy="3631763"/>
          </a:xfrm>
          <a:prstGeom prst="rect">
            <a:avLst/>
          </a:prstGeom>
        </p:spPr>
        <p:txBody>
          <a:bodyPr wrap="square">
            <a:spAutoFit/>
          </a:bodyPr>
          <a:lstStyle/>
          <a:p>
            <a:pPr algn="ctr"/>
            <a:r>
              <a:rPr lang="en-US" sz="11500" b="1" dirty="0">
                <a:solidFill>
                  <a:schemeClr val="accent2"/>
                </a:solidFill>
                <a:latin typeface="#9Slide07 IcielBaliho Script" pitchFamily="2" charset="0"/>
              </a:rPr>
              <a:t>I.</a:t>
            </a:r>
          </a:p>
          <a:p>
            <a:pPr algn="ctr"/>
            <a:r>
              <a:rPr lang="en-US" sz="11500" b="1" dirty="0" err="1">
                <a:solidFill>
                  <a:schemeClr val="accent2"/>
                </a:solidFill>
                <a:latin typeface="#9Slide07 IcielBaliho Script" pitchFamily="2" charset="0"/>
              </a:rPr>
              <a:t>Định</a:t>
            </a:r>
            <a:r>
              <a:rPr lang="en-US" sz="11500" b="1" dirty="0">
                <a:solidFill>
                  <a:schemeClr val="accent2"/>
                </a:solidFill>
                <a:latin typeface="#9Slide07 IcielBaliho Script" pitchFamily="2" charset="0"/>
              </a:rPr>
              <a:t> </a:t>
            </a:r>
            <a:r>
              <a:rPr lang="en-US" sz="11500" b="1" dirty="0" err="1">
                <a:solidFill>
                  <a:schemeClr val="accent2"/>
                </a:solidFill>
                <a:latin typeface="#9Slide07 IcielBaliho Script" pitchFamily="2" charset="0"/>
              </a:rPr>
              <a:t>hướng</a:t>
            </a:r>
            <a:endParaRPr lang="en-US" sz="11500" dirty="0">
              <a:solidFill>
                <a:schemeClr val="accent2"/>
              </a:solidFill>
              <a:latin typeface="#9Slide07 IcielBaliho Script" pitchFamily="2" charset="0"/>
            </a:endParaRPr>
          </a:p>
        </p:txBody>
      </p:sp>
      <p:sp>
        <p:nvSpPr>
          <p:cNvPr id="2" name="Freeform 2"/>
          <p:cNvSpPr/>
          <p:nvPr/>
        </p:nvSpPr>
        <p:spPr>
          <a:xfrm>
            <a:off x="3810000" y="4991100"/>
            <a:ext cx="10945499" cy="5363295"/>
          </a:xfrm>
          <a:custGeom>
            <a:avLst/>
            <a:gdLst/>
            <a:ahLst/>
            <a:cxnLst/>
            <a:rect l="l" t="t" r="r" b="b"/>
            <a:pathLst>
              <a:path w="8043534" h="3941332">
                <a:moveTo>
                  <a:pt x="0" y="0"/>
                </a:moveTo>
                <a:lnTo>
                  <a:pt x="8043535" y="0"/>
                </a:lnTo>
                <a:lnTo>
                  <a:pt x="8043535" y="3941332"/>
                </a:lnTo>
                <a:lnTo>
                  <a:pt x="0" y="394133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8224588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685800" y="571500"/>
            <a:ext cx="16916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Làm thế nào để giữ gìn và phát huy những vẻ đẹp của làng quê Việt Nam trong xã hội hiện đại?</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A260300-3EF8-AD69-CAD7-0B7A57AEC3F4}"/>
              </a:ext>
            </a:extLst>
          </p:cNvPr>
          <p:cNvSpPr/>
          <p:nvPr/>
        </p:nvSpPr>
        <p:spPr>
          <a:xfrm>
            <a:off x="707571" y="2260527"/>
            <a:ext cx="16916400"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noProof="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Tìm hiểu những vẻ đẹp của làng quê Việt Nam, giữ gìn và phát huy những giá trị đó với bạn bè năm châu</a:t>
            </a:r>
          </a:p>
          <a:p>
            <a:pPr lvl="0" algn="just"/>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Nhà trường cần tổ chức nhiều hơn những hoạt động để tuyên truyền, mang đến cho học sinh nguồn tri thức về những vẻ đẹp của làng quê Việt Nam.</a:t>
            </a:r>
          </a:p>
          <a:p>
            <a:pPr lvl="0" algn="just"/>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Học sinh cần phải đặt trách nhiệm giữ gìn những vẻ đẹp của làng quê Việt Nam lên hàng đầu.</a:t>
            </a:r>
          </a:p>
          <a:p>
            <a:pPr lvl="0" algn="just"/>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Tích cực trau dồi hiểu biết của mình về những giá trị văn hóa tốt đẹp của làng quê VIệt Nam.</a:t>
            </a:r>
          </a:p>
        </p:txBody>
      </p:sp>
      <p:sp>
        <p:nvSpPr>
          <p:cNvPr id="4" name="Freeform 7">
            <a:extLst>
              <a:ext uri="{FF2B5EF4-FFF2-40B4-BE49-F238E27FC236}">
                <a16:creationId xmlns:a16="http://schemas.microsoft.com/office/drawing/2014/main" id="{AF244DEB-1D9D-9F6B-39D5-51F33B990004}"/>
              </a:ext>
            </a:extLst>
          </p:cNvPr>
          <p:cNvSpPr/>
          <p:nvPr/>
        </p:nvSpPr>
        <p:spPr>
          <a:xfrm>
            <a:off x="-2057400" y="8343900"/>
            <a:ext cx="22250400" cy="4195082"/>
          </a:xfrm>
          <a:custGeom>
            <a:avLst/>
            <a:gdLst/>
            <a:ahLst/>
            <a:cxnLst/>
            <a:rect l="l" t="t" r="r" b="b"/>
            <a:pathLst>
              <a:path w="6527627" h="1427918">
                <a:moveTo>
                  <a:pt x="0" y="0"/>
                </a:moveTo>
                <a:lnTo>
                  <a:pt x="6527627" y="0"/>
                </a:lnTo>
                <a:lnTo>
                  <a:pt x="6527627" y="1427918"/>
                </a:lnTo>
                <a:lnTo>
                  <a:pt x="0" y="1427918"/>
                </a:lnTo>
                <a:lnTo>
                  <a:pt x="0" y="0"/>
                </a:lnTo>
                <a:close/>
              </a:path>
            </a:pathLst>
          </a:custGeom>
          <a:blipFill>
            <a:blip r:embed="rId3"/>
            <a:stretch>
              <a:fillRect/>
            </a:stretch>
          </a:blipFill>
        </p:spPr>
        <p:txBody>
          <a:bodyPr/>
          <a:lstStyle/>
          <a:p>
            <a:endParaRPr lang="en-US"/>
          </a:p>
        </p:txBody>
      </p:sp>
      <p:sp>
        <p:nvSpPr>
          <p:cNvPr id="5" name="Freeform 5">
            <a:extLst>
              <a:ext uri="{FF2B5EF4-FFF2-40B4-BE49-F238E27FC236}">
                <a16:creationId xmlns:a16="http://schemas.microsoft.com/office/drawing/2014/main" id="{704A3926-68E6-ABF7-658F-8A241C5BC6B7}"/>
              </a:ext>
            </a:extLst>
          </p:cNvPr>
          <p:cNvSpPr/>
          <p:nvPr/>
        </p:nvSpPr>
        <p:spPr>
          <a:xfrm>
            <a:off x="15544800" y="7734300"/>
            <a:ext cx="2972227" cy="3721098"/>
          </a:xfrm>
          <a:custGeom>
            <a:avLst/>
            <a:gdLst/>
            <a:ahLst/>
            <a:cxnLst/>
            <a:rect l="l" t="t" r="r" b="b"/>
            <a:pathLst>
              <a:path w="2972227" h="3721098">
                <a:moveTo>
                  <a:pt x="0" y="0"/>
                </a:moveTo>
                <a:lnTo>
                  <a:pt x="2972227" y="0"/>
                </a:lnTo>
                <a:lnTo>
                  <a:pt x="2972227" y="3721098"/>
                </a:lnTo>
                <a:lnTo>
                  <a:pt x="0" y="372109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09816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600200" y="64770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ý</a:t>
            </a:r>
          </a:p>
        </p:txBody>
      </p:sp>
      <p:sp>
        <p:nvSpPr>
          <p:cNvPr id="3" name="Rectangle 2">
            <a:extLst>
              <a:ext uri="{FF2B5EF4-FFF2-40B4-BE49-F238E27FC236}">
                <a16:creationId xmlns:a16="http://schemas.microsoft.com/office/drawing/2014/main" id="{7BC7BF6B-2D38-F80D-8143-7749C3C9EA84}"/>
              </a:ext>
            </a:extLst>
          </p:cNvPr>
          <p:cNvSpPr/>
          <p:nvPr/>
        </p:nvSpPr>
        <p:spPr>
          <a:xfrm>
            <a:off x="914400" y="2019300"/>
            <a:ext cx="16611600" cy="769441"/>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Lập dàn ý</a:t>
            </a:r>
            <a:endParaRPr lang="vi-VN" sz="4400" i="1"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3">
            <a:extLst>
              <a:ext uri="{FF2B5EF4-FFF2-40B4-BE49-F238E27FC236}">
                <a16:creationId xmlns:a16="http://schemas.microsoft.com/office/drawing/2014/main" id="{54EBB335-C686-450B-431F-43EF879189C0}"/>
              </a:ext>
            </a:extLst>
          </p:cNvPr>
          <p:cNvSpPr/>
          <p:nvPr/>
        </p:nvSpPr>
        <p:spPr>
          <a:xfrm>
            <a:off x="1594862" y="3483232"/>
            <a:ext cx="8920738" cy="2800767"/>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Mở bài</a:t>
            </a:r>
            <a:r>
              <a:rPr lang="vi-VN" sz="4400" dirty="0">
                <a:latin typeface="Times New Roman" panose="02020603050405020304" pitchFamily="18" charset="0"/>
                <a:cs typeface="Times New Roman" panose="02020603050405020304" pitchFamily="18" charset="0"/>
              </a:rPr>
              <a:t>: Giới thiệu vấn đề cần nghị luận: </a:t>
            </a:r>
            <a:r>
              <a:rPr lang="vi-VN" sz="4400" i="1" dirty="0">
                <a:latin typeface="Times New Roman" panose="02020603050405020304" pitchFamily="18" charset="0"/>
                <a:cs typeface="Times New Roman" panose="02020603050405020304" pitchFamily="18" charset="0"/>
              </a:rPr>
              <a:t>việc giữ gìn và phát huy những vẻ đẹp của làng quê Việt Nam trong xã hội hiện đại.</a:t>
            </a:r>
          </a:p>
        </p:txBody>
      </p:sp>
      <p:grpSp>
        <p:nvGrpSpPr>
          <p:cNvPr id="5" name="Group 5">
            <a:extLst>
              <a:ext uri="{FF2B5EF4-FFF2-40B4-BE49-F238E27FC236}">
                <a16:creationId xmlns:a16="http://schemas.microsoft.com/office/drawing/2014/main" id="{EEE44775-4D32-A00F-7A3B-8A3C3964EE39}"/>
              </a:ext>
            </a:extLst>
          </p:cNvPr>
          <p:cNvGrpSpPr/>
          <p:nvPr/>
        </p:nvGrpSpPr>
        <p:grpSpPr>
          <a:xfrm>
            <a:off x="10820400" y="2427590"/>
            <a:ext cx="6906373" cy="7842092"/>
            <a:chOff x="0" y="0"/>
            <a:chExt cx="5592318" cy="6350000"/>
          </a:xfrm>
        </p:grpSpPr>
        <p:sp>
          <p:nvSpPr>
            <p:cNvPr id="18" name="Freeform 6">
              <a:extLst>
                <a:ext uri="{FF2B5EF4-FFF2-40B4-BE49-F238E27FC236}">
                  <a16:creationId xmlns:a16="http://schemas.microsoft.com/office/drawing/2014/main" id="{EBD1CF42-26FF-02B9-A435-1F90C817128A}"/>
                </a:ext>
              </a:extLst>
            </p:cNvPr>
            <p:cNvSpPr/>
            <p:nvPr/>
          </p:nvSpPr>
          <p:spPr>
            <a:xfrm>
              <a:off x="0" y="0"/>
              <a:ext cx="5592318" cy="6350000"/>
            </a:xfrm>
            <a:custGeom>
              <a:avLst/>
              <a:gdLst/>
              <a:ahLst/>
              <a:cxnLst/>
              <a:rect l="l" t="t" r="r" b="b"/>
              <a:pathLst>
                <a:path w="5592318" h="6350000">
                  <a:moveTo>
                    <a:pt x="5592318" y="0"/>
                  </a:moveTo>
                  <a:lnTo>
                    <a:pt x="5592318" y="6350000"/>
                  </a:lnTo>
                  <a:lnTo>
                    <a:pt x="0" y="6350000"/>
                  </a:lnTo>
                  <a:lnTo>
                    <a:pt x="0" y="0"/>
                  </a:lnTo>
                  <a:lnTo>
                    <a:pt x="2796159" y="408559"/>
                  </a:lnTo>
                  <a:lnTo>
                    <a:pt x="5592318" y="0"/>
                  </a:lnTo>
                  <a:close/>
                </a:path>
              </a:pathLst>
            </a:custGeom>
            <a:blipFill>
              <a:blip r:embed="rId3"/>
              <a:stretch>
                <a:fillRect l="-26089" r="-26089"/>
              </a:stretch>
            </a:blipFill>
          </p:spPr>
          <p:txBody>
            <a:bodyPr/>
            <a:lstStyle/>
            <a:p>
              <a:endParaRPr lang="en-US"/>
            </a:p>
          </p:txBody>
        </p:sp>
      </p:grpSp>
    </p:spTree>
    <p:extLst>
      <p:ext uri="{BB962C8B-B14F-4D97-AF65-F5344CB8AC3E}">
        <p14:creationId xmlns:p14="http://schemas.microsoft.com/office/powerpoint/2010/main" val="386605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762000" y="419100"/>
            <a:ext cx="16611600" cy="821763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Thân 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Thực trạng</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Làng quê Việt Nam có những vẻ đẹp cần giữ gìn và phát huy: Đặc trưng của văn hóa làng quê Việt Nam truyền thống cần phải nhắc đến: chùa làng, đình làng; đời sống tôn giáo, tín ngưỡng; cơ chế hoạt động; phong tục, tập quán; cách ứng xử; phương thức hoạt động... Nhiều nét đẹp của làng quê Việt Nam đang ngày bị mai một, giới trẻ ngày càng ít quan tâm, tìm hiểu về những truyền thống tốt đẹp của dân tộc ta.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Nguyên nhân</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Những thanh niên với lối sống xa rời bản sắc dân tộc. Họ thờ ơ với những giá trị truyền thống ở cả lĩnh vực vật chất và tinh thần; và đề cao những giá trị văn hóa du nhập ở nước ngoài qua việc thần tượng, sính ngoại vượt ngưỡng cho phép.</a:t>
            </a:r>
          </a:p>
        </p:txBody>
      </p:sp>
      <p:sp>
        <p:nvSpPr>
          <p:cNvPr id="2" name="Freeform 3">
            <a:extLst>
              <a:ext uri="{FF2B5EF4-FFF2-40B4-BE49-F238E27FC236}">
                <a16:creationId xmlns:a16="http://schemas.microsoft.com/office/drawing/2014/main" id="{FA8E960E-850C-8830-5CEC-DAB4BD6F5819}"/>
              </a:ext>
            </a:extLst>
          </p:cNvPr>
          <p:cNvSpPr/>
          <p:nvPr/>
        </p:nvSpPr>
        <p:spPr>
          <a:xfrm>
            <a:off x="15316200" y="7810500"/>
            <a:ext cx="3394710" cy="4114800"/>
          </a:xfrm>
          <a:custGeom>
            <a:avLst/>
            <a:gdLst/>
            <a:ahLst/>
            <a:cxnLst/>
            <a:rect l="l" t="t" r="r" b="b"/>
            <a:pathLst>
              <a:path w="3394710" h="4114800">
                <a:moveTo>
                  <a:pt x="0" y="0"/>
                </a:moveTo>
                <a:lnTo>
                  <a:pt x="3394710" y="0"/>
                </a:lnTo>
                <a:lnTo>
                  <a:pt x="339471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85454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762000" y="419100"/>
            <a:ext cx="166116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Thân 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3B25B294-7B75-11AF-C478-5417FF86F08E}"/>
              </a:ext>
            </a:extLst>
          </p:cNvPr>
          <p:cNvSpPr/>
          <p:nvPr/>
        </p:nvSpPr>
        <p:spPr>
          <a:xfrm>
            <a:off x="1066800" y="1562100"/>
            <a:ext cx="16611600"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Giải pháp</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Mỗi cá nhân đặc biệt là học sinh chúng ta phải tìm hiểu những vẻ đẹp của làng quê Việt Nam, giữ gìn và phát huy những giá trị đó với bạn bè năm châu; Nhà trường cần tổ chức nhiều hơn những hoạt động để tuyên truyền, mang đến cho học sinh nguồn tri thức về những vẻ đẹp của làng quê Việt Nam; Học sinh cần phải đặt trách nhiệm giữ gìn những vẻ đẹp của làng quê Việt Nam lên hàng đầu; Tích cực trau dồi hiểu biết của mình về những giá trị văn hóa tốt đẹp của làng quê Việt Nam.</a:t>
            </a:r>
          </a:p>
        </p:txBody>
      </p:sp>
      <p:sp>
        <p:nvSpPr>
          <p:cNvPr id="4" name="Freeform 6">
            <a:extLst>
              <a:ext uri="{FF2B5EF4-FFF2-40B4-BE49-F238E27FC236}">
                <a16:creationId xmlns:a16="http://schemas.microsoft.com/office/drawing/2014/main" id="{B4C95658-21CE-D595-3398-D47F8BF8964E}"/>
              </a:ext>
            </a:extLst>
          </p:cNvPr>
          <p:cNvSpPr/>
          <p:nvPr/>
        </p:nvSpPr>
        <p:spPr>
          <a:xfrm>
            <a:off x="-381000" y="6804175"/>
            <a:ext cx="18308782" cy="6127450"/>
          </a:xfrm>
          <a:custGeom>
            <a:avLst/>
            <a:gdLst/>
            <a:ahLst/>
            <a:cxnLst/>
            <a:rect l="l" t="t" r="r" b="b"/>
            <a:pathLst>
              <a:path w="7315200" h="3529584">
                <a:moveTo>
                  <a:pt x="0" y="0"/>
                </a:moveTo>
                <a:lnTo>
                  <a:pt x="7315200" y="0"/>
                </a:lnTo>
                <a:lnTo>
                  <a:pt x="7315200" y="3529584"/>
                </a:lnTo>
                <a:lnTo>
                  <a:pt x="0" y="352958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31766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838200" y="1485900"/>
            <a:ext cx="126492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Kết bài: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Khẳng định lại vấn đề cần nghị luận: việc giữ gìn và phát huy những vẻ đẹp của làng quê Việt Nam trong xã hội hiện đại; đồng thời rút ra bài học cho bản thân, cho các bạn trẻ</a:t>
            </a:r>
          </a:p>
        </p:txBody>
      </p:sp>
      <p:grpSp>
        <p:nvGrpSpPr>
          <p:cNvPr id="2" name="Group 7">
            <a:extLst>
              <a:ext uri="{FF2B5EF4-FFF2-40B4-BE49-F238E27FC236}">
                <a16:creationId xmlns:a16="http://schemas.microsoft.com/office/drawing/2014/main" id="{891D6B40-00B8-45A5-B1E0-37FB6E7D011A}"/>
              </a:ext>
            </a:extLst>
          </p:cNvPr>
          <p:cNvGrpSpPr/>
          <p:nvPr/>
        </p:nvGrpSpPr>
        <p:grpSpPr>
          <a:xfrm>
            <a:off x="10896600" y="2813685"/>
            <a:ext cx="7423785" cy="7423785"/>
            <a:chOff x="0" y="0"/>
            <a:chExt cx="6350000" cy="6350000"/>
          </a:xfrm>
        </p:grpSpPr>
        <p:sp>
          <p:nvSpPr>
            <p:cNvPr id="4" name="Freeform 8">
              <a:extLst>
                <a:ext uri="{FF2B5EF4-FFF2-40B4-BE49-F238E27FC236}">
                  <a16:creationId xmlns:a16="http://schemas.microsoft.com/office/drawing/2014/main" id="{F3B2FEEC-5D64-5A20-EC1E-B41845D0531A}"/>
                </a:ext>
              </a:extLst>
            </p:cNvPr>
            <p:cNvSpPr/>
            <p:nvPr/>
          </p:nvSpPr>
          <p:spPr>
            <a:xfrm>
              <a:off x="0" y="0"/>
              <a:ext cx="6350000" cy="6350000"/>
            </a:xfrm>
            <a:custGeom>
              <a:avLst/>
              <a:gdLst/>
              <a:ahLst/>
              <a:cxnLst/>
              <a:rect l="l" t="t" r="r" b="b"/>
              <a:pathLst>
                <a:path w="6350000" h="6350000">
                  <a:moveTo>
                    <a:pt x="0" y="6350000"/>
                  </a:moveTo>
                  <a:lnTo>
                    <a:pt x="6350000" y="6350000"/>
                  </a:lnTo>
                  <a:lnTo>
                    <a:pt x="6350000" y="0"/>
                  </a:lnTo>
                  <a:cubicBezTo>
                    <a:pt x="2843530" y="0"/>
                    <a:pt x="0" y="2843530"/>
                    <a:pt x="0" y="6350000"/>
                  </a:cubicBezTo>
                  <a:close/>
                </a:path>
              </a:pathLst>
            </a:custGeom>
            <a:blipFill>
              <a:blip r:embed="rId3"/>
              <a:stretch>
                <a:fillRect l="-20422" r="-20422"/>
              </a:stretch>
            </a:blipFill>
          </p:spPr>
          <p:txBody>
            <a:bodyPr/>
            <a:lstStyle/>
            <a:p>
              <a:endParaRPr lang="en-US"/>
            </a:p>
          </p:txBody>
        </p:sp>
      </p:grpSp>
    </p:spTree>
    <p:extLst>
      <p:ext uri="{BB962C8B-B14F-4D97-AF65-F5344CB8AC3E}">
        <p14:creationId xmlns:p14="http://schemas.microsoft.com/office/powerpoint/2010/main" val="362269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0E083BAD-35F7-CC23-0725-1ACF286ED415}"/>
              </a:ext>
            </a:extLst>
          </p:cNvPr>
          <p:cNvGrpSpPr/>
          <p:nvPr/>
        </p:nvGrpSpPr>
        <p:grpSpPr>
          <a:xfrm>
            <a:off x="762000" y="876300"/>
            <a:ext cx="16687800" cy="8153400"/>
            <a:chOff x="0" y="0"/>
            <a:chExt cx="3217882" cy="1487107"/>
          </a:xfrm>
        </p:grpSpPr>
        <p:sp>
          <p:nvSpPr>
            <p:cNvPr id="4" name="Freeform 4">
              <a:extLst>
                <a:ext uri="{FF2B5EF4-FFF2-40B4-BE49-F238E27FC236}">
                  <a16:creationId xmlns:a16="http://schemas.microsoft.com/office/drawing/2014/main" id="{EBA22D46-CDA7-16EA-5A87-DF09E858B410}"/>
                </a:ext>
              </a:extLst>
            </p:cNvPr>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endParaRPr lang="en-US"/>
            </a:p>
          </p:txBody>
        </p:sp>
        <p:sp>
          <p:nvSpPr>
            <p:cNvPr id="5" name="TextBox 5">
              <a:extLst>
                <a:ext uri="{FF2B5EF4-FFF2-40B4-BE49-F238E27FC236}">
                  <a16:creationId xmlns:a16="http://schemas.microsoft.com/office/drawing/2014/main" id="{60D25A28-D768-7F7D-658B-31F841B9A830}"/>
                </a:ext>
              </a:extLst>
            </p:cNvPr>
            <p:cNvSpPr txBox="1"/>
            <p:nvPr/>
          </p:nvSpPr>
          <p:spPr>
            <a:xfrm>
              <a:off x="0" y="-38100"/>
              <a:ext cx="3217882" cy="1525207"/>
            </a:xfrm>
            <a:prstGeom prst="rect">
              <a:avLst/>
            </a:prstGeom>
          </p:spPr>
          <p:txBody>
            <a:bodyPr lIns="50800" tIns="50800" rIns="50800" bIns="50800" rtlCol="0" anchor="ctr"/>
            <a:lstStyle/>
            <a:p>
              <a:pPr algn="ctr">
                <a:lnSpc>
                  <a:spcPts val="2659"/>
                </a:lnSpc>
              </a:pPr>
              <a:endParaRPr/>
            </a:p>
          </p:txBody>
        </p:sp>
      </p:grpSp>
      <p:sp>
        <p:nvSpPr>
          <p:cNvPr id="2" name="Rectangle 1"/>
          <p:cNvSpPr/>
          <p:nvPr/>
        </p:nvSpPr>
        <p:spPr>
          <a:xfrm>
            <a:off x="1219200" y="1562100"/>
            <a:ext cx="16687800" cy="6186309"/>
          </a:xfrm>
          <a:prstGeom prst="rect">
            <a:avLst/>
          </a:prstGeom>
        </p:spPr>
        <p:txBody>
          <a:bodyPr wrap="square">
            <a:spAutoFit/>
          </a:bodyPr>
          <a:lstStyle/>
          <a:p>
            <a:pPr algn="just">
              <a:spcAft>
                <a:spcPts val="0"/>
              </a:spcAft>
            </a:pP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Mở</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bài</a:t>
            </a:r>
            <a:r>
              <a:rPr lang="vi-VN"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giới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thiệu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vấn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đề</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cần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nghị</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luận</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Thân</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bài</a:t>
            </a:r>
            <a:r>
              <a:rPr lang="vi-VN" sz="4400" b="1" dirty="0">
                <a:latin typeface="Times New Roman" panose="02020603050405020304" pitchFamily="18" charset="0"/>
                <a:ea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rPr>
              <a:t>Lần lượt trình bày </a:t>
            </a:r>
            <a:r>
              <a:rPr lang="en-US" sz="4400" dirty="0" err="1">
                <a:latin typeface="Times New Roman" panose="02020603050405020304" pitchFamily="18" charset="0"/>
                <a:ea typeface="Times New Roman" panose="02020603050405020304" pitchFamily="18" charset="0"/>
              </a:rPr>
              <a:t>các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luận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điểm</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dirty="0">
                <a:latin typeface="Times New Roman" panose="02020603050405020304" pitchFamily="18" charset="0"/>
                <a:ea typeface="Times New Roman" panose="02020603050405020304" pitchFamily="18" charset="0"/>
              </a:rPr>
              <a:t>-</a:t>
            </a:r>
            <a:r>
              <a:rPr lang="vi-VN" sz="4400" dirty="0">
                <a:latin typeface="Times New Roman" panose="02020603050405020304" pitchFamily="18" charset="0"/>
                <a:ea typeface="Times New Roman" panose="02020603050405020304" pitchFamily="18" charset="0"/>
              </a:rPr>
              <a:t> Thực trạng: ………..</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dirty="0">
                <a:latin typeface="Times New Roman" panose="02020603050405020304" pitchFamily="18" charset="0"/>
                <a:ea typeface="Times New Roman" panose="02020603050405020304" pitchFamily="18" charset="0"/>
              </a:rPr>
              <a:t>-</a:t>
            </a:r>
            <a:r>
              <a:rPr lang="vi-VN" sz="4400" dirty="0">
                <a:latin typeface="Times New Roman" panose="02020603050405020304" pitchFamily="18" charset="0"/>
                <a:ea typeface="Times New Roman" panose="02020603050405020304" pitchFamily="18" charset="0"/>
              </a:rPr>
              <a:t> Nguyên nhân: ……</a:t>
            </a:r>
            <a:r>
              <a:rPr lang="en-US" sz="4400" dirty="0">
                <a:latin typeface="Times New Roman" panose="02020603050405020304" pitchFamily="18" charset="0"/>
                <a:ea typeface="Times New Roman" panose="02020603050405020304" pitchFamily="18" charset="0"/>
              </a:rPr>
              <a:t>.</a:t>
            </a:r>
          </a:p>
          <a:p>
            <a:pPr algn="just">
              <a:spcAft>
                <a:spcPts val="0"/>
              </a:spcAft>
            </a:pPr>
            <a:r>
              <a:rPr lang="en-US" sz="4400" dirty="0">
                <a:latin typeface="Times New Roman" panose="02020603050405020304" pitchFamily="18" charset="0"/>
                <a:ea typeface="Times New Roman" panose="02020603050405020304" pitchFamily="18" charset="0"/>
              </a:rPr>
              <a:t>-</a:t>
            </a:r>
            <a:r>
              <a:rPr lang="vi-VN" sz="4400" dirty="0">
                <a:latin typeface="Times New Roman" panose="02020603050405020304" pitchFamily="18" charset="0"/>
                <a:ea typeface="Times New Roman" panose="02020603050405020304" pitchFamily="18" charset="0"/>
              </a:rPr>
              <a:t> Giải pháp: </a:t>
            </a:r>
            <a:r>
              <a:rPr lang="en-US" sz="4400" dirty="0">
                <a:latin typeface="Times New Roman" panose="02020603050405020304" pitchFamily="18" charset="0"/>
                <a:ea typeface="Times New Roman" panose="02020603050405020304" pitchFamily="18" charset="0"/>
              </a:rPr>
              <a:t>…………</a:t>
            </a:r>
          </a:p>
          <a:p>
            <a:pPr algn="just">
              <a:spcAft>
                <a:spcPts val="0"/>
              </a:spcAft>
            </a:pPr>
            <a:r>
              <a:rPr lang="en-US" sz="4400" dirty="0">
                <a:latin typeface="Times New Roman" panose="02020603050405020304" pitchFamily="18" charset="0"/>
                <a:ea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rPr>
              <a:t>Mỗi cá nhân …………..</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dirty="0">
                <a:latin typeface="Times New Roman" panose="02020603050405020304" pitchFamily="18" charset="0"/>
                <a:ea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rPr>
              <a:t>Nhà trường …………</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dirty="0">
                <a:latin typeface="Times New Roman" panose="02020603050405020304" pitchFamily="18" charset="0"/>
                <a:ea typeface="Times New Roman" panose="02020603050405020304" pitchFamily="18" charset="0"/>
              </a:rPr>
              <a:t>+ </a:t>
            </a:r>
            <a:r>
              <a:rPr lang="vi-VN" sz="4400" dirty="0">
                <a:latin typeface="Times New Roman" panose="02020603050405020304" pitchFamily="18" charset="0"/>
                <a:ea typeface="Times New Roman" panose="02020603050405020304" pitchFamily="18" charset="0"/>
              </a:rPr>
              <a:t>Học sinh ……………</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Kết</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bài</a:t>
            </a:r>
            <a:r>
              <a:rPr lang="vi-VN" sz="4400" dirty="0">
                <a:latin typeface="Times New Roman" panose="02020603050405020304" pitchFamily="18" charset="0"/>
                <a:ea typeface="Times New Roman" panose="02020603050405020304" pitchFamily="18" charset="0"/>
              </a:rPr>
              <a:t>: </a:t>
            </a:r>
            <a:r>
              <a:rPr lang="vi-VN" sz="4400" dirty="0">
                <a:solidFill>
                  <a:prstClr val="black"/>
                </a:solidFill>
                <a:latin typeface="Times New Roman" panose="02020603050405020304" pitchFamily="18" charset="0"/>
                <a:cs typeface="Times New Roman" panose="02020603050405020304" pitchFamily="18" charset="0"/>
              </a:rPr>
              <a:t>Khẳng định lại vấn đề cần nghị luận</a:t>
            </a:r>
            <a:endParaRPr lang="en-US" sz="4400" dirty="0">
              <a:effectLst/>
              <a:latin typeface="Times New Roman" panose="02020603050405020304" pitchFamily="18" charset="0"/>
              <a:ea typeface="Times New Roman" panose="02020603050405020304" pitchFamily="18" charset="0"/>
            </a:endParaRPr>
          </a:p>
        </p:txBody>
      </p:sp>
      <p:sp>
        <p:nvSpPr>
          <p:cNvPr id="6" name="Freeform 5">
            <a:extLst>
              <a:ext uri="{FF2B5EF4-FFF2-40B4-BE49-F238E27FC236}">
                <a16:creationId xmlns:a16="http://schemas.microsoft.com/office/drawing/2014/main" id="{002F9E71-9015-2AA9-BDF2-E42B44E9776E}"/>
              </a:ext>
            </a:extLst>
          </p:cNvPr>
          <p:cNvSpPr/>
          <p:nvPr/>
        </p:nvSpPr>
        <p:spPr>
          <a:xfrm>
            <a:off x="12004544" y="4152900"/>
            <a:ext cx="5421011" cy="6134100"/>
          </a:xfrm>
          <a:custGeom>
            <a:avLst/>
            <a:gdLst/>
            <a:ahLst/>
            <a:cxnLst/>
            <a:rect l="l" t="t" r="r" b="b"/>
            <a:pathLst>
              <a:path w="4210185" h="4764000">
                <a:moveTo>
                  <a:pt x="0" y="0"/>
                </a:moveTo>
                <a:lnTo>
                  <a:pt x="4210185" y="0"/>
                </a:lnTo>
                <a:lnTo>
                  <a:pt x="4210185" y="4764000"/>
                </a:lnTo>
                <a:lnTo>
                  <a:pt x="0" y="47640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02495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600200" y="64770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Nói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nghe</a:t>
            </a:r>
            <a:endPar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7BC7BF6B-2D38-F80D-8143-7749C3C9EA84}"/>
              </a:ext>
            </a:extLst>
          </p:cNvPr>
          <p:cNvSpPr/>
          <p:nvPr/>
        </p:nvSpPr>
        <p:spPr>
          <a:xfrm>
            <a:off x="990600" y="1790700"/>
            <a:ext cx="16611600" cy="8217634"/>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Người nói: </a:t>
            </a:r>
            <a:r>
              <a:rPr lang="vi-VN" sz="4400" dirty="0">
                <a:solidFill>
                  <a:srgbClr val="000000"/>
                </a:solidFill>
                <a:latin typeface="Times New Roman" panose="02020603050405020304" pitchFamily="18" charset="0"/>
                <a:cs typeface="Times New Roman" panose="02020603050405020304" pitchFamily="18" charset="0"/>
              </a:rPr>
              <a:t>trình bày ý kiến đã chuẩn bị ở nhà của mình.</a:t>
            </a:r>
          </a:p>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Người nghe</a:t>
            </a:r>
            <a:r>
              <a:rPr lang="vi-VN" sz="4400" dirty="0">
                <a:solidFill>
                  <a:srgbClr val="000000"/>
                </a:solidFill>
                <a:latin typeface="Times New Roman" panose="02020603050405020304" pitchFamily="18" charset="0"/>
                <a:cs typeface="Times New Roman" panose="02020603050405020304" pitchFamily="18" charset="0"/>
              </a:rPr>
              <a:t>: nghe và nhận xét về t</a:t>
            </a:r>
            <a:r>
              <a:rPr lang="en-US" sz="4400" dirty="0">
                <a:solidFill>
                  <a:srgbClr val="000000"/>
                </a:solidFill>
                <a:latin typeface="Times New Roman" panose="02020603050405020304" pitchFamily="18" charset="0"/>
                <a:cs typeface="Times New Roman" panose="02020603050405020304" pitchFamily="18" charset="0"/>
              </a:rPr>
              <a:t>í</a:t>
            </a:r>
            <a:r>
              <a:rPr lang="vi-VN" sz="4400" dirty="0">
                <a:solidFill>
                  <a:srgbClr val="000000"/>
                </a:solidFill>
                <a:latin typeface="Times New Roman" panose="02020603050405020304" pitchFamily="18" charset="0"/>
                <a:cs typeface="Times New Roman" panose="02020603050405020304" pitchFamily="18" charset="0"/>
              </a:rPr>
              <a:t>nh thuyết phục của ý kiến được trình b</a:t>
            </a:r>
            <a:r>
              <a:rPr lang="en-US" sz="4400" dirty="0">
                <a:solidFill>
                  <a:srgbClr val="000000"/>
                </a:solidFill>
                <a:latin typeface="Times New Roman" panose="02020603050405020304" pitchFamily="18" charset="0"/>
                <a:cs typeface="Times New Roman" panose="02020603050405020304" pitchFamily="18" charset="0"/>
              </a:rPr>
              <a:t>à</a:t>
            </a:r>
            <a:r>
              <a:rPr lang="vi-VN" sz="4400" dirty="0">
                <a:solidFill>
                  <a:srgbClr val="000000"/>
                </a:solidFill>
                <a:latin typeface="Times New Roman" panose="02020603050405020304" pitchFamily="18" charset="0"/>
                <a:cs typeface="Times New Roman" panose="02020603050405020304" pitchFamily="18" charset="0"/>
              </a:rPr>
              <a:t>y. Bài này tập trung rèn luyện kĩ năng nghe nhiều hơn. Trong khi nghe, các em cần</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chú ý:</a:t>
            </a:r>
          </a:p>
          <a:p>
            <a:pPr algn="just"/>
            <a:r>
              <a:rPr lang="vi-VN" sz="4400" dirty="0">
                <a:solidFill>
                  <a:srgbClr val="000000"/>
                </a:solidFill>
                <a:latin typeface="Times New Roman" panose="02020603050405020304" pitchFamily="18" charset="0"/>
                <a:cs typeface="Times New Roman" panose="02020603050405020304" pitchFamily="18" charset="0"/>
              </a:rPr>
              <a:t>+ Lắng nghe, xác định và ghi lại các thông tin chính của bài trình bày, những nội dung cần hỏi lại.</a:t>
            </a:r>
          </a:p>
          <a:p>
            <a:pPr algn="just"/>
            <a:r>
              <a:rPr lang="vi-VN" sz="4400" dirty="0">
                <a:solidFill>
                  <a:srgbClr val="000000"/>
                </a:solidFill>
                <a:latin typeface="Times New Roman" panose="02020603050405020304" pitchFamily="18" charset="0"/>
                <a:cs typeface="Times New Roman" panose="02020603050405020304" pitchFamily="18" charset="0"/>
              </a:rPr>
              <a:t>+ Tập trung theo dõi, nhận biết và nhận xét t</a:t>
            </a:r>
            <a:r>
              <a:rPr lang="en-US" sz="4400" dirty="0">
                <a:solidFill>
                  <a:srgbClr val="000000"/>
                </a:solidFill>
                <a:latin typeface="Times New Roman" panose="02020603050405020304" pitchFamily="18" charset="0"/>
                <a:cs typeface="Times New Roman" panose="02020603050405020304" pitchFamily="18" charset="0"/>
              </a:rPr>
              <a:t>í</a:t>
            </a:r>
            <a:r>
              <a:rPr lang="vi-VN" sz="4400" dirty="0">
                <a:solidFill>
                  <a:srgbClr val="000000"/>
                </a:solidFill>
                <a:latin typeface="Times New Roman" panose="02020603050405020304" pitchFamily="18" charset="0"/>
                <a:cs typeface="Times New Roman" panose="02020603050405020304" pitchFamily="18" charset="0"/>
              </a:rPr>
              <a:t>nh thuyết phục của ý kiến đã trình b</a:t>
            </a:r>
            <a:r>
              <a:rPr lang="en-US" sz="4400" dirty="0">
                <a:solidFill>
                  <a:srgbClr val="000000"/>
                </a:solidFill>
                <a:latin typeface="Times New Roman" panose="02020603050405020304" pitchFamily="18" charset="0"/>
                <a:cs typeface="Times New Roman" panose="02020603050405020304" pitchFamily="18" charset="0"/>
              </a:rPr>
              <a:t>à</a:t>
            </a:r>
            <a:r>
              <a:rPr lang="vi-VN" sz="4400" dirty="0">
                <a:solidFill>
                  <a:srgbClr val="000000"/>
                </a:solidFill>
                <a:latin typeface="Times New Roman" panose="02020603050405020304" pitchFamily="18" charset="0"/>
                <a:cs typeface="Times New Roman" panose="02020603050405020304" pitchFamily="18" charset="0"/>
              </a:rPr>
              <a:t>y (ưu điểm và hạn chế).</a:t>
            </a:r>
          </a:p>
          <a:p>
            <a:pPr algn="just"/>
            <a:r>
              <a:rPr lang="vi-VN" sz="4400" dirty="0">
                <a:solidFill>
                  <a:srgbClr val="000000"/>
                </a:solidFill>
                <a:latin typeface="Times New Roman" panose="02020603050405020304" pitchFamily="18" charset="0"/>
                <a:cs typeface="Times New Roman" panose="02020603050405020304" pitchFamily="18" charset="0"/>
              </a:rPr>
              <a:t>+ Thể hiện thái độ chú ý lắng nghe, sử dụng các yếu tố cử chỉ, nét mặt, ánh mắt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để khích lệ người nói.</a:t>
            </a:r>
          </a:p>
          <a:p>
            <a:pPr algn="just"/>
            <a:r>
              <a:rPr lang="vi-VN" sz="4400" dirty="0">
                <a:solidFill>
                  <a:srgbClr val="000000"/>
                </a:solidFill>
                <a:latin typeface="Times New Roman" panose="02020603050405020304" pitchFamily="18" charset="0"/>
                <a:cs typeface="Times New Roman" panose="02020603050405020304" pitchFamily="18" charset="0"/>
              </a:rPr>
              <a:t>+ Hỏi lại những điểm chưa rõ (nếu cần), có thể trao đổi thêm ý kiến cá nhân về nội dung và cách thuyết phục của bài trình bày.</a:t>
            </a:r>
          </a:p>
        </p:txBody>
      </p:sp>
      <p:grpSp>
        <p:nvGrpSpPr>
          <p:cNvPr id="5" name="Group 4">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6" name="Freeform 5">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7" name="TextBox 6">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9" name="Freeform 8">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0" name="TextBox 9">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2" name="Freeform 11">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3" name="TextBox 12">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5" name="Freeform 14">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6" name="TextBox 15">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9">
            <a:extLst>
              <a:ext uri="{FF2B5EF4-FFF2-40B4-BE49-F238E27FC236}">
                <a16:creationId xmlns:a16="http://schemas.microsoft.com/office/drawing/2014/main" id="{02C20DA3-1F85-566A-5B53-B1AEF1CC1981}"/>
              </a:ext>
            </a:extLst>
          </p:cNvPr>
          <p:cNvSpPr/>
          <p:nvPr/>
        </p:nvSpPr>
        <p:spPr>
          <a:xfrm>
            <a:off x="15652309" y="-2057400"/>
            <a:ext cx="4137367" cy="4114800"/>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6249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600200" y="64770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4. </a:t>
            </a:r>
            <a:r>
              <a:rPr lang="en-US" sz="4400" b="1" dirty="0" err="1">
                <a:latin typeface="Times New Roman" panose="02020603050405020304" pitchFamily="18" charset="0"/>
                <a:cs typeface="Times New Roman" panose="02020603050405020304" pitchFamily="18" charset="0"/>
              </a:rPr>
              <a:t>Kiểm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a:t>
            </a:r>
            <a:endPar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8" name="Freeform 7">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9" name="TextBox 8">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1" name="Freeform 10">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2" name="TextBox 11">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4" name="Freeform 13">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5" name="TextBox 14">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7" name="Freeform 16">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8" name="TextBox 17">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18">
            <a:extLst>
              <a:ext uri="{FF2B5EF4-FFF2-40B4-BE49-F238E27FC236}">
                <a16:creationId xmlns:a16="http://schemas.microsoft.com/office/drawing/2014/main" id="{CF5CD2AF-714B-72C0-6029-C3D9543BFE0C}"/>
              </a:ext>
            </a:extLst>
          </p:cNvPr>
          <p:cNvSpPr/>
          <p:nvPr/>
        </p:nvSpPr>
        <p:spPr>
          <a:xfrm>
            <a:off x="1447800" y="2628900"/>
            <a:ext cx="9144000" cy="4154984"/>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Em hãy: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Ghi lại những điều nhóm đã làm tốt và chưa tốt.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Nếu hai bài học kinh nghiệm về cách trình bày ý kiến, cách thảo luận, tranh luận.</a:t>
            </a:r>
          </a:p>
        </p:txBody>
      </p:sp>
      <p:pic>
        <p:nvPicPr>
          <p:cNvPr id="20" name="Picture 19">
            <a:extLst>
              <a:ext uri="{FF2B5EF4-FFF2-40B4-BE49-F238E27FC236}">
                <a16:creationId xmlns:a16="http://schemas.microsoft.com/office/drawing/2014/main" id="{0E2FF7C0-A452-E991-F4DC-AE6BF7D10098}"/>
              </a:ext>
            </a:extLst>
          </p:cNvPr>
          <p:cNvPicPr>
            <a:picLocks noChangeAspect="1"/>
          </p:cNvPicPr>
          <p:nvPr/>
        </p:nvPicPr>
        <p:blipFill>
          <a:blip r:embed="rId3"/>
          <a:stretch>
            <a:fillRect/>
          </a:stretch>
        </p:blipFill>
        <p:spPr>
          <a:xfrm>
            <a:off x="11263050" y="1518417"/>
            <a:ext cx="5943600" cy="8448709"/>
          </a:xfrm>
          <a:prstGeom prst="rect">
            <a:avLst/>
          </a:prstGeom>
        </p:spPr>
      </p:pic>
    </p:spTree>
    <p:extLst>
      <p:ext uri="{BB962C8B-B14F-4D97-AF65-F5344CB8AC3E}">
        <p14:creationId xmlns:p14="http://schemas.microsoft.com/office/powerpoint/2010/main" val="47216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E99CA5-156D-E711-B130-F7509DA99254}"/>
              </a:ext>
            </a:extLst>
          </p:cNvPr>
          <p:cNvSpPr/>
          <p:nvPr/>
        </p:nvSpPr>
        <p:spPr>
          <a:xfrm>
            <a:off x="1115060" y="4415959"/>
            <a:ext cx="88392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Gv</a:t>
            </a:r>
            <a:r>
              <a:rPr lang="en-US" sz="4400" dirty="0">
                <a:solidFill>
                  <a:prstClr val="black"/>
                </a:solidFill>
                <a:latin typeface="Times New Roman" panose="02020603050405020304" pitchFamily="18" charset="0"/>
                <a:cs typeface="Times New Roman" panose="02020603050405020304" pitchFamily="18" charset="0"/>
              </a:rPr>
              <a:t> chia </a:t>
            </a:r>
            <a:r>
              <a:rPr lang="en-US" sz="4400" dirty="0" err="1">
                <a:solidFill>
                  <a:prstClr val="black"/>
                </a:solidFill>
                <a:latin typeface="Times New Roman" panose="02020603050405020304" pitchFamily="18" charset="0"/>
                <a:cs typeface="Times New Roman" panose="02020603050405020304" pitchFamily="18" charset="0"/>
              </a:rPr>
              <a:t>lớp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thành</a:t>
            </a:r>
            <a:r>
              <a:rPr lang="en-US" sz="4400" dirty="0">
                <a:solidFill>
                  <a:prstClr val="black"/>
                </a:solidFill>
                <a:latin typeface="Times New Roman" panose="02020603050405020304" pitchFamily="18" charset="0"/>
                <a:cs typeface="Times New Roman" panose="02020603050405020304" pitchFamily="18" charset="0"/>
              </a:rPr>
              <a:t> 4 </a:t>
            </a:r>
            <a:r>
              <a:rPr lang="en-US" sz="4400" dirty="0" err="1">
                <a:solidFill>
                  <a:prstClr val="black"/>
                </a:solidFill>
                <a:latin typeface="Times New Roman" panose="02020603050405020304" pitchFamily="18" charset="0"/>
                <a:cs typeface="Times New Roman" panose="02020603050405020304" pitchFamily="18" charset="0"/>
              </a:rPr>
              <a:t>nhóm</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Yêu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cầu</a:t>
            </a:r>
            <a:r>
              <a:rPr lang="en-US" sz="4400" dirty="0">
                <a:solidFill>
                  <a:prstClr val="black"/>
                </a:solidFill>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nội dung thảo luận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mẫu</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AF37743-C224-3B68-F80D-AD8C7A53BA1A}"/>
              </a:ext>
            </a:extLst>
          </p:cNvPr>
          <p:cNvPicPr>
            <a:picLocks noChangeAspect="1"/>
          </p:cNvPicPr>
          <p:nvPr/>
        </p:nvPicPr>
        <p:blipFill>
          <a:blip r:embed="rId3"/>
          <a:stretch>
            <a:fillRect/>
          </a:stretch>
        </p:blipFill>
        <p:spPr>
          <a:xfrm>
            <a:off x="10896600" y="495300"/>
            <a:ext cx="6833866" cy="9660179"/>
          </a:xfrm>
          <a:prstGeom prst="rect">
            <a:avLst/>
          </a:prstGeom>
        </p:spPr>
      </p:pic>
      <p:sp>
        <p:nvSpPr>
          <p:cNvPr id="7" name="TextBox 6">
            <a:extLst>
              <a:ext uri="{FF2B5EF4-FFF2-40B4-BE49-F238E27FC236}">
                <a16:creationId xmlns:a16="http://schemas.microsoft.com/office/drawing/2014/main" id="{6FC6FCE0-6BB3-9589-BA75-17818C755FE7}"/>
              </a:ext>
            </a:extLst>
          </p:cNvPr>
          <p:cNvSpPr txBox="1"/>
          <p:nvPr/>
        </p:nvSpPr>
        <p:spPr>
          <a:xfrm>
            <a:off x="772160" y="952500"/>
            <a:ext cx="9525000"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a:t>
            </a:r>
            <a:r>
              <a:rPr lang="vi-VN" sz="4400" b="1" dirty="0">
                <a:latin typeface="Times New Roman" panose="02020603050405020304" pitchFamily="18" charset="0"/>
                <a:cs typeface="Times New Roman" panose="02020603050405020304" pitchFamily="18" charset="0"/>
              </a:rPr>
              <a:t> Chia sẻ những suy nghĩ của em về chiến tranh và số phận con người qua truyện “Ông lão bên chiếc cầu” (Hê-minh-uê)</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842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5982EC6-FC98-E66C-6809-C2D1C45579E5}"/>
              </a:ext>
            </a:extLst>
          </p:cNvPr>
          <p:cNvSpPr/>
          <p:nvPr/>
        </p:nvSpPr>
        <p:spPr>
          <a:xfrm>
            <a:off x="1066800" y="2247900"/>
            <a:ext cx="16154400" cy="4556102"/>
          </a:xfrm>
          <a:custGeom>
            <a:avLst/>
            <a:gdLst/>
            <a:ahLst/>
            <a:cxnLst/>
            <a:rect l="l" t="t" r="r" b="b"/>
            <a:pathLst>
              <a:path w="7315200" h="4050792">
                <a:moveTo>
                  <a:pt x="0" y="0"/>
                </a:moveTo>
                <a:lnTo>
                  <a:pt x="7315200" y="0"/>
                </a:lnTo>
                <a:lnTo>
                  <a:pt x="7315200" y="4050792"/>
                </a:lnTo>
                <a:lnTo>
                  <a:pt x="0" y="40507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a:ln w="38100" cap="sq">
            <a:solidFill>
              <a:srgbClr val="000000"/>
            </a:solidFill>
            <a:prstDash val="solid"/>
            <a:miter/>
          </a:ln>
        </p:spPr>
        <p:txBody>
          <a:bodyPr/>
          <a:lstStyle/>
          <a:p>
            <a:endParaRPr lang="en-US"/>
          </a:p>
        </p:txBody>
      </p:sp>
      <p:sp>
        <p:nvSpPr>
          <p:cNvPr id="2" name="TextBox 1">
            <a:extLst>
              <a:ext uri="{FF2B5EF4-FFF2-40B4-BE49-F238E27FC236}">
                <a16:creationId xmlns:a16="http://schemas.microsoft.com/office/drawing/2014/main" id="{02E8B339-4CD8-3A2B-6FDA-C6D8373768D9}"/>
              </a:ext>
            </a:extLst>
          </p:cNvPr>
          <p:cNvSpPr txBox="1"/>
          <p:nvPr/>
        </p:nvSpPr>
        <p:spPr>
          <a:xfrm>
            <a:off x="909320" y="692618"/>
            <a:ext cx="869188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05E182D-5709-3899-271D-6C6D58B7ABE2}"/>
              </a:ext>
            </a:extLst>
          </p:cNvPr>
          <p:cNvSpPr txBox="1"/>
          <p:nvPr/>
        </p:nvSpPr>
        <p:spPr>
          <a:xfrm>
            <a:off x="1745751" y="2812611"/>
            <a:ext cx="14702319" cy="2800767"/>
          </a:xfrm>
          <a:prstGeom prst="rect">
            <a:avLst/>
          </a:prstGeom>
          <a:noFill/>
        </p:spPr>
        <p:txBody>
          <a:bodyPr wrap="square" rtlCol="0">
            <a:spAutoFit/>
          </a:bodyPr>
          <a:lstStyle/>
          <a:p>
            <a:pPr algn="just"/>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Thảo</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đáng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tâm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trình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bày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chia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sẻ</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nghe</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trao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đổi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đầy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đủ</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toàn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sắc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đề</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Freeform 5">
            <a:extLst>
              <a:ext uri="{FF2B5EF4-FFF2-40B4-BE49-F238E27FC236}">
                <a16:creationId xmlns:a16="http://schemas.microsoft.com/office/drawing/2014/main" id="{209B9FFA-521E-19D4-0623-39C29F82BA4D}"/>
              </a:ext>
            </a:extLst>
          </p:cNvPr>
          <p:cNvSpPr/>
          <p:nvPr/>
        </p:nvSpPr>
        <p:spPr>
          <a:xfrm>
            <a:off x="14651702" y="5829300"/>
            <a:ext cx="3592735" cy="4114800"/>
          </a:xfrm>
          <a:custGeom>
            <a:avLst/>
            <a:gdLst/>
            <a:ahLst/>
            <a:cxnLst/>
            <a:rect l="l" t="t" r="r" b="b"/>
            <a:pathLst>
              <a:path w="3592735" h="4114800">
                <a:moveTo>
                  <a:pt x="0" y="0"/>
                </a:moveTo>
                <a:lnTo>
                  <a:pt x="3592735" y="0"/>
                </a:lnTo>
                <a:lnTo>
                  <a:pt x="3592735"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05072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600200" y="647700"/>
            <a:ext cx="12801600"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Yêu cầu cần chú ý</a:t>
            </a:r>
          </a:p>
        </p:txBody>
      </p:sp>
      <p:sp>
        <p:nvSpPr>
          <p:cNvPr id="9" name="Freeform 5">
            <a:extLst>
              <a:ext uri="{FF2B5EF4-FFF2-40B4-BE49-F238E27FC236}">
                <a16:creationId xmlns:a16="http://schemas.microsoft.com/office/drawing/2014/main" id="{08A938D6-2131-538E-9189-884243561CF5}"/>
              </a:ext>
            </a:extLst>
          </p:cNvPr>
          <p:cNvSpPr/>
          <p:nvPr/>
        </p:nvSpPr>
        <p:spPr>
          <a:xfrm>
            <a:off x="15844480" y="7429500"/>
            <a:ext cx="4396810" cy="3644962"/>
          </a:xfrm>
          <a:custGeom>
            <a:avLst/>
            <a:gdLst/>
            <a:ahLst/>
            <a:cxnLst/>
            <a:rect l="l" t="t" r="r" b="b"/>
            <a:pathLst>
              <a:path w="4549210" h="4329022">
                <a:moveTo>
                  <a:pt x="0" y="0"/>
                </a:moveTo>
                <a:lnTo>
                  <a:pt x="4549210" y="0"/>
                </a:lnTo>
                <a:lnTo>
                  <a:pt x="4549210" y="4329022"/>
                </a:lnTo>
                <a:lnTo>
                  <a:pt x="0" y="4329022"/>
                </a:lnTo>
                <a:lnTo>
                  <a:pt x="0" y="0"/>
                </a:lnTo>
                <a:close/>
              </a:path>
            </a:pathLst>
          </a:custGeom>
          <a:blipFill>
            <a:blip r:embed="rId3"/>
            <a:stretch>
              <a:fillRect/>
            </a:stretch>
          </a:blipFill>
        </p:spPr>
        <p:txBody>
          <a:bodyPr/>
          <a:lstStyle/>
          <a:p>
            <a:endParaRPr lang="en-US"/>
          </a:p>
        </p:txBody>
      </p:sp>
      <p:sp>
        <p:nvSpPr>
          <p:cNvPr id="10" name="Rectangle 9"/>
          <p:cNvSpPr/>
          <p:nvPr/>
        </p:nvSpPr>
        <p:spPr>
          <a:xfrm>
            <a:off x="5029200" y="4910409"/>
            <a:ext cx="12801600" cy="1200329"/>
          </a:xfrm>
          <a:prstGeom prst="rect">
            <a:avLst/>
          </a:prstGeom>
        </p:spPr>
        <p:txBody>
          <a:bodyPr wrap="square">
            <a:spAutoFit/>
          </a:bodyPr>
          <a:lstStyle/>
          <a:p>
            <a:pPr algn="just"/>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Khi trình bày, cần đưa ra được các lí lẽ, kèm theo phân tích những bằng chứng tin cậy thể hiện quan điểm của bản thân.</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E5753F46-CF7E-274B-2520-E74CE655B96B}"/>
              </a:ext>
            </a:extLst>
          </p:cNvPr>
          <p:cNvSpPr/>
          <p:nvPr/>
        </p:nvSpPr>
        <p:spPr>
          <a:xfrm rot="-10800000">
            <a:off x="-1681194" y="1714500"/>
            <a:ext cx="6562788" cy="7778120"/>
          </a:xfrm>
          <a:custGeom>
            <a:avLst/>
            <a:gdLst/>
            <a:ahLst/>
            <a:cxnLst/>
            <a:rect l="l" t="t" r="r" b="b"/>
            <a:pathLst>
              <a:path w="6562788" h="7778120">
                <a:moveTo>
                  <a:pt x="0" y="0"/>
                </a:moveTo>
                <a:lnTo>
                  <a:pt x="6562789" y="0"/>
                </a:lnTo>
                <a:lnTo>
                  <a:pt x="6562789" y="7778120"/>
                </a:lnTo>
                <a:lnTo>
                  <a:pt x="0" y="77781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0A21E25B-3D34-3E6C-D7FE-D11240D0E2AB}"/>
              </a:ext>
            </a:extLst>
          </p:cNvPr>
          <p:cNvSpPr/>
          <p:nvPr/>
        </p:nvSpPr>
        <p:spPr>
          <a:xfrm>
            <a:off x="3962400" y="1409093"/>
            <a:ext cx="13716000" cy="1200329"/>
          </a:xfrm>
          <a:prstGeom prst="rect">
            <a:avLst/>
          </a:prstGeom>
        </p:spPr>
        <p:txBody>
          <a:bodyPr wrap="square">
            <a:spAutoFit/>
          </a:bodyPr>
          <a:lstStyle/>
          <a:p>
            <a:pPr algn="just"/>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Quan sát, tìm hiểu thực tế đời sống để phát hiện và lựa chọn được vấn đề nêu ra</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6BB5F52-9EFF-CF7E-3980-8B4E6EB7890A}"/>
              </a:ext>
            </a:extLst>
          </p:cNvPr>
          <p:cNvSpPr/>
          <p:nvPr/>
        </p:nvSpPr>
        <p:spPr>
          <a:xfrm>
            <a:off x="5105400" y="2693707"/>
            <a:ext cx="12725400" cy="1754326"/>
          </a:xfrm>
          <a:prstGeom prst="rect">
            <a:avLst/>
          </a:prstGeom>
        </p:spPr>
        <p:txBody>
          <a:bodyPr wrap="square">
            <a:spAutoFit/>
          </a:bodyPr>
          <a:lstStyle/>
          <a:p>
            <a:pPr algn="just"/>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kĩ</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thân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đưa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05AE206-AF6A-3EA2-9AE3-7273527A1083}"/>
              </a:ext>
            </a:extLst>
          </p:cNvPr>
          <p:cNvSpPr/>
          <p:nvPr/>
        </p:nvSpPr>
        <p:spPr>
          <a:xfrm>
            <a:off x="5246079" y="6862082"/>
            <a:ext cx="12432321" cy="1754326"/>
          </a:xfrm>
          <a:prstGeom prst="rect">
            <a:avLst/>
          </a:prstGeom>
        </p:spPr>
        <p:txBody>
          <a:bodyPr wrap="square">
            <a:spAutoFit/>
          </a:bodyPr>
          <a:lstStyle/>
          <a:p>
            <a:pPr algn="just"/>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Khi thảo luận cần nêu được nhận xét, đánh giá về ý kiến của các thành viên khác trong nhóm; nếu không đồng tình vẫn cần thể hiện sự tôn trọng người cùng tham gia thảo luận.</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A7D454D-BA14-8A7C-840C-1B672E6A22AB}"/>
              </a:ext>
            </a:extLst>
          </p:cNvPr>
          <p:cNvSpPr/>
          <p:nvPr/>
        </p:nvSpPr>
        <p:spPr>
          <a:xfrm>
            <a:off x="3733800" y="8783509"/>
            <a:ext cx="13716000" cy="1200329"/>
          </a:xfrm>
          <a:prstGeom prst="rect">
            <a:avLst/>
          </a:prstGeom>
        </p:spPr>
        <p:txBody>
          <a:bodyPr wrap="square">
            <a:spAutoFit/>
          </a:bodyPr>
          <a:lstStyle/>
          <a:p>
            <a:pPr algn="just"/>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Có thể kết hợp sử dụng phương tiện hỗ trợ như tranh, ảnh, video… và máy chiếu, màn hình (nếu có) để thăng hiệu quả thuyết phục.</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79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4"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AAEEDA-0B2B-A899-FEC8-238E41F9061F}"/>
              </a:ext>
            </a:extLst>
          </p:cNvPr>
          <p:cNvSpPr/>
          <p:nvPr/>
        </p:nvSpPr>
        <p:spPr>
          <a:xfrm>
            <a:off x="6172200" y="2019300"/>
            <a:ext cx="12957532" cy="3631763"/>
          </a:xfrm>
          <a:prstGeom prst="rect">
            <a:avLst/>
          </a:prstGeom>
        </p:spPr>
        <p:txBody>
          <a:bodyPr wrap="square">
            <a:spAutoFit/>
          </a:bodyPr>
          <a:lstStyle/>
          <a:p>
            <a:pPr algn="ctr"/>
            <a:r>
              <a:rPr lang="en-US" sz="11500" b="1" dirty="0">
                <a:solidFill>
                  <a:schemeClr val="accent2"/>
                </a:solidFill>
                <a:latin typeface="#9Slide07 IcielBaliho Script" pitchFamily="2" charset="0"/>
              </a:rPr>
              <a:t>II.</a:t>
            </a:r>
          </a:p>
          <a:p>
            <a:pPr algn="ctr"/>
            <a:r>
              <a:rPr lang="en-US" sz="11500" b="1" dirty="0" err="1">
                <a:solidFill>
                  <a:schemeClr val="accent2"/>
                </a:solidFill>
                <a:latin typeface="#9Slide07 IcielBaliho Script" pitchFamily="2" charset="0"/>
              </a:rPr>
              <a:t>Thực</a:t>
            </a:r>
            <a:r>
              <a:rPr lang="en-US" sz="11500" b="1" dirty="0">
                <a:solidFill>
                  <a:schemeClr val="accent2"/>
                </a:solidFill>
                <a:latin typeface="#9Slide07 IcielBaliho Script" pitchFamily="2" charset="0"/>
              </a:rPr>
              <a:t> </a:t>
            </a:r>
            <a:r>
              <a:rPr lang="en-US" sz="11500" b="1" dirty="0" err="1">
                <a:solidFill>
                  <a:schemeClr val="accent2"/>
                </a:solidFill>
                <a:latin typeface="#9Slide07 IcielBaliho Script" pitchFamily="2" charset="0"/>
              </a:rPr>
              <a:t>hành</a:t>
            </a:r>
            <a:endParaRPr lang="en-US" sz="11500" b="1" dirty="0">
              <a:solidFill>
                <a:schemeClr val="accent2"/>
              </a:solidFill>
              <a:latin typeface="#9Slide07 IcielBaliho Script" pitchFamily="2" charset="0"/>
            </a:endParaRPr>
          </a:p>
        </p:txBody>
      </p:sp>
      <p:sp>
        <p:nvSpPr>
          <p:cNvPr id="4" name="Freeform 4"/>
          <p:cNvSpPr/>
          <p:nvPr/>
        </p:nvSpPr>
        <p:spPr>
          <a:xfrm>
            <a:off x="0" y="3534225"/>
            <a:ext cx="8940803" cy="6672075"/>
          </a:xfrm>
          <a:custGeom>
            <a:avLst/>
            <a:gdLst/>
            <a:ahLst/>
            <a:cxnLst/>
            <a:rect l="l" t="t" r="r" b="b"/>
            <a:pathLst>
              <a:path w="3631055" h="2709675">
                <a:moveTo>
                  <a:pt x="0" y="0"/>
                </a:moveTo>
                <a:lnTo>
                  <a:pt x="3631055" y="0"/>
                </a:lnTo>
                <a:lnTo>
                  <a:pt x="3631055" y="2709675"/>
                </a:lnTo>
                <a:lnTo>
                  <a:pt x="0" y="2709675"/>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418199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E1D80929-DDAA-A345-6E41-3CDB5DE4F427}"/>
              </a:ext>
            </a:extLst>
          </p:cNvPr>
          <p:cNvSpPr/>
          <p:nvPr/>
        </p:nvSpPr>
        <p:spPr>
          <a:xfrm>
            <a:off x="4267200" y="1638300"/>
            <a:ext cx="13335000" cy="5638800"/>
          </a:xfrm>
          <a:custGeom>
            <a:avLst/>
            <a:gdLst/>
            <a:ahLst/>
            <a:cxnLst/>
            <a:rect l="l" t="t" r="r" b="b"/>
            <a:pathLst>
              <a:path w="7315200" h="4050792">
                <a:moveTo>
                  <a:pt x="0" y="0"/>
                </a:moveTo>
                <a:lnTo>
                  <a:pt x="7315200" y="0"/>
                </a:lnTo>
                <a:lnTo>
                  <a:pt x="7315200" y="4050792"/>
                </a:lnTo>
                <a:lnTo>
                  <a:pt x="0" y="405079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a:ln w="38100" cap="sq">
            <a:solidFill>
              <a:srgbClr val="000000"/>
            </a:solidFill>
            <a:prstDash val="solid"/>
            <a:miter/>
          </a:ln>
        </p:spPr>
        <p:txBody>
          <a:bodyPr/>
          <a:lstStyle/>
          <a:p>
            <a:endParaRPr lang="en-US"/>
          </a:p>
        </p:txBody>
      </p:sp>
      <p:sp>
        <p:nvSpPr>
          <p:cNvPr id="2" name="TextBox 1">
            <a:extLst>
              <a:ext uri="{FF2B5EF4-FFF2-40B4-BE49-F238E27FC236}">
                <a16:creationId xmlns:a16="http://schemas.microsoft.com/office/drawing/2014/main" id="{6FC6FCE0-6BB3-9589-BA75-17818C755FE7}"/>
              </a:ext>
            </a:extLst>
          </p:cNvPr>
          <p:cNvSpPr txBox="1"/>
          <p:nvPr/>
        </p:nvSpPr>
        <p:spPr>
          <a:xfrm>
            <a:off x="4800600" y="2171700"/>
            <a:ext cx="12420600" cy="4401205"/>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rPr>
              <a:t>(1)</a:t>
            </a:r>
            <a:r>
              <a:rPr lang="vi-VN" sz="4000" b="1" dirty="0">
                <a:latin typeface="Times New Roman" panose="02020603050405020304" pitchFamily="18" charset="0"/>
                <a:cs typeface="Times New Roman" panose="02020603050405020304" pitchFamily="18" charset="0"/>
              </a:rPr>
              <a:t> Em suy nghĩ như thế nào về việc giữ gìn và phát huy những vẻ đẹp của làng quê Việt Nam trong xã hội hiện đại?</a:t>
            </a:r>
            <a:endParaRPr lang="en-US" sz="4000" b="1" dirty="0">
              <a:latin typeface="Times New Roman" panose="02020603050405020304" pitchFamily="18" charset="0"/>
              <a:cs typeface="Times New Roman" panose="02020603050405020304" pitchFamily="18" charset="0"/>
            </a:endParaRPr>
          </a:p>
          <a:p>
            <a:pPr algn="just"/>
            <a:endParaRPr lang="vi-VN" sz="4000" dirty="0">
              <a:latin typeface="Times New Roman" panose="02020603050405020304" pitchFamily="18" charset="0"/>
              <a:cs typeface="Times New Roman" panose="02020603050405020304" pitchFamily="18" charset="0"/>
            </a:endParaRPr>
          </a:p>
          <a:p>
            <a:pPr algn="just"/>
            <a:r>
              <a:rPr lang="en-US" sz="4000" b="1" dirty="0">
                <a:latin typeface="Times New Roman" panose="02020603050405020304" pitchFamily="18" charset="0"/>
                <a:cs typeface="Times New Roman" panose="02020603050405020304" pitchFamily="18" charset="0"/>
              </a:rPr>
              <a:t>(2)</a:t>
            </a:r>
            <a:r>
              <a:rPr lang="vi-VN" sz="4000" b="1" dirty="0">
                <a:latin typeface="Times New Roman" panose="02020603050405020304" pitchFamily="18" charset="0"/>
                <a:cs typeface="Times New Roman" panose="02020603050405020304" pitchFamily="18" charset="0"/>
              </a:rPr>
              <a:t> Chia sẻ những suy nghĩ của em về chiến tranh và số phận con người qua truyện “Ông lão bên chiếc cầu” (Hê-minh-uê)</a:t>
            </a:r>
            <a:endParaRPr lang="vi-VN" sz="4000"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457200" y="2542356"/>
            <a:ext cx="3429000" cy="7727326"/>
          </a:xfrm>
          <a:custGeom>
            <a:avLst/>
            <a:gdLst/>
            <a:ahLst/>
            <a:cxnLst/>
            <a:rect l="l" t="t" r="r" b="b"/>
            <a:pathLst>
              <a:path w="1825942" h="4114800">
                <a:moveTo>
                  <a:pt x="0" y="0"/>
                </a:moveTo>
                <a:lnTo>
                  <a:pt x="1825942" y="0"/>
                </a:lnTo>
                <a:lnTo>
                  <a:pt x="1825942"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90530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960704" y="54014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Chuẩn</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bị</a:t>
            </a:r>
            <a:endPar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7BC7BF6B-2D38-F80D-8143-7749C3C9EA84}"/>
              </a:ext>
            </a:extLst>
          </p:cNvPr>
          <p:cNvSpPr/>
          <p:nvPr/>
        </p:nvSpPr>
        <p:spPr>
          <a:xfrm>
            <a:off x="990600" y="1790700"/>
            <a:ext cx="16611600" cy="4154984"/>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 Xác định vấn đề cần thảo luận: việc giữ gìn và phát huy vẻ đẹp của làng quê Việt Nam trong xã hội hiện đại.</a:t>
            </a:r>
          </a:p>
          <a:p>
            <a:pPr algn="just"/>
            <a:r>
              <a:rPr lang="vi-VN" sz="4400" dirty="0">
                <a:latin typeface="Times New Roman" panose="02020603050405020304" pitchFamily="18" charset="0"/>
                <a:cs typeface="Times New Roman" panose="02020603050405020304" pitchFamily="18" charset="0"/>
              </a:rPr>
              <a:t>- Xác định đối tượng tham gia, bối cảnh thảo luận để chuẩn bị nội dung cho phù hợp.</a:t>
            </a:r>
          </a:p>
          <a:p>
            <a:pPr algn="just"/>
            <a:r>
              <a:rPr lang="vi-VN" sz="4400" dirty="0">
                <a:latin typeface="Times New Roman" panose="02020603050405020304" pitchFamily="18" charset="0"/>
                <a:cs typeface="Times New Roman" panose="02020603050405020304" pitchFamily="18" charset="0"/>
              </a:rPr>
              <a:t>- Chuẩn bị các phương tiện hỗ trợ như tranh, ảnh, video,… và máy chiếu, màn hình (nếu có).</a:t>
            </a:r>
          </a:p>
        </p:txBody>
      </p:sp>
      <p:sp>
        <p:nvSpPr>
          <p:cNvPr id="5" name="Freeform 5">
            <a:extLst>
              <a:ext uri="{FF2B5EF4-FFF2-40B4-BE49-F238E27FC236}">
                <a16:creationId xmlns:a16="http://schemas.microsoft.com/office/drawing/2014/main" id="{A829007D-19F6-D608-ED80-ADD462FD4C58}"/>
              </a:ext>
            </a:extLst>
          </p:cNvPr>
          <p:cNvSpPr/>
          <p:nvPr/>
        </p:nvSpPr>
        <p:spPr>
          <a:xfrm>
            <a:off x="15163800" y="7505700"/>
            <a:ext cx="3285685" cy="3104972"/>
          </a:xfrm>
          <a:custGeom>
            <a:avLst/>
            <a:gdLst/>
            <a:ahLst/>
            <a:cxnLst/>
            <a:rect l="l" t="t" r="r" b="b"/>
            <a:pathLst>
              <a:path w="3285685" h="3104972">
                <a:moveTo>
                  <a:pt x="0" y="0"/>
                </a:moveTo>
                <a:lnTo>
                  <a:pt x="3285685" y="0"/>
                </a:lnTo>
                <a:lnTo>
                  <a:pt x="3285685" y="3104972"/>
                </a:lnTo>
                <a:lnTo>
                  <a:pt x="0" y="3104972"/>
                </a:lnTo>
                <a:lnTo>
                  <a:pt x="0" y="0"/>
                </a:lnTo>
                <a:close/>
              </a:path>
            </a:pathLst>
          </a:custGeom>
          <a:blipFill>
            <a:blip r:embed="rId3"/>
            <a:stretch>
              <a:fillRect/>
            </a:stretch>
          </a:blipFill>
        </p:spPr>
        <p:txBody>
          <a:bodyPr/>
          <a:lstStyle/>
          <a:p>
            <a:endParaRPr lang="en-US"/>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6"/>
          <p:cNvSpPr/>
          <p:nvPr/>
        </p:nvSpPr>
        <p:spPr>
          <a:xfrm>
            <a:off x="11125200" y="5372100"/>
            <a:ext cx="4495800" cy="4776415"/>
          </a:xfrm>
          <a:custGeom>
            <a:avLst/>
            <a:gdLst/>
            <a:ahLst/>
            <a:cxnLst/>
            <a:rect l="l" t="t" r="r" b="b"/>
            <a:pathLst>
              <a:path w="2131048" h="2264062">
                <a:moveTo>
                  <a:pt x="0" y="0"/>
                </a:moveTo>
                <a:lnTo>
                  <a:pt x="2131048" y="0"/>
                </a:lnTo>
                <a:lnTo>
                  <a:pt x="2131048" y="2264062"/>
                </a:lnTo>
                <a:lnTo>
                  <a:pt x="0" y="226406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60239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905000" y="64770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ý</a:t>
            </a:r>
          </a:p>
        </p:txBody>
      </p:sp>
      <p:sp>
        <p:nvSpPr>
          <p:cNvPr id="3" name="Rectangle 2">
            <a:extLst>
              <a:ext uri="{FF2B5EF4-FFF2-40B4-BE49-F238E27FC236}">
                <a16:creationId xmlns:a16="http://schemas.microsoft.com/office/drawing/2014/main" id="{7BC7BF6B-2D38-F80D-8143-7749C3C9EA84}"/>
              </a:ext>
            </a:extLst>
          </p:cNvPr>
          <p:cNvSpPr/>
          <p:nvPr/>
        </p:nvSpPr>
        <p:spPr>
          <a:xfrm>
            <a:off x="990600" y="1790700"/>
            <a:ext cx="16611600" cy="769441"/>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Tìm ý</a:t>
            </a:r>
            <a:endParaRPr lang="vi-VN" sz="44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8" name="Freeform 7">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9" name="TextBox 8">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1" name="Freeform 10">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2" name="TextBox 11">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4" name="Freeform 13">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5" name="TextBox 14">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7" name="Freeform 16">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8" name="TextBox 17">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6">
            <a:extLst>
              <a:ext uri="{FF2B5EF4-FFF2-40B4-BE49-F238E27FC236}">
                <a16:creationId xmlns:a16="http://schemas.microsoft.com/office/drawing/2014/main" id="{D66E0EB0-C4F9-E8A9-5110-9E59172E5EE6}"/>
              </a:ext>
            </a:extLst>
          </p:cNvPr>
          <p:cNvGrpSpPr/>
          <p:nvPr/>
        </p:nvGrpSpPr>
        <p:grpSpPr>
          <a:xfrm>
            <a:off x="381000" y="3873020"/>
            <a:ext cx="5638800" cy="6288250"/>
            <a:chOff x="0" y="0"/>
            <a:chExt cx="5694172" cy="6350000"/>
          </a:xfrm>
        </p:grpSpPr>
        <p:sp>
          <p:nvSpPr>
            <p:cNvPr id="20" name="Freeform 7">
              <a:extLst>
                <a:ext uri="{FF2B5EF4-FFF2-40B4-BE49-F238E27FC236}">
                  <a16:creationId xmlns:a16="http://schemas.microsoft.com/office/drawing/2014/main" id="{7B6ACA62-89DD-7198-A79A-8CDC174ED761}"/>
                </a:ext>
              </a:extLst>
            </p:cNvPr>
            <p:cNvSpPr/>
            <p:nvPr/>
          </p:nvSpPr>
          <p:spPr>
            <a:xfrm>
              <a:off x="-325374" y="-156464"/>
              <a:ext cx="6176010" cy="7732141"/>
            </a:xfrm>
            <a:custGeom>
              <a:avLst/>
              <a:gdLst/>
              <a:ahLst/>
              <a:cxnLst/>
              <a:rect l="l" t="t" r="r" b="b"/>
              <a:pathLst>
                <a:path w="6176010" h="7732141">
                  <a:moveTo>
                    <a:pt x="2751836" y="534162"/>
                  </a:moveTo>
                  <a:cubicBezTo>
                    <a:pt x="2744978" y="526288"/>
                    <a:pt x="2765044" y="531876"/>
                    <a:pt x="2751836" y="534162"/>
                  </a:cubicBezTo>
                  <a:close/>
                  <a:moveTo>
                    <a:pt x="3623056" y="858266"/>
                  </a:moveTo>
                  <a:cubicBezTo>
                    <a:pt x="3616706" y="864743"/>
                    <a:pt x="3625723" y="857504"/>
                    <a:pt x="3623056" y="858266"/>
                  </a:cubicBezTo>
                  <a:close/>
                  <a:moveTo>
                    <a:pt x="6009894" y="6462268"/>
                  </a:moveTo>
                  <a:cubicBezTo>
                    <a:pt x="4415282" y="6546215"/>
                    <a:pt x="2577846" y="6484239"/>
                    <a:pt x="928370" y="6489827"/>
                  </a:cubicBezTo>
                  <a:cubicBezTo>
                    <a:pt x="0" y="6374511"/>
                    <a:pt x="551307" y="7732141"/>
                    <a:pt x="325374" y="206756"/>
                  </a:cubicBezTo>
                  <a:cubicBezTo>
                    <a:pt x="591439" y="101346"/>
                    <a:pt x="749935" y="273685"/>
                    <a:pt x="951738" y="255016"/>
                  </a:cubicBezTo>
                  <a:cubicBezTo>
                    <a:pt x="945007" y="392684"/>
                    <a:pt x="1095502" y="0"/>
                    <a:pt x="1517142" y="357124"/>
                  </a:cubicBezTo>
                  <a:cubicBezTo>
                    <a:pt x="1643380" y="366776"/>
                    <a:pt x="1761236" y="463042"/>
                    <a:pt x="1880616" y="516255"/>
                  </a:cubicBezTo>
                  <a:cubicBezTo>
                    <a:pt x="1880743" y="513080"/>
                    <a:pt x="1880489" y="509524"/>
                    <a:pt x="1881759" y="516890"/>
                  </a:cubicBezTo>
                  <a:cubicBezTo>
                    <a:pt x="1900047" y="524891"/>
                    <a:pt x="1918335" y="532130"/>
                    <a:pt x="1936750" y="537718"/>
                  </a:cubicBezTo>
                  <a:cubicBezTo>
                    <a:pt x="1947418" y="535051"/>
                    <a:pt x="1954149" y="512699"/>
                    <a:pt x="1968246" y="527812"/>
                  </a:cubicBezTo>
                  <a:cubicBezTo>
                    <a:pt x="2053971" y="513969"/>
                    <a:pt x="2218182" y="523113"/>
                    <a:pt x="2387346" y="529082"/>
                  </a:cubicBezTo>
                  <a:cubicBezTo>
                    <a:pt x="2376170" y="524764"/>
                    <a:pt x="2412619" y="512191"/>
                    <a:pt x="2471547" y="505714"/>
                  </a:cubicBezTo>
                  <a:cubicBezTo>
                    <a:pt x="2471420" y="505587"/>
                    <a:pt x="2471420" y="505460"/>
                    <a:pt x="2471293" y="505333"/>
                  </a:cubicBezTo>
                  <a:cubicBezTo>
                    <a:pt x="2471547" y="505333"/>
                    <a:pt x="2471674" y="505460"/>
                    <a:pt x="2471928" y="505460"/>
                  </a:cubicBezTo>
                  <a:cubicBezTo>
                    <a:pt x="2471801" y="505714"/>
                    <a:pt x="2471674" y="505714"/>
                    <a:pt x="2471674" y="505714"/>
                  </a:cubicBezTo>
                  <a:cubicBezTo>
                    <a:pt x="2581275" y="493776"/>
                    <a:pt x="2768981" y="503174"/>
                    <a:pt x="2876296" y="627634"/>
                  </a:cubicBezTo>
                  <a:cubicBezTo>
                    <a:pt x="2861310" y="631952"/>
                    <a:pt x="3014472" y="666115"/>
                    <a:pt x="3051810" y="656336"/>
                  </a:cubicBezTo>
                  <a:cubicBezTo>
                    <a:pt x="3076575" y="698627"/>
                    <a:pt x="3186938" y="705993"/>
                    <a:pt x="3257296" y="659130"/>
                  </a:cubicBezTo>
                  <a:cubicBezTo>
                    <a:pt x="3273425" y="703326"/>
                    <a:pt x="3298190" y="665988"/>
                    <a:pt x="3339338" y="725170"/>
                  </a:cubicBezTo>
                  <a:cubicBezTo>
                    <a:pt x="3445256" y="677037"/>
                    <a:pt x="3515614" y="801370"/>
                    <a:pt x="3613277" y="861314"/>
                  </a:cubicBezTo>
                  <a:lnTo>
                    <a:pt x="3613658" y="863727"/>
                  </a:lnTo>
                  <a:cubicBezTo>
                    <a:pt x="3613531" y="862965"/>
                    <a:pt x="3613531" y="862203"/>
                    <a:pt x="3613404" y="861314"/>
                  </a:cubicBezTo>
                  <a:cubicBezTo>
                    <a:pt x="3613404" y="861314"/>
                    <a:pt x="3613404" y="861314"/>
                    <a:pt x="3613277" y="861314"/>
                  </a:cubicBezTo>
                  <a:lnTo>
                    <a:pt x="3612896" y="858266"/>
                  </a:lnTo>
                  <a:cubicBezTo>
                    <a:pt x="3613150" y="859409"/>
                    <a:pt x="3613277" y="860425"/>
                    <a:pt x="3613404" y="861314"/>
                  </a:cubicBezTo>
                  <a:cubicBezTo>
                    <a:pt x="3660775" y="890397"/>
                    <a:pt x="3714623" y="904367"/>
                    <a:pt x="3782060" y="876046"/>
                  </a:cubicBezTo>
                  <a:cubicBezTo>
                    <a:pt x="3780409" y="919480"/>
                    <a:pt x="3806952" y="885317"/>
                    <a:pt x="3843020" y="934974"/>
                  </a:cubicBezTo>
                  <a:cubicBezTo>
                    <a:pt x="3826510" y="910082"/>
                    <a:pt x="3894328" y="994410"/>
                    <a:pt x="3917188" y="1051306"/>
                  </a:cubicBezTo>
                  <a:cubicBezTo>
                    <a:pt x="3913505" y="1008888"/>
                    <a:pt x="4002278" y="1073785"/>
                    <a:pt x="4044696" y="1144524"/>
                  </a:cubicBezTo>
                  <a:cubicBezTo>
                    <a:pt x="4048379" y="1054100"/>
                    <a:pt x="4135501" y="1118489"/>
                    <a:pt x="4226814" y="1163574"/>
                  </a:cubicBezTo>
                  <a:cubicBezTo>
                    <a:pt x="4228592" y="1164463"/>
                    <a:pt x="4230370" y="1165352"/>
                    <a:pt x="4232148" y="1166241"/>
                  </a:cubicBezTo>
                  <a:cubicBezTo>
                    <a:pt x="4276979" y="1187958"/>
                    <a:pt x="4322445" y="1204087"/>
                    <a:pt x="4359148" y="1194308"/>
                  </a:cubicBezTo>
                  <a:cubicBezTo>
                    <a:pt x="4379722" y="1191895"/>
                    <a:pt x="4512818" y="1271778"/>
                    <a:pt x="4578858" y="1227836"/>
                  </a:cubicBezTo>
                  <a:cubicBezTo>
                    <a:pt x="4646295" y="1300988"/>
                    <a:pt x="4631944" y="1272032"/>
                    <a:pt x="4724146" y="1260094"/>
                  </a:cubicBezTo>
                  <a:cubicBezTo>
                    <a:pt x="4723765" y="1243965"/>
                    <a:pt x="4732020" y="1253617"/>
                    <a:pt x="4740656" y="1272286"/>
                  </a:cubicBezTo>
                  <a:cubicBezTo>
                    <a:pt x="4798441" y="1312164"/>
                    <a:pt x="4826508" y="1285113"/>
                    <a:pt x="4890262" y="1268730"/>
                  </a:cubicBezTo>
                  <a:cubicBezTo>
                    <a:pt x="4922774" y="1248918"/>
                    <a:pt x="4989576" y="1270508"/>
                    <a:pt x="5000244" y="1302004"/>
                  </a:cubicBezTo>
                  <a:cubicBezTo>
                    <a:pt x="5046726" y="1303147"/>
                    <a:pt x="5038979" y="1272921"/>
                    <a:pt x="5084826" y="1323086"/>
                  </a:cubicBezTo>
                  <a:cubicBezTo>
                    <a:pt x="5093716" y="1312418"/>
                    <a:pt x="5119116" y="1316736"/>
                    <a:pt x="5146802" y="1326642"/>
                  </a:cubicBezTo>
                  <a:cubicBezTo>
                    <a:pt x="5147310" y="1326769"/>
                    <a:pt x="5147691" y="1326896"/>
                    <a:pt x="5148199" y="1327150"/>
                  </a:cubicBezTo>
                  <a:cubicBezTo>
                    <a:pt x="5164836" y="1333246"/>
                    <a:pt x="5182235" y="1341247"/>
                    <a:pt x="5197475" y="1349375"/>
                  </a:cubicBezTo>
                  <a:cubicBezTo>
                    <a:pt x="5198364" y="1348740"/>
                    <a:pt x="5199761" y="1349248"/>
                    <a:pt x="5201920" y="1351788"/>
                  </a:cubicBezTo>
                  <a:cubicBezTo>
                    <a:pt x="5200523" y="1351026"/>
                    <a:pt x="5198999" y="1350137"/>
                    <a:pt x="5197475" y="1349375"/>
                  </a:cubicBezTo>
                  <a:cubicBezTo>
                    <a:pt x="5192649" y="1353439"/>
                    <a:pt x="5214874" y="1405382"/>
                    <a:pt x="5307838" y="1407668"/>
                  </a:cubicBezTo>
                  <a:cubicBezTo>
                    <a:pt x="5338064" y="1425956"/>
                    <a:pt x="5464810" y="1502283"/>
                    <a:pt x="5506974" y="1594612"/>
                  </a:cubicBezTo>
                  <a:cubicBezTo>
                    <a:pt x="5541010" y="1581658"/>
                    <a:pt x="5529707" y="1620393"/>
                    <a:pt x="5571236" y="1608836"/>
                  </a:cubicBezTo>
                  <a:cubicBezTo>
                    <a:pt x="5554599" y="1641729"/>
                    <a:pt x="5599811" y="1597660"/>
                    <a:pt x="5587492" y="1652524"/>
                  </a:cubicBezTo>
                  <a:cubicBezTo>
                    <a:pt x="5590413" y="1654429"/>
                    <a:pt x="5593207" y="1656207"/>
                    <a:pt x="5596001" y="1657985"/>
                  </a:cubicBezTo>
                  <a:lnTo>
                    <a:pt x="5596255" y="1658112"/>
                  </a:lnTo>
                  <a:cubicBezTo>
                    <a:pt x="6176010" y="2027555"/>
                    <a:pt x="5979922" y="1133221"/>
                    <a:pt x="6009894" y="6462268"/>
                  </a:cubicBezTo>
                  <a:close/>
                  <a:moveTo>
                    <a:pt x="3613658" y="868807"/>
                  </a:moveTo>
                  <a:cubicBezTo>
                    <a:pt x="3613531" y="869188"/>
                    <a:pt x="3613150" y="869950"/>
                    <a:pt x="3612769" y="871347"/>
                  </a:cubicBezTo>
                  <a:cubicBezTo>
                    <a:pt x="3613150" y="870712"/>
                    <a:pt x="3613531" y="869950"/>
                    <a:pt x="3613658" y="868807"/>
                  </a:cubicBezTo>
                  <a:close/>
                  <a:moveTo>
                    <a:pt x="3684270" y="889762"/>
                  </a:moveTo>
                  <a:cubicBezTo>
                    <a:pt x="3683254" y="889000"/>
                    <a:pt x="3685159" y="890778"/>
                    <a:pt x="3685794" y="891794"/>
                  </a:cubicBezTo>
                  <a:cubicBezTo>
                    <a:pt x="3688588" y="891921"/>
                    <a:pt x="3692017" y="891921"/>
                    <a:pt x="3684270" y="889762"/>
                  </a:cubicBezTo>
                  <a:close/>
                  <a:moveTo>
                    <a:pt x="2471166" y="504698"/>
                  </a:moveTo>
                  <a:cubicBezTo>
                    <a:pt x="2463419" y="503555"/>
                    <a:pt x="2468880" y="504825"/>
                    <a:pt x="2471293" y="505333"/>
                  </a:cubicBezTo>
                  <a:cubicBezTo>
                    <a:pt x="2471166" y="504825"/>
                    <a:pt x="2471166" y="504317"/>
                    <a:pt x="2471166" y="504698"/>
                  </a:cubicBezTo>
                  <a:close/>
                </a:path>
              </a:pathLst>
            </a:custGeom>
            <a:blipFill>
              <a:blip r:embed="rId3"/>
              <a:stretch>
                <a:fillRect l="-56297" r="-56297"/>
              </a:stretch>
            </a:blipFill>
          </p:spPr>
          <p:txBody>
            <a:bodyPr/>
            <a:lstStyle/>
            <a:p>
              <a:endParaRPr lang="en-US"/>
            </a:p>
          </p:txBody>
        </p:sp>
      </p:grpSp>
      <p:sp>
        <p:nvSpPr>
          <p:cNvPr id="21" name="Rectangle 20">
            <a:extLst>
              <a:ext uri="{FF2B5EF4-FFF2-40B4-BE49-F238E27FC236}">
                <a16:creationId xmlns:a16="http://schemas.microsoft.com/office/drawing/2014/main" id="{C00875B7-0077-50CC-8D8E-0471B9B02C92}"/>
              </a:ext>
            </a:extLst>
          </p:cNvPr>
          <p:cNvSpPr/>
          <p:nvPr/>
        </p:nvSpPr>
        <p:spPr>
          <a:xfrm>
            <a:off x="6400800" y="2560141"/>
            <a:ext cx="10744200" cy="5509200"/>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 Tìm ý cho bài nói theo gợi ý sau:</a:t>
            </a:r>
          </a:p>
          <a:p>
            <a:pPr algn="just"/>
            <a:r>
              <a:rPr lang="vi-VN" sz="4400" dirty="0">
                <a:latin typeface="Times New Roman" panose="02020603050405020304" pitchFamily="18" charset="0"/>
                <a:cs typeface="Times New Roman" panose="02020603050405020304" pitchFamily="18" charset="0"/>
              </a:rPr>
              <a:t>+ Làng quê Việt Nam có những vẻ đẹp nào cần giữ gìn và phát huy?</a:t>
            </a:r>
          </a:p>
          <a:p>
            <a:pPr algn="just"/>
            <a:r>
              <a:rPr lang="vi-VN" sz="4400" dirty="0">
                <a:latin typeface="Times New Roman" panose="02020603050405020304" pitchFamily="18" charset="0"/>
                <a:cs typeface="Times New Roman" panose="02020603050405020304" pitchFamily="18" charset="0"/>
              </a:rPr>
              <a:t>+ Tại sao cần giữ gìn và phát huy những vẻ đẹp đó trong xã hội hiện đại?</a:t>
            </a:r>
          </a:p>
          <a:p>
            <a:pPr algn="just"/>
            <a:r>
              <a:rPr lang="vi-VN" sz="4400" dirty="0">
                <a:latin typeface="Times New Roman" panose="02020603050405020304" pitchFamily="18" charset="0"/>
                <a:cs typeface="Times New Roman" panose="02020603050405020304" pitchFamily="18" charset="0"/>
              </a:rPr>
              <a:t>+ Làm thế nào để giữ gìn và phát huy những vẻ đẹp của làng quê Việt Nam trong xã hội hiện đại?</a:t>
            </a:r>
          </a:p>
        </p:txBody>
      </p:sp>
    </p:spTree>
    <p:extLst>
      <p:ext uri="{BB962C8B-B14F-4D97-AF65-F5344CB8AC3E}">
        <p14:creationId xmlns:p14="http://schemas.microsoft.com/office/powerpoint/2010/main" val="357822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914400" y="723900"/>
            <a:ext cx="166116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Làng quê Việt Nam có những vẻ đẹp nào cần giữ gìn và phát huy?</a:t>
            </a:r>
          </a:p>
        </p:txBody>
      </p:sp>
      <p:sp>
        <p:nvSpPr>
          <p:cNvPr id="2" name="Rectangle 1">
            <a:extLst>
              <a:ext uri="{FF2B5EF4-FFF2-40B4-BE49-F238E27FC236}">
                <a16:creationId xmlns:a16="http://schemas.microsoft.com/office/drawing/2014/main" id="{00973375-CE27-DCEF-9148-A99600AB850F}"/>
              </a:ext>
            </a:extLst>
          </p:cNvPr>
          <p:cNvSpPr/>
          <p:nvPr/>
        </p:nvSpPr>
        <p:spPr>
          <a:xfrm>
            <a:off x="938645" y="2213344"/>
            <a:ext cx="166116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Làng quê Việt Nam có những vẻ đẹp cần giữ gìn và phát huy: Đặc trưng của văn hóa làng quê Việt Nam truyền thống cần phải nhắc đến: chùa làng, đình làng; đời sống tôn giáo, tín ngưỡng; cơ chế hoạt động; phong tục, tập quán; cách ứng xử; phương thức hoạt động... </a:t>
            </a:r>
          </a:p>
        </p:txBody>
      </p:sp>
      <p:grpSp>
        <p:nvGrpSpPr>
          <p:cNvPr id="4" name="Group 8">
            <a:extLst>
              <a:ext uri="{FF2B5EF4-FFF2-40B4-BE49-F238E27FC236}">
                <a16:creationId xmlns:a16="http://schemas.microsoft.com/office/drawing/2014/main" id="{364C13ED-47DE-3A2D-91A7-F1D04AAF57E3}"/>
              </a:ext>
            </a:extLst>
          </p:cNvPr>
          <p:cNvGrpSpPr/>
          <p:nvPr/>
        </p:nvGrpSpPr>
        <p:grpSpPr>
          <a:xfrm>
            <a:off x="-249382" y="5753100"/>
            <a:ext cx="18516600" cy="5526697"/>
            <a:chOff x="0" y="0"/>
            <a:chExt cx="6351016" cy="2051812"/>
          </a:xfrm>
        </p:grpSpPr>
        <p:sp>
          <p:nvSpPr>
            <p:cNvPr id="5" name="Freeform 9">
              <a:extLst>
                <a:ext uri="{FF2B5EF4-FFF2-40B4-BE49-F238E27FC236}">
                  <a16:creationId xmlns:a16="http://schemas.microsoft.com/office/drawing/2014/main" id="{146F3009-41EC-A5CC-76C2-91257FA9541A}"/>
                </a:ext>
              </a:extLst>
            </p:cNvPr>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blipFill>
              <a:blip r:embed="rId3"/>
              <a:stretch>
                <a:fillRect t="-54522" b="-54522"/>
              </a:stretch>
            </a:blipFill>
          </p:spPr>
          <p:txBody>
            <a:bodyPr/>
            <a:lstStyle/>
            <a:p>
              <a:endParaRPr lang="en-US"/>
            </a:p>
          </p:txBody>
        </p:sp>
      </p:grpSp>
    </p:spTree>
    <p:extLst>
      <p:ext uri="{BB962C8B-B14F-4D97-AF65-F5344CB8AC3E}">
        <p14:creationId xmlns:p14="http://schemas.microsoft.com/office/powerpoint/2010/main" val="33710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C7BF6B-2D38-F80D-8143-7749C3C9EA84}"/>
              </a:ext>
            </a:extLst>
          </p:cNvPr>
          <p:cNvSpPr/>
          <p:nvPr/>
        </p:nvSpPr>
        <p:spPr>
          <a:xfrm>
            <a:off x="609600" y="571500"/>
            <a:ext cx="166116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Tại sao cần giữ gìn và phát huy những vẻ đẹp đó trong xã hội hiện đại?</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531D5E7-1050-9B1F-47F2-82EB86EF1BEF}"/>
              </a:ext>
            </a:extLst>
          </p:cNvPr>
          <p:cNvSpPr/>
          <p:nvPr/>
        </p:nvSpPr>
        <p:spPr>
          <a:xfrm>
            <a:off x="794952" y="2324100"/>
            <a:ext cx="166116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Cần giữ gìn và phát huy những vẻ đẹp đó trong xã hội hiện đại vì nhiều nét đẹp của làng quê Việt Nam đang ngày bị mai một, giới trẻ ngày càng ít quan tâm, tìm hiểu về những truyền thống tốt đẹp của dân tộc ta.</a:t>
            </a:r>
          </a:p>
        </p:txBody>
      </p:sp>
      <p:grpSp>
        <p:nvGrpSpPr>
          <p:cNvPr id="4" name="Group 2">
            <a:extLst>
              <a:ext uri="{FF2B5EF4-FFF2-40B4-BE49-F238E27FC236}">
                <a16:creationId xmlns:a16="http://schemas.microsoft.com/office/drawing/2014/main" id="{E6966B82-2179-41B3-304C-55BAB763F37E}"/>
              </a:ext>
            </a:extLst>
          </p:cNvPr>
          <p:cNvGrpSpPr/>
          <p:nvPr/>
        </p:nvGrpSpPr>
        <p:grpSpPr>
          <a:xfrm>
            <a:off x="827809" y="4533900"/>
            <a:ext cx="17449800" cy="5664456"/>
            <a:chOff x="0" y="0"/>
            <a:chExt cx="6340094" cy="2727452"/>
          </a:xfrm>
        </p:grpSpPr>
        <p:sp>
          <p:nvSpPr>
            <p:cNvPr id="5" name="Freeform 3">
              <a:extLst>
                <a:ext uri="{FF2B5EF4-FFF2-40B4-BE49-F238E27FC236}">
                  <a16:creationId xmlns:a16="http://schemas.microsoft.com/office/drawing/2014/main" id="{C28776D2-B566-44F5-A5C4-156F59D1ED0B}"/>
                </a:ext>
              </a:extLst>
            </p:cNvPr>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t="-42170" b="-42170"/>
              </a:stretch>
            </a:blipFill>
          </p:spPr>
          <p:txBody>
            <a:bodyPr/>
            <a:lstStyle/>
            <a:p>
              <a:endParaRPr lang="en-US"/>
            </a:p>
          </p:txBody>
        </p:sp>
      </p:grpSp>
    </p:spTree>
    <p:extLst>
      <p:ext uri="{BB962C8B-B14F-4D97-AF65-F5344CB8AC3E}">
        <p14:creationId xmlns:p14="http://schemas.microsoft.com/office/powerpoint/2010/main" val="307323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949</TotalTime>
  <Words>1323</Words>
  <Application>Microsoft Office PowerPoint</Application>
  <PresentationFormat>Custom</PresentationFormat>
  <Paragraphs>83</Paragraphs>
  <Slides>18</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#9Slide07 IcielBaliho Script</vt:lpstr>
      <vt:lpstr>Calibri</vt:lpstr>
      <vt:lpstr>Wingdings</vt:lpstr>
      <vt:lpstr>Times New Roman</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Floral Feminine &amp; Calm Self-Introduction Presentation</dc:title>
  <dc:creator>HP</dc:creator>
  <cp:lastModifiedBy>HP</cp:lastModifiedBy>
  <cp:revision>43</cp:revision>
  <dcterms:created xsi:type="dcterms:W3CDTF">2006-08-16T00:00:00Z</dcterms:created>
  <dcterms:modified xsi:type="dcterms:W3CDTF">2025-03-16T00:23:28Z</dcterms:modified>
  <dc:identifier>DAGIwXzUk7U</dc:identifier>
</cp:coreProperties>
</file>