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Lst>
  <p:notesMasterIdLst>
    <p:notesMasterId r:id="rId19"/>
  </p:notesMasterIdLst>
  <p:sldIdLst>
    <p:sldId id="453" r:id="rId8"/>
    <p:sldId id="314" r:id="rId9"/>
    <p:sldId id="398" r:id="rId10"/>
    <p:sldId id="473" r:id="rId11"/>
    <p:sldId id="516" r:id="rId12"/>
    <p:sldId id="472" r:id="rId13"/>
    <p:sldId id="517" r:id="rId14"/>
    <p:sldId id="529" r:id="rId15"/>
    <p:sldId id="501" r:id="rId16"/>
    <p:sldId id="502" r:id="rId17"/>
    <p:sldId id="525" r:id="rId18"/>
  </p:sldIdLst>
  <p:sldSz cx="18288000" cy="10287000"/>
  <p:notesSz cx="6858000" cy="9144000"/>
  <p:embeddedFontLst>
    <p:embeddedFont>
      <p:font typeface="微软雅黑 Light" panose="020B0502040204020203" pitchFamily="34" charset="-122"/>
      <p:regular r:id="rId20"/>
    </p:embeddedFont>
    <p:embeddedFont>
      <p:font typeface="Calibri" panose="020F0502020204030204" pitchFamily="34" charset="0"/>
      <p:regular r:id="rId21"/>
      <p:bold r:id="rId22"/>
      <p:italic r:id="rId23"/>
      <p:boldItalic r:id="rId24"/>
    </p:embeddedFont>
    <p:embeddedFont>
      <p:font typeface="#9Slide04 Podkova ExtraBold" panose="020B0604020202020204" charset="0"/>
      <p:bold r:id="rId25"/>
    </p:embeddedFont>
    <p:embeddedFont>
      <p:font typeface="#9Slide07 IcielBaliho Script" panose="020B0604020202020204" charset="0"/>
      <p:regular r:id="rId26"/>
    </p:embeddedFont>
    <p:embeddedFont>
      <p:font typeface="#9Slide05 Agile Script Calligra" panose="020B0604020202020204" charset="0"/>
      <p:regular r:id="rId27"/>
    </p:embeddedFont>
    <p:embeddedFont>
      <p:font typeface="Open Sans" panose="020B0606030504020204" pitchFamily="34" charset="0"/>
      <p:regular r:id="rId28"/>
      <p:bold r:id="rId29"/>
      <p:italic r:id="rId30"/>
      <p:boldItalic r:id="rId31"/>
    </p:embeddedFont>
    <p:embeddedFont>
      <p:font typeface="#9Slide04 Vollkorn Bold" panose="020B060402020202020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73" d="100"/>
          <a:sy n="73" d="100"/>
        </p:scale>
        <p:origin x="47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solidFill>
                  <a:srgbClr val="000000"/>
                </a:solidFill>
                <a:latin typeface="Open Sans"/>
              </a:rPr>
              <a:t>“Dân ta có một lòng nồng nàn yêu nước”. Đó là lời khẳng định đầy tự hào của chủ tịch Hồ Chí Minh khi nói về lòng yêu nước của dân tộc Việt Nam. Lòng yêu nước được hiểu là tình cảm yêu thương, gắn bó sâu nặng và tinh thần, trách nhiệm bảo vệ, dựng xây đất nước của con người.</a:t>
            </a:r>
            <a:r>
              <a:rPr lang="en-US" sz="1200" i="1" dirty="0">
                <a:solidFill>
                  <a:srgbClr val="000000"/>
                </a:solidFill>
                <a:latin typeface="Open Sans"/>
              </a:rPr>
              <a:t> </a:t>
            </a:r>
            <a:r>
              <a:rPr lang="vi-VN" sz="1200" i="1" dirty="0"/>
              <a:t>Nhà văn Kim Lân</a:t>
            </a:r>
            <a:r>
              <a:rPr lang="en-US" sz="1200" i="1" dirty="0"/>
              <a:t> </a:t>
            </a:r>
            <a:r>
              <a:rPr lang="en-US" sz="1200" i="1" dirty="0" err="1"/>
              <a:t>cũng</a:t>
            </a:r>
            <a:r>
              <a:rPr lang="en-US" sz="1200" i="1" dirty="0"/>
              <a:t> </a:t>
            </a:r>
            <a:r>
              <a:rPr lang="en-US" sz="1200" i="1" dirty="0" err="1"/>
              <a:t>tham</a:t>
            </a:r>
            <a:r>
              <a:rPr lang="en-US" sz="1200" i="1" dirty="0"/>
              <a:t> </a:t>
            </a:r>
            <a:r>
              <a:rPr lang="en-US" sz="1200" i="1" dirty="0" err="1"/>
              <a:t>gia</a:t>
            </a:r>
            <a:r>
              <a:rPr lang="en-US" sz="1200" i="1" dirty="0"/>
              <a:t> </a:t>
            </a:r>
            <a:r>
              <a:rPr lang="en-US" sz="1200" i="1" dirty="0" err="1"/>
              <a:t>tô</a:t>
            </a:r>
            <a:r>
              <a:rPr lang="en-US" sz="1200" i="1" dirty="0"/>
              <a:t> </a:t>
            </a:r>
            <a:r>
              <a:rPr lang="en-US" sz="1200" i="1" dirty="0" err="1"/>
              <a:t>điểm</a:t>
            </a:r>
            <a:r>
              <a:rPr lang="en-US" sz="1200" i="1" dirty="0"/>
              <a:t> </a:t>
            </a:r>
            <a:r>
              <a:rPr lang="en-US" sz="1200" i="1" dirty="0" err="1"/>
              <a:t>thêm</a:t>
            </a:r>
            <a:r>
              <a:rPr lang="en-US" sz="1200" i="1" dirty="0"/>
              <a:t> </a:t>
            </a:r>
            <a:r>
              <a:rPr lang="en-US" sz="1200" i="1" dirty="0" err="1"/>
              <a:t>chủ</a:t>
            </a:r>
            <a:r>
              <a:rPr lang="en-US" sz="1200" i="1" dirty="0"/>
              <a:t> </a:t>
            </a:r>
            <a:r>
              <a:rPr lang="en-US" sz="1200" i="1" dirty="0" err="1"/>
              <a:t>đề</a:t>
            </a:r>
            <a:r>
              <a:rPr lang="en-US" sz="1200" i="1" dirty="0"/>
              <a:t> </a:t>
            </a:r>
            <a:r>
              <a:rPr lang="en-US" sz="1200" i="1" dirty="0" err="1"/>
              <a:t>yêu</a:t>
            </a:r>
            <a:r>
              <a:rPr lang="en-US" sz="1200" i="1" dirty="0"/>
              <a:t> </a:t>
            </a:r>
            <a:r>
              <a:rPr lang="en-US" sz="1200" i="1" dirty="0" err="1"/>
              <a:t>nước</a:t>
            </a:r>
            <a:r>
              <a:rPr lang="en-US" sz="1200" i="1" dirty="0"/>
              <a:t> </a:t>
            </a:r>
            <a:r>
              <a:rPr lang="en-US" sz="1200" i="1" dirty="0" err="1"/>
              <a:t>đó</a:t>
            </a:r>
            <a:r>
              <a:rPr lang="en-US" sz="1200" i="1" dirty="0"/>
              <a:t> </a:t>
            </a:r>
            <a:r>
              <a:rPr lang="en-US" sz="1200" i="1" dirty="0" err="1"/>
              <a:t>với</a:t>
            </a:r>
            <a:r>
              <a:rPr lang="en-US" sz="1200" i="1" dirty="0"/>
              <a:t> </a:t>
            </a:r>
            <a:r>
              <a:rPr lang="en-US" sz="1200" i="1" dirty="0" err="1"/>
              <a:t>văn</a:t>
            </a:r>
            <a:r>
              <a:rPr lang="en-US" sz="1200" i="1" dirty="0"/>
              <a:t> </a:t>
            </a:r>
            <a:r>
              <a:rPr lang="en-US" sz="1200" i="1" dirty="0" err="1"/>
              <a:t>bản</a:t>
            </a:r>
            <a:r>
              <a:rPr lang="en-US" sz="1200" i="1" dirty="0"/>
              <a:t> “</a:t>
            </a:r>
            <a:r>
              <a:rPr lang="en-US" sz="1200" i="1" dirty="0" err="1"/>
              <a:t>Làng</a:t>
            </a:r>
            <a:r>
              <a:rPr lang="en-US" sz="1200" i="1" dirty="0"/>
              <a:t>”</a:t>
            </a:r>
            <a:r>
              <a:rPr lang="vi-VN" sz="1200" i="1" dirty="0"/>
              <a:t>, lồng ghép những trải nghiệm và cảm xúc thực tế của cuộc sống nông dân vào </a:t>
            </a:r>
            <a:r>
              <a:rPr lang="en-US" sz="1200" i="1" dirty="0" err="1"/>
              <a:t>trong</a:t>
            </a:r>
            <a:r>
              <a:rPr lang="en-US" sz="1200" i="1" dirty="0"/>
              <a:t> </a:t>
            </a:r>
            <a:r>
              <a:rPr lang="vi-VN" sz="1200" i="1" dirty="0"/>
              <a:t>câu chuyện</a:t>
            </a:r>
            <a:r>
              <a:rPr lang="en-US" sz="1200" i="1" dirty="0"/>
              <a:t> </a:t>
            </a:r>
            <a:r>
              <a:rPr lang="en-US" sz="1200" i="1" dirty="0" err="1"/>
              <a:t>của</a:t>
            </a:r>
            <a:r>
              <a:rPr lang="en-US" sz="1200" i="1" dirty="0"/>
              <a:t> </a:t>
            </a:r>
            <a:r>
              <a:rPr lang="en-US" sz="1200" i="1" dirty="0" err="1"/>
              <a:t>chính</a:t>
            </a:r>
            <a:r>
              <a:rPr lang="en-US" sz="1200" i="1" dirty="0"/>
              <a:t> </a:t>
            </a:r>
            <a:r>
              <a:rPr lang="en-US" sz="1200" i="1" dirty="0" err="1"/>
              <a:t>mình</a:t>
            </a:r>
            <a:r>
              <a:rPr lang="en-US" sz="1200" i="1" dirty="0"/>
              <a:t>.</a:t>
            </a:r>
            <a:r>
              <a:rPr lang="vi-VN" sz="1200" i="1" dirty="0"/>
              <a:t> </a:t>
            </a:r>
            <a:r>
              <a:rPr lang="en-US" sz="1200" i="1" dirty="0" err="1"/>
              <a:t>Cụ</a:t>
            </a:r>
            <a:r>
              <a:rPr lang="en-US" sz="1200" i="1" dirty="0"/>
              <a:t> </a:t>
            </a:r>
            <a:r>
              <a:rPr lang="en-US" sz="1200" i="1" dirty="0" err="1"/>
              <a:t>thể</a:t>
            </a:r>
            <a:r>
              <a:rPr lang="en-US" sz="1200" i="1" dirty="0"/>
              <a:t> </a:t>
            </a:r>
            <a:r>
              <a:rPr lang="en-US" sz="1200" i="1" dirty="0" err="1"/>
              <a:t>như</a:t>
            </a:r>
            <a:r>
              <a:rPr lang="en-US" sz="1200" i="1" dirty="0"/>
              <a:t> </a:t>
            </a:r>
            <a:r>
              <a:rPr lang="en-US" sz="1200" i="1" dirty="0" err="1"/>
              <a:t>thế</a:t>
            </a:r>
            <a:r>
              <a:rPr lang="en-US" sz="1200" i="1" dirty="0"/>
              <a:t> </a:t>
            </a:r>
            <a:r>
              <a:rPr lang="en-US" sz="1200" i="1" dirty="0" err="1"/>
              <a:t>nào</a:t>
            </a:r>
            <a:r>
              <a:rPr lang="en-US" sz="1200" i="1" dirty="0"/>
              <a:t>, c</a:t>
            </a:r>
            <a:r>
              <a:rPr lang="vi-VN" sz="1200" i="1" dirty="0"/>
              <a:t>húng ta sẽ cùng đi tìm hiểu tác phẩm này </a:t>
            </a:r>
            <a:r>
              <a:rPr lang="en-US" sz="1200" i="1" dirty="0" err="1"/>
              <a:t>luôn</a:t>
            </a:r>
            <a:r>
              <a:rPr lang="en-US" sz="1200" i="1" dirty="0"/>
              <a:t> </a:t>
            </a:r>
            <a:r>
              <a:rPr lang="vi-VN" sz="1200" i="1" dirty="0"/>
              <a:t>nhé!</a:t>
            </a:r>
            <a:endParaRPr lang="en-US" sz="1200"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9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4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8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5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303068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2.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2.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xmlns=""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5.svg"/><Relationship Id="rId4" Type="http://schemas.openxmlformats.org/officeDocument/2006/relationships/image" Target="../media/image2.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5.svg"/><Relationship Id="rId4" Type="http://schemas.openxmlformats.org/officeDocument/2006/relationships/image" Target="../media/image2.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19.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21.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2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EF97610-3552-13A2-1BD3-D6399CC06640}"/>
              </a:ext>
            </a:extLst>
          </p:cNvPr>
          <p:cNvPicPr>
            <a:picLocks noChangeAspect="1"/>
          </p:cNvPicPr>
          <p:nvPr/>
        </p:nvPicPr>
        <p:blipFill>
          <a:blip r:embed="rId5">
            <a:lum bright="70000" contrast="-70000"/>
          </a:blip>
          <a:stretch>
            <a:fillRect/>
          </a:stretch>
        </p:blipFill>
        <p:spPr>
          <a:xfrm>
            <a:off x="-424343" y="200774"/>
            <a:ext cx="6072142" cy="4115157"/>
          </a:xfrm>
          <a:prstGeom prst="rect">
            <a:avLst/>
          </a:prstGeom>
        </p:spPr>
      </p:pic>
      <p:sp>
        <p:nvSpPr>
          <p:cNvPr id="10" name="Freeform 6">
            <a:extLst>
              <a:ext uri="{FF2B5EF4-FFF2-40B4-BE49-F238E27FC236}">
                <a16:creationId xmlns:a16="http://schemas.microsoft.com/office/drawing/2014/main" id="{1B1A8BAC-6A94-63CD-86B7-21F78BBC8418}"/>
              </a:ext>
            </a:extLst>
          </p:cNvPr>
          <p:cNvSpPr/>
          <p:nvPr/>
        </p:nvSpPr>
        <p:spPr>
          <a:xfrm>
            <a:off x="5766604" y="3193293"/>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6">
              <a:lum bright="70000" contrast="-70000"/>
            </a:blip>
            <a:stretch>
              <a:fillRect/>
            </a:stretch>
          </a:blipFill>
        </p:spPr>
        <p:txBody>
          <a:bodyPr/>
          <a:lstStyle/>
          <a:p>
            <a:endParaRPr lang="en-US"/>
          </a:p>
        </p:txBody>
      </p:sp>
      <p:grpSp>
        <p:nvGrpSpPr>
          <p:cNvPr id="35" name="Group 2">
            <a:extLst>
              <a:ext uri="{FF2B5EF4-FFF2-40B4-BE49-F238E27FC236}">
                <a16:creationId xmlns:a16="http://schemas.microsoft.com/office/drawing/2014/main" id="{39F419CC-4EF7-A944-04F5-EEB37475EA5B}"/>
              </a:ext>
            </a:extLst>
          </p:cNvPr>
          <p:cNvGrpSpPr/>
          <p:nvPr/>
        </p:nvGrpSpPr>
        <p:grpSpPr>
          <a:xfrm>
            <a:off x="-449546" y="4330545"/>
            <a:ext cx="18737546" cy="8060726"/>
            <a:chOff x="0" y="0"/>
            <a:chExt cx="6340094" cy="2727452"/>
          </a:xfrm>
        </p:grpSpPr>
        <p:sp>
          <p:nvSpPr>
            <p:cNvPr id="36" name="Freeform 3">
              <a:extLst>
                <a:ext uri="{FF2B5EF4-FFF2-40B4-BE49-F238E27FC236}">
                  <a16:creationId xmlns:a16="http://schemas.microsoft.com/office/drawing/2014/main" id="{6F3A0C32-D529-7072-212F-79349A387323}"/>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7"/>
              <a:stretch>
                <a:fillRect t="-42170" b="-42170"/>
              </a:stretch>
            </a:blipFill>
          </p:spPr>
          <p:txBody>
            <a:bodyPr/>
            <a:lstStyle/>
            <a:p>
              <a:endParaRPr lang="en-US"/>
            </a:p>
          </p:txBody>
        </p:sp>
      </p:gr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4. </a:t>
            </a: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ngắn</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3686191" y="2268541"/>
            <a:ext cx="9879986"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Làng </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953000" y="1591433"/>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5431423" y="3193582"/>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a:t>
            </a:r>
            <a:endParaRPr lang="en-US" sz="60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9851023" y="4044263"/>
            <a:ext cx="5150997"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Bold" panose="00000800000000000000" pitchFamily="2" charset="0"/>
                <a:cs typeface="Times New Roman" pitchFamily="18" charset="0"/>
              </a:rPr>
              <a:t>- Kim Lân -</a:t>
            </a:r>
            <a:endParaRPr lang="en-US" sz="66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25" name="Freeform 3">
            <a:extLst>
              <a:ext uri="{FF2B5EF4-FFF2-40B4-BE49-F238E27FC236}">
                <a16:creationId xmlns:a16="http://schemas.microsoft.com/office/drawing/2014/main" id="{2DC43019-4AC8-AD70-037C-C6911721FFF0}"/>
              </a:ext>
            </a:extLst>
          </p:cNvPr>
          <p:cNvSpPr/>
          <p:nvPr/>
        </p:nvSpPr>
        <p:spPr>
          <a:xfrm flipH="1">
            <a:off x="14325600" y="-10427"/>
            <a:ext cx="4552356" cy="3203720"/>
          </a:xfrm>
          <a:custGeom>
            <a:avLst/>
            <a:gdLst/>
            <a:ahLst/>
            <a:cxnLst/>
            <a:rect l="l" t="t" r="r" b="b"/>
            <a:pathLst>
              <a:path w="4552356" h="3203720">
                <a:moveTo>
                  <a:pt x="0" y="0"/>
                </a:moveTo>
                <a:lnTo>
                  <a:pt x="4552355" y="0"/>
                </a:lnTo>
                <a:lnTo>
                  <a:pt x="4552355" y="3203720"/>
                </a:lnTo>
                <a:lnTo>
                  <a:pt x="0" y="3203720"/>
                </a:lnTo>
                <a:lnTo>
                  <a:pt x="0" y="0"/>
                </a:lnTo>
                <a:close/>
              </a:path>
            </a:pathLst>
          </a:custGeom>
          <a:blipFill>
            <a:blip r:embed="rId8"/>
            <a:stretch>
              <a:fillRect/>
            </a:stretch>
          </a:blipFill>
        </p:spPr>
        <p:txBody>
          <a:bodyPr/>
          <a:lstStyle/>
          <a:p>
            <a:endParaRPr lang="en-US"/>
          </a:p>
        </p:txBody>
      </p:sp>
      <p:sp>
        <p:nvSpPr>
          <p:cNvPr id="43" name="Freeform 8">
            <a:extLst>
              <a:ext uri="{FF2B5EF4-FFF2-40B4-BE49-F238E27FC236}">
                <a16:creationId xmlns:a16="http://schemas.microsoft.com/office/drawing/2014/main" id="{A8D42DE8-26CA-2A12-A648-AE173C7FCC31}"/>
              </a:ext>
            </a:extLst>
          </p:cNvPr>
          <p:cNvSpPr/>
          <p:nvPr/>
        </p:nvSpPr>
        <p:spPr>
          <a:xfrm>
            <a:off x="-1631428" y="2059512"/>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3785652"/>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khẩu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linh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tâm</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huống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thắt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cởi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5016758"/>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rPr>
              <a:t>- Đ</a:t>
            </a:r>
            <a:r>
              <a:rPr lang="vi-VN" sz="4000" dirty="0">
                <a:solidFill>
                  <a:schemeClr val="tx1">
                    <a:lumMod val="95000"/>
                    <a:lumOff val="5000"/>
                  </a:schemeClr>
                </a:solidFill>
                <a:latin typeface="Times New Roman" panose="02020603050405020304" pitchFamily="18" charset="0"/>
              </a:rPr>
              <a:t>ề cập tới tình yêu làng quê và lòng yêu nước cùng tinh thần kháng chiến của người nông dân phải rời làng đi tản cư khi cuộc kháng chiến chống Pháp</a:t>
            </a:r>
            <a:r>
              <a:rPr lang="en-US" sz="4000" dirty="0">
                <a:solidFill>
                  <a:schemeClr val="tx1">
                    <a:lumMod val="95000"/>
                    <a:lumOff val="5000"/>
                  </a:schemeClr>
                </a:solidFill>
              </a:rPr>
              <a:t>. </a:t>
            </a: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hương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
        <p:nvSpPr>
          <p:cNvPr id="6" name="Freeform 5"/>
          <p:cNvSpPr/>
          <p:nvPr/>
        </p:nvSpPr>
        <p:spPr>
          <a:xfrm>
            <a:off x="7086600" y="6565902"/>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5"/>
            <a:stretch>
              <a:fillRect/>
            </a:stretch>
          </a:blipFill>
        </p:spPr>
        <p:txBody>
          <a:bodyPr/>
          <a:lstStyle/>
          <a:p>
            <a:endParaRPr lang="en-US"/>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16230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724400" y="2476500"/>
            <a:ext cx="12725400" cy="440120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Tóm</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tắt</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xác</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huống</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ngôi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kể</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lời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dẫn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trự</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gián</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hiểu</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giữa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endPar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000" baseline="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aseline="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tài</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chủ</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thông</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truyện</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Liên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vốn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trải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nghiệm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cảnh</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cuộc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533400" y="3543301"/>
            <a:ext cx="4408694" cy="6743700"/>
          </a:xfrm>
          <a:custGeom>
            <a:avLst/>
            <a:gdLst/>
            <a:ahLst/>
            <a:cxnLst/>
            <a:rect l="l" t="t" r="r" b="b"/>
            <a:pathLst>
              <a:path w="3076853" h="4706467">
                <a:moveTo>
                  <a:pt x="0" y="0"/>
                </a:moveTo>
                <a:lnTo>
                  <a:pt x="3076853" y="0"/>
                </a:lnTo>
                <a:lnTo>
                  <a:pt x="3076853" y="4706467"/>
                </a:lnTo>
                <a:lnTo>
                  <a:pt x="0" y="4706467"/>
                </a:lnTo>
                <a:lnTo>
                  <a:pt x="0" y="0"/>
                </a:lnTo>
                <a:close/>
              </a:path>
            </a:pathLst>
          </a:custGeom>
          <a:blipFill>
            <a:blip r:embed="rId5"/>
            <a:stretch>
              <a:fillRect/>
            </a:stretch>
          </a:blipFill>
        </p:spPr>
        <p:txBody>
          <a:bodyPr/>
          <a:lstStyle/>
          <a:p>
            <a:endParaRPr lang="en-US"/>
          </a:p>
        </p:txBody>
      </p:sp>
      <p:sp>
        <p:nvSpPr>
          <p:cNvPr id="5" name="Freeform 3"/>
          <p:cNvSpPr/>
          <p:nvPr/>
        </p:nvSpPr>
        <p:spPr>
          <a:xfrm>
            <a:off x="15564473" y="6743700"/>
            <a:ext cx="3770653" cy="4114800"/>
          </a:xfrm>
          <a:custGeom>
            <a:avLst/>
            <a:gdLst/>
            <a:ahLst/>
            <a:cxnLst/>
            <a:rect l="l" t="t" r="r" b="b"/>
            <a:pathLst>
              <a:path w="3770653" h="4114800">
                <a:moveTo>
                  <a:pt x="0" y="0"/>
                </a:moveTo>
                <a:lnTo>
                  <a:pt x="3770653" y="0"/>
                </a:lnTo>
                <a:lnTo>
                  <a:pt x="377065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47362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2"/>
          <p:cNvGrpSpPr>
            <a:grpSpLocks noChangeAspect="1"/>
          </p:cNvGrpSpPr>
          <p:nvPr/>
        </p:nvGrpSpPr>
        <p:grpSpPr>
          <a:xfrm>
            <a:off x="1278407" y="3428886"/>
            <a:ext cx="4505242" cy="6362813"/>
            <a:chOff x="0" y="0"/>
            <a:chExt cx="3267456" cy="4614672"/>
          </a:xfrm>
        </p:grpSpPr>
        <p:sp>
          <p:nvSpPr>
            <p:cNvPr id="5"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US"/>
            </a:p>
          </p:txBody>
        </p:sp>
        <p:sp>
          <p:nvSpPr>
            <p:cNvPr id="6" name="Freeform 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7763" r="-7763"/>
              </a:stretch>
            </a:blipFill>
          </p:spPr>
          <p:txBody>
            <a:bodyPr/>
            <a:lstStyle/>
            <a:p>
              <a:endParaRPr lang="en-US"/>
            </a:p>
          </p:txBody>
        </p:sp>
      </p:gr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6396292" y="4535729"/>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Ninh</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396292" y="2237961"/>
            <a:ext cx="5495415" cy="848758"/>
          </a:xfrm>
          <a:prstGeom prst="rect">
            <a:avLst/>
          </a:prstGeom>
        </p:spPr>
        <p:txBody>
          <a:bodyPr wrap="non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Kim </a:t>
            </a:r>
            <a:r>
              <a:rPr lang="en-US" sz="4200" b="1" dirty="0" err="1">
                <a:latin typeface="Times New Roman" panose="02020603050405020304" pitchFamily="18" charset="0"/>
                <a:cs typeface="Times New Roman" panose="02020603050405020304" pitchFamily="18" charset="0"/>
              </a:rPr>
              <a:t>Lân</a:t>
            </a:r>
            <a:r>
              <a:rPr lang="en-US" sz="4200" b="1" dirty="0">
                <a:latin typeface="Times New Roman" panose="02020603050405020304" pitchFamily="18" charset="0"/>
                <a:cs typeface="Times New Roman" panose="02020603050405020304" pitchFamily="18" charset="0"/>
              </a:rPr>
              <a:t> (1920 -2007)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396292" y="3396131"/>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407178" y="5597431"/>
            <a:ext cx="11353800" cy="2031325"/>
          </a:xfrm>
          <a:prstGeom prst="rect">
            <a:avLst/>
          </a:prstGeom>
          <a:noFill/>
        </p:spPr>
        <p:txBody>
          <a:bodyPr wrap="square" rtlCol="0">
            <a:spAutoFit/>
          </a:bodyPr>
          <a:lstStyle/>
          <a:p>
            <a:pPr algn="just" defTabSz="1371326"/>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giả</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của</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nền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văn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xuôi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Việt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Nam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đại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cây</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bút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chuyên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viết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truyện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ngắn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về</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thôn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người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dân</a:t>
            </a:r>
            <a:endPar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2" name="TextBox 21"/>
          <p:cNvSpPr txBox="1"/>
          <p:nvPr/>
        </p:nvSpPr>
        <p:spPr>
          <a:xfrm>
            <a:off x="6396292" y="7810500"/>
            <a:ext cx="11430000" cy="1384995"/>
          </a:xfrm>
          <a:prstGeom prst="rect">
            <a:avLst/>
          </a:prstGeom>
          <a:noFill/>
        </p:spPr>
        <p:txBody>
          <a:bodyPr wrap="square" rtlCol="0">
            <a:spAutoFit/>
          </a:bodyPr>
          <a:lstStyle/>
          <a:p>
            <a:pPr defTabSz="1371326"/>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phẩm</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vợ</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chồng</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(1955);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“Con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chó</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xấu</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xí</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(1962);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Hiệp</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sĩ</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gỗ</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(1988)</a:t>
            </a:r>
          </a:p>
        </p:txBody>
      </p:sp>
      <p:sp>
        <p:nvSpPr>
          <p:cNvPr id="8" name="Freeform 12">
            <a:extLst>
              <a:ext uri="{FF2B5EF4-FFF2-40B4-BE49-F238E27FC236}">
                <a16:creationId xmlns:a16="http://schemas.microsoft.com/office/drawing/2014/main" id="{0DDFD93A-DE71-C1D8-9543-A9AFC25CD518}"/>
              </a:ext>
            </a:extLst>
          </p:cNvPr>
          <p:cNvSpPr/>
          <p:nvPr/>
        </p:nvSpPr>
        <p:spPr>
          <a:xfrm flipH="1" flipV="1">
            <a:off x="16299209" y="-617022"/>
            <a:ext cx="2819217" cy="2741688"/>
          </a:xfrm>
          <a:custGeom>
            <a:avLst/>
            <a:gdLst/>
            <a:ahLst/>
            <a:cxnLst/>
            <a:rect l="l" t="t" r="r" b="b"/>
            <a:pathLst>
              <a:path w="2819217" h="2741688">
                <a:moveTo>
                  <a:pt x="2819217" y="2741688"/>
                </a:moveTo>
                <a:lnTo>
                  <a:pt x="0" y="2741688"/>
                </a:lnTo>
                <a:lnTo>
                  <a:pt x="0" y="0"/>
                </a:lnTo>
                <a:lnTo>
                  <a:pt x="2819217" y="0"/>
                </a:lnTo>
                <a:lnTo>
                  <a:pt x="2819217" y="2741688"/>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10">
            <a:extLst>
              <a:ext uri="{FF2B5EF4-FFF2-40B4-BE49-F238E27FC236}">
                <a16:creationId xmlns:a16="http://schemas.microsoft.com/office/drawing/2014/main" id="{A327F288-A44E-FEAC-585F-F6AC0879680E}"/>
              </a:ext>
            </a:extLst>
          </p:cNvPr>
          <p:cNvSpPr/>
          <p:nvPr/>
        </p:nvSpPr>
        <p:spPr>
          <a:xfrm flipH="1" flipV="1">
            <a:off x="12120802" y="-918575"/>
            <a:ext cx="5140318" cy="2248889"/>
          </a:xfrm>
          <a:custGeom>
            <a:avLst/>
            <a:gdLst/>
            <a:ahLst/>
            <a:cxnLst/>
            <a:rect l="l" t="t" r="r" b="b"/>
            <a:pathLst>
              <a:path w="5140318" h="2248889">
                <a:moveTo>
                  <a:pt x="5140318" y="2248890"/>
                </a:moveTo>
                <a:lnTo>
                  <a:pt x="0" y="2248890"/>
                </a:lnTo>
                <a:lnTo>
                  <a:pt x="0" y="0"/>
                </a:lnTo>
                <a:lnTo>
                  <a:pt x="5140318" y="0"/>
                </a:lnTo>
                <a:lnTo>
                  <a:pt x="5140318" y="224889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barn(inVertical)">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1110606" y="3788915"/>
            <a:ext cx="6269678" cy="848758"/>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Ngôi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ngôi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thứ</a:t>
            </a:r>
            <a:r>
              <a:rPr lang="en-US" sz="4200" dirty="0">
                <a:solidFill>
                  <a:prstClr val="black"/>
                </a:solidFill>
                <a:latin typeface="Times New Roman" panose="02020603050405020304" pitchFamily="18" charset="0"/>
                <a:cs typeface="Times New Roman" panose="02020603050405020304" pitchFamily="18" charset="0"/>
              </a:rPr>
              <a:t> 3</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8610600" y="2021919"/>
            <a:ext cx="8839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Pháp</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36D2DC-CC92-EB57-FCFA-A9B7E92B1CA5}"/>
              </a:ext>
            </a:extLst>
          </p:cNvPr>
          <p:cNvSpPr txBox="1"/>
          <p:nvPr/>
        </p:nvSpPr>
        <p:spPr>
          <a:xfrm>
            <a:off x="10815342" y="4066986"/>
            <a:ext cx="6934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lần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a:t>
            </a:r>
            <a:r>
              <a:rPr lang="en-US" sz="4200" dirty="0">
                <a:solidFill>
                  <a:prstClr val="black"/>
                </a:solidFill>
                <a:latin typeface="Times New Roman" panose="02020603050405020304" pitchFamily="18" charset="0"/>
                <a:cs typeface="Times New Roman" panose="02020603050405020304" pitchFamily="18" charset="0"/>
              </a:rPr>
              <a:t> Văn </a:t>
            </a:r>
            <a:r>
              <a:rPr lang="en-US" sz="4200" dirty="0" err="1">
                <a:solidFill>
                  <a:prstClr val="black"/>
                </a:solidFill>
                <a:latin typeface="Times New Roman" panose="02020603050405020304" pitchFamily="18" charset="0"/>
                <a:cs typeface="Times New Roman" panose="02020603050405020304" pitchFamily="18" charset="0"/>
              </a:rPr>
              <a:t>nghệ</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năm</a:t>
            </a:r>
            <a:r>
              <a:rPr lang="en-US" sz="4200" dirty="0">
                <a:solidFill>
                  <a:prstClr val="black"/>
                </a:solidFill>
                <a:latin typeface="Times New Roman" panose="02020603050405020304" pitchFamily="18" charset="0"/>
                <a:cs typeface="Times New Roman" panose="02020603050405020304" pitchFamily="18" charset="0"/>
              </a:rPr>
              <a:t> 1948</a:t>
            </a:r>
          </a:p>
        </p:txBody>
      </p:sp>
      <p:sp>
        <p:nvSpPr>
          <p:cNvPr id="6" name="TextBox 5">
            <a:extLst>
              <a:ext uri="{FF2B5EF4-FFF2-40B4-BE49-F238E27FC236}">
                <a16:creationId xmlns:a16="http://schemas.microsoft.com/office/drawing/2014/main" id="{B5AF8F44-8B17-FC0F-21A1-712D159B6022}"/>
              </a:ext>
            </a:extLst>
          </p:cNvPr>
          <p:cNvSpPr txBox="1"/>
          <p:nvPr/>
        </p:nvSpPr>
        <p:spPr>
          <a:xfrm>
            <a:off x="10587443" y="6819900"/>
            <a:ext cx="57912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6598228" y="8559658"/>
            <a:ext cx="44958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tự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8CBE31F-01E0-F7ED-106C-6A9F1960D6CF}"/>
              </a:ext>
            </a:extLst>
          </p:cNvPr>
          <p:cNvSpPr txBox="1"/>
          <p:nvPr/>
        </p:nvSpPr>
        <p:spPr>
          <a:xfrm>
            <a:off x="1225560" y="6643919"/>
            <a:ext cx="4692274"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vật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chính</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a:t>
            </a: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33" name="Freeform 7">
            <a:extLst>
              <a:ext uri="{FF2B5EF4-FFF2-40B4-BE49-F238E27FC236}">
                <a16:creationId xmlns:a16="http://schemas.microsoft.com/office/drawing/2014/main" id="{62673CFC-297D-84E6-0228-94667F1CA003}"/>
              </a:ext>
            </a:extLst>
          </p:cNvPr>
          <p:cNvSpPr/>
          <p:nvPr/>
        </p:nvSpPr>
        <p:spPr>
          <a:xfrm>
            <a:off x="-1143000" y="8700634"/>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1E4AA5DF-BCC5-C0A3-8A82-76DAA30CA1A0}"/>
              </a:ext>
            </a:extLst>
          </p:cNvPr>
          <p:cNvGrpSpPr/>
          <p:nvPr/>
        </p:nvGrpSpPr>
        <p:grpSpPr>
          <a:xfrm>
            <a:off x="6237948" y="3352179"/>
            <a:ext cx="4204855" cy="4847095"/>
            <a:chOff x="6237948" y="3352179"/>
            <a:chExt cx="4204855" cy="4847095"/>
          </a:xfrm>
        </p:grpSpPr>
        <p:grpSp>
          <p:nvGrpSpPr>
            <p:cNvPr id="7" name="Group 7"/>
            <p:cNvGrpSpPr/>
            <p:nvPr/>
          </p:nvGrpSpPr>
          <p:grpSpPr>
            <a:xfrm>
              <a:off x="6640764" y="4365631"/>
              <a:ext cx="3656644" cy="3265170"/>
              <a:chOff x="149860" y="501650"/>
              <a:chExt cx="12882880" cy="11503660"/>
            </a:xfrm>
          </p:grpSpPr>
          <p:sp>
            <p:nvSpPr>
              <p:cNvPr id="8" name="Freeform 8"/>
              <p:cNvSpPr/>
              <p:nvPr/>
            </p:nvSpPr>
            <p:spPr>
              <a:xfrm>
                <a:off x="0" y="0"/>
                <a:ext cx="12882879" cy="11503660"/>
              </a:xfrm>
              <a:custGeom>
                <a:avLst/>
                <a:gdLst/>
                <a:ahLst/>
                <a:cxnLst/>
                <a:rect l="l" t="t" r="r" b="b"/>
                <a:pathLst>
                  <a:path w="12882879" h="11503660">
                    <a:moveTo>
                      <a:pt x="11337290" y="2283460"/>
                    </a:moveTo>
                    <a:cubicBezTo>
                      <a:pt x="10535920" y="1322070"/>
                      <a:pt x="9357360" y="730250"/>
                      <a:pt x="8139430" y="440690"/>
                    </a:cubicBezTo>
                    <a:cubicBezTo>
                      <a:pt x="6921500"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0" y="10773410"/>
                      <a:pt x="11055350" y="8940800"/>
                    </a:cubicBezTo>
                    <a:cubicBezTo>
                      <a:pt x="12630149" y="7108190"/>
                      <a:pt x="12882880" y="4138930"/>
                      <a:pt x="11337290" y="2283460"/>
                    </a:cubicBezTo>
                    <a:close/>
                  </a:path>
                </a:pathLst>
              </a:custGeom>
              <a:blipFill>
                <a:blip r:embed="rId8"/>
                <a:stretch>
                  <a:fillRect l="-28395" t="-103745" r="-45289" b="-32381"/>
                </a:stretch>
              </a:blipFill>
            </p:spPr>
            <p:txBody>
              <a:bodyPr/>
              <a:lstStyle/>
              <a:p>
                <a:endParaRPr lang="en-US"/>
              </a:p>
            </p:txBody>
          </p:sp>
        </p:grpSp>
        <p:sp>
          <p:nvSpPr>
            <p:cNvPr id="34" name="Freeform 2"/>
            <p:cNvSpPr/>
            <p:nvPr/>
          </p:nvSpPr>
          <p:spPr>
            <a:xfrm>
              <a:off x="6237948" y="3352179"/>
              <a:ext cx="4204855" cy="4847095"/>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886691" y="1962248"/>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5209429" y="3993573"/>
            <a:ext cx="12316571" cy="584775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huống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góc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cốt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lvl="0" algn="just" defTabSz="1632632">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Góp phần khắc họa chủ đề của tác phẩm: Lòng yêu nước, tinh thần kháng chiến lớn rộng bao trùm lên tình yêu làng.</a:t>
            </a:r>
            <a:endParaRPr kumimoji="0" lang="en-US" sz="4000" b="0" i="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vai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trò</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ngắn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5"/>
          <p:cNvGrpSpPr/>
          <p:nvPr/>
        </p:nvGrpSpPr>
        <p:grpSpPr>
          <a:xfrm>
            <a:off x="228600" y="4914900"/>
            <a:ext cx="4620373" cy="5246370"/>
            <a:chOff x="0" y="0"/>
            <a:chExt cx="5592318" cy="6350000"/>
          </a:xfrm>
        </p:grpSpPr>
        <p:sp>
          <p:nvSpPr>
            <p:cNvPr id="6" name="Freeform 6"/>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9" name="Freeform 9"/>
          <p:cNvSpPr/>
          <p:nvPr/>
        </p:nvSpPr>
        <p:spPr>
          <a:xfrm>
            <a:off x="15697200" y="-1717963"/>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918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0915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95400" y="1436403"/>
            <a:ext cx="16459200" cy="2677656"/>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tham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Nhớ</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ngày</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em</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mừng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hê</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6" name="Group 6"/>
          <p:cNvGrpSpPr/>
          <p:nvPr/>
        </p:nvGrpSpPr>
        <p:grpSpPr>
          <a:xfrm>
            <a:off x="381000" y="3873020"/>
            <a:ext cx="5638800" cy="6288250"/>
            <a:chOff x="0" y="0"/>
            <a:chExt cx="5694172" cy="6350000"/>
          </a:xfrm>
        </p:grpSpPr>
        <p:sp>
          <p:nvSpPr>
            <p:cNvPr id="7" name="Freeform 7"/>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5"/>
              <a:stretch>
                <a:fillRect l="-56297" r="-56297"/>
              </a:stretch>
            </a:blipFill>
          </p:spPr>
          <p:txBody>
            <a:bodyPr/>
            <a:lstStyle/>
            <a:p>
              <a:endParaRPr lang="en-US"/>
            </a:p>
          </p:txBody>
        </p:sp>
      </p:grpSp>
      <p:sp>
        <p:nvSpPr>
          <p:cNvPr id="5" name="TextBox 4">
            <a:extLst>
              <a:ext uri="{FF2B5EF4-FFF2-40B4-BE49-F238E27FC236}">
                <a16:creationId xmlns:a16="http://schemas.microsoft.com/office/drawing/2014/main" id="{C07D13DA-19BF-9A3E-379B-2CC6C5736CCC}"/>
              </a:ext>
            </a:extLst>
          </p:cNvPr>
          <p:cNvSpPr txBox="1"/>
          <p:nvPr/>
        </p:nvSpPr>
        <p:spPr>
          <a:xfrm>
            <a:off x="6400800" y="4762500"/>
            <a:ext cx="11201400" cy="4616648"/>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hướng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ngóng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khủng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mạng</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Thủ</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pháp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đòn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nhấn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7748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451822"/>
            <a:ext cx="16459200" cy="738664"/>
          </a:xfrm>
          <a:prstGeom prst="rect">
            <a:avLst/>
          </a:prstGeom>
          <a:noFill/>
        </p:spPr>
        <p:txBody>
          <a:bodyPr wrap="square" rtlCol="0">
            <a:spAutoFit/>
          </a:bodyPr>
          <a:lstStyle/>
          <a:p>
            <a:pPr lvl="0" algn="just" defTabSz="1632632">
              <a:defRPr/>
            </a:pPr>
            <a:r>
              <a:rPr lang="en-US" sz="4200" b="1" dirty="0">
                <a:solidFill>
                  <a:prstClr val="black"/>
                </a:solidFill>
                <a:latin typeface="Times New Roman" panose="02020603050405020304" pitchFamily="18" charset="0"/>
                <a:cs typeface="Times New Roman" panose="02020603050405020304" pitchFamily="18" charset="0"/>
              </a:rPr>
              <a:t>b.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mới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nghe</a:t>
            </a:r>
            <a:r>
              <a:rPr lang="en-US" sz="4200" b="1" dirty="0">
                <a:solidFill>
                  <a:prstClr val="black"/>
                </a:solidFill>
                <a:latin typeface="Times New Roman" panose="02020603050405020304" pitchFamily="18" charset="0"/>
                <a:cs typeface="Times New Roman" panose="02020603050405020304" pitchFamily="18" charset="0"/>
              </a:rPr>
              <a:t> tin </a:t>
            </a:r>
            <a:r>
              <a:rPr lang="en-US" sz="4200" b="1" dirty="0" err="1">
                <a:solidFill>
                  <a:prstClr val="black"/>
                </a:solidFill>
                <a:latin typeface="Times New Roman" panose="02020603050405020304" pitchFamily="18" charset="0"/>
                <a:cs typeface="Times New Roman" panose="02020603050405020304" pitchFamily="18" charset="0"/>
              </a:rPr>
              <a:t>làng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theo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giặc</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14399" y="3279537"/>
            <a:ext cx="7162801"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bỏ</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“vu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Nghe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4" name="TextBox 3">
            <a:extLst>
              <a:ext uri="{FF2B5EF4-FFF2-40B4-BE49-F238E27FC236}">
                <a16:creationId xmlns:a16="http://schemas.microsoft.com/office/drawing/2014/main" id="{8920A5C0-365C-EBC3-B4F4-1D44B12CBBD3}"/>
              </a:ext>
            </a:extLst>
          </p:cNvPr>
          <p:cNvSpPr txBox="1"/>
          <p:nvPr/>
        </p:nvSpPr>
        <p:spPr>
          <a:xfrm>
            <a:off x="914400" y="1409700"/>
            <a:ext cx="16459200" cy="1384995"/>
          </a:xfrm>
          <a:prstGeom prst="rect">
            <a:avLst/>
          </a:prstGeom>
          <a:solidFill>
            <a:schemeClr val="bg1">
              <a:lumMod val="95000"/>
            </a:schemeClr>
          </a:solid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5" name="Freeform 2"/>
          <p:cNvSpPr/>
          <p:nvPr/>
        </p:nvSpPr>
        <p:spPr>
          <a:xfrm>
            <a:off x="8229601" y="3848100"/>
            <a:ext cx="4267200" cy="3124200"/>
          </a:xfrm>
          <a:custGeom>
            <a:avLst/>
            <a:gdLst/>
            <a:ahLst/>
            <a:cxnLst/>
            <a:rect l="l" t="t" r="r" b="b"/>
            <a:pathLst>
              <a:path w="6164494" h="4114800">
                <a:moveTo>
                  <a:pt x="0" y="0"/>
                </a:moveTo>
                <a:lnTo>
                  <a:pt x="6164495" y="0"/>
                </a:lnTo>
                <a:lnTo>
                  <a:pt x="616449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0D16AE5F-6EF5-87E1-E099-EC09B646502D}"/>
              </a:ext>
            </a:extLst>
          </p:cNvPr>
          <p:cNvSpPr txBox="1"/>
          <p:nvPr/>
        </p:nvSpPr>
        <p:spPr>
          <a:xfrm>
            <a:off x="12496801" y="3848100"/>
            <a:ext cx="5333999" cy="2677656"/>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đớn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63FFBCA8-BA2E-ADC9-DE2E-FCD24315BB0D}"/>
              </a:ext>
            </a:extLst>
          </p:cNvPr>
          <p:cNvSpPr txBox="1"/>
          <p:nvPr/>
        </p:nvSpPr>
        <p:spPr>
          <a:xfrm>
            <a:off x="7239000" y="9096514"/>
            <a:ext cx="9372600" cy="738664"/>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am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hiểu</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TextBox 7">
            <a:extLst>
              <a:ext uri="{FF2B5EF4-FFF2-40B4-BE49-F238E27FC236}">
                <a16:creationId xmlns:a16="http://schemas.microsoft.com/office/drawing/2014/main" id="{CE45D0B2-CBA6-8105-1289-035A3D26D970}"/>
              </a:ext>
            </a:extLst>
          </p:cNvPr>
          <p:cNvSpPr txBox="1"/>
          <p:nvPr/>
        </p:nvSpPr>
        <p:spPr>
          <a:xfrm>
            <a:off x="12663057" y="6629036"/>
            <a:ext cx="5333999" cy="2031325"/>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b="1"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đảo</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ngược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2560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barn(inVertical)">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4572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19200" y="1550043"/>
            <a:ext cx="15468600" cy="5355312"/>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Nằm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vật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nhìn</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tủi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khóc</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Buồn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đứa</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ông</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nhã</a:t>
            </a:r>
            <a:endParaRPr kumimoji="0" lang="en-US" sz="42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tủi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thân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xót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con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cực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lai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giận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dữ</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NỖI SỢ</a:t>
            </a: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5" name="Group 8">
            <a:extLst>
              <a:ext uri="{FF2B5EF4-FFF2-40B4-BE49-F238E27FC236}">
                <a16:creationId xmlns:a16="http://schemas.microsoft.com/office/drawing/2014/main" id="{BAB2CA18-0FA6-9D85-DD81-8BA865468F89}"/>
              </a:ext>
            </a:extLst>
          </p:cNvPr>
          <p:cNvGrpSpPr/>
          <p:nvPr/>
        </p:nvGrpSpPr>
        <p:grpSpPr>
          <a:xfrm>
            <a:off x="-228600" y="6993612"/>
            <a:ext cx="18516600" cy="5526697"/>
            <a:chOff x="0" y="0"/>
            <a:chExt cx="6351016" cy="2051812"/>
          </a:xfrm>
        </p:grpSpPr>
        <p:sp>
          <p:nvSpPr>
            <p:cNvPr id="6" name="Freeform 9">
              <a:extLst>
                <a:ext uri="{FF2B5EF4-FFF2-40B4-BE49-F238E27FC236}">
                  <a16:creationId xmlns:a16="http://schemas.microsoft.com/office/drawing/2014/main" id="{2E9C144B-1C4A-7C4A-FC23-16DB5400673F}"/>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29394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533400" y="1028700"/>
            <a:ext cx="13411200" cy="6863417"/>
          </a:xfrm>
          <a:prstGeom prst="rect">
            <a:avLst/>
          </a:prstGeom>
        </p:spPr>
        <p:txBody>
          <a:bodyPr wrap="square">
            <a:spAutoFit/>
          </a:bodyPr>
          <a:lstStyle/>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danh từ chung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chỉ mọi ngôi làng.</a:t>
            </a:r>
          </a:p>
          <a:p>
            <a:pPr lvl="0"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 </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hợ Dầu</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một danh từ riêng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chỉ đích danh một ngôi làng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hủ đề</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Lòng yêu nước, tinh thần kháng chiến lớn rộng bao trùm lên tình yêu 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Hai)</a:t>
            </a:r>
          </a:p>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Đặt nhan đề tác phẩm là “Làng”,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ý nghĩa bao trùm hơn, đó là tình yêu nước của chung những người nông dân ở bất cứ ngôi làng nào trên đất nước Việt Nam, phong trào kháng chiến có trên khắp các ngôi làng mà không phải chỉ ở riêng một ngôi làng nào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Freeform 6"/>
          <p:cNvSpPr/>
          <p:nvPr/>
        </p:nvSpPr>
        <p:spPr>
          <a:xfrm>
            <a:off x="15697200" y="-1485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7"/>
          <p:cNvGrpSpPr/>
          <p:nvPr/>
        </p:nvGrpSpPr>
        <p:grpSpPr>
          <a:xfrm>
            <a:off x="13074015" y="4991100"/>
            <a:ext cx="5246370" cy="5246370"/>
            <a:chOff x="0" y="0"/>
            <a:chExt cx="6350000" cy="6350000"/>
          </a:xfrm>
        </p:grpSpPr>
        <p:sp>
          <p:nvSpPr>
            <p:cNvPr id="8" name="Freeform 8"/>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7"/>
              <a:stretch>
                <a:fillRect l="-20422" r="-20422"/>
              </a:stretch>
            </a:blipFill>
          </p:spPr>
          <p:txBody>
            <a:bodyPr/>
            <a:lstStyle/>
            <a:p>
              <a:endParaRPr lang="en-US"/>
            </a:p>
          </p:txBody>
        </p:sp>
      </p:grpSp>
    </p:spTree>
    <p:extLst>
      <p:ext uri="{BB962C8B-B14F-4D97-AF65-F5344CB8AC3E}">
        <p14:creationId xmlns:p14="http://schemas.microsoft.com/office/powerpoint/2010/main" val="26433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xmlns=""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4419600" y="102502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3" name="Freeform 6"/>
          <p:cNvSpPr/>
          <p:nvPr/>
        </p:nvSpPr>
        <p:spPr>
          <a:xfrm>
            <a:off x="-20782" y="4526500"/>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5223</TotalTime>
  <Words>1119</Words>
  <Application>Microsoft Office PowerPoint</Application>
  <PresentationFormat>Custom</PresentationFormat>
  <Paragraphs>83</Paragraphs>
  <Slides>11</Slides>
  <Notes>11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11</vt:i4>
      </vt:variant>
    </vt:vector>
  </HeadingPairs>
  <TitlesOfParts>
    <vt:vector size="28" baseType="lpstr">
      <vt:lpstr>微软雅黑 Light</vt:lpstr>
      <vt:lpstr>Calibri</vt:lpstr>
      <vt:lpstr>#9Slide04 Podkova ExtraBold</vt:lpstr>
      <vt:lpstr>Wingdings</vt:lpstr>
      <vt:lpstr>#9Slide07 IcielBaliho Script</vt:lpstr>
      <vt:lpstr>#9Slide05 Agile Script Calligra</vt:lpstr>
      <vt:lpstr>Open Sans</vt:lpstr>
      <vt:lpstr>Times New Roman</vt:lpstr>
      <vt:lpstr>Arial</vt:lpstr>
      <vt:lpstr>#9Slide04 Vollkorn Bold</vt:lpstr>
      <vt:lpstr>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HP</dc:creator>
  <cp:lastModifiedBy>HP</cp:lastModifiedBy>
  <cp:revision>191</cp:revision>
  <dcterms:created xsi:type="dcterms:W3CDTF">2006-08-16T00:00:00Z</dcterms:created>
  <dcterms:modified xsi:type="dcterms:W3CDTF">2025-03-16T00:09:15Z</dcterms:modified>
  <dc:identifier>DAFqk0XwARU</dc:identifier>
</cp:coreProperties>
</file>