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</p:sldMasterIdLst>
  <p:notesMasterIdLst>
    <p:notesMasterId r:id="rId7"/>
  </p:notesMasterIdLst>
  <p:sldIdLst>
    <p:sldId id="256" r:id="rId2"/>
    <p:sldId id="276" r:id="rId3"/>
    <p:sldId id="302" r:id="rId4"/>
    <p:sldId id="262" r:id="rId5"/>
    <p:sldId id="273" r:id="rId6"/>
  </p:sldIdLst>
  <p:sldSz cx="9144000" cy="5143500" type="screen16x9"/>
  <p:notesSz cx="6858000" cy="9144000"/>
  <p:embeddedFontLst>
    <p:embeddedFont>
      <p:font typeface="Barlow Condensed" panose="020B0604020202020204" charset="0"/>
      <p:regular r:id="rId8"/>
      <p:bold r:id="rId9"/>
      <p:italic r:id="rId10"/>
      <p:boldItalic r:id="rId11"/>
    </p:embeddedFont>
    <p:embeddedFont>
      <p:font typeface="Barlow Semi Condensed Light" panose="020B0604020202020204" charset="0"/>
      <p:regular r:id="rId12"/>
      <p:bold r:id="rId13"/>
      <p:italic r:id="rId14"/>
      <p:boldItalic r:id="rId15"/>
    </p:embeddedFont>
    <p:embeddedFont>
      <p:font typeface="Barlow Semi Condensed" panose="020B0604020202020204" charset="0"/>
      <p:regular r:id="rId16"/>
      <p:bold r:id="rId17"/>
      <p:italic r:id="rId18"/>
      <p:boldItalic r:id="rId19"/>
    </p:embeddedFont>
    <p:embeddedFont>
      <p:font typeface="Barlow" panose="020B0604020202020204" charset="0"/>
      <p:regular r:id="rId20"/>
      <p:bold r:id="rId21"/>
      <p:italic r:id="rId22"/>
      <p:boldItalic r:id="rId23"/>
    </p:embeddedFont>
    <p:embeddedFont>
      <p:font typeface="Denk On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C4"/>
    <a:srgbClr val="2AB0A7"/>
    <a:srgbClr val="FF7C3E"/>
    <a:srgbClr val="F4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2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58d3b44f0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58d3b44f0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558480" y="2739246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552520" y="1059753"/>
            <a:ext cx="6123113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dirty="0" smtClean="0">
                <a:solidFill>
                  <a:srgbClr val="FF7C3E"/>
                </a:solidFill>
              </a:rPr>
              <a:t>REVISION</a:t>
            </a:r>
            <a:endParaRPr sz="5500" b="0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54176" y="2919166"/>
            <a:ext cx="1758189" cy="2678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Google Shape;151;p6"/>
          <p:cNvSpPr/>
          <p:nvPr/>
        </p:nvSpPr>
        <p:spPr>
          <a:xfrm>
            <a:off x="644059" y="1342418"/>
            <a:ext cx="460594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	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Are you doing anything this Sunday?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Phong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Not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really.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	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Would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you like to go with us to </a:t>
            </a:r>
            <a:r>
              <a:rPr lang="en-US" sz="1600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Binh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Minh 	Lower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Secondary School?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Phong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Sounds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great! Can you tell me more?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 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We’ll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leave at 7 a.m. My friends David and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Nick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are coming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too.</a:t>
            </a:r>
            <a:endParaRPr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3;p6"/>
          <p:cNvSpPr txBox="1"/>
          <p:nvPr/>
        </p:nvSpPr>
        <p:spPr>
          <a:xfrm>
            <a:off x="597676" y="483971"/>
            <a:ext cx="460594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Ex 1. (p 64) Listen and read the conversation.</a:t>
            </a:r>
            <a:endParaRPr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3;p6"/>
          <p:cNvSpPr txBox="1"/>
          <p:nvPr/>
        </p:nvSpPr>
        <p:spPr>
          <a:xfrm>
            <a:off x="597675" y="514748"/>
            <a:ext cx="46059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Ex 1. (p 64) Pay attention to the highlighted sentence.</a:t>
            </a:r>
            <a:endParaRPr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2877" y="3862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88971" y="357675"/>
            <a:ext cx="8207724" cy="572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Ex 2. (p 64) Work in pairs. Ask and answer questions about your visit to a famous school.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32243" y="1158709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Can you tell me more?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2243" y="2364157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</a:rPr>
              <a:t>Can you tell me why?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32243" y="3569605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</a:rPr>
              <a:t>Can you tell me how?</a:t>
            </a:r>
          </a:p>
        </p:txBody>
      </p:sp>
    </p:spTree>
    <p:extLst>
      <p:ext uri="{BB962C8B-B14F-4D97-AF65-F5344CB8AC3E}">
        <p14:creationId xmlns:p14="http://schemas.microsoft.com/office/powerpoint/2010/main" val="22618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>
            <a:off x="1081679" y="1685493"/>
            <a:ext cx="3724982" cy="2375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sym typeface="Calibri"/>
              </a:rPr>
              <a:t>Example: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A: I’m going to show them the school library.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B: Sounds good. Can you tell me why?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A: I want them to see our learning resources. I think they’re very modern</a:t>
            </a:r>
            <a:r>
              <a:rPr lang="en-US" sz="1600" dirty="0" smtClean="0">
                <a:solidFill>
                  <a:schemeClr val="tx1"/>
                </a:solidFill>
                <a:sym typeface="Calibri"/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4" name="Google Shape;774;p29"/>
          <p:cNvSpPr/>
          <p:nvPr/>
        </p:nvSpPr>
        <p:spPr>
          <a:xfrm flipH="1">
            <a:off x="1748224" y="4468356"/>
            <a:ext cx="1454133" cy="717862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 txBox="1"/>
          <p:nvPr/>
        </p:nvSpPr>
        <p:spPr>
          <a:xfrm flipH="1">
            <a:off x="1609313" y="4530014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Friends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76" name="Google Shape;776;p29"/>
          <p:cNvSpPr/>
          <p:nvPr/>
        </p:nvSpPr>
        <p:spPr>
          <a:xfrm rot="-264168" flipH="1">
            <a:off x="79013" y="2983729"/>
            <a:ext cx="906587" cy="505968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9"/>
          <p:cNvSpPr txBox="1"/>
          <p:nvPr/>
        </p:nvSpPr>
        <p:spPr>
          <a:xfrm flipH="1">
            <a:off x="-145379" y="3017109"/>
            <a:ext cx="1333800" cy="4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Hello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67" name="Google Shape;771;p29"/>
          <p:cNvSpPr txBox="1">
            <a:spLocks/>
          </p:cNvSpPr>
          <p:nvPr/>
        </p:nvSpPr>
        <p:spPr>
          <a:xfrm>
            <a:off x="519170" y="454819"/>
            <a:ext cx="845082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800" b="1" dirty="0" smtClean="0">
                <a:solidFill>
                  <a:schemeClr val="tx1"/>
                </a:solidFill>
              </a:rPr>
              <a:t>Ex 3. (p 65)  Make a list of what you want to show about your school to your overseas friends.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9" name="Google Shape;2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433" y="1263478"/>
            <a:ext cx="3613356" cy="3514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71;p29"/>
          <p:cNvSpPr txBox="1">
            <a:spLocks/>
          </p:cNvSpPr>
          <p:nvPr/>
        </p:nvSpPr>
        <p:spPr>
          <a:xfrm>
            <a:off x="342799" y="1226756"/>
            <a:ext cx="459053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600" b="1" dirty="0" smtClean="0">
                <a:solidFill>
                  <a:schemeClr val="tx1"/>
                </a:solidFill>
              </a:rPr>
              <a:t>Work in pairs. Ask and answer questions about your plan.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 build="p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771;p29"/>
          <p:cNvSpPr txBox="1">
            <a:spLocks/>
          </p:cNvSpPr>
          <p:nvPr/>
        </p:nvSpPr>
        <p:spPr>
          <a:xfrm>
            <a:off x="126246" y="1082101"/>
            <a:ext cx="4215949" cy="391958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endParaRPr lang="en-US"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01789" y="1630511"/>
            <a:ext cx="3278796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31310" y="1983922"/>
            <a:ext cx="760608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31308" y="3155016"/>
            <a:ext cx="4039404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31310" y="3537806"/>
            <a:ext cx="3489352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89023" y="1983922"/>
            <a:ext cx="3200626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4317" y="2385064"/>
            <a:ext cx="4036268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31308" y="2753286"/>
            <a:ext cx="2633454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614" y="451509"/>
            <a:ext cx="839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Ex 4. (p 65) Work in groups. Read the passage and complete the table. </a:t>
            </a:r>
            <a:endParaRPr lang="en-US" sz="2400" b="1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86016"/>
              </p:ext>
            </p:extLst>
          </p:nvPr>
        </p:nvGraphicFramePr>
        <p:xfrm>
          <a:off x="4442527" y="1081298"/>
          <a:ext cx="4543817" cy="39006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270715523"/>
                    </a:ext>
                  </a:extLst>
                </a:gridCol>
                <a:gridCol w="2793492">
                  <a:extLst>
                    <a:ext uri="{9D8B030D-6E8A-4147-A177-3AD203B41FA5}">
                      <a16:colId xmlns:a16="http://schemas.microsoft.com/office/drawing/2014/main" val="1310296315"/>
                    </a:ext>
                  </a:extLst>
                </a:gridCol>
              </a:tblGrid>
              <a:tr h="7344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Wilson High School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89247"/>
                  </a:ext>
                </a:extLst>
              </a:tr>
              <a:tr h="9788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Number of students and teachers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16121"/>
                  </a:ext>
                </a:extLst>
              </a:tr>
              <a:tr h="8306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Subjects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1542"/>
                  </a:ext>
                </a:extLst>
              </a:tr>
              <a:tr h="13566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School facilities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12747"/>
                  </a:ext>
                </a:extLst>
              </a:tr>
            </a:tbl>
          </a:graphicData>
        </a:graphic>
      </p:graphicFrame>
      <p:sp>
        <p:nvSpPr>
          <p:cNvPr id="102" name="Google Shape;580;p27"/>
          <p:cNvSpPr txBox="1">
            <a:spLocks/>
          </p:cNvSpPr>
          <p:nvPr/>
        </p:nvSpPr>
        <p:spPr>
          <a:xfrm flipH="1">
            <a:off x="6318987" y="1866368"/>
            <a:ext cx="213133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1000 students and 100 teachers</a:t>
            </a:r>
            <a:endParaRPr lang="en-US" dirty="0"/>
          </a:p>
        </p:txBody>
      </p:sp>
      <p:sp>
        <p:nvSpPr>
          <p:cNvPr id="103" name="Google Shape;580;p27"/>
          <p:cNvSpPr txBox="1">
            <a:spLocks/>
          </p:cNvSpPr>
          <p:nvPr/>
        </p:nvSpPr>
        <p:spPr>
          <a:xfrm flipH="1">
            <a:off x="6318986" y="2865207"/>
            <a:ext cx="2421793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English, literature, </a:t>
            </a:r>
            <a:r>
              <a:rPr lang="en-US" sz="1800" dirty="0" err="1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maths</a:t>
            </a:r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, science, etc.</a:t>
            </a:r>
            <a:endParaRPr lang="en-US" dirty="0"/>
          </a:p>
        </p:txBody>
      </p:sp>
      <p:sp>
        <p:nvSpPr>
          <p:cNvPr id="104" name="Google Shape;580;p27"/>
          <p:cNvSpPr txBox="1">
            <a:spLocks/>
          </p:cNvSpPr>
          <p:nvPr/>
        </p:nvSpPr>
        <p:spPr>
          <a:xfrm flipH="1">
            <a:off x="6318986" y="3671712"/>
            <a:ext cx="2567026" cy="1302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Science laboratories, computer rooms, a large library, a sports hall, and an activity studio.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025" y="1161373"/>
            <a:ext cx="410855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Wilson High School is for students aged 11 -16 in London. It has about 1,000 students and 100 teachers. The school has some modern science laboratories, computer rooms, a large library, a sports hall, and an activity studio.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The students study many different subjects such as English, literature, </a:t>
            </a:r>
            <a:r>
              <a:rPr lang="en-US" sz="1600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maths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, science, etc. They also study extra subjects and get involved in projects, use school resources and take part in a number of outdoor activities and school trips. </a:t>
            </a:r>
            <a:endParaRPr lang="en-US"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02" grpId="0"/>
      <p:bldP spid="103" grpId="0"/>
      <p:bldP spid="104" grpId="0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260</Words>
  <Application>Microsoft Office PowerPoint</Application>
  <PresentationFormat>On-screen Show (16:9)</PresentationFormat>
  <Paragraphs>30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Barlow Condensed</vt:lpstr>
      <vt:lpstr>Barlow Semi Condensed Light</vt:lpstr>
      <vt:lpstr>Arial</vt:lpstr>
      <vt:lpstr>Barlow Semi Condensed</vt:lpstr>
      <vt:lpstr>Barlow</vt:lpstr>
      <vt:lpstr>Denk One</vt:lpstr>
      <vt:lpstr>Calibri</vt:lpstr>
      <vt:lpstr>Language School Newsletter By Slidesgo</vt:lpstr>
      <vt:lpstr>REVISION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 A visit to a school</dc:title>
  <cp:lastModifiedBy>Admin</cp:lastModifiedBy>
  <cp:revision>90</cp:revision>
  <dcterms:modified xsi:type="dcterms:W3CDTF">2025-01-12T15:38:22Z</dcterms:modified>
</cp:coreProperties>
</file>