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fntdata" ContentType="application/x-fontdata"/>
  <Default Extension="wav" ContentType="audio/x-wav"/>
  <Default Extension="wdp" ContentType="image/vnd.ms-photo"/>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media/image57.jpg" ContentType="image/png"/>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7" r:id="rId1"/>
  </p:sldMasterIdLst>
  <p:notesMasterIdLst>
    <p:notesMasterId r:id="rId80"/>
  </p:notesMasterIdLst>
  <p:sldIdLst>
    <p:sldId id="256" r:id="rId2"/>
    <p:sldId id="257" r:id="rId3"/>
    <p:sldId id="372" r:id="rId4"/>
    <p:sldId id="258" r:id="rId5"/>
    <p:sldId id="259" r:id="rId6"/>
    <p:sldId id="260" r:id="rId7"/>
    <p:sldId id="261" r:id="rId8"/>
    <p:sldId id="304" r:id="rId9"/>
    <p:sldId id="305" r:id="rId10"/>
    <p:sldId id="308" r:id="rId11"/>
    <p:sldId id="307" r:id="rId12"/>
    <p:sldId id="322" r:id="rId13"/>
    <p:sldId id="309" r:id="rId14"/>
    <p:sldId id="323" r:id="rId15"/>
    <p:sldId id="310" r:id="rId16"/>
    <p:sldId id="313" r:id="rId17"/>
    <p:sldId id="311" r:id="rId18"/>
    <p:sldId id="312" r:id="rId19"/>
    <p:sldId id="315" r:id="rId20"/>
    <p:sldId id="317" r:id="rId21"/>
    <p:sldId id="321" r:id="rId22"/>
    <p:sldId id="324" r:id="rId23"/>
    <p:sldId id="318" r:id="rId24"/>
    <p:sldId id="319" r:id="rId25"/>
    <p:sldId id="320" r:id="rId26"/>
    <p:sldId id="326" r:id="rId27"/>
    <p:sldId id="327" r:id="rId28"/>
    <p:sldId id="328" r:id="rId29"/>
    <p:sldId id="329" r:id="rId30"/>
    <p:sldId id="330" r:id="rId31"/>
    <p:sldId id="325" r:id="rId32"/>
    <p:sldId id="264" r:id="rId33"/>
    <p:sldId id="333" r:id="rId34"/>
    <p:sldId id="262" r:id="rId35"/>
    <p:sldId id="332" r:id="rId36"/>
    <p:sldId id="334" r:id="rId37"/>
    <p:sldId id="350" r:id="rId38"/>
    <p:sldId id="335" r:id="rId39"/>
    <p:sldId id="336" r:id="rId40"/>
    <p:sldId id="337" r:id="rId41"/>
    <p:sldId id="338" r:id="rId42"/>
    <p:sldId id="347" r:id="rId43"/>
    <p:sldId id="339" r:id="rId44"/>
    <p:sldId id="340" r:id="rId45"/>
    <p:sldId id="341" r:id="rId46"/>
    <p:sldId id="342" r:id="rId47"/>
    <p:sldId id="344" r:id="rId48"/>
    <p:sldId id="348" r:id="rId49"/>
    <p:sldId id="349" r:id="rId50"/>
    <p:sldId id="343" r:id="rId51"/>
    <p:sldId id="345" r:id="rId52"/>
    <p:sldId id="346" r:id="rId53"/>
    <p:sldId id="351" r:id="rId54"/>
    <p:sldId id="353" r:id="rId55"/>
    <p:sldId id="354" r:id="rId56"/>
    <p:sldId id="355" r:id="rId57"/>
    <p:sldId id="356" r:id="rId58"/>
    <p:sldId id="357" r:id="rId59"/>
    <p:sldId id="358" r:id="rId60"/>
    <p:sldId id="359" r:id="rId61"/>
    <p:sldId id="360" r:id="rId62"/>
    <p:sldId id="361" r:id="rId63"/>
    <p:sldId id="314" r:id="rId64"/>
    <p:sldId id="362" r:id="rId65"/>
    <p:sldId id="316" r:id="rId66"/>
    <p:sldId id="368" r:id="rId67"/>
    <p:sldId id="363" r:id="rId68"/>
    <p:sldId id="364" r:id="rId69"/>
    <p:sldId id="365" r:id="rId70"/>
    <p:sldId id="366" r:id="rId71"/>
    <p:sldId id="367" r:id="rId72"/>
    <p:sldId id="306" r:id="rId73"/>
    <p:sldId id="263" r:id="rId74"/>
    <p:sldId id="369" r:id="rId75"/>
    <p:sldId id="370" r:id="rId76"/>
    <p:sldId id="266" r:id="rId77"/>
    <p:sldId id="268" r:id="rId78"/>
    <p:sldId id="283" r:id="rId79"/>
  </p:sldIdLst>
  <p:sldSz cx="9144000" cy="5143500" type="screen16x9"/>
  <p:notesSz cx="6858000" cy="9144000"/>
  <p:embeddedFontLst>
    <p:embeddedFont>
      <p:font typeface="Calibri" panose="020F0502020204030204" pitchFamily="34" charset="0"/>
      <p:regular r:id="rId81"/>
      <p:bold r:id="rId82"/>
      <p:italic r:id="rId83"/>
      <p:boldItalic r:id="rId84"/>
    </p:embeddedFont>
    <p:embeddedFont>
      <p:font typeface="Bernard MT Condensed" panose="02050806060905020404" pitchFamily="18" charset="0"/>
      <p:regular r:id="rId85"/>
    </p:embeddedFont>
    <p:embeddedFont>
      <p:font typeface="DM Sans" panose="020B0604020202020204" charset="0"/>
      <p:regular r:id="rId86"/>
      <p:bold r:id="rId87"/>
      <p:italic r:id="rId88"/>
      <p:boldItalic r:id="rId89"/>
    </p:embeddedFont>
    <p:embeddedFont>
      <p:font typeface="Aptos Black" panose="020B0604020202020204" charset="0"/>
      <p:bold r:id="rId90"/>
      <p:boldItalic r:id="rId91"/>
    </p:embeddedFont>
    <p:embeddedFont>
      <p:font typeface="Arbutus Slab" panose="020B0604020202020204" charset="0"/>
      <p:regular r:id="rId92"/>
    </p:embeddedFont>
    <p:embeddedFont>
      <p:font typeface="Aharoni" panose="020B0604020202020204" charset="-79"/>
      <p:bold r:id="rId9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0209"/>
    <a:srgbClr val="FFEF9F"/>
    <a:srgbClr val="000000"/>
    <a:srgbClr val="FFFF99"/>
    <a:srgbClr val="FFCCCC"/>
    <a:srgbClr val="FF9900"/>
    <a:srgbClr val="F7D574"/>
    <a:srgbClr val="9C6439"/>
    <a:srgbClr val="ABE9FF"/>
    <a:srgbClr val="C3A37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A3321B5-CE0C-4192-AF5B-FCD874F84528}">
  <a:tblStyle styleId="{8A3321B5-CE0C-4192-AF5B-FCD874F8452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10" d="100"/>
          <a:sy n="110" d="100"/>
        </p:scale>
        <p:origin x="686" y="62"/>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font" Target="fonts/font4.fntdata"/><Relationship Id="rId89" Type="http://schemas.openxmlformats.org/officeDocument/2006/relationships/font" Target="fonts/font9.fntdata"/><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font" Target="fonts/font10.fntdata"/><Relationship Id="rId95" Type="http://schemas.openxmlformats.org/officeDocument/2006/relationships/viewProps" Target="view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notesMaster" Target="notesMasters/notesMaster1.xml"/><Relationship Id="rId85" Type="http://schemas.openxmlformats.org/officeDocument/2006/relationships/font" Target="fonts/font5.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font" Target="fonts/font3.fntdata"/><Relationship Id="rId88" Type="http://schemas.openxmlformats.org/officeDocument/2006/relationships/font" Target="fonts/font8.fntdata"/><Relationship Id="rId91" Type="http://schemas.openxmlformats.org/officeDocument/2006/relationships/font" Target="fonts/font11.fntdata"/><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font" Target="fonts/font1.fntdata"/><Relationship Id="rId86" Type="http://schemas.openxmlformats.org/officeDocument/2006/relationships/font" Target="fonts/font6.fntdata"/><Relationship Id="rId9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font" Target="fonts/font12.fntdata"/><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font" Target="fonts/font7.fntdata"/><Relationship Id="rId61" Type="http://schemas.openxmlformats.org/officeDocument/2006/relationships/slide" Target="slides/slide60.xml"/><Relationship Id="rId82" Type="http://schemas.openxmlformats.org/officeDocument/2006/relationships/font" Target="fonts/font2.fntdata"/><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font" Target="fonts/font1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133f6155f6d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133f6155f6d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 name="Google Shape;213;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2161ca7da69_2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2161ca7da69_2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g133f6155f6d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 name="Google Shape;244;g133f6155f6d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ged9256fe6f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5" name="Google Shape;255;ged9256fe6f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ged9256fe6f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5" name="Google Shape;255;ged9256fe6f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153274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ged9256fe6f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5" name="Google Shape;255;ged9256fe6f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527359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g1dd46dd1d67_2_6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7" name="Google Shape;277;g1dd46dd1d67_2_6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1dd46dd1d67_2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1dd46dd1d67_2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từng ô để hiện slide câu hỏi.</a:t>
            </a:r>
          </a:p>
          <a:p>
            <a:r>
              <a:rPr lang="en-US"/>
              <a:t>Nhấn vào hình ảnh hoặc ngôi nhà để hiện nội dung bức ảnh.</a:t>
            </a:r>
          </a:p>
        </p:txBody>
      </p:sp>
    </p:spTree>
    <p:extLst>
      <p:ext uri="{BB962C8B-B14F-4D97-AF65-F5344CB8AC3E}">
        <p14:creationId xmlns:p14="http://schemas.microsoft.com/office/powerpoint/2010/main" val="25130151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dấu x để quay lại slide mảnh ghép.</a:t>
            </a:r>
          </a:p>
        </p:txBody>
      </p:sp>
    </p:spTree>
    <p:extLst>
      <p:ext uri="{BB962C8B-B14F-4D97-AF65-F5344CB8AC3E}">
        <p14:creationId xmlns:p14="http://schemas.microsoft.com/office/powerpoint/2010/main" val="26489720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dấu x để quay lại slide mảnh ghép.</a:t>
            </a:r>
          </a:p>
        </p:txBody>
      </p:sp>
    </p:spTree>
    <p:extLst>
      <p:ext uri="{BB962C8B-B14F-4D97-AF65-F5344CB8AC3E}">
        <p14:creationId xmlns:p14="http://schemas.microsoft.com/office/powerpoint/2010/main" val="21613892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dấu x để quay lại slide mảnh ghép.</a:t>
            </a:r>
          </a:p>
        </p:txBody>
      </p:sp>
    </p:spTree>
    <p:extLst>
      <p:ext uri="{BB962C8B-B14F-4D97-AF65-F5344CB8AC3E}">
        <p14:creationId xmlns:p14="http://schemas.microsoft.com/office/powerpoint/2010/main" val="18259311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dấu x để quay lại slide mảnh ghép.</a:t>
            </a:r>
          </a:p>
        </p:txBody>
      </p:sp>
    </p:spTree>
    <p:extLst>
      <p:ext uri="{BB962C8B-B14F-4D97-AF65-F5344CB8AC3E}">
        <p14:creationId xmlns:p14="http://schemas.microsoft.com/office/powerpoint/2010/main" val="27079603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dấu x để quay lại slide mảnh ghép.</a:t>
            </a:r>
          </a:p>
        </p:txBody>
      </p:sp>
    </p:spTree>
    <p:extLst>
      <p:ext uri="{BB962C8B-B14F-4D97-AF65-F5344CB8AC3E}">
        <p14:creationId xmlns:p14="http://schemas.microsoft.com/office/powerpoint/2010/main" val="41716217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dấu x để quay lại slide mảnh ghép.</a:t>
            </a:r>
          </a:p>
        </p:txBody>
      </p:sp>
    </p:spTree>
    <p:extLst>
      <p:ext uri="{BB962C8B-B14F-4D97-AF65-F5344CB8AC3E}">
        <p14:creationId xmlns:p14="http://schemas.microsoft.com/office/powerpoint/2010/main" val="15638779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dấu x để quay lại slide mảnh ghép.</a:t>
            </a:r>
          </a:p>
        </p:txBody>
      </p:sp>
    </p:spTree>
    <p:extLst>
      <p:ext uri="{BB962C8B-B14F-4D97-AF65-F5344CB8AC3E}">
        <p14:creationId xmlns:p14="http://schemas.microsoft.com/office/powerpoint/2010/main" val="23303878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dấu x để quay lại slide mảnh ghép.</a:t>
            </a:r>
          </a:p>
        </p:txBody>
      </p:sp>
    </p:spTree>
    <p:extLst>
      <p:ext uri="{BB962C8B-B14F-4D97-AF65-F5344CB8AC3E}">
        <p14:creationId xmlns:p14="http://schemas.microsoft.com/office/powerpoint/2010/main" val="21263765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dấu x để quay lại slide mảnh ghép.</a:t>
            </a:r>
          </a:p>
        </p:txBody>
      </p:sp>
    </p:spTree>
    <p:extLst>
      <p:ext uri="{BB962C8B-B14F-4D97-AF65-F5344CB8AC3E}">
        <p14:creationId xmlns:p14="http://schemas.microsoft.com/office/powerpoint/2010/main" val="1439822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dấu x để quay lại slide mảnh ghép.</a:t>
            </a:r>
          </a:p>
        </p:txBody>
      </p:sp>
    </p:spTree>
    <p:extLst>
      <p:ext uri="{BB962C8B-B14F-4D97-AF65-F5344CB8AC3E}">
        <p14:creationId xmlns:p14="http://schemas.microsoft.com/office/powerpoint/2010/main" val="10826990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dấu x để quay lại slide mảnh ghép.</a:t>
            </a:r>
          </a:p>
        </p:txBody>
      </p:sp>
    </p:spTree>
    <p:extLst>
      <p:ext uri="{BB962C8B-B14F-4D97-AF65-F5344CB8AC3E}">
        <p14:creationId xmlns:p14="http://schemas.microsoft.com/office/powerpoint/2010/main" val="3836153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dấu x để quay lại slide mảnh ghép.</a:t>
            </a:r>
          </a:p>
        </p:txBody>
      </p:sp>
    </p:spTree>
    <p:extLst>
      <p:ext uri="{BB962C8B-B14F-4D97-AF65-F5344CB8AC3E}">
        <p14:creationId xmlns:p14="http://schemas.microsoft.com/office/powerpoint/2010/main" val="20520567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dấu x để quay lại slide mảnh ghép.</a:t>
            </a:r>
          </a:p>
        </p:txBody>
      </p:sp>
    </p:spTree>
    <p:extLst>
      <p:ext uri="{BB962C8B-B14F-4D97-AF65-F5344CB8AC3E}">
        <p14:creationId xmlns:p14="http://schemas.microsoft.com/office/powerpoint/2010/main" val="24224177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dấu x để quay lại slide mảnh ghép.</a:t>
            </a:r>
          </a:p>
        </p:txBody>
      </p:sp>
    </p:spTree>
    <p:extLst>
      <p:ext uri="{BB962C8B-B14F-4D97-AF65-F5344CB8AC3E}">
        <p14:creationId xmlns:p14="http://schemas.microsoft.com/office/powerpoint/2010/main" val="25404758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dấu x để quay lại slide mảnh ghép.</a:t>
            </a:r>
          </a:p>
        </p:txBody>
      </p:sp>
    </p:spTree>
    <p:extLst>
      <p:ext uri="{BB962C8B-B14F-4D97-AF65-F5344CB8AC3E}">
        <p14:creationId xmlns:p14="http://schemas.microsoft.com/office/powerpoint/2010/main" val="20697161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Nhấn vào dấu x để quay lại slide mảnh ghép.</a:t>
            </a:r>
          </a:p>
        </p:txBody>
      </p:sp>
    </p:spTree>
    <p:extLst>
      <p:ext uri="{BB962C8B-B14F-4D97-AF65-F5344CB8AC3E}">
        <p14:creationId xmlns:p14="http://schemas.microsoft.com/office/powerpoint/2010/main" val="22013947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g1dd46dd1d67_2_1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7" name="Google Shape;267;g1dd46dd1d67_2_1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g2161ca7da69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0" name="Google Shape;290;g2161ca7da69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g133f6155f6d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4" name="Google Shape;334;g133f6155f6d_0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8"/>
        <p:cNvGrpSpPr/>
        <p:nvPr/>
      </p:nvGrpSpPr>
      <p:grpSpPr>
        <a:xfrm>
          <a:off x="0" y="0"/>
          <a:ext cx="0" cy="0"/>
          <a:chOff x="0" y="0"/>
          <a:chExt cx="0" cy="0"/>
        </a:xfrm>
      </p:grpSpPr>
      <p:sp>
        <p:nvSpPr>
          <p:cNvPr id="599" name="Google Shape;599;g1340135a080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0" name="Google Shape;600;g1340135a080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mt="39000"/>
          </a:blip>
          <a:srcRect t="7344" b="7844"/>
          <a:stretch/>
        </p:blipFill>
        <p:spPr>
          <a:xfrm>
            <a:off x="0" y="0"/>
            <a:ext cx="9144003" cy="5143501"/>
          </a:xfrm>
          <a:prstGeom prst="rect">
            <a:avLst/>
          </a:prstGeom>
          <a:noFill/>
          <a:ln>
            <a:noFill/>
          </a:ln>
        </p:spPr>
      </p:pic>
      <p:sp>
        <p:nvSpPr>
          <p:cNvPr id="10" name="Google Shape;10;p2"/>
          <p:cNvSpPr txBox="1">
            <a:spLocks noGrp="1"/>
          </p:cNvSpPr>
          <p:nvPr>
            <p:ph type="ctrTitle"/>
          </p:nvPr>
        </p:nvSpPr>
        <p:spPr>
          <a:xfrm>
            <a:off x="1651206" y="1235940"/>
            <a:ext cx="5841600" cy="22086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48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1651194" y="3527760"/>
            <a:ext cx="5841600" cy="379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400"/>
              <a:buNone/>
              <a:defRPr sz="1600">
                <a:solidFill>
                  <a:schemeClr val="dk1"/>
                </a:solidFill>
              </a:defRPr>
            </a:lvl1pPr>
            <a:lvl2pPr lvl="1" algn="ctr">
              <a:lnSpc>
                <a:spcPct val="100000"/>
              </a:lnSpc>
              <a:spcBef>
                <a:spcPts val="0"/>
              </a:spcBef>
              <a:spcAft>
                <a:spcPts val="0"/>
              </a:spcAft>
              <a:buClr>
                <a:schemeClr val="dk1"/>
              </a:buClr>
              <a:buSzPts val="1800"/>
              <a:buNone/>
              <a:defRPr sz="1800">
                <a:solidFill>
                  <a:schemeClr val="dk1"/>
                </a:solidFill>
              </a:defRPr>
            </a:lvl2pPr>
            <a:lvl3pPr lvl="2" algn="ctr">
              <a:lnSpc>
                <a:spcPct val="100000"/>
              </a:lnSpc>
              <a:spcBef>
                <a:spcPts val="0"/>
              </a:spcBef>
              <a:spcAft>
                <a:spcPts val="0"/>
              </a:spcAft>
              <a:buClr>
                <a:schemeClr val="dk1"/>
              </a:buClr>
              <a:buSzPts val="1800"/>
              <a:buNone/>
              <a:defRPr sz="1800">
                <a:solidFill>
                  <a:schemeClr val="dk1"/>
                </a:solidFill>
              </a:defRPr>
            </a:lvl3pPr>
            <a:lvl4pPr lvl="3" algn="ctr">
              <a:lnSpc>
                <a:spcPct val="100000"/>
              </a:lnSpc>
              <a:spcBef>
                <a:spcPts val="0"/>
              </a:spcBef>
              <a:spcAft>
                <a:spcPts val="0"/>
              </a:spcAft>
              <a:buClr>
                <a:schemeClr val="dk1"/>
              </a:buClr>
              <a:buSzPts val="1800"/>
              <a:buNone/>
              <a:defRPr sz="1800">
                <a:solidFill>
                  <a:schemeClr val="dk1"/>
                </a:solidFill>
              </a:defRPr>
            </a:lvl4pPr>
            <a:lvl5pPr lvl="4" algn="ctr">
              <a:lnSpc>
                <a:spcPct val="100000"/>
              </a:lnSpc>
              <a:spcBef>
                <a:spcPts val="0"/>
              </a:spcBef>
              <a:spcAft>
                <a:spcPts val="0"/>
              </a:spcAft>
              <a:buClr>
                <a:schemeClr val="dk1"/>
              </a:buClr>
              <a:buSzPts val="1800"/>
              <a:buNone/>
              <a:defRPr sz="1800">
                <a:solidFill>
                  <a:schemeClr val="dk1"/>
                </a:solidFill>
              </a:defRPr>
            </a:lvl5pPr>
            <a:lvl6pPr lvl="5" algn="ctr">
              <a:lnSpc>
                <a:spcPct val="100000"/>
              </a:lnSpc>
              <a:spcBef>
                <a:spcPts val="0"/>
              </a:spcBef>
              <a:spcAft>
                <a:spcPts val="0"/>
              </a:spcAft>
              <a:buClr>
                <a:schemeClr val="dk1"/>
              </a:buClr>
              <a:buSzPts val="1800"/>
              <a:buNone/>
              <a:defRPr sz="1800">
                <a:solidFill>
                  <a:schemeClr val="dk1"/>
                </a:solidFill>
              </a:defRPr>
            </a:lvl6pPr>
            <a:lvl7pPr lvl="6" algn="ctr">
              <a:lnSpc>
                <a:spcPct val="100000"/>
              </a:lnSpc>
              <a:spcBef>
                <a:spcPts val="0"/>
              </a:spcBef>
              <a:spcAft>
                <a:spcPts val="0"/>
              </a:spcAft>
              <a:buClr>
                <a:schemeClr val="dk1"/>
              </a:buClr>
              <a:buSzPts val="1800"/>
              <a:buNone/>
              <a:defRPr sz="1800">
                <a:solidFill>
                  <a:schemeClr val="dk1"/>
                </a:solidFill>
              </a:defRPr>
            </a:lvl7pPr>
            <a:lvl8pPr lvl="7" algn="ctr">
              <a:lnSpc>
                <a:spcPct val="100000"/>
              </a:lnSpc>
              <a:spcBef>
                <a:spcPts val="0"/>
              </a:spcBef>
              <a:spcAft>
                <a:spcPts val="0"/>
              </a:spcAft>
              <a:buClr>
                <a:schemeClr val="dk1"/>
              </a:buClr>
              <a:buSzPts val="1800"/>
              <a:buNone/>
              <a:defRPr sz="1800">
                <a:solidFill>
                  <a:schemeClr val="dk1"/>
                </a:solidFill>
              </a:defRPr>
            </a:lvl8pPr>
            <a:lvl9pPr lvl="8" algn="ctr">
              <a:lnSpc>
                <a:spcPct val="100000"/>
              </a:lnSpc>
              <a:spcBef>
                <a:spcPts val="0"/>
              </a:spcBef>
              <a:spcAft>
                <a:spcPts val="0"/>
              </a:spcAft>
              <a:buClr>
                <a:schemeClr val="dk1"/>
              </a:buClr>
              <a:buSzPts val="1800"/>
              <a:buNone/>
              <a:defRPr sz="1800">
                <a:solidFill>
                  <a:schemeClr val="dk1"/>
                </a:solidFill>
              </a:defRPr>
            </a:lvl9pPr>
          </a:lstStyle>
          <a:p>
            <a:endParaRPr/>
          </a:p>
        </p:txBody>
      </p:sp>
      <p:sp>
        <p:nvSpPr>
          <p:cNvPr id="12" name="Google Shape;12;p2"/>
          <p:cNvSpPr/>
          <p:nvPr/>
        </p:nvSpPr>
        <p:spPr>
          <a:xfrm>
            <a:off x="711875" y="461393"/>
            <a:ext cx="7720245" cy="4220713"/>
          </a:xfrm>
          <a:custGeom>
            <a:avLst/>
            <a:gdLst/>
            <a:ahLst/>
            <a:cxnLst/>
            <a:rect l="l" t="t" r="r" b="b"/>
            <a:pathLst>
              <a:path w="7181623" h="3926245" extrusionOk="0">
                <a:moveTo>
                  <a:pt x="7181624" y="3603136"/>
                </a:moveTo>
                <a:lnTo>
                  <a:pt x="7181624" y="323110"/>
                </a:lnTo>
                <a:cubicBezTo>
                  <a:pt x="7003468" y="323110"/>
                  <a:pt x="6858543" y="179095"/>
                  <a:pt x="6858543" y="0"/>
                </a:cubicBezTo>
                <a:lnTo>
                  <a:pt x="323081" y="0"/>
                </a:lnTo>
                <a:cubicBezTo>
                  <a:pt x="323081" y="178172"/>
                  <a:pt x="179079" y="323110"/>
                  <a:pt x="0" y="323110"/>
                </a:cubicBezTo>
                <a:lnTo>
                  <a:pt x="0" y="3603136"/>
                </a:lnTo>
                <a:cubicBezTo>
                  <a:pt x="178156" y="3603136"/>
                  <a:pt x="323081" y="3747151"/>
                  <a:pt x="323081" y="3926246"/>
                </a:cubicBezTo>
                <a:lnTo>
                  <a:pt x="6858543" y="3926246"/>
                </a:lnTo>
                <a:cubicBezTo>
                  <a:pt x="6858543" y="3747151"/>
                  <a:pt x="7003468" y="3603136"/>
                  <a:pt x="7181624" y="3603136"/>
                </a:cubicBezTo>
                <a:close/>
              </a:path>
            </a:pathLst>
          </a:custGeom>
          <a:noFill/>
          <a:ln w="1905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pic>
        <p:nvPicPr>
          <p:cNvPr id="14" name="Google Shape;14;p3"/>
          <p:cNvPicPr preferRelativeResize="0"/>
          <p:nvPr/>
        </p:nvPicPr>
        <p:blipFill rotWithShape="1">
          <a:blip r:embed="rId2">
            <a:alphaModFix amt="39000"/>
          </a:blip>
          <a:srcRect t="7344" b="7844"/>
          <a:stretch/>
        </p:blipFill>
        <p:spPr>
          <a:xfrm>
            <a:off x="0" y="0"/>
            <a:ext cx="9144003" cy="5143501"/>
          </a:xfrm>
          <a:prstGeom prst="rect">
            <a:avLst/>
          </a:prstGeom>
          <a:noFill/>
          <a:ln>
            <a:noFill/>
          </a:ln>
        </p:spPr>
      </p:pic>
      <p:sp>
        <p:nvSpPr>
          <p:cNvPr id="15" name="Google Shape;15;p3"/>
          <p:cNvSpPr/>
          <p:nvPr/>
        </p:nvSpPr>
        <p:spPr>
          <a:xfrm>
            <a:off x="218141" y="191464"/>
            <a:ext cx="8707718" cy="4760572"/>
          </a:xfrm>
          <a:custGeom>
            <a:avLst/>
            <a:gdLst/>
            <a:ahLst/>
            <a:cxnLst/>
            <a:rect l="l" t="t" r="r" b="b"/>
            <a:pathLst>
              <a:path w="7181623" h="3926245" extrusionOk="0">
                <a:moveTo>
                  <a:pt x="7181624" y="3603136"/>
                </a:moveTo>
                <a:lnTo>
                  <a:pt x="7181624" y="323110"/>
                </a:lnTo>
                <a:cubicBezTo>
                  <a:pt x="7003468" y="323110"/>
                  <a:pt x="6858543" y="179095"/>
                  <a:pt x="6858543" y="0"/>
                </a:cubicBezTo>
                <a:lnTo>
                  <a:pt x="323081" y="0"/>
                </a:lnTo>
                <a:cubicBezTo>
                  <a:pt x="323081" y="178172"/>
                  <a:pt x="179079" y="323110"/>
                  <a:pt x="0" y="323110"/>
                </a:cubicBezTo>
                <a:lnTo>
                  <a:pt x="0" y="3603136"/>
                </a:lnTo>
                <a:cubicBezTo>
                  <a:pt x="178156" y="3603136"/>
                  <a:pt x="323081" y="3747151"/>
                  <a:pt x="323081" y="3926246"/>
                </a:cubicBezTo>
                <a:lnTo>
                  <a:pt x="6858543" y="3926246"/>
                </a:lnTo>
                <a:cubicBezTo>
                  <a:pt x="6858543" y="3747151"/>
                  <a:pt x="7003468" y="3603136"/>
                  <a:pt x="7181624" y="3603136"/>
                </a:cubicBezTo>
                <a:close/>
              </a:path>
            </a:pathLst>
          </a:custGeom>
          <a:noFill/>
          <a:ln w="1905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16;p3"/>
          <p:cNvSpPr txBox="1">
            <a:spLocks noGrp="1"/>
          </p:cNvSpPr>
          <p:nvPr>
            <p:ph type="title"/>
          </p:nvPr>
        </p:nvSpPr>
        <p:spPr>
          <a:xfrm>
            <a:off x="720000" y="2228775"/>
            <a:ext cx="3414600" cy="8418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7" name="Google Shape;17;p3"/>
          <p:cNvSpPr txBox="1">
            <a:spLocks noGrp="1"/>
          </p:cNvSpPr>
          <p:nvPr>
            <p:ph type="title" idx="2" hasCustomPrompt="1"/>
          </p:nvPr>
        </p:nvSpPr>
        <p:spPr>
          <a:xfrm>
            <a:off x="720000" y="1279200"/>
            <a:ext cx="1324200" cy="955200"/>
          </a:xfrm>
          <a:prstGeom prst="rect">
            <a:avLst/>
          </a:prstGeom>
          <a:solidFill>
            <a:srgbClr val="FFFFFF">
              <a:alpha val="55700"/>
            </a:srgbClr>
          </a:solidFill>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8" name="Google Shape;18;p3"/>
          <p:cNvSpPr txBox="1">
            <a:spLocks noGrp="1"/>
          </p:cNvSpPr>
          <p:nvPr>
            <p:ph type="subTitle" idx="1"/>
          </p:nvPr>
        </p:nvSpPr>
        <p:spPr>
          <a:xfrm>
            <a:off x="720000" y="3150900"/>
            <a:ext cx="2915100" cy="7134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9" name="Google Shape;19;p3"/>
          <p:cNvSpPr>
            <a:spLocks noGrp="1"/>
          </p:cNvSpPr>
          <p:nvPr>
            <p:ph type="pic" idx="3"/>
          </p:nvPr>
        </p:nvSpPr>
        <p:spPr>
          <a:xfrm>
            <a:off x="5309001" y="178852"/>
            <a:ext cx="3628530" cy="4216752"/>
          </a:xfrm>
          <a:prstGeom prst="flowChartDocument">
            <a:avLst/>
          </a:prstGeom>
          <a:noFill/>
          <a:ln>
            <a:noFill/>
          </a:ln>
        </p:spPr>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2"/>
        <p:cNvGrpSpPr/>
        <p:nvPr/>
      </p:nvGrpSpPr>
      <p:grpSpPr>
        <a:xfrm>
          <a:off x="0" y="0"/>
          <a:ext cx="0" cy="0"/>
          <a:chOff x="0" y="0"/>
          <a:chExt cx="0" cy="0"/>
        </a:xfrm>
      </p:grpSpPr>
      <p:pic>
        <p:nvPicPr>
          <p:cNvPr id="43" name="Google Shape;43;p8"/>
          <p:cNvPicPr preferRelativeResize="0"/>
          <p:nvPr/>
        </p:nvPicPr>
        <p:blipFill rotWithShape="1">
          <a:blip r:embed="rId2">
            <a:alphaModFix amt="30000"/>
          </a:blip>
          <a:srcRect t="31256" b="31252"/>
          <a:stretch/>
        </p:blipFill>
        <p:spPr>
          <a:xfrm>
            <a:off x="0" y="0"/>
            <a:ext cx="9144005" cy="5143501"/>
          </a:xfrm>
          <a:prstGeom prst="rect">
            <a:avLst/>
          </a:prstGeom>
          <a:solidFill>
            <a:srgbClr val="FFFFFF"/>
          </a:solidFill>
          <a:ln>
            <a:noFill/>
          </a:ln>
        </p:spPr>
      </p:pic>
      <p:sp>
        <p:nvSpPr>
          <p:cNvPr id="44" name="Google Shape;44;p8"/>
          <p:cNvSpPr txBox="1">
            <a:spLocks noGrp="1"/>
          </p:cNvSpPr>
          <p:nvPr>
            <p:ph type="title"/>
          </p:nvPr>
        </p:nvSpPr>
        <p:spPr>
          <a:xfrm>
            <a:off x="1644450" y="1307100"/>
            <a:ext cx="5855100" cy="25293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8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45" name="Google Shape;45;p8"/>
          <p:cNvSpPr/>
          <p:nvPr/>
        </p:nvSpPr>
        <p:spPr>
          <a:xfrm>
            <a:off x="711875" y="461393"/>
            <a:ext cx="7720245" cy="4220713"/>
          </a:xfrm>
          <a:custGeom>
            <a:avLst/>
            <a:gdLst/>
            <a:ahLst/>
            <a:cxnLst/>
            <a:rect l="l" t="t" r="r" b="b"/>
            <a:pathLst>
              <a:path w="7181623" h="3926245" extrusionOk="0">
                <a:moveTo>
                  <a:pt x="7181624" y="3603136"/>
                </a:moveTo>
                <a:lnTo>
                  <a:pt x="7181624" y="323110"/>
                </a:lnTo>
                <a:cubicBezTo>
                  <a:pt x="7003468" y="323110"/>
                  <a:pt x="6858543" y="179095"/>
                  <a:pt x="6858543" y="0"/>
                </a:cubicBezTo>
                <a:lnTo>
                  <a:pt x="323081" y="0"/>
                </a:lnTo>
                <a:cubicBezTo>
                  <a:pt x="323081" y="178172"/>
                  <a:pt x="179079" y="323110"/>
                  <a:pt x="0" y="323110"/>
                </a:cubicBezTo>
                <a:lnTo>
                  <a:pt x="0" y="3603136"/>
                </a:lnTo>
                <a:cubicBezTo>
                  <a:pt x="178156" y="3603136"/>
                  <a:pt x="323081" y="3747151"/>
                  <a:pt x="323081" y="3926246"/>
                </a:cubicBezTo>
                <a:lnTo>
                  <a:pt x="6858543" y="3926246"/>
                </a:lnTo>
                <a:cubicBezTo>
                  <a:pt x="6858543" y="3747151"/>
                  <a:pt x="7003468" y="3603136"/>
                  <a:pt x="7181624" y="3603136"/>
                </a:cubicBezTo>
                <a:close/>
              </a:path>
            </a:pathLst>
          </a:custGeom>
          <a:noFill/>
          <a:ln w="1905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userDrawn="1">
  <p:cSld name="SECTION_TITLE_AND_DESCRIPTION">
    <p:bg>
      <p:bgPr>
        <a:solidFill>
          <a:srgbClr val="F4F2EC"/>
        </a:solidFill>
        <a:effectLst/>
      </p:bgPr>
    </p:bg>
    <p:spTree>
      <p:nvGrpSpPr>
        <p:cNvPr id="1" name="Shape 46"/>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userDrawn="1">
  <p:cSld name="CAPTION_ONLY">
    <p:bg>
      <p:bgPr>
        <a:solidFill>
          <a:srgbClr val="F4F2EC"/>
        </a:solidFill>
        <a:effectLst/>
      </p:bgPr>
    </p:bg>
    <p:spTree>
      <p:nvGrpSpPr>
        <p:cNvPr id="1" name="Shape 49"/>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2"/>
        <p:cNvGrpSpPr/>
        <p:nvPr/>
      </p:nvGrpSpPr>
      <p:grpSpPr>
        <a:xfrm>
          <a:off x="0" y="0"/>
          <a:ext cx="0" cy="0"/>
          <a:chOff x="0" y="0"/>
          <a:chExt cx="0" cy="0"/>
        </a:xfrm>
      </p:grpSpPr>
      <p:pic>
        <p:nvPicPr>
          <p:cNvPr id="53" name="Google Shape;53;p11"/>
          <p:cNvPicPr preferRelativeResize="0"/>
          <p:nvPr/>
        </p:nvPicPr>
        <p:blipFill rotWithShape="1">
          <a:blip r:embed="rId2">
            <a:alphaModFix amt="30000"/>
          </a:blip>
          <a:srcRect t="31256" b="31252"/>
          <a:stretch/>
        </p:blipFill>
        <p:spPr>
          <a:xfrm>
            <a:off x="0" y="0"/>
            <a:ext cx="9144005" cy="5143501"/>
          </a:xfrm>
          <a:prstGeom prst="rect">
            <a:avLst/>
          </a:prstGeom>
          <a:noFill/>
          <a:ln>
            <a:noFill/>
          </a:ln>
        </p:spPr>
      </p:pic>
      <p:sp>
        <p:nvSpPr>
          <p:cNvPr id="54" name="Google Shape;54;p11"/>
          <p:cNvSpPr txBox="1">
            <a:spLocks noGrp="1"/>
          </p:cNvSpPr>
          <p:nvPr>
            <p:ph type="title" hasCustomPrompt="1"/>
          </p:nvPr>
        </p:nvSpPr>
        <p:spPr>
          <a:xfrm>
            <a:off x="1284000" y="1785738"/>
            <a:ext cx="6576000" cy="1039800"/>
          </a:xfrm>
          <a:prstGeom prst="rect">
            <a:avLst/>
          </a:prstGeom>
          <a:solidFill>
            <a:srgbClr val="FFFFFF">
              <a:alpha val="55700"/>
            </a:srgbClr>
          </a:solidFill>
        </p:spPr>
        <p:txBody>
          <a:bodyPr spcFirstLastPara="1" wrap="square" lIns="91425" tIns="91425" rIns="91425" bIns="91425" anchor="b" anchorCtr="0">
            <a:noAutofit/>
          </a:bodyPr>
          <a:lstStyle>
            <a:lvl1pPr marL="0" marR="0" lvl="0" indent="0" algn="ctr" rtl="0">
              <a:lnSpc>
                <a:spcPct val="100000"/>
              </a:lnSpc>
              <a:spcBef>
                <a:spcPts val="0"/>
              </a:spcBef>
              <a:spcAft>
                <a:spcPts val="0"/>
              </a:spcAft>
              <a:buSzPts val="9600"/>
              <a:buNone/>
              <a:defRPr sz="6000">
                <a:solidFill>
                  <a:schemeClr val="lt1"/>
                </a:solidFill>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55" name="Google Shape;55;p11"/>
          <p:cNvSpPr txBox="1">
            <a:spLocks noGrp="1"/>
          </p:cNvSpPr>
          <p:nvPr>
            <p:ph type="subTitle" idx="1"/>
          </p:nvPr>
        </p:nvSpPr>
        <p:spPr>
          <a:xfrm>
            <a:off x="1284000" y="2988463"/>
            <a:ext cx="6576000" cy="369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56" name="Google Shape;56;p11"/>
          <p:cNvSpPr/>
          <p:nvPr/>
        </p:nvSpPr>
        <p:spPr>
          <a:xfrm>
            <a:off x="711875" y="461393"/>
            <a:ext cx="7720245" cy="4220713"/>
          </a:xfrm>
          <a:custGeom>
            <a:avLst/>
            <a:gdLst/>
            <a:ahLst/>
            <a:cxnLst/>
            <a:rect l="l" t="t" r="r" b="b"/>
            <a:pathLst>
              <a:path w="7181623" h="3926245" extrusionOk="0">
                <a:moveTo>
                  <a:pt x="7181624" y="3603136"/>
                </a:moveTo>
                <a:lnTo>
                  <a:pt x="7181624" y="323110"/>
                </a:lnTo>
                <a:cubicBezTo>
                  <a:pt x="7003468" y="323110"/>
                  <a:pt x="6858543" y="179095"/>
                  <a:pt x="6858543" y="0"/>
                </a:cubicBezTo>
                <a:lnTo>
                  <a:pt x="323081" y="0"/>
                </a:lnTo>
                <a:cubicBezTo>
                  <a:pt x="323081" y="178172"/>
                  <a:pt x="179079" y="323110"/>
                  <a:pt x="0" y="323110"/>
                </a:cubicBezTo>
                <a:lnTo>
                  <a:pt x="0" y="3603136"/>
                </a:lnTo>
                <a:cubicBezTo>
                  <a:pt x="178156" y="3603136"/>
                  <a:pt x="323081" y="3747151"/>
                  <a:pt x="323081" y="3926246"/>
                </a:cubicBezTo>
                <a:lnTo>
                  <a:pt x="6858543" y="3926246"/>
                </a:lnTo>
                <a:cubicBezTo>
                  <a:pt x="6858543" y="3747151"/>
                  <a:pt x="7003468" y="3603136"/>
                  <a:pt x="7181624" y="3603136"/>
                </a:cubicBezTo>
                <a:close/>
              </a:path>
            </a:pathLst>
          </a:custGeom>
          <a:noFill/>
          <a:ln w="1905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4F2EC"/>
        </a:solidFill>
        <a:effectLst/>
      </p:bgPr>
    </p:bg>
    <p:spTree>
      <p:nvGrpSpPr>
        <p:cNvPr id="1" name="Shape 57"/>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p:cSld name="BLANK_1_1_1_1_1_1">
    <p:bg>
      <p:bgPr>
        <a:noFill/>
        <a:effectLst/>
      </p:bgPr>
    </p:bg>
    <p:spTree>
      <p:nvGrpSpPr>
        <p:cNvPr id="1" name="Shape 58"/>
        <p:cNvGrpSpPr/>
        <p:nvPr/>
      </p:nvGrpSpPr>
      <p:grpSpPr>
        <a:xfrm>
          <a:off x="0" y="0"/>
          <a:ext cx="0" cy="0"/>
          <a:chOff x="0" y="0"/>
          <a:chExt cx="0" cy="0"/>
        </a:xfrm>
      </p:grpSpPr>
      <p:pic>
        <p:nvPicPr>
          <p:cNvPr id="59" name="Google Shape;59;p13"/>
          <p:cNvPicPr preferRelativeResize="0"/>
          <p:nvPr/>
        </p:nvPicPr>
        <p:blipFill rotWithShape="1">
          <a:blip r:embed="rId2">
            <a:alphaModFix amt="30000"/>
          </a:blip>
          <a:srcRect t="31256" b="31252"/>
          <a:stretch/>
        </p:blipFill>
        <p:spPr>
          <a:xfrm>
            <a:off x="0" y="0"/>
            <a:ext cx="9144005" cy="5143501"/>
          </a:xfrm>
          <a:prstGeom prst="rect">
            <a:avLst/>
          </a:prstGeom>
          <a:noFill/>
          <a:ln>
            <a:noFill/>
          </a:ln>
        </p:spPr>
      </p:pic>
      <p:sp>
        <p:nvSpPr>
          <p:cNvPr id="60" name="Google Shape;60;p13"/>
          <p:cNvSpPr/>
          <p:nvPr/>
        </p:nvSpPr>
        <p:spPr>
          <a:xfrm>
            <a:off x="218141" y="191464"/>
            <a:ext cx="8707718" cy="4760572"/>
          </a:xfrm>
          <a:custGeom>
            <a:avLst/>
            <a:gdLst/>
            <a:ahLst/>
            <a:cxnLst/>
            <a:rect l="l" t="t" r="r" b="b"/>
            <a:pathLst>
              <a:path w="7181623" h="3926245" extrusionOk="0">
                <a:moveTo>
                  <a:pt x="7181624" y="3603136"/>
                </a:moveTo>
                <a:lnTo>
                  <a:pt x="7181624" y="323110"/>
                </a:lnTo>
                <a:cubicBezTo>
                  <a:pt x="7003468" y="323110"/>
                  <a:pt x="6858543" y="179095"/>
                  <a:pt x="6858543" y="0"/>
                </a:cubicBezTo>
                <a:lnTo>
                  <a:pt x="323081" y="0"/>
                </a:lnTo>
                <a:cubicBezTo>
                  <a:pt x="323081" y="178172"/>
                  <a:pt x="179079" y="323110"/>
                  <a:pt x="0" y="323110"/>
                </a:cubicBezTo>
                <a:lnTo>
                  <a:pt x="0" y="3603136"/>
                </a:lnTo>
                <a:cubicBezTo>
                  <a:pt x="178156" y="3603136"/>
                  <a:pt x="323081" y="3747151"/>
                  <a:pt x="323081" y="3926246"/>
                </a:cubicBezTo>
                <a:lnTo>
                  <a:pt x="6858543" y="3926246"/>
                </a:lnTo>
                <a:cubicBezTo>
                  <a:pt x="6858543" y="3747151"/>
                  <a:pt x="7003468" y="3603136"/>
                  <a:pt x="7181624" y="3603136"/>
                </a:cubicBezTo>
                <a:close/>
              </a:path>
            </a:pathLst>
          </a:custGeom>
          <a:noFill/>
          <a:ln w="1905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1" name="Google Shape;61;p13"/>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2" name="Google Shape;62;p13"/>
          <p:cNvSpPr txBox="1">
            <a:spLocks noGrp="1"/>
          </p:cNvSpPr>
          <p:nvPr>
            <p:ph type="subTitle" idx="1"/>
          </p:nvPr>
        </p:nvSpPr>
        <p:spPr>
          <a:xfrm>
            <a:off x="713225" y="2267735"/>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63" name="Google Shape;63;p13"/>
          <p:cNvSpPr txBox="1">
            <a:spLocks noGrp="1"/>
          </p:cNvSpPr>
          <p:nvPr>
            <p:ph type="subTitle" idx="2"/>
          </p:nvPr>
        </p:nvSpPr>
        <p:spPr>
          <a:xfrm>
            <a:off x="713225" y="4009702"/>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64" name="Google Shape;64;p13"/>
          <p:cNvSpPr txBox="1">
            <a:spLocks noGrp="1"/>
          </p:cNvSpPr>
          <p:nvPr>
            <p:ph type="subTitle" idx="3"/>
          </p:nvPr>
        </p:nvSpPr>
        <p:spPr>
          <a:xfrm>
            <a:off x="3419250" y="4009702"/>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65" name="Google Shape;65;p13"/>
          <p:cNvSpPr txBox="1">
            <a:spLocks noGrp="1"/>
          </p:cNvSpPr>
          <p:nvPr>
            <p:ph type="subTitle" idx="4"/>
          </p:nvPr>
        </p:nvSpPr>
        <p:spPr>
          <a:xfrm>
            <a:off x="3419250" y="2267735"/>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66" name="Google Shape;66;p13"/>
          <p:cNvSpPr txBox="1">
            <a:spLocks noGrp="1"/>
          </p:cNvSpPr>
          <p:nvPr>
            <p:ph type="title" idx="5" hasCustomPrompt="1"/>
          </p:nvPr>
        </p:nvSpPr>
        <p:spPr>
          <a:xfrm>
            <a:off x="1415375" y="1327825"/>
            <a:ext cx="901200" cy="475500"/>
          </a:xfrm>
          <a:prstGeom prst="rect">
            <a:avLst/>
          </a:prstGeom>
          <a:solidFill>
            <a:srgbClr val="FFFFFF">
              <a:alpha val="55700"/>
            </a:srgbClr>
          </a:solidFill>
        </p:spPr>
        <p:txBody>
          <a:bodyPr spcFirstLastPara="1" wrap="square" lIns="91425" tIns="91425" rIns="91425" bIns="91425" anchor="ctr" anchorCtr="0">
            <a:noAutofit/>
          </a:bodyPr>
          <a:lstStyle>
            <a:lvl1pPr lvl="0" algn="ctr" rtl="0">
              <a:lnSpc>
                <a:spcPct val="115000"/>
              </a:lnSpc>
              <a:spcBef>
                <a:spcPts val="0"/>
              </a:spcBef>
              <a:spcAft>
                <a:spcPts val="0"/>
              </a:spcAft>
              <a:buSzPts val="3000"/>
              <a:buNone/>
              <a:defRPr sz="25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7" name="Google Shape;67;p13"/>
          <p:cNvSpPr txBox="1">
            <a:spLocks noGrp="1"/>
          </p:cNvSpPr>
          <p:nvPr>
            <p:ph type="title" idx="6" hasCustomPrompt="1"/>
          </p:nvPr>
        </p:nvSpPr>
        <p:spPr>
          <a:xfrm>
            <a:off x="4121400" y="3069994"/>
            <a:ext cx="901200" cy="475500"/>
          </a:xfrm>
          <a:prstGeom prst="rect">
            <a:avLst/>
          </a:prstGeom>
          <a:solidFill>
            <a:srgbClr val="FFFFFF">
              <a:alpha val="55700"/>
            </a:srgbClr>
          </a:solidFill>
        </p:spPr>
        <p:txBody>
          <a:bodyPr spcFirstLastPara="1" wrap="square" lIns="91425" tIns="91425" rIns="91425" bIns="91425" anchor="ctr" anchorCtr="0">
            <a:noAutofit/>
          </a:bodyPr>
          <a:lstStyle>
            <a:lvl1pPr lvl="0" algn="ctr" rtl="0">
              <a:lnSpc>
                <a:spcPct val="115000"/>
              </a:lnSpc>
              <a:spcBef>
                <a:spcPts val="0"/>
              </a:spcBef>
              <a:spcAft>
                <a:spcPts val="0"/>
              </a:spcAft>
              <a:buSzPts val="3000"/>
              <a:buNone/>
              <a:defRPr sz="25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8" name="Google Shape;68;p13"/>
          <p:cNvSpPr txBox="1">
            <a:spLocks noGrp="1"/>
          </p:cNvSpPr>
          <p:nvPr>
            <p:ph type="title" idx="7" hasCustomPrompt="1"/>
          </p:nvPr>
        </p:nvSpPr>
        <p:spPr>
          <a:xfrm>
            <a:off x="1415375" y="3069994"/>
            <a:ext cx="901200" cy="475500"/>
          </a:xfrm>
          <a:prstGeom prst="rect">
            <a:avLst/>
          </a:prstGeom>
          <a:solidFill>
            <a:srgbClr val="FFFFFF">
              <a:alpha val="55700"/>
            </a:srgbClr>
          </a:solidFill>
        </p:spPr>
        <p:txBody>
          <a:bodyPr spcFirstLastPara="1" wrap="square" lIns="91425" tIns="91425" rIns="91425" bIns="91425" anchor="ctr" anchorCtr="0">
            <a:noAutofit/>
          </a:bodyPr>
          <a:lstStyle>
            <a:lvl1pPr lvl="0" algn="ctr" rtl="0">
              <a:lnSpc>
                <a:spcPct val="115000"/>
              </a:lnSpc>
              <a:spcBef>
                <a:spcPts val="0"/>
              </a:spcBef>
              <a:spcAft>
                <a:spcPts val="0"/>
              </a:spcAft>
              <a:buSzPts val="3000"/>
              <a:buNone/>
              <a:defRPr sz="25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9" name="Google Shape;69;p13"/>
          <p:cNvSpPr txBox="1">
            <a:spLocks noGrp="1"/>
          </p:cNvSpPr>
          <p:nvPr>
            <p:ph type="title" idx="8" hasCustomPrompt="1"/>
          </p:nvPr>
        </p:nvSpPr>
        <p:spPr>
          <a:xfrm>
            <a:off x="4121400" y="1327825"/>
            <a:ext cx="901200" cy="475500"/>
          </a:xfrm>
          <a:prstGeom prst="rect">
            <a:avLst/>
          </a:prstGeom>
          <a:solidFill>
            <a:srgbClr val="FFFFFF">
              <a:alpha val="55700"/>
            </a:srgbClr>
          </a:solidFill>
        </p:spPr>
        <p:txBody>
          <a:bodyPr spcFirstLastPara="1" wrap="square" lIns="91425" tIns="91425" rIns="91425" bIns="91425" anchor="ctr" anchorCtr="0">
            <a:noAutofit/>
          </a:bodyPr>
          <a:lstStyle>
            <a:lvl1pPr lvl="0" algn="ctr" rtl="0">
              <a:lnSpc>
                <a:spcPct val="115000"/>
              </a:lnSpc>
              <a:spcBef>
                <a:spcPts val="0"/>
              </a:spcBef>
              <a:spcAft>
                <a:spcPts val="0"/>
              </a:spcAft>
              <a:buSzPts val="3000"/>
              <a:buNone/>
              <a:defRPr sz="25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0" name="Google Shape;70;p13"/>
          <p:cNvSpPr txBox="1">
            <a:spLocks noGrp="1"/>
          </p:cNvSpPr>
          <p:nvPr>
            <p:ph type="subTitle" idx="9"/>
          </p:nvPr>
        </p:nvSpPr>
        <p:spPr>
          <a:xfrm>
            <a:off x="6125275" y="4009702"/>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1" name="Google Shape;71;p13"/>
          <p:cNvSpPr txBox="1">
            <a:spLocks noGrp="1"/>
          </p:cNvSpPr>
          <p:nvPr>
            <p:ph type="subTitle" idx="13"/>
          </p:nvPr>
        </p:nvSpPr>
        <p:spPr>
          <a:xfrm>
            <a:off x="6125275" y="2267735"/>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2" name="Google Shape;72;p13"/>
          <p:cNvSpPr txBox="1">
            <a:spLocks noGrp="1"/>
          </p:cNvSpPr>
          <p:nvPr>
            <p:ph type="title" idx="14" hasCustomPrompt="1"/>
          </p:nvPr>
        </p:nvSpPr>
        <p:spPr>
          <a:xfrm>
            <a:off x="6827425" y="3069994"/>
            <a:ext cx="901200" cy="475500"/>
          </a:xfrm>
          <a:prstGeom prst="rect">
            <a:avLst/>
          </a:prstGeom>
          <a:solidFill>
            <a:srgbClr val="FFFFFF">
              <a:alpha val="55700"/>
            </a:srgbClr>
          </a:solidFill>
        </p:spPr>
        <p:txBody>
          <a:bodyPr spcFirstLastPara="1" wrap="square" lIns="91425" tIns="91425" rIns="91425" bIns="91425" anchor="ctr" anchorCtr="0">
            <a:noAutofit/>
          </a:bodyPr>
          <a:lstStyle>
            <a:lvl1pPr lvl="0" algn="ctr" rtl="0">
              <a:lnSpc>
                <a:spcPct val="115000"/>
              </a:lnSpc>
              <a:spcBef>
                <a:spcPts val="0"/>
              </a:spcBef>
              <a:spcAft>
                <a:spcPts val="0"/>
              </a:spcAft>
              <a:buSzPts val="3000"/>
              <a:buNone/>
              <a:defRPr sz="25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3" name="Google Shape;73;p13"/>
          <p:cNvSpPr txBox="1">
            <a:spLocks noGrp="1"/>
          </p:cNvSpPr>
          <p:nvPr>
            <p:ph type="title" idx="15" hasCustomPrompt="1"/>
          </p:nvPr>
        </p:nvSpPr>
        <p:spPr>
          <a:xfrm>
            <a:off x="6827425" y="1327825"/>
            <a:ext cx="901200" cy="475500"/>
          </a:xfrm>
          <a:prstGeom prst="rect">
            <a:avLst/>
          </a:prstGeom>
          <a:solidFill>
            <a:srgbClr val="FFFFFF">
              <a:alpha val="55700"/>
            </a:srgbClr>
          </a:solidFill>
        </p:spPr>
        <p:txBody>
          <a:bodyPr spcFirstLastPara="1" wrap="square" lIns="91425" tIns="91425" rIns="91425" bIns="91425" anchor="ctr" anchorCtr="0">
            <a:noAutofit/>
          </a:bodyPr>
          <a:lstStyle>
            <a:lvl1pPr lvl="0" algn="ctr" rtl="0">
              <a:lnSpc>
                <a:spcPct val="115000"/>
              </a:lnSpc>
              <a:spcBef>
                <a:spcPts val="0"/>
              </a:spcBef>
              <a:spcAft>
                <a:spcPts val="0"/>
              </a:spcAft>
              <a:buSzPts val="3000"/>
              <a:buNone/>
              <a:defRPr sz="25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4" name="Google Shape;74;p13"/>
          <p:cNvSpPr txBox="1">
            <a:spLocks noGrp="1"/>
          </p:cNvSpPr>
          <p:nvPr>
            <p:ph type="subTitle" idx="16"/>
          </p:nvPr>
        </p:nvSpPr>
        <p:spPr>
          <a:xfrm>
            <a:off x="713225" y="1944635"/>
            <a:ext cx="2305500" cy="4755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2000" b="1">
                <a:latin typeface="Arbutus Slab"/>
                <a:ea typeface="Arbutus Slab"/>
                <a:cs typeface="Arbutus Slab"/>
                <a:sym typeface="Arbutus Slab"/>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75" name="Google Shape;75;p13"/>
          <p:cNvSpPr txBox="1">
            <a:spLocks noGrp="1"/>
          </p:cNvSpPr>
          <p:nvPr>
            <p:ph type="subTitle" idx="17"/>
          </p:nvPr>
        </p:nvSpPr>
        <p:spPr>
          <a:xfrm>
            <a:off x="713225" y="3686598"/>
            <a:ext cx="2305500" cy="4755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2000" b="1">
                <a:latin typeface="Arbutus Slab"/>
                <a:ea typeface="Arbutus Slab"/>
                <a:cs typeface="Arbutus Slab"/>
                <a:sym typeface="Arbutus Slab"/>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76" name="Google Shape;76;p13"/>
          <p:cNvSpPr txBox="1">
            <a:spLocks noGrp="1"/>
          </p:cNvSpPr>
          <p:nvPr>
            <p:ph type="subTitle" idx="18"/>
          </p:nvPr>
        </p:nvSpPr>
        <p:spPr>
          <a:xfrm>
            <a:off x="3419250" y="3686598"/>
            <a:ext cx="2305500" cy="4755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2000" b="1">
                <a:latin typeface="Arbutus Slab"/>
                <a:ea typeface="Arbutus Slab"/>
                <a:cs typeface="Arbutus Slab"/>
                <a:sym typeface="Arbutus Slab"/>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77" name="Google Shape;77;p13"/>
          <p:cNvSpPr txBox="1">
            <a:spLocks noGrp="1"/>
          </p:cNvSpPr>
          <p:nvPr>
            <p:ph type="subTitle" idx="19"/>
          </p:nvPr>
        </p:nvSpPr>
        <p:spPr>
          <a:xfrm>
            <a:off x="3419250" y="1944635"/>
            <a:ext cx="2305500" cy="4755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2000" b="1">
                <a:latin typeface="Arbutus Slab"/>
                <a:ea typeface="Arbutus Slab"/>
                <a:cs typeface="Arbutus Slab"/>
                <a:sym typeface="Arbutus Slab"/>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78" name="Google Shape;78;p13"/>
          <p:cNvSpPr txBox="1">
            <a:spLocks noGrp="1"/>
          </p:cNvSpPr>
          <p:nvPr>
            <p:ph type="subTitle" idx="20"/>
          </p:nvPr>
        </p:nvSpPr>
        <p:spPr>
          <a:xfrm>
            <a:off x="6125275" y="3686598"/>
            <a:ext cx="2305500" cy="4755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2000" b="1">
                <a:latin typeface="Arbutus Slab"/>
                <a:ea typeface="Arbutus Slab"/>
                <a:cs typeface="Arbutus Slab"/>
                <a:sym typeface="Arbutus Slab"/>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79" name="Google Shape;79;p13"/>
          <p:cNvSpPr txBox="1">
            <a:spLocks noGrp="1"/>
          </p:cNvSpPr>
          <p:nvPr>
            <p:ph type="subTitle" idx="21"/>
          </p:nvPr>
        </p:nvSpPr>
        <p:spPr>
          <a:xfrm>
            <a:off x="6125275" y="1944635"/>
            <a:ext cx="2305500" cy="4755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2000" b="1">
                <a:latin typeface="Arbutus Slab"/>
                <a:ea typeface="Arbutus Slab"/>
                <a:cs typeface="Arbutus Slab"/>
                <a:sym typeface="Arbutus Slab"/>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80"/>
        <p:cNvGrpSpPr/>
        <p:nvPr/>
      </p:nvGrpSpPr>
      <p:grpSpPr>
        <a:xfrm>
          <a:off x="0" y="0"/>
          <a:ext cx="0" cy="0"/>
          <a:chOff x="0" y="0"/>
          <a:chExt cx="0" cy="0"/>
        </a:xfrm>
      </p:grpSpPr>
      <p:pic>
        <p:nvPicPr>
          <p:cNvPr id="81" name="Google Shape;81;p14"/>
          <p:cNvPicPr preferRelativeResize="0"/>
          <p:nvPr/>
        </p:nvPicPr>
        <p:blipFill rotWithShape="1">
          <a:blip r:embed="rId2">
            <a:alphaModFix amt="25000"/>
          </a:blip>
          <a:srcRect t="27505" b="27505"/>
          <a:stretch/>
        </p:blipFill>
        <p:spPr>
          <a:xfrm>
            <a:off x="0" y="0"/>
            <a:ext cx="9144004" cy="5143501"/>
          </a:xfrm>
          <a:prstGeom prst="rect">
            <a:avLst/>
          </a:prstGeom>
          <a:noFill/>
          <a:ln>
            <a:noFill/>
          </a:ln>
        </p:spPr>
      </p:pic>
      <p:sp>
        <p:nvSpPr>
          <p:cNvPr id="82" name="Google Shape;82;p14"/>
          <p:cNvSpPr txBox="1">
            <a:spLocks noGrp="1"/>
          </p:cNvSpPr>
          <p:nvPr>
            <p:ph type="title"/>
          </p:nvPr>
        </p:nvSpPr>
        <p:spPr>
          <a:xfrm>
            <a:off x="1727400" y="3633700"/>
            <a:ext cx="5689200" cy="5319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3000"/>
              <a:buNone/>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83" name="Google Shape;83;p14"/>
          <p:cNvSpPr txBox="1">
            <a:spLocks noGrp="1"/>
          </p:cNvSpPr>
          <p:nvPr>
            <p:ph type="subTitle" idx="1"/>
          </p:nvPr>
        </p:nvSpPr>
        <p:spPr>
          <a:xfrm>
            <a:off x="1727400" y="1270150"/>
            <a:ext cx="5689200" cy="2253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000"/>
              <a:buNone/>
              <a:defRPr sz="3000"/>
            </a:lvl1pPr>
            <a:lvl2pPr lvl="1" algn="ctr" rtl="0">
              <a:lnSpc>
                <a:spcPct val="100000"/>
              </a:lnSpc>
              <a:spcBef>
                <a:spcPts val="0"/>
              </a:spcBef>
              <a:spcAft>
                <a:spcPts val="0"/>
              </a:spcAft>
              <a:buSzPts val="3000"/>
              <a:buNone/>
              <a:defRPr sz="3000"/>
            </a:lvl2pPr>
            <a:lvl3pPr lvl="2" algn="ctr" rtl="0">
              <a:lnSpc>
                <a:spcPct val="100000"/>
              </a:lnSpc>
              <a:spcBef>
                <a:spcPts val="0"/>
              </a:spcBef>
              <a:spcAft>
                <a:spcPts val="0"/>
              </a:spcAft>
              <a:buSzPts val="3000"/>
              <a:buNone/>
              <a:defRPr sz="3000"/>
            </a:lvl3pPr>
            <a:lvl4pPr lvl="3" algn="ctr" rtl="0">
              <a:lnSpc>
                <a:spcPct val="100000"/>
              </a:lnSpc>
              <a:spcBef>
                <a:spcPts val="0"/>
              </a:spcBef>
              <a:spcAft>
                <a:spcPts val="0"/>
              </a:spcAft>
              <a:buSzPts val="3000"/>
              <a:buNone/>
              <a:defRPr sz="3000"/>
            </a:lvl4pPr>
            <a:lvl5pPr lvl="4" algn="ctr" rtl="0">
              <a:lnSpc>
                <a:spcPct val="100000"/>
              </a:lnSpc>
              <a:spcBef>
                <a:spcPts val="0"/>
              </a:spcBef>
              <a:spcAft>
                <a:spcPts val="0"/>
              </a:spcAft>
              <a:buSzPts val="3000"/>
              <a:buNone/>
              <a:defRPr sz="3000"/>
            </a:lvl5pPr>
            <a:lvl6pPr lvl="5" algn="ctr" rtl="0">
              <a:lnSpc>
                <a:spcPct val="100000"/>
              </a:lnSpc>
              <a:spcBef>
                <a:spcPts val="0"/>
              </a:spcBef>
              <a:spcAft>
                <a:spcPts val="0"/>
              </a:spcAft>
              <a:buSzPts val="3000"/>
              <a:buNone/>
              <a:defRPr sz="3000"/>
            </a:lvl6pPr>
            <a:lvl7pPr lvl="6" algn="ctr" rtl="0">
              <a:lnSpc>
                <a:spcPct val="100000"/>
              </a:lnSpc>
              <a:spcBef>
                <a:spcPts val="0"/>
              </a:spcBef>
              <a:spcAft>
                <a:spcPts val="0"/>
              </a:spcAft>
              <a:buSzPts val="3000"/>
              <a:buNone/>
              <a:defRPr sz="3000"/>
            </a:lvl7pPr>
            <a:lvl8pPr lvl="7" algn="ctr" rtl="0">
              <a:lnSpc>
                <a:spcPct val="100000"/>
              </a:lnSpc>
              <a:spcBef>
                <a:spcPts val="0"/>
              </a:spcBef>
              <a:spcAft>
                <a:spcPts val="0"/>
              </a:spcAft>
              <a:buSzPts val="3000"/>
              <a:buNone/>
              <a:defRPr sz="3000"/>
            </a:lvl8pPr>
            <a:lvl9pPr lvl="8" algn="ctr" rtl="0">
              <a:lnSpc>
                <a:spcPct val="100000"/>
              </a:lnSpc>
              <a:spcBef>
                <a:spcPts val="0"/>
              </a:spcBef>
              <a:spcAft>
                <a:spcPts val="0"/>
              </a:spcAft>
              <a:buSzPts val="3000"/>
              <a:buNone/>
              <a:defRPr sz="3000"/>
            </a:lvl9pPr>
          </a:lstStyle>
          <a:p>
            <a:endParaRPr/>
          </a:p>
        </p:txBody>
      </p:sp>
      <p:sp>
        <p:nvSpPr>
          <p:cNvPr id="84" name="Google Shape;84;p14"/>
          <p:cNvSpPr/>
          <p:nvPr/>
        </p:nvSpPr>
        <p:spPr>
          <a:xfrm>
            <a:off x="711875" y="461393"/>
            <a:ext cx="7720245" cy="4220713"/>
          </a:xfrm>
          <a:custGeom>
            <a:avLst/>
            <a:gdLst/>
            <a:ahLst/>
            <a:cxnLst/>
            <a:rect l="l" t="t" r="r" b="b"/>
            <a:pathLst>
              <a:path w="7181623" h="3926245" extrusionOk="0">
                <a:moveTo>
                  <a:pt x="7181624" y="3603136"/>
                </a:moveTo>
                <a:lnTo>
                  <a:pt x="7181624" y="323110"/>
                </a:lnTo>
                <a:cubicBezTo>
                  <a:pt x="7003468" y="323110"/>
                  <a:pt x="6858543" y="179095"/>
                  <a:pt x="6858543" y="0"/>
                </a:cubicBezTo>
                <a:lnTo>
                  <a:pt x="323081" y="0"/>
                </a:lnTo>
                <a:cubicBezTo>
                  <a:pt x="323081" y="178172"/>
                  <a:pt x="179079" y="323110"/>
                  <a:pt x="0" y="323110"/>
                </a:cubicBezTo>
                <a:lnTo>
                  <a:pt x="0" y="3603136"/>
                </a:lnTo>
                <a:cubicBezTo>
                  <a:pt x="178156" y="3603136"/>
                  <a:pt x="323081" y="3747151"/>
                  <a:pt x="323081" y="3926246"/>
                </a:cubicBezTo>
                <a:lnTo>
                  <a:pt x="6858543" y="3926246"/>
                </a:lnTo>
                <a:cubicBezTo>
                  <a:pt x="6858543" y="3747151"/>
                  <a:pt x="7003468" y="3603136"/>
                  <a:pt x="7181624" y="3603136"/>
                </a:cubicBezTo>
                <a:close/>
              </a:path>
            </a:pathLst>
          </a:custGeom>
          <a:noFill/>
          <a:ln w="1905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2" userDrawn="1">
  <p:cSld name="CUSTOM_10_1">
    <p:spTree>
      <p:nvGrpSpPr>
        <p:cNvPr id="1" name="Shape 89"/>
        <p:cNvGrpSpPr/>
        <p:nvPr/>
      </p:nvGrpSpPr>
      <p:grpSpPr>
        <a:xfrm>
          <a:off x="0" y="0"/>
          <a:ext cx="0" cy="0"/>
          <a:chOff x="0" y="0"/>
          <a:chExt cx="0" cy="0"/>
        </a:xfrm>
      </p:grpSpPr>
      <p:pic>
        <p:nvPicPr>
          <p:cNvPr id="90" name="Google Shape;90;p16"/>
          <p:cNvPicPr preferRelativeResize="0"/>
          <p:nvPr/>
        </p:nvPicPr>
        <p:blipFill rotWithShape="1">
          <a:blip r:embed="rId2">
            <a:alphaModFix amt="35000"/>
          </a:blip>
          <a:srcRect t="3415" b="59093"/>
          <a:stretch/>
        </p:blipFill>
        <p:spPr>
          <a:xfrm>
            <a:off x="0" y="0"/>
            <a:ext cx="9144005" cy="5143501"/>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userDrawn="1">
  <p:cSld name="CUSTOM_9">
    <p:spTree>
      <p:nvGrpSpPr>
        <p:cNvPr id="1" name="Shape 93"/>
        <p:cNvGrpSpPr/>
        <p:nvPr/>
      </p:nvGrpSpPr>
      <p:grpSpPr>
        <a:xfrm>
          <a:off x="0" y="0"/>
          <a:ext cx="0" cy="0"/>
          <a:chOff x="0" y="0"/>
          <a:chExt cx="0" cy="0"/>
        </a:xfrm>
      </p:grpSpPr>
      <p:pic>
        <p:nvPicPr>
          <p:cNvPr id="94" name="Google Shape;94;p17"/>
          <p:cNvPicPr preferRelativeResize="0"/>
          <p:nvPr/>
        </p:nvPicPr>
        <p:blipFill rotWithShape="1">
          <a:blip r:embed="rId2">
            <a:alphaModFix amt="35000"/>
          </a:blip>
          <a:srcRect t="7344" b="7844"/>
          <a:stretch/>
        </p:blipFill>
        <p:spPr>
          <a:xfrm>
            <a:off x="0" y="0"/>
            <a:ext cx="9144003" cy="5143501"/>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1" userDrawn="1">
  <p:cSld name="CUSTOM_4">
    <p:spTree>
      <p:nvGrpSpPr>
        <p:cNvPr id="1" name="Shape 99"/>
        <p:cNvGrpSpPr/>
        <p:nvPr/>
      </p:nvGrpSpPr>
      <p:grpSpPr>
        <a:xfrm>
          <a:off x="0" y="0"/>
          <a:ext cx="0" cy="0"/>
          <a:chOff x="0" y="0"/>
          <a:chExt cx="0" cy="0"/>
        </a:xfrm>
      </p:grpSpPr>
      <p:pic>
        <p:nvPicPr>
          <p:cNvPr id="5" name="Google Shape;34;p6">
            <a:extLst>
              <a:ext uri="{FF2B5EF4-FFF2-40B4-BE49-F238E27FC236}">
                <a16:creationId xmlns:a16="http://schemas.microsoft.com/office/drawing/2014/main" id="{3AFB73AB-7E94-D5ED-15F9-32D34F591EDB}"/>
              </a:ext>
            </a:extLst>
          </p:cNvPr>
          <p:cNvPicPr preferRelativeResize="0"/>
          <p:nvPr userDrawn="1"/>
        </p:nvPicPr>
        <p:blipFill rotWithShape="1">
          <a:blip r:embed="rId2">
            <a:alphaModFix amt="30000"/>
          </a:blip>
          <a:srcRect t="31256" b="31252"/>
          <a:stretch/>
        </p:blipFill>
        <p:spPr>
          <a:xfrm>
            <a:off x="0" y="0"/>
            <a:ext cx="9144005" cy="5143501"/>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hree columns 1">
  <p:cSld name="CUSTOM_6_1">
    <p:spTree>
      <p:nvGrpSpPr>
        <p:cNvPr id="1" name="Shape 121"/>
        <p:cNvGrpSpPr/>
        <p:nvPr/>
      </p:nvGrpSpPr>
      <p:grpSpPr>
        <a:xfrm>
          <a:off x="0" y="0"/>
          <a:ext cx="0" cy="0"/>
          <a:chOff x="0" y="0"/>
          <a:chExt cx="0" cy="0"/>
        </a:xfrm>
      </p:grpSpPr>
      <p:pic>
        <p:nvPicPr>
          <p:cNvPr id="122" name="Google Shape;122;p21"/>
          <p:cNvPicPr preferRelativeResize="0"/>
          <p:nvPr/>
        </p:nvPicPr>
        <p:blipFill rotWithShape="1">
          <a:blip r:embed="rId2">
            <a:alphaModFix amt="39000"/>
          </a:blip>
          <a:srcRect t="7344" b="7844"/>
          <a:stretch/>
        </p:blipFill>
        <p:spPr>
          <a:xfrm>
            <a:off x="0" y="0"/>
            <a:ext cx="9144003" cy="5143501"/>
          </a:xfrm>
          <a:prstGeom prst="rect">
            <a:avLst/>
          </a:prstGeom>
          <a:noFill/>
          <a:ln>
            <a:noFill/>
          </a:ln>
        </p:spPr>
      </p:pic>
      <p:sp>
        <p:nvSpPr>
          <p:cNvPr id="123" name="Google Shape;123;p21"/>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24" name="Google Shape;124;p21"/>
          <p:cNvSpPr txBox="1">
            <a:spLocks noGrp="1"/>
          </p:cNvSpPr>
          <p:nvPr>
            <p:ph type="subTitle" idx="1"/>
          </p:nvPr>
        </p:nvSpPr>
        <p:spPr>
          <a:xfrm>
            <a:off x="720025" y="1687142"/>
            <a:ext cx="7704000" cy="548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25" name="Google Shape;125;p21"/>
          <p:cNvSpPr txBox="1">
            <a:spLocks noGrp="1"/>
          </p:cNvSpPr>
          <p:nvPr>
            <p:ph type="subTitle" idx="2"/>
          </p:nvPr>
        </p:nvSpPr>
        <p:spPr>
          <a:xfrm>
            <a:off x="720025" y="2847607"/>
            <a:ext cx="7704000" cy="548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26" name="Google Shape;126;p21"/>
          <p:cNvSpPr txBox="1">
            <a:spLocks noGrp="1"/>
          </p:cNvSpPr>
          <p:nvPr>
            <p:ph type="subTitle" idx="3"/>
          </p:nvPr>
        </p:nvSpPr>
        <p:spPr>
          <a:xfrm>
            <a:off x="720025" y="4008389"/>
            <a:ext cx="7704000" cy="548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27" name="Google Shape;127;p21"/>
          <p:cNvSpPr txBox="1">
            <a:spLocks noGrp="1"/>
          </p:cNvSpPr>
          <p:nvPr>
            <p:ph type="subTitle" idx="4"/>
          </p:nvPr>
        </p:nvSpPr>
        <p:spPr>
          <a:xfrm>
            <a:off x="720025" y="1317471"/>
            <a:ext cx="7704000" cy="5304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2000" b="1">
                <a:latin typeface="Arbutus Slab"/>
                <a:ea typeface="Arbutus Slab"/>
                <a:cs typeface="Arbutus Slab"/>
                <a:sym typeface="Arbutus Slab"/>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28" name="Google Shape;128;p21"/>
          <p:cNvSpPr txBox="1">
            <a:spLocks noGrp="1"/>
          </p:cNvSpPr>
          <p:nvPr>
            <p:ph type="subTitle" idx="5"/>
          </p:nvPr>
        </p:nvSpPr>
        <p:spPr>
          <a:xfrm>
            <a:off x="720025" y="2466607"/>
            <a:ext cx="7704000" cy="5277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2000" b="1">
                <a:latin typeface="Arbutus Slab"/>
                <a:ea typeface="Arbutus Slab"/>
                <a:cs typeface="Arbutus Slab"/>
                <a:sym typeface="Arbutus Slab"/>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29" name="Google Shape;129;p21"/>
          <p:cNvSpPr txBox="1">
            <a:spLocks noGrp="1"/>
          </p:cNvSpPr>
          <p:nvPr>
            <p:ph type="subTitle" idx="6"/>
          </p:nvPr>
        </p:nvSpPr>
        <p:spPr>
          <a:xfrm>
            <a:off x="720025" y="3627389"/>
            <a:ext cx="7704000" cy="5277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2000" b="1">
                <a:latin typeface="Arbutus Slab"/>
                <a:ea typeface="Arbutus Slab"/>
                <a:cs typeface="Arbutus Slab"/>
                <a:sym typeface="Arbutus Slab"/>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30" name="Google Shape;130;p21"/>
          <p:cNvSpPr/>
          <p:nvPr/>
        </p:nvSpPr>
        <p:spPr>
          <a:xfrm>
            <a:off x="218141" y="191464"/>
            <a:ext cx="8707718" cy="4760572"/>
          </a:xfrm>
          <a:custGeom>
            <a:avLst/>
            <a:gdLst/>
            <a:ahLst/>
            <a:cxnLst/>
            <a:rect l="l" t="t" r="r" b="b"/>
            <a:pathLst>
              <a:path w="7181623" h="3926245" extrusionOk="0">
                <a:moveTo>
                  <a:pt x="7181624" y="3603136"/>
                </a:moveTo>
                <a:lnTo>
                  <a:pt x="7181624" y="323110"/>
                </a:lnTo>
                <a:cubicBezTo>
                  <a:pt x="7003468" y="323110"/>
                  <a:pt x="6858543" y="179095"/>
                  <a:pt x="6858543" y="0"/>
                </a:cubicBezTo>
                <a:lnTo>
                  <a:pt x="323081" y="0"/>
                </a:lnTo>
                <a:cubicBezTo>
                  <a:pt x="323081" y="178172"/>
                  <a:pt x="179079" y="323110"/>
                  <a:pt x="0" y="323110"/>
                </a:cubicBezTo>
                <a:lnTo>
                  <a:pt x="0" y="3603136"/>
                </a:lnTo>
                <a:cubicBezTo>
                  <a:pt x="178156" y="3603136"/>
                  <a:pt x="323081" y="3747151"/>
                  <a:pt x="323081" y="3926246"/>
                </a:cubicBezTo>
                <a:lnTo>
                  <a:pt x="6858543" y="3926246"/>
                </a:lnTo>
                <a:cubicBezTo>
                  <a:pt x="6858543" y="3747151"/>
                  <a:pt x="7003468" y="3603136"/>
                  <a:pt x="7181624" y="3603136"/>
                </a:cubicBezTo>
                <a:close/>
              </a:path>
            </a:pathLst>
          </a:custGeom>
          <a:noFill/>
          <a:ln w="1905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hree columns 2">
  <p:cSld name="CUSTOM_6_1_1">
    <p:spTree>
      <p:nvGrpSpPr>
        <p:cNvPr id="1" name="Shape 131"/>
        <p:cNvGrpSpPr/>
        <p:nvPr/>
      </p:nvGrpSpPr>
      <p:grpSpPr>
        <a:xfrm>
          <a:off x="0" y="0"/>
          <a:ext cx="0" cy="0"/>
          <a:chOff x="0" y="0"/>
          <a:chExt cx="0" cy="0"/>
        </a:xfrm>
      </p:grpSpPr>
      <p:pic>
        <p:nvPicPr>
          <p:cNvPr id="132" name="Google Shape;132;p22"/>
          <p:cNvPicPr preferRelativeResize="0"/>
          <p:nvPr/>
        </p:nvPicPr>
        <p:blipFill rotWithShape="1">
          <a:blip r:embed="rId2">
            <a:alphaModFix amt="39000"/>
          </a:blip>
          <a:srcRect t="7344" b="7844"/>
          <a:stretch/>
        </p:blipFill>
        <p:spPr>
          <a:xfrm>
            <a:off x="0" y="0"/>
            <a:ext cx="9144003" cy="5143501"/>
          </a:xfrm>
          <a:prstGeom prst="rect">
            <a:avLst/>
          </a:prstGeom>
          <a:noFill/>
          <a:ln>
            <a:noFill/>
          </a:ln>
        </p:spPr>
      </p:pic>
      <p:sp>
        <p:nvSpPr>
          <p:cNvPr id="133" name="Google Shape;133;p22"/>
          <p:cNvSpPr/>
          <p:nvPr/>
        </p:nvSpPr>
        <p:spPr>
          <a:xfrm>
            <a:off x="218141" y="191464"/>
            <a:ext cx="8707718" cy="4760572"/>
          </a:xfrm>
          <a:custGeom>
            <a:avLst/>
            <a:gdLst/>
            <a:ahLst/>
            <a:cxnLst/>
            <a:rect l="l" t="t" r="r" b="b"/>
            <a:pathLst>
              <a:path w="7181623" h="3926245" extrusionOk="0">
                <a:moveTo>
                  <a:pt x="7181624" y="3603136"/>
                </a:moveTo>
                <a:lnTo>
                  <a:pt x="7181624" y="323110"/>
                </a:lnTo>
                <a:cubicBezTo>
                  <a:pt x="7003468" y="323110"/>
                  <a:pt x="6858543" y="179095"/>
                  <a:pt x="6858543" y="0"/>
                </a:cubicBezTo>
                <a:lnTo>
                  <a:pt x="323081" y="0"/>
                </a:lnTo>
                <a:cubicBezTo>
                  <a:pt x="323081" y="178172"/>
                  <a:pt x="179079" y="323110"/>
                  <a:pt x="0" y="323110"/>
                </a:cubicBezTo>
                <a:lnTo>
                  <a:pt x="0" y="3603136"/>
                </a:lnTo>
                <a:cubicBezTo>
                  <a:pt x="178156" y="3603136"/>
                  <a:pt x="323081" y="3747151"/>
                  <a:pt x="323081" y="3926246"/>
                </a:cubicBezTo>
                <a:lnTo>
                  <a:pt x="6858543" y="3926246"/>
                </a:lnTo>
                <a:cubicBezTo>
                  <a:pt x="6858543" y="3747151"/>
                  <a:pt x="7003468" y="3603136"/>
                  <a:pt x="7181624" y="3603136"/>
                </a:cubicBezTo>
                <a:close/>
              </a:path>
            </a:pathLst>
          </a:custGeom>
          <a:noFill/>
          <a:ln w="1905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4" name="Google Shape;134;p22"/>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35" name="Google Shape;135;p22"/>
          <p:cNvSpPr txBox="1">
            <a:spLocks noGrp="1"/>
          </p:cNvSpPr>
          <p:nvPr>
            <p:ph type="subTitle" idx="1"/>
          </p:nvPr>
        </p:nvSpPr>
        <p:spPr>
          <a:xfrm>
            <a:off x="720175" y="1681125"/>
            <a:ext cx="7704000" cy="6930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36" name="Google Shape;136;p22"/>
          <p:cNvSpPr txBox="1">
            <a:spLocks noGrp="1"/>
          </p:cNvSpPr>
          <p:nvPr>
            <p:ph type="subTitle" idx="2"/>
          </p:nvPr>
        </p:nvSpPr>
        <p:spPr>
          <a:xfrm>
            <a:off x="720175" y="2800650"/>
            <a:ext cx="7704000" cy="6930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37" name="Google Shape;137;p22"/>
          <p:cNvSpPr txBox="1">
            <a:spLocks noGrp="1"/>
          </p:cNvSpPr>
          <p:nvPr>
            <p:ph type="subTitle" idx="3"/>
          </p:nvPr>
        </p:nvSpPr>
        <p:spPr>
          <a:xfrm>
            <a:off x="720175" y="3922575"/>
            <a:ext cx="7704000" cy="6930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38" name="Google Shape;138;p22"/>
          <p:cNvSpPr txBox="1">
            <a:spLocks noGrp="1"/>
          </p:cNvSpPr>
          <p:nvPr>
            <p:ph type="subTitle" idx="4"/>
          </p:nvPr>
        </p:nvSpPr>
        <p:spPr>
          <a:xfrm>
            <a:off x="1275600" y="1329825"/>
            <a:ext cx="7148700" cy="4275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600"/>
              <a:buFont typeface="DM Sans"/>
              <a:buNone/>
              <a:defRPr sz="2000" b="1">
                <a:latin typeface="Arbutus Slab"/>
                <a:ea typeface="Arbutus Slab"/>
                <a:cs typeface="Arbutus Slab"/>
                <a:sym typeface="Arbutus Slab"/>
              </a:defRPr>
            </a:lvl1pPr>
            <a:lvl2pPr lvl="1" rtl="0">
              <a:lnSpc>
                <a:spcPct val="115000"/>
              </a:lnSpc>
              <a:spcBef>
                <a:spcPts val="0"/>
              </a:spcBef>
              <a:spcAft>
                <a:spcPts val="0"/>
              </a:spcAft>
              <a:buSzPts val="2600"/>
              <a:buFont typeface="DM Sans"/>
              <a:buNone/>
              <a:defRPr sz="2600" b="1">
                <a:latin typeface="DM Sans"/>
                <a:ea typeface="DM Sans"/>
                <a:cs typeface="DM Sans"/>
                <a:sym typeface="DM Sans"/>
              </a:defRPr>
            </a:lvl2pPr>
            <a:lvl3pPr lvl="2" rtl="0">
              <a:lnSpc>
                <a:spcPct val="115000"/>
              </a:lnSpc>
              <a:spcBef>
                <a:spcPts val="0"/>
              </a:spcBef>
              <a:spcAft>
                <a:spcPts val="0"/>
              </a:spcAft>
              <a:buSzPts val="2600"/>
              <a:buFont typeface="DM Sans"/>
              <a:buNone/>
              <a:defRPr sz="2600" b="1">
                <a:latin typeface="DM Sans"/>
                <a:ea typeface="DM Sans"/>
                <a:cs typeface="DM Sans"/>
                <a:sym typeface="DM Sans"/>
              </a:defRPr>
            </a:lvl3pPr>
            <a:lvl4pPr lvl="3" rtl="0">
              <a:lnSpc>
                <a:spcPct val="115000"/>
              </a:lnSpc>
              <a:spcBef>
                <a:spcPts val="0"/>
              </a:spcBef>
              <a:spcAft>
                <a:spcPts val="0"/>
              </a:spcAft>
              <a:buSzPts val="2600"/>
              <a:buFont typeface="DM Sans"/>
              <a:buNone/>
              <a:defRPr sz="2600" b="1">
                <a:latin typeface="DM Sans"/>
                <a:ea typeface="DM Sans"/>
                <a:cs typeface="DM Sans"/>
                <a:sym typeface="DM Sans"/>
              </a:defRPr>
            </a:lvl4pPr>
            <a:lvl5pPr lvl="4" rtl="0">
              <a:lnSpc>
                <a:spcPct val="115000"/>
              </a:lnSpc>
              <a:spcBef>
                <a:spcPts val="0"/>
              </a:spcBef>
              <a:spcAft>
                <a:spcPts val="0"/>
              </a:spcAft>
              <a:buSzPts val="2600"/>
              <a:buFont typeface="DM Sans"/>
              <a:buNone/>
              <a:defRPr sz="2600" b="1">
                <a:latin typeface="DM Sans"/>
                <a:ea typeface="DM Sans"/>
                <a:cs typeface="DM Sans"/>
                <a:sym typeface="DM Sans"/>
              </a:defRPr>
            </a:lvl5pPr>
            <a:lvl6pPr lvl="5" rtl="0">
              <a:lnSpc>
                <a:spcPct val="115000"/>
              </a:lnSpc>
              <a:spcBef>
                <a:spcPts val="0"/>
              </a:spcBef>
              <a:spcAft>
                <a:spcPts val="0"/>
              </a:spcAft>
              <a:buSzPts val="2600"/>
              <a:buFont typeface="DM Sans"/>
              <a:buNone/>
              <a:defRPr sz="2600" b="1">
                <a:latin typeface="DM Sans"/>
                <a:ea typeface="DM Sans"/>
                <a:cs typeface="DM Sans"/>
                <a:sym typeface="DM Sans"/>
              </a:defRPr>
            </a:lvl6pPr>
            <a:lvl7pPr lvl="6" rtl="0">
              <a:lnSpc>
                <a:spcPct val="115000"/>
              </a:lnSpc>
              <a:spcBef>
                <a:spcPts val="0"/>
              </a:spcBef>
              <a:spcAft>
                <a:spcPts val="0"/>
              </a:spcAft>
              <a:buSzPts val="2600"/>
              <a:buFont typeface="DM Sans"/>
              <a:buNone/>
              <a:defRPr sz="2600" b="1">
                <a:latin typeface="DM Sans"/>
                <a:ea typeface="DM Sans"/>
                <a:cs typeface="DM Sans"/>
                <a:sym typeface="DM Sans"/>
              </a:defRPr>
            </a:lvl7pPr>
            <a:lvl8pPr lvl="7" rtl="0">
              <a:lnSpc>
                <a:spcPct val="115000"/>
              </a:lnSpc>
              <a:spcBef>
                <a:spcPts val="0"/>
              </a:spcBef>
              <a:spcAft>
                <a:spcPts val="0"/>
              </a:spcAft>
              <a:buSzPts val="2600"/>
              <a:buFont typeface="DM Sans"/>
              <a:buNone/>
              <a:defRPr sz="2600" b="1">
                <a:latin typeface="DM Sans"/>
                <a:ea typeface="DM Sans"/>
                <a:cs typeface="DM Sans"/>
                <a:sym typeface="DM Sans"/>
              </a:defRPr>
            </a:lvl8pPr>
            <a:lvl9pPr lvl="8" rtl="0">
              <a:lnSpc>
                <a:spcPct val="115000"/>
              </a:lnSpc>
              <a:spcBef>
                <a:spcPts val="0"/>
              </a:spcBef>
              <a:spcAft>
                <a:spcPts val="0"/>
              </a:spcAft>
              <a:buSzPts val="2600"/>
              <a:buFont typeface="DM Sans"/>
              <a:buNone/>
              <a:defRPr sz="2600" b="1">
                <a:latin typeface="DM Sans"/>
                <a:ea typeface="DM Sans"/>
                <a:cs typeface="DM Sans"/>
                <a:sym typeface="DM Sans"/>
              </a:defRPr>
            </a:lvl9pPr>
          </a:lstStyle>
          <a:p>
            <a:endParaRPr/>
          </a:p>
        </p:txBody>
      </p:sp>
      <p:sp>
        <p:nvSpPr>
          <p:cNvPr id="139" name="Google Shape;139;p22"/>
          <p:cNvSpPr txBox="1">
            <a:spLocks noGrp="1"/>
          </p:cNvSpPr>
          <p:nvPr>
            <p:ph type="subTitle" idx="5"/>
          </p:nvPr>
        </p:nvSpPr>
        <p:spPr>
          <a:xfrm>
            <a:off x="1275600" y="2450375"/>
            <a:ext cx="7148700" cy="4275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600"/>
              <a:buFont typeface="DM Sans"/>
              <a:buNone/>
              <a:defRPr sz="2000" b="1">
                <a:latin typeface="Arbutus Slab"/>
                <a:ea typeface="Arbutus Slab"/>
                <a:cs typeface="Arbutus Slab"/>
                <a:sym typeface="Arbutus Slab"/>
              </a:defRPr>
            </a:lvl1pPr>
            <a:lvl2pPr lvl="1" rtl="0">
              <a:lnSpc>
                <a:spcPct val="115000"/>
              </a:lnSpc>
              <a:spcBef>
                <a:spcPts val="0"/>
              </a:spcBef>
              <a:spcAft>
                <a:spcPts val="0"/>
              </a:spcAft>
              <a:buSzPts val="2600"/>
              <a:buFont typeface="DM Sans"/>
              <a:buNone/>
              <a:defRPr sz="2600" b="1">
                <a:latin typeface="DM Sans"/>
                <a:ea typeface="DM Sans"/>
                <a:cs typeface="DM Sans"/>
                <a:sym typeface="DM Sans"/>
              </a:defRPr>
            </a:lvl2pPr>
            <a:lvl3pPr lvl="2" rtl="0">
              <a:lnSpc>
                <a:spcPct val="115000"/>
              </a:lnSpc>
              <a:spcBef>
                <a:spcPts val="0"/>
              </a:spcBef>
              <a:spcAft>
                <a:spcPts val="0"/>
              </a:spcAft>
              <a:buSzPts val="2600"/>
              <a:buFont typeface="DM Sans"/>
              <a:buNone/>
              <a:defRPr sz="2600" b="1">
                <a:latin typeface="DM Sans"/>
                <a:ea typeface="DM Sans"/>
                <a:cs typeface="DM Sans"/>
                <a:sym typeface="DM Sans"/>
              </a:defRPr>
            </a:lvl3pPr>
            <a:lvl4pPr lvl="3" rtl="0">
              <a:lnSpc>
                <a:spcPct val="115000"/>
              </a:lnSpc>
              <a:spcBef>
                <a:spcPts val="0"/>
              </a:spcBef>
              <a:spcAft>
                <a:spcPts val="0"/>
              </a:spcAft>
              <a:buSzPts val="2600"/>
              <a:buFont typeface="DM Sans"/>
              <a:buNone/>
              <a:defRPr sz="2600" b="1">
                <a:latin typeface="DM Sans"/>
                <a:ea typeface="DM Sans"/>
                <a:cs typeface="DM Sans"/>
                <a:sym typeface="DM Sans"/>
              </a:defRPr>
            </a:lvl4pPr>
            <a:lvl5pPr lvl="4" rtl="0">
              <a:lnSpc>
                <a:spcPct val="115000"/>
              </a:lnSpc>
              <a:spcBef>
                <a:spcPts val="0"/>
              </a:spcBef>
              <a:spcAft>
                <a:spcPts val="0"/>
              </a:spcAft>
              <a:buSzPts val="2600"/>
              <a:buFont typeface="DM Sans"/>
              <a:buNone/>
              <a:defRPr sz="2600" b="1">
                <a:latin typeface="DM Sans"/>
                <a:ea typeface="DM Sans"/>
                <a:cs typeface="DM Sans"/>
                <a:sym typeface="DM Sans"/>
              </a:defRPr>
            </a:lvl5pPr>
            <a:lvl6pPr lvl="5" rtl="0">
              <a:lnSpc>
                <a:spcPct val="115000"/>
              </a:lnSpc>
              <a:spcBef>
                <a:spcPts val="0"/>
              </a:spcBef>
              <a:spcAft>
                <a:spcPts val="0"/>
              </a:spcAft>
              <a:buSzPts val="2600"/>
              <a:buFont typeface="DM Sans"/>
              <a:buNone/>
              <a:defRPr sz="2600" b="1">
                <a:latin typeface="DM Sans"/>
                <a:ea typeface="DM Sans"/>
                <a:cs typeface="DM Sans"/>
                <a:sym typeface="DM Sans"/>
              </a:defRPr>
            </a:lvl6pPr>
            <a:lvl7pPr lvl="6" rtl="0">
              <a:lnSpc>
                <a:spcPct val="115000"/>
              </a:lnSpc>
              <a:spcBef>
                <a:spcPts val="0"/>
              </a:spcBef>
              <a:spcAft>
                <a:spcPts val="0"/>
              </a:spcAft>
              <a:buSzPts val="2600"/>
              <a:buFont typeface="DM Sans"/>
              <a:buNone/>
              <a:defRPr sz="2600" b="1">
                <a:latin typeface="DM Sans"/>
                <a:ea typeface="DM Sans"/>
                <a:cs typeface="DM Sans"/>
                <a:sym typeface="DM Sans"/>
              </a:defRPr>
            </a:lvl7pPr>
            <a:lvl8pPr lvl="7" rtl="0">
              <a:lnSpc>
                <a:spcPct val="115000"/>
              </a:lnSpc>
              <a:spcBef>
                <a:spcPts val="0"/>
              </a:spcBef>
              <a:spcAft>
                <a:spcPts val="0"/>
              </a:spcAft>
              <a:buSzPts val="2600"/>
              <a:buFont typeface="DM Sans"/>
              <a:buNone/>
              <a:defRPr sz="2600" b="1">
                <a:latin typeface="DM Sans"/>
                <a:ea typeface="DM Sans"/>
                <a:cs typeface="DM Sans"/>
                <a:sym typeface="DM Sans"/>
              </a:defRPr>
            </a:lvl8pPr>
            <a:lvl9pPr lvl="8" rtl="0">
              <a:lnSpc>
                <a:spcPct val="115000"/>
              </a:lnSpc>
              <a:spcBef>
                <a:spcPts val="0"/>
              </a:spcBef>
              <a:spcAft>
                <a:spcPts val="0"/>
              </a:spcAft>
              <a:buSzPts val="2600"/>
              <a:buFont typeface="DM Sans"/>
              <a:buNone/>
              <a:defRPr sz="2600" b="1">
                <a:latin typeface="DM Sans"/>
                <a:ea typeface="DM Sans"/>
                <a:cs typeface="DM Sans"/>
                <a:sym typeface="DM Sans"/>
              </a:defRPr>
            </a:lvl9pPr>
          </a:lstStyle>
          <a:p>
            <a:endParaRPr/>
          </a:p>
        </p:txBody>
      </p:sp>
      <p:sp>
        <p:nvSpPr>
          <p:cNvPr id="140" name="Google Shape;140;p22"/>
          <p:cNvSpPr txBox="1">
            <a:spLocks noGrp="1"/>
          </p:cNvSpPr>
          <p:nvPr>
            <p:ph type="subTitle" idx="6"/>
          </p:nvPr>
        </p:nvSpPr>
        <p:spPr>
          <a:xfrm>
            <a:off x="1275600" y="3570925"/>
            <a:ext cx="7148700" cy="4275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600"/>
              <a:buFont typeface="DM Sans"/>
              <a:buNone/>
              <a:defRPr sz="2000" b="1">
                <a:latin typeface="Arbutus Slab"/>
                <a:ea typeface="Arbutus Slab"/>
                <a:cs typeface="Arbutus Slab"/>
                <a:sym typeface="Arbutus Slab"/>
              </a:defRPr>
            </a:lvl1pPr>
            <a:lvl2pPr lvl="1" rtl="0">
              <a:lnSpc>
                <a:spcPct val="115000"/>
              </a:lnSpc>
              <a:spcBef>
                <a:spcPts val="0"/>
              </a:spcBef>
              <a:spcAft>
                <a:spcPts val="0"/>
              </a:spcAft>
              <a:buSzPts val="2600"/>
              <a:buFont typeface="DM Sans"/>
              <a:buNone/>
              <a:defRPr sz="2600" b="1">
                <a:latin typeface="DM Sans"/>
                <a:ea typeface="DM Sans"/>
                <a:cs typeface="DM Sans"/>
                <a:sym typeface="DM Sans"/>
              </a:defRPr>
            </a:lvl2pPr>
            <a:lvl3pPr lvl="2" rtl="0">
              <a:lnSpc>
                <a:spcPct val="115000"/>
              </a:lnSpc>
              <a:spcBef>
                <a:spcPts val="0"/>
              </a:spcBef>
              <a:spcAft>
                <a:spcPts val="0"/>
              </a:spcAft>
              <a:buSzPts val="2600"/>
              <a:buFont typeface="DM Sans"/>
              <a:buNone/>
              <a:defRPr sz="2600" b="1">
                <a:latin typeface="DM Sans"/>
                <a:ea typeface="DM Sans"/>
                <a:cs typeface="DM Sans"/>
                <a:sym typeface="DM Sans"/>
              </a:defRPr>
            </a:lvl3pPr>
            <a:lvl4pPr lvl="3" rtl="0">
              <a:lnSpc>
                <a:spcPct val="115000"/>
              </a:lnSpc>
              <a:spcBef>
                <a:spcPts val="0"/>
              </a:spcBef>
              <a:spcAft>
                <a:spcPts val="0"/>
              </a:spcAft>
              <a:buSzPts val="2600"/>
              <a:buFont typeface="DM Sans"/>
              <a:buNone/>
              <a:defRPr sz="2600" b="1">
                <a:latin typeface="DM Sans"/>
                <a:ea typeface="DM Sans"/>
                <a:cs typeface="DM Sans"/>
                <a:sym typeface="DM Sans"/>
              </a:defRPr>
            </a:lvl4pPr>
            <a:lvl5pPr lvl="4" rtl="0">
              <a:lnSpc>
                <a:spcPct val="115000"/>
              </a:lnSpc>
              <a:spcBef>
                <a:spcPts val="0"/>
              </a:spcBef>
              <a:spcAft>
                <a:spcPts val="0"/>
              </a:spcAft>
              <a:buSzPts val="2600"/>
              <a:buFont typeface="DM Sans"/>
              <a:buNone/>
              <a:defRPr sz="2600" b="1">
                <a:latin typeface="DM Sans"/>
                <a:ea typeface="DM Sans"/>
                <a:cs typeface="DM Sans"/>
                <a:sym typeface="DM Sans"/>
              </a:defRPr>
            </a:lvl5pPr>
            <a:lvl6pPr lvl="5" rtl="0">
              <a:lnSpc>
                <a:spcPct val="115000"/>
              </a:lnSpc>
              <a:spcBef>
                <a:spcPts val="0"/>
              </a:spcBef>
              <a:spcAft>
                <a:spcPts val="0"/>
              </a:spcAft>
              <a:buSzPts val="2600"/>
              <a:buFont typeface="DM Sans"/>
              <a:buNone/>
              <a:defRPr sz="2600" b="1">
                <a:latin typeface="DM Sans"/>
                <a:ea typeface="DM Sans"/>
                <a:cs typeface="DM Sans"/>
                <a:sym typeface="DM Sans"/>
              </a:defRPr>
            </a:lvl6pPr>
            <a:lvl7pPr lvl="6" rtl="0">
              <a:lnSpc>
                <a:spcPct val="115000"/>
              </a:lnSpc>
              <a:spcBef>
                <a:spcPts val="0"/>
              </a:spcBef>
              <a:spcAft>
                <a:spcPts val="0"/>
              </a:spcAft>
              <a:buSzPts val="2600"/>
              <a:buFont typeface="DM Sans"/>
              <a:buNone/>
              <a:defRPr sz="2600" b="1">
                <a:latin typeface="DM Sans"/>
                <a:ea typeface="DM Sans"/>
                <a:cs typeface="DM Sans"/>
                <a:sym typeface="DM Sans"/>
              </a:defRPr>
            </a:lvl7pPr>
            <a:lvl8pPr lvl="7" rtl="0">
              <a:lnSpc>
                <a:spcPct val="115000"/>
              </a:lnSpc>
              <a:spcBef>
                <a:spcPts val="0"/>
              </a:spcBef>
              <a:spcAft>
                <a:spcPts val="0"/>
              </a:spcAft>
              <a:buSzPts val="2600"/>
              <a:buFont typeface="DM Sans"/>
              <a:buNone/>
              <a:defRPr sz="2600" b="1">
                <a:latin typeface="DM Sans"/>
                <a:ea typeface="DM Sans"/>
                <a:cs typeface="DM Sans"/>
                <a:sym typeface="DM Sans"/>
              </a:defRPr>
            </a:lvl8pPr>
            <a:lvl9pPr lvl="8" rtl="0">
              <a:lnSpc>
                <a:spcPct val="115000"/>
              </a:lnSpc>
              <a:spcBef>
                <a:spcPts val="0"/>
              </a:spcBef>
              <a:spcAft>
                <a:spcPts val="0"/>
              </a:spcAft>
              <a:buSzPts val="2600"/>
              <a:buFont typeface="DM Sans"/>
              <a:buNone/>
              <a:defRPr sz="2600" b="1">
                <a:latin typeface="DM Sans"/>
                <a:ea typeface="DM Sans"/>
                <a:cs typeface="DM Sans"/>
                <a:sym typeface="DM Sans"/>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Numbers and text">
  <p:cSld name="CUSTOM_8_1">
    <p:spTree>
      <p:nvGrpSpPr>
        <p:cNvPr id="1" name="Shape 169"/>
        <p:cNvGrpSpPr/>
        <p:nvPr/>
      </p:nvGrpSpPr>
      <p:grpSpPr>
        <a:xfrm>
          <a:off x="0" y="0"/>
          <a:ext cx="0" cy="0"/>
          <a:chOff x="0" y="0"/>
          <a:chExt cx="0" cy="0"/>
        </a:xfrm>
      </p:grpSpPr>
      <p:pic>
        <p:nvPicPr>
          <p:cNvPr id="170" name="Google Shape;170;p25"/>
          <p:cNvPicPr preferRelativeResize="0"/>
          <p:nvPr/>
        </p:nvPicPr>
        <p:blipFill rotWithShape="1">
          <a:blip r:embed="rId2">
            <a:alphaModFix amt="25000"/>
          </a:blip>
          <a:srcRect t="27505" b="27505"/>
          <a:stretch/>
        </p:blipFill>
        <p:spPr>
          <a:xfrm>
            <a:off x="0" y="0"/>
            <a:ext cx="9144004" cy="5143501"/>
          </a:xfrm>
          <a:prstGeom prst="rect">
            <a:avLst/>
          </a:prstGeom>
          <a:noFill/>
          <a:ln>
            <a:noFill/>
          </a:ln>
        </p:spPr>
      </p:pic>
      <p:sp>
        <p:nvSpPr>
          <p:cNvPr id="171" name="Google Shape;171;p25"/>
          <p:cNvSpPr txBox="1">
            <a:spLocks noGrp="1"/>
          </p:cNvSpPr>
          <p:nvPr>
            <p:ph type="title" hasCustomPrompt="1"/>
          </p:nvPr>
        </p:nvSpPr>
        <p:spPr>
          <a:xfrm>
            <a:off x="1465676" y="800849"/>
            <a:ext cx="4133100" cy="768000"/>
          </a:xfrm>
          <a:prstGeom prst="rect">
            <a:avLst/>
          </a:prstGeom>
          <a:solidFill>
            <a:srgbClr val="FFFFFF">
              <a:alpha val="55700"/>
            </a:srgbClr>
          </a:solidFill>
        </p:spPr>
        <p:txBody>
          <a:bodyPr spcFirstLastPara="1" wrap="square" lIns="91425" tIns="91425" rIns="91425" bIns="91425" anchor="ctr" anchorCtr="0">
            <a:noAutofit/>
          </a:bodyPr>
          <a:lstStyle>
            <a:lvl1pPr lvl="0" algn="ctr" rtl="0">
              <a:lnSpc>
                <a:spcPct val="115000"/>
              </a:lnSpc>
              <a:spcBef>
                <a:spcPts val="0"/>
              </a:spcBef>
              <a:spcAft>
                <a:spcPts val="0"/>
              </a:spcAft>
              <a:buClr>
                <a:schemeClr val="lt1"/>
              </a:buClr>
              <a:buSzPts val="6000"/>
              <a:buNone/>
              <a:defRPr sz="3700">
                <a:solidFill>
                  <a:schemeClr val="lt1"/>
                </a:solidFill>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72" name="Google Shape;172;p25"/>
          <p:cNvSpPr txBox="1">
            <a:spLocks noGrp="1"/>
          </p:cNvSpPr>
          <p:nvPr>
            <p:ph type="subTitle" idx="1"/>
          </p:nvPr>
        </p:nvSpPr>
        <p:spPr>
          <a:xfrm>
            <a:off x="1465676" y="1568840"/>
            <a:ext cx="4133100" cy="411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400"/>
              <a:buNone/>
              <a:defRPr sz="1600">
                <a:solidFill>
                  <a:schemeClr val="dk1"/>
                </a:solidFill>
              </a:defRPr>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None/>
              <a:defRPr sz="2100">
                <a:solidFill>
                  <a:schemeClr val="dk1"/>
                </a:solidFill>
              </a:defRPr>
            </a:lvl4pPr>
            <a:lvl5pPr lvl="4" algn="ctr" rtl="0">
              <a:lnSpc>
                <a:spcPct val="100000"/>
              </a:lnSpc>
              <a:spcBef>
                <a:spcPts val="0"/>
              </a:spcBef>
              <a:spcAft>
                <a:spcPts val="0"/>
              </a:spcAft>
              <a:buClr>
                <a:schemeClr val="dk1"/>
              </a:buClr>
              <a:buSzPts val="2100"/>
              <a:buNone/>
              <a:defRPr sz="2100">
                <a:solidFill>
                  <a:schemeClr val="dk1"/>
                </a:solidFill>
              </a:defRPr>
            </a:lvl5pPr>
            <a:lvl6pPr lvl="5" algn="ctr" rtl="0">
              <a:lnSpc>
                <a:spcPct val="100000"/>
              </a:lnSpc>
              <a:spcBef>
                <a:spcPts val="0"/>
              </a:spcBef>
              <a:spcAft>
                <a:spcPts val="0"/>
              </a:spcAft>
              <a:buClr>
                <a:schemeClr val="dk1"/>
              </a:buClr>
              <a:buSzPts val="2100"/>
              <a:buNone/>
              <a:defRPr sz="2100">
                <a:solidFill>
                  <a:schemeClr val="dk1"/>
                </a:solidFill>
              </a:defRPr>
            </a:lvl6pPr>
            <a:lvl7pPr lvl="6" algn="ctr" rtl="0">
              <a:lnSpc>
                <a:spcPct val="100000"/>
              </a:lnSpc>
              <a:spcBef>
                <a:spcPts val="0"/>
              </a:spcBef>
              <a:spcAft>
                <a:spcPts val="0"/>
              </a:spcAft>
              <a:buClr>
                <a:schemeClr val="dk1"/>
              </a:buClr>
              <a:buSzPts val="2100"/>
              <a:buNone/>
              <a:defRPr sz="2100">
                <a:solidFill>
                  <a:schemeClr val="dk1"/>
                </a:solidFill>
              </a:defRPr>
            </a:lvl7pPr>
            <a:lvl8pPr lvl="7" algn="ctr" rtl="0">
              <a:lnSpc>
                <a:spcPct val="100000"/>
              </a:lnSpc>
              <a:spcBef>
                <a:spcPts val="0"/>
              </a:spcBef>
              <a:spcAft>
                <a:spcPts val="0"/>
              </a:spcAft>
              <a:buClr>
                <a:schemeClr val="dk1"/>
              </a:buClr>
              <a:buSzPts val="2100"/>
              <a:buNone/>
              <a:defRPr sz="2100">
                <a:solidFill>
                  <a:schemeClr val="dk1"/>
                </a:solidFill>
              </a:defRPr>
            </a:lvl8pPr>
            <a:lvl9pPr lvl="8" algn="ctr" rtl="0">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173" name="Google Shape;173;p25"/>
          <p:cNvSpPr txBox="1">
            <a:spLocks noGrp="1"/>
          </p:cNvSpPr>
          <p:nvPr>
            <p:ph type="title" idx="2" hasCustomPrompt="1"/>
          </p:nvPr>
        </p:nvSpPr>
        <p:spPr>
          <a:xfrm>
            <a:off x="3545227" y="1981347"/>
            <a:ext cx="4133100" cy="768900"/>
          </a:xfrm>
          <a:prstGeom prst="rect">
            <a:avLst/>
          </a:prstGeom>
          <a:solidFill>
            <a:srgbClr val="FFFFFF">
              <a:alpha val="55700"/>
            </a:srgbClr>
          </a:solidFill>
        </p:spPr>
        <p:txBody>
          <a:bodyPr spcFirstLastPara="1" wrap="square" lIns="91425" tIns="91425" rIns="91425" bIns="91425" anchor="ctr" anchorCtr="0">
            <a:noAutofit/>
          </a:bodyPr>
          <a:lstStyle>
            <a:lvl1pPr lvl="0" algn="ctr" rtl="0">
              <a:lnSpc>
                <a:spcPct val="115000"/>
              </a:lnSpc>
              <a:spcBef>
                <a:spcPts val="0"/>
              </a:spcBef>
              <a:spcAft>
                <a:spcPts val="0"/>
              </a:spcAft>
              <a:buClr>
                <a:schemeClr val="lt1"/>
              </a:buClr>
              <a:buSzPts val="6000"/>
              <a:buNone/>
              <a:defRPr sz="3700">
                <a:solidFill>
                  <a:schemeClr val="lt1"/>
                </a:solidFill>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74" name="Google Shape;174;p25"/>
          <p:cNvSpPr txBox="1">
            <a:spLocks noGrp="1"/>
          </p:cNvSpPr>
          <p:nvPr>
            <p:ph type="subTitle" idx="3"/>
          </p:nvPr>
        </p:nvSpPr>
        <p:spPr>
          <a:xfrm>
            <a:off x="3545227" y="2750263"/>
            <a:ext cx="4133100" cy="411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400"/>
              <a:buNone/>
              <a:defRPr sz="1600">
                <a:solidFill>
                  <a:schemeClr val="dk1"/>
                </a:solidFill>
              </a:defRPr>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None/>
              <a:defRPr sz="2100">
                <a:solidFill>
                  <a:schemeClr val="dk1"/>
                </a:solidFill>
              </a:defRPr>
            </a:lvl4pPr>
            <a:lvl5pPr lvl="4" algn="ctr" rtl="0">
              <a:lnSpc>
                <a:spcPct val="100000"/>
              </a:lnSpc>
              <a:spcBef>
                <a:spcPts val="0"/>
              </a:spcBef>
              <a:spcAft>
                <a:spcPts val="0"/>
              </a:spcAft>
              <a:buClr>
                <a:schemeClr val="dk1"/>
              </a:buClr>
              <a:buSzPts val="2100"/>
              <a:buNone/>
              <a:defRPr sz="2100">
                <a:solidFill>
                  <a:schemeClr val="dk1"/>
                </a:solidFill>
              </a:defRPr>
            </a:lvl5pPr>
            <a:lvl6pPr lvl="5" algn="ctr" rtl="0">
              <a:lnSpc>
                <a:spcPct val="100000"/>
              </a:lnSpc>
              <a:spcBef>
                <a:spcPts val="0"/>
              </a:spcBef>
              <a:spcAft>
                <a:spcPts val="0"/>
              </a:spcAft>
              <a:buClr>
                <a:schemeClr val="dk1"/>
              </a:buClr>
              <a:buSzPts val="2100"/>
              <a:buNone/>
              <a:defRPr sz="2100">
                <a:solidFill>
                  <a:schemeClr val="dk1"/>
                </a:solidFill>
              </a:defRPr>
            </a:lvl6pPr>
            <a:lvl7pPr lvl="6" algn="ctr" rtl="0">
              <a:lnSpc>
                <a:spcPct val="100000"/>
              </a:lnSpc>
              <a:spcBef>
                <a:spcPts val="0"/>
              </a:spcBef>
              <a:spcAft>
                <a:spcPts val="0"/>
              </a:spcAft>
              <a:buClr>
                <a:schemeClr val="dk1"/>
              </a:buClr>
              <a:buSzPts val="2100"/>
              <a:buNone/>
              <a:defRPr sz="2100">
                <a:solidFill>
                  <a:schemeClr val="dk1"/>
                </a:solidFill>
              </a:defRPr>
            </a:lvl7pPr>
            <a:lvl8pPr lvl="7" algn="ctr" rtl="0">
              <a:lnSpc>
                <a:spcPct val="100000"/>
              </a:lnSpc>
              <a:spcBef>
                <a:spcPts val="0"/>
              </a:spcBef>
              <a:spcAft>
                <a:spcPts val="0"/>
              </a:spcAft>
              <a:buClr>
                <a:schemeClr val="dk1"/>
              </a:buClr>
              <a:buSzPts val="2100"/>
              <a:buNone/>
              <a:defRPr sz="2100">
                <a:solidFill>
                  <a:schemeClr val="dk1"/>
                </a:solidFill>
              </a:defRPr>
            </a:lvl8pPr>
            <a:lvl9pPr lvl="8" algn="ctr" rtl="0">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175" name="Google Shape;175;p25"/>
          <p:cNvSpPr txBox="1">
            <a:spLocks noGrp="1"/>
          </p:cNvSpPr>
          <p:nvPr>
            <p:ph type="title" idx="4" hasCustomPrompt="1"/>
          </p:nvPr>
        </p:nvSpPr>
        <p:spPr>
          <a:xfrm>
            <a:off x="1465673" y="3161864"/>
            <a:ext cx="4133100" cy="768900"/>
          </a:xfrm>
          <a:prstGeom prst="rect">
            <a:avLst/>
          </a:prstGeom>
          <a:solidFill>
            <a:srgbClr val="FFFFFF">
              <a:alpha val="55700"/>
            </a:srgbClr>
          </a:solidFill>
        </p:spPr>
        <p:txBody>
          <a:bodyPr spcFirstLastPara="1" wrap="square" lIns="91425" tIns="91425" rIns="91425" bIns="91425" anchor="ctr" anchorCtr="0">
            <a:noAutofit/>
          </a:bodyPr>
          <a:lstStyle>
            <a:lvl1pPr lvl="0" algn="ctr" rtl="0">
              <a:lnSpc>
                <a:spcPct val="115000"/>
              </a:lnSpc>
              <a:spcBef>
                <a:spcPts val="0"/>
              </a:spcBef>
              <a:spcAft>
                <a:spcPts val="0"/>
              </a:spcAft>
              <a:buClr>
                <a:schemeClr val="lt1"/>
              </a:buClr>
              <a:buSzPts val="6000"/>
              <a:buNone/>
              <a:defRPr sz="3700">
                <a:solidFill>
                  <a:schemeClr val="lt1"/>
                </a:solidFill>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76" name="Google Shape;176;p25"/>
          <p:cNvSpPr txBox="1">
            <a:spLocks noGrp="1"/>
          </p:cNvSpPr>
          <p:nvPr>
            <p:ph type="subTitle" idx="5"/>
          </p:nvPr>
        </p:nvSpPr>
        <p:spPr>
          <a:xfrm>
            <a:off x="1465673" y="3931051"/>
            <a:ext cx="4133100" cy="411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400"/>
              <a:buNone/>
              <a:defRPr sz="1600">
                <a:solidFill>
                  <a:schemeClr val="dk1"/>
                </a:solidFill>
              </a:defRPr>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None/>
              <a:defRPr sz="2100">
                <a:solidFill>
                  <a:schemeClr val="dk1"/>
                </a:solidFill>
              </a:defRPr>
            </a:lvl4pPr>
            <a:lvl5pPr lvl="4" algn="ctr" rtl="0">
              <a:lnSpc>
                <a:spcPct val="100000"/>
              </a:lnSpc>
              <a:spcBef>
                <a:spcPts val="0"/>
              </a:spcBef>
              <a:spcAft>
                <a:spcPts val="0"/>
              </a:spcAft>
              <a:buClr>
                <a:schemeClr val="dk1"/>
              </a:buClr>
              <a:buSzPts val="2100"/>
              <a:buNone/>
              <a:defRPr sz="2100">
                <a:solidFill>
                  <a:schemeClr val="dk1"/>
                </a:solidFill>
              </a:defRPr>
            </a:lvl5pPr>
            <a:lvl6pPr lvl="5" algn="ctr" rtl="0">
              <a:lnSpc>
                <a:spcPct val="100000"/>
              </a:lnSpc>
              <a:spcBef>
                <a:spcPts val="0"/>
              </a:spcBef>
              <a:spcAft>
                <a:spcPts val="0"/>
              </a:spcAft>
              <a:buClr>
                <a:schemeClr val="dk1"/>
              </a:buClr>
              <a:buSzPts val="2100"/>
              <a:buNone/>
              <a:defRPr sz="2100">
                <a:solidFill>
                  <a:schemeClr val="dk1"/>
                </a:solidFill>
              </a:defRPr>
            </a:lvl6pPr>
            <a:lvl7pPr lvl="6" algn="ctr" rtl="0">
              <a:lnSpc>
                <a:spcPct val="100000"/>
              </a:lnSpc>
              <a:spcBef>
                <a:spcPts val="0"/>
              </a:spcBef>
              <a:spcAft>
                <a:spcPts val="0"/>
              </a:spcAft>
              <a:buClr>
                <a:schemeClr val="dk1"/>
              </a:buClr>
              <a:buSzPts val="2100"/>
              <a:buNone/>
              <a:defRPr sz="2100">
                <a:solidFill>
                  <a:schemeClr val="dk1"/>
                </a:solidFill>
              </a:defRPr>
            </a:lvl7pPr>
            <a:lvl8pPr lvl="7" algn="ctr" rtl="0">
              <a:lnSpc>
                <a:spcPct val="100000"/>
              </a:lnSpc>
              <a:spcBef>
                <a:spcPts val="0"/>
              </a:spcBef>
              <a:spcAft>
                <a:spcPts val="0"/>
              </a:spcAft>
              <a:buClr>
                <a:schemeClr val="dk1"/>
              </a:buClr>
              <a:buSzPts val="2100"/>
              <a:buNone/>
              <a:defRPr sz="2100">
                <a:solidFill>
                  <a:schemeClr val="dk1"/>
                </a:solidFill>
              </a:defRPr>
            </a:lvl8pPr>
            <a:lvl9pPr lvl="8" algn="ctr" rtl="0">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177" name="Google Shape;177;p25"/>
          <p:cNvSpPr/>
          <p:nvPr/>
        </p:nvSpPr>
        <p:spPr>
          <a:xfrm>
            <a:off x="581074" y="461393"/>
            <a:ext cx="7981852" cy="4220713"/>
          </a:xfrm>
          <a:custGeom>
            <a:avLst/>
            <a:gdLst/>
            <a:ahLst/>
            <a:cxnLst/>
            <a:rect l="l" t="t" r="r" b="b"/>
            <a:pathLst>
              <a:path w="7181623" h="3926245" extrusionOk="0">
                <a:moveTo>
                  <a:pt x="7181624" y="3603136"/>
                </a:moveTo>
                <a:lnTo>
                  <a:pt x="7181624" y="323110"/>
                </a:lnTo>
                <a:cubicBezTo>
                  <a:pt x="7003468" y="323110"/>
                  <a:pt x="6858543" y="179095"/>
                  <a:pt x="6858543" y="0"/>
                </a:cubicBezTo>
                <a:lnTo>
                  <a:pt x="323081" y="0"/>
                </a:lnTo>
                <a:cubicBezTo>
                  <a:pt x="323081" y="178172"/>
                  <a:pt x="179079" y="323110"/>
                  <a:pt x="0" y="323110"/>
                </a:cubicBezTo>
                <a:lnTo>
                  <a:pt x="0" y="3603136"/>
                </a:lnTo>
                <a:cubicBezTo>
                  <a:pt x="178156" y="3603136"/>
                  <a:pt x="323081" y="3747151"/>
                  <a:pt x="323081" y="3926246"/>
                </a:cubicBezTo>
                <a:lnTo>
                  <a:pt x="6858543" y="3926246"/>
                </a:lnTo>
                <a:cubicBezTo>
                  <a:pt x="6858543" y="3747151"/>
                  <a:pt x="7003468" y="3603136"/>
                  <a:pt x="7181624" y="3603136"/>
                </a:cubicBezTo>
                <a:close/>
              </a:path>
            </a:pathLst>
          </a:custGeom>
          <a:noFill/>
          <a:ln w="1905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hanks" userDrawn="1">
  <p:cSld name="CUSTOM_3_1">
    <p:spTree>
      <p:nvGrpSpPr>
        <p:cNvPr id="1" name="Shape 178"/>
        <p:cNvGrpSpPr/>
        <p:nvPr/>
      </p:nvGrpSpPr>
      <p:grpSpPr>
        <a:xfrm>
          <a:off x="0" y="0"/>
          <a:ext cx="0" cy="0"/>
          <a:chOff x="0" y="0"/>
          <a:chExt cx="0" cy="0"/>
        </a:xfrm>
      </p:grpSpPr>
      <p:pic>
        <p:nvPicPr>
          <p:cNvPr id="179" name="Google Shape;179;p26"/>
          <p:cNvPicPr preferRelativeResize="0"/>
          <p:nvPr/>
        </p:nvPicPr>
        <p:blipFill rotWithShape="1">
          <a:blip r:embed="rId2">
            <a:alphaModFix amt="39000"/>
          </a:blip>
          <a:srcRect t="7344" b="7844"/>
          <a:stretch/>
        </p:blipFill>
        <p:spPr>
          <a:xfrm>
            <a:off x="3500" y="0"/>
            <a:ext cx="9144003" cy="5143501"/>
          </a:xfrm>
          <a:prstGeom prst="rect">
            <a:avLst/>
          </a:prstGeom>
          <a:noFill/>
          <a:ln>
            <a:noFill/>
          </a:ln>
        </p:spPr>
      </p:pic>
      <p:sp>
        <p:nvSpPr>
          <p:cNvPr id="180" name="Google Shape;180;p26"/>
          <p:cNvSpPr/>
          <p:nvPr/>
        </p:nvSpPr>
        <p:spPr>
          <a:xfrm>
            <a:off x="711875" y="461393"/>
            <a:ext cx="7720245" cy="4220713"/>
          </a:xfrm>
          <a:custGeom>
            <a:avLst/>
            <a:gdLst/>
            <a:ahLst/>
            <a:cxnLst/>
            <a:rect l="l" t="t" r="r" b="b"/>
            <a:pathLst>
              <a:path w="7181623" h="3926245" extrusionOk="0">
                <a:moveTo>
                  <a:pt x="7181624" y="3603136"/>
                </a:moveTo>
                <a:lnTo>
                  <a:pt x="7181624" y="323110"/>
                </a:lnTo>
                <a:cubicBezTo>
                  <a:pt x="7003468" y="323110"/>
                  <a:pt x="6858543" y="179095"/>
                  <a:pt x="6858543" y="0"/>
                </a:cubicBezTo>
                <a:lnTo>
                  <a:pt x="323081" y="0"/>
                </a:lnTo>
                <a:cubicBezTo>
                  <a:pt x="323081" y="178172"/>
                  <a:pt x="179079" y="323110"/>
                  <a:pt x="0" y="323110"/>
                </a:cubicBezTo>
                <a:lnTo>
                  <a:pt x="0" y="3603136"/>
                </a:lnTo>
                <a:cubicBezTo>
                  <a:pt x="178156" y="3603136"/>
                  <a:pt x="323081" y="3747151"/>
                  <a:pt x="323081" y="3926246"/>
                </a:cubicBezTo>
                <a:lnTo>
                  <a:pt x="6858543" y="3926246"/>
                </a:lnTo>
                <a:cubicBezTo>
                  <a:pt x="6858543" y="3747151"/>
                  <a:pt x="7003468" y="3603136"/>
                  <a:pt x="7181624" y="3603136"/>
                </a:cubicBezTo>
                <a:close/>
              </a:path>
            </a:pathLst>
          </a:custGeom>
          <a:noFill/>
          <a:ln w="1905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184"/>
        <p:cNvGrpSpPr/>
        <p:nvPr/>
      </p:nvGrpSpPr>
      <p:grpSpPr>
        <a:xfrm>
          <a:off x="0" y="0"/>
          <a:ext cx="0" cy="0"/>
          <a:chOff x="0" y="0"/>
          <a:chExt cx="0" cy="0"/>
        </a:xfrm>
      </p:grpSpPr>
      <p:pic>
        <p:nvPicPr>
          <p:cNvPr id="185" name="Google Shape;185;p27"/>
          <p:cNvPicPr preferRelativeResize="0"/>
          <p:nvPr/>
        </p:nvPicPr>
        <p:blipFill rotWithShape="1">
          <a:blip r:embed="rId2">
            <a:alphaModFix amt="25000"/>
          </a:blip>
          <a:srcRect t="27505" b="27505"/>
          <a:stretch/>
        </p:blipFill>
        <p:spPr>
          <a:xfrm rot="10800000">
            <a:off x="0" y="0"/>
            <a:ext cx="9144004" cy="5143501"/>
          </a:xfrm>
          <a:prstGeom prst="rect">
            <a:avLst/>
          </a:prstGeom>
          <a:noFill/>
          <a:ln>
            <a:noFill/>
          </a:ln>
        </p:spPr>
      </p:pic>
      <p:sp>
        <p:nvSpPr>
          <p:cNvPr id="186" name="Google Shape;186;p27"/>
          <p:cNvSpPr/>
          <p:nvPr/>
        </p:nvSpPr>
        <p:spPr>
          <a:xfrm rot="10800000">
            <a:off x="218145" y="191465"/>
            <a:ext cx="8707718" cy="4760572"/>
          </a:xfrm>
          <a:custGeom>
            <a:avLst/>
            <a:gdLst/>
            <a:ahLst/>
            <a:cxnLst/>
            <a:rect l="l" t="t" r="r" b="b"/>
            <a:pathLst>
              <a:path w="7181623" h="3926245" extrusionOk="0">
                <a:moveTo>
                  <a:pt x="7181624" y="3603136"/>
                </a:moveTo>
                <a:lnTo>
                  <a:pt x="7181624" y="323110"/>
                </a:lnTo>
                <a:cubicBezTo>
                  <a:pt x="7003468" y="323110"/>
                  <a:pt x="6858543" y="179095"/>
                  <a:pt x="6858543" y="0"/>
                </a:cubicBezTo>
                <a:lnTo>
                  <a:pt x="323081" y="0"/>
                </a:lnTo>
                <a:cubicBezTo>
                  <a:pt x="323081" y="178172"/>
                  <a:pt x="179079" y="323110"/>
                  <a:pt x="0" y="323110"/>
                </a:cubicBezTo>
                <a:lnTo>
                  <a:pt x="0" y="3603136"/>
                </a:lnTo>
                <a:cubicBezTo>
                  <a:pt x="178156" y="3603136"/>
                  <a:pt x="323081" y="3747151"/>
                  <a:pt x="323081" y="3926246"/>
                </a:cubicBezTo>
                <a:lnTo>
                  <a:pt x="6858543" y="3926246"/>
                </a:lnTo>
                <a:cubicBezTo>
                  <a:pt x="6858543" y="3747151"/>
                  <a:pt x="7003468" y="3603136"/>
                  <a:pt x="7181624" y="3603136"/>
                </a:cubicBezTo>
                <a:close/>
              </a:path>
            </a:pathLst>
          </a:custGeom>
          <a:noFill/>
          <a:ln w="1905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ackground 1">
  <p:cSld name="CUSTOM_8">
    <p:spTree>
      <p:nvGrpSpPr>
        <p:cNvPr id="1" name="Shape 187"/>
        <p:cNvGrpSpPr/>
        <p:nvPr/>
      </p:nvGrpSpPr>
      <p:grpSpPr>
        <a:xfrm>
          <a:off x="0" y="0"/>
          <a:ext cx="0" cy="0"/>
          <a:chOff x="0" y="0"/>
          <a:chExt cx="0" cy="0"/>
        </a:xfrm>
      </p:grpSpPr>
      <p:pic>
        <p:nvPicPr>
          <p:cNvPr id="188" name="Google Shape;188;p28"/>
          <p:cNvPicPr preferRelativeResize="0"/>
          <p:nvPr/>
        </p:nvPicPr>
        <p:blipFill rotWithShape="1">
          <a:blip r:embed="rId2">
            <a:alphaModFix amt="39000"/>
          </a:blip>
          <a:srcRect t="7344" b="7844"/>
          <a:stretch/>
        </p:blipFill>
        <p:spPr>
          <a:xfrm>
            <a:off x="0" y="0"/>
            <a:ext cx="9144003" cy="5143501"/>
          </a:xfrm>
          <a:prstGeom prst="rect">
            <a:avLst/>
          </a:prstGeom>
          <a:noFill/>
          <a:ln>
            <a:noFill/>
          </a:ln>
        </p:spPr>
      </p:pic>
      <p:sp>
        <p:nvSpPr>
          <p:cNvPr id="189" name="Google Shape;189;p28"/>
          <p:cNvSpPr/>
          <p:nvPr/>
        </p:nvSpPr>
        <p:spPr>
          <a:xfrm>
            <a:off x="711875" y="461393"/>
            <a:ext cx="7720245" cy="4220713"/>
          </a:xfrm>
          <a:custGeom>
            <a:avLst/>
            <a:gdLst/>
            <a:ahLst/>
            <a:cxnLst/>
            <a:rect l="l" t="t" r="r" b="b"/>
            <a:pathLst>
              <a:path w="7181623" h="3926245" extrusionOk="0">
                <a:moveTo>
                  <a:pt x="7181624" y="3603136"/>
                </a:moveTo>
                <a:lnTo>
                  <a:pt x="7181624" y="323110"/>
                </a:lnTo>
                <a:cubicBezTo>
                  <a:pt x="7003468" y="323110"/>
                  <a:pt x="6858543" y="179095"/>
                  <a:pt x="6858543" y="0"/>
                </a:cubicBezTo>
                <a:lnTo>
                  <a:pt x="323081" y="0"/>
                </a:lnTo>
                <a:cubicBezTo>
                  <a:pt x="323081" y="178172"/>
                  <a:pt x="179079" y="323110"/>
                  <a:pt x="0" y="323110"/>
                </a:cubicBezTo>
                <a:lnTo>
                  <a:pt x="0" y="3603136"/>
                </a:lnTo>
                <a:cubicBezTo>
                  <a:pt x="178156" y="3603136"/>
                  <a:pt x="323081" y="3747151"/>
                  <a:pt x="323081" y="3926246"/>
                </a:cubicBezTo>
                <a:lnTo>
                  <a:pt x="6858543" y="3926246"/>
                </a:lnTo>
                <a:cubicBezTo>
                  <a:pt x="6858543" y="3747151"/>
                  <a:pt x="7003468" y="3603136"/>
                  <a:pt x="7181624" y="3603136"/>
                </a:cubicBezTo>
                <a:close/>
              </a:path>
            </a:pathLst>
          </a:custGeom>
          <a:noFill/>
          <a:ln w="1905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no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539500"/>
            <a:ext cx="77175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000"/>
              <a:buFont typeface="Arbutus Slab"/>
              <a:buNone/>
              <a:defRPr sz="3000" b="1">
                <a:solidFill>
                  <a:schemeClr val="dk1"/>
                </a:solidFill>
                <a:latin typeface="Arbutus Slab"/>
                <a:ea typeface="Arbutus Slab"/>
                <a:cs typeface="Arbutus Slab"/>
                <a:sym typeface="Arbutus Slab"/>
              </a:defRPr>
            </a:lvl1pPr>
            <a:lvl2pPr lvl="1" rtl="0">
              <a:spcBef>
                <a:spcPts val="0"/>
              </a:spcBef>
              <a:spcAft>
                <a:spcPts val="0"/>
              </a:spcAft>
              <a:buClr>
                <a:schemeClr val="dk1"/>
              </a:buClr>
              <a:buSzPts val="3000"/>
              <a:buFont typeface="DM Sans"/>
              <a:buNone/>
              <a:defRPr sz="3000" b="1">
                <a:solidFill>
                  <a:schemeClr val="dk1"/>
                </a:solidFill>
                <a:latin typeface="DM Sans"/>
                <a:ea typeface="DM Sans"/>
                <a:cs typeface="DM Sans"/>
                <a:sym typeface="DM Sans"/>
              </a:defRPr>
            </a:lvl2pPr>
            <a:lvl3pPr lvl="2" rtl="0">
              <a:spcBef>
                <a:spcPts val="0"/>
              </a:spcBef>
              <a:spcAft>
                <a:spcPts val="0"/>
              </a:spcAft>
              <a:buClr>
                <a:schemeClr val="dk1"/>
              </a:buClr>
              <a:buSzPts val="3000"/>
              <a:buFont typeface="DM Sans"/>
              <a:buNone/>
              <a:defRPr sz="3000" b="1">
                <a:solidFill>
                  <a:schemeClr val="dk1"/>
                </a:solidFill>
                <a:latin typeface="DM Sans"/>
                <a:ea typeface="DM Sans"/>
                <a:cs typeface="DM Sans"/>
                <a:sym typeface="DM Sans"/>
              </a:defRPr>
            </a:lvl3pPr>
            <a:lvl4pPr lvl="3" rtl="0">
              <a:spcBef>
                <a:spcPts val="0"/>
              </a:spcBef>
              <a:spcAft>
                <a:spcPts val="0"/>
              </a:spcAft>
              <a:buClr>
                <a:schemeClr val="dk1"/>
              </a:buClr>
              <a:buSzPts val="3000"/>
              <a:buFont typeface="DM Sans"/>
              <a:buNone/>
              <a:defRPr sz="3000" b="1">
                <a:solidFill>
                  <a:schemeClr val="dk1"/>
                </a:solidFill>
                <a:latin typeface="DM Sans"/>
                <a:ea typeface="DM Sans"/>
                <a:cs typeface="DM Sans"/>
                <a:sym typeface="DM Sans"/>
              </a:defRPr>
            </a:lvl4pPr>
            <a:lvl5pPr lvl="4" rtl="0">
              <a:spcBef>
                <a:spcPts val="0"/>
              </a:spcBef>
              <a:spcAft>
                <a:spcPts val="0"/>
              </a:spcAft>
              <a:buClr>
                <a:schemeClr val="dk1"/>
              </a:buClr>
              <a:buSzPts val="3000"/>
              <a:buFont typeface="DM Sans"/>
              <a:buNone/>
              <a:defRPr sz="3000" b="1">
                <a:solidFill>
                  <a:schemeClr val="dk1"/>
                </a:solidFill>
                <a:latin typeface="DM Sans"/>
                <a:ea typeface="DM Sans"/>
                <a:cs typeface="DM Sans"/>
                <a:sym typeface="DM Sans"/>
              </a:defRPr>
            </a:lvl5pPr>
            <a:lvl6pPr lvl="5" rtl="0">
              <a:spcBef>
                <a:spcPts val="0"/>
              </a:spcBef>
              <a:spcAft>
                <a:spcPts val="0"/>
              </a:spcAft>
              <a:buClr>
                <a:schemeClr val="dk1"/>
              </a:buClr>
              <a:buSzPts val="3000"/>
              <a:buFont typeface="DM Sans"/>
              <a:buNone/>
              <a:defRPr sz="3000" b="1">
                <a:solidFill>
                  <a:schemeClr val="dk1"/>
                </a:solidFill>
                <a:latin typeface="DM Sans"/>
                <a:ea typeface="DM Sans"/>
                <a:cs typeface="DM Sans"/>
                <a:sym typeface="DM Sans"/>
              </a:defRPr>
            </a:lvl6pPr>
            <a:lvl7pPr lvl="6" rtl="0">
              <a:spcBef>
                <a:spcPts val="0"/>
              </a:spcBef>
              <a:spcAft>
                <a:spcPts val="0"/>
              </a:spcAft>
              <a:buClr>
                <a:schemeClr val="dk1"/>
              </a:buClr>
              <a:buSzPts val="3000"/>
              <a:buFont typeface="DM Sans"/>
              <a:buNone/>
              <a:defRPr sz="3000" b="1">
                <a:solidFill>
                  <a:schemeClr val="dk1"/>
                </a:solidFill>
                <a:latin typeface="DM Sans"/>
                <a:ea typeface="DM Sans"/>
                <a:cs typeface="DM Sans"/>
                <a:sym typeface="DM Sans"/>
              </a:defRPr>
            </a:lvl7pPr>
            <a:lvl8pPr lvl="7" rtl="0">
              <a:spcBef>
                <a:spcPts val="0"/>
              </a:spcBef>
              <a:spcAft>
                <a:spcPts val="0"/>
              </a:spcAft>
              <a:buClr>
                <a:schemeClr val="dk1"/>
              </a:buClr>
              <a:buSzPts val="3000"/>
              <a:buFont typeface="DM Sans"/>
              <a:buNone/>
              <a:defRPr sz="3000" b="1">
                <a:solidFill>
                  <a:schemeClr val="dk1"/>
                </a:solidFill>
                <a:latin typeface="DM Sans"/>
                <a:ea typeface="DM Sans"/>
                <a:cs typeface="DM Sans"/>
                <a:sym typeface="DM Sans"/>
              </a:defRPr>
            </a:lvl8pPr>
            <a:lvl9pPr lvl="8" rtl="0">
              <a:spcBef>
                <a:spcPts val="0"/>
              </a:spcBef>
              <a:spcAft>
                <a:spcPts val="0"/>
              </a:spcAft>
              <a:buClr>
                <a:schemeClr val="dk1"/>
              </a:buClr>
              <a:buSzPts val="3000"/>
              <a:buFont typeface="DM Sans"/>
              <a:buNone/>
              <a:defRPr sz="3000" b="1">
                <a:solidFill>
                  <a:schemeClr val="dk1"/>
                </a:solidFill>
                <a:latin typeface="DM Sans"/>
                <a:ea typeface="DM Sans"/>
                <a:cs typeface="DM Sans"/>
                <a:sym typeface="DM Sans"/>
              </a:defRPr>
            </a:lvl9pPr>
          </a:lstStyle>
          <a:p>
            <a:endParaRPr/>
          </a:p>
        </p:txBody>
      </p:sp>
      <p:sp>
        <p:nvSpPr>
          <p:cNvPr id="7" name="Google Shape;7;p1"/>
          <p:cNvSpPr txBox="1">
            <a:spLocks noGrp="1"/>
          </p:cNvSpPr>
          <p:nvPr>
            <p:ph type="body" idx="1"/>
          </p:nvPr>
        </p:nvSpPr>
        <p:spPr>
          <a:xfrm>
            <a:off x="713400"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DM Sans"/>
              <a:buChar char="●"/>
              <a:defRPr>
                <a:solidFill>
                  <a:schemeClr val="dk1"/>
                </a:solidFill>
                <a:latin typeface="DM Sans"/>
                <a:ea typeface="DM Sans"/>
                <a:cs typeface="DM Sans"/>
                <a:sym typeface="DM Sans"/>
              </a:defRPr>
            </a:lvl1pPr>
            <a:lvl2pPr marL="914400" lvl="1" indent="-317500">
              <a:lnSpc>
                <a:spcPct val="115000"/>
              </a:lnSpc>
              <a:spcBef>
                <a:spcPts val="0"/>
              </a:spcBef>
              <a:spcAft>
                <a:spcPts val="0"/>
              </a:spcAft>
              <a:buClr>
                <a:schemeClr val="dk1"/>
              </a:buClr>
              <a:buSzPts val="1400"/>
              <a:buFont typeface="DM Sans"/>
              <a:buChar char="○"/>
              <a:defRPr>
                <a:solidFill>
                  <a:schemeClr val="dk1"/>
                </a:solidFill>
                <a:latin typeface="DM Sans"/>
                <a:ea typeface="DM Sans"/>
                <a:cs typeface="DM Sans"/>
                <a:sym typeface="DM Sans"/>
              </a:defRPr>
            </a:lvl2pPr>
            <a:lvl3pPr marL="1371600" lvl="2" indent="-317500">
              <a:lnSpc>
                <a:spcPct val="115000"/>
              </a:lnSpc>
              <a:spcBef>
                <a:spcPts val="0"/>
              </a:spcBef>
              <a:spcAft>
                <a:spcPts val="0"/>
              </a:spcAft>
              <a:buClr>
                <a:schemeClr val="dk1"/>
              </a:buClr>
              <a:buSzPts val="1400"/>
              <a:buFont typeface="DM Sans"/>
              <a:buChar char="■"/>
              <a:defRPr>
                <a:solidFill>
                  <a:schemeClr val="dk1"/>
                </a:solidFill>
                <a:latin typeface="DM Sans"/>
                <a:ea typeface="DM Sans"/>
                <a:cs typeface="DM Sans"/>
                <a:sym typeface="DM Sans"/>
              </a:defRPr>
            </a:lvl3pPr>
            <a:lvl4pPr marL="1828800" lvl="3" indent="-317500">
              <a:lnSpc>
                <a:spcPct val="115000"/>
              </a:lnSpc>
              <a:spcBef>
                <a:spcPts val="0"/>
              </a:spcBef>
              <a:spcAft>
                <a:spcPts val="0"/>
              </a:spcAft>
              <a:buClr>
                <a:schemeClr val="dk1"/>
              </a:buClr>
              <a:buSzPts val="1400"/>
              <a:buFont typeface="DM Sans"/>
              <a:buChar char="●"/>
              <a:defRPr>
                <a:solidFill>
                  <a:schemeClr val="dk1"/>
                </a:solidFill>
                <a:latin typeface="DM Sans"/>
                <a:ea typeface="DM Sans"/>
                <a:cs typeface="DM Sans"/>
                <a:sym typeface="DM Sans"/>
              </a:defRPr>
            </a:lvl4pPr>
            <a:lvl5pPr marL="2286000" lvl="4" indent="-317500">
              <a:lnSpc>
                <a:spcPct val="115000"/>
              </a:lnSpc>
              <a:spcBef>
                <a:spcPts val="0"/>
              </a:spcBef>
              <a:spcAft>
                <a:spcPts val="0"/>
              </a:spcAft>
              <a:buClr>
                <a:schemeClr val="dk1"/>
              </a:buClr>
              <a:buSzPts val="1400"/>
              <a:buFont typeface="DM Sans"/>
              <a:buChar char="○"/>
              <a:defRPr>
                <a:solidFill>
                  <a:schemeClr val="dk1"/>
                </a:solidFill>
                <a:latin typeface="DM Sans"/>
                <a:ea typeface="DM Sans"/>
                <a:cs typeface="DM Sans"/>
                <a:sym typeface="DM Sans"/>
              </a:defRPr>
            </a:lvl5pPr>
            <a:lvl6pPr marL="2743200" lvl="5" indent="-317500">
              <a:lnSpc>
                <a:spcPct val="115000"/>
              </a:lnSpc>
              <a:spcBef>
                <a:spcPts val="0"/>
              </a:spcBef>
              <a:spcAft>
                <a:spcPts val="0"/>
              </a:spcAft>
              <a:buClr>
                <a:schemeClr val="dk1"/>
              </a:buClr>
              <a:buSzPts val="1400"/>
              <a:buFont typeface="DM Sans"/>
              <a:buChar char="■"/>
              <a:defRPr>
                <a:solidFill>
                  <a:schemeClr val="dk1"/>
                </a:solidFill>
                <a:latin typeface="DM Sans"/>
                <a:ea typeface="DM Sans"/>
                <a:cs typeface="DM Sans"/>
                <a:sym typeface="DM Sans"/>
              </a:defRPr>
            </a:lvl6pPr>
            <a:lvl7pPr marL="3200400" lvl="6" indent="-317500">
              <a:lnSpc>
                <a:spcPct val="115000"/>
              </a:lnSpc>
              <a:spcBef>
                <a:spcPts val="0"/>
              </a:spcBef>
              <a:spcAft>
                <a:spcPts val="0"/>
              </a:spcAft>
              <a:buClr>
                <a:schemeClr val="dk1"/>
              </a:buClr>
              <a:buSzPts val="1400"/>
              <a:buFont typeface="DM Sans"/>
              <a:buChar char="●"/>
              <a:defRPr>
                <a:solidFill>
                  <a:schemeClr val="dk1"/>
                </a:solidFill>
                <a:latin typeface="DM Sans"/>
                <a:ea typeface="DM Sans"/>
                <a:cs typeface="DM Sans"/>
                <a:sym typeface="DM Sans"/>
              </a:defRPr>
            </a:lvl7pPr>
            <a:lvl8pPr marL="3657600" lvl="7" indent="-317500">
              <a:lnSpc>
                <a:spcPct val="115000"/>
              </a:lnSpc>
              <a:spcBef>
                <a:spcPts val="0"/>
              </a:spcBef>
              <a:spcAft>
                <a:spcPts val="0"/>
              </a:spcAft>
              <a:buClr>
                <a:schemeClr val="dk1"/>
              </a:buClr>
              <a:buSzPts val="1400"/>
              <a:buFont typeface="DM Sans"/>
              <a:buChar char="○"/>
              <a:defRPr>
                <a:solidFill>
                  <a:schemeClr val="dk1"/>
                </a:solidFill>
                <a:latin typeface="DM Sans"/>
                <a:ea typeface="DM Sans"/>
                <a:cs typeface="DM Sans"/>
                <a:sym typeface="DM Sans"/>
              </a:defRPr>
            </a:lvl8pPr>
            <a:lvl9pPr marL="4114800" lvl="8" indent="-317500">
              <a:lnSpc>
                <a:spcPct val="115000"/>
              </a:lnSpc>
              <a:spcBef>
                <a:spcPts val="0"/>
              </a:spcBef>
              <a:spcAft>
                <a:spcPts val="0"/>
              </a:spcAft>
              <a:buClr>
                <a:schemeClr val="dk1"/>
              </a:buClr>
              <a:buSzPts val="1400"/>
              <a:buFont typeface="DM Sans"/>
              <a:buChar char="■"/>
              <a:defRPr>
                <a:solidFill>
                  <a:schemeClr val="dk1"/>
                </a:solidFill>
                <a:latin typeface="DM Sans"/>
                <a:ea typeface="DM Sans"/>
                <a:cs typeface="DM Sans"/>
                <a:sym typeface="DM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4" r:id="rId3"/>
    <p:sldLayoutId id="2147483655" r:id="rId4"/>
    <p:sldLayoutId id="2147483656" r:id="rId5"/>
    <p:sldLayoutId id="2147483657" r:id="rId6"/>
    <p:sldLayoutId id="2147483658" r:id="rId7"/>
    <p:sldLayoutId id="2147483659" r:id="rId8"/>
    <p:sldLayoutId id="2147483660" r:id="rId9"/>
    <p:sldLayoutId id="2147483662" r:id="rId10"/>
    <p:sldLayoutId id="2147483663" r:id="rId11"/>
    <p:sldLayoutId id="2147483664" r:id="rId12"/>
    <p:sldLayoutId id="2147483667" r:id="rId13"/>
    <p:sldLayoutId id="2147483668" r:id="rId14"/>
    <p:sldLayoutId id="2147483671" r:id="rId15"/>
    <p:sldLayoutId id="2147483672" r:id="rId16"/>
    <p:sldLayoutId id="2147483673" r:id="rId17"/>
    <p:sldLayoutId id="2147483674" r:id="rId1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audio" Target="../media/audio1.wav"/><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13.png"/><Relationship Id="rId5" Type="http://schemas.openxmlformats.org/officeDocument/2006/relationships/image" Target="../media/image14.sv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12.xml"/><Relationship Id="rId6" Type="http://schemas.openxmlformats.org/officeDocument/2006/relationships/image" Target="../media/image21.jpg"/><Relationship Id="rId5" Type="http://schemas.openxmlformats.org/officeDocument/2006/relationships/image" Target="../media/image20.jpg"/><Relationship Id="rId4" Type="http://schemas.openxmlformats.org/officeDocument/2006/relationships/image" Target="../media/image19.jpg"/></Relationships>
</file>

<file path=ppt/slides/_rels/slide13.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12.xml"/><Relationship Id="rId6" Type="http://schemas.openxmlformats.org/officeDocument/2006/relationships/image" Target="../media/image24.jpg"/><Relationship Id="rId5" Type="http://schemas.openxmlformats.org/officeDocument/2006/relationships/image" Target="../media/image23.jpg"/><Relationship Id="rId4" Type="http://schemas.openxmlformats.org/officeDocument/2006/relationships/image" Target="../media/image22.jpg"/></Relationships>
</file>

<file path=ppt/slides/_rels/slide15.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12.xml"/><Relationship Id="rId4" Type="http://schemas.openxmlformats.org/officeDocument/2006/relationships/image" Target="../media/image25.jpg"/></Relationships>
</file>

<file path=ppt/slides/_rels/slide17.xml.rels><?xml version="1.0" encoding="UTF-8" standalone="yes"?>
<Relationships xmlns="http://schemas.openxmlformats.org/package/2006/relationships"><Relationship Id="rId8" Type="http://schemas.openxmlformats.org/officeDocument/2006/relationships/image" Target="../media/image28.jpg"/><Relationship Id="rId3" Type="http://schemas.openxmlformats.org/officeDocument/2006/relationships/slideLayout" Target="../slideLayouts/slideLayout12.xml"/><Relationship Id="rId7" Type="http://schemas.openxmlformats.org/officeDocument/2006/relationships/image" Target="../media/image27.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6.jpg"/><Relationship Id="rId5" Type="http://schemas.openxmlformats.org/officeDocument/2006/relationships/image" Target="../media/image23.svg"/><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12.xml"/><Relationship Id="rId5" Type="http://schemas.openxmlformats.org/officeDocument/2006/relationships/image" Target="../media/image30.jpg"/><Relationship Id="rId4" Type="http://schemas.openxmlformats.org/officeDocument/2006/relationships/image" Target="../media/image29.jpg"/></Relationships>
</file>

<file path=ppt/slides/_rels/slide19.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37.png"/><Relationship Id="rId1" Type="http://schemas.openxmlformats.org/officeDocument/2006/relationships/slideLayout" Target="../slideLayouts/slideLayout12.xml"/><Relationship Id="rId4" Type="http://schemas.openxmlformats.org/officeDocument/2006/relationships/image" Target="../media/image38.jpg"/></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6.jpg"/><Relationship Id="rId1" Type="http://schemas.openxmlformats.org/officeDocument/2006/relationships/slideLayout" Target="../slideLayouts/slideLayout4.xml"/><Relationship Id="rId4" Type="http://schemas.microsoft.com/office/2007/relationships/hdphoto" Target="../media/hdphoto1.wdp"/></Relationships>
</file>

<file path=ppt/slides/_rels/slide2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47.svg"/></Relationships>
</file>

<file path=ppt/slides/_rels/slide29.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52.svg"/><Relationship Id="rId5" Type="http://schemas.openxmlformats.org/officeDocument/2006/relationships/image" Target="../media/image44.png"/><Relationship Id="rId4" Type="http://schemas.openxmlformats.org/officeDocument/2006/relationships/image" Target="../media/image43.png"/></Relationships>
</file>

<file path=ppt/slides/_rels/slide32.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6.svg"/><Relationship Id="rId5" Type="http://schemas.openxmlformats.org/officeDocument/2006/relationships/image" Target="../media/image47.png"/><Relationship Id="rId4" Type="http://schemas.openxmlformats.org/officeDocument/2006/relationships/image" Target="../media/image46.png"/></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0.xml"/><Relationship Id="rId1" Type="http://schemas.openxmlformats.org/officeDocument/2006/relationships/slideLayout" Target="../slideLayouts/slideLayout12.xml"/><Relationship Id="rId5" Type="http://schemas.microsoft.com/office/2007/relationships/hdphoto" Target="../media/hdphoto2.wdp"/><Relationship Id="rId4" Type="http://schemas.openxmlformats.org/officeDocument/2006/relationships/image" Target="../media/image49.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0.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image" Target="../media/image51.jp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image" Target="../media/image55.jp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57.jp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jpg"/><Relationship Id="rId1" Type="http://schemas.openxmlformats.org/officeDocument/2006/relationships/slideLayout" Target="../slideLayouts/slideLayout12.xml"/><Relationship Id="rId5" Type="http://schemas.openxmlformats.org/officeDocument/2006/relationships/image" Target="../media/image61.jpg"/><Relationship Id="rId4" Type="http://schemas.openxmlformats.org/officeDocument/2006/relationships/image" Target="../media/image60.png"/></Relationships>
</file>

<file path=ppt/slides/_rels/slide46.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image" Target="../media/image62.jpg"/><Relationship Id="rId1" Type="http://schemas.openxmlformats.org/officeDocument/2006/relationships/slideLayout" Target="../slideLayouts/slideLayout12.xml"/><Relationship Id="rId5" Type="http://schemas.openxmlformats.org/officeDocument/2006/relationships/image" Target="../media/image65.jpg"/><Relationship Id="rId4" Type="http://schemas.openxmlformats.org/officeDocument/2006/relationships/image" Target="../media/image64.jpg"/></Relationships>
</file>

<file path=ppt/slides/_rels/slide4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4.jpg"/><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image" Target="../media/image67.jpg"/><Relationship Id="rId1" Type="http://schemas.openxmlformats.org/officeDocument/2006/relationships/slideLayout" Target="../slideLayouts/slideLayout12.xml"/><Relationship Id="rId4" Type="http://schemas.openxmlformats.org/officeDocument/2006/relationships/image" Target="../media/image69.jpg"/></Relationships>
</file>

<file path=ppt/slides/_rels/slide49.xml.rels><?xml version="1.0" encoding="UTF-8" standalone="yes"?>
<Relationships xmlns="http://schemas.openxmlformats.org/package/2006/relationships"><Relationship Id="rId2" Type="http://schemas.openxmlformats.org/officeDocument/2006/relationships/image" Target="../media/image70.jpg"/><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2" Type="http://schemas.openxmlformats.org/officeDocument/2006/relationships/image" Target="../media/image71.jpg"/><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9.png"/><Relationship Id="rId1" Type="http://schemas.openxmlformats.org/officeDocument/2006/relationships/slideLayout" Target="../slideLayouts/slideLayout12.xml"/><Relationship Id="rId6" Type="http://schemas.openxmlformats.org/officeDocument/2006/relationships/image" Target="../media/image83.svg"/><Relationship Id="rId5" Type="http://schemas.openxmlformats.org/officeDocument/2006/relationships/image" Target="../media/image73.png"/><Relationship Id="rId4" Type="http://schemas.openxmlformats.org/officeDocument/2006/relationships/image" Target="../media/image72.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jp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8" Type="http://schemas.openxmlformats.org/officeDocument/2006/relationships/slide" Target="slide59.xml"/><Relationship Id="rId13" Type="http://schemas.openxmlformats.org/officeDocument/2006/relationships/slide" Target="slide64.xml"/><Relationship Id="rId18" Type="http://schemas.openxmlformats.org/officeDocument/2006/relationships/slide" Target="slide70.xml"/><Relationship Id="rId3" Type="http://schemas.openxmlformats.org/officeDocument/2006/relationships/slide" Target="slide72.xml"/><Relationship Id="rId7" Type="http://schemas.openxmlformats.org/officeDocument/2006/relationships/slide" Target="slide58.xml"/><Relationship Id="rId12" Type="http://schemas.openxmlformats.org/officeDocument/2006/relationships/slide" Target="slide63.xml"/><Relationship Id="rId17" Type="http://schemas.openxmlformats.org/officeDocument/2006/relationships/slide" Target="slide69.xml"/><Relationship Id="rId2" Type="http://schemas.openxmlformats.org/officeDocument/2006/relationships/notesSlide" Target="../notesSlides/notesSlide11.xml"/><Relationship Id="rId16" Type="http://schemas.openxmlformats.org/officeDocument/2006/relationships/slide" Target="slide68.xml"/><Relationship Id="rId20" Type="http://schemas.openxmlformats.org/officeDocument/2006/relationships/slide" Target="slide66.xml"/><Relationship Id="rId1" Type="http://schemas.openxmlformats.org/officeDocument/2006/relationships/slideLayout" Target="../slideLayouts/slideLayout10.xml"/><Relationship Id="rId6" Type="http://schemas.openxmlformats.org/officeDocument/2006/relationships/slide" Target="slide57.xml"/><Relationship Id="rId11" Type="http://schemas.openxmlformats.org/officeDocument/2006/relationships/slide" Target="slide62.xml"/><Relationship Id="rId5" Type="http://schemas.openxmlformats.org/officeDocument/2006/relationships/slide" Target="slide56.xml"/><Relationship Id="rId15" Type="http://schemas.openxmlformats.org/officeDocument/2006/relationships/slide" Target="slide67.xml"/><Relationship Id="rId10" Type="http://schemas.openxmlformats.org/officeDocument/2006/relationships/slide" Target="slide61.xml"/><Relationship Id="rId19" Type="http://schemas.openxmlformats.org/officeDocument/2006/relationships/slide" Target="slide71.xml"/><Relationship Id="rId4" Type="http://schemas.openxmlformats.org/officeDocument/2006/relationships/image" Target="../media/image16.jpg"/><Relationship Id="rId9" Type="http://schemas.openxmlformats.org/officeDocument/2006/relationships/slide" Target="slide60.xml"/><Relationship Id="rId14" Type="http://schemas.openxmlformats.org/officeDocument/2006/relationships/slide" Target="slide65.xml"/></Relationships>
</file>

<file path=ppt/slides/_rels/slide56.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58.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62.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63.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64.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65.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66.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67.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68.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69.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70.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71.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7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7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9.xml"/><Relationship Id="rId1" Type="http://schemas.openxmlformats.org/officeDocument/2006/relationships/slideLayout" Target="../slideLayouts/slideLayout12.xml"/><Relationship Id="rId4" Type="http://schemas.openxmlformats.org/officeDocument/2006/relationships/image" Target="../media/image90.svg"/></Relationships>
</file>

<file path=ppt/slides/_rels/slide7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0.xml"/><Relationship Id="rId1" Type="http://schemas.openxmlformats.org/officeDocument/2006/relationships/slideLayout" Target="../slideLayouts/slideLayout14.xml"/><Relationship Id="rId6" Type="http://schemas.openxmlformats.org/officeDocument/2006/relationships/image" Target="../media/image92.svg"/><Relationship Id="rId5" Type="http://schemas.openxmlformats.org/officeDocument/2006/relationships/image" Target="../media/image77.png"/><Relationship Id="rId4" Type="http://schemas.microsoft.com/office/2007/relationships/hdphoto" Target="../media/hdphoto1.wdp"/></Relationships>
</file>

<file path=ppt/slides/_rels/slide78.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1.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6" name="TextBox 5">
            <a:extLst>
              <a:ext uri="{FF2B5EF4-FFF2-40B4-BE49-F238E27FC236}">
                <a16:creationId xmlns:a16="http://schemas.microsoft.com/office/drawing/2014/main" id="{54FE33AA-E751-9DC3-8788-B5FEEFB202C4}"/>
              </a:ext>
            </a:extLst>
          </p:cNvPr>
          <p:cNvSpPr txBox="1"/>
          <p:nvPr/>
        </p:nvSpPr>
        <p:spPr>
          <a:xfrm>
            <a:off x="923692" y="404126"/>
            <a:ext cx="7296614" cy="2171428"/>
          </a:xfrm>
          <a:prstGeom prst="rect">
            <a:avLst/>
          </a:prstGeom>
          <a:noFill/>
        </p:spPr>
        <p:txBody>
          <a:bodyPr wrap="square">
            <a:spAutoFit/>
          </a:bodyPr>
          <a:lstStyle/>
          <a:p>
            <a:pPr algn="ctr">
              <a:lnSpc>
                <a:spcPct val="150000"/>
              </a:lnSpc>
            </a:pPr>
            <a:r>
              <a:rPr lang="en-US" sz="4800" b="1">
                <a:solidFill>
                  <a:schemeClr val="bg2">
                    <a:lumMod val="25000"/>
                  </a:schemeClr>
                </a:solidFill>
                <a:latin typeface="Arial" panose="020B0604020202020204" pitchFamily="34" charset="0"/>
                <a:cs typeface="Arial" panose="020B0604020202020204" pitchFamily="34" charset="0"/>
              </a:rPr>
              <a:t>CHÀO MỪNG CÁC EM </a:t>
            </a:r>
            <a:r>
              <a:rPr lang="en-US" sz="4800" b="1">
                <a:solidFill>
                  <a:srgbClr val="BE0B23"/>
                </a:solidFill>
                <a:latin typeface="Arial" panose="020B0604020202020204" pitchFamily="34" charset="0"/>
                <a:cs typeface="Arial" panose="020B0604020202020204" pitchFamily="34" charset="0"/>
              </a:rPr>
              <a:t>ĐẾN VỚI MÔN LỊCH SỬ!</a:t>
            </a:r>
            <a:endParaRPr lang="en-US" sz="4800">
              <a:solidFill>
                <a:srgbClr val="BE0B23"/>
              </a:solidFill>
            </a:endParaRPr>
          </a:p>
        </p:txBody>
      </p:sp>
      <p:grpSp>
        <p:nvGrpSpPr>
          <p:cNvPr id="9" name="Group 8">
            <a:extLst>
              <a:ext uri="{FF2B5EF4-FFF2-40B4-BE49-F238E27FC236}">
                <a16:creationId xmlns:a16="http://schemas.microsoft.com/office/drawing/2014/main" id="{82906902-2E43-DE1F-3FE9-001E481677EC}"/>
              </a:ext>
            </a:extLst>
          </p:cNvPr>
          <p:cNvGrpSpPr/>
          <p:nvPr/>
        </p:nvGrpSpPr>
        <p:grpSpPr>
          <a:xfrm>
            <a:off x="1631989" y="2571750"/>
            <a:ext cx="5880022" cy="2167624"/>
            <a:chOff x="1765803" y="2519711"/>
            <a:chExt cx="5880022" cy="2167624"/>
          </a:xfrm>
        </p:grpSpPr>
        <p:sp>
          <p:nvSpPr>
            <p:cNvPr id="7" name="Freeform 18">
              <a:extLst>
                <a:ext uri="{FF2B5EF4-FFF2-40B4-BE49-F238E27FC236}">
                  <a16:creationId xmlns:a16="http://schemas.microsoft.com/office/drawing/2014/main" id="{713567C7-FDC4-1B7A-A7ED-1AAF91E1E08A}"/>
                </a:ext>
              </a:extLst>
            </p:cNvPr>
            <p:cNvSpPr/>
            <p:nvPr/>
          </p:nvSpPr>
          <p:spPr>
            <a:xfrm>
              <a:off x="1765803" y="2519711"/>
              <a:ext cx="3278071" cy="2167624"/>
            </a:xfrm>
            <a:custGeom>
              <a:avLst/>
              <a:gdLst/>
              <a:ahLst/>
              <a:cxnLst/>
              <a:rect l="l" t="t" r="r" b="b"/>
              <a:pathLst>
                <a:path w="3278071" h="2167624">
                  <a:moveTo>
                    <a:pt x="0" y="0"/>
                  </a:moveTo>
                  <a:lnTo>
                    <a:pt x="3278070" y="0"/>
                  </a:lnTo>
                  <a:lnTo>
                    <a:pt x="3278070" y="2167624"/>
                  </a:lnTo>
                  <a:lnTo>
                    <a:pt x="0" y="2167624"/>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endParaRPr lang="en-US"/>
            </a:p>
          </p:txBody>
        </p:sp>
        <p:sp>
          <p:nvSpPr>
            <p:cNvPr id="8" name="Freeform 18">
              <a:extLst>
                <a:ext uri="{FF2B5EF4-FFF2-40B4-BE49-F238E27FC236}">
                  <a16:creationId xmlns:a16="http://schemas.microsoft.com/office/drawing/2014/main" id="{7FBB94B2-9C30-1AC3-327A-16C96B53386B}"/>
                </a:ext>
              </a:extLst>
            </p:cNvPr>
            <p:cNvSpPr/>
            <p:nvPr/>
          </p:nvSpPr>
          <p:spPr>
            <a:xfrm flipH="1">
              <a:off x="4367754" y="2519711"/>
              <a:ext cx="3278071" cy="2167624"/>
            </a:xfrm>
            <a:custGeom>
              <a:avLst/>
              <a:gdLst/>
              <a:ahLst/>
              <a:cxnLst/>
              <a:rect l="l" t="t" r="r" b="b"/>
              <a:pathLst>
                <a:path w="3278071" h="2167624">
                  <a:moveTo>
                    <a:pt x="0" y="0"/>
                  </a:moveTo>
                  <a:lnTo>
                    <a:pt x="3278070" y="0"/>
                  </a:lnTo>
                  <a:lnTo>
                    <a:pt x="3278070" y="2167624"/>
                  </a:lnTo>
                  <a:lnTo>
                    <a:pt x="0" y="2167624"/>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endParaRPr lang="en-US"/>
            </a:p>
          </p:txBody>
        </p:sp>
      </p:grpSp>
    </p:spTree>
  </p:cSld>
  <p:clrMapOvr>
    <a:masterClrMapping/>
  </p:clrMapOvr>
  <p:transition spd="med">
    <p:split orient="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 name="TextBox 10">
            <a:extLst>
              <a:ext uri="{FF2B5EF4-FFF2-40B4-BE49-F238E27FC236}">
                <a16:creationId xmlns:a16="http://schemas.microsoft.com/office/drawing/2014/main" id="{D11E3418-3ADB-1C3E-D1A2-AA754A9F4C70}"/>
              </a:ext>
            </a:extLst>
          </p:cNvPr>
          <p:cNvSpPr txBox="1"/>
          <p:nvPr/>
        </p:nvSpPr>
        <p:spPr>
          <a:xfrm>
            <a:off x="2756987" y="398373"/>
            <a:ext cx="3630026" cy="553998"/>
          </a:xfrm>
          <a:prstGeom prst="rect">
            <a:avLst/>
          </a:prstGeom>
        </p:spPr>
        <p:txBody>
          <a:bodyPr wrap="square" lIns="0" tIns="0" rIns="0" bIns="0" rtlCol="0" anchor="t">
            <a:spAutoFit/>
          </a:bodyPr>
          <a:lstStyle/>
          <a:p>
            <a:pPr algn="ctr" defTabSz="457200">
              <a:buClrTx/>
              <a:defRPr/>
            </a:pPr>
            <a:r>
              <a:rPr lang="en-US" sz="3600" b="1" kern="1200">
                <a:solidFill>
                  <a:srgbClr val="02123A"/>
                </a:solidFill>
                <a:latin typeface="Arial" panose="020B0604020202020204" pitchFamily="34" charset="0"/>
                <a:ea typeface="+mn-ea"/>
                <a:cs typeface="Arial" panose="020B0604020202020204" pitchFamily="34" charset="0"/>
              </a:rPr>
              <a:t>KHỞI ĐỘNG</a:t>
            </a:r>
            <a:endParaRPr lang="en-US" sz="3600" b="1" kern="1200" dirty="0">
              <a:solidFill>
                <a:srgbClr val="02123A"/>
              </a:solidFill>
              <a:latin typeface="Arial" panose="020B0604020202020204" pitchFamily="34" charset="0"/>
              <a:ea typeface="+mn-ea"/>
              <a:cs typeface="Arial" panose="020B0604020202020204" pitchFamily="34" charset="0"/>
            </a:endParaRPr>
          </a:p>
        </p:txBody>
      </p:sp>
      <p:grpSp>
        <p:nvGrpSpPr>
          <p:cNvPr id="7" name="Group 6">
            <a:extLst>
              <a:ext uri="{FF2B5EF4-FFF2-40B4-BE49-F238E27FC236}">
                <a16:creationId xmlns:a16="http://schemas.microsoft.com/office/drawing/2014/main" id="{A6B87598-7BC3-92A8-E1F5-6790C03E8748}"/>
              </a:ext>
            </a:extLst>
          </p:cNvPr>
          <p:cNvGrpSpPr/>
          <p:nvPr/>
        </p:nvGrpSpPr>
        <p:grpSpPr>
          <a:xfrm>
            <a:off x="239839" y="952371"/>
            <a:ext cx="2390537" cy="3978155"/>
            <a:chOff x="226283" y="952371"/>
            <a:chExt cx="2390537" cy="3978155"/>
          </a:xfrm>
        </p:grpSpPr>
        <p:pic>
          <p:nvPicPr>
            <p:cNvPr id="4" name="Picture 3" descr="A crowd of people walking on a street&#10;&#10;Description automatically generated">
              <a:extLst>
                <a:ext uri="{FF2B5EF4-FFF2-40B4-BE49-F238E27FC236}">
                  <a16:creationId xmlns:a16="http://schemas.microsoft.com/office/drawing/2014/main" id="{14AD7631-6DFC-228F-5A74-30CFA631D7F4}"/>
                </a:ext>
              </a:extLst>
            </p:cNvPr>
            <p:cNvPicPr>
              <a:picLocks noChangeAspect="1"/>
            </p:cNvPicPr>
            <p:nvPr/>
          </p:nvPicPr>
          <p:blipFill>
            <a:blip r:embed="rId3"/>
            <a:stretch>
              <a:fillRect/>
            </a:stretch>
          </p:blipFill>
          <p:spPr>
            <a:xfrm>
              <a:off x="226283" y="952371"/>
              <a:ext cx="2390537" cy="3409345"/>
            </a:xfrm>
            <a:prstGeom prst="rect">
              <a:avLst/>
            </a:prstGeom>
          </p:spPr>
        </p:pic>
        <p:sp>
          <p:nvSpPr>
            <p:cNvPr id="6" name="TextBox 5">
              <a:extLst>
                <a:ext uri="{FF2B5EF4-FFF2-40B4-BE49-F238E27FC236}">
                  <a16:creationId xmlns:a16="http://schemas.microsoft.com/office/drawing/2014/main" id="{FF9C041D-38AF-A60C-F3BF-081D09C55AAF}"/>
                </a:ext>
              </a:extLst>
            </p:cNvPr>
            <p:cNvSpPr txBox="1"/>
            <p:nvPr/>
          </p:nvSpPr>
          <p:spPr>
            <a:xfrm>
              <a:off x="352893" y="4361716"/>
              <a:ext cx="2137316" cy="568810"/>
            </a:xfrm>
            <a:prstGeom prst="rect">
              <a:avLst/>
            </a:prstGeom>
            <a:noFill/>
          </p:spPr>
          <p:txBody>
            <a:bodyPr wrap="square">
              <a:spAutoFit/>
            </a:bodyPr>
            <a:lstStyle/>
            <a:p>
              <a:pPr algn="ctr">
                <a:lnSpc>
                  <a:spcPct val="150000"/>
                </a:lnSpc>
              </a:pPr>
              <a:r>
                <a:rPr lang="vi-VN" sz="1100"/>
                <a:t>Đám đông tụ tập tại ngã tư </a:t>
              </a:r>
              <a:endParaRPr lang="en-US" sz="1100"/>
            </a:p>
            <a:p>
              <a:pPr algn="ctr">
                <a:lnSpc>
                  <a:spcPct val="150000"/>
                </a:lnSpc>
              </a:pPr>
              <a:r>
                <a:rPr lang="vi-VN" sz="1100"/>
                <a:t>phố Uôn và phố Bơ-roát (1929)</a:t>
              </a:r>
            </a:p>
          </p:txBody>
        </p:sp>
      </p:grpSp>
      <p:grpSp>
        <p:nvGrpSpPr>
          <p:cNvPr id="8" name="Group 7">
            <a:extLst>
              <a:ext uri="{FF2B5EF4-FFF2-40B4-BE49-F238E27FC236}">
                <a16:creationId xmlns:a16="http://schemas.microsoft.com/office/drawing/2014/main" id="{3585BBBF-643D-CC23-D6C5-ECAC52B6F45F}"/>
              </a:ext>
            </a:extLst>
          </p:cNvPr>
          <p:cNvGrpSpPr/>
          <p:nvPr/>
        </p:nvGrpSpPr>
        <p:grpSpPr>
          <a:xfrm>
            <a:off x="2756986" y="1369884"/>
            <a:ext cx="2390537" cy="3676508"/>
            <a:chOff x="226283" y="1254018"/>
            <a:chExt cx="2390537" cy="3676508"/>
          </a:xfrm>
        </p:grpSpPr>
        <p:pic>
          <p:nvPicPr>
            <p:cNvPr id="9" name="Picture 8">
              <a:extLst>
                <a:ext uri="{FF2B5EF4-FFF2-40B4-BE49-F238E27FC236}">
                  <a16:creationId xmlns:a16="http://schemas.microsoft.com/office/drawing/2014/main" id="{1C34ED38-0C7D-5BBF-B8EC-2C3369982D32}"/>
                </a:ext>
              </a:extLst>
            </p:cNvPr>
            <p:cNvPicPr>
              <a:picLocks noChangeAspect="1"/>
            </p:cNvPicPr>
            <p:nvPr/>
          </p:nvPicPr>
          <p:blipFill>
            <a:blip r:embed="rId4"/>
            <a:srcRect/>
            <a:stretch/>
          </p:blipFill>
          <p:spPr>
            <a:xfrm>
              <a:off x="226283" y="1254018"/>
              <a:ext cx="2390537" cy="3107698"/>
            </a:xfrm>
            <a:prstGeom prst="rect">
              <a:avLst/>
            </a:prstGeom>
          </p:spPr>
        </p:pic>
        <p:sp>
          <p:nvSpPr>
            <p:cNvPr id="10" name="TextBox 9">
              <a:extLst>
                <a:ext uri="{FF2B5EF4-FFF2-40B4-BE49-F238E27FC236}">
                  <a16:creationId xmlns:a16="http://schemas.microsoft.com/office/drawing/2014/main" id="{E9BB9E64-CF51-8AEF-AD1C-26360AACC56A}"/>
                </a:ext>
              </a:extLst>
            </p:cNvPr>
            <p:cNvSpPr txBox="1"/>
            <p:nvPr/>
          </p:nvSpPr>
          <p:spPr>
            <a:xfrm>
              <a:off x="503663" y="4361716"/>
              <a:ext cx="1835775" cy="568810"/>
            </a:xfrm>
            <a:prstGeom prst="rect">
              <a:avLst/>
            </a:prstGeom>
            <a:noFill/>
          </p:spPr>
          <p:txBody>
            <a:bodyPr wrap="square">
              <a:spAutoFit/>
            </a:bodyPr>
            <a:lstStyle/>
            <a:p>
              <a:pPr algn="ctr">
                <a:lnSpc>
                  <a:spcPct val="150000"/>
                </a:lnSpc>
              </a:pPr>
              <a:r>
                <a:rPr lang="vi-VN" sz="1100"/>
                <a:t>Người mẹ di cư</a:t>
              </a:r>
            </a:p>
            <a:p>
              <a:pPr algn="ctr">
                <a:lnSpc>
                  <a:spcPct val="150000"/>
                </a:lnSpc>
              </a:pPr>
              <a:r>
                <a:rPr lang="vi-VN" sz="1100"/>
                <a:t> (ảnh chụp tháng 3/1936)</a:t>
              </a:r>
            </a:p>
          </p:txBody>
        </p:sp>
      </p:grpSp>
      <p:grpSp>
        <p:nvGrpSpPr>
          <p:cNvPr id="14" name="Group 13">
            <a:extLst>
              <a:ext uri="{FF2B5EF4-FFF2-40B4-BE49-F238E27FC236}">
                <a16:creationId xmlns:a16="http://schemas.microsoft.com/office/drawing/2014/main" id="{6CC32725-75F2-4CED-7BCE-8D53533648BC}"/>
              </a:ext>
            </a:extLst>
          </p:cNvPr>
          <p:cNvGrpSpPr/>
          <p:nvPr/>
        </p:nvGrpSpPr>
        <p:grpSpPr>
          <a:xfrm>
            <a:off x="5333294" y="1033346"/>
            <a:ext cx="3474462" cy="1749138"/>
            <a:chOff x="5511713" y="1174595"/>
            <a:chExt cx="3474462" cy="1749138"/>
          </a:xfrm>
        </p:grpSpPr>
        <p:sp>
          <p:nvSpPr>
            <p:cNvPr id="11" name="Freeform 11">
              <a:extLst>
                <a:ext uri="{FF2B5EF4-FFF2-40B4-BE49-F238E27FC236}">
                  <a16:creationId xmlns:a16="http://schemas.microsoft.com/office/drawing/2014/main" id="{593824A0-DF35-3767-5895-6D8B0B8EF613}"/>
                </a:ext>
              </a:extLst>
            </p:cNvPr>
            <p:cNvSpPr/>
            <p:nvPr/>
          </p:nvSpPr>
          <p:spPr>
            <a:xfrm>
              <a:off x="6721770" y="1174595"/>
              <a:ext cx="1054348" cy="802888"/>
            </a:xfrm>
            <a:custGeom>
              <a:avLst/>
              <a:gdLst/>
              <a:ahLst/>
              <a:cxnLst/>
              <a:rect l="l" t="t" r="r" b="b"/>
              <a:pathLst>
                <a:path w="2821017" h="2109885">
                  <a:moveTo>
                    <a:pt x="0" y="0"/>
                  </a:moveTo>
                  <a:lnTo>
                    <a:pt x="2821017" y="0"/>
                  </a:lnTo>
                  <a:lnTo>
                    <a:pt x="2821017" y="2109885"/>
                  </a:lnTo>
                  <a:lnTo>
                    <a:pt x="0" y="2109885"/>
                  </a:lnTo>
                  <a:lnTo>
                    <a:pt x="0" y="0"/>
                  </a:lnTo>
                  <a:close/>
                </a:path>
              </a:pathLst>
            </a:custGeom>
            <a:blipFill>
              <a:blip r:embed="rId5"/>
              <a:stretch>
                <a:fillRect/>
              </a:stretch>
            </a:blipFill>
          </p:spPr>
          <p:txBody>
            <a:bodyPr/>
            <a:lstStyle/>
            <a:p>
              <a:endParaRPr lang="en-US"/>
            </a:p>
          </p:txBody>
        </p:sp>
        <p:sp>
          <p:nvSpPr>
            <p:cNvPr id="13" name="TextBox 12">
              <a:extLst>
                <a:ext uri="{FF2B5EF4-FFF2-40B4-BE49-F238E27FC236}">
                  <a16:creationId xmlns:a16="http://schemas.microsoft.com/office/drawing/2014/main" id="{750F4BF7-F08D-79D9-C004-879D93606B23}"/>
                </a:ext>
              </a:extLst>
            </p:cNvPr>
            <p:cNvSpPr txBox="1"/>
            <p:nvPr/>
          </p:nvSpPr>
          <p:spPr>
            <a:xfrm>
              <a:off x="5511713" y="1965073"/>
              <a:ext cx="3474462" cy="958660"/>
            </a:xfrm>
            <a:prstGeom prst="rect">
              <a:avLst/>
            </a:prstGeom>
            <a:noFill/>
          </p:spPr>
          <p:txBody>
            <a:bodyPr wrap="square">
              <a:spAutoFit/>
            </a:bodyPr>
            <a:lstStyle/>
            <a:p>
              <a:pPr algn="ctr">
                <a:lnSpc>
                  <a:spcPct val="150000"/>
                </a:lnSpc>
              </a:pPr>
              <a:r>
                <a:rPr lang="en-US" sz="2000"/>
                <a:t>Hai hình ảnh trên gợi nhắc về sự kiện lịch sử nào?</a:t>
              </a:r>
            </a:p>
          </p:txBody>
        </p:sp>
      </p:grpSp>
      <p:grpSp>
        <p:nvGrpSpPr>
          <p:cNvPr id="17" name="Group 16">
            <a:extLst>
              <a:ext uri="{FF2B5EF4-FFF2-40B4-BE49-F238E27FC236}">
                <a16:creationId xmlns:a16="http://schemas.microsoft.com/office/drawing/2014/main" id="{B0CFFDAC-B164-B6F8-B9C4-4F55E111ABFC}"/>
              </a:ext>
            </a:extLst>
          </p:cNvPr>
          <p:cNvGrpSpPr/>
          <p:nvPr/>
        </p:nvGrpSpPr>
        <p:grpSpPr>
          <a:xfrm>
            <a:off x="5478522" y="2923733"/>
            <a:ext cx="3184006" cy="1741732"/>
            <a:chOff x="5478522" y="2990641"/>
            <a:chExt cx="3184006" cy="1741732"/>
          </a:xfrm>
        </p:grpSpPr>
        <p:sp>
          <p:nvSpPr>
            <p:cNvPr id="15" name="Arrow: Down 14">
              <a:extLst>
                <a:ext uri="{FF2B5EF4-FFF2-40B4-BE49-F238E27FC236}">
                  <a16:creationId xmlns:a16="http://schemas.microsoft.com/office/drawing/2014/main" id="{EB8705B2-D0AE-3710-F43C-7C541E2C6936}"/>
                </a:ext>
              </a:extLst>
            </p:cNvPr>
            <p:cNvSpPr/>
            <p:nvPr/>
          </p:nvSpPr>
          <p:spPr>
            <a:xfrm>
              <a:off x="6884671" y="2990641"/>
              <a:ext cx="371708" cy="431181"/>
            </a:xfrm>
            <a:prstGeom prst="downArrow">
              <a:avLst/>
            </a:prstGeom>
            <a:solidFill>
              <a:srgbClr val="BE0B2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28E0592-EA75-B908-B325-F2300AC0C7BA}"/>
                </a:ext>
              </a:extLst>
            </p:cNvPr>
            <p:cNvSpPr/>
            <p:nvPr/>
          </p:nvSpPr>
          <p:spPr>
            <a:xfrm>
              <a:off x="5478522" y="3496163"/>
              <a:ext cx="3184006" cy="1236210"/>
            </a:xfrm>
            <a:prstGeom prst="rect">
              <a:avLst/>
            </a:prstGeom>
            <a:ln>
              <a:solidFill>
                <a:srgbClr val="BE0B2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Cuộc khủng hoảng kinh tế thế giới (1929 – 1933). </a:t>
              </a:r>
            </a:p>
          </p:txBody>
        </p:sp>
      </p:grpSp>
      <p:pic>
        <p:nvPicPr>
          <p:cNvPr id="5" name="Picture 4">
            <a:extLst>
              <a:ext uri="{FF2B5EF4-FFF2-40B4-BE49-F238E27FC236}">
                <a16:creationId xmlns:a16="http://schemas.microsoft.com/office/drawing/2014/main" id="{0FE02A69-7447-D191-6D59-136366CE02DB}"/>
              </a:ext>
            </a:extLst>
          </p:cNvPr>
          <p:cNvPicPr>
            <a:picLocks noChangeAspect="1"/>
          </p:cNvPicPr>
          <p:nvPr/>
        </p:nvPicPr>
        <p:blipFill>
          <a:blip r:embed="rId6"/>
          <a:stretch>
            <a:fillRect/>
          </a:stretch>
        </p:blipFill>
        <p:spPr>
          <a:xfrm>
            <a:off x="8282845" y="0"/>
            <a:ext cx="861155" cy="167447"/>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par>
                                <p:cTn id="8" presetID="14" presetClass="entr" presetSubtype="1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anim calcmode="lin" valueType="num">
                                      <p:cBhvr additive="base">
                                        <p:cTn id="15" dur="500" fill="hold"/>
                                        <p:tgtEl>
                                          <p:spTgt spid="14"/>
                                        </p:tgtEl>
                                        <p:attrNameLst>
                                          <p:attrName>ppt_x</p:attrName>
                                        </p:attrNameLst>
                                      </p:cBhvr>
                                      <p:tavLst>
                                        <p:tav tm="0">
                                          <p:val>
                                            <p:strVal val="#ppt_x"/>
                                          </p:val>
                                        </p:tav>
                                        <p:tav tm="100000">
                                          <p:val>
                                            <p:strVal val="#ppt_x"/>
                                          </p:val>
                                        </p:tav>
                                      </p:tavLst>
                                    </p:anim>
                                    <p:anim calcmode="lin" valueType="num">
                                      <p:cBhvr additive="base">
                                        <p:cTn id="1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wipe(up)">
                                      <p:cBhvr>
                                        <p:cTn id="2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7B755F46-84B4-886E-CD5A-A276DBD699D7}"/>
              </a:ext>
            </a:extLst>
          </p:cNvPr>
          <p:cNvSpPr txBox="1"/>
          <p:nvPr/>
        </p:nvSpPr>
        <p:spPr>
          <a:xfrm>
            <a:off x="361147" y="1064831"/>
            <a:ext cx="8421705" cy="3013838"/>
          </a:xfrm>
          <a:prstGeom prst="rect">
            <a:avLst/>
          </a:prstGeom>
          <a:noFill/>
        </p:spPr>
        <p:txBody>
          <a:bodyPr wrap="square">
            <a:spAutoFit/>
          </a:bodyPr>
          <a:lstStyle/>
          <a:p>
            <a:pPr marL="0" marR="0" lvl="0" indent="0" algn="ctr" defTabSz="914400" eaLnBrk="1" fontAlgn="auto" latinLnBrk="0" hangingPunct="1">
              <a:lnSpc>
                <a:spcPct val="150000"/>
              </a:lnSpc>
              <a:spcBef>
                <a:spcPts val="0"/>
              </a:spcBef>
              <a:spcAft>
                <a:spcPts val="0"/>
              </a:spcAft>
              <a:buClrTx/>
              <a:buSzTx/>
              <a:buFontTx/>
              <a:buNone/>
              <a:tabLst/>
              <a:defRPr/>
            </a:pPr>
            <a:r>
              <a:rPr kumimoji="0" lang="vi-VN" sz="4400" b="1" i="0" u="none" strike="noStrike" kern="0" cap="none" spc="0" normalizeH="0" baseline="0" noProof="0">
                <a:ln>
                  <a:noFill/>
                </a:ln>
                <a:solidFill>
                  <a:schemeClr val="bg1">
                    <a:lumMod val="50000"/>
                  </a:schemeClr>
                </a:solidFill>
                <a:effectLst/>
                <a:uLnTx/>
                <a:uFillTx/>
              </a:rPr>
              <a:t>BÀI </a:t>
            </a:r>
            <a:r>
              <a:rPr kumimoji="0" lang="en-US" sz="4400" b="1" i="0" u="none" strike="noStrike" kern="0" cap="none" spc="0" normalizeH="0" baseline="0" noProof="0">
                <a:ln>
                  <a:noFill/>
                </a:ln>
                <a:solidFill>
                  <a:schemeClr val="bg1">
                    <a:lumMod val="50000"/>
                  </a:schemeClr>
                </a:solidFill>
                <a:effectLst/>
                <a:uLnTx/>
                <a:uFillTx/>
              </a:rPr>
              <a:t>7.</a:t>
            </a:r>
          </a:p>
          <a:p>
            <a:pPr marL="0" marR="0" lvl="0" indent="0" algn="ctr" defTabSz="914400" eaLnBrk="1" fontAlgn="auto" latinLnBrk="0" hangingPunct="1">
              <a:lnSpc>
                <a:spcPct val="150000"/>
              </a:lnSpc>
              <a:spcBef>
                <a:spcPts val="0"/>
              </a:spcBef>
              <a:spcAft>
                <a:spcPts val="0"/>
              </a:spcAft>
              <a:buClrTx/>
              <a:buSzTx/>
              <a:buFontTx/>
              <a:buNone/>
              <a:tabLst/>
              <a:defRPr/>
            </a:pPr>
            <a:r>
              <a:rPr lang="en-US" sz="4400" b="1" noProof="0">
                <a:solidFill>
                  <a:schemeClr val="bg1">
                    <a:lumMod val="50000"/>
                  </a:schemeClr>
                </a:solidFill>
              </a:rPr>
              <a:t>PHONG TRÀO CÁCH MẠNG VIỆT NAM THỜI KÌ 1930 - 1939</a:t>
            </a:r>
            <a:endParaRPr kumimoji="0" lang="en-US" sz="4400" b="1" i="0" u="none" strike="noStrike" kern="0" cap="none" spc="0" normalizeH="0" baseline="0" noProof="0">
              <a:ln>
                <a:noFill/>
              </a:ln>
              <a:solidFill>
                <a:schemeClr val="bg1">
                  <a:lumMod val="50000"/>
                </a:schemeClr>
              </a:solidFill>
              <a:effectLst/>
              <a:uLnTx/>
              <a:uFillTx/>
            </a:endParaRPr>
          </a:p>
        </p:txBody>
      </p:sp>
    </p:spTree>
    <p:extLst>
      <p:ext uri="{BB962C8B-B14F-4D97-AF65-F5344CB8AC3E}">
        <p14:creationId xmlns:p14="http://schemas.microsoft.com/office/powerpoint/2010/main" val="24817821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p:cTn id="7" dur="500" fill="hold"/>
                                        <p:tgtEl>
                                          <p:spTgt spid="22"/>
                                        </p:tgtEl>
                                        <p:attrNameLst>
                                          <p:attrName>ppt_w</p:attrName>
                                        </p:attrNameLst>
                                      </p:cBhvr>
                                      <p:tavLst>
                                        <p:tav tm="0">
                                          <p:val>
                                            <p:fltVal val="0"/>
                                          </p:val>
                                        </p:tav>
                                        <p:tav tm="100000">
                                          <p:val>
                                            <p:strVal val="#ppt_w"/>
                                          </p:val>
                                        </p:tav>
                                      </p:tavLst>
                                    </p:anim>
                                    <p:anim calcmode="lin" valueType="num">
                                      <p:cBhvr>
                                        <p:cTn id="8" dur="500" fill="hold"/>
                                        <p:tgtEl>
                                          <p:spTgt spid="22"/>
                                        </p:tgtEl>
                                        <p:attrNameLst>
                                          <p:attrName>ppt_h</p:attrName>
                                        </p:attrNameLst>
                                      </p:cBhvr>
                                      <p:tavLst>
                                        <p:tav tm="0">
                                          <p:val>
                                            <p:fltVal val="0"/>
                                          </p:val>
                                        </p:tav>
                                        <p:tav tm="100000">
                                          <p:val>
                                            <p:strVal val="#ppt_h"/>
                                          </p:val>
                                        </p:tav>
                                      </p:tavLst>
                                    </p:anim>
                                    <p:animEffect transition="in" filter="fade">
                                      <p:cBhvr>
                                        <p:cTn id="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43" name="TextBox 16">
            <a:extLst>
              <a:ext uri="{FF2B5EF4-FFF2-40B4-BE49-F238E27FC236}">
                <a16:creationId xmlns:a16="http://schemas.microsoft.com/office/drawing/2014/main" id="{88FB1FC9-61EE-8F00-D233-611228048732}"/>
              </a:ext>
            </a:extLst>
          </p:cNvPr>
          <p:cNvSpPr txBox="1"/>
          <p:nvPr/>
        </p:nvSpPr>
        <p:spPr>
          <a:xfrm>
            <a:off x="2116666" y="645263"/>
            <a:ext cx="4910668" cy="551433"/>
          </a:xfrm>
          <a:prstGeom prst="rect">
            <a:avLst/>
          </a:prstGeom>
        </p:spPr>
        <p:txBody>
          <a:bodyPr wrap="square" lIns="0" tIns="0" rIns="0" bIns="0" rtlCol="0" anchor="t">
            <a:spAutoFit/>
          </a:bodyPr>
          <a:lstStyle/>
          <a:p>
            <a:pPr algn="ctr" defTabSz="457200">
              <a:lnSpc>
                <a:spcPts val="4320"/>
              </a:lnSpc>
              <a:buClrTx/>
            </a:pPr>
            <a:r>
              <a:rPr lang="en-US" sz="3600" b="1" kern="1200" dirty="0">
                <a:solidFill>
                  <a:schemeClr val="bg2">
                    <a:lumMod val="25000"/>
                  </a:schemeClr>
                </a:solidFill>
                <a:latin typeface="Arial" panose="020B0604020202020204" pitchFamily="34" charset="0"/>
                <a:ea typeface="+mn-ea"/>
                <a:cs typeface="Arial" panose="020B0604020202020204" pitchFamily="34" charset="0"/>
              </a:rPr>
              <a:t>NỘI DUNG </a:t>
            </a:r>
            <a:r>
              <a:rPr lang="en-US" sz="3600" b="1" kern="1200" dirty="0">
                <a:solidFill>
                  <a:srgbClr val="E03232"/>
                </a:solidFill>
                <a:latin typeface="Arial" panose="020B0604020202020204" pitchFamily="34" charset="0"/>
                <a:ea typeface="+mn-ea"/>
                <a:cs typeface="Arial" panose="020B0604020202020204" pitchFamily="34" charset="0"/>
              </a:rPr>
              <a:t>BÀI HỌC</a:t>
            </a:r>
          </a:p>
        </p:txBody>
      </p:sp>
      <p:grpSp>
        <p:nvGrpSpPr>
          <p:cNvPr id="245" name="Group 244">
            <a:extLst>
              <a:ext uri="{FF2B5EF4-FFF2-40B4-BE49-F238E27FC236}">
                <a16:creationId xmlns:a16="http://schemas.microsoft.com/office/drawing/2014/main" id="{4A6A0772-B581-9647-5A3E-A5AFE874E2D6}"/>
              </a:ext>
            </a:extLst>
          </p:cNvPr>
          <p:cNvGrpSpPr/>
          <p:nvPr/>
        </p:nvGrpSpPr>
        <p:grpSpPr>
          <a:xfrm>
            <a:off x="1116767" y="1549800"/>
            <a:ext cx="3455233" cy="1434160"/>
            <a:chOff x="766997" y="1509764"/>
            <a:chExt cx="3455233" cy="1434160"/>
          </a:xfrm>
        </p:grpSpPr>
        <p:sp>
          <p:nvSpPr>
            <p:cNvPr id="2" name="Rectangle 1">
              <a:extLst>
                <a:ext uri="{FF2B5EF4-FFF2-40B4-BE49-F238E27FC236}">
                  <a16:creationId xmlns:a16="http://schemas.microsoft.com/office/drawing/2014/main" id="{F355089F-AE9B-9AEE-0C5E-056E6B0D74D6}"/>
                </a:ext>
              </a:extLst>
            </p:cNvPr>
            <p:cNvSpPr/>
            <p:nvPr/>
          </p:nvSpPr>
          <p:spPr>
            <a:xfrm>
              <a:off x="766997" y="1509764"/>
              <a:ext cx="1129990" cy="475500"/>
            </a:xfrm>
            <a:prstGeom prst="rect">
              <a:avLst/>
            </a:prstGeom>
            <a:solidFill>
              <a:srgbClr val="FFFF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a:latin typeface="Arbutus Slab" panose="020B0604020202020204" charset="0"/>
                  <a:cs typeface="Aharoni" panose="02010803020104030203" pitchFamily="2" charset="-79"/>
                </a:rPr>
                <a:t>01</a:t>
              </a:r>
            </a:p>
          </p:txBody>
        </p:sp>
        <p:sp>
          <p:nvSpPr>
            <p:cNvPr id="244" name="TextBox 243">
              <a:extLst>
                <a:ext uri="{FF2B5EF4-FFF2-40B4-BE49-F238E27FC236}">
                  <a16:creationId xmlns:a16="http://schemas.microsoft.com/office/drawing/2014/main" id="{201D7A97-ECB4-6822-FC42-2D2F3B2EBC37}"/>
                </a:ext>
              </a:extLst>
            </p:cNvPr>
            <p:cNvSpPr txBox="1"/>
            <p:nvPr/>
          </p:nvSpPr>
          <p:spPr>
            <a:xfrm>
              <a:off x="766997" y="1985264"/>
              <a:ext cx="3455233" cy="958660"/>
            </a:xfrm>
            <a:prstGeom prst="rect">
              <a:avLst/>
            </a:prstGeom>
            <a:noFill/>
          </p:spPr>
          <p:txBody>
            <a:bodyPr wrap="square" rtlCol="0">
              <a:spAutoFit/>
            </a:bodyPr>
            <a:lstStyle/>
            <a:p>
              <a:pPr algn="just">
                <a:lnSpc>
                  <a:spcPct val="150000"/>
                </a:lnSpc>
              </a:pPr>
              <a:r>
                <a:rPr lang="en-US" sz="2000"/>
                <a:t>Phong trào cách mạng trong những năm 1930 – 1931</a:t>
              </a:r>
            </a:p>
          </p:txBody>
        </p:sp>
      </p:grpSp>
      <p:grpSp>
        <p:nvGrpSpPr>
          <p:cNvPr id="246" name="Group 245">
            <a:extLst>
              <a:ext uri="{FF2B5EF4-FFF2-40B4-BE49-F238E27FC236}">
                <a16:creationId xmlns:a16="http://schemas.microsoft.com/office/drawing/2014/main" id="{C230A914-9293-9454-F743-33105A72B21A}"/>
              </a:ext>
            </a:extLst>
          </p:cNvPr>
          <p:cNvGrpSpPr/>
          <p:nvPr/>
        </p:nvGrpSpPr>
        <p:grpSpPr>
          <a:xfrm>
            <a:off x="1116767" y="3201217"/>
            <a:ext cx="3455233" cy="1434160"/>
            <a:chOff x="766997" y="1509764"/>
            <a:chExt cx="3455233" cy="1434160"/>
          </a:xfrm>
        </p:grpSpPr>
        <p:sp>
          <p:nvSpPr>
            <p:cNvPr id="247" name="Rectangle 246">
              <a:extLst>
                <a:ext uri="{FF2B5EF4-FFF2-40B4-BE49-F238E27FC236}">
                  <a16:creationId xmlns:a16="http://schemas.microsoft.com/office/drawing/2014/main" id="{F9033BAA-290C-AE3E-B373-6494E5074416}"/>
                </a:ext>
              </a:extLst>
            </p:cNvPr>
            <p:cNvSpPr/>
            <p:nvPr/>
          </p:nvSpPr>
          <p:spPr>
            <a:xfrm>
              <a:off x="766997" y="1509764"/>
              <a:ext cx="1129990" cy="475500"/>
            </a:xfrm>
            <a:prstGeom prst="rect">
              <a:avLst/>
            </a:prstGeom>
            <a:solidFill>
              <a:srgbClr val="FFFF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a:latin typeface="Arbutus Slab" panose="020B0604020202020204" charset="0"/>
                  <a:cs typeface="Aharoni" panose="02010803020104030203" pitchFamily="2" charset="-79"/>
                </a:rPr>
                <a:t>02</a:t>
              </a:r>
            </a:p>
          </p:txBody>
        </p:sp>
        <p:sp>
          <p:nvSpPr>
            <p:cNvPr id="248" name="TextBox 247">
              <a:extLst>
                <a:ext uri="{FF2B5EF4-FFF2-40B4-BE49-F238E27FC236}">
                  <a16:creationId xmlns:a16="http://schemas.microsoft.com/office/drawing/2014/main" id="{034F9343-AA35-7E1F-92B3-B55A1D33465A}"/>
                </a:ext>
              </a:extLst>
            </p:cNvPr>
            <p:cNvSpPr txBox="1"/>
            <p:nvPr/>
          </p:nvSpPr>
          <p:spPr>
            <a:xfrm>
              <a:off x="766997" y="1985264"/>
              <a:ext cx="3455233" cy="958660"/>
            </a:xfrm>
            <a:prstGeom prst="rect">
              <a:avLst/>
            </a:prstGeom>
            <a:noFill/>
          </p:spPr>
          <p:txBody>
            <a:bodyPr wrap="square" rtlCol="0">
              <a:spAutoFit/>
            </a:bodyPr>
            <a:lstStyle/>
            <a:p>
              <a:pPr algn="just">
                <a:lnSpc>
                  <a:spcPct val="150000"/>
                </a:lnSpc>
              </a:pPr>
              <a:r>
                <a:rPr lang="en-US" sz="2000"/>
                <a:t>Phong trào cách mạng trong những năm 1936 – 1939</a:t>
              </a:r>
            </a:p>
          </p:txBody>
        </p:sp>
      </p:grpSp>
      <p:sp>
        <p:nvSpPr>
          <p:cNvPr id="249" name="Freeform 20">
            <a:extLst>
              <a:ext uri="{FF2B5EF4-FFF2-40B4-BE49-F238E27FC236}">
                <a16:creationId xmlns:a16="http://schemas.microsoft.com/office/drawing/2014/main" id="{0DCAACD2-607E-708C-8975-D46DAAA48155}"/>
              </a:ext>
            </a:extLst>
          </p:cNvPr>
          <p:cNvSpPr/>
          <p:nvPr/>
        </p:nvSpPr>
        <p:spPr>
          <a:xfrm>
            <a:off x="5687742" y="780586"/>
            <a:ext cx="3039433" cy="4207895"/>
          </a:xfrm>
          <a:custGeom>
            <a:avLst/>
            <a:gdLst/>
            <a:ahLst/>
            <a:cxnLst/>
            <a:rect l="l" t="t" r="r" b="b"/>
            <a:pathLst>
              <a:path w="2353290" h="3285571">
                <a:moveTo>
                  <a:pt x="0" y="0"/>
                </a:moveTo>
                <a:lnTo>
                  <a:pt x="2353290" y="0"/>
                </a:lnTo>
                <a:lnTo>
                  <a:pt x="2353290" y="3285571"/>
                </a:lnTo>
                <a:lnTo>
                  <a:pt x="0" y="3285571"/>
                </a:lnTo>
                <a:lnTo>
                  <a:pt x="0" y="0"/>
                </a:lnTo>
                <a:close/>
              </a:path>
            </a:pathLst>
          </a:custGeom>
          <a:blipFill>
            <a:blip r:embed="rId3"/>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45"/>
                                        </p:tgtEl>
                                        <p:attrNameLst>
                                          <p:attrName>style.visibility</p:attrName>
                                        </p:attrNameLst>
                                      </p:cBhvr>
                                      <p:to>
                                        <p:strVal val="visible"/>
                                      </p:to>
                                    </p:set>
                                    <p:animEffect transition="in" filter="wipe(up)">
                                      <p:cBhvr>
                                        <p:cTn id="7" dur="500"/>
                                        <p:tgtEl>
                                          <p:spTgt spid="24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246"/>
                                        </p:tgtEl>
                                        <p:attrNameLst>
                                          <p:attrName>style.visibility</p:attrName>
                                        </p:attrNameLst>
                                      </p:cBhvr>
                                      <p:to>
                                        <p:strVal val="visible"/>
                                      </p:to>
                                    </p:set>
                                    <p:animEffect transition="in" filter="wipe(up)">
                                      <p:cBhvr>
                                        <p:cTn id="12" dur="500"/>
                                        <p:tgtEl>
                                          <p:spTgt spid="2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pic>
        <p:nvPicPr>
          <p:cNvPr id="241" name="Google Shape;241;p35"/>
          <p:cNvPicPr preferRelativeResize="0">
            <a:picLocks noGrp="1"/>
          </p:cNvPicPr>
          <p:nvPr>
            <p:ph type="pic" idx="3"/>
          </p:nvPr>
        </p:nvPicPr>
        <p:blipFill rotWithShape="1">
          <a:blip r:embed="rId3">
            <a:alphaModFix/>
          </a:blip>
          <a:srcRect l="6978" r="6970"/>
          <a:stretch/>
        </p:blipFill>
        <p:spPr>
          <a:xfrm>
            <a:off x="5309001" y="178852"/>
            <a:ext cx="3628530" cy="4216752"/>
          </a:xfrm>
          <a:prstGeom prst="flowChartDocument">
            <a:avLst/>
          </a:prstGeom>
        </p:spPr>
      </p:pic>
      <p:sp>
        <p:nvSpPr>
          <p:cNvPr id="2" name="Rectangle 1">
            <a:extLst>
              <a:ext uri="{FF2B5EF4-FFF2-40B4-BE49-F238E27FC236}">
                <a16:creationId xmlns:a16="http://schemas.microsoft.com/office/drawing/2014/main" id="{3CBBF1DD-38B7-B563-7732-746C37A769C1}"/>
              </a:ext>
            </a:extLst>
          </p:cNvPr>
          <p:cNvSpPr/>
          <p:nvPr/>
        </p:nvSpPr>
        <p:spPr>
          <a:xfrm>
            <a:off x="2081560" y="500424"/>
            <a:ext cx="1324200" cy="955200"/>
          </a:xfrm>
          <a:prstGeom prst="rect">
            <a:avLst/>
          </a:prstGeom>
          <a:solidFill>
            <a:srgbClr val="F8F8F7"/>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600" b="1">
                <a:latin typeface="Arbutus Slab" panose="020B0604020202020204" charset="0"/>
                <a:cs typeface="Aharoni" panose="02010803020104030203" pitchFamily="2" charset="-79"/>
              </a:rPr>
              <a:t>01</a:t>
            </a:r>
          </a:p>
        </p:txBody>
      </p:sp>
      <p:sp>
        <p:nvSpPr>
          <p:cNvPr id="9" name="TextBox 8">
            <a:extLst>
              <a:ext uri="{FF2B5EF4-FFF2-40B4-BE49-F238E27FC236}">
                <a16:creationId xmlns:a16="http://schemas.microsoft.com/office/drawing/2014/main" id="{94D56586-9FB9-9AAB-BF68-3C748F810E6B}"/>
              </a:ext>
            </a:extLst>
          </p:cNvPr>
          <p:cNvSpPr txBox="1"/>
          <p:nvPr/>
        </p:nvSpPr>
        <p:spPr>
          <a:xfrm>
            <a:off x="681506" y="1418622"/>
            <a:ext cx="4124307" cy="3313664"/>
          </a:xfrm>
          <a:prstGeom prst="rect">
            <a:avLst/>
          </a:prstGeom>
          <a:noFill/>
        </p:spPr>
        <p:txBody>
          <a:bodyPr wrap="square" rtlCol="0">
            <a:spAutoFit/>
          </a:bodyPr>
          <a:lstStyle/>
          <a:p>
            <a:pPr algn="ctr">
              <a:lnSpc>
                <a:spcPct val="150000"/>
              </a:lnSpc>
            </a:pPr>
            <a:r>
              <a:rPr lang="en-US" sz="3600" b="1"/>
              <a:t>PHONG TRÀO CÁCH MẠNG TRONG NHỮNG NĂM 1930 – 1931</a:t>
            </a:r>
          </a:p>
        </p:txBody>
      </p:sp>
    </p:spTree>
  </p:cSld>
  <p:clrMapOvr>
    <a:masterClrMapping/>
  </p:clrMapOvr>
  <p:transition spd="slow">
    <p:randomBar dir="vert"/>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 name="TextBox 1">
            <a:extLst>
              <a:ext uri="{FF2B5EF4-FFF2-40B4-BE49-F238E27FC236}">
                <a16:creationId xmlns:a16="http://schemas.microsoft.com/office/drawing/2014/main" id="{A224D43D-B7BE-B9A4-95A1-6FC549E9F832}"/>
              </a:ext>
            </a:extLst>
          </p:cNvPr>
          <p:cNvSpPr txBox="1"/>
          <p:nvPr/>
        </p:nvSpPr>
        <p:spPr>
          <a:xfrm>
            <a:off x="2183057" y="462629"/>
            <a:ext cx="4777886" cy="492443"/>
          </a:xfrm>
          <a:prstGeom prst="rect">
            <a:avLst/>
          </a:prstGeom>
          <a:noFill/>
        </p:spPr>
        <p:txBody>
          <a:bodyPr wrap="square">
            <a:spAutoFit/>
          </a:bodyPr>
          <a:lstStyle/>
          <a:p>
            <a:pPr algn="ctr">
              <a:spcAft>
                <a:spcPts val="1000"/>
              </a:spcAft>
            </a:pPr>
            <a:r>
              <a:rPr lang="vi-VN" sz="2600" b="1" i="1">
                <a:solidFill>
                  <a:srgbClr val="002060"/>
                </a:solidFill>
                <a:effectLst/>
                <a:latin typeface="+mn-lt"/>
                <a:ea typeface="Calibri" panose="020F0502020204030204" pitchFamily="34" charset="0"/>
              </a:rPr>
              <a:t>a. </a:t>
            </a:r>
            <a:r>
              <a:rPr lang="en-US" sz="2600" b="1" i="1">
                <a:solidFill>
                  <a:srgbClr val="002060"/>
                </a:solidFill>
                <a:effectLst/>
                <a:latin typeface="+mn-lt"/>
                <a:ea typeface="Calibri" panose="020F0502020204030204" pitchFamily="34" charset="0"/>
              </a:rPr>
              <a:t>Nguyên nhân bùng nổ</a:t>
            </a:r>
            <a:endParaRPr lang="en-US" sz="2600">
              <a:solidFill>
                <a:srgbClr val="002060"/>
              </a:solidFill>
              <a:effectLst/>
              <a:latin typeface="+mn-lt"/>
              <a:ea typeface="Calibri" panose="020F0502020204030204" pitchFamily="34" charset="0"/>
            </a:endParaRPr>
          </a:p>
        </p:txBody>
      </p:sp>
      <p:grpSp>
        <p:nvGrpSpPr>
          <p:cNvPr id="4" name="Group 3">
            <a:extLst>
              <a:ext uri="{FF2B5EF4-FFF2-40B4-BE49-F238E27FC236}">
                <a16:creationId xmlns:a16="http://schemas.microsoft.com/office/drawing/2014/main" id="{63E14D8F-B3D8-8609-5735-EC3FE9DCAF15}"/>
              </a:ext>
            </a:extLst>
          </p:cNvPr>
          <p:cNvGrpSpPr/>
          <p:nvPr/>
        </p:nvGrpSpPr>
        <p:grpSpPr>
          <a:xfrm>
            <a:off x="4378334" y="1308413"/>
            <a:ext cx="4160646" cy="3022600"/>
            <a:chOff x="623021" y="1464733"/>
            <a:chExt cx="4297870" cy="2810933"/>
          </a:xfrm>
        </p:grpSpPr>
        <p:sp>
          <p:nvSpPr>
            <p:cNvPr id="5" name="Rectangle: Diagonal Corners Rounded 4">
              <a:extLst>
                <a:ext uri="{FF2B5EF4-FFF2-40B4-BE49-F238E27FC236}">
                  <a16:creationId xmlns:a16="http://schemas.microsoft.com/office/drawing/2014/main" id="{1C3EB37E-932B-51E8-B7BC-69BEE6C7252D}"/>
                </a:ext>
              </a:extLst>
            </p:cNvPr>
            <p:cNvSpPr/>
            <p:nvPr/>
          </p:nvSpPr>
          <p:spPr>
            <a:xfrm>
              <a:off x="745067" y="1464733"/>
              <a:ext cx="4175824" cy="2692400"/>
            </a:xfrm>
            <a:prstGeom prst="round2DiagRect">
              <a:avLst>
                <a:gd name="adj1" fmla="val 9748"/>
                <a:gd name="adj2" fmla="val 0"/>
              </a:avLst>
            </a:prstGeom>
            <a:noFill/>
            <a:ln>
              <a:solidFill>
                <a:srgbClr val="2A292A"/>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Diagonal Corners Rounded 5">
              <a:extLst>
                <a:ext uri="{FF2B5EF4-FFF2-40B4-BE49-F238E27FC236}">
                  <a16:creationId xmlns:a16="http://schemas.microsoft.com/office/drawing/2014/main" id="{F30D0A58-7A39-56C2-C030-13FEE9AC32FB}"/>
                </a:ext>
              </a:extLst>
            </p:cNvPr>
            <p:cNvSpPr/>
            <p:nvPr/>
          </p:nvSpPr>
          <p:spPr>
            <a:xfrm>
              <a:off x="623021" y="1583266"/>
              <a:ext cx="4175824" cy="2692400"/>
            </a:xfrm>
            <a:prstGeom prst="round2DiagRect">
              <a:avLst>
                <a:gd name="adj1" fmla="val 9748"/>
                <a:gd name="adj2" fmla="val 0"/>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Aft>
                  <a:spcPts val="1000"/>
                </a:spcAft>
              </a:pPr>
              <a:r>
                <a:rPr lang="en-US" sz="2000" b="1" i="1">
                  <a:solidFill>
                    <a:srgbClr val="FF0000"/>
                  </a:solidFill>
                  <a:latin typeface="Arial" panose="020B0604020202020204" pitchFamily="34" charset="0"/>
                  <a:ea typeface="Calibri" panose="020F0502020204030204" pitchFamily="34" charset="0"/>
                  <a:cs typeface="Arial" panose="020B0604020202020204" pitchFamily="34" charset="0"/>
                </a:rPr>
                <a:t>K</a:t>
              </a:r>
              <a:r>
                <a:rPr lang="en-US" sz="2000" b="1" i="1">
                  <a:solidFill>
                    <a:srgbClr val="FF0000"/>
                  </a:solidFill>
                  <a:effectLst/>
                  <a:latin typeface="Arial" panose="020B0604020202020204" pitchFamily="34" charset="0"/>
                  <a:ea typeface="Calibri" panose="020F0502020204030204" pitchFamily="34" charset="0"/>
                  <a:cs typeface="Arial" panose="020B0604020202020204" pitchFamily="34" charset="0"/>
                </a:rPr>
                <a:t>hai thác thông tin mục 1 SGK tr.30 và trả lời câu hỏi</a:t>
              </a:r>
              <a:r>
                <a:rPr lang="vi-VN" sz="2000" b="1" i="1">
                  <a:solidFill>
                    <a:srgbClr val="FF0000"/>
                  </a:solidFill>
                  <a:effectLst/>
                  <a:latin typeface="Arial" panose="020B0604020202020204" pitchFamily="34" charset="0"/>
                  <a:ea typeface="Calibri" panose="020F0502020204030204" pitchFamily="34" charset="0"/>
                  <a:cs typeface="Arial" panose="020B0604020202020204" pitchFamily="34" charset="0"/>
                </a:rPr>
                <a:t>: </a:t>
              </a:r>
              <a:r>
                <a:rPr lang="vi-VN"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Nêu nguyên nhân bùng nổ phong trào cách mạng</a:t>
              </a:r>
              <a:r>
                <a:rPr lang="en-US"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trong những năm</a:t>
              </a:r>
              <a:r>
                <a:rPr lang="vi-VN"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1930 – 1931. </a:t>
              </a:r>
              <a:endParaRPr lang="en-US" sz="1800">
                <a:effectLst/>
                <a:latin typeface="Arial" panose="020B0604020202020204" pitchFamily="34" charset="0"/>
                <a:ea typeface="Calibri" panose="020F0502020204030204" pitchFamily="34" charset="0"/>
                <a:cs typeface="Arial" panose="020B0604020202020204" pitchFamily="34" charset="0"/>
              </a:endParaRPr>
            </a:p>
          </p:txBody>
        </p:sp>
      </p:grpSp>
      <p:sp>
        <p:nvSpPr>
          <p:cNvPr id="7" name="Freeform 10">
            <a:extLst>
              <a:ext uri="{FF2B5EF4-FFF2-40B4-BE49-F238E27FC236}">
                <a16:creationId xmlns:a16="http://schemas.microsoft.com/office/drawing/2014/main" id="{DED660DA-DFBD-D6FE-FB7D-C0FF9FE8D81A}"/>
              </a:ext>
            </a:extLst>
          </p:cNvPr>
          <p:cNvSpPr/>
          <p:nvPr/>
        </p:nvSpPr>
        <p:spPr>
          <a:xfrm>
            <a:off x="830836" y="1071797"/>
            <a:ext cx="3006646" cy="4071703"/>
          </a:xfrm>
          <a:custGeom>
            <a:avLst/>
            <a:gdLst/>
            <a:ahLst/>
            <a:cxnLst/>
            <a:rect l="l" t="t" r="r" b="b"/>
            <a:pathLst>
              <a:path w="2135127" h="2885307">
                <a:moveTo>
                  <a:pt x="0" y="0"/>
                </a:moveTo>
                <a:lnTo>
                  <a:pt x="2135127" y="0"/>
                </a:lnTo>
                <a:lnTo>
                  <a:pt x="2135127" y="2885307"/>
                </a:lnTo>
                <a:lnTo>
                  <a:pt x="0" y="2885307"/>
                </a:lnTo>
                <a:lnTo>
                  <a:pt x="0" y="0"/>
                </a:lnTo>
                <a:close/>
              </a:path>
            </a:pathLst>
          </a:custGeom>
          <a:blipFill>
            <a:blip r:embed="rId3"/>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par>
                          <p:cTn id="8" fill="hold">
                            <p:stCondLst>
                              <p:cond delay="500"/>
                            </p:stCondLst>
                            <p:childTnLst>
                              <p:par>
                                <p:cTn id="9" presetID="53" presetClass="entr" presetSubtype="16"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500" fill="hold"/>
                                        <p:tgtEl>
                                          <p:spTgt spid="4"/>
                                        </p:tgtEl>
                                        <p:attrNameLst>
                                          <p:attrName>ppt_w</p:attrName>
                                        </p:attrNameLst>
                                      </p:cBhvr>
                                      <p:tavLst>
                                        <p:tav tm="0">
                                          <p:val>
                                            <p:fltVal val="0"/>
                                          </p:val>
                                        </p:tav>
                                        <p:tav tm="100000">
                                          <p:val>
                                            <p:strVal val="#ppt_w"/>
                                          </p:val>
                                        </p:tav>
                                      </p:tavLst>
                                    </p:anim>
                                    <p:anim calcmode="lin" valueType="num">
                                      <p:cBhvr>
                                        <p:cTn id="12" dur="500" fill="hold"/>
                                        <p:tgtEl>
                                          <p:spTgt spid="4"/>
                                        </p:tgtEl>
                                        <p:attrNameLst>
                                          <p:attrName>ppt_h</p:attrName>
                                        </p:attrNameLst>
                                      </p:cBhvr>
                                      <p:tavLst>
                                        <p:tav tm="0">
                                          <p:val>
                                            <p:fltVal val="0"/>
                                          </p:val>
                                        </p:tav>
                                        <p:tav tm="100000">
                                          <p:val>
                                            <p:strVal val="#ppt_h"/>
                                          </p:val>
                                        </p:tav>
                                      </p:tavLst>
                                    </p:anim>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grpSp>
        <p:nvGrpSpPr>
          <p:cNvPr id="4" name="Group 3">
            <a:extLst>
              <a:ext uri="{FF2B5EF4-FFF2-40B4-BE49-F238E27FC236}">
                <a16:creationId xmlns:a16="http://schemas.microsoft.com/office/drawing/2014/main" id="{4DF3D404-1170-C33B-90C9-628EE717837B}"/>
              </a:ext>
            </a:extLst>
          </p:cNvPr>
          <p:cNvGrpSpPr/>
          <p:nvPr/>
        </p:nvGrpSpPr>
        <p:grpSpPr>
          <a:xfrm>
            <a:off x="349406" y="341973"/>
            <a:ext cx="3925229" cy="1252653"/>
            <a:chOff x="646771" y="654205"/>
            <a:chExt cx="3925229" cy="1252653"/>
          </a:xfrm>
        </p:grpSpPr>
        <p:sp>
          <p:nvSpPr>
            <p:cNvPr id="2" name="Rectangle: Rounded Corners 1">
              <a:extLst>
                <a:ext uri="{FF2B5EF4-FFF2-40B4-BE49-F238E27FC236}">
                  <a16:creationId xmlns:a16="http://schemas.microsoft.com/office/drawing/2014/main" id="{84C99E4D-60C5-A6AC-7CB9-50367A37BBEF}"/>
                </a:ext>
              </a:extLst>
            </p:cNvPr>
            <p:cNvSpPr/>
            <p:nvPr/>
          </p:nvSpPr>
          <p:spPr>
            <a:xfrm>
              <a:off x="646771" y="654205"/>
              <a:ext cx="3642731" cy="959005"/>
            </a:xfrm>
            <a:prstGeom prst="roundRect">
              <a:avLst>
                <a:gd name="adj" fmla="val 969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Khủng hoảng kinh tế thế giới </a:t>
              </a:r>
            </a:p>
            <a:p>
              <a:pPr algn="ctr">
                <a:lnSpc>
                  <a:spcPct val="150000"/>
                </a:lnSpc>
              </a:pPr>
              <a:r>
                <a:rPr lang="en-US" sz="2000">
                  <a:solidFill>
                    <a:srgbClr val="000000"/>
                  </a:solidFill>
                </a:rPr>
                <a:t>(1929 – 1933)</a:t>
              </a:r>
            </a:p>
          </p:txBody>
        </p:sp>
        <p:sp>
          <p:nvSpPr>
            <p:cNvPr id="3" name="Freeform 9">
              <a:extLst>
                <a:ext uri="{FF2B5EF4-FFF2-40B4-BE49-F238E27FC236}">
                  <a16:creationId xmlns:a16="http://schemas.microsoft.com/office/drawing/2014/main" id="{A7BA0A33-809F-63D4-6326-4944312B6145}"/>
                </a:ext>
              </a:extLst>
            </p:cNvPr>
            <p:cNvSpPr/>
            <p:nvPr/>
          </p:nvSpPr>
          <p:spPr>
            <a:xfrm>
              <a:off x="3676087" y="1133707"/>
              <a:ext cx="895913" cy="773151"/>
            </a:xfrm>
            <a:custGeom>
              <a:avLst/>
              <a:gdLst/>
              <a:ahLst/>
              <a:cxnLst/>
              <a:rect l="l" t="t" r="r" b="b"/>
              <a:pathLst>
                <a:path w="3671801" h="3465262">
                  <a:moveTo>
                    <a:pt x="0" y="0"/>
                  </a:moveTo>
                  <a:lnTo>
                    <a:pt x="3671801" y="0"/>
                  </a:lnTo>
                  <a:lnTo>
                    <a:pt x="3671801" y="3465261"/>
                  </a:lnTo>
                  <a:lnTo>
                    <a:pt x="0" y="3465261"/>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txBody>
            <a:bodyPr/>
            <a:lstStyle/>
            <a:p>
              <a:endParaRPr lang="en-US"/>
            </a:p>
          </p:txBody>
        </p:sp>
      </p:grpSp>
      <p:grpSp>
        <p:nvGrpSpPr>
          <p:cNvPr id="10" name="Group 9">
            <a:extLst>
              <a:ext uri="{FF2B5EF4-FFF2-40B4-BE49-F238E27FC236}">
                <a16:creationId xmlns:a16="http://schemas.microsoft.com/office/drawing/2014/main" id="{5C290806-938E-4E59-8DA4-2327E471C879}"/>
              </a:ext>
            </a:extLst>
          </p:cNvPr>
          <p:cNvGrpSpPr/>
          <p:nvPr/>
        </p:nvGrpSpPr>
        <p:grpSpPr>
          <a:xfrm>
            <a:off x="5261579" y="341973"/>
            <a:ext cx="3406635" cy="1065202"/>
            <a:chOff x="4927043" y="490652"/>
            <a:chExt cx="3406635" cy="1065202"/>
          </a:xfrm>
        </p:grpSpPr>
        <p:sp>
          <p:nvSpPr>
            <p:cNvPr id="6" name="Rectangle: Rounded Corners 5">
              <a:extLst>
                <a:ext uri="{FF2B5EF4-FFF2-40B4-BE49-F238E27FC236}">
                  <a16:creationId xmlns:a16="http://schemas.microsoft.com/office/drawing/2014/main" id="{712D8218-D447-E88D-29C0-9DBD09EC4C9C}"/>
                </a:ext>
              </a:extLst>
            </p:cNvPr>
            <p:cNvSpPr/>
            <p:nvPr/>
          </p:nvSpPr>
          <p:spPr>
            <a:xfrm>
              <a:off x="5151863" y="490652"/>
              <a:ext cx="3181815" cy="959005"/>
            </a:xfrm>
            <a:prstGeom prst="roundRect">
              <a:avLst>
                <a:gd name="adj" fmla="val 969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Đảng Cộng sản Việt Nam</a:t>
              </a:r>
            </a:p>
            <a:p>
              <a:pPr algn="ctr">
                <a:lnSpc>
                  <a:spcPct val="150000"/>
                </a:lnSpc>
              </a:pPr>
              <a:r>
                <a:rPr lang="en-US" sz="2000">
                  <a:solidFill>
                    <a:srgbClr val="000000"/>
                  </a:solidFill>
                </a:rPr>
                <a:t>ra đời (3/2/1930)</a:t>
              </a:r>
            </a:p>
          </p:txBody>
        </p:sp>
        <p:pic>
          <p:nvPicPr>
            <p:cNvPr id="9" name="Picture 8" descr="A red and black symbol&#10;&#10;Description automatically generated">
              <a:extLst>
                <a:ext uri="{FF2B5EF4-FFF2-40B4-BE49-F238E27FC236}">
                  <a16:creationId xmlns:a16="http://schemas.microsoft.com/office/drawing/2014/main" id="{9F78F557-F60D-3614-D3CC-1D215F63EA0B}"/>
                </a:ext>
              </a:extLst>
            </p:cNvPr>
            <p:cNvPicPr>
              <a:picLocks noChangeAspect="1"/>
            </p:cNvPicPr>
            <p:nvPr/>
          </p:nvPicPr>
          <p:blipFill>
            <a:blip r:embed="rId6"/>
            <a:stretch>
              <a:fillRect/>
            </a:stretch>
          </p:blipFill>
          <p:spPr>
            <a:xfrm>
              <a:off x="4927043" y="970154"/>
              <a:ext cx="670869" cy="585700"/>
            </a:xfrm>
            <a:prstGeom prst="rect">
              <a:avLst/>
            </a:prstGeom>
          </p:spPr>
        </p:pic>
      </p:grpSp>
      <p:sp>
        <p:nvSpPr>
          <p:cNvPr id="11" name="Arrow: Right 10">
            <a:extLst>
              <a:ext uri="{FF2B5EF4-FFF2-40B4-BE49-F238E27FC236}">
                <a16:creationId xmlns:a16="http://schemas.microsoft.com/office/drawing/2014/main" id="{233A63CC-154E-8D0A-58D9-C3868178186B}"/>
              </a:ext>
            </a:extLst>
          </p:cNvPr>
          <p:cNvSpPr/>
          <p:nvPr/>
        </p:nvSpPr>
        <p:spPr>
          <a:xfrm>
            <a:off x="4423314" y="628186"/>
            <a:ext cx="683943" cy="386577"/>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F24896E2-DF30-6098-DE28-FAAE4708D7AD}"/>
              </a:ext>
            </a:extLst>
          </p:cNvPr>
          <p:cNvGrpSpPr/>
          <p:nvPr/>
        </p:nvGrpSpPr>
        <p:grpSpPr>
          <a:xfrm>
            <a:off x="349406" y="1401340"/>
            <a:ext cx="1605776" cy="1914291"/>
            <a:chOff x="230458" y="1743305"/>
            <a:chExt cx="1605776" cy="1914291"/>
          </a:xfrm>
        </p:grpSpPr>
        <p:sp>
          <p:nvSpPr>
            <p:cNvPr id="12" name="Arrow: Down 11">
              <a:extLst>
                <a:ext uri="{FF2B5EF4-FFF2-40B4-BE49-F238E27FC236}">
                  <a16:creationId xmlns:a16="http://schemas.microsoft.com/office/drawing/2014/main" id="{9A72020C-5008-DA4E-96A9-D988C27EC59A}"/>
                </a:ext>
              </a:extLst>
            </p:cNvPr>
            <p:cNvSpPr/>
            <p:nvPr/>
          </p:nvSpPr>
          <p:spPr>
            <a:xfrm>
              <a:off x="840059" y="1743305"/>
              <a:ext cx="386575" cy="442333"/>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187EA2F-8EFA-7185-61D2-8082BAD9554D}"/>
                </a:ext>
              </a:extLst>
            </p:cNvPr>
            <p:cNvSpPr/>
            <p:nvPr/>
          </p:nvSpPr>
          <p:spPr>
            <a:xfrm>
              <a:off x="230458" y="2267415"/>
              <a:ext cx="1605776" cy="1390181"/>
            </a:xfrm>
            <a:prstGeom prst="rect">
              <a:avLst/>
            </a:prstGeom>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Kinh tế phụ thuộc vào chính quốc.</a:t>
              </a:r>
            </a:p>
          </p:txBody>
        </p:sp>
      </p:grpSp>
      <p:grpSp>
        <p:nvGrpSpPr>
          <p:cNvPr id="15" name="Group 14">
            <a:extLst>
              <a:ext uri="{FF2B5EF4-FFF2-40B4-BE49-F238E27FC236}">
                <a16:creationId xmlns:a16="http://schemas.microsoft.com/office/drawing/2014/main" id="{F7A68501-920D-080E-DEB2-72F5AF936EB9}"/>
              </a:ext>
            </a:extLst>
          </p:cNvPr>
          <p:cNvGrpSpPr/>
          <p:nvPr/>
        </p:nvGrpSpPr>
        <p:grpSpPr>
          <a:xfrm>
            <a:off x="2049916" y="1401340"/>
            <a:ext cx="2001693" cy="1914291"/>
            <a:chOff x="230457" y="1743305"/>
            <a:chExt cx="2001693" cy="1914291"/>
          </a:xfrm>
        </p:grpSpPr>
        <p:sp>
          <p:nvSpPr>
            <p:cNvPr id="16" name="Arrow: Down 15">
              <a:extLst>
                <a:ext uri="{FF2B5EF4-FFF2-40B4-BE49-F238E27FC236}">
                  <a16:creationId xmlns:a16="http://schemas.microsoft.com/office/drawing/2014/main" id="{E0745446-F195-35D1-122D-14DFE6DF5ABA}"/>
                </a:ext>
              </a:extLst>
            </p:cNvPr>
            <p:cNvSpPr/>
            <p:nvPr/>
          </p:nvSpPr>
          <p:spPr>
            <a:xfrm>
              <a:off x="1038015" y="1743305"/>
              <a:ext cx="386575" cy="442333"/>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12D16EE-7D7B-DD8C-62B4-42E6762CD292}"/>
                </a:ext>
              </a:extLst>
            </p:cNvPr>
            <p:cNvSpPr/>
            <p:nvPr/>
          </p:nvSpPr>
          <p:spPr>
            <a:xfrm>
              <a:off x="230457" y="2267415"/>
              <a:ext cx="2001693" cy="1390181"/>
            </a:xfrm>
            <a:prstGeom prst="rect">
              <a:avLst/>
            </a:prstGeom>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Chịu hậu quả nặng nề về kinh tế và xã hội.</a:t>
              </a:r>
            </a:p>
          </p:txBody>
        </p:sp>
      </p:grpSp>
      <p:grpSp>
        <p:nvGrpSpPr>
          <p:cNvPr id="22" name="Group 21">
            <a:extLst>
              <a:ext uri="{FF2B5EF4-FFF2-40B4-BE49-F238E27FC236}">
                <a16:creationId xmlns:a16="http://schemas.microsoft.com/office/drawing/2014/main" id="{4E39749E-2AA3-6234-FD73-E24D17239AFB}"/>
              </a:ext>
            </a:extLst>
          </p:cNvPr>
          <p:cNvGrpSpPr/>
          <p:nvPr/>
        </p:nvGrpSpPr>
        <p:grpSpPr>
          <a:xfrm>
            <a:off x="349405" y="3365811"/>
            <a:ext cx="3702203" cy="704910"/>
            <a:chOff x="349405" y="3477321"/>
            <a:chExt cx="3702203" cy="704910"/>
          </a:xfrm>
        </p:grpSpPr>
        <p:sp>
          <p:nvSpPr>
            <p:cNvPr id="18" name="Right Brace 17">
              <a:extLst>
                <a:ext uri="{FF2B5EF4-FFF2-40B4-BE49-F238E27FC236}">
                  <a16:creationId xmlns:a16="http://schemas.microsoft.com/office/drawing/2014/main" id="{0C468EB3-9C12-B7AF-35AE-DCD5E835451F}"/>
                </a:ext>
              </a:extLst>
            </p:cNvPr>
            <p:cNvSpPr/>
            <p:nvPr/>
          </p:nvSpPr>
          <p:spPr>
            <a:xfrm rot="5400000">
              <a:off x="2036956" y="1789770"/>
              <a:ext cx="327102" cy="3702203"/>
            </a:xfrm>
            <a:prstGeom prst="rightBrace">
              <a:avLst>
                <a:gd name="adj1" fmla="val 34523"/>
                <a:gd name="adj2" fmla="val 50000"/>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1" name="TextBox 20">
              <a:extLst>
                <a:ext uri="{FF2B5EF4-FFF2-40B4-BE49-F238E27FC236}">
                  <a16:creationId xmlns:a16="http://schemas.microsoft.com/office/drawing/2014/main" id="{EED61C2F-ACF6-56DB-50E0-AB28EE087D67}"/>
                </a:ext>
              </a:extLst>
            </p:cNvPr>
            <p:cNvSpPr txBox="1"/>
            <p:nvPr/>
          </p:nvSpPr>
          <p:spPr>
            <a:xfrm>
              <a:off x="612839" y="3782121"/>
              <a:ext cx="3175336" cy="400110"/>
            </a:xfrm>
            <a:prstGeom prst="rect">
              <a:avLst/>
            </a:prstGeom>
            <a:noFill/>
          </p:spPr>
          <p:txBody>
            <a:bodyPr wrap="square">
              <a:spAutoFit/>
            </a:bodyPr>
            <a:lstStyle/>
            <a:p>
              <a:pPr algn="ctr"/>
              <a:r>
                <a:rPr lang="en-US" sz="2000"/>
                <a:t>Mâu thuẫn xã hội gay gắt</a:t>
              </a:r>
            </a:p>
          </p:txBody>
        </p:sp>
      </p:grpSp>
      <p:grpSp>
        <p:nvGrpSpPr>
          <p:cNvPr id="26" name="Group 25">
            <a:extLst>
              <a:ext uri="{FF2B5EF4-FFF2-40B4-BE49-F238E27FC236}">
                <a16:creationId xmlns:a16="http://schemas.microsoft.com/office/drawing/2014/main" id="{BF28355B-5F84-1ABB-F571-809A7EC1B3E8}"/>
              </a:ext>
            </a:extLst>
          </p:cNvPr>
          <p:cNvGrpSpPr/>
          <p:nvPr/>
        </p:nvGrpSpPr>
        <p:grpSpPr>
          <a:xfrm>
            <a:off x="349405" y="4094881"/>
            <a:ext cx="3256156" cy="906966"/>
            <a:chOff x="349405" y="4094881"/>
            <a:chExt cx="3256156" cy="906966"/>
          </a:xfrm>
        </p:grpSpPr>
        <p:sp>
          <p:nvSpPr>
            <p:cNvPr id="23" name="Rectangle: Rounded Corners 22">
              <a:extLst>
                <a:ext uri="{FF2B5EF4-FFF2-40B4-BE49-F238E27FC236}">
                  <a16:creationId xmlns:a16="http://schemas.microsoft.com/office/drawing/2014/main" id="{A76F7565-7CF0-5134-709C-2DCC8910F359}"/>
                </a:ext>
              </a:extLst>
            </p:cNvPr>
            <p:cNvSpPr/>
            <p:nvPr/>
          </p:nvSpPr>
          <p:spPr>
            <a:xfrm>
              <a:off x="349405" y="4094881"/>
              <a:ext cx="1405054" cy="906966"/>
            </a:xfrm>
            <a:prstGeom prst="roundRect">
              <a:avLst>
                <a:gd name="adj" fmla="val 8559"/>
              </a:avLst>
            </a:prstGeom>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Dân tộc Việt Nam</a:t>
              </a:r>
            </a:p>
          </p:txBody>
        </p:sp>
        <p:sp>
          <p:nvSpPr>
            <p:cNvPr id="24" name="Rectangle: Rounded Corners 23">
              <a:extLst>
                <a:ext uri="{FF2B5EF4-FFF2-40B4-BE49-F238E27FC236}">
                  <a16:creationId xmlns:a16="http://schemas.microsoft.com/office/drawing/2014/main" id="{F16650DC-44DD-59DD-4336-D046D195D616}"/>
                </a:ext>
              </a:extLst>
            </p:cNvPr>
            <p:cNvSpPr/>
            <p:nvPr/>
          </p:nvSpPr>
          <p:spPr>
            <a:xfrm>
              <a:off x="2200507" y="4094881"/>
              <a:ext cx="1405054" cy="906966"/>
            </a:xfrm>
            <a:prstGeom prst="roundRect">
              <a:avLst>
                <a:gd name="adj" fmla="val 8559"/>
              </a:avLst>
            </a:prstGeom>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Thực dân Pháp</a:t>
              </a:r>
            </a:p>
          </p:txBody>
        </p:sp>
        <p:sp>
          <p:nvSpPr>
            <p:cNvPr id="25" name="Freeform 5">
              <a:extLst>
                <a:ext uri="{FF2B5EF4-FFF2-40B4-BE49-F238E27FC236}">
                  <a16:creationId xmlns:a16="http://schemas.microsoft.com/office/drawing/2014/main" id="{741A1814-65DC-C4F9-CF63-0498C0E65954}"/>
                </a:ext>
              </a:extLst>
            </p:cNvPr>
            <p:cNvSpPr/>
            <p:nvPr/>
          </p:nvSpPr>
          <p:spPr>
            <a:xfrm>
              <a:off x="1817118" y="4197537"/>
              <a:ext cx="320730" cy="701654"/>
            </a:xfrm>
            <a:custGeom>
              <a:avLst/>
              <a:gdLst/>
              <a:ahLst/>
              <a:cxnLst/>
              <a:rect l="l" t="t" r="r" b="b"/>
              <a:pathLst>
                <a:path w="1301319" h="3008830">
                  <a:moveTo>
                    <a:pt x="0" y="0"/>
                  </a:moveTo>
                  <a:lnTo>
                    <a:pt x="1301319" y="0"/>
                  </a:lnTo>
                  <a:lnTo>
                    <a:pt x="1301319" y="3008830"/>
                  </a:lnTo>
                  <a:lnTo>
                    <a:pt x="0" y="3008830"/>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27" name="Group 26">
            <a:extLst>
              <a:ext uri="{FF2B5EF4-FFF2-40B4-BE49-F238E27FC236}">
                <a16:creationId xmlns:a16="http://schemas.microsoft.com/office/drawing/2014/main" id="{1C63365E-5AED-5EC7-99B4-345F21647ED5}"/>
              </a:ext>
            </a:extLst>
          </p:cNvPr>
          <p:cNvGrpSpPr/>
          <p:nvPr/>
        </p:nvGrpSpPr>
        <p:grpSpPr>
          <a:xfrm>
            <a:off x="3788175" y="4094881"/>
            <a:ext cx="2954596" cy="906966"/>
            <a:chOff x="349405" y="4094881"/>
            <a:chExt cx="2954596" cy="906966"/>
          </a:xfrm>
        </p:grpSpPr>
        <p:sp>
          <p:nvSpPr>
            <p:cNvPr id="28" name="Rectangle: Rounded Corners 27">
              <a:extLst>
                <a:ext uri="{FF2B5EF4-FFF2-40B4-BE49-F238E27FC236}">
                  <a16:creationId xmlns:a16="http://schemas.microsoft.com/office/drawing/2014/main" id="{583A0499-0610-D2A8-CB5E-EEBD3009613E}"/>
                </a:ext>
              </a:extLst>
            </p:cNvPr>
            <p:cNvSpPr/>
            <p:nvPr/>
          </p:nvSpPr>
          <p:spPr>
            <a:xfrm>
              <a:off x="349405" y="4094881"/>
              <a:ext cx="895913" cy="906966"/>
            </a:xfrm>
            <a:prstGeom prst="roundRect">
              <a:avLst>
                <a:gd name="adj" fmla="val 8559"/>
              </a:avLst>
            </a:prstGeom>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Nông dân</a:t>
              </a:r>
            </a:p>
          </p:txBody>
        </p:sp>
        <p:sp>
          <p:nvSpPr>
            <p:cNvPr id="29" name="Rectangle: Rounded Corners 28">
              <a:extLst>
                <a:ext uri="{FF2B5EF4-FFF2-40B4-BE49-F238E27FC236}">
                  <a16:creationId xmlns:a16="http://schemas.microsoft.com/office/drawing/2014/main" id="{C72449F0-6E38-26B3-8C69-D90792590C38}"/>
                </a:ext>
              </a:extLst>
            </p:cNvPr>
            <p:cNvSpPr/>
            <p:nvPr/>
          </p:nvSpPr>
          <p:spPr>
            <a:xfrm>
              <a:off x="1754458" y="4094881"/>
              <a:ext cx="1549543" cy="906966"/>
            </a:xfrm>
            <a:prstGeom prst="roundRect">
              <a:avLst>
                <a:gd name="adj" fmla="val 8559"/>
              </a:avLst>
            </a:prstGeom>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Địa chủ phong kiến</a:t>
              </a:r>
            </a:p>
          </p:txBody>
        </p:sp>
        <p:sp>
          <p:nvSpPr>
            <p:cNvPr id="30" name="Freeform 5">
              <a:extLst>
                <a:ext uri="{FF2B5EF4-FFF2-40B4-BE49-F238E27FC236}">
                  <a16:creationId xmlns:a16="http://schemas.microsoft.com/office/drawing/2014/main" id="{882F7480-F44D-DB63-65C4-71DC3CC899F4}"/>
                </a:ext>
              </a:extLst>
            </p:cNvPr>
            <p:cNvSpPr/>
            <p:nvPr/>
          </p:nvSpPr>
          <p:spPr>
            <a:xfrm>
              <a:off x="1371070" y="4197537"/>
              <a:ext cx="320730" cy="701654"/>
            </a:xfrm>
            <a:custGeom>
              <a:avLst/>
              <a:gdLst/>
              <a:ahLst/>
              <a:cxnLst/>
              <a:rect l="l" t="t" r="r" b="b"/>
              <a:pathLst>
                <a:path w="1301319" h="3008830">
                  <a:moveTo>
                    <a:pt x="0" y="0"/>
                  </a:moveTo>
                  <a:lnTo>
                    <a:pt x="1301319" y="0"/>
                  </a:lnTo>
                  <a:lnTo>
                    <a:pt x="1301319" y="3008830"/>
                  </a:lnTo>
                  <a:lnTo>
                    <a:pt x="0" y="3008830"/>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31" name="Arrow: Right 30">
            <a:extLst>
              <a:ext uri="{FF2B5EF4-FFF2-40B4-BE49-F238E27FC236}">
                <a16:creationId xmlns:a16="http://schemas.microsoft.com/office/drawing/2014/main" id="{979DDA1D-999F-3DC1-4D91-FAE436397979}"/>
              </a:ext>
            </a:extLst>
          </p:cNvPr>
          <p:cNvSpPr/>
          <p:nvPr/>
        </p:nvSpPr>
        <p:spPr>
          <a:xfrm rot="17256674">
            <a:off x="3128777" y="2240479"/>
            <a:ext cx="3120187" cy="386577"/>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6" name="Group 255">
            <a:extLst>
              <a:ext uri="{FF2B5EF4-FFF2-40B4-BE49-F238E27FC236}">
                <a16:creationId xmlns:a16="http://schemas.microsoft.com/office/drawing/2014/main" id="{18862B88-7976-2164-057D-58FA892E0BA1}"/>
              </a:ext>
            </a:extLst>
          </p:cNvPr>
          <p:cNvGrpSpPr/>
          <p:nvPr/>
        </p:nvGrpSpPr>
        <p:grpSpPr>
          <a:xfrm>
            <a:off x="5729866" y="1422711"/>
            <a:ext cx="2694880" cy="1965578"/>
            <a:chOff x="-314094" y="1743305"/>
            <a:chExt cx="2694880" cy="1965578"/>
          </a:xfrm>
        </p:grpSpPr>
        <p:sp>
          <p:nvSpPr>
            <p:cNvPr id="259" name="Arrow: Down 258">
              <a:extLst>
                <a:ext uri="{FF2B5EF4-FFF2-40B4-BE49-F238E27FC236}">
                  <a16:creationId xmlns:a16="http://schemas.microsoft.com/office/drawing/2014/main" id="{566F8353-00C2-28D4-4BBF-580C2304665B}"/>
                </a:ext>
              </a:extLst>
            </p:cNvPr>
            <p:cNvSpPr/>
            <p:nvPr/>
          </p:nvSpPr>
          <p:spPr>
            <a:xfrm>
              <a:off x="840059" y="1743305"/>
              <a:ext cx="386575" cy="442333"/>
            </a:xfrm>
            <a:prstGeom prst="downArrow">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0" name="Rectangle 259">
              <a:extLst>
                <a:ext uri="{FF2B5EF4-FFF2-40B4-BE49-F238E27FC236}">
                  <a16:creationId xmlns:a16="http://schemas.microsoft.com/office/drawing/2014/main" id="{ED89861E-2885-3075-CB64-01287A3B2EFC}"/>
                </a:ext>
              </a:extLst>
            </p:cNvPr>
            <p:cNvSpPr/>
            <p:nvPr/>
          </p:nvSpPr>
          <p:spPr>
            <a:xfrm>
              <a:off x="-314094" y="2318702"/>
              <a:ext cx="2694880" cy="1390181"/>
            </a:xfrm>
            <a:prstGeom prst="rect">
              <a:avLst/>
            </a:prstGeom>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Kịp thời lãnh đạo cách mạng, đấu tranh toàn quốc. </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1"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wipe(up)">
                                      <p:cBhvr>
                                        <p:cTn id="14" dur="500"/>
                                        <p:tgtEl>
                                          <p:spTgt spid="14"/>
                                        </p:tgtEl>
                                      </p:cBhvr>
                                    </p:animEffect>
                                  </p:childTnLst>
                                </p:cTn>
                              </p:par>
                            </p:childTnLst>
                          </p:cTn>
                        </p:par>
                        <p:par>
                          <p:cTn id="15" fill="hold">
                            <p:stCondLst>
                              <p:cond delay="500"/>
                            </p:stCondLst>
                            <p:childTnLst>
                              <p:par>
                                <p:cTn id="16" presetID="22" presetClass="entr" presetSubtype="1" fill="hold" nodeType="after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wipe(up)">
                                      <p:cBhvr>
                                        <p:cTn id="18" dur="500"/>
                                        <p:tgtEl>
                                          <p:spTgt spid="15"/>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nodeType="clickEffect">
                                  <p:stCondLst>
                                    <p:cond delay="0"/>
                                  </p:stCondLst>
                                  <p:childTnLst>
                                    <p:set>
                                      <p:cBhvr>
                                        <p:cTn id="22" dur="1" fill="hold">
                                          <p:stCondLst>
                                            <p:cond delay="0"/>
                                          </p:stCondLst>
                                        </p:cTn>
                                        <p:tgtEl>
                                          <p:spTgt spid="22"/>
                                        </p:tgtEl>
                                        <p:attrNameLst>
                                          <p:attrName>style.visibility</p:attrName>
                                        </p:attrNameLst>
                                      </p:cBhvr>
                                      <p:to>
                                        <p:strVal val="visible"/>
                                      </p:to>
                                    </p:set>
                                    <p:animEffect transition="in" filter="wipe(up)">
                                      <p:cBhvr>
                                        <p:cTn id="23" dur="500"/>
                                        <p:tgtEl>
                                          <p:spTgt spid="22"/>
                                        </p:tgtEl>
                                      </p:cBhvr>
                                    </p:animEffect>
                                  </p:childTnLst>
                                </p:cTn>
                              </p:par>
                            </p:childTnLst>
                          </p:cTn>
                        </p:par>
                        <p:par>
                          <p:cTn id="24" fill="hold">
                            <p:stCondLst>
                              <p:cond delay="500"/>
                            </p:stCondLst>
                            <p:childTnLst>
                              <p:par>
                                <p:cTn id="25" presetID="53" presetClass="entr" presetSubtype="16" fill="hold" nodeType="afterEffect">
                                  <p:stCondLst>
                                    <p:cond delay="0"/>
                                  </p:stCondLst>
                                  <p:childTnLst>
                                    <p:set>
                                      <p:cBhvr>
                                        <p:cTn id="26" dur="1" fill="hold">
                                          <p:stCondLst>
                                            <p:cond delay="0"/>
                                          </p:stCondLst>
                                        </p:cTn>
                                        <p:tgtEl>
                                          <p:spTgt spid="26"/>
                                        </p:tgtEl>
                                        <p:attrNameLst>
                                          <p:attrName>style.visibility</p:attrName>
                                        </p:attrNameLst>
                                      </p:cBhvr>
                                      <p:to>
                                        <p:strVal val="visible"/>
                                      </p:to>
                                    </p:set>
                                    <p:anim calcmode="lin" valueType="num">
                                      <p:cBhvr>
                                        <p:cTn id="27" dur="500" fill="hold"/>
                                        <p:tgtEl>
                                          <p:spTgt spid="26"/>
                                        </p:tgtEl>
                                        <p:attrNameLst>
                                          <p:attrName>ppt_w</p:attrName>
                                        </p:attrNameLst>
                                      </p:cBhvr>
                                      <p:tavLst>
                                        <p:tav tm="0">
                                          <p:val>
                                            <p:fltVal val="0"/>
                                          </p:val>
                                        </p:tav>
                                        <p:tav tm="100000">
                                          <p:val>
                                            <p:strVal val="#ppt_w"/>
                                          </p:val>
                                        </p:tav>
                                      </p:tavLst>
                                    </p:anim>
                                    <p:anim calcmode="lin" valueType="num">
                                      <p:cBhvr>
                                        <p:cTn id="28" dur="500" fill="hold"/>
                                        <p:tgtEl>
                                          <p:spTgt spid="26"/>
                                        </p:tgtEl>
                                        <p:attrNameLst>
                                          <p:attrName>ppt_h</p:attrName>
                                        </p:attrNameLst>
                                      </p:cBhvr>
                                      <p:tavLst>
                                        <p:tav tm="0">
                                          <p:val>
                                            <p:fltVal val="0"/>
                                          </p:val>
                                        </p:tav>
                                        <p:tav tm="100000">
                                          <p:val>
                                            <p:strVal val="#ppt_h"/>
                                          </p:val>
                                        </p:tav>
                                      </p:tavLst>
                                    </p:anim>
                                    <p:animEffect transition="in" filter="fade">
                                      <p:cBhvr>
                                        <p:cTn id="29" dur="500"/>
                                        <p:tgtEl>
                                          <p:spTgt spid="26"/>
                                        </p:tgtEl>
                                      </p:cBhvr>
                                    </p:animEffect>
                                  </p:childTnLst>
                                </p:cTn>
                              </p:par>
                            </p:childTnLst>
                          </p:cTn>
                        </p:par>
                        <p:par>
                          <p:cTn id="30" fill="hold">
                            <p:stCondLst>
                              <p:cond delay="1000"/>
                            </p:stCondLst>
                            <p:childTnLst>
                              <p:par>
                                <p:cTn id="31" presetID="53" presetClass="entr" presetSubtype="16" fill="hold" nodeType="afterEffect">
                                  <p:stCondLst>
                                    <p:cond delay="0"/>
                                  </p:stCondLst>
                                  <p:childTnLst>
                                    <p:set>
                                      <p:cBhvr>
                                        <p:cTn id="32" dur="1" fill="hold">
                                          <p:stCondLst>
                                            <p:cond delay="0"/>
                                          </p:stCondLst>
                                        </p:cTn>
                                        <p:tgtEl>
                                          <p:spTgt spid="27"/>
                                        </p:tgtEl>
                                        <p:attrNameLst>
                                          <p:attrName>style.visibility</p:attrName>
                                        </p:attrNameLst>
                                      </p:cBhvr>
                                      <p:to>
                                        <p:strVal val="visible"/>
                                      </p:to>
                                    </p:set>
                                    <p:anim calcmode="lin" valueType="num">
                                      <p:cBhvr>
                                        <p:cTn id="33" dur="500" fill="hold"/>
                                        <p:tgtEl>
                                          <p:spTgt spid="27"/>
                                        </p:tgtEl>
                                        <p:attrNameLst>
                                          <p:attrName>ppt_w</p:attrName>
                                        </p:attrNameLst>
                                      </p:cBhvr>
                                      <p:tavLst>
                                        <p:tav tm="0">
                                          <p:val>
                                            <p:fltVal val="0"/>
                                          </p:val>
                                        </p:tav>
                                        <p:tav tm="100000">
                                          <p:val>
                                            <p:strVal val="#ppt_w"/>
                                          </p:val>
                                        </p:tav>
                                      </p:tavLst>
                                    </p:anim>
                                    <p:anim calcmode="lin" valueType="num">
                                      <p:cBhvr>
                                        <p:cTn id="34" dur="500" fill="hold"/>
                                        <p:tgtEl>
                                          <p:spTgt spid="27"/>
                                        </p:tgtEl>
                                        <p:attrNameLst>
                                          <p:attrName>ppt_h</p:attrName>
                                        </p:attrNameLst>
                                      </p:cBhvr>
                                      <p:tavLst>
                                        <p:tav tm="0">
                                          <p:val>
                                            <p:fltVal val="0"/>
                                          </p:val>
                                        </p:tav>
                                        <p:tav tm="100000">
                                          <p:val>
                                            <p:strVal val="#ppt_h"/>
                                          </p:val>
                                        </p:tav>
                                      </p:tavLst>
                                    </p:anim>
                                    <p:animEffect transition="in" filter="fade">
                                      <p:cBhvr>
                                        <p:cTn id="35" dur="500"/>
                                        <p:tgtEl>
                                          <p:spTgt spid="27"/>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wipe(left)">
                                      <p:cBhvr>
                                        <p:cTn id="40" dur="500"/>
                                        <p:tgtEl>
                                          <p:spTgt spid="11"/>
                                        </p:tgtEl>
                                      </p:cBhvr>
                                    </p:animEffect>
                                  </p:childTnLst>
                                </p:cTn>
                              </p:par>
                              <p:par>
                                <p:cTn id="41" presetID="22" presetClass="entr" presetSubtype="4" fill="hold" grpId="0" nodeType="withEffect">
                                  <p:stCondLst>
                                    <p:cond delay="0"/>
                                  </p:stCondLst>
                                  <p:childTnLst>
                                    <p:set>
                                      <p:cBhvr>
                                        <p:cTn id="42" dur="1" fill="hold">
                                          <p:stCondLst>
                                            <p:cond delay="0"/>
                                          </p:stCondLst>
                                        </p:cTn>
                                        <p:tgtEl>
                                          <p:spTgt spid="31"/>
                                        </p:tgtEl>
                                        <p:attrNameLst>
                                          <p:attrName>style.visibility</p:attrName>
                                        </p:attrNameLst>
                                      </p:cBhvr>
                                      <p:to>
                                        <p:strVal val="visible"/>
                                      </p:to>
                                    </p:set>
                                    <p:animEffect transition="in" filter="wipe(down)">
                                      <p:cBhvr>
                                        <p:cTn id="43" dur="500"/>
                                        <p:tgtEl>
                                          <p:spTgt spid="31"/>
                                        </p:tgtEl>
                                      </p:cBhvr>
                                    </p:animEffect>
                                  </p:childTnLst>
                                </p:cTn>
                              </p:par>
                            </p:childTnLst>
                          </p:cTn>
                        </p:par>
                        <p:par>
                          <p:cTn id="44" fill="hold">
                            <p:stCondLst>
                              <p:cond delay="500"/>
                            </p:stCondLst>
                            <p:childTnLst>
                              <p:par>
                                <p:cTn id="45" presetID="53" presetClass="entr" presetSubtype="16" fill="hold" nodeType="afterEffect">
                                  <p:stCondLst>
                                    <p:cond delay="0"/>
                                  </p:stCondLst>
                                  <p:childTnLst>
                                    <p:set>
                                      <p:cBhvr>
                                        <p:cTn id="46" dur="1" fill="hold">
                                          <p:stCondLst>
                                            <p:cond delay="0"/>
                                          </p:stCondLst>
                                        </p:cTn>
                                        <p:tgtEl>
                                          <p:spTgt spid="10"/>
                                        </p:tgtEl>
                                        <p:attrNameLst>
                                          <p:attrName>style.visibility</p:attrName>
                                        </p:attrNameLst>
                                      </p:cBhvr>
                                      <p:to>
                                        <p:strVal val="visible"/>
                                      </p:to>
                                    </p:set>
                                    <p:anim calcmode="lin" valueType="num">
                                      <p:cBhvr>
                                        <p:cTn id="47" dur="500" fill="hold"/>
                                        <p:tgtEl>
                                          <p:spTgt spid="10"/>
                                        </p:tgtEl>
                                        <p:attrNameLst>
                                          <p:attrName>ppt_w</p:attrName>
                                        </p:attrNameLst>
                                      </p:cBhvr>
                                      <p:tavLst>
                                        <p:tav tm="0">
                                          <p:val>
                                            <p:fltVal val="0"/>
                                          </p:val>
                                        </p:tav>
                                        <p:tav tm="100000">
                                          <p:val>
                                            <p:strVal val="#ppt_w"/>
                                          </p:val>
                                        </p:tav>
                                      </p:tavLst>
                                    </p:anim>
                                    <p:anim calcmode="lin" valueType="num">
                                      <p:cBhvr>
                                        <p:cTn id="48" dur="500" fill="hold"/>
                                        <p:tgtEl>
                                          <p:spTgt spid="10"/>
                                        </p:tgtEl>
                                        <p:attrNameLst>
                                          <p:attrName>ppt_h</p:attrName>
                                        </p:attrNameLst>
                                      </p:cBhvr>
                                      <p:tavLst>
                                        <p:tav tm="0">
                                          <p:val>
                                            <p:fltVal val="0"/>
                                          </p:val>
                                        </p:tav>
                                        <p:tav tm="100000">
                                          <p:val>
                                            <p:strVal val="#ppt_h"/>
                                          </p:val>
                                        </p:tav>
                                      </p:tavLst>
                                    </p:anim>
                                    <p:animEffect transition="in" filter="fade">
                                      <p:cBhvr>
                                        <p:cTn id="49" dur="500"/>
                                        <p:tgtEl>
                                          <p:spTgt spid="10"/>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1" fill="hold" nodeType="clickEffect">
                                  <p:stCondLst>
                                    <p:cond delay="0"/>
                                  </p:stCondLst>
                                  <p:childTnLst>
                                    <p:set>
                                      <p:cBhvr>
                                        <p:cTn id="53" dur="1" fill="hold">
                                          <p:stCondLst>
                                            <p:cond delay="0"/>
                                          </p:stCondLst>
                                        </p:cTn>
                                        <p:tgtEl>
                                          <p:spTgt spid="256"/>
                                        </p:tgtEl>
                                        <p:attrNameLst>
                                          <p:attrName>style.visibility</p:attrName>
                                        </p:attrNameLst>
                                      </p:cBhvr>
                                      <p:to>
                                        <p:strVal val="visible"/>
                                      </p:to>
                                    </p:set>
                                    <p:animEffect transition="in" filter="wipe(up)">
                                      <p:cBhvr>
                                        <p:cTn id="54" dur="500"/>
                                        <p:tgtEl>
                                          <p:spTgt spid="256"/>
                                        </p:tgtEl>
                                      </p:cBhvr>
                                    </p:animEffect>
                                  </p:childTnLst>
                                </p:cTn>
                              </p:par>
                            </p:childTnLst>
                          </p:cTn>
                        </p:par>
                        <p:par>
                          <p:cTn id="55" fill="hold">
                            <p:stCondLst>
                              <p:cond delay="500"/>
                            </p:stCondLst>
                            <p:childTnLst>
                              <p:par>
                                <p:cTn id="56" presetID="26" presetClass="emph" presetSubtype="0" repeatCount="3000" fill="hold" nodeType="afterEffect">
                                  <p:stCondLst>
                                    <p:cond delay="0"/>
                                  </p:stCondLst>
                                  <p:childTnLst>
                                    <p:animEffect transition="out" filter="fade">
                                      <p:cBhvr>
                                        <p:cTn id="57" dur="1000" tmFilter="0, 0; .2, .5; .8, .5; 1, 0"/>
                                        <p:tgtEl>
                                          <p:spTgt spid="256"/>
                                        </p:tgtEl>
                                      </p:cBhvr>
                                    </p:animEffect>
                                    <p:animScale>
                                      <p:cBhvr>
                                        <p:cTn id="58" dur="500" autoRev="1" fill="hold"/>
                                        <p:tgtEl>
                                          <p:spTgt spid="256"/>
                                        </p:tgtEl>
                                      </p:cBhvr>
                                      <p:by x="105000" y="105000"/>
                                    </p:animScale>
                                  </p:childTnLst>
                                  <p:subTnLst>
                                    <p:audio>
                                      <p:cMediaNode>
                                        <p:cTn display="0" masterRel="sameClick">
                                          <p:stCondLst>
                                            <p:cond evt="begin" delay="0">
                                              <p:tn val="56"/>
                                            </p:cond>
                                          </p:stCondLst>
                                          <p:endCondLst>
                                            <p:cond evt="onStopAudio" delay="0">
                                              <p:tgtEl>
                                                <p:sldTgt/>
                                              </p:tgtEl>
                                            </p:cond>
                                          </p:endCondLst>
                                        </p:cTn>
                                        <p:tgtEl>
                                          <p:sndTgt r:embed="rId3" name="chimes.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3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32" name="TextBox 31">
            <a:extLst>
              <a:ext uri="{FF2B5EF4-FFF2-40B4-BE49-F238E27FC236}">
                <a16:creationId xmlns:a16="http://schemas.microsoft.com/office/drawing/2014/main" id="{ACFB9DDD-08B7-DD45-B621-EB02D9100802}"/>
              </a:ext>
            </a:extLst>
          </p:cNvPr>
          <p:cNvSpPr txBox="1"/>
          <p:nvPr/>
        </p:nvSpPr>
        <p:spPr>
          <a:xfrm>
            <a:off x="2183057" y="462629"/>
            <a:ext cx="4777886" cy="492443"/>
          </a:xfrm>
          <a:prstGeom prst="rect">
            <a:avLst/>
          </a:prstGeom>
          <a:noFill/>
        </p:spPr>
        <p:txBody>
          <a:bodyPr wrap="square">
            <a:spAutoFit/>
          </a:bodyPr>
          <a:lstStyle/>
          <a:p>
            <a:pPr algn="ctr">
              <a:spcAft>
                <a:spcPts val="1000"/>
              </a:spcAft>
            </a:pPr>
            <a:r>
              <a:rPr lang="en-US" sz="2600" b="1" i="1">
                <a:solidFill>
                  <a:srgbClr val="002060"/>
                </a:solidFill>
                <a:effectLst/>
                <a:latin typeface="+mn-lt"/>
                <a:ea typeface="Calibri" panose="020F0502020204030204" pitchFamily="34" charset="0"/>
              </a:rPr>
              <a:t>b. Diễn biến chính</a:t>
            </a:r>
            <a:endParaRPr lang="en-US" sz="2600">
              <a:solidFill>
                <a:srgbClr val="002060"/>
              </a:solidFill>
              <a:effectLst/>
              <a:latin typeface="+mn-lt"/>
              <a:ea typeface="Calibri" panose="020F0502020204030204" pitchFamily="34" charset="0"/>
            </a:endParaRPr>
          </a:p>
        </p:txBody>
      </p:sp>
      <p:sp>
        <p:nvSpPr>
          <p:cNvPr id="33" name="TextBox 32">
            <a:extLst>
              <a:ext uri="{FF2B5EF4-FFF2-40B4-BE49-F238E27FC236}">
                <a16:creationId xmlns:a16="http://schemas.microsoft.com/office/drawing/2014/main" id="{57DFC46B-233B-4286-A746-95B52EA1EB63}"/>
              </a:ext>
            </a:extLst>
          </p:cNvPr>
          <p:cNvSpPr txBox="1"/>
          <p:nvPr/>
        </p:nvSpPr>
        <p:spPr>
          <a:xfrm>
            <a:off x="402834" y="2388199"/>
            <a:ext cx="3788166" cy="1881990"/>
          </a:xfrm>
          <a:prstGeom prst="rect">
            <a:avLst/>
          </a:prstGeom>
          <a:noFill/>
        </p:spPr>
        <p:txBody>
          <a:bodyPr wrap="square" rtlCol="0">
            <a:spAutoFit/>
          </a:bodyPr>
          <a:lstStyle/>
          <a:p>
            <a:pPr lvl="0" algn="just" defTabSz="457200">
              <a:lnSpc>
                <a:spcPct val="150000"/>
              </a:lnSpc>
              <a:buClrTx/>
              <a:defRPr/>
            </a:pPr>
            <a:r>
              <a:rPr lang="en-US" sz="2000" b="1" i="1" kern="1200">
                <a:solidFill>
                  <a:srgbClr val="FF0000"/>
                </a:solidFill>
                <a:latin typeface="Arial" panose="020B0604020202020204" pitchFamily="34" charset="0"/>
                <a:ea typeface="+mn-ea"/>
                <a:cs typeface="Arial" panose="020B0604020202020204" pitchFamily="34" charset="0"/>
              </a:rPr>
              <a:t>Khai thác Hình 7.2 7.3, mục Em có biết, thông tin mục 1 SGK 30, 31 và hoàn thành Phiếu học tập số 1.</a:t>
            </a:r>
            <a:endPar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endParaRPr>
          </a:p>
        </p:txBody>
      </p:sp>
      <p:sp>
        <p:nvSpPr>
          <p:cNvPr id="34" name="Arrow: Pentagon 33">
            <a:extLst>
              <a:ext uri="{FF2B5EF4-FFF2-40B4-BE49-F238E27FC236}">
                <a16:creationId xmlns:a16="http://schemas.microsoft.com/office/drawing/2014/main" id="{26FEEC54-426F-0C2D-490C-06272D5E11BF}"/>
              </a:ext>
            </a:extLst>
          </p:cNvPr>
          <p:cNvSpPr/>
          <p:nvPr/>
        </p:nvSpPr>
        <p:spPr>
          <a:xfrm>
            <a:off x="0" y="1152668"/>
            <a:ext cx="3558540" cy="661639"/>
          </a:xfrm>
          <a:prstGeom prst="homePlate">
            <a:avLst/>
          </a:prstGeom>
          <a:solidFill>
            <a:schemeClr val="accent3">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accent2"/>
                </a:solidFill>
              </a:rPr>
              <a:t>THẢO LUẬN NHÓM</a:t>
            </a:r>
          </a:p>
        </p:txBody>
      </p:sp>
      <p:graphicFrame>
        <p:nvGraphicFramePr>
          <p:cNvPr id="36" name="Table 35">
            <a:extLst>
              <a:ext uri="{FF2B5EF4-FFF2-40B4-BE49-F238E27FC236}">
                <a16:creationId xmlns:a16="http://schemas.microsoft.com/office/drawing/2014/main" id="{9C0B463C-F108-72B5-3077-3BAD5EB73B65}"/>
              </a:ext>
            </a:extLst>
          </p:cNvPr>
          <p:cNvGraphicFramePr>
            <a:graphicFrameLocks noGrp="1"/>
          </p:cNvGraphicFramePr>
          <p:nvPr>
            <p:extLst>
              <p:ext uri="{D42A27DB-BD31-4B8C-83A1-F6EECF244321}">
                <p14:modId xmlns:p14="http://schemas.microsoft.com/office/powerpoint/2010/main" val="2460596552"/>
              </p:ext>
            </p:extLst>
          </p:nvPr>
        </p:nvGraphicFramePr>
        <p:xfrm>
          <a:off x="4480562" y="1396508"/>
          <a:ext cx="4351018" cy="3657600"/>
        </p:xfrm>
        <a:graphic>
          <a:graphicData uri="http://schemas.openxmlformats.org/drawingml/2006/table">
            <a:tbl>
              <a:tblPr firstRow="1" firstCol="1" bandRow="1">
                <a:tableStyleId>{69CF1AB2-1976-4502-BF36-3FF5EA218861}</a:tableStyleId>
              </a:tblPr>
              <a:tblGrid>
                <a:gridCol w="1855481">
                  <a:extLst>
                    <a:ext uri="{9D8B030D-6E8A-4147-A177-3AD203B41FA5}">
                      <a16:colId xmlns:a16="http://schemas.microsoft.com/office/drawing/2014/main" val="1530587139"/>
                    </a:ext>
                  </a:extLst>
                </a:gridCol>
                <a:gridCol w="2495537">
                  <a:extLst>
                    <a:ext uri="{9D8B030D-6E8A-4147-A177-3AD203B41FA5}">
                      <a16:colId xmlns:a16="http://schemas.microsoft.com/office/drawing/2014/main" val="2736584476"/>
                    </a:ext>
                  </a:extLst>
                </a:gridCol>
              </a:tblGrid>
              <a:tr h="0">
                <a:tc gridSpan="2">
                  <a:txBody>
                    <a:bodyPr/>
                    <a:lstStyle/>
                    <a:p>
                      <a:pPr algn="ctr">
                        <a:lnSpc>
                          <a:spcPct val="150000"/>
                        </a:lnSpc>
                        <a:spcBef>
                          <a:spcPts val="600"/>
                        </a:spcBef>
                        <a:spcAft>
                          <a:spcPts val="100"/>
                        </a:spcAft>
                      </a:pPr>
                      <a:r>
                        <a:rPr lang="en-US" sz="2000">
                          <a:effectLst/>
                          <a:latin typeface="Arial" panose="020B0604020202020204" pitchFamily="34" charset="0"/>
                          <a:ea typeface="Calibri" panose="020F0502020204030204" pitchFamily="34" charset="0"/>
                          <a:cs typeface="Arial" panose="020B0604020202020204" pitchFamily="34" charset="0"/>
                        </a:rPr>
                        <a:t>PHIẾU HỌC TẬP SỐ 1</a:t>
                      </a: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lumMod val="60000"/>
                        <a:lumOff val="40000"/>
                      </a:schemeClr>
                    </a:solidFill>
                  </a:tcPr>
                </a:tc>
                <a:tc hMerge="1">
                  <a:txBody>
                    <a:bodyPr/>
                    <a:lstStyle/>
                    <a:p>
                      <a:pPr algn="ctr">
                        <a:lnSpc>
                          <a:spcPct val="150000"/>
                        </a:lnSpc>
                        <a:spcBef>
                          <a:spcPts val="600"/>
                        </a:spcBef>
                        <a:spcAft>
                          <a:spcPts val="100"/>
                        </a:spcAft>
                      </a:pP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lumMod val="40000"/>
                        <a:lumOff val="60000"/>
                      </a:schemeClr>
                    </a:solidFill>
                  </a:tcPr>
                </a:tc>
                <a:extLst>
                  <a:ext uri="{0D108BD9-81ED-4DB2-BD59-A6C34878D82A}">
                    <a16:rowId xmlns:a16="http://schemas.microsoft.com/office/drawing/2014/main" val="2091747089"/>
                  </a:ext>
                </a:extLst>
              </a:tr>
              <a:tr h="0">
                <a:tc>
                  <a:txBody>
                    <a:bodyPr/>
                    <a:lstStyle/>
                    <a:p>
                      <a:pPr algn="ctr">
                        <a:lnSpc>
                          <a:spcPct val="150000"/>
                        </a:lnSpc>
                        <a:spcBef>
                          <a:spcPts val="600"/>
                        </a:spcBef>
                        <a:spcAft>
                          <a:spcPts val="100"/>
                        </a:spcAft>
                      </a:pPr>
                      <a:r>
                        <a:rPr lang="vi-VN" sz="2000" b="1" kern="100">
                          <a:effectLst/>
                          <a:latin typeface="Arial" panose="020B0604020202020204" pitchFamily="34" charset="0"/>
                          <a:cs typeface="Arial" panose="020B0604020202020204" pitchFamily="34" charset="0"/>
                        </a:rPr>
                        <a:t>Thời gian</a:t>
                      </a:r>
                      <a:endParaRPr lang="en-US" sz="2000" b="1">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lumMod val="40000"/>
                        <a:lumOff val="60000"/>
                      </a:schemeClr>
                    </a:solidFill>
                  </a:tcPr>
                </a:tc>
                <a:tc>
                  <a:txBody>
                    <a:bodyPr/>
                    <a:lstStyle/>
                    <a:p>
                      <a:pPr algn="ctr">
                        <a:lnSpc>
                          <a:spcPct val="150000"/>
                        </a:lnSpc>
                        <a:spcBef>
                          <a:spcPts val="600"/>
                        </a:spcBef>
                        <a:spcAft>
                          <a:spcPts val="100"/>
                        </a:spcAft>
                      </a:pPr>
                      <a:r>
                        <a:rPr lang="vi-VN" sz="2000" b="1" kern="100">
                          <a:effectLst/>
                          <a:latin typeface="Arial" panose="020B0604020202020204" pitchFamily="34" charset="0"/>
                          <a:cs typeface="Arial" panose="020B0604020202020204" pitchFamily="34" charset="0"/>
                        </a:rPr>
                        <a:t>Diễn biến chính</a:t>
                      </a:r>
                      <a:endParaRPr lang="en-US" sz="2000" b="1">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lumMod val="40000"/>
                        <a:lumOff val="60000"/>
                      </a:schemeClr>
                    </a:solidFill>
                  </a:tcPr>
                </a:tc>
                <a:extLst>
                  <a:ext uri="{0D108BD9-81ED-4DB2-BD59-A6C34878D82A}">
                    <a16:rowId xmlns:a16="http://schemas.microsoft.com/office/drawing/2014/main" val="1434491923"/>
                  </a:ext>
                </a:extLst>
              </a:tr>
              <a:tr h="548640">
                <a:tc>
                  <a:txBody>
                    <a:bodyPr/>
                    <a:lstStyle/>
                    <a:p>
                      <a:pPr algn="ctr">
                        <a:lnSpc>
                          <a:spcPct val="150000"/>
                        </a:lnSpc>
                        <a:spcBef>
                          <a:spcPts val="100"/>
                        </a:spcBef>
                        <a:spcAft>
                          <a:spcPts val="100"/>
                        </a:spcAft>
                      </a:pPr>
                      <a:r>
                        <a:rPr lang="vi-VN" sz="2000" b="0" kern="100">
                          <a:effectLst/>
                          <a:latin typeface="Arial" panose="020B0604020202020204" pitchFamily="34" charset="0"/>
                          <a:cs typeface="Arial" panose="020B0604020202020204" pitchFamily="34" charset="0"/>
                        </a:rPr>
                        <a:t>Đầu năm 1930</a:t>
                      </a:r>
                      <a:endParaRPr lang="en-US" sz="2000" b="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just">
                        <a:lnSpc>
                          <a:spcPct val="150000"/>
                        </a:lnSpc>
                        <a:spcBef>
                          <a:spcPts val="100"/>
                        </a:spcBef>
                        <a:spcAft>
                          <a:spcPts val="100"/>
                        </a:spcAft>
                      </a:pPr>
                      <a:endParaRPr lang="en-US" sz="2000">
                        <a:effectLst/>
                        <a:latin typeface="Arial" panose="020B0604020202020204" pitchFamily="34" charset="0"/>
                        <a:cs typeface="Arial" panose="020B0604020202020204" pitchFamily="34" charset="0"/>
                      </a:endParaRP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3411308485"/>
                  </a:ext>
                </a:extLst>
              </a:tr>
              <a:tr h="548640">
                <a:tc>
                  <a:txBody>
                    <a:bodyPr/>
                    <a:lstStyle/>
                    <a:p>
                      <a:pPr algn="ctr">
                        <a:lnSpc>
                          <a:spcPct val="150000"/>
                        </a:lnSpc>
                        <a:spcBef>
                          <a:spcPts val="100"/>
                        </a:spcBef>
                        <a:spcAft>
                          <a:spcPts val="100"/>
                        </a:spcAft>
                      </a:pPr>
                      <a:r>
                        <a:rPr lang="vi-VN" sz="2000" b="0" kern="100">
                          <a:effectLst/>
                          <a:latin typeface="Arial" panose="020B0604020202020204" pitchFamily="34" charset="0"/>
                          <a:cs typeface="Arial" panose="020B0604020202020204" pitchFamily="34" charset="0"/>
                        </a:rPr>
                        <a:t>5 /1930</a:t>
                      </a:r>
                      <a:endParaRPr lang="en-US" sz="2000" b="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just">
                        <a:lnSpc>
                          <a:spcPct val="150000"/>
                        </a:lnSpc>
                        <a:spcBef>
                          <a:spcPts val="100"/>
                        </a:spcBef>
                        <a:spcAft>
                          <a:spcPts val="100"/>
                        </a:spcAft>
                      </a:pPr>
                      <a:endParaRPr lang="en-US"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925734533"/>
                  </a:ext>
                </a:extLst>
              </a:tr>
              <a:tr h="548640">
                <a:tc>
                  <a:txBody>
                    <a:bodyPr/>
                    <a:lstStyle/>
                    <a:p>
                      <a:pPr algn="ctr">
                        <a:lnSpc>
                          <a:spcPct val="150000"/>
                        </a:lnSpc>
                        <a:spcBef>
                          <a:spcPts val="100"/>
                        </a:spcBef>
                        <a:spcAft>
                          <a:spcPts val="100"/>
                        </a:spcAft>
                      </a:pPr>
                      <a:r>
                        <a:rPr lang="vi-VN" sz="2000" b="0" kern="100">
                          <a:effectLst/>
                          <a:latin typeface="Arial" panose="020B0604020202020204" pitchFamily="34" charset="0"/>
                          <a:cs typeface="Arial" panose="020B0604020202020204" pitchFamily="34" charset="0"/>
                        </a:rPr>
                        <a:t>9 – 10/1930</a:t>
                      </a:r>
                      <a:endParaRPr lang="en-US" sz="2000" b="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just">
                        <a:lnSpc>
                          <a:spcPct val="150000"/>
                        </a:lnSpc>
                        <a:spcBef>
                          <a:spcPts val="100"/>
                        </a:spcBef>
                        <a:spcAft>
                          <a:spcPts val="100"/>
                        </a:spcAft>
                      </a:pPr>
                      <a:endParaRPr lang="en-US" sz="2000">
                        <a:effectLst/>
                        <a:latin typeface="Arial" panose="020B0604020202020204" pitchFamily="34" charset="0"/>
                        <a:cs typeface="Arial" panose="020B0604020202020204" pitchFamily="34" charset="0"/>
                      </a:endParaRP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808891552"/>
                  </a:ext>
                </a:extLst>
              </a:tr>
              <a:tr h="548640">
                <a:tc>
                  <a:txBody>
                    <a:bodyPr/>
                    <a:lstStyle/>
                    <a:p>
                      <a:pPr algn="ctr">
                        <a:lnSpc>
                          <a:spcPct val="150000"/>
                        </a:lnSpc>
                        <a:spcBef>
                          <a:spcPts val="100"/>
                        </a:spcBef>
                        <a:spcAft>
                          <a:spcPts val="100"/>
                        </a:spcAft>
                      </a:pPr>
                      <a:r>
                        <a:rPr lang="vi-VN" sz="2000" b="0" kern="100">
                          <a:effectLst/>
                          <a:latin typeface="Arial" panose="020B0604020202020204" pitchFamily="34" charset="0"/>
                          <a:cs typeface="Arial" panose="020B0604020202020204" pitchFamily="34" charset="0"/>
                        </a:rPr>
                        <a:t>12/9/1930</a:t>
                      </a:r>
                      <a:endParaRPr lang="en-US" sz="2000" b="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just">
                        <a:lnSpc>
                          <a:spcPct val="150000"/>
                        </a:lnSpc>
                        <a:spcBef>
                          <a:spcPts val="100"/>
                        </a:spcBef>
                        <a:spcAft>
                          <a:spcPts val="100"/>
                        </a:spcAft>
                      </a:pPr>
                      <a:endParaRPr lang="en-US"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335310656"/>
                  </a:ext>
                </a:extLst>
              </a:tr>
              <a:tr h="548640">
                <a:tc>
                  <a:txBody>
                    <a:bodyPr/>
                    <a:lstStyle/>
                    <a:p>
                      <a:pPr algn="ctr">
                        <a:lnSpc>
                          <a:spcPct val="150000"/>
                        </a:lnSpc>
                        <a:spcBef>
                          <a:spcPts val="100"/>
                        </a:spcBef>
                        <a:spcAft>
                          <a:spcPts val="100"/>
                        </a:spcAft>
                      </a:pPr>
                      <a:r>
                        <a:rPr lang="vi-VN" sz="2000" b="0" kern="100">
                          <a:effectLst/>
                          <a:latin typeface="Arial" panose="020B0604020202020204" pitchFamily="34" charset="0"/>
                          <a:cs typeface="Arial" panose="020B0604020202020204" pitchFamily="34" charset="0"/>
                        </a:rPr>
                        <a:t>Đầu năm 1931</a:t>
                      </a:r>
                      <a:endParaRPr lang="en-US" sz="2000" b="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just">
                        <a:lnSpc>
                          <a:spcPct val="150000"/>
                        </a:lnSpc>
                        <a:spcBef>
                          <a:spcPts val="100"/>
                        </a:spcBef>
                        <a:spcAft>
                          <a:spcPts val="100"/>
                        </a:spcAft>
                      </a:pPr>
                      <a:endParaRPr lang="en-US" sz="2000">
                        <a:effectLst/>
                        <a:latin typeface="Arial" panose="020B0604020202020204" pitchFamily="34" charset="0"/>
                        <a:cs typeface="Arial" panose="020B0604020202020204" pitchFamily="34" charset="0"/>
                      </a:endParaRPr>
                    </a:p>
                  </a:txBody>
                  <a:tcPr marL="68580" marR="68580" marT="0" marB="0"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3240731867"/>
                  </a:ext>
                </a:extLst>
              </a:tr>
            </a:tbl>
          </a:graphicData>
        </a:graphic>
      </p:graphicFrame>
    </p:spTree>
    <p:extLst>
      <p:ext uri="{BB962C8B-B14F-4D97-AF65-F5344CB8AC3E}">
        <p14:creationId xmlns:p14="http://schemas.microsoft.com/office/powerpoint/2010/main" val="1876952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left)">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barn(inVertical)">
                                      <p:cBhvr>
                                        <p:cTn id="12" dur="500"/>
                                        <p:tgtEl>
                                          <p:spTgt spid="33"/>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6"/>
                                        </p:tgtEl>
                                        <p:attrNameLst>
                                          <p:attrName>style.visibility</p:attrName>
                                        </p:attrNameLst>
                                      </p:cBhvr>
                                      <p:to>
                                        <p:strVal val="visible"/>
                                      </p:to>
                                    </p:set>
                                    <p:animEffect transition="in" filter="randombar(horizontal)">
                                      <p:cBhvr>
                                        <p:cTn id="17"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B760AA2-A224-B4E2-96F2-2790649763D1}"/>
              </a:ext>
            </a:extLst>
          </p:cNvPr>
          <p:cNvGrpSpPr/>
          <p:nvPr/>
        </p:nvGrpSpPr>
        <p:grpSpPr>
          <a:xfrm>
            <a:off x="228198" y="327660"/>
            <a:ext cx="3505230" cy="3550796"/>
            <a:chOff x="228198" y="327660"/>
            <a:chExt cx="3505230" cy="3550796"/>
          </a:xfrm>
        </p:grpSpPr>
        <p:pic>
          <p:nvPicPr>
            <p:cNvPr id="3" name="Picture 2" descr="A map of the country&#10;&#10;Description automatically generated">
              <a:extLst>
                <a:ext uri="{FF2B5EF4-FFF2-40B4-BE49-F238E27FC236}">
                  <a16:creationId xmlns:a16="http://schemas.microsoft.com/office/drawing/2014/main" id="{799DB288-6C3C-0748-C234-E8AD1E3BF7A5}"/>
                </a:ext>
              </a:extLst>
            </p:cNvPr>
            <p:cNvPicPr>
              <a:picLocks noChangeAspect="1"/>
            </p:cNvPicPr>
            <p:nvPr/>
          </p:nvPicPr>
          <p:blipFill>
            <a:blip r:embed="rId2"/>
            <a:stretch>
              <a:fillRect/>
            </a:stretch>
          </p:blipFill>
          <p:spPr>
            <a:xfrm>
              <a:off x="228198" y="327660"/>
              <a:ext cx="3505230" cy="2864791"/>
            </a:xfrm>
            <a:prstGeom prst="rect">
              <a:avLst/>
            </a:prstGeom>
          </p:spPr>
        </p:pic>
        <p:sp>
          <p:nvSpPr>
            <p:cNvPr id="6" name="TextBox 5">
              <a:extLst>
                <a:ext uri="{FF2B5EF4-FFF2-40B4-BE49-F238E27FC236}">
                  <a16:creationId xmlns:a16="http://schemas.microsoft.com/office/drawing/2014/main" id="{1910ABD2-EE89-A50A-B7F6-0586CFBE2EF1}"/>
                </a:ext>
              </a:extLst>
            </p:cNvPr>
            <p:cNvSpPr txBox="1"/>
            <p:nvPr/>
          </p:nvSpPr>
          <p:spPr>
            <a:xfrm>
              <a:off x="510153" y="3179739"/>
              <a:ext cx="2941320" cy="698717"/>
            </a:xfrm>
            <a:prstGeom prst="rect">
              <a:avLst/>
            </a:prstGeom>
            <a:noFill/>
          </p:spPr>
          <p:txBody>
            <a:bodyPr wrap="square" rtlCol="0">
              <a:spAutoFit/>
            </a:bodyPr>
            <a:lstStyle/>
            <a:p>
              <a:pPr algn="ctr">
                <a:lnSpc>
                  <a:spcPct val="150000"/>
                </a:lnSpc>
              </a:pPr>
              <a:r>
                <a:rPr lang="en-US" b="1"/>
                <a:t>Hình 7.2. </a:t>
              </a:r>
              <a:r>
                <a:rPr lang="en-US"/>
                <a:t>Lược đồ cao trào Xô viết Nghệ - Tĩnh (1930 – 1931)</a:t>
              </a:r>
            </a:p>
          </p:txBody>
        </p:sp>
      </p:grpSp>
      <p:grpSp>
        <p:nvGrpSpPr>
          <p:cNvPr id="9" name="Group 8">
            <a:extLst>
              <a:ext uri="{FF2B5EF4-FFF2-40B4-BE49-F238E27FC236}">
                <a16:creationId xmlns:a16="http://schemas.microsoft.com/office/drawing/2014/main" id="{6B35FE88-88E1-61BD-0889-5885C7D5E9F6}"/>
              </a:ext>
            </a:extLst>
          </p:cNvPr>
          <p:cNvGrpSpPr/>
          <p:nvPr/>
        </p:nvGrpSpPr>
        <p:grpSpPr>
          <a:xfrm>
            <a:off x="3822840" y="1706715"/>
            <a:ext cx="5092962" cy="3292210"/>
            <a:chOff x="3822840" y="1363815"/>
            <a:chExt cx="5092962" cy="3292210"/>
          </a:xfrm>
        </p:grpSpPr>
        <p:pic>
          <p:nvPicPr>
            <p:cNvPr id="5" name="Picture 4" descr="A painting of people protesting&#10;&#10;Description automatically generated">
              <a:extLst>
                <a:ext uri="{FF2B5EF4-FFF2-40B4-BE49-F238E27FC236}">
                  <a16:creationId xmlns:a16="http://schemas.microsoft.com/office/drawing/2014/main" id="{9DCC6B31-873E-E99D-E687-4FEA724ADB58}"/>
                </a:ext>
              </a:extLst>
            </p:cNvPr>
            <p:cNvPicPr>
              <a:picLocks noChangeAspect="1"/>
            </p:cNvPicPr>
            <p:nvPr/>
          </p:nvPicPr>
          <p:blipFill>
            <a:blip r:embed="rId3"/>
            <a:stretch>
              <a:fillRect/>
            </a:stretch>
          </p:blipFill>
          <p:spPr>
            <a:xfrm>
              <a:off x="3822840" y="1363815"/>
              <a:ext cx="5092962" cy="2593493"/>
            </a:xfrm>
            <a:prstGeom prst="rect">
              <a:avLst/>
            </a:prstGeom>
          </p:spPr>
        </p:pic>
        <p:sp>
          <p:nvSpPr>
            <p:cNvPr id="8" name="TextBox 7">
              <a:extLst>
                <a:ext uri="{FF2B5EF4-FFF2-40B4-BE49-F238E27FC236}">
                  <a16:creationId xmlns:a16="http://schemas.microsoft.com/office/drawing/2014/main" id="{29BDC9CD-D293-6CD8-8B22-4007703649BE}"/>
                </a:ext>
              </a:extLst>
            </p:cNvPr>
            <p:cNvSpPr txBox="1"/>
            <p:nvPr/>
          </p:nvSpPr>
          <p:spPr>
            <a:xfrm>
              <a:off x="4360750" y="3957308"/>
              <a:ext cx="4017141" cy="698717"/>
            </a:xfrm>
            <a:prstGeom prst="rect">
              <a:avLst/>
            </a:prstGeom>
            <a:noFill/>
          </p:spPr>
          <p:txBody>
            <a:bodyPr wrap="square" rtlCol="0">
              <a:spAutoFit/>
            </a:bodyPr>
            <a:lstStyle/>
            <a:p>
              <a:pPr algn="ctr">
                <a:lnSpc>
                  <a:spcPct val="150000"/>
                </a:lnSpc>
              </a:pPr>
              <a:r>
                <a:rPr lang="en-US" b="1"/>
                <a:t>Hình 7.3. </a:t>
              </a:r>
              <a:r>
                <a:rPr lang="en-US"/>
                <a:t>Xô viết Nghệ - Tĩnh</a:t>
              </a:r>
            </a:p>
            <a:p>
              <a:pPr algn="ctr">
                <a:lnSpc>
                  <a:spcPct val="150000"/>
                </a:lnSpc>
              </a:pPr>
              <a:r>
                <a:rPr lang="en-US"/>
                <a:t>(tranh sơn dầu của họa sĩ Nguyễn Đức Nùng)</a:t>
              </a:r>
            </a:p>
          </p:txBody>
        </p:sp>
      </p:grpSp>
    </p:spTree>
    <p:extLst>
      <p:ext uri="{BB962C8B-B14F-4D97-AF65-F5344CB8AC3E}">
        <p14:creationId xmlns:p14="http://schemas.microsoft.com/office/powerpoint/2010/main" val="2240956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par>
                                <p:cTn id="8" presetID="14" presetClass="entr" presetSubtype="1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randombar(horizontal)">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Rectangle: Rounded Corners 31">
            <a:extLst>
              <a:ext uri="{FF2B5EF4-FFF2-40B4-BE49-F238E27FC236}">
                <a16:creationId xmlns:a16="http://schemas.microsoft.com/office/drawing/2014/main" id="{94355B7A-EE03-6156-8474-3C6C365FF878}"/>
              </a:ext>
            </a:extLst>
          </p:cNvPr>
          <p:cNvSpPr/>
          <p:nvPr/>
        </p:nvSpPr>
        <p:spPr>
          <a:xfrm>
            <a:off x="303168" y="464411"/>
            <a:ext cx="8537663" cy="621528"/>
          </a:xfrm>
          <a:prstGeom prst="roundRect">
            <a:avLst/>
          </a:prstGeom>
          <a:solidFill>
            <a:srgbClr val="D1B796"/>
          </a:solidFill>
          <a:ln w="25400" cap="flat" cmpd="sng" algn="ctr">
            <a:solidFill>
              <a:srgbClr val="D1B796">
                <a:shade val="15000"/>
              </a:srgbClr>
            </a:solidFill>
            <a:prstDash val="solid"/>
          </a:ln>
          <a:effectLst>
            <a:outerShdw blurRad="63500" sx="102000" sy="102000" algn="ctr"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400" b="1">
                <a:solidFill>
                  <a:srgbClr val="7E4500">
                    <a:lumMod val="25000"/>
                  </a:srgbClr>
                </a:solidFill>
                <a:ea typeface="+mn-ea"/>
                <a:cs typeface="+mn-cs"/>
              </a:rPr>
              <a:t>Diễn biến chính của phong trào cách mạng (1930 – 1931)</a:t>
            </a:r>
            <a:endParaRPr kumimoji="0" lang="en-US" sz="2400" b="1" i="0" u="none" strike="noStrike" kern="0" cap="none" spc="0" normalizeH="0" baseline="0" noProof="0">
              <a:ln>
                <a:noFill/>
              </a:ln>
              <a:solidFill>
                <a:srgbClr val="7E4500">
                  <a:lumMod val="25000"/>
                </a:srgbClr>
              </a:solidFill>
              <a:effectLst/>
              <a:uLnTx/>
              <a:uFillTx/>
              <a:latin typeface="Arial"/>
              <a:ea typeface="+mn-ea"/>
              <a:cs typeface="+mn-cs"/>
            </a:endParaRPr>
          </a:p>
        </p:txBody>
      </p:sp>
      <p:cxnSp>
        <p:nvCxnSpPr>
          <p:cNvPr id="33" name="Straight Arrow Connector 32">
            <a:extLst>
              <a:ext uri="{FF2B5EF4-FFF2-40B4-BE49-F238E27FC236}">
                <a16:creationId xmlns:a16="http://schemas.microsoft.com/office/drawing/2014/main" id="{066A051E-001B-D579-33E5-911CAAC53B17}"/>
              </a:ext>
            </a:extLst>
          </p:cNvPr>
          <p:cNvCxnSpPr/>
          <p:nvPr/>
        </p:nvCxnSpPr>
        <p:spPr>
          <a:xfrm>
            <a:off x="958256" y="2486623"/>
            <a:ext cx="7572053" cy="0"/>
          </a:xfrm>
          <a:prstGeom prst="straightConnector1">
            <a:avLst/>
          </a:prstGeom>
          <a:noFill/>
          <a:ln w="28575" cap="flat" cmpd="sng" algn="ctr">
            <a:solidFill>
              <a:srgbClr val="7E4500">
                <a:lumMod val="60000"/>
                <a:lumOff val="40000"/>
              </a:srgbClr>
            </a:solidFill>
            <a:prstDash val="solid"/>
            <a:headEnd type="oval" w="med" len="med"/>
            <a:tailEnd type="arrow" w="med" len="med"/>
          </a:ln>
          <a:effectLst/>
        </p:spPr>
      </p:cxnSp>
      <p:cxnSp>
        <p:nvCxnSpPr>
          <p:cNvPr id="34" name="Straight Arrow Connector 33">
            <a:extLst>
              <a:ext uri="{FF2B5EF4-FFF2-40B4-BE49-F238E27FC236}">
                <a16:creationId xmlns:a16="http://schemas.microsoft.com/office/drawing/2014/main" id="{8A1CFA8E-FFD6-3583-F9DC-D5C3D1D70B06}"/>
              </a:ext>
            </a:extLst>
          </p:cNvPr>
          <p:cNvCxnSpPr>
            <a:cxnSpLocks/>
          </p:cNvCxnSpPr>
          <p:nvPr/>
        </p:nvCxnSpPr>
        <p:spPr>
          <a:xfrm>
            <a:off x="7299960" y="2486623"/>
            <a:ext cx="1230349" cy="0"/>
          </a:xfrm>
          <a:prstGeom prst="straightConnector1">
            <a:avLst/>
          </a:prstGeom>
          <a:noFill/>
          <a:ln w="28575" cap="flat" cmpd="sng" algn="ctr">
            <a:solidFill>
              <a:srgbClr val="594B3E">
                <a:lumMod val="50000"/>
              </a:srgbClr>
            </a:solidFill>
            <a:prstDash val="solid"/>
            <a:headEnd type="oval" w="med" len="med"/>
            <a:tailEnd type="arrow" w="med" len="med"/>
          </a:ln>
          <a:effectLst/>
        </p:spPr>
      </p:cxnSp>
      <p:grpSp>
        <p:nvGrpSpPr>
          <p:cNvPr id="35" name="Group 34">
            <a:extLst>
              <a:ext uri="{FF2B5EF4-FFF2-40B4-BE49-F238E27FC236}">
                <a16:creationId xmlns:a16="http://schemas.microsoft.com/office/drawing/2014/main" id="{3AEADEB5-251E-CA87-B0B1-84291C7D61E1}"/>
              </a:ext>
            </a:extLst>
          </p:cNvPr>
          <p:cNvGrpSpPr/>
          <p:nvPr/>
        </p:nvGrpSpPr>
        <p:grpSpPr>
          <a:xfrm>
            <a:off x="264260" y="1591123"/>
            <a:ext cx="1297151" cy="551379"/>
            <a:chOff x="276100" y="1191801"/>
            <a:chExt cx="1297151" cy="551379"/>
          </a:xfrm>
        </p:grpSpPr>
        <p:sp>
          <p:nvSpPr>
            <p:cNvPr id="36" name="Oval Callout 12">
              <a:extLst>
                <a:ext uri="{FF2B5EF4-FFF2-40B4-BE49-F238E27FC236}">
                  <a16:creationId xmlns:a16="http://schemas.microsoft.com/office/drawing/2014/main" id="{29A0E3C2-6134-5BE7-B655-0CA8DCBDAFFA}"/>
                </a:ext>
              </a:extLst>
            </p:cNvPr>
            <p:cNvSpPr/>
            <p:nvPr/>
          </p:nvSpPr>
          <p:spPr>
            <a:xfrm>
              <a:off x="329038" y="1191801"/>
              <a:ext cx="1209425"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3EFEA"/>
                </a:solidFill>
                <a:effectLst/>
                <a:uLnTx/>
                <a:uFillTx/>
                <a:latin typeface="Arial"/>
                <a:ea typeface="+mn-ea"/>
                <a:cs typeface="+mn-cs"/>
              </a:endParaRPr>
            </a:p>
          </p:txBody>
        </p:sp>
        <p:sp>
          <p:nvSpPr>
            <p:cNvPr id="37" name="Rectangle 36">
              <a:extLst>
                <a:ext uri="{FF2B5EF4-FFF2-40B4-BE49-F238E27FC236}">
                  <a16:creationId xmlns:a16="http://schemas.microsoft.com/office/drawing/2014/main" id="{2660EC86-BB08-0725-1B5B-1043AC2343EB}"/>
                </a:ext>
              </a:extLst>
            </p:cNvPr>
            <p:cNvSpPr/>
            <p:nvPr/>
          </p:nvSpPr>
          <p:spPr>
            <a:xfrm>
              <a:off x="276100" y="1267436"/>
              <a:ext cx="1297151"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a:solidFill>
                    <a:srgbClr val="2B241A"/>
                  </a:solidFill>
                  <a:latin typeface="Arial" panose="020B0604020202020204" pitchFamily="34" charset="0"/>
                </a:rPr>
                <a:t>Đầu 1930</a:t>
              </a:r>
              <a:endParaRPr kumimoji="0" lang="en-US" sz="2000" b="0" i="0" u="none" strike="noStrike" kern="0" cap="none" spc="0" normalizeH="0" baseline="0" noProof="0">
                <a:ln>
                  <a:noFill/>
                </a:ln>
                <a:solidFill>
                  <a:srgbClr val="2B241A"/>
                </a:solidFill>
                <a:effectLst/>
                <a:uLnTx/>
                <a:uFillTx/>
              </a:endParaRPr>
            </a:p>
          </p:txBody>
        </p:sp>
      </p:grpSp>
      <p:grpSp>
        <p:nvGrpSpPr>
          <p:cNvPr id="38" name="Group 37">
            <a:extLst>
              <a:ext uri="{FF2B5EF4-FFF2-40B4-BE49-F238E27FC236}">
                <a16:creationId xmlns:a16="http://schemas.microsoft.com/office/drawing/2014/main" id="{84A00366-4805-FB04-3286-75CE2E28B164}"/>
              </a:ext>
            </a:extLst>
          </p:cNvPr>
          <p:cNvGrpSpPr/>
          <p:nvPr/>
        </p:nvGrpSpPr>
        <p:grpSpPr>
          <a:xfrm>
            <a:off x="4934832" y="1586634"/>
            <a:ext cx="1436090" cy="551379"/>
            <a:chOff x="220524" y="1189089"/>
            <a:chExt cx="1436090" cy="551379"/>
          </a:xfrm>
        </p:grpSpPr>
        <p:sp>
          <p:nvSpPr>
            <p:cNvPr id="39" name="Oval Callout 16">
              <a:extLst>
                <a:ext uri="{FF2B5EF4-FFF2-40B4-BE49-F238E27FC236}">
                  <a16:creationId xmlns:a16="http://schemas.microsoft.com/office/drawing/2014/main" id="{421E3E9E-E45F-417A-4377-329539BB0E63}"/>
                </a:ext>
              </a:extLst>
            </p:cNvPr>
            <p:cNvSpPr/>
            <p:nvPr/>
          </p:nvSpPr>
          <p:spPr>
            <a:xfrm>
              <a:off x="220524" y="1189089"/>
              <a:ext cx="1436090"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3EFEA"/>
                </a:solidFill>
                <a:effectLst/>
                <a:uLnTx/>
                <a:uFillTx/>
                <a:latin typeface="Arial"/>
                <a:ea typeface="+mn-ea"/>
                <a:cs typeface="+mn-cs"/>
              </a:endParaRPr>
            </a:p>
          </p:txBody>
        </p:sp>
        <p:sp>
          <p:nvSpPr>
            <p:cNvPr id="40" name="Rectangle 39">
              <a:extLst>
                <a:ext uri="{FF2B5EF4-FFF2-40B4-BE49-F238E27FC236}">
                  <a16:creationId xmlns:a16="http://schemas.microsoft.com/office/drawing/2014/main" id="{58AC620F-4222-5C73-BB46-CD1F9F8463AE}"/>
                </a:ext>
              </a:extLst>
            </p:cNvPr>
            <p:cNvSpPr/>
            <p:nvPr/>
          </p:nvSpPr>
          <p:spPr>
            <a:xfrm>
              <a:off x="262474" y="1267436"/>
              <a:ext cx="1324402"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2B241A"/>
                  </a:solidFill>
                  <a:effectLst/>
                  <a:uLnTx/>
                  <a:uFillTx/>
                  <a:latin typeface="Arial" panose="020B0604020202020204" pitchFamily="34" charset="0"/>
                </a:rPr>
                <a:t>12/9/1930</a:t>
              </a:r>
              <a:endParaRPr kumimoji="0" lang="en-US" sz="2000" b="0" i="0" u="none" strike="noStrike" kern="0" cap="none" spc="0" normalizeH="0" baseline="0" noProof="0">
                <a:ln>
                  <a:noFill/>
                </a:ln>
                <a:solidFill>
                  <a:srgbClr val="2B241A"/>
                </a:solidFill>
                <a:effectLst/>
                <a:uLnTx/>
                <a:uFillTx/>
              </a:endParaRPr>
            </a:p>
          </p:txBody>
        </p:sp>
      </p:grpSp>
      <p:sp>
        <p:nvSpPr>
          <p:cNvPr id="41" name="Rectangle 40">
            <a:extLst>
              <a:ext uri="{FF2B5EF4-FFF2-40B4-BE49-F238E27FC236}">
                <a16:creationId xmlns:a16="http://schemas.microsoft.com/office/drawing/2014/main" id="{7CBA2402-D072-3D7B-9037-45792870D54E}"/>
              </a:ext>
            </a:extLst>
          </p:cNvPr>
          <p:cNvSpPr/>
          <p:nvPr/>
        </p:nvSpPr>
        <p:spPr>
          <a:xfrm>
            <a:off x="8216761" y="1940671"/>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42" name="Group 41">
            <a:extLst>
              <a:ext uri="{FF2B5EF4-FFF2-40B4-BE49-F238E27FC236}">
                <a16:creationId xmlns:a16="http://schemas.microsoft.com/office/drawing/2014/main" id="{08C4C0E3-40C1-8F2A-D492-01A8506FBBDA}"/>
              </a:ext>
            </a:extLst>
          </p:cNvPr>
          <p:cNvGrpSpPr/>
          <p:nvPr/>
        </p:nvGrpSpPr>
        <p:grpSpPr>
          <a:xfrm>
            <a:off x="1948806" y="1585482"/>
            <a:ext cx="979168" cy="551379"/>
            <a:chOff x="429774" y="1184645"/>
            <a:chExt cx="979168" cy="551379"/>
          </a:xfrm>
        </p:grpSpPr>
        <p:sp>
          <p:nvSpPr>
            <p:cNvPr id="43" name="Oval Callout 21">
              <a:extLst>
                <a:ext uri="{FF2B5EF4-FFF2-40B4-BE49-F238E27FC236}">
                  <a16:creationId xmlns:a16="http://schemas.microsoft.com/office/drawing/2014/main" id="{CE54E6D1-47E4-97B3-A1B0-F0217FD5174A}"/>
                </a:ext>
              </a:extLst>
            </p:cNvPr>
            <p:cNvSpPr/>
            <p:nvPr/>
          </p:nvSpPr>
          <p:spPr>
            <a:xfrm>
              <a:off x="429774" y="1184645"/>
              <a:ext cx="968535"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3EFEA"/>
                </a:solidFill>
                <a:effectLst/>
                <a:uLnTx/>
                <a:uFillTx/>
                <a:latin typeface="Arial"/>
                <a:ea typeface="+mn-ea"/>
                <a:cs typeface="+mn-cs"/>
              </a:endParaRPr>
            </a:p>
          </p:txBody>
        </p:sp>
        <p:sp>
          <p:nvSpPr>
            <p:cNvPr id="44" name="Rectangle 43">
              <a:extLst>
                <a:ext uri="{FF2B5EF4-FFF2-40B4-BE49-F238E27FC236}">
                  <a16:creationId xmlns:a16="http://schemas.microsoft.com/office/drawing/2014/main" id="{8931FE2F-08EB-25C1-789D-06E72216DB96}"/>
                </a:ext>
              </a:extLst>
            </p:cNvPr>
            <p:cNvSpPr/>
            <p:nvPr/>
          </p:nvSpPr>
          <p:spPr>
            <a:xfrm>
              <a:off x="440407" y="1267436"/>
              <a:ext cx="968535"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2B241A"/>
                  </a:solidFill>
                  <a:effectLst/>
                  <a:uLnTx/>
                  <a:uFillTx/>
                  <a:latin typeface="Arial" panose="020B0604020202020204" pitchFamily="34" charset="0"/>
                </a:rPr>
                <a:t>5/1930</a:t>
              </a:r>
              <a:endParaRPr kumimoji="0" lang="en-US" sz="2000" b="0" i="0" u="none" strike="noStrike" kern="0" cap="none" spc="0" normalizeH="0" baseline="0" noProof="0">
                <a:ln>
                  <a:noFill/>
                </a:ln>
                <a:solidFill>
                  <a:srgbClr val="2B241A"/>
                </a:solidFill>
                <a:effectLst/>
                <a:uLnTx/>
                <a:uFillTx/>
              </a:endParaRPr>
            </a:p>
          </p:txBody>
        </p:sp>
      </p:grpSp>
      <p:sp>
        <p:nvSpPr>
          <p:cNvPr id="45" name="Oval 44">
            <a:extLst>
              <a:ext uri="{FF2B5EF4-FFF2-40B4-BE49-F238E27FC236}">
                <a16:creationId xmlns:a16="http://schemas.microsoft.com/office/drawing/2014/main" id="{644D480D-F111-E781-09B4-5CA12269BA61}"/>
              </a:ext>
            </a:extLst>
          </p:cNvPr>
          <p:cNvSpPr/>
          <p:nvPr/>
        </p:nvSpPr>
        <p:spPr>
          <a:xfrm>
            <a:off x="2405380" y="2450663"/>
            <a:ext cx="71919" cy="71920"/>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46" name="Group 45">
            <a:extLst>
              <a:ext uri="{FF2B5EF4-FFF2-40B4-BE49-F238E27FC236}">
                <a16:creationId xmlns:a16="http://schemas.microsoft.com/office/drawing/2014/main" id="{60D8443D-8252-6985-7C54-CD9984791C57}"/>
              </a:ext>
            </a:extLst>
          </p:cNvPr>
          <p:cNvGrpSpPr/>
          <p:nvPr/>
        </p:nvGrpSpPr>
        <p:grpSpPr>
          <a:xfrm>
            <a:off x="3187289" y="1586633"/>
            <a:ext cx="1479892" cy="551379"/>
            <a:chOff x="184731" y="1191802"/>
            <a:chExt cx="1479892" cy="551379"/>
          </a:xfrm>
        </p:grpSpPr>
        <p:sp>
          <p:nvSpPr>
            <p:cNvPr id="47" name="Oval Callout 21">
              <a:extLst>
                <a:ext uri="{FF2B5EF4-FFF2-40B4-BE49-F238E27FC236}">
                  <a16:creationId xmlns:a16="http://schemas.microsoft.com/office/drawing/2014/main" id="{87F0E2A7-001A-78F8-9D7B-14C74E905F12}"/>
                </a:ext>
              </a:extLst>
            </p:cNvPr>
            <p:cNvSpPr/>
            <p:nvPr/>
          </p:nvSpPr>
          <p:spPr>
            <a:xfrm>
              <a:off x="193148" y="1191802"/>
              <a:ext cx="1463052"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3EFEA"/>
                </a:solidFill>
                <a:effectLst/>
                <a:uLnTx/>
                <a:uFillTx/>
                <a:latin typeface="Arial"/>
                <a:ea typeface="+mn-ea"/>
                <a:cs typeface="+mn-cs"/>
              </a:endParaRPr>
            </a:p>
          </p:txBody>
        </p:sp>
        <p:sp>
          <p:nvSpPr>
            <p:cNvPr id="48" name="Rectangle 47">
              <a:extLst>
                <a:ext uri="{FF2B5EF4-FFF2-40B4-BE49-F238E27FC236}">
                  <a16:creationId xmlns:a16="http://schemas.microsoft.com/office/drawing/2014/main" id="{CDDAC72B-EBF8-A2EC-A077-3027337E4EE1}"/>
                </a:ext>
              </a:extLst>
            </p:cNvPr>
            <p:cNvSpPr/>
            <p:nvPr/>
          </p:nvSpPr>
          <p:spPr>
            <a:xfrm>
              <a:off x="184731" y="1267436"/>
              <a:ext cx="1479892"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2B241A"/>
                  </a:solidFill>
                  <a:effectLst/>
                  <a:uLnTx/>
                  <a:uFillTx/>
                  <a:latin typeface="Arial" panose="020B0604020202020204" pitchFamily="34" charset="0"/>
                </a:rPr>
                <a:t>9 - 10/1930</a:t>
              </a:r>
              <a:endParaRPr kumimoji="0" lang="en-US" sz="2000" b="0" i="0" u="none" strike="noStrike" kern="0" cap="none" spc="0" normalizeH="0" baseline="0" noProof="0">
                <a:ln>
                  <a:noFill/>
                </a:ln>
                <a:solidFill>
                  <a:srgbClr val="2B241A"/>
                </a:solidFill>
                <a:effectLst/>
                <a:uLnTx/>
                <a:uFillTx/>
              </a:endParaRPr>
            </a:p>
          </p:txBody>
        </p:sp>
      </p:grpSp>
      <p:sp>
        <p:nvSpPr>
          <p:cNvPr id="49" name="Oval 48">
            <a:extLst>
              <a:ext uri="{FF2B5EF4-FFF2-40B4-BE49-F238E27FC236}">
                <a16:creationId xmlns:a16="http://schemas.microsoft.com/office/drawing/2014/main" id="{316F1CB9-E04B-BB5D-1AF5-225C55F877C4}"/>
              </a:ext>
            </a:extLst>
          </p:cNvPr>
          <p:cNvSpPr/>
          <p:nvPr/>
        </p:nvSpPr>
        <p:spPr>
          <a:xfrm>
            <a:off x="3927235" y="2450663"/>
            <a:ext cx="71919" cy="71920"/>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sp>
        <p:nvSpPr>
          <p:cNvPr id="50" name="Oval 49">
            <a:extLst>
              <a:ext uri="{FF2B5EF4-FFF2-40B4-BE49-F238E27FC236}">
                <a16:creationId xmlns:a16="http://schemas.microsoft.com/office/drawing/2014/main" id="{C5514C04-0C11-2473-2375-965D36C32D49}"/>
              </a:ext>
            </a:extLst>
          </p:cNvPr>
          <p:cNvSpPr/>
          <p:nvPr/>
        </p:nvSpPr>
        <p:spPr>
          <a:xfrm>
            <a:off x="5648742" y="2450663"/>
            <a:ext cx="71919" cy="71920"/>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51" name="Group 50">
            <a:extLst>
              <a:ext uri="{FF2B5EF4-FFF2-40B4-BE49-F238E27FC236}">
                <a16:creationId xmlns:a16="http://schemas.microsoft.com/office/drawing/2014/main" id="{EAAF52F3-413E-AB46-45F4-95D1080A44CE}"/>
              </a:ext>
            </a:extLst>
          </p:cNvPr>
          <p:cNvGrpSpPr/>
          <p:nvPr/>
        </p:nvGrpSpPr>
        <p:grpSpPr>
          <a:xfrm>
            <a:off x="6617983" y="1589347"/>
            <a:ext cx="1297151" cy="551379"/>
            <a:chOff x="276100" y="1191802"/>
            <a:chExt cx="1297151" cy="551379"/>
          </a:xfrm>
        </p:grpSpPr>
        <p:sp>
          <p:nvSpPr>
            <p:cNvPr id="52" name="Oval Callout 16">
              <a:extLst>
                <a:ext uri="{FF2B5EF4-FFF2-40B4-BE49-F238E27FC236}">
                  <a16:creationId xmlns:a16="http://schemas.microsoft.com/office/drawing/2014/main" id="{FF1902C7-B0BB-F448-1432-7A1EAB45FA99}"/>
                </a:ext>
              </a:extLst>
            </p:cNvPr>
            <p:cNvSpPr/>
            <p:nvPr/>
          </p:nvSpPr>
          <p:spPr>
            <a:xfrm>
              <a:off x="302099" y="1191802"/>
              <a:ext cx="1245152" cy="55137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3EFEA"/>
                </a:solidFill>
                <a:effectLst/>
                <a:uLnTx/>
                <a:uFillTx/>
                <a:latin typeface="Arial"/>
                <a:ea typeface="+mn-ea"/>
                <a:cs typeface="+mn-cs"/>
              </a:endParaRPr>
            </a:p>
          </p:txBody>
        </p:sp>
        <p:sp>
          <p:nvSpPr>
            <p:cNvPr id="53" name="Rectangle 52">
              <a:extLst>
                <a:ext uri="{FF2B5EF4-FFF2-40B4-BE49-F238E27FC236}">
                  <a16:creationId xmlns:a16="http://schemas.microsoft.com/office/drawing/2014/main" id="{0D628069-0895-C9F0-144E-9D73B3320EF5}"/>
                </a:ext>
              </a:extLst>
            </p:cNvPr>
            <p:cNvSpPr/>
            <p:nvPr/>
          </p:nvSpPr>
          <p:spPr>
            <a:xfrm>
              <a:off x="276100" y="1267436"/>
              <a:ext cx="1297151"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a:solidFill>
                    <a:srgbClr val="2B241A"/>
                  </a:solidFill>
                  <a:latin typeface="Arial" panose="020B0604020202020204" pitchFamily="34" charset="0"/>
                </a:rPr>
                <a:t>Đầu 1931</a:t>
              </a:r>
              <a:endParaRPr kumimoji="0" lang="en-US" sz="2000" b="0" i="0" u="none" strike="noStrike" kern="0" cap="none" spc="0" normalizeH="0" baseline="0" noProof="0">
                <a:ln>
                  <a:noFill/>
                </a:ln>
                <a:solidFill>
                  <a:srgbClr val="2B241A"/>
                </a:solidFill>
                <a:effectLst/>
                <a:uLnTx/>
                <a:uFillTx/>
              </a:endParaRPr>
            </a:p>
          </p:txBody>
        </p:sp>
      </p:grpSp>
      <p:sp>
        <p:nvSpPr>
          <p:cNvPr id="63" name="Freeform 10">
            <a:extLst>
              <a:ext uri="{FF2B5EF4-FFF2-40B4-BE49-F238E27FC236}">
                <a16:creationId xmlns:a16="http://schemas.microsoft.com/office/drawing/2014/main" id="{D06EEF96-A10D-AA9E-F1BF-97FA085C43A5}"/>
              </a:ext>
            </a:extLst>
          </p:cNvPr>
          <p:cNvSpPr/>
          <p:nvPr/>
        </p:nvSpPr>
        <p:spPr>
          <a:xfrm>
            <a:off x="4692" y="2545443"/>
            <a:ext cx="9139308" cy="2598057"/>
          </a:xfrm>
          <a:custGeom>
            <a:avLst/>
            <a:gdLst/>
            <a:ahLst/>
            <a:cxnLst/>
            <a:rect l="l" t="t" r="r" b="b"/>
            <a:pathLst>
              <a:path w="5173659" h="1627547">
                <a:moveTo>
                  <a:pt x="0" y="0"/>
                </a:moveTo>
                <a:lnTo>
                  <a:pt x="5173659" y="0"/>
                </a:lnTo>
                <a:lnTo>
                  <a:pt x="5173659" y="1627547"/>
                </a:lnTo>
                <a:lnTo>
                  <a:pt x="0" y="1627547"/>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txBody>
          <a:bodyPr/>
          <a:lstStyle/>
          <a:p>
            <a:endParaRPr lang="en-US"/>
          </a:p>
        </p:txBody>
      </p:sp>
    </p:spTree>
    <p:extLst>
      <p:ext uri="{BB962C8B-B14F-4D97-AF65-F5344CB8AC3E}">
        <p14:creationId xmlns:p14="http://schemas.microsoft.com/office/powerpoint/2010/main" val="1740454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wipe(left)">
                                      <p:cBhvr>
                                        <p:cTn id="7" dur="500"/>
                                        <p:tgtEl>
                                          <p:spTgt spid="3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5"/>
                                        </p:tgtEl>
                                        <p:attrNameLst>
                                          <p:attrName>style.visibility</p:attrName>
                                        </p:attrNameLst>
                                      </p:cBhvr>
                                      <p:to>
                                        <p:strVal val="visible"/>
                                      </p:to>
                                    </p:set>
                                    <p:animEffect transition="in" filter="wipe(down)">
                                      <p:cBhvr>
                                        <p:cTn id="12" dur="500"/>
                                        <p:tgtEl>
                                          <p:spTgt spid="3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5"/>
                                        </p:tgtEl>
                                        <p:attrNameLst>
                                          <p:attrName>style.visibility</p:attrName>
                                        </p:attrNameLst>
                                      </p:cBhvr>
                                      <p:to>
                                        <p:strVal val="visible"/>
                                      </p:to>
                                    </p:set>
                                    <p:animEffect transition="in" filter="wipe(down)">
                                      <p:cBhvr>
                                        <p:cTn id="17" dur="500"/>
                                        <p:tgtEl>
                                          <p:spTgt spid="45"/>
                                        </p:tgtEl>
                                      </p:cBhvr>
                                    </p:animEffect>
                                  </p:childTnLst>
                                </p:cTn>
                              </p:par>
                              <p:par>
                                <p:cTn id="18" presetID="22" presetClass="entr" presetSubtype="4" fill="hold" nodeType="withEffect">
                                  <p:stCondLst>
                                    <p:cond delay="0"/>
                                  </p:stCondLst>
                                  <p:childTnLst>
                                    <p:set>
                                      <p:cBhvr>
                                        <p:cTn id="19" dur="1" fill="hold">
                                          <p:stCondLst>
                                            <p:cond delay="0"/>
                                          </p:stCondLst>
                                        </p:cTn>
                                        <p:tgtEl>
                                          <p:spTgt spid="42"/>
                                        </p:tgtEl>
                                        <p:attrNameLst>
                                          <p:attrName>style.visibility</p:attrName>
                                        </p:attrNameLst>
                                      </p:cBhvr>
                                      <p:to>
                                        <p:strVal val="visible"/>
                                      </p:to>
                                    </p:set>
                                    <p:animEffect transition="in" filter="wipe(down)">
                                      <p:cBhvr>
                                        <p:cTn id="20" dur="500"/>
                                        <p:tgtEl>
                                          <p:spTgt spid="42"/>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49"/>
                                        </p:tgtEl>
                                        <p:attrNameLst>
                                          <p:attrName>style.visibility</p:attrName>
                                        </p:attrNameLst>
                                      </p:cBhvr>
                                      <p:to>
                                        <p:strVal val="visible"/>
                                      </p:to>
                                    </p:set>
                                    <p:animEffect transition="in" filter="wipe(down)">
                                      <p:cBhvr>
                                        <p:cTn id="25" dur="500"/>
                                        <p:tgtEl>
                                          <p:spTgt spid="49"/>
                                        </p:tgtEl>
                                      </p:cBhvr>
                                    </p:animEffect>
                                  </p:childTnLst>
                                </p:cTn>
                              </p:par>
                              <p:par>
                                <p:cTn id="26" presetID="22" presetClass="entr" presetSubtype="4" fill="hold" nodeType="withEffect">
                                  <p:stCondLst>
                                    <p:cond delay="0"/>
                                  </p:stCondLst>
                                  <p:childTnLst>
                                    <p:set>
                                      <p:cBhvr>
                                        <p:cTn id="27" dur="1" fill="hold">
                                          <p:stCondLst>
                                            <p:cond delay="0"/>
                                          </p:stCondLst>
                                        </p:cTn>
                                        <p:tgtEl>
                                          <p:spTgt spid="46"/>
                                        </p:tgtEl>
                                        <p:attrNameLst>
                                          <p:attrName>style.visibility</p:attrName>
                                        </p:attrNameLst>
                                      </p:cBhvr>
                                      <p:to>
                                        <p:strVal val="visible"/>
                                      </p:to>
                                    </p:set>
                                    <p:animEffect transition="in" filter="wipe(down)">
                                      <p:cBhvr>
                                        <p:cTn id="28" dur="500"/>
                                        <p:tgtEl>
                                          <p:spTgt spid="46"/>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50"/>
                                        </p:tgtEl>
                                        <p:attrNameLst>
                                          <p:attrName>style.visibility</p:attrName>
                                        </p:attrNameLst>
                                      </p:cBhvr>
                                      <p:to>
                                        <p:strVal val="visible"/>
                                      </p:to>
                                    </p:set>
                                    <p:animEffect transition="in" filter="wipe(down)">
                                      <p:cBhvr>
                                        <p:cTn id="33" dur="500"/>
                                        <p:tgtEl>
                                          <p:spTgt spid="50"/>
                                        </p:tgtEl>
                                      </p:cBhvr>
                                    </p:animEffect>
                                  </p:childTnLst>
                                </p:cTn>
                              </p:par>
                              <p:par>
                                <p:cTn id="34" presetID="22" presetClass="entr" presetSubtype="4" fill="hold" nodeType="withEffect">
                                  <p:stCondLst>
                                    <p:cond delay="0"/>
                                  </p:stCondLst>
                                  <p:childTnLst>
                                    <p:set>
                                      <p:cBhvr>
                                        <p:cTn id="35" dur="1" fill="hold">
                                          <p:stCondLst>
                                            <p:cond delay="0"/>
                                          </p:stCondLst>
                                        </p:cTn>
                                        <p:tgtEl>
                                          <p:spTgt spid="38"/>
                                        </p:tgtEl>
                                        <p:attrNameLst>
                                          <p:attrName>style.visibility</p:attrName>
                                        </p:attrNameLst>
                                      </p:cBhvr>
                                      <p:to>
                                        <p:strVal val="visible"/>
                                      </p:to>
                                    </p:set>
                                    <p:animEffect transition="in" filter="wipe(down)">
                                      <p:cBhvr>
                                        <p:cTn id="36" dur="500"/>
                                        <p:tgtEl>
                                          <p:spTgt spid="38"/>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nodeType="clickEffect">
                                  <p:stCondLst>
                                    <p:cond delay="0"/>
                                  </p:stCondLst>
                                  <p:childTnLst>
                                    <p:set>
                                      <p:cBhvr>
                                        <p:cTn id="40" dur="1" fill="hold">
                                          <p:stCondLst>
                                            <p:cond delay="0"/>
                                          </p:stCondLst>
                                        </p:cTn>
                                        <p:tgtEl>
                                          <p:spTgt spid="34"/>
                                        </p:tgtEl>
                                        <p:attrNameLst>
                                          <p:attrName>style.visibility</p:attrName>
                                        </p:attrNameLst>
                                      </p:cBhvr>
                                      <p:to>
                                        <p:strVal val="visible"/>
                                      </p:to>
                                    </p:set>
                                    <p:animEffect transition="in" filter="wipe(left)">
                                      <p:cBhvr>
                                        <p:cTn id="41" dur="500"/>
                                        <p:tgtEl>
                                          <p:spTgt spid="34"/>
                                        </p:tgtEl>
                                      </p:cBhvr>
                                    </p:animEffect>
                                  </p:childTnLst>
                                </p:cTn>
                              </p:par>
                              <p:par>
                                <p:cTn id="42" presetID="22" presetClass="entr" presetSubtype="4" fill="hold" grpId="0" nodeType="withEffect">
                                  <p:stCondLst>
                                    <p:cond delay="0"/>
                                  </p:stCondLst>
                                  <p:childTnLst>
                                    <p:set>
                                      <p:cBhvr>
                                        <p:cTn id="43" dur="1" fill="hold">
                                          <p:stCondLst>
                                            <p:cond delay="0"/>
                                          </p:stCondLst>
                                        </p:cTn>
                                        <p:tgtEl>
                                          <p:spTgt spid="41"/>
                                        </p:tgtEl>
                                        <p:attrNameLst>
                                          <p:attrName>style.visibility</p:attrName>
                                        </p:attrNameLst>
                                      </p:cBhvr>
                                      <p:to>
                                        <p:strVal val="visible"/>
                                      </p:to>
                                    </p:set>
                                    <p:animEffect transition="in" filter="wipe(down)">
                                      <p:cBhvr>
                                        <p:cTn id="44" dur="500"/>
                                        <p:tgtEl>
                                          <p:spTgt spid="41"/>
                                        </p:tgtEl>
                                      </p:cBhvr>
                                    </p:animEffect>
                                  </p:childTnLst>
                                </p:cTn>
                              </p:par>
                              <p:par>
                                <p:cTn id="45" presetID="22" presetClass="entr" presetSubtype="4" fill="hold" nodeType="withEffect">
                                  <p:stCondLst>
                                    <p:cond delay="0"/>
                                  </p:stCondLst>
                                  <p:childTnLst>
                                    <p:set>
                                      <p:cBhvr>
                                        <p:cTn id="46" dur="1" fill="hold">
                                          <p:stCondLst>
                                            <p:cond delay="0"/>
                                          </p:stCondLst>
                                        </p:cTn>
                                        <p:tgtEl>
                                          <p:spTgt spid="51"/>
                                        </p:tgtEl>
                                        <p:attrNameLst>
                                          <p:attrName>style.visibility</p:attrName>
                                        </p:attrNameLst>
                                      </p:cBhvr>
                                      <p:to>
                                        <p:strVal val="visible"/>
                                      </p:to>
                                    </p:set>
                                    <p:animEffect transition="in" filter="wipe(down)">
                                      <p:cBhvr>
                                        <p:cTn id="47"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P spid="45" grpId="0" animBg="1"/>
      <p:bldP spid="49" grpId="0" animBg="1"/>
      <p:bldP spid="5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Rounded Corners 26">
            <a:extLst>
              <a:ext uri="{FF2B5EF4-FFF2-40B4-BE49-F238E27FC236}">
                <a16:creationId xmlns:a16="http://schemas.microsoft.com/office/drawing/2014/main" id="{52F6F689-CA01-ADD7-0BA9-BC52E064EB4A}"/>
              </a:ext>
            </a:extLst>
          </p:cNvPr>
          <p:cNvSpPr/>
          <p:nvPr/>
        </p:nvSpPr>
        <p:spPr>
          <a:xfrm>
            <a:off x="588351" y="2345670"/>
            <a:ext cx="2125980" cy="594731"/>
          </a:xfrm>
          <a:prstGeom prst="roundRect">
            <a:avLst/>
          </a:prstGeom>
          <a:solidFill>
            <a:srgbClr val="C3A374"/>
          </a:solidFill>
          <a:ln>
            <a:solidFill>
              <a:srgbClr val="C3A374"/>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solidFill>
                  <a:srgbClr val="FFFFFF"/>
                </a:solidFill>
              </a:rPr>
              <a:t>Mục tiêu</a:t>
            </a:r>
          </a:p>
        </p:txBody>
      </p:sp>
      <p:grpSp>
        <p:nvGrpSpPr>
          <p:cNvPr id="2051" name="Group 2050">
            <a:extLst>
              <a:ext uri="{FF2B5EF4-FFF2-40B4-BE49-F238E27FC236}">
                <a16:creationId xmlns:a16="http://schemas.microsoft.com/office/drawing/2014/main" id="{D5FADA22-6BB7-D473-D16F-2C4485C4AF0F}"/>
              </a:ext>
            </a:extLst>
          </p:cNvPr>
          <p:cNvGrpSpPr/>
          <p:nvPr/>
        </p:nvGrpSpPr>
        <p:grpSpPr>
          <a:xfrm>
            <a:off x="926665" y="1257951"/>
            <a:ext cx="7290669" cy="1011520"/>
            <a:chOff x="648936" y="1466662"/>
            <a:chExt cx="7290669" cy="1011520"/>
          </a:xfrm>
        </p:grpSpPr>
        <p:sp>
          <p:nvSpPr>
            <p:cNvPr id="26" name="Rectangle: Rounded Corners 25">
              <a:extLst>
                <a:ext uri="{FF2B5EF4-FFF2-40B4-BE49-F238E27FC236}">
                  <a16:creationId xmlns:a16="http://schemas.microsoft.com/office/drawing/2014/main" id="{4AD90DC5-270C-418A-7CF6-461D998D9520}"/>
                </a:ext>
              </a:extLst>
            </p:cNvPr>
            <p:cNvSpPr/>
            <p:nvPr/>
          </p:nvSpPr>
          <p:spPr>
            <a:xfrm>
              <a:off x="648936" y="1466662"/>
              <a:ext cx="7110364" cy="895336"/>
            </a:xfrm>
            <a:prstGeom prst="roundRect">
              <a:avLst>
                <a:gd name="adj" fmla="val 6735"/>
              </a:avLst>
            </a:prstGeom>
            <a:solidFill>
              <a:schemeClr val="accent5"/>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b="1" i="1">
                  <a:solidFill>
                    <a:srgbClr val="000000"/>
                  </a:solidFill>
                  <a:ea typeface="Calibri" panose="020F0502020204030204" pitchFamily="34" charset="0"/>
                </a:rPr>
                <a:t>Đặc điểm: </a:t>
              </a:r>
              <a:r>
                <a:rPr lang="vi-VN" sz="2000">
                  <a:solidFill>
                    <a:srgbClr val="000000"/>
                  </a:solidFill>
                  <a:ea typeface="Calibri" panose="020F0502020204030204" pitchFamily="34" charset="0"/>
                </a:rPr>
                <a:t>Một số cuộc đấu tranh của công nhân, nông dân và các tầng lớp lao động nổ ra.</a:t>
              </a:r>
              <a:endParaRPr lang="en-US" sz="2000">
                <a:effectLst/>
                <a:ea typeface="Calibri" panose="020F0502020204030204" pitchFamily="34" charset="0"/>
              </a:endParaRPr>
            </a:p>
          </p:txBody>
        </p:sp>
        <p:pic>
          <p:nvPicPr>
            <p:cNvPr id="2049" name="Picture 17">
              <a:extLst>
                <a:ext uri="{FF2B5EF4-FFF2-40B4-BE49-F238E27FC236}">
                  <a16:creationId xmlns:a16="http://schemas.microsoft.com/office/drawing/2014/main" id="{A1C3943F-774A-1E7C-9FAB-3E562484E265}"/>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a:stretch>
              <a:fillRect/>
            </a:stretch>
          </p:blipFill>
          <p:spPr>
            <a:xfrm>
              <a:off x="7425899" y="1964476"/>
              <a:ext cx="513706" cy="513706"/>
            </a:xfrm>
            <a:prstGeom prst="rect">
              <a:avLst/>
            </a:prstGeom>
          </p:spPr>
        </p:pic>
      </p:grpSp>
      <p:cxnSp>
        <p:nvCxnSpPr>
          <p:cNvPr id="2055" name="Straight Connector 2054">
            <a:extLst>
              <a:ext uri="{FF2B5EF4-FFF2-40B4-BE49-F238E27FC236}">
                <a16:creationId xmlns:a16="http://schemas.microsoft.com/office/drawing/2014/main" id="{78511B04-EDED-2F77-681C-BCA0FEA68882}"/>
              </a:ext>
            </a:extLst>
          </p:cNvPr>
          <p:cNvCxnSpPr>
            <a:cxnSpLocks/>
            <a:stCxn id="27" idx="2"/>
            <a:endCxn id="29" idx="0"/>
          </p:cNvCxnSpPr>
          <p:nvPr/>
        </p:nvCxnSpPr>
        <p:spPr>
          <a:xfrm flipH="1">
            <a:off x="892163" y="2940401"/>
            <a:ext cx="759178" cy="22868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56" name="Straight Connector 2055">
            <a:extLst>
              <a:ext uri="{FF2B5EF4-FFF2-40B4-BE49-F238E27FC236}">
                <a16:creationId xmlns:a16="http://schemas.microsoft.com/office/drawing/2014/main" id="{09F4AC2E-2DCB-8141-B957-59909D6E8055}"/>
              </a:ext>
            </a:extLst>
          </p:cNvPr>
          <p:cNvCxnSpPr>
            <a:cxnSpLocks/>
            <a:stCxn id="27" idx="2"/>
            <a:endCxn id="30" idx="0"/>
          </p:cNvCxnSpPr>
          <p:nvPr/>
        </p:nvCxnSpPr>
        <p:spPr>
          <a:xfrm>
            <a:off x="1651341" y="2940401"/>
            <a:ext cx="815718" cy="22868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Rectangle: Rounded Corners 28">
            <a:extLst>
              <a:ext uri="{FF2B5EF4-FFF2-40B4-BE49-F238E27FC236}">
                <a16:creationId xmlns:a16="http://schemas.microsoft.com/office/drawing/2014/main" id="{84288ABD-4DCA-3CA4-1979-AAA3A2B0F63E}"/>
              </a:ext>
            </a:extLst>
          </p:cNvPr>
          <p:cNvSpPr/>
          <p:nvPr/>
        </p:nvSpPr>
        <p:spPr>
          <a:xfrm>
            <a:off x="314489" y="3169082"/>
            <a:ext cx="1155347" cy="1698535"/>
          </a:xfrm>
          <a:prstGeom prst="roundRect">
            <a:avLst>
              <a:gd name="adj" fmla="val 8334"/>
            </a:avLst>
          </a:prstGeom>
          <a:ln>
            <a:solidFill>
              <a:srgbClr val="C3A374"/>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800">
                <a:solidFill>
                  <a:srgbClr val="000000"/>
                </a:solidFill>
              </a:rPr>
              <a:t>Đòi cải thiện đời sống.</a:t>
            </a:r>
          </a:p>
        </p:txBody>
      </p:sp>
      <p:sp>
        <p:nvSpPr>
          <p:cNvPr id="30" name="Rectangle: Rounded Corners 29">
            <a:extLst>
              <a:ext uri="{FF2B5EF4-FFF2-40B4-BE49-F238E27FC236}">
                <a16:creationId xmlns:a16="http://schemas.microsoft.com/office/drawing/2014/main" id="{AE4F2A66-65CC-611D-DFC5-1D745EF5ACF2}"/>
              </a:ext>
            </a:extLst>
          </p:cNvPr>
          <p:cNvSpPr/>
          <p:nvPr/>
        </p:nvSpPr>
        <p:spPr>
          <a:xfrm>
            <a:off x="1651340" y="3169082"/>
            <a:ext cx="1631437" cy="1698535"/>
          </a:xfrm>
          <a:prstGeom prst="roundRect">
            <a:avLst>
              <a:gd name="adj" fmla="val 8334"/>
            </a:avLst>
          </a:prstGeom>
          <a:ln>
            <a:solidFill>
              <a:srgbClr val="C3A374"/>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800">
                <a:solidFill>
                  <a:srgbClr val="000000"/>
                </a:solidFill>
              </a:rPr>
              <a:t>T</a:t>
            </a:r>
            <a:r>
              <a:rPr lang="vi-VN" sz="1800">
                <a:solidFill>
                  <a:srgbClr val="000000"/>
                </a:solidFill>
              </a:rPr>
              <a:t>ăng lương, giảm giờ làm, giảm sưu thuế.</a:t>
            </a:r>
            <a:endParaRPr lang="en-US" sz="1800">
              <a:solidFill>
                <a:srgbClr val="000000"/>
              </a:solidFill>
            </a:endParaRPr>
          </a:p>
        </p:txBody>
      </p:sp>
      <p:cxnSp>
        <p:nvCxnSpPr>
          <p:cNvPr id="2059" name="Straight Arrow Connector 2058">
            <a:extLst>
              <a:ext uri="{FF2B5EF4-FFF2-40B4-BE49-F238E27FC236}">
                <a16:creationId xmlns:a16="http://schemas.microsoft.com/office/drawing/2014/main" id="{F7DA30B6-AB3C-A829-CE5A-EC4CB43ED609}"/>
              </a:ext>
            </a:extLst>
          </p:cNvPr>
          <p:cNvCxnSpPr/>
          <p:nvPr/>
        </p:nvCxnSpPr>
        <p:spPr>
          <a:xfrm>
            <a:off x="1048186" y="1082975"/>
            <a:ext cx="7572053" cy="0"/>
          </a:xfrm>
          <a:prstGeom prst="straightConnector1">
            <a:avLst/>
          </a:prstGeom>
          <a:noFill/>
          <a:ln w="28575" cap="flat" cmpd="sng" algn="ctr">
            <a:solidFill>
              <a:srgbClr val="7E4500">
                <a:lumMod val="60000"/>
                <a:lumOff val="40000"/>
              </a:srgbClr>
            </a:solidFill>
            <a:prstDash val="solid"/>
            <a:headEnd type="oval" w="med" len="med"/>
            <a:tailEnd type="arrow" w="med" len="med"/>
          </a:ln>
          <a:effectLst/>
        </p:spPr>
      </p:cxnSp>
      <p:cxnSp>
        <p:nvCxnSpPr>
          <p:cNvPr id="2060" name="Straight Arrow Connector 2059">
            <a:extLst>
              <a:ext uri="{FF2B5EF4-FFF2-40B4-BE49-F238E27FC236}">
                <a16:creationId xmlns:a16="http://schemas.microsoft.com/office/drawing/2014/main" id="{2C03ACF8-245F-BD33-A968-9D17B1121334}"/>
              </a:ext>
            </a:extLst>
          </p:cNvPr>
          <p:cNvCxnSpPr>
            <a:cxnSpLocks/>
          </p:cNvCxnSpPr>
          <p:nvPr/>
        </p:nvCxnSpPr>
        <p:spPr>
          <a:xfrm>
            <a:off x="7389890" y="1082975"/>
            <a:ext cx="1230349" cy="0"/>
          </a:xfrm>
          <a:prstGeom prst="straightConnector1">
            <a:avLst/>
          </a:prstGeom>
          <a:noFill/>
          <a:ln w="28575" cap="flat" cmpd="sng" algn="ctr">
            <a:solidFill>
              <a:srgbClr val="594B3E">
                <a:lumMod val="50000"/>
              </a:srgbClr>
            </a:solidFill>
            <a:prstDash val="solid"/>
            <a:headEnd type="oval" w="med" len="med"/>
            <a:tailEnd type="arrow" w="med" len="med"/>
          </a:ln>
          <a:effectLst/>
        </p:spPr>
      </p:cxnSp>
      <p:grpSp>
        <p:nvGrpSpPr>
          <p:cNvPr id="2061" name="Group 2060">
            <a:extLst>
              <a:ext uri="{FF2B5EF4-FFF2-40B4-BE49-F238E27FC236}">
                <a16:creationId xmlns:a16="http://schemas.microsoft.com/office/drawing/2014/main" id="{EC127F99-EE80-3469-0D33-79D2E5BE7F96}"/>
              </a:ext>
            </a:extLst>
          </p:cNvPr>
          <p:cNvGrpSpPr/>
          <p:nvPr/>
        </p:nvGrpSpPr>
        <p:grpSpPr>
          <a:xfrm>
            <a:off x="354190" y="187475"/>
            <a:ext cx="1297151" cy="551379"/>
            <a:chOff x="276100" y="1191801"/>
            <a:chExt cx="1297151" cy="551379"/>
          </a:xfrm>
        </p:grpSpPr>
        <p:sp>
          <p:nvSpPr>
            <p:cNvPr id="2062" name="Oval Callout 12">
              <a:extLst>
                <a:ext uri="{FF2B5EF4-FFF2-40B4-BE49-F238E27FC236}">
                  <a16:creationId xmlns:a16="http://schemas.microsoft.com/office/drawing/2014/main" id="{7D624F0F-6918-7CFA-638A-0B6794E26DF5}"/>
                </a:ext>
              </a:extLst>
            </p:cNvPr>
            <p:cNvSpPr/>
            <p:nvPr/>
          </p:nvSpPr>
          <p:spPr>
            <a:xfrm>
              <a:off x="329038" y="1191801"/>
              <a:ext cx="1209425" cy="551379"/>
            </a:xfrm>
            <a:prstGeom prst="wedgeEllipseCallout">
              <a:avLst>
                <a:gd name="adj1" fmla="val 1389"/>
                <a:gd name="adj2" fmla="val 88214"/>
              </a:avLst>
            </a:prstGeom>
            <a:solidFill>
              <a:srgbClr val="FFFF99"/>
            </a:solidFill>
            <a:ln w="19050" cap="flat" cmpd="sng" algn="ctr">
              <a:solidFill>
                <a:srgbClr val="FFC000"/>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3EFEA"/>
                </a:solidFill>
                <a:effectLst/>
                <a:uLnTx/>
                <a:uFillTx/>
                <a:latin typeface="Arial"/>
                <a:ea typeface="+mn-ea"/>
                <a:cs typeface="+mn-cs"/>
              </a:endParaRPr>
            </a:p>
          </p:txBody>
        </p:sp>
        <p:sp>
          <p:nvSpPr>
            <p:cNvPr id="2063" name="Rectangle 2062">
              <a:extLst>
                <a:ext uri="{FF2B5EF4-FFF2-40B4-BE49-F238E27FC236}">
                  <a16:creationId xmlns:a16="http://schemas.microsoft.com/office/drawing/2014/main" id="{29F408DE-CE5A-CC63-94A2-C2EDDA4F29A9}"/>
                </a:ext>
              </a:extLst>
            </p:cNvPr>
            <p:cNvSpPr/>
            <p:nvPr/>
          </p:nvSpPr>
          <p:spPr>
            <a:xfrm>
              <a:off x="276100" y="1267436"/>
              <a:ext cx="1297151"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a:solidFill>
                    <a:srgbClr val="2B241A"/>
                  </a:solidFill>
                  <a:latin typeface="Arial" panose="020B0604020202020204" pitchFamily="34" charset="0"/>
                </a:rPr>
                <a:t>Đầu 1930</a:t>
              </a:r>
              <a:endParaRPr kumimoji="0" lang="en-US" sz="2000" b="0" i="0" u="none" strike="noStrike" kern="0" cap="none" spc="0" normalizeH="0" baseline="0" noProof="0">
                <a:ln>
                  <a:noFill/>
                </a:ln>
                <a:solidFill>
                  <a:srgbClr val="2B241A"/>
                </a:solidFill>
                <a:effectLst/>
                <a:uLnTx/>
                <a:uFillTx/>
              </a:endParaRPr>
            </a:p>
          </p:txBody>
        </p:sp>
      </p:grpSp>
      <p:sp>
        <p:nvSpPr>
          <p:cNvPr id="2067" name="Rectangle 2066">
            <a:extLst>
              <a:ext uri="{FF2B5EF4-FFF2-40B4-BE49-F238E27FC236}">
                <a16:creationId xmlns:a16="http://schemas.microsoft.com/office/drawing/2014/main" id="{30DB4BBD-AE39-E265-3EDE-5257DF663865}"/>
              </a:ext>
            </a:extLst>
          </p:cNvPr>
          <p:cNvSpPr/>
          <p:nvPr/>
        </p:nvSpPr>
        <p:spPr>
          <a:xfrm>
            <a:off x="8306691" y="537023"/>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77" name="Group 2076">
            <a:extLst>
              <a:ext uri="{FF2B5EF4-FFF2-40B4-BE49-F238E27FC236}">
                <a16:creationId xmlns:a16="http://schemas.microsoft.com/office/drawing/2014/main" id="{8A7C1914-B059-7871-8468-0AB622FA3134}"/>
              </a:ext>
            </a:extLst>
          </p:cNvPr>
          <p:cNvGrpSpPr/>
          <p:nvPr/>
        </p:nvGrpSpPr>
        <p:grpSpPr>
          <a:xfrm>
            <a:off x="6959617" y="577532"/>
            <a:ext cx="848309" cy="296241"/>
            <a:chOff x="527804" y="1583635"/>
            <a:chExt cx="848309" cy="296241"/>
          </a:xfrm>
        </p:grpSpPr>
        <p:sp>
          <p:nvSpPr>
            <p:cNvPr id="2078" name="Oval Callout 16">
              <a:extLst>
                <a:ext uri="{FF2B5EF4-FFF2-40B4-BE49-F238E27FC236}">
                  <a16:creationId xmlns:a16="http://schemas.microsoft.com/office/drawing/2014/main" id="{38936FAF-4A71-A56F-6FFA-6E09CAB01985}"/>
                </a:ext>
              </a:extLst>
            </p:cNvPr>
            <p:cNvSpPr/>
            <p:nvPr/>
          </p:nvSpPr>
          <p:spPr>
            <a:xfrm>
              <a:off x="638410" y="1583635"/>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9" name="Rectangle 2078">
              <a:extLst>
                <a:ext uri="{FF2B5EF4-FFF2-40B4-BE49-F238E27FC236}">
                  <a16:creationId xmlns:a16="http://schemas.microsoft.com/office/drawing/2014/main" id="{6AB58EED-D757-02DD-7C59-02E1383C801B}"/>
                </a:ext>
              </a:extLst>
            </p:cNvPr>
            <p:cNvSpPr/>
            <p:nvPr/>
          </p:nvSpPr>
          <p:spPr>
            <a:xfrm>
              <a:off x="527804" y="1602877"/>
              <a:ext cx="848309"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1200">
                  <a:solidFill>
                    <a:srgbClr val="2B241A"/>
                  </a:solidFill>
                  <a:latin typeface="Arial" panose="020B0604020202020204" pitchFamily="34" charset="0"/>
                </a:rPr>
                <a:t>Đầu 1931</a:t>
              </a:r>
              <a:endParaRPr kumimoji="0" lang="en-US" sz="1200" b="0" i="0" u="none" strike="noStrike" kern="0" cap="none" spc="0" normalizeH="0" baseline="0" noProof="0">
                <a:ln>
                  <a:noFill/>
                </a:ln>
                <a:solidFill>
                  <a:srgbClr val="2B241A"/>
                </a:solidFill>
                <a:effectLst/>
                <a:uLnTx/>
                <a:uFillTx/>
              </a:endParaRPr>
            </a:p>
          </p:txBody>
        </p:sp>
      </p:grpSp>
      <p:grpSp>
        <p:nvGrpSpPr>
          <p:cNvPr id="2064" name="Group 2063">
            <a:extLst>
              <a:ext uri="{FF2B5EF4-FFF2-40B4-BE49-F238E27FC236}">
                <a16:creationId xmlns:a16="http://schemas.microsoft.com/office/drawing/2014/main" id="{4E1D170C-7D9F-FCB2-E999-D25CAD1F40DB}"/>
              </a:ext>
            </a:extLst>
          </p:cNvPr>
          <p:cNvGrpSpPr/>
          <p:nvPr/>
        </p:nvGrpSpPr>
        <p:grpSpPr>
          <a:xfrm>
            <a:off x="6460851" y="572064"/>
            <a:ext cx="865944" cy="301033"/>
            <a:chOff x="602308" y="1563677"/>
            <a:chExt cx="865944" cy="301033"/>
          </a:xfrm>
        </p:grpSpPr>
        <p:sp>
          <p:nvSpPr>
            <p:cNvPr id="2065" name="Oval Callout 16">
              <a:extLst>
                <a:ext uri="{FF2B5EF4-FFF2-40B4-BE49-F238E27FC236}">
                  <a16:creationId xmlns:a16="http://schemas.microsoft.com/office/drawing/2014/main" id="{5F406615-015A-C731-7DBE-0DF248FBB9A7}"/>
                </a:ext>
              </a:extLst>
            </p:cNvPr>
            <p:cNvSpPr/>
            <p:nvPr/>
          </p:nvSpPr>
          <p:spPr>
            <a:xfrm>
              <a:off x="602308" y="1563677"/>
              <a:ext cx="865944"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66" name="Rectangle 2065">
              <a:extLst>
                <a:ext uri="{FF2B5EF4-FFF2-40B4-BE49-F238E27FC236}">
                  <a16:creationId xmlns:a16="http://schemas.microsoft.com/office/drawing/2014/main" id="{2BA910E4-1ED2-6084-3147-9F579EE79F38}"/>
                </a:ext>
              </a:extLst>
            </p:cNvPr>
            <p:cNvSpPr/>
            <p:nvPr/>
          </p:nvSpPr>
          <p:spPr>
            <a:xfrm>
              <a:off x="602308" y="1587711"/>
              <a:ext cx="865943"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12/9/1930</a:t>
              </a:r>
              <a:endParaRPr kumimoji="0" lang="en-US" sz="1200" b="0" i="0" u="none" strike="noStrike" kern="0" cap="none" spc="0" normalizeH="0" baseline="0" noProof="0">
                <a:ln>
                  <a:noFill/>
                </a:ln>
                <a:solidFill>
                  <a:srgbClr val="2B241A"/>
                </a:solidFill>
                <a:effectLst/>
                <a:uLnTx/>
                <a:uFillTx/>
              </a:endParaRPr>
            </a:p>
          </p:txBody>
        </p:sp>
      </p:grpSp>
      <p:grpSp>
        <p:nvGrpSpPr>
          <p:cNvPr id="2072" name="Group 2071">
            <a:extLst>
              <a:ext uri="{FF2B5EF4-FFF2-40B4-BE49-F238E27FC236}">
                <a16:creationId xmlns:a16="http://schemas.microsoft.com/office/drawing/2014/main" id="{A7E963AC-F90A-C524-BC52-46ADAD376FB8}"/>
              </a:ext>
            </a:extLst>
          </p:cNvPr>
          <p:cNvGrpSpPr/>
          <p:nvPr/>
        </p:nvGrpSpPr>
        <p:grpSpPr>
          <a:xfrm>
            <a:off x="5925574" y="575944"/>
            <a:ext cx="960520" cy="283196"/>
            <a:chOff x="732764" y="1579959"/>
            <a:chExt cx="960520" cy="283196"/>
          </a:xfrm>
        </p:grpSpPr>
        <p:sp>
          <p:nvSpPr>
            <p:cNvPr id="2073" name="Oval Callout 21">
              <a:extLst>
                <a:ext uri="{FF2B5EF4-FFF2-40B4-BE49-F238E27FC236}">
                  <a16:creationId xmlns:a16="http://schemas.microsoft.com/office/drawing/2014/main" id="{92C1D1AD-395D-489B-FC00-43F6A087F572}"/>
                </a:ext>
              </a:extLst>
            </p:cNvPr>
            <p:cNvSpPr/>
            <p:nvPr/>
          </p:nvSpPr>
          <p:spPr>
            <a:xfrm>
              <a:off x="778379" y="1579959"/>
              <a:ext cx="869291"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4" name="Rectangle 2073">
              <a:extLst>
                <a:ext uri="{FF2B5EF4-FFF2-40B4-BE49-F238E27FC236}">
                  <a16:creationId xmlns:a16="http://schemas.microsoft.com/office/drawing/2014/main" id="{FCB92CBE-D218-BC09-F321-1EF11B6B61A8}"/>
                </a:ext>
              </a:extLst>
            </p:cNvPr>
            <p:cNvSpPr/>
            <p:nvPr/>
          </p:nvSpPr>
          <p:spPr>
            <a:xfrm>
              <a:off x="732764" y="1586156"/>
              <a:ext cx="960520"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9 - 10/1930</a:t>
              </a:r>
              <a:endParaRPr kumimoji="0" lang="en-US" sz="1200" b="0" i="0" u="none" strike="noStrike" kern="0" cap="none" spc="0" normalizeH="0" baseline="0" noProof="0">
                <a:ln>
                  <a:noFill/>
                </a:ln>
                <a:solidFill>
                  <a:srgbClr val="2B241A"/>
                </a:solidFill>
                <a:effectLst/>
                <a:uLnTx/>
                <a:uFillTx/>
              </a:endParaRPr>
            </a:p>
          </p:txBody>
        </p:sp>
      </p:grpSp>
      <p:grpSp>
        <p:nvGrpSpPr>
          <p:cNvPr id="2068" name="Group 2067">
            <a:extLst>
              <a:ext uri="{FF2B5EF4-FFF2-40B4-BE49-F238E27FC236}">
                <a16:creationId xmlns:a16="http://schemas.microsoft.com/office/drawing/2014/main" id="{2612949A-735B-B7ED-E417-410036398851}"/>
              </a:ext>
            </a:extLst>
          </p:cNvPr>
          <p:cNvGrpSpPr/>
          <p:nvPr/>
        </p:nvGrpSpPr>
        <p:grpSpPr>
          <a:xfrm>
            <a:off x="5570827" y="579824"/>
            <a:ext cx="652743" cy="276999"/>
            <a:chOff x="646694" y="1564403"/>
            <a:chExt cx="652743" cy="276999"/>
          </a:xfrm>
        </p:grpSpPr>
        <p:sp>
          <p:nvSpPr>
            <p:cNvPr id="2069" name="Oval Callout 21">
              <a:extLst>
                <a:ext uri="{FF2B5EF4-FFF2-40B4-BE49-F238E27FC236}">
                  <a16:creationId xmlns:a16="http://schemas.microsoft.com/office/drawing/2014/main" id="{00669512-D879-8092-AE10-130E9E9C69AB}"/>
                </a:ext>
              </a:extLst>
            </p:cNvPr>
            <p:cNvSpPr/>
            <p:nvPr/>
          </p:nvSpPr>
          <p:spPr>
            <a:xfrm>
              <a:off x="652343" y="1564403"/>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0" name="Rectangle 2069">
              <a:extLst>
                <a:ext uri="{FF2B5EF4-FFF2-40B4-BE49-F238E27FC236}">
                  <a16:creationId xmlns:a16="http://schemas.microsoft.com/office/drawing/2014/main" id="{1ED6E9D2-B2E2-4B7D-D5D9-1DB03CE5488B}"/>
                </a:ext>
              </a:extLst>
            </p:cNvPr>
            <p:cNvSpPr/>
            <p:nvPr/>
          </p:nvSpPr>
          <p:spPr>
            <a:xfrm>
              <a:off x="646694" y="1564403"/>
              <a:ext cx="652743"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5/1930</a:t>
              </a:r>
              <a:endParaRPr kumimoji="0" lang="en-US" sz="1200" b="0" i="0" u="none" strike="noStrike" kern="0" cap="none" spc="0" normalizeH="0" baseline="0" noProof="0">
                <a:ln>
                  <a:noFill/>
                </a:ln>
                <a:solidFill>
                  <a:srgbClr val="2B241A"/>
                </a:solidFill>
                <a:effectLst/>
                <a:uLnTx/>
                <a:uFillTx/>
              </a:endParaRPr>
            </a:p>
          </p:txBody>
        </p:sp>
      </p:grpSp>
      <p:sp>
        <p:nvSpPr>
          <p:cNvPr id="2084" name="Rectangle: Rounded Corners 2083">
            <a:extLst>
              <a:ext uri="{FF2B5EF4-FFF2-40B4-BE49-F238E27FC236}">
                <a16:creationId xmlns:a16="http://schemas.microsoft.com/office/drawing/2014/main" id="{AFE494C8-550D-84FC-E6C5-7AAD753CF3E7}"/>
              </a:ext>
            </a:extLst>
          </p:cNvPr>
          <p:cNvSpPr/>
          <p:nvPr/>
        </p:nvSpPr>
        <p:spPr>
          <a:xfrm>
            <a:off x="4394686" y="2345671"/>
            <a:ext cx="3681402" cy="594731"/>
          </a:xfrm>
          <a:prstGeom prst="roundRect">
            <a:avLst/>
          </a:prstGeom>
          <a:solidFill>
            <a:srgbClr val="C3A374"/>
          </a:solidFill>
          <a:ln>
            <a:solidFill>
              <a:srgbClr val="C3A374"/>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solidFill>
                  <a:srgbClr val="FFFFFF"/>
                </a:solidFill>
              </a:rPr>
              <a:t>Các cuộc bãi công tiêu biểu</a:t>
            </a:r>
          </a:p>
        </p:txBody>
      </p:sp>
      <p:cxnSp>
        <p:nvCxnSpPr>
          <p:cNvPr id="2085" name="Straight Connector 2084">
            <a:extLst>
              <a:ext uri="{FF2B5EF4-FFF2-40B4-BE49-F238E27FC236}">
                <a16:creationId xmlns:a16="http://schemas.microsoft.com/office/drawing/2014/main" id="{E3DA1D3F-4548-02E0-2AB8-7CC522194CEF}"/>
              </a:ext>
            </a:extLst>
          </p:cNvPr>
          <p:cNvCxnSpPr>
            <a:cxnSpLocks/>
            <a:stCxn id="2084" idx="2"/>
            <a:endCxn id="2087" idx="0"/>
          </p:cNvCxnSpPr>
          <p:nvPr/>
        </p:nvCxnSpPr>
        <p:spPr>
          <a:xfrm flipH="1">
            <a:off x="4360792" y="2940402"/>
            <a:ext cx="1874595" cy="22868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86" name="Straight Connector 2085">
            <a:extLst>
              <a:ext uri="{FF2B5EF4-FFF2-40B4-BE49-F238E27FC236}">
                <a16:creationId xmlns:a16="http://schemas.microsoft.com/office/drawing/2014/main" id="{923528BE-65FC-C11D-02DF-BEAFD91AB28B}"/>
              </a:ext>
            </a:extLst>
          </p:cNvPr>
          <p:cNvCxnSpPr>
            <a:cxnSpLocks/>
            <a:stCxn id="2084" idx="2"/>
            <a:endCxn id="2088" idx="0"/>
          </p:cNvCxnSpPr>
          <p:nvPr/>
        </p:nvCxnSpPr>
        <p:spPr>
          <a:xfrm flipH="1">
            <a:off x="6150223" y="2940402"/>
            <a:ext cx="85164" cy="22868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087" name="Rectangle: Rounded Corners 2086">
            <a:extLst>
              <a:ext uri="{FF2B5EF4-FFF2-40B4-BE49-F238E27FC236}">
                <a16:creationId xmlns:a16="http://schemas.microsoft.com/office/drawing/2014/main" id="{172F57AE-CA7E-2E9A-F241-1B6A9560C5B8}"/>
              </a:ext>
            </a:extLst>
          </p:cNvPr>
          <p:cNvSpPr/>
          <p:nvPr/>
        </p:nvSpPr>
        <p:spPr>
          <a:xfrm>
            <a:off x="3504539" y="3169083"/>
            <a:ext cx="1712505" cy="1698535"/>
          </a:xfrm>
          <a:prstGeom prst="roundRect">
            <a:avLst>
              <a:gd name="adj" fmla="val 8334"/>
            </a:avLst>
          </a:prstGeom>
          <a:ln>
            <a:solidFill>
              <a:srgbClr val="C3A374"/>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1800">
                <a:solidFill>
                  <a:srgbClr val="000000"/>
                </a:solidFill>
              </a:rPr>
              <a:t>Bãi công của công nhân đồn điền cao su Phú Riềng</a:t>
            </a:r>
            <a:r>
              <a:rPr lang="en-US" sz="1800">
                <a:solidFill>
                  <a:srgbClr val="000000"/>
                </a:solidFill>
              </a:rPr>
              <a:t>.</a:t>
            </a:r>
          </a:p>
        </p:txBody>
      </p:sp>
      <p:sp>
        <p:nvSpPr>
          <p:cNvPr id="2088" name="Rectangle: Rounded Corners 2087">
            <a:extLst>
              <a:ext uri="{FF2B5EF4-FFF2-40B4-BE49-F238E27FC236}">
                <a16:creationId xmlns:a16="http://schemas.microsoft.com/office/drawing/2014/main" id="{D6FE3032-930A-6F64-F1A4-301889F6ED70}"/>
              </a:ext>
            </a:extLst>
          </p:cNvPr>
          <p:cNvSpPr/>
          <p:nvPr/>
        </p:nvSpPr>
        <p:spPr>
          <a:xfrm>
            <a:off x="5327433" y="3169082"/>
            <a:ext cx="1645580" cy="1698535"/>
          </a:xfrm>
          <a:prstGeom prst="roundRect">
            <a:avLst>
              <a:gd name="adj" fmla="val 8334"/>
            </a:avLst>
          </a:prstGeom>
          <a:ln>
            <a:solidFill>
              <a:srgbClr val="C3A374"/>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800">
                <a:solidFill>
                  <a:srgbClr val="000000"/>
                </a:solidFill>
              </a:rPr>
              <a:t>Bãi công của công nhân nhà máy sợi Nam Định.</a:t>
            </a:r>
          </a:p>
        </p:txBody>
      </p:sp>
      <p:cxnSp>
        <p:nvCxnSpPr>
          <p:cNvPr id="13" name="Straight Connector 12">
            <a:extLst>
              <a:ext uri="{FF2B5EF4-FFF2-40B4-BE49-F238E27FC236}">
                <a16:creationId xmlns:a16="http://schemas.microsoft.com/office/drawing/2014/main" id="{F7B12DA2-D916-E199-D118-53EDABA2F400}"/>
              </a:ext>
            </a:extLst>
          </p:cNvPr>
          <p:cNvCxnSpPr>
            <a:cxnSpLocks/>
            <a:stCxn id="2084" idx="2"/>
            <a:endCxn id="14" idx="0"/>
          </p:cNvCxnSpPr>
          <p:nvPr/>
        </p:nvCxnSpPr>
        <p:spPr>
          <a:xfrm>
            <a:off x="6235387" y="2940402"/>
            <a:ext cx="1701423" cy="22868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Rectangle: Rounded Corners 13">
            <a:extLst>
              <a:ext uri="{FF2B5EF4-FFF2-40B4-BE49-F238E27FC236}">
                <a16:creationId xmlns:a16="http://schemas.microsoft.com/office/drawing/2014/main" id="{8ABA0F54-180E-F7CF-57E5-C40FCD28B7DB}"/>
              </a:ext>
            </a:extLst>
          </p:cNvPr>
          <p:cNvSpPr/>
          <p:nvPr/>
        </p:nvSpPr>
        <p:spPr>
          <a:xfrm>
            <a:off x="7083401" y="3169082"/>
            <a:ext cx="1706817" cy="1698535"/>
          </a:xfrm>
          <a:prstGeom prst="roundRect">
            <a:avLst>
              <a:gd name="adj" fmla="val 8334"/>
            </a:avLst>
          </a:prstGeom>
          <a:ln>
            <a:solidFill>
              <a:srgbClr val="C3A374"/>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800">
                <a:solidFill>
                  <a:srgbClr val="000000"/>
                </a:solidFill>
              </a:rPr>
              <a:t>Bãi công của công nhân nhà máy diêm Bến Thủy.</a:t>
            </a:r>
          </a:p>
        </p:txBody>
      </p:sp>
    </p:spTree>
    <p:extLst>
      <p:ext uri="{BB962C8B-B14F-4D97-AF65-F5344CB8AC3E}">
        <p14:creationId xmlns:p14="http://schemas.microsoft.com/office/powerpoint/2010/main" val="4241088707"/>
      </p:ext>
    </p:extLst>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med" p14:dur="650">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 calcmode="lin" valueType="num">
                                      <p:cBhvr additive="base">
                                        <p:cTn id="7" dur="500" fill="hold"/>
                                        <p:tgtEl>
                                          <p:spTgt spid="2051"/>
                                        </p:tgtEl>
                                        <p:attrNameLst>
                                          <p:attrName>ppt_x</p:attrName>
                                        </p:attrNameLst>
                                      </p:cBhvr>
                                      <p:tavLst>
                                        <p:tav tm="0">
                                          <p:val>
                                            <p:strVal val="#ppt_x"/>
                                          </p:val>
                                        </p:tav>
                                        <p:tav tm="100000">
                                          <p:val>
                                            <p:strVal val="#ppt_x"/>
                                          </p:val>
                                        </p:tav>
                                      </p:tavLst>
                                    </p:anim>
                                    <p:anim calcmode="lin" valueType="num">
                                      <p:cBhvr additive="base">
                                        <p:cTn id="8" dur="500" fill="hold"/>
                                        <p:tgtEl>
                                          <p:spTgt spid="205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7"/>
                                        </p:tgtEl>
                                        <p:attrNameLst>
                                          <p:attrName>style.visibility</p:attrName>
                                        </p:attrNameLst>
                                      </p:cBhvr>
                                      <p:to>
                                        <p:strVal val="visible"/>
                                      </p:to>
                                    </p:set>
                                    <p:animEffect transition="in" filter="barn(inVertical)">
                                      <p:cBhvr>
                                        <p:cTn id="13" dur="500"/>
                                        <p:tgtEl>
                                          <p:spTgt spid="27"/>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2055"/>
                                        </p:tgtEl>
                                        <p:attrNameLst>
                                          <p:attrName>style.visibility</p:attrName>
                                        </p:attrNameLst>
                                      </p:cBhvr>
                                      <p:to>
                                        <p:strVal val="visible"/>
                                      </p:to>
                                    </p:set>
                                    <p:animEffect transition="in" filter="wipe(up)">
                                      <p:cBhvr>
                                        <p:cTn id="18" dur="500"/>
                                        <p:tgtEl>
                                          <p:spTgt spid="2055"/>
                                        </p:tgtEl>
                                      </p:cBhvr>
                                    </p:animEffect>
                                  </p:childTnLst>
                                </p:cTn>
                              </p:par>
                            </p:childTnLst>
                          </p:cTn>
                        </p:par>
                        <p:par>
                          <p:cTn id="19" fill="hold">
                            <p:stCondLst>
                              <p:cond delay="500"/>
                            </p:stCondLst>
                            <p:childTnLst>
                              <p:par>
                                <p:cTn id="20" presetID="16" presetClass="entr" presetSubtype="21" fill="hold" grpId="0" nodeType="after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barn(inVertical)">
                                      <p:cBhvr>
                                        <p:cTn id="22" dur="500"/>
                                        <p:tgtEl>
                                          <p:spTgt spid="2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2056"/>
                                        </p:tgtEl>
                                        <p:attrNameLst>
                                          <p:attrName>style.visibility</p:attrName>
                                        </p:attrNameLst>
                                      </p:cBhvr>
                                      <p:to>
                                        <p:strVal val="visible"/>
                                      </p:to>
                                    </p:set>
                                    <p:animEffect transition="in" filter="wipe(up)">
                                      <p:cBhvr>
                                        <p:cTn id="27" dur="500"/>
                                        <p:tgtEl>
                                          <p:spTgt spid="2056"/>
                                        </p:tgtEl>
                                      </p:cBhvr>
                                    </p:animEffect>
                                  </p:childTnLst>
                                </p:cTn>
                              </p:par>
                            </p:childTnLst>
                          </p:cTn>
                        </p:par>
                        <p:par>
                          <p:cTn id="28" fill="hold">
                            <p:stCondLst>
                              <p:cond delay="500"/>
                            </p:stCondLst>
                            <p:childTnLst>
                              <p:par>
                                <p:cTn id="29" presetID="16" presetClass="entr" presetSubtype="21" fill="hold" grpId="0" nodeType="afterEffect">
                                  <p:stCondLst>
                                    <p:cond delay="0"/>
                                  </p:stCondLst>
                                  <p:childTnLst>
                                    <p:set>
                                      <p:cBhvr>
                                        <p:cTn id="30" dur="1" fill="hold">
                                          <p:stCondLst>
                                            <p:cond delay="0"/>
                                          </p:stCondLst>
                                        </p:cTn>
                                        <p:tgtEl>
                                          <p:spTgt spid="30"/>
                                        </p:tgtEl>
                                        <p:attrNameLst>
                                          <p:attrName>style.visibility</p:attrName>
                                        </p:attrNameLst>
                                      </p:cBhvr>
                                      <p:to>
                                        <p:strVal val="visible"/>
                                      </p:to>
                                    </p:set>
                                    <p:animEffect transition="in" filter="barn(inVertical)">
                                      <p:cBhvr>
                                        <p:cTn id="31" dur="500"/>
                                        <p:tgtEl>
                                          <p:spTgt spid="30"/>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2084"/>
                                        </p:tgtEl>
                                        <p:attrNameLst>
                                          <p:attrName>style.visibility</p:attrName>
                                        </p:attrNameLst>
                                      </p:cBhvr>
                                      <p:to>
                                        <p:strVal val="visible"/>
                                      </p:to>
                                    </p:set>
                                    <p:animEffect transition="in" filter="barn(inVertical)">
                                      <p:cBhvr>
                                        <p:cTn id="36" dur="500"/>
                                        <p:tgtEl>
                                          <p:spTgt spid="2084"/>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1" fill="hold" nodeType="clickEffect">
                                  <p:stCondLst>
                                    <p:cond delay="0"/>
                                  </p:stCondLst>
                                  <p:childTnLst>
                                    <p:set>
                                      <p:cBhvr>
                                        <p:cTn id="40" dur="1" fill="hold">
                                          <p:stCondLst>
                                            <p:cond delay="0"/>
                                          </p:stCondLst>
                                        </p:cTn>
                                        <p:tgtEl>
                                          <p:spTgt spid="2085"/>
                                        </p:tgtEl>
                                        <p:attrNameLst>
                                          <p:attrName>style.visibility</p:attrName>
                                        </p:attrNameLst>
                                      </p:cBhvr>
                                      <p:to>
                                        <p:strVal val="visible"/>
                                      </p:to>
                                    </p:set>
                                    <p:animEffect transition="in" filter="wipe(up)">
                                      <p:cBhvr>
                                        <p:cTn id="41" dur="500"/>
                                        <p:tgtEl>
                                          <p:spTgt spid="2085"/>
                                        </p:tgtEl>
                                      </p:cBhvr>
                                    </p:animEffect>
                                  </p:childTnLst>
                                </p:cTn>
                              </p:par>
                            </p:childTnLst>
                          </p:cTn>
                        </p:par>
                        <p:par>
                          <p:cTn id="42" fill="hold">
                            <p:stCondLst>
                              <p:cond delay="500"/>
                            </p:stCondLst>
                            <p:childTnLst>
                              <p:par>
                                <p:cTn id="43" presetID="16" presetClass="entr" presetSubtype="21" fill="hold" grpId="0" nodeType="afterEffect">
                                  <p:stCondLst>
                                    <p:cond delay="0"/>
                                  </p:stCondLst>
                                  <p:childTnLst>
                                    <p:set>
                                      <p:cBhvr>
                                        <p:cTn id="44" dur="1" fill="hold">
                                          <p:stCondLst>
                                            <p:cond delay="0"/>
                                          </p:stCondLst>
                                        </p:cTn>
                                        <p:tgtEl>
                                          <p:spTgt spid="2087"/>
                                        </p:tgtEl>
                                        <p:attrNameLst>
                                          <p:attrName>style.visibility</p:attrName>
                                        </p:attrNameLst>
                                      </p:cBhvr>
                                      <p:to>
                                        <p:strVal val="visible"/>
                                      </p:to>
                                    </p:set>
                                    <p:animEffect transition="in" filter="barn(inVertical)">
                                      <p:cBhvr>
                                        <p:cTn id="45" dur="500"/>
                                        <p:tgtEl>
                                          <p:spTgt spid="2087"/>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1" fill="hold" nodeType="clickEffect">
                                  <p:stCondLst>
                                    <p:cond delay="0"/>
                                  </p:stCondLst>
                                  <p:childTnLst>
                                    <p:set>
                                      <p:cBhvr>
                                        <p:cTn id="49" dur="1" fill="hold">
                                          <p:stCondLst>
                                            <p:cond delay="0"/>
                                          </p:stCondLst>
                                        </p:cTn>
                                        <p:tgtEl>
                                          <p:spTgt spid="2086"/>
                                        </p:tgtEl>
                                        <p:attrNameLst>
                                          <p:attrName>style.visibility</p:attrName>
                                        </p:attrNameLst>
                                      </p:cBhvr>
                                      <p:to>
                                        <p:strVal val="visible"/>
                                      </p:to>
                                    </p:set>
                                    <p:animEffect transition="in" filter="wipe(up)">
                                      <p:cBhvr>
                                        <p:cTn id="50" dur="500"/>
                                        <p:tgtEl>
                                          <p:spTgt spid="2086"/>
                                        </p:tgtEl>
                                      </p:cBhvr>
                                    </p:animEffect>
                                  </p:childTnLst>
                                </p:cTn>
                              </p:par>
                            </p:childTnLst>
                          </p:cTn>
                        </p:par>
                        <p:par>
                          <p:cTn id="51" fill="hold">
                            <p:stCondLst>
                              <p:cond delay="500"/>
                            </p:stCondLst>
                            <p:childTnLst>
                              <p:par>
                                <p:cTn id="52" presetID="16" presetClass="entr" presetSubtype="21" fill="hold" grpId="0" nodeType="afterEffect">
                                  <p:stCondLst>
                                    <p:cond delay="0"/>
                                  </p:stCondLst>
                                  <p:childTnLst>
                                    <p:set>
                                      <p:cBhvr>
                                        <p:cTn id="53" dur="1" fill="hold">
                                          <p:stCondLst>
                                            <p:cond delay="0"/>
                                          </p:stCondLst>
                                        </p:cTn>
                                        <p:tgtEl>
                                          <p:spTgt spid="2088"/>
                                        </p:tgtEl>
                                        <p:attrNameLst>
                                          <p:attrName>style.visibility</p:attrName>
                                        </p:attrNameLst>
                                      </p:cBhvr>
                                      <p:to>
                                        <p:strVal val="visible"/>
                                      </p:to>
                                    </p:set>
                                    <p:animEffect transition="in" filter="barn(inVertical)">
                                      <p:cBhvr>
                                        <p:cTn id="54" dur="500"/>
                                        <p:tgtEl>
                                          <p:spTgt spid="2088"/>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1" fill="hold" nodeType="clickEffect">
                                  <p:stCondLst>
                                    <p:cond delay="0"/>
                                  </p:stCondLst>
                                  <p:childTnLst>
                                    <p:set>
                                      <p:cBhvr>
                                        <p:cTn id="58" dur="1" fill="hold">
                                          <p:stCondLst>
                                            <p:cond delay="0"/>
                                          </p:stCondLst>
                                        </p:cTn>
                                        <p:tgtEl>
                                          <p:spTgt spid="13"/>
                                        </p:tgtEl>
                                        <p:attrNameLst>
                                          <p:attrName>style.visibility</p:attrName>
                                        </p:attrNameLst>
                                      </p:cBhvr>
                                      <p:to>
                                        <p:strVal val="visible"/>
                                      </p:to>
                                    </p:set>
                                    <p:animEffect transition="in" filter="wipe(up)">
                                      <p:cBhvr>
                                        <p:cTn id="59" dur="500"/>
                                        <p:tgtEl>
                                          <p:spTgt spid="13"/>
                                        </p:tgtEl>
                                      </p:cBhvr>
                                    </p:animEffect>
                                  </p:childTnLst>
                                </p:cTn>
                              </p:par>
                            </p:childTnLst>
                          </p:cTn>
                        </p:par>
                        <p:par>
                          <p:cTn id="60" fill="hold">
                            <p:stCondLst>
                              <p:cond delay="500"/>
                            </p:stCondLst>
                            <p:childTnLst>
                              <p:par>
                                <p:cTn id="61" presetID="16" presetClass="entr" presetSubtype="21" fill="hold" grpId="0" nodeType="afterEffect">
                                  <p:stCondLst>
                                    <p:cond delay="0"/>
                                  </p:stCondLst>
                                  <p:childTnLst>
                                    <p:set>
                                      <p:cBhvr>
                                        <p:cTn id="62" dur="1" fill="hold">
                                          <p:stCondLst>
                                            <p:cond delay="0"/>
                                          </p:stCondLst>
                                        </p:cTn>
                                        <p:tgtEl>
                                          <p:spTgt spid="14"/>
                                        </p:tgtEl>
                                        <p:attrNameLst>
                                          <p:attrName>style.visibility</p:attrName>
                                        </p:attrNameLst>
                                      </p:cBhvr>
                                      <p:to>
                                        <p:strVal val="visible"/>
                                      </p:to>
                                    </p:set>
                                    <p:animEffect transition="in" filter="barn(inVertical)">
                                      <p:cBhvr>
                                        <p:cTn id="6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9" grpId="0" animBg="1"/>
      <p:bldP spid="30" grpId="0" animBg="1"/>
      <p:bldP spid="2084" grpId="0" animBg="1"/>
      <p:bldP spid="2087" grpId="0" animBg="1"/>
      <p:bldP spid="2088"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51" name="Group 2050">
            <a:extLst>
              <a:ext uri="{FF2B5EF4-FFF2-40B4-BE49-F238E27FC236}">
                <a16:creationId xmlns:a16="http://schemas.microsoft.com/office/drawing/2014/main" id="{D5FADA22-6BB7-D473-D16F-2C4485C4AF0F}"/>
              </a:ext>
            </a:extLst>
          </p:cNvPr>
          <p:cNvGrpSpPr/>
          <p:nvPr/>
        </p:nvGrpSpPr>
        <p:grpSpPr>
          <a:xfrm>
            <a:off x="926665" y="1257951"/>
            <a:ext cx="7290669" cy="1011520"/>
            <a:chOff x="648936" y="1466662"/>
            <a:chExt cx="7290669" cy="1011520"/>
          </a:xfrm>
        </p:grpSpPr>
        <p:sp>
          <p:nvSpPr>
            <p:cNvPr id="26" name="Rectangle: Rounded Corners 25">
              <a:extLst>
                <a:ext uri="{FF2B5EF4-FFF2-40B4-BE49-F238E27FC236}">
                  <a16:creationId xmlns:a16="http://schemas.microsoft.com/office/drawing/2014/main" id="{4AD90DC5-270C-418A-7CF6-461D998D9520}"/>
                </a:ext>
              </a:extLst>
            </p:cNvPr>
            <p:cNvSpPr/>
            <p:nvPr/>
          </p:nvSpPr>
          <p:spPr>
            <a:xfrm>
              <a:off x="648936" y="1466662"/>
              <a:ext cx="7110364" cy="895336"/>
            </a:xfrm>
            <a:prstGeom prst="roundRect">
              <a:avLst>
                <a:gd name="adj" fmla="val 6735"/>
              </a:avLst>
            </a:prstGeom>
            <a:solidFill>
              <a:schemeClr val="accent5"/>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b="1" i="1">
                  <a:solidFill>
                    <a:srgbClr val="000000"/>
                  </a:solidFill>
                  <a:ea typeface="Calibri" panose="020F0502020204030204" pitchFamily="34" charset="0"/>
                </a:rPr>
                <a:t>Đặc điểm: </a:t>
              </a:r>
              <a:r>
                <a:rPr lang="vi-VN" sz="2000">
                  <a:solidFill>
                    <a:srgbClr val="000000"/>
                  </a:solidFill>
                  <a:ea typeface="Calibri" panose="020F0502020204030204" pitchFamily="34" charset="0"/>
                </a:rPr>
                <a:t>Một số cuộc đấu tranh của công nhân, nông dân và các tầng lớp lao động nổ ra.</a:t>
              </a:r>
              <a:endParaRPr lang="en-US" sz="2000">
                <a:effectLst/>
                <a:ea typeface="Calibri" panose="020F0502020204030204" pitchFamily="34" charset="0"/>
              </a:endParaRPr>
            </a:p>
          </p:txBody>
        </p:sp>
        <p:pic>
          <p:nvPicPr>
            <p:cNvPr id="2049" name="Picture 17">
              <a:extLst>
                <a:ext uri="{FF2B5EF4-FFF2-40B4-BE49-F238E27FC236}">
                  <a16:creationId xmlns:a16="http://schemas.microsoft.com/office/drawing/2014/main" id="{A1C3943F-774A-1E7C-9FAB-3E562484E265}"/>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a:stretch>
              <a:fillRect/>
            </a:stretch>
          </p:blipFill>
          <p:spPr>
            <a:xfrm>
              <a:off x="7425899" y="1964476"/>
              <a:ext cx="513706" cy="513706"/>
            </a:xfrm>
            <a:prstGeom prst="rect">
              <a:avLst/>
            </a:prstGeom>
          </p:spPr>
        </p:pic>
      </p:grpSp>
      <p:cxnSp>
        <p:nvCxnSpPr>
          <p:cNvPr id="2059" name="Straight Arrow Connector 2058">
            <a:extLst>
              <a:ext uri="{FF2B5EF4-FFF2-40B4-BE49-F238E27FC236}">
                <a16:creationId xmlns:a16="http://schemas.microsoft.com/office/drawing/2014/main" id="{F7DA30B6-AB3C-A829-CE5A-EC4CB43ED609}"/>
              </a:ext>
            </a:extLst>
          </p:cNvPr>
          <p:cNvCxnSpPr/>
          <p:nvPr/>
        </p:nvCxnSpPr>
        <p:spPr>
          <a:xfrm>
            <a:off x="1048186" y="1082975"/>
            <a:ext cx="7572053" cy="0"/>
          </a:xfrm>
          <a:prstGeom prst="straightConnector1">
            <a:avLst/>
          </a:prstGeom>
          <a:noFill/>
          <a:ln w="28575" cap="flat" cmpd="sng" algn="ctr">
            <a:solidFill>
              <a:srgbClr val="7E4500">
                <a:lumMod val="60000"/>
                <a:lumOff val="40000"/>
              </a:srgbClr>
            </a:solidFill>
            <a:prstDash val="solid"/>
            <a:headEnd type="oval" w="med" len="med"/>
            <a:tailEnd type="arrow" w="med" len="med"/>
          </a:ln>
          <a:effectLst/>
        </p:spPr>
      </p:cxnSp>
      <p:cxnSp>
        <p:nvCxnSpPr>
          <p:cNvPr id="2060" name="Straight Arrow Connector 2059">
            <a:extLst>
              <a:ext uri="{FF2B5EF4-FFF2-40B4-BE49-F238E27FC236}">
                <a16:creationId xmlns:a16="http://schemas.microsoft.com/office/drawing/2014/main" id="{2C03ACF8-245F-BD33-A968-9D17B1121334}"/>
              </a:ext>
            </a:extLst>
          </p:cNvPr>
          <p:cNvCxnSpPr>
            <a:cxnSpLocks/>
          </p:cNvCxnSpPr>
          <p:nvPr/>
        </p:nvCxnSpPr>
        <p:spPr>
          <a:xfrm>
            <a:off x="7389890" y="1082975"/>
            <a:ext cx="1230349" cy="0"/>
          </a:xfrm>
          <a:prstGeom prst="straightConnector1">
            <a:avLst/>
          </a:prstGeom>
          <a:noFill/>
          <a:ln w="28575" cap="flat" cmpd="sng" algn="ctr">
            <a:solidFill>
              <a:srgbClr val="594B3E">
                <a:lumMod val="50000"/>
              </a:srgbClr>
            </a:solidFill>
            <a:prstDash val="solid"/>
            <a:headEnd type="oval" w="med" len="med"/>
            <a:tailEnd type="arrow" w="med" len="med"/>
          </a:ln>
          <a:effectLst/>
        </p:spPr>
      </p:cxnSp>
      <p:grpSp>
        <p:nvGrpSpPr>
          <p:cNvPr id="2061" name="Group 2060">
            <a:extLst>
              <a:ext uri="{FF2B5EF4-FFF2-40B4-BE49-F238E27FC236}">
                <a16:creationId xmlns:a16="http://schemas.microsoft.com/office/drawing/2014/main" id="{EC127F99-EE80-3469-0D33-79D2E5BE7F96}"/>
              </a:ext>
            </a:extLst>
          </p:cNvPr>
          <p:cNvGrpSpPr/>
          <p:nvPr/>
        </p:nvGrpSpPr>
        <p:grpSpPr>
          <a:xfrm>
            <a:off x="354190" y="187475"/>
            <a:ext cx="1297151" cy="551379"/>
            <a:chOff x="276100" y="1191801"/>
            <a:chExt cx="1297151" cy="551379"/>
          </a:xfrm>
        </p:grpSpPr>
        <p:sp>
          <p:nvSpPr>
            <p:cNvPr id="2062" name="Oval Callout 12">
              <a:extLst>
                <a:ext uri="{FF2B5EF4-FFF2-40B4-BE49-F238E27FC236}">
                  <a16:creationId xmlns:a16="http://schemas.microsoft.com/office/drawing/2014/main" id="{7D624F0F-6918-7CFA-638A-0B6794E26DF5}"/>
                </a:ext>
              </a:extLst>
            </p:cNvPr>
            <p:cNvSpPr/>
            <p:nvPr/>
          </p:nvSpPr>
          <p:spPr>
            <a:xfrm>
              <a:off x="329038" y="1191801"/>
              <a:ext cx="1209425" cy="551379"/>
            </a:xfrm>
            <a:prstGeom prst="wedgeEllipseCallout">
              <a:avLst>
                <a:gd name="adj1" fmla="val 1389"/>
                <a:gd name="adj2" fmla="val 88214"/>
              </a:avLst>
            </a:prstGeom>
            <a:solidFill>
              <a:srgbClr val="FFFF99"/>
            </a:solidFill>
            <a:ln w="19050" cap="flat" cmpd="sng" algn="ctr">
              <a:solidFill>
                <a:srgbClr val="FFC000"/>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3EFEA"/>
                </a:solidFill>
                <a:effectLst/>
                <a:uLnTx/>
                <a:uFillTx/>
                <a:latin typeface="Arial"/>
                <a:ea typeface="+mn-ea"/>
                <a:cs typeface="+mn-cs"/>
              </a:endParaRPr>
            </a:p>
          </p:txBody>
        </p:sp>
        <p:sp>
          <p:nvSpPr>
            <p:cNvPr id="2063" name="Rectangle 2062">
              <a:extLst>
                <a:ext uri="{FF2B5EF4-FFF2-40B4-BE49-F238E27FC236}">
                  <a16:creationId xmlns:a16="http://schemas.microsoft.com/office/drawing/2014/main" id="{29F408DE-CE5A-CC63-94A2-C2EDDA4F29A9}"/>
                </a:ext>
              </a:extLst>
            </p:cNvPr>
            <p:cNvSpPr/>
            <p:nvPr/>
          </p:nvSpPr>
          <p:spPr>
            <a:xfrm>
              <a:off x="276100" y="1267436"/>
              <a:ext cx="1297151"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a:solidFill>
                    <a:srgbClr val="2B241A"/>
                  </a:solidFill>
                  <a:latin typeface="Arial" panose="020B0604020202020204" pitchFamily="34" charset="0"/>
                </a:rPr>
                <a:t>Đầu 1930</a:t>
              </a:r>
              <a:endParaRPr kumimoji="0" lang="en-US" sz="2000" b="0" i="0" u="none" strike="noStrike" kern="0" cap="none" spc="0" normalizeH="0" baseline="0" noProof="0">
                <a:ln>
                  <a:noFill/>
                </a:ln>
                <a:solidFill>
                  <a:srgbClr val="2B241A"/>
                </a:solidFill>
                <a:effectLst/>
                <a:uLnTx/>
                <a:uFillTx/>
              </a:endParaRPr>
            </a:p>
          </p:txBody>
        </p:sp>
      </p:grpSp>
      <p:sp>
        <p:nvSpPr>
          <p:cNvPr id="2067" name="Rectangle 2066">
            <a:extLst>
              <a:ext uri="{FF2B5EF4-FFF2-40B4-BE49-F238E27FC236}">
                <a16:creationId xmlns:a16="http://schemas.microsoft.com/office/drawing/2014/main" id="{30DB4BBD-AE39-E265-3EDE-5257DF663865}"/>
              </a:ext>
            </a:extLst>
          </p:cNvPr>
          <p:cNvSpPr/>
          <p:nvPr/>
        </p:nvSpPr>
        <p:spPr>
          <a:xfrm>
            <a:off x="8306691" y="537023"/>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77" name="Group 2076">
            <a:extLst>
              <a:ext uri="{FF2B5EF4-FFF2-40B4-BE49-F238E27FC236}">
                <a16:creationId xmlns:a16="http://schemas.microsoft.com/office/drawing/2014/main" id="{8A7C1914-B059-7871-8468-0AB622FA3134}"/>
              </a:ext>
            </a:extLst>
          </p:cNvPr>
          <p:cNvGrpSpPr/>
          <p:nvPr/>
        </p:nvGrpSpPr>
        <p:grpSpPr>
          <a:xfrm>
            <a:off x="6959617" y="577532"/>
            <a:ext cx="848309" cy="296241"/>
            <a:chOff x="527804" y="1583635"/>
            <a:chExt cx="848309" cy="296241"/>
          </a:xfrm>
        </p:grpSpPr>
        <p:sp>
          <p:nvSpPr>
            <p:cNvPr id="2078" name="Oval Callout 16">
              <a:extLst>
                <a:ext uri="{FF2B5EF4-FFF2-40B4-BE49-F238E27FC236}">
                  <a16:creationId xmlns:a16="http://schemas.microsoft.com/office/drawing/2014/main" id="{38936FAF-4A71-A56F-6FFA-6E09CAB01985}"/>
                </a:ext>
              </a:extLst>
            </p:cNvPr>
            <p:cNvSpPr/>
            <p:nvPr/>
          </p:nvSpPr>
          <p:spPr>
            <a:xfrm>
              <a:off x="638410" y="1583635"/>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9" name="Rectangle 2078">
              <a:extLst>
                <a:ext uri="{FF2B5EF4-FFF2-40B4-BE49-F238E27FC236}">
                  <a16:creationId xmlns:a16="http://schemas.microsoft.com/office/drawing/2014/main" id="{6AB58EED-D757-02DD-7C59-02E1383C801B}"/>
                </a:ext>
              </a:extLst>
            </p:cNvPr>
            <p:cNvSpPr/>
            <p:nvPr/>
          </p:nvSpPr>
          <p:spPr>
            <a:xfrm>
              <a:off x="527804" y="1602877"/>
              <a:ext cx="848309"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1200">
                  <a:solidFill>
                    <a:srgbClr val="2B241A"/>
                  </a:solidFill>
                  <a:latin typeface="Arial" panose="020B0604020202020204" pitchFamily="34" charset="0"/>
                </a:rPr>
                <a:t>Đầu 1931</a:t>
              </a:r>
              <a:endParaRPr kumimoji="0" lang="en-US" sz="1200" b="0" i="0" u="none" strike="noStrike" kern="0" cap="none" spc="0" normalizeH="0" baseline="0" noProof="0">
                <a:ln>
                  <a:noFill/>
                </a:ln>
                <a:solidFill>
                  <a:srgbClr val="2B241A"/>
                </a:solidFill>
                <a:effectLst/>
                <a:uLnTx/>
                <a:uFillTx/>
              </a:endParaRPr>
            </a:p>
          </p:txBody>
        </p:sp>
      </p:grpSp>
      <p:grpSp>
        <p:nvGrpSpPr>
          <p:cNvPr id="2064" name="Group 2063">
            <a:extLst>
              <a:ext uri="{FF2B5EF4-FFF2-40B4-BE49-F238E27FC236}">
                <a16:creationId xmlns:a16="http://schemas.microsoft.com/office/drawing/2014/main" id="{4E1D170C-7D9F-FCB2-E999-D25CAD1F40DB}"/>
              </a:ext>
            </a:extLst>
          </p:cNvPr>
          <p:cNvGrpSpPr/>
          <p:nvPr/>
        </p:nvGrpSpPr>
        <p:grpSpPr>
          <a:xfrm>
            <a:off x="6460851" y="572064"/>
            <a:ext cx="865944" cy="301033"/>
            <a:chOff x="602308" y="1563677"/>
            <a:chExt cx="865944" cy="301033"/>
          </a:xfrm>
        </p:grpSpPr>
        <p:sp>
          <p:nvSpPr>
            <p:cNvPr id="2065" name="Oval Callout 16">
              <a:extLst>
                <a:ext uri="{FF2B5EF4-FFF2-40B4-BE49-F238E27FC236}">
                  <a16:creationId xmlns:a16="http://schemas.microsoft.com/office/drawing/2014/main" id="{5F406615-015A-C731-7DBE-0DF248FBB9A7}"/>
                </a:ext>
              </a:extLst>
            </p:cNvPr>
            <p:cNvSpPr/>
            <p:nvPr/>
          </p:nvSpPr>
          <p:spPr>
            <a:xfrm>
              <a:off x="602308" y="1563677"/>
              <a:ext cx="865944"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66" name="Rectangle 2065">
              <a:extLst>
                <a:ext uri="{FF2B5EF4-FFF2-40B4-BE49-F238E27FC236}">
                  <a16:creationId xmlns:a16="http://schemas.microsoft.com/office/drawing/2014/main" id="{2BA910E4-1ED2-6084-3147-9F579EE79F38}"/>
                </a:ext>
              </a:extLst>
            </p:cNvPr>
            <p:cNvSpPr/>
            <p:nvPr/>
          </p:nvSpPr>
          <p:spPr>
            <a:xfrm>
              <a:off x="602308" y="1587711"/>
              <a:ext cx="865943"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12/9/1930</a:t>
              </a:r>
              <a:endParaRPr kumimoji="0" lang="en-US" sz="1200" b="0" i="0" u="none" strike="noStrike" kern="0" cap="none" spc="0" normalizeH="0" baseline="0" noProof="0">
                <a:ln>
                  <a:noFill/>
                </a:ln>
                <a:solidFill>
                  <a:srgbClr val="2B241A"/>
                </a:solidFill>
                <a:effectLst/>
                <a:uLnTx/>
                <a:uFillTx/>
              </a:endParaRPr>
            </a:p>
          </p:txBody>
        </p:sp>
      </p:grpSp>
      <p:grpSp>
        <p:nvGrpSpPr>
          <p:cNvPr id="2072" name="Group 2071">
            <a:extLst>
              <a:ext uri="{FF2B5EF4-FFF2-40B4-BE49-F238E27FC236}">
                <a16:creationId xmlns:a16="http://schemas.microsoft.com/office/drawing/2014/main" id="{A7E963AC-F90A-C524-BC52-46ADAD376FB8}"/>
              </a:ext>
            </a:extLst>
          </p:cNvPr>
          <p:cNvGrpSpPr/>
          <p:nvPr/>
        </p:nvGrpSpPr>
        <p:grpSpPr>
          <a:xfrm>
            <a:off x="5925574" y="575944"/>
            <a:ext cx="960520" cy="283196"/>
            <a:chOff x="732764" y="1579959"/>
            <a:chExt cx="960520" cy="283196"/>
          </a:xfrm>
        </p:grpSpPr>
        <p:sp>
          <p:nvSpPr>
            <p:cNvPr id="2073" name="Oval Callout 21">
              <a:extLst>
                <a:ext uri="{FF2B5EF4-FFF2-40B4-BE49-F238E27FC236}">
                  <a16:creationId xmlns:a16="http://schemas.microsoft.com/office/drawing/2014/main" id="{92C1D1AD-395D-489B-FC00-43F6A087F572}"/>
                </a:ext>
              </a:extLst>
            </p:cNvPr>
            <p:cNvSpPr/>
            <p:nvPr/>
          </p:nvSpPr>
          <p:spPr>
            <a:xfrm>
              <a:off x="778379" y="1579959"/>
              <a:ext cx="869291"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4" name="Rectangle 2073">
              <a:extLst>
                <a:ext uri="{FF2B5EF4-FFF2-40B4-BE49-F238E27FC236}">
                  <a16:creationId xmlns:a16="http://schemas.microsoft.com/office/drawing/2014/main" id="{FCB92CBE-D218-BC09-F321-1EF11B6B61A8}"/>
                </a:ext>
              </a:extLst>
            </p:cNvPr>
            <p:cNvSpPr/>
            <p:nvPr/>
          </p:nvSpPr>
          <p:spPr>
            <a:xfrm>
              <a:off x="732764" y="1586156"/>
              <a:ext cx="960520"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9 - 10/1930</a:t>
              </a:r>
              <a:endParaRPr kumimoji="0" lang="en-US" sz="1200" b="0" i="0" u="none" strike="noStrike" kern="0" cap="none" spc="0" normalizeH="0" baseline="0" noProof="0">
                <a:ln>
                  <a:noFill/>
                </a:ln>
                <a:solidFill>
                  <a:srgbClr val="2B241A"/>
                </a:solidFill>
                <a:effectLst/>
                <a:uLnTx/>
                <a:uFillTx/>
              </a:endParaRPr>
            </a:p>
          </p:txBody>
        </p:sp>
      </p:grpSp>
      <p:grpSp>
        <p:nvGrpSpPr>
          <p:cNvPr id="2068" name="Group 2067">
            <a:extLst>
              <a:ext uri="{FF2B5EF4-FFF2-40B4-BE49-F238E27FC236}">
                <a16:creationId xmlns:a16="http://schemas.microsoft.com/office/drawing/2014/main" id="{2612949A-735B-B7ED-E417-410036398851}"/>
              </a:ext>
            </a:extLst>
          </p:cNvPr>
          <p:cNvGrpSpPr/>
          <p:nvPr/>
        </p:nvGrpSpPr>
        <p:grpSpPr>
          <a:xfrm>
            <a:off x="5570827" y="579824"/>
            <a:ext cx="652743" cy="276999"/>
            <a:chOff x="646694" y="1564403"/>
            <a:chExt cx="652743" cy="276999"/>
          </a:xfrm>
        </p:grpSpPr>
        <p:sp>
          <p:nvSpPr>
            <p:cNvPr id="2069" name="Oval Callout 21">
              <a:extLst>
                <a:ext uri="{FF2B5EF4-FFF2-40B4-BE49-F238E27FC236}">
                  <a16:creationId xmlns:a16="http://schemas.microsoft.com/office/drawing/2014/main" id="{00669512-D879-8092-AE10-130E9E9C69AB}"/>
                </a:ext>
              </a:extLst>
            </p:cNvPr>
            <p:cNvSpPr/>
            <p:nvPr/>
          </p:nvSpPr>
          <p:spPr>
            <a:xfrm>
              <a:off x="652343" y="1564403"/>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0" name="Rectangle 2069">
              <a:extLst>
                <a:ext uri="{FF2B5EF4-FFF2-40B4-BE49-F238E27FC236}">
                  <a16:creationId xmlns:a16="http://schemas.microsoft.com/office/drawing/2014/main" id="{1ED6E9D2-B2E2-4B7D-D5D9-1DB03CE5488B}"/>
                </a:ext>
              </a:extLst>
            </p:cNvPr>
            <p:cNvSpPr/>
            <p:nvPr/>
          </p:nvSpPr>
          <p:spPr>
            <a:xfrm>
              <a:off x="646694" y="1564403"/>
              <a:ext cx="652743"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5/1930</a:t>
              </a:r>
              <a:endParaRPr kumimoji="0" lang="en-US" sz="1200" b="0" i="0" u="none" strike="noStrike" kern="0" cap="none" spc="0" normalizeH="0" baseline="0" noProof="0">
                <a:ln>
                  <a:noFill/>
                </a:ln>
                <a:solidFill>
                  <a:srgbClr val="2B241A"/>
                </a:solidFill>
                <a:effectLst/>
                <a:uLnTx/>
                <a:uFillTx/>
              </a:endParaRPr>
            </a:p>
          </p:txBody>
        </p:sp>
      </p:grpSp>
      <p:grpSp>
        <p:nvGrpSpPr>
          <p:cNvPr id="6" name="Group 5">
            <a:extLst>
              <a:ext uri="{FF2B5EF4-FFF2-40B4-BE49-F238E27FC236}">
                <a16:creationId xmlns:a16="http://schemas.microsoft.com/office/drawing/2014/main" id="{0FD704EF-AD46-BA23-FFFA-5E5C9FA8DA16}"/>
              </a:ext>
            </a:extLst>
          </p:cNvPr>
          <p:cNvGrpSpPr/>
          <p:nvPr/>
        </p:nvGrpSpPr>
        <p:grpSpPr>
          <a:xfrm>
            <a:off x="-62476" y="2328262"/>
            <a:ext cx="3252439" cy="2815238"/>
            <a:chOff x="575047" y="2254726"/>
            <a:chExt cx="3252439" cy="2815238"/>
          </a:xfrm>
        </p:grpSpPr>
        <p:pic>
          <p:nvPicPr>
            <p:cNvPr id="3" name="Picture 2" descr="A group of people standing in front of a monument&#10;&#10;Description automatically generated">
              <a:extLst>
                <a:ext uri="{FF2B5EF4-FFF2-40B4-BE49-F238E27FC236}">
                  <a16:creationId xmlns:a16="http://schemas.microsoft.com/office/drawing/2014/main" id="{A88E61AB-106E-0FDD-FFC3-AD0C851E59DD}"/>
                </a:ext>
              </a:extLst>
            </p:cNvPr>
            <p:cNvPicPr>
              <a:picLocks noChangeAspect="1"/>
            </p:cNvPicPr>
            <p:nvPr/>
          </p:nvPicPr>
          <p:blipFill>
            <a:blip r:embed="rId4"/>
            <a:stretch>
              <a:fillRect/>
            </a:stretch>
          </p:blipFill>
          <p:spPr>
            <a:xfrm>
              <a:off x="838507" y="2254726"/>
              <a:ext cx="2826896" cy="1964324"/>
            </a:xfrm>
            <a:prstGeom prst="rect">
              <a:avLst/>
            </a:prstGeom>
          </p:spPr>
        </p:pic>
        <p:sp>
          <p:nvSpPr>
            <p:cNvPr id="5" name="TextBox 4">
              <a:extLst>
                <a:ext uri="{FF2B5EF4-FFF2-40B4-BE49-F238E27FC236}">
                  <a16:creationId xmlns:a16="http://schemas.microsoft.com/office/drawing/2014/main" id="{3568717D-9E57-6FCB-5107-3EDF507BDA9C}"/>
                </a:ext>
              </a:extLst>
            </p:cNvPr>
            <p:cNvSpPr txBox="1"/>
            <p:nvPr/>
          </p:nvSpPr>
          <p:spPr>
            <a:xfrm>
              <a:off x="575047" y="4180810"/>
              <a:ext cx="3252439" cy="889154"/>
            </a:xfrm>
            <a:prstGeom prst="rect">
              <a:avLst/>
            </a:prstGeom>
            <a:noFill/>
          </p:spPr>
          <p:txBody>
            <a:bodyPr wrap="square">
              <a:spAutoFit/>
            </a:bodyPr>
            <a:lstStyle/>
            <a:p>
              <a:pPr algn="ctr">
                <a:lnSpc>
                  <a:spcPct val="150000"/>
                </a:lnSpc>
              </a:pPr>
              <a:r>
                <a:rPr lang="vi-VN" sz="1200"/>
                <a:t>Công nhân cao su dâng hương tại Di tích </a:t>
              </a:r>
              <a:endParaRPr lang="en-US" sz="1200"/>
            </a:p>
            <a:p>
              <a:pPr algn="ctr">
                <a:lnSpc>
                  <a:spcPct val="150000"/>
                </a:lnSpc>
              </a:pPr>
              <a:r>
                <a:rPr lang="vi-VN" sz="1200"/>
                <a:t>lịch sử quốc gia Phú Riềng Đỏ trên địa bàn ấp Thuận Phú 2, xã Thuận Phú (Đồng Phú)</a:t>
              </a:r>
              <a:endParaRPr lang="en-US" sz="1200"/>
            </a:p>
          </p:txBody>
        </p:sp>
      </p:grpSp>
      <p:grpSp>
        <p:nvGrpSpPr>
          <p:cNvPr id="7" name="Group 6">
            <a:extLst>
              <a:ext uri="{FF2B5EF4-FFF2-40B4-BE49-F238E27FC236}">
                <a16:creationId xmlns:a16="http://schemas.microsoft.com/office/drawing/2014/main" id="{3FAF89A8-B0D7-1A25-1D03-03398E30CFEB}"/>
              </a:ext>
            </a:extLst>
          </p:cNvPr>
          <p:cNvGrpSpPr/>
          <p:nvPr/>
        </p:nvGrpSpPr>
        <p:grpSpPr>
          <a:xfrm>
            <a:off x="3096098" y="2328262"/>
            <a:ext cx="2951803" cy="2538241"/>
            <a:chOff x="714826" y="2254724"/>
            <a:chExt cx="2951803" cy="2538241"/>
          </a:xfrm>
        </p:grpSpPr>
        <p:pic>
          <p:nvPicPr>
            <p:cNvPr id="8" name="Picture 7">
              <a:extLst>
                <a:ext uri="{FF2B5EF4-FFF2-40B4-BE49-F238E27FC236}">
                  <a16:creationId xmlns:a16="http://schemas.microsoft.com/office/drawing/2014/main" id="{C31E9458-490D-4F50-0908-ADFDAA9D7DC4}"/>
                </a:ext>
              </a:extLst>
            </p:cNvPr>
            <p:cNvPicPr>
              <a:picLocks noChangeAspect="1"/>
            </p:cNvPicPr>
            <p:nvPr/>
          </p:nvPicPr>
          <p:blipFill>
            <a:blip r:embed="rId5"/>
            <a:srcRect/>
            <a:stretch/>
          </p:blipFill>
          <p:spPr>
            <a:xfrm>
              <a:off x="714826" y="2254724"/>
              <a:ext cx="2904850" cy="1964325"/>
            </a:xfrm>
            <a:prstGeom prst="rect">
              <a:avLst/>
            </a:prstGeom>
          </p:spPr>
        </p:pic>
        <p:sp>
          <p:nvSpPr>
            <p:cNvPr id="9" name="TextBox 8">
              <a:extLst>
                <a:ext uri="{FF2B5EF4-FFF2-40B4-BE49-F238E27FC236}">
                  <a16:creationId xmlns:a16="http://schemas.microsoft.com/office/drawing/2014/main" id="{14412B63-1AAD-3D35-6C6C-D8DBF3F88F5F}"/>
                </a:ext>
              </a:extLst>
            </p:cNvPr>
            <p:cNvSpPr txBox="1"/>
            <p:nvPr/>
          </p:nvSpPr>
          <p:spPr>
            <a:xfrm>
              <a:off x="735901" y="4180810"/>
              <a:ext cx="2930728" cy="612155"/>
            </a:xfrm>
            <a:prstGeom prst="rect">
              <a:avLst/>
            </a:prstGeom>
            <a:noFill/>
          </p:spPr>
          <p:txBody>
            <a:bodyPr wrap="square">
              <a:spAutoFit/>
            </a:bodyPr>
            <a:lstStyle/>
            <a:p>
              <a:pPr algn="ctr">
                <a:lnSpc>
                  <a:spcPct val="150000"/>
                </a:lnSpc>
              </a:pPr>
              <a:r>
                <a:rPr lang="vi-VN" sz="1200"/>
                <a:t>Nhà máy Dệt Nam Định trong bưu ảnh thời thuộc địa.</a:t>
              </a:r>
              <a:endParaRPr lang="en-US" sz="1200"/>
            </a:p>
          </p:txBody>
        </p:sp>
      </p:grpSp>
      <p:grpSp>
        <p:nvGrpSpPr>
          <p:cNvPr id="10" name="Group 9">
            <a:extLst>
              <a:ext uri="{FF2B5EF4-FFF2-40B4-BE49-F238E27FC236}">
                <a16:creationId xmlns:a16="http://schemas.microsoft.com/office/drawing/2014/main" id="{A22D705C-EC7D-51A7-964D-FBE0F47BA281}"/>
              </a:ext>
            </a:extLst>
          </p:cNvPr>
          <p:cNvGrpSpPr/>
          <p:nvPr/>
        </p:nvGrpSpPr>
        <p:grpSpPr>
          <a:xfrm>
            <a:off x="6090051" y="2328262"/>
            <a:ext cx="2930728" cy="2261242"/>
            <a:chOff x="735901" y="2254724"/>
            <a:chExt cx="2930728" cy="2261242"/>
          </a:xfrm>
        </p:grpSpPr>
        <p:pic>
          <p:nvPicPr>
            <p:cNvPr id="11" name="Picture 10">
              <a:extLst>
                <a:ext uri="{FF2B5EF4-FFF2-40B4-BE49-F238E27FC236}">
                  <a16:creationId xmlns:a16="http://schemas.microsoft.com/office/drawing/2014/main" id="{29740391-7471-44C2-576C-B49F349613B9}"/>
                </a:ext>
              </a:extLst>
            </p:cNvPr>
            <p:cNvPicPr>
              <a:picLocks noChangeAspect="1"/>
            </p:cNvPicPr>
            <p:nvPr/>
          </p:nvPicPr>
          <p:blipFill>
            <a:blip r:embed="rId6"/>
            <a:srcRect/>
            <a:stretch/>
          </p:blipFill>
          <p:spPr>
            <a:xfrm>
              <a:off x="737000" y="2254724"/>
              <a:ext cx="2860502" cy="1964325"/>
            </a:xfrm>
            <a:prstGeom prst="rect">
              <a:avLst/>
            </a:prstGeom>
          </p:spPr>
        </p:pic>
        <p:sp>
          <p:nvSpPr>
            <p:cNvPr id="12" name="TextBox 11">
              <a:extLst>
                <a:ext uri="{FF2B5EF4-FFF2-40B4-BE49-F238E27FC236}">
                  <a16:creationId xmlns:a16="http://schemas.microsoft.com/office/drawing/2014/main" id="{3040A0DD-2E3C-93C6-251A-9DF784B3C9DC}"/>
                </a:ext>
              </a:extLst>
            </p:cNvPr>
            <p:cNvSpPr txBox="1"/>
            <p:nvPr/>
          </p:nvSpPr>
          <p:spPr>
            <a:xfrm>
              <a:off x="735901" y="4180810"/>
              <a:ext cx="2930728" cy="335156"/>
            </a:xfrm>
            <a:prstGeom prst="rect">
              <a:avLst/>
            </a:prstGeom>
            <a:noFill/>
          </p:spPr>
          <p:txBody>
            <a:bodyPr wrap="square">
              <a:spAutoFit/>
            </a:bodyPr>
            <a:lstStyle/>
            <a:p>
              <a:pPr algn="ctr">
                <a:lnSpc>
                  <a:spcPct val="150000"/>
                </a:lnSpc>
              </a:pPr>
              <a:r>
                <a:rPr lang="vi-VN" sz="1200"/>
                <a:t>Nhà máy </a:t>
              </a:r>
              <a:r>
                <a:rPr lang="en-US" sz="1200"/>
                <a:t>Diêm Bến Thủy</a:t>
              </a:r>
            </a:p>
          </p:txBody>
        </p:sp>
      </p:grpSp>
    </p:spTree>
    <p:extLst>
      <p:ext uri="{BB962C8B-B14F-4D97-AF65-F5344CB8AC3E}">
        <p14:creationId xmlns:p14="http://schemas.microsoft.com/office/powerpoint/2010/main" val="3464369191"/>
      </p:ext>
    </p:extLst>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med" p14:dur="650">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randombar(horizontal)">
                                      <p:cBhvr>
                                        <p:cTn id="10" dur="500"/>
                                        <p:tgtEl>
                                          <p:spTgt spid="7"/>
                                        </p:tgtEl>
                                      </p:cBhvr>
                                    </p:animEffect>
                                  </p:childTnLst>
                                </p:cTn>
                              </p:par>
                              <p:par>
                                <p:cTn id="11" presetID="14" presetClass="entr" presetSubtype="1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randombar(horizontal)">
                                      <p:cBhvr>
                                        <p:cTn id="1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Rounded Corners 26">
            <a:extLst>
              <a:ext uri="{FF2B5EF4-FFF2-40B4-BE49-F238E27FC236}">
                <a16:creationId xmlns:a16="http://schemas.microsoft.com/office/drawing/2014/main" id="{52F6F689-CA01-ADD7-0BA9-BC52E064EB4A}"/>
              </a:ext>
            </a:extLst>
          </p:cNvPr>
          <p:cNvSpPr/>
          <p:nvPr/>
        </p:nvSpPr>
        <p:spPr>
          <a:xfrm>
            <a:off x="588350" y="2345670"/>
            <a:ext cx="3266819" cy="594731"/>
          </a:xfrm>
          <a:prstGeom prst="roundRect">
            <a:avLst/>
          </a:prstGeom>
          <a:solidFill>
            <a:srgbClr val="C3A374"/>
          </a:solidFill>
          <a:ln>
            <a:solidFill>
              <a:srgbClr val="C3A374"/>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solidFill>
                  <a:srgbClr val="FFFFFF"/>
                </a:solidFill>
              </a:rPr>
              <a:t>Bãi công của công nhân </a:t>
            </a:r>
          </a:p>
        </p:txBody>
      </p:sp>
      <p:grpSp>
        <p:nvGrpSpPr>
          <p:cNvPr id="2051" name="Group 2050">
            <a:extLst>
              <a:ext uri="{FF2B5EF4-FFF2-40B4-BE49-F238E27FC236}">
                <a16:creationId xmlns:a16="http://schemas.microsoft.com/office/drawing/2014/main" id="{D5FADA22-6BB7-D473-D16F-2C4485C4AF0F}"/>
              </a:ext>
            </a:extLst>
          </p:cNvPr>
          <p:cNvGrpSpPr/>
          <p:nvPr/>
        </p:nvGrpSpPr>
        <p:grpSpPr>
          <a:xfrm>
            <a:off x="724959" y="1340325"/>
            <a:ext cx="7705531" cy="633518"/>
            <a:chOff x="53769" y="1466662"/>
            <a:chExt cx="7705531" cy="633518"/>
          </a:xfrm>
        </p:grpSpPr>
        <p:sp>
          <p:nvSpPr>
            <p:cNvPr id="26" name="Rectangle: Rounded Corners 25">
              <a:extLst>
                <a:ext uri="{FF2B5EF4-FFF2-40B4-BE49-F238E27FC236}">
                  <a16:creationId xmlns:a16="http://schemas.microsoft.com/office/drawing/2014/main" id="{4AD90DC5-270C-418A-7CF6-461D998D9520}"/>
                </a:ext>
              </a:extLst>
            </p:cNvPr>
            <p:cNvSpPr/>
            <p:nvPr/>
          </p:nvSpPr>
          <p:spPr>
            <a:xfrm>
              <a:off x="343798" y="1466662"/>
              <a:ext cx="7415502" cy="633518"/>
            </a:xfrm>
            <a:prstGeom prst="roundRect">
              <a:avLst>
                <a:gd name="adj" fmla="val 6735"/>
              </a:avLst>
            </a:prstGeom>
            <a:solidFill>
              <a:schemeClr val="accent5"/>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US" sz="2000" b="1" i="1">
                  <a:solidFill>
                    <a:srgbClr val="000000"/>
                  </a:solidFill>
                  <a:ea typeface="Calibri" panose="020F0502020204030204" pitchFamily="34" charset="0"/>
                </a:rPr>
                <a:t>Đặc điểm: </a:t>
              </a:r>
              <a:r>
                <a:rPr lang="vi-VN" sz="2000">
                  <a:solidFill>
                    <a:srgbClr val="000000"/>
                  </a:solidFill>
                  <a:ea typeface="Calibri" panose="020F0502020204030204" pitchFamily="34" charset="0"/>
                </a:rPr>
                <a:t>Phong trào phát triển mạnh trong phạm vi cả nước</a:t>
              </a:r>
              <a:endParaRPr lang="en-US" sz="2000">
                <a:effectLst/>
                <a:ea typeface="Calibri" panose="020F0502020204030204" pitchFamily="34" charset="0"/>
              </a:endParaRPr>
            </a:p>
          </p:txBody>
        </p:sp>
        <p:pic>
          <p:nvPicPr>
            <p:cNvPr id="2049" name="Picture 17">
              <a:extLst>
                <a:ext uri="{FF2B5EF4-FFF2-40B4-BE49-F238E27FC236}">
                  <a16:creationId xmlns:a16="http://schemas.microsoft.com/office/drawing/2014/main" id="{A1C3943F-774A-1E7C-9FAB-3E562484E265}"/>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a:stretch>
              <a:fillRect/>
            </a:stretch>
          </p:blipFill>
          <p:spPr>
            <a:xfrm>
              <a:off x="53769" y="1526568"/>
              <a:ext cx="513706" cy="513706"/>
            </a:xfrm>
            <a:prstGeom prst="rect">
              <a:avLst/>
            </a:prstGeom>
          </p:spPr>
        </p:pic>
      </p:grpSp>
      <p:cxnSp>
        <p:nvCxnSpPr>
          <p:cNvPr id="2055" name="Straight Connector 2054">
            <a:extLst>
              <a:ext uri="{FF2B5EF4-FFF2-40B4-BE49-F238E27FC236}">
                <a16:creationId xmlns:a16="http://schemas.microsoft.com/office/drawing/2014/main" id="{78511B04-EDED-2F77-681C-BCA0FEA68882}"/>
              </a:ext>
            </a:extLst>
          </p:cNvPr>
          <p:cNvCxnSpPr>
            <a:cxnSpLocks/>
            <a:stCxn id="27" idx="2"/>
            <a:endCxn id="29" idx="0"/>
          </p:cNvCxnSpPr>
          <p:nvPr/>
        </p:nvCxnSpPr>
        <p:spPr>
          <a:xfrm flipH="1">
            <a:off x="1140792" y="2940401"/>
            <a:ext cx="1080968" cy="22868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56" name="Straight Connector 2055">
            <a:extLst>
              <a:ext uri="{FF2B5EF4-FFF2-40B4-BE49-F238E27FC236}">
                <a16:creationId xmlns:a16="http://schemas.microsoft.com/office/drawing/2014/main" id="{09F4AC2E-2DCB-8141-B957-59909D6E8055}"/>
              </a:ext>
            </a:extLst>
          </p:cNvPr>
          <p:cNvCxnSpPr>
            <a:cxnSpLocks/>
            <a:stCxn id="27" idx="2"/>
            <a:endCxn id="30" idx="0"/>
          </p:cNvCxnSpPr>
          <p:nvPr/>
        </p:nvCxnSpPr>
        <p:spPr>
          <a:xfrm>
            <a:off x="2221760" y="2940401"/>
            <a:ext cx="783464" cy="22868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Rectangle: Rounded Corners 28">
            <a:extLst>
              <a:ext uri="{FF2B5EF4-FFF2-40B4-BE49-F238E27FC236}">
                <a16:creationId xmlns:a16="http://schemas.microsoft.com/office/drawing/2014/main" id="{84288ABD-4DCA-3CA4-1979-AAA3A2B0F63E}"/>
              </a:ext>
            </a:extLst>
          </p:cNvPr>
          <p:cNvSpPr/>
          <p:nvPr/>
        </p:nvSpPr>
        <p:spPr>
          <a:xfrm>
            <a:off x="284677" y="3169081"/>
            <a:ext cx="1712229" cy="1506998"/>
          </a:xfrm>
          <a:prstGeom prst="roundRect">
            <a:avLst>
              <a:gd name="adj" fmla="val 8334"/>
            </a:avLst>
          </a:prstGeom>
          <a:ln>
            <a:solidFill>
              <a:srgbClr val="C3A374"/>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800">
                <a:solidFill>
                  <a:srgbClr val="000000"/>
                </a:solidFill>
              </a:rPr>
              <a:t>Nhà máy điện Chợ Quán (Sài Gòn) </a:t>
            </a:r>
          </a:p>
        </p:txBody>
      </p:sp>
      <p:sp>
        <p:nvSpPr>
          <p:cNvPr id="30" name="Rectangle: Rounded Corners 29">
            <a:extLst>
              <a:ext uri="{FF2B5EF4-FFF2-40B4-BE49-F238E27FC236}">
                <a16:creationId xmlns:a16="http://schemas.microsoft.com/office/drawing/2014/main" id="{AE4F2A66-65CC-611D-DFC5-1D745EF5ACF2}"/>
              </a:ext>
            </a:extLst>
          </p:cNvPr>
          <p:cNvSpPr/>
          <p:nvPr/>
        </p:nvSpPr>
        <p:spPr>
          <a:xfrm>
            <a:off x="2127455" y="3169081"/>
            <a:ext cx="1755538" cy="1506998"/>
          </a:xfrm>
          <a:prstGeom prst="roundRect">
            <a:avLst>
              <a:gd name="adj" fmla="val 8334"/>
            </a:avLst>
          </a:prstGeom>
          <a:ln>
            <a:solidFill>
              <a:srgbClr val="C3A374"/>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800">
                <a:solidFill>
                  <a:srgbClr val="000000"/>
                </a:solidFill>
              </a:rPr>
              <a:t>Khu mỏ </a:t>
            </a:r>
          </a:p>
          <a:p>
            <a:pPr algn="ctr">
              <a:lnSpc>
                <a:spcPct val="150000"/>
              </a:lnSpc>
            </a:pPr>
            <a:r>
              <a:rPr lang="en-US" sz="1800">
                <a:solidFill>
                  <a:srgbClr val="000000"/>
                </a:solidFill>
              </a:rPr>
              <a:t>Hồng Gai (Quảng Ninh).</a:t>
            </a:r>
          </a:p>
        </p:txBody>
      </p:sp>
      <p:cxnSp>
        <p:nvCxnSpPr>
          <p:cNvPr id="2059" name="Straight Arrow Connector 2058">
            <a:extLst>
              <a:ext uri="{FF2B5EF4-FFF2-40B4-BE49-F238E27FC236}">
                <a16:creationId xmlns:a16="http://schemas.microsoft.com/office/drawing/2014/main" id="{F7DA30B6-AB3C-A829-CE5A-EC4CB43ED609}"/>
              </a:ext>
            </a:extLst>
          </p:cNvPr>
          <p:cNvCxnSpPr/>
          <p:nvPr/>
        </p:nvCxnSpPr>
        <p:spPr>
          <a:xfrm>
            <a:off x="1048186" y="1082975"/>
            <a:ext cx="7572053" cy="0"/>
          </a:xfrm>
          <a:prstGeom prst="straightConnector1">
            <a:avLst/>
          </a:prstGeom>
          <a:noFill/>
          <a:ln w="28575" cap="flat" cmpd="sng" algn="ctr">
            <a:solidFill>
              <a:srgbClr val="7E4500">
                <a:lumMod val="60000"/>
                <a:lumOff val="40000"/>
              </a:srgbClr>
            </a:solidFill>
            <a:prstDash val="solid"/>
            <a:headEnd type="oval" w="med" len="med"/>
            <a:tailEnd type="arrow" w="med" len="med"/>
          </a:ln>
          <a:effectLst/>
        </p:spPr>
      </p:cxnSp>
      <p:cxnSp>
        <p:nvCxnSpPr>
          <p:cNvPr id="2060" name="Straight Arrow Connector 2059">
            <a:extLst>
              <a:ext uri="{FF2B5EF4-FFF2-40B4-BE49-F238E27FC236}">
                <a16:creationId xmlns:a16="http://schemas.microsoft.com/office/drawing/2014/main" id="{2C03ACF8-245F-BD33-A968-9D17B1121334}"/>
              </a:ext>
            </a:extLst>
          </p:cNvPr>
          <p:cNvCxnSpPr>
            <a:cxnSpLocks/>
          </p:cNvCxnSpPr>
          <p:nvPr/>
        </p:nvCxnSpPr>
        <p:spPr>
          <a:xfrm>
            <a:off x="7389890" y="1082975"/>
            <a:ext cx="1230349" cy="0"/>
          </a:xfrm>
          <a:prstGeom prst="straightConnector1">
            <a:avLst/>
          </a:prstGeom>
          <a:noFill/>
          <a:ln w="28575" cap="flat" cmpd="sng" algn="ctr">
            <a:solidFill>
              <a:srgbClr val="594B3E">
                <a:lumMod val="50000"/>
              </a:srgbClr>
            </a:solidFill>
            <a:prstDash val="solid"/>
            <a:headEnd type="oval" w="med" len="med"/>
            <a:tailEnd type="arrow" w="med" len="med"/>
          </a:ln>
          <a:effectLst/>
        </p:spPr>
      </p:cxnSp>
      <p:sp>
        <p:nvSpPr>
          <p:cNvPr id="2067" name="Rectangle 2066">
            <a:extLst>
              <a:ext uri="{FF2B5EF4-FFF2-40B4-BE49-F238E27FC236}">
                <a16:creationId xmlns:a16="http://schemas.microsoft.com/office/drawing/2014/main" id="{30DB4BBD-AE39-E265-3EDE-5257DF663865}"/>
              </a:ext>
            </a:extLst>
          </p:cNvPr>
          <p:cNvSpPr/>
          <p:nvPr/>
        </p:nvSpPr>
        <p:spPr>
          <a:xfrm>
            <a:off x="8306691" y="537023"/>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77" name="Group 2076">
            <a:extLst>
              <a:ext uri="{FF2B5EF4-FFF2-40B4-BE49-F238E27FC236}">
                <a16:creationId xmlns:a16="http://schemas.microsoft.com/office/drawing/2014/main" id="{8A7C1914-B059-7871-8468-0AB622FA3134}"/>
              </a:ext>
            </a:extLst>
          </p:cNvPr>
          <p:cNvGrpSpPr/>
          <p:nvPr/>
        </p:nvGrpSpPr>
        <p:grpSpPr>
          <a:xfrm>
            <a:off x="6959617" y="577532"/>
            <a:ext cx="848309" cy="296241"/>
            <a:chOff x="527804" y="1583635"/>
            <a:chExt cx="848309" cy="296241"/>
          </a:xfrm>
        </p:grpSpPr>
        <p:sp>
          <p:nvSpPr>
            <p:cNvPr id="2078" name="Oval Callout 16">
              <a:extLst>
                <a:ext uri="{FF2B5EF4-FFF2-40B4-BE49-F238E27FC236}">
                  <a16:creationId xmlns:a16="http://schemas.microsoft.com/office/drawing/2014/main" id="{38936FAF-4A71-A56F-6FFA-6E09CAB01985}"/>
                </a:ext>
              </a:extLst>
            </p:cNvPr>
            <p:cNvSpPr/>
            <p:nvPr/>
          </p:nvSpPr>
          <p:spPr>
            <a:xfrm>
              <a:off x="638410" y="1583635"/>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9" name="Rectangle 2078">
              <a:extLst>
                <a:ext uri="{FF2B5EF4-FFF2-40B4-BE49-F238E27FC236}">
                  <a16:creationId xmlns:a16="http://schemas.microsoft.com/office/drawing/2014/main" id="{6AB58EED-D757-02DD-7C59-02E1383C801B}"/>
                </a:ext>
              </a:extLst>
            </p:cNvPr>
            <p:cNvSpPr/>
            <p:nvPr/>
          </p:nvSpPr>
          <p:spPr>
            <a:xfrm>
              <a:off x="527804" y="1602877"/>
              <a:ext cx="848309"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1200">
                  <a:solidFill>
                    <a:srgbClr val="2B241A"/>
                  </a:solidFill>
                  <a:latin typeface="Arial" panose="020B0604020202020204" pitchFamily="34" charset="0"/>
                </a:rPr>
                <a:t>Đầu 1931</a:t>
              </a:r>
              <a:endParaRPr kumimoji="0" lang="en-US" sz="1200" b="0" i="0" u="none" strike="noStrike" kern="0" cap="none" spc="0" normalizeH="0" baseline="0" noProof="0">
                <a:ln>
                  <a:noFill/>
                </a:ln>
                <a:solidFill>
                  <a:srgbClr val="2B241A"/>
                </a:solidFill>
                <a:effectLst/>
                <a:uLnTx/>
                <a:uFillTx/>
              </a:endParaRPr>
            </a:p>
          </p:txBody>
        </p:sp>
      </p:grpSp>
      <p:grpSp>
        <p:nvGrpSpPr>
          <p:cNvPr id="2064" name="Group 2063">
            <a:extLst>
              <a:ext uri="{FF2B5EF4-FFF2-40B4-BE49-F238E27FC236}">
                <a16:creationId xmlns:a16="http://schemas.microsoft.com/office/drawing/2014/main" id="{4E1D170C-7D9F-FCB2-E999-D25CAD1F40DB}"/>
              </a:ext>
            </a:extLst>
          </p:cNvPr>
          <p:cNvGrpSpPr/>
          <p:nvPr/>
        </p:nvGrpSpPr>
        <p:grpSpPr>
          <a:xfrm>
            <a:off x="6460851" y="572064"/>
            <a:ext cx="865944" cy="301033"/>
            <a:chOff x="602308" y="1563677"/>
            <a:chExt cx="865944" cy="301033"/>
          </a:xfrm>
        </p:grpSpPr>
        <p:sp>
          <p:nvSpPr>
            <p:cNvPr id="2065" name="Oval Callout 16">
              <a:extLst>
                <a:ext uri="{FF2B5EF4-FFF2-40B4-BE49-F238E27FC236}">
                  <a16:creationId xmlns:a16="http://schemas.microsoft.com/office/drawing/2014/main" id="{5F406615-015A-C731-7DBE-0DF248FBB9A7}"/>
                </a:ext>
              </a:extLst>
            </p:cNvPr>
            <p:cNvSpPr/>
            <p:nvPr/>
          </p:nvSpPr>
          <p:spPr>
            <a:xfrm>
              <a:off x="602308" y="1563677"/>
              <a:ext cx="865944"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66" name="Rectangle 2065">
              <a:extLst>
                <a:ext uri="{FF2B5EF4-FFF2-40B4-BE49-F238E27FC236}">
                  <a16:creationId xmlns:a16="http://schemas.microsoft.com/office/drawing/2014/main" id="{2BA910E4-1ED2-6084-3147-9F579EE79F38}"/>
                </a:ext>
              </a:extLst>
            </p:cNvPr>
            <p:cNvSpPr/>
            <p:nvPr/>
          </p:nvSpPr>
          <p:spPr>
            <a:xfrm>
              <a:off x="602308" y="1587711"/>
              <a:ext cx="865943"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12/9/1930</a:t>
              </a:r>
              <a:endParaRPr kumimoji="0" lang="en-US" sz="1200" b="0" i="0" u="none" strike="noStrike" kern="0" cap="none" spc="0" normalizeH="0" baseline="0" noProof="0">
                <a:ln>
                  <a:noFill/>
                </a:ln>
                <a:solidFill>
                  <a:srgbClr val="2B241A"/>
                </a:solidFill>
                <a:effectLst/>
                <a:uLnTx/>
                <a:uFillTx/>
              </a:endParaRPr>
            </a:p>
          </p:txBody>
        </p:sp>
      </p:grpSp>
      <p:grpSp>
        <p:nvGrpSpPr>
          <p:cNvPr id="2072" name="Group 2071">
            <a:extLst>
              <a:ext uri="{FF2B5EF4-FFF2-40B4-BE49-F238E27FC236}">
                <a16:creationId xmlns:a16="http://schemas.microsoft.com/office/drawing/2014/main" id="{A7E963AC-F90A-C524-BC52-46ADAD376FB8}"/>
              </a:ext>
            </a:extLst>
          </p:cNvPr>
          <p:cNvGrpSpPr/>
          <p:nvPr/>
        </p:nvGrpSpPr>
        <p:grpSpPr>
          <a:xfrm>
            <a:off x="5925574" y="575944"/>
            <a:ext cx="960520" cy="283196"/>
            <a:chOff x="732764" y="1579959"/>
            <a:chExt cx="960520" cy="283196"/>
          </a:xfrm>
        </p:grpSpPr>
        <p:sp>
          <p:nvSpPr>
            <p:cNvPr id="2073" name="Oval Callout 21">
              <a:extLst>
                <a:ext uri="{FF2B5EF4-FFF2-40B4-BE49-F238E27FC236}">
                  <a16:creationId xmlns:a16="http://schemas.microsoft.com/office/drawing/2014/main" id="{92C1D1AD-395D-489B-FC00-43F6A087F572}"/>
                </a:ext>
              </a:extLst>
            </p:cNvPr>
            <p:cNvSpPr/>
            <p:nvPr/>
          </p:nvSpPr>
          <p:spPr>
            <a:xfrm>
              <a:off x="778379" y="1579959"/>
              <a:ext cx="869291"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4" name="Rectangle 2073">
              <a:extLst>
                <a:ext uri="{FF2B5EF4-FFF2-40B4-BE49-F238E27FC236}">
                  <a16:creationId xmlns:a16="http://schemas.microsoft.com/office/drawing/2014/main" id="{FCB92CBE-D218-BC09-F321-1EF11B6B61A8}"/>
                </a:ext>
              </a:extLst>
            </p:cNvPr>
            <p:cNvSpPr/>
            <p:nvPr/>
          </p:nvSpPr>
          <p:spPr>
            <a:xfrm>
              <a:off x="732764" y="1586156"/>
              <a:ext cx="960520"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9 - 10/1930</a:t>
              </a:r>
              <a:endParaRPr kumimoji="0" lang="en-US" sz="1200" b="0" i="0" u="none" strike="noStrike" kern="0" cap="none" spc="0" normalizeH="0" baseline="0" noProof="0">
                <a:ln>
                  <a:noFill/>
                </a:ln>
                <a:solidFill>
                  <a:srgbClr val="2B241A"/>
                </a:solidFill>
                <a:effectLst/>
                <a:uLnTx/>
                <a:uFillTx/>
              </a:endParaRPr>
            </a:p>
          </p:txBody>
        </p:sp>
      </p:grpSp>
      <p:grpSp>
        <p:nvGrpSpPr>
          <p:cNvPr id="2068" name="Group 2067">
            <a:extLst>
              <a:ext uri="{FF2B5EF4-FFF2-40B4-BE49-F238E27FC236}">
                <a16:creationId xmlns:a16="http://schemas.microsoft.com/office/drawing/2014/main" id="{2612949A-735B-B7ED-E417-410036398851}"/>
              </a:ext>
            </a:extLst>
          </p:cNvPr>
          <p:cNvGrpSpPr/>
          <p:nvPr/>
        </p:nvGrpSpPr>
        <p:grpSpPr>
          <a:xfrm>
            <a:off x="621527" y="579989"/>
            <a:ext cx="848309" cy="276999"/>
            <a:chOff x="548911" y="1564403"/>
            <a:chExt cx="848309" cy="276999"/>
          </a:xfrm>
        </p:grpSpPr>
        <p:sp>
          <p:nvSpPr>
            <p:cNvPr id="2069" name="Oval Callout 21">
              <a:extLst>
                <a:ext uri="{FF2B5EF4-FFF2-40B4-BE49-F238E27FC236}">
                  <a16:creationId xmlns:a16="http://schemas.microsoft.com/office/drawing/2014/main" id="{00669512-D879-8092-AE10-130E9E9C69AB}"/>
                </a:ext>
              </a:extLst>
            </p:cNvPr>
            <p:cNvSpPr/>
            <p:nvPr/>
          </p:nvSpPr>
          <p:spPr>
            <a:xfrm>
              <a:off x="652343" y="1564403"/>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0" name="Rectangle 2069">
              <a:extLst>
                <a:ext uri="{FF2B5EF4-FFF2-40B4-BE49-F238E27FC236}">
                  <a16:creationId xmlns:a16="http://schemas.microsoft.com/office/drawing/2014/main" id="{1ED6E9D2-B2E2-4B7D-D5D9-1DB03CE5488B}"/>
                </a:ext>
              </a:extLst>
            </p:cNvPr>
            <p:cNvSpPr/>
            <p:nvPr/>
          </p:nvSpPr>
          <p:spPr>
            <a:xfrm>
              <a:off x="548911" y="1564403"/>
              <a:ext cx="848309" cy="276999"/>
            </a:xfrm>
            <a:prstGeom prst="rect">
              <a:avLst/>
            </a:prstGeom>
          </p:spPr>
          <p:txBody>
            <a:bodyPr wrap="none">
              <a:spAutoFit/>
            </a:bodyPr>
            <a:lstStyle/>
            <a:p>
              <a:pPr algn="ctr">
                <a:buClrTx/>
                <a:defRPr/>
              </a:pPr>
              <a:r>
                <a:rPr lang="en-US" sz="1200">
                  <a:solidFill>
                    <a:srgbClr val="2B241A"/>
                  </a:solidFill>
                  <a:latin typeface="Arial" panose="020B0604020202020204" pitchFamily="34" charset="0"/>
                </a:rPr>
                <a:t>Đầu 1930</a:t>
              </a:r>
              <a:endParaRPr kumimoji="0" lang="en-US" sz="1200" b="0" i="0" u="none" strike="noStrike" kern="0" cap="none" spc="0" normalizeH="0" baseline="0" noProof="0">
                <a:ln>
                  <a:noFill/>
                </a:ln>
                <a:solidFill>
                  <a:srgbClr val="2B241A"/>
                </a:solidFill>
                <a:effectLst/>
                <a:uLnTx/>
                <a:uFillTx/>
              </a:endParaRPr>
            </a:p>
          </p:txBody>
        </p:sp>
      </p:grpSp>
      <p:sp>
        <p:nvSpPr>
          <p:cNvPr id="2084" name="Rectangle: Rounded Corners 2083">
            <a:extLst>
              <a:ext uri="{FF2B5EF4-FFF2-40B4-BE49-F238E27FC236}">
                <a16:creationId xmlns:a16="http://schemas.microsoft.com/office/drawing/2014/main" id="{AFE494C8-550D-84FC-E6C5-7AAD753CF3E7}"/>
              </a:ext>
            </a:extLst>
          </p:cNvPr>
          <p:cNvSpPr/>
          <p:nvPr/>
        </p:nvSpPr>
        <p:spPr>
          <a:xfrm>
            <a:off x="4394686" y="2345671"/>
            <a:ext cx="3681402" cy="594731"/>
          </a:xfrm>
          <a:prstGeom prst="roundRect">
            <a:avLst/>
          </a:prstGeom>
          <a:solidFill>
            <a:srgbClr val="C3A374"/>
          </a:solidFill>
          <a:ln>
            <a:solidFill>
              <a:srgbClr val="C3A374"/>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solidFill>
                  <a:srgbClr val="FFFFFF"/>
                </a:solidFill>
              </a:rPr>
              <a:t>Biểu tình của nông dân:</a:t>
            </a:r>
          </a:p>
        </p:txBody>
      </p:sp>
      <p:cxnSp>
        <p:nvCxnSpPr>
          <p:cNvPr id="2085" name="Straight Connector 2084">
            <a:extLst>
              <a:ext uri="{FF2B5EF4-FFF2-40B4-BE49-F238E27FC236}">
                <a16:creationId xmlns:a16="http://schemas.microsoft.com/office/drawing/2014/main" id="{E3DA1D3F-4548-02E0-2AB8-7CC522194CEF}"/>
              </a:ext>
            </a:extLst>
          </p:cNvPr>
          <p:cNvCxnSpPr>
            <a:cxnSpLocks/>
            <a:stCxn id="2084" idx="2"/>
            <a:endCxn id="2087" idx="0"/>
          </p:cNvCxnSpPr>
          <p:nvPr/>
        </p:nvCxnSpPr>
        <p:spPr>
          <a:xfrm flipH="1">
            <a:off x="4718504" y="2940402"/>
            <a:ext cx="1516883" cy="22868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86" name="Straight Connector 2085">
            <a:extLst>
              <a:ext uri="{FF2B5EF4-FFF2-40B4-BE49-F238E27FC236}">
                <a16:creationId xmlns:a16="http://schemas.microsoft.com/office/drawing/2014/main" id="{923528BE-65FC-C11D-02DF-BEAFD91AB28B}"/>
              </a:ext>
            </a:extLst>
          </p:cNvPr>
          <p:cNvCxnSpPr>
            <a:cxnSpLocks/>
            <a:stCxn id="2084" idx="2"/>
            <a:endCxn id="2088" idx="0"/>
          </p:cNvCxnSpPr>
          <p:nvPr/>
        </p:nvCxnSpPr>
        <p:spPr>
          <a:xfrm flipH="1">
            <a:off x="6056662" y="2940402"/>
            <a:ext cx="178725" cy="22868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087" name="Rectangle: Rounded Corners 2086">
            <a:extLst>
              <a:ext uri="{FF2B5EF4-FFF2-40B4-BE49-F238E27FC236}">
                <a16:creationId xmlns:a16="http://schemas.microsoft.com/office/drawing/2014/main" id="{172F57AE-CA7E-2E9A-F241-1B6A9560C5B8}"/>
              </a:ext>
            </a:extLst>
          </p:cNvPr>
          <p:cNvSpPr/>
          <p:nvPr/>
        </p:nvSpPr>
        <p:spPr>
          <a:xfrm>
            <a:off x="4098586" y="3169084"/>
            <a:ext cx="1239835" cy="1506998"/>
          </a:xfrm>
          <a:prstGeom prst="roundRect">
            <a:avLst>
              <a:gd name="adj" fmla="val 8334"/>
            </a:avLst>
          </a:prstGeom>
          <a:ln>
            <a:solidFill>
              <a:srgbClr val="C3A374"/>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800">
                <a:solidFill>
                  <a:srgbClr val="000000"/>
                </a:solidFill>
              </a:rPr>
              <a:t>Thái Bình</a:t>
            </a:r>
          </a:p>
        </p:txBody>
      </p:sp>
      <p:sp>
        <p:nvSpPr>
          <p:cNvPr id="2088" name="Rectangle: Rounded Corners 2087">
            <a:extLst>
              <a:ext uri="{FF2B5EF4-FFF2-40B4-BE49-F238E27FC236}">
                <a16:creationId xmlns:a16="http://schemas.microsoft.com/office/drawing/2014/main" id="{D6FE3032-930A-6F64-F1A4-301889F6ED70}"/>
              </a:ext>
            </a:extLst>
          </p:cNvPr>
          <p:cNvSpPr/>
          <p:nvPr/>
        </p:nvSpPr>
        <p:spPr>
          <a:xfrm>
            <a:off x="5460505" y="3169083"/>
            <a:ext cx="1192313" cy="1506998"/>
          </a:xfrm>
          <a:prstGeom prst="roundRect">
            <a:avLst>
              <a:gd name="adj" fmla="val 8334"/>
            </a:avLst>
          </a:prstGeom>
          <a:ln>
            <a:solidFill>
              <a:srgbClr val="C3A374"/>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800">
                <a:solidFill>
                  <a:srgbClr val="000000"/>
                </a:solidFill>
              </a:rPr>
              <a:t>Hà Nam</a:t>
            </a:r>
          </a:p>
        </p:txBody>
      </p:sp>
      <p:cxnSp>
        <p:nvCxnSpPr>
          <p:cNvPr id="13" name="Straight Connector 12">
            <a:extLst>
              <a:ext uri="{FF2B5EF4-FFF2-40B4-BE49-F238E27FC236}">
                <a16:creationId xmlns:a16="http://schemas.microsoft.com/office/drawing/2014/main" id="{F7B12DA2-D916-E199-D118-53EDABA2F400}"/>
              </a:ext>
            </a:extLst>
          </p:cNvPr>
          <p:cNvCxnSpPr>
            <a:cxnSpLocks/>
            <a:stCxn id="2084" idx="2"/>
            <a:endCxn id="14" idx="0"/>
          </p:cNvCxnSpPr>
          <p:nvPr/>
        </p:nvCxnSpPr>
        <p:spPr>
          <a:xfrm>
            <a:off x="6235387" y="2940402"/>
            <a:ext cx="1135673" cy="22868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Rectangle: Rounded Corners 13">
            <a:extLst>
              <a:ext uri="{FF2B5EF4-FFF2-40B4-BE49-F238E27FC236}">
                <a16:creationId xmlns:a16="http://schemas.microsoft.com/office/drawing/2014/main" id="{8ABA0F54-180E-F7CF-57E5-C40FCD28B7DB}"/>
              </a:ext>
            </a:extLst>
          </p:cNvPr>
          <p:cNvSpPr/>
          <p:nvPr/>
        </p:nvSpPr>
        <p:spPr>
          <a:xfrm>
            <a:off x="6774903" y="3169082"/>
            <a:ext cx="1192314" cy="1506998"/>
          </a:xfrm>
          <a:prstGeom prst="roundRect">
            <a:avLst>
              <a:gd name="adj" fmla="val 8334"/>
            </a:avLst>
          </a:prstGeom>
          <a:ln>
            <a:solidFill>
              <a:srgbClr val="C3A374"/>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800">
                <a:solidFill>
                  <a:srgbClr val="000000"/>
                </a:solidFill>
              </a:rPr>
              <a:t>Gia Định</a:t>
            </a:r>
          </a:p>
        </p:txBody>
      </p:sp>
      <p:grpSp>
        <p:nvGrpSpPr>
          <p:cNvPr id="2" name="Group 1">
            <a:extLst>
              <a:ext uri="{FF2B5EF4-FFF2-40B4-BE49-F238E27FC236}">
                <a16:creationId xmlns:a16="http://schemas.microsoft.com/office/drawing/2014/main" id="{DDA44E14-DC02-0494-BE8F-E7FA55F6462A}"/>
              </a:ext>
            </a:extLst>
          </p:cNvPr>
          <p:cNvGrpSpPr/>
          <p:nvPr/>
        </p:nvGrpSpPr>
        <p:grpSpPr>
          <a:xfrm>
            <a:off x="2594502" y="187475"/>
            <a:ext cx="979168" cy="551379"/>
            <a:chOff x="429774" y="1184645"/>
            <a:chExt cx="979168" cy="551379"/>
          </a:xfrm>
        </p:grpSpPr>
        <p:sp>
          <p:nvSpPr>
            <p:cNvPr id="3" name="Oval Callout 21">
              <a:extLst>
                <a:ext uri="{FF2B5EF4-FFF2-40B4-BE49-F238E27FC236}">
                  <a16:creationId xmlns:a16="http://schemas.microsoft.com/office/drawing/2014/main" id="{13063B86-7DFE-DA2C-9DF3-340BAD9C5283}"/>
                </a:ext>
              </a:extLst>
            </p:cNvPr>
            <p:cNvSpPr/>
            <p:nvPr/>
          </p:nvSpPr>
          <p:spPr>
            <a:xfrm>
              <a:off x="429774" y="1184645"/>
              <a:ext cx="968535" cy="551379"/>
            </a:xfrm>
            <a:prstGeom prst="wedgeEllipseCallout">
              <a:avLst>
                <a:gd name="adj1" fmla="val 1389"/>
                <a:gd name="adj2" fmla="val 88214"/>
              </a:avLst>
            </a:prstGeom>
            <a:solidFill>
              <a:srgbClr val="FFFF99"/>
            </a:solidFill>
            <a:ln w="19050" cap="flat" cmpd="sng" algn="ctr">
              <a:solidFill>
                <a:srgbClr val="FFC000"/>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3EFEA"/>
                </a:solidFill>
                <a:effectLst/>
                <a:uLnTx/>
                <a:uFillTx/>
                <a:latin typeface="Arial"/>
                <a:ea typeface="+mn-ea"/>
                <a:cs typeface="+mn-cs"/>
              </a:endParaRPr>
            </a:p>
          </p:txBody>
        </p:sp>
        <p:sp>
          <p:nvSpPr>
            <p:cNvPr id="4" name="Rectangle 3">
              <a:extLst>
                <a:ext uri="{FF2B5EF4-FFF2-40B4-BE49-F238E27FC236}">
                  <a16:creationId xmlns:a16="http://schemas.microsoft.com/office/drawing/2014/main" id="{331326F3-72FD-84D0-2827-5B4BA077E77A}"/>
                </a:ext>
              </a:extLst>
            </p:cNvPr>
            <p:cNvSpPr/>
            <p:nvPr/>
          </p:nvSpPr>
          <p:spPr>
            <a:xfrm>
              <a:off x="440407" y="1267436"/>
              <a:ext cx="968535"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2B241A"/>
                  </a:solidFill>
                  <a:effectLst/>
                  <a:uLnTx/>
                  <a:uFillTx/>
                  <a:latin typeface="Arial" panose="020B0604020202020204" pitchFamily="34" charset="0"/>
                </a:rPr>
                <a:t>5/1930</a:t>
              </a:r>
              <a:endParaRPr kumimoji="0" lang="en-US" sz="2000" b="0" i="0" u="none" strike="noStrike" kern="0" cap="none" spc="0" normalizeH="0" baseline="0" noProof="0">
                <a:ln>
                  <a:noFill/>
                </a:ln>
                <a:solidFill>
                  <a:srgbClr val="2B241A"/>
                </a:solidFill>
                <a:effectLst/>
                <a:uLnTx/>
                <a:uFillTx/>
              </a:endParaRPr>
            </a:p>
          </p:txBody>
        </p:sp>
      </p:grpSp>
      <p:sp>
        <p:nvSpPr>
          <p:cNvPr id="5" name="Oval 4">
            <a:extLst>
              <a:ext uri="{FF2B5EF4-FFF2-40B4-BE49-F238E27FC236}">
                <a16:creationId xmlns:a16="http://schemas.microsoft.com/office/drawing/2014/main" id="{C701FED1-7F0A-A313-2100-F59A1DB7396A}"/>
              </a:ext>
            </a:extLst>
          </p:cNvPr>
          <p:cNvSpPr/>
          <p:nvPr/>
        </p:nvSpPr>
        <p:spPr>
          <a:xfrm>
            <a:off x="3051076" y="1052656"/>
            <a:ext cx="71919" cy="71920"/>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cxnSp>
        <p:nvCxnSpPr>
          <p:cNvPr id="19" name="Straight Connector 18">
            <a:extLst>
              <a:ext uri="{FF2B5EF4-FFF2-40B4-BE49-F238E27FC236}">
                <a16:creationId xmlns:a16="http://schemas.microsoft.com/office/drawing/2014/main" id="{8B252EC8-CECE-E064-B69E-A327B57ABEE2}"/>
              </a:ext>
            </a:extLst>
          </p:cNvPr>
          <p:cNvCxnSpPr>
            <a:cxnSpLocks/>
            <a:stCxn id="2084" idx="2"/>
            <a:endCxn id="20" idx="0"/>
          </p:cNvCxnSpPr>
          <p:nvPr/>
        </p:nvCxnSpPr>
        <p:spPr>
          <a:xfrm>
            <a:off x="6235387" y="2940402"/>
            <a:ext cx="2196186" cy="22867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2184B4F0-8CB6-42BD-6866-81D536D2B739}"/>
              </a:ext>
            </a:extLst>
          </p:cNvPr>
          <p:cNvSpPr/>
          <p:nvPr/>
        </p:nvSpPr>
        <p:spPr>
          <a:xfrm>
            <a:off x="8076088" y="3169081"/>
            <a:ext cx="710970" cy="1506998"/>
          </a:xfrm>
          <a:prstGeom prst="roundRect">
            <a:avLst>
              <a:gd name="adj" fmla="val 8334"/>
            </a:avLst>
          </a:prstGeom>
          <a:ln>
            <a:solidFill>
              <a:srgbClr val="C3A374"/>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a:solidFill>
                  <a:srgbClr val="000000"/>
                </a:solidFill>
              </a:rPr>
              <a:t>…</a:t>
            </a:r>
          </a:p>
        </p:txBody>
      </p:sp>
    </p:spTree>
    <p:extLst>
      <p:ext uri="{BB962C8B-B14F-4D97-AF65-F5344CB8AC3E}">
        <p14:creationId xmlns:p14="http://schemas.microsoft.com/office/powerpoint/2010/main" val="4009829465"/>
      </p:ext>
    </p:extLst>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med" p14:dur="650">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 calcmode="lin" valueType="num">
                                      <p:cBhvr additive="base">
                                        <p:cTn id="7" dur="500" fill="hold"/>
                                        <p:tgtEl>
                                          <p:spTgt spid="2051"/>
                                        </p:tgtEl>
                                        <p:attrNameLst>
                                          <p:attrName>ppt_x</p:attrName>
                                        </p:attrNameLst>
                                      </p:cBhvr>
                                      <p:tavLst>
                                        <p:tav tm="0">
                                          <p:val>
                                            <p:strVal val="#ppt_x"/>
                                          </p:val>
                                        </p:tav>
                                        <p:tav tm="100000">
                                          <p:val>
                                            <p:strVal val="#ppt_x"/>
                                          </p:val>
                                        </p:tav>
                                      </p:tavLst>
                                    </p:anim>
                                    <p:anim calcmode="lin" valueType="num">
                                      <p:cBhvr additive="base">
                                        <p:cTn id="8" dur="500" fill="hold"/>
                                        <p:tgtEl>
                                          <p:spTgt spid="205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7"/>
                                        </p:tgtEl>
                                        <p:attrNameLst>
                                          <p:attrName>style.visibility</p:attrName>
                                        </p:attrNameLst>
                                      </p:cBhvr>
                                      <p:to>
                                        <p:strVal val="visible"/>
                                      </p:to>
                                    </p:set>
                                    <p:animEffect transition="in" filter="barn(inVertical)">
                                      <p:cBhvr>
                                        <p:cTn id="13" dur="500"/>
                                        <p:tgtEl>
                                          <p:spTgt spid="27"/>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2055"/>
                                        </p:tgtEl>
                                        <p:attrNameLst>
                                          <p:attrName>style.visibility</p:attrName>
                                        </p:attrNameLst>
                                      </p:cBhvr>
                                      <p:to>
                                        <p:strVal val="visible"/>
                                      </p:to>
                                    </p:set>
                                    <p:animEffect transition="in" filter="wipe(up)">
                                      <p:cBhvr>
                                        <p:cTn id="18" dur="500"/>
                                        <p:tgtEl>
                                          <p:spTgt spid="2055"/>
                                        </p:tgtEl>
                                      </p:cBhvr>
                                    </p:animEffect>
                                  </p:childTnLst>
                                </p:cTn>
                              </p:par>
                            </p:childTnLst>
                          </p:cTn>
                        </p:par>
                        <p:par>
                          <p:cTn id="19" fill="hold">
                            <p:stCondLst>
                              <p:cond delay="500"/>
                            </p:stCondLst>
                            <p:childTnLst>
                              <p:par>
                                <p:cTn id="20" presetID="16" presetClass="entr" presetSubtype="21" fill="hold" grpId="0" nodeType="after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barn(inVertical)">
                                      <p:cBhvr>
                                        <p:cTn id="22" dur="500"/>
                                        <p:tgtEl>
                                          <p:spTgt spid="2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2056"/>
                                        </p:tgtEl>
                                        <p:attrNameLst>
                                          <p:attrName>style.visibility</p:attrName>
                                        </p:attrNameLst>
                                      </p:cBhvr>
                                      <p:to>
                                        <p:strVal val="visible"/>
                                      </p:to>
                                    </p:set>
                                    <p:animEffect transition="in" filter="wipe(up)">
                                      <p:cBhvr>
                                        <p:cTn id="27" dur="500"/>
                                        <p:tgtEl>
                                          <p:spTgt spid="2056"/>
                                        </p:tgtEl>
                                      </p:cBhvr>
                                    </p:animEffect>
                                  </p:childTnLst>
                                </p:cTn>
                              </p:par>
                            </p:childTnLst>
                          </p:cTn>
                        </p:par>
                        <p:par>
                          <p:cTn id="28" fill="hold">
                            <p:stCondLst>
                              <p:cond delay="500"/>
                            </p:stCondLst>
                            <p:childTnLst>
                              <p:par>
                                <p:cTn id="29" presetID="16" presetClass="entr" presetSubtype="21" fill="hold" grpId="0" nodeType="afterEffect">
                                  <p:stCondLst>
                                    <p:cond delay="0"/>
                                  </p:stCondLst>
                                  <p:childTnLst>
                                    <p:set>
                                      <p:cBhvr>
                                        <p:cTn id="30" dur="1" fill="hold">
                                          <p:stCondLst>
                                            <p:cond delay="0"/>
                                          </p:stCondLst>
                                        </p:cTn>
                                        <p:tgtEl>
                                          <p:spTgt spid="30"/>
                                        </p:tgtEl>
                                        <p:attrNameLst>
                                          <p:attrName>style.visibility</p:attrName>
                                        </p:attrNameLst>
                                      </p:cBhvr>
                                      <p:to>
                                        <p:strVal val="visible"/>
                                      </p:to>
                                    </p:set>
                                    <p:animEffect transition="in" filter="barn(inVertical)">
                                      <p:cBhvr>
                                        <p:cTn id="31" dur="500"/>
                                        <p:tgtEl>
                                          <p:spTgt spid="30"/>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2084"/>
                                        </p:tgtEl>
                                        <p:attrNameLst>
                                          <p:attrName>style.visibility</p:attrName>
                                        </p:attrNameLst>
                                      </p:cBhvr>
                                      <p:to>
                                        <p:strVal val="visible"/>
                                      </p:to>
                                    </p:set>
                                    <p:animEffect transition="in" filter="barn(inVertical)">
                                      <p:cBhvr>
                                        <p:cTn id="36" dur="500"/>
                                        <p:tgtEl>
                                          <p:spTgt spid="2084"/>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1" fill="hold" nodeType="clickEffect">
                                  <p:stCondLst>
                                    <p:cond delay="0"/>
                                  </p:stCondLst>
                                  <p:childTnLst>
                                    <p:set>
                                      <p:cBhvr>
                                        <p:cTn id="40" dur="1" fill="hold">
                                          <p:stCondLst>
                                            <p:cond delay="0"/>
                                          </p:stCondLst>
                                        </p:cTn>
                                        <p:tgtEl>
                                          <p:spTgt spid="2085"/>
                                        </p:tgtEl>
                                        <p:attrNameLst>
                                          <p:attrName>style.visibility</p:attrName>
                                        </p:attrNameLst>
                                      </p:cBhvr>
                                      <p:to>
                                        <p:strVal val="visible"/>
                                      </p:to>
                                    </p:set>
                                    <p:animEffect transition="in" filter="wipe(up)">
                                      <p:cBhvr>
                                        <p:cTn id="41" dur="500"/>
                                        <p:tgtEl>
                                          <p:spTgt spid="2085"/>
                                        </p:tgtEl>
                                      </p:cBhvr>
                                    </p:animEffect>
                                  </p:childTnLst>
                                </p:cTn>
                              </p:par>
                            </p:childTnLst>
                          </p:cTn>
                        </p:par>
                        <p:par>
                          <p:cTn id="42" fill="hold">
                            <p:stCondLst>
                              <p:cond delay="500"/>
                            </p:stCondLst>
                            <p:childTnLst>
                              <p:par>
                                <p:cTn id="43" presetID="16" presetClass="entr" presetSubtype="21" fill="hold" grpId="0" nodeType="afterEffect">
                                  <p:stCondLst>
                                    <p:cond delay="0"/>
                                  </p:stCondLst>
                                  <p:childTnLst>
                                    <p:set>
                                      <p:cBhvr>
                                        <p:cTn id="44" dur="1" fill="hold">
                                          <p:stCondLst>
                                            <p:cond delay="0"/>
                                          </p:stCondLst>
                                        </p:cTn>
                                        <p:tgtEl>
                                          <p:spTgt spid="2087"/>
                                        </p:tgtEl>
                                        <p:attrNameLst>
                                          <p:attrName>style.visibility</p:attrName>
                                        </p:attrNameLst>
                                      </p:cBhvr>
                                      <p:to>
                                        <p:strVal val="visible"/>
                                      </p:to>
                                    </p:set>
                                    <p:animEffect transition="in" filter="barn(inVertical)">
                                      <p:cBhvr>
                                        <p:cTn id="45" dur="500"/>
                                        <p:tgtEl>
                                          <p:spTgt spid="2087"/>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1" fill="hold" nodeType="clickEffect">
                                  <p:stCondLst>
                                    <p:cond delay="0"/>
                                  </p:stCondLst>
                                  <p:childTnLst>
                                    <p:set>
                                      <p:cBhvr>
                                        <p:cTn id="49" dur="1" fill="hold">
                                          <p:stCondLst>
                                            <p:cond delay="0"/>
                                          </p:stCondLst>
                                        </p:cTn>
                                        <p:tgtEl>
                                          <p:spTgt spid="2086"/>
                                        </p:tgtEl>
                                        <p:attrNameLst>
                                          <p:attrName>style.visibility</p:attrName>
                                        </p:attrNameLst>
                                      </p:cBhvr>
                                      <p:to>
                                        <p:strVal val="visible"/>
                                      </p:to>
                                    </p:set>
                                    <p:animEffect transition="in" filter="wipe(up)">
                                      <p:cBhvr>
                                        <p:cTn id="50" dur="500"/>
                                        <p:tgtEl>
                                          <p:spTgt spid="2086"/>
                                        </p:tgtEl>
                                      </p:cBhvr>
                                    </p:animEffect>
                                  </p:childTnLst>
                                </p:cTn>
                              </p:par>
                            </p:childTnLst>
                          </p:cTn>
                        </p:par>
                        <p:par>
                          <p:cTn id="51" fill="hold">
                            <p:stCondLst>
                              <p:cond delay="500"/>
                            </p:stCondLst>
                            <p:childTnLst>
                              <p:par>
                                <p:cTn id="52" presetID="16" presetClass="entr" presetSubtype="21" fill="hold" grpId="0" nodeType="afterEffect">
                                  <p:stCondLst>
                                    <p:cond delay="0"/>
                                  </p:stCondLst>
                                  <p:childTnLst>
                                    <p:set>
                                      <p:cBhvr>
                                        <p:cTn id="53" dur="1" fill="hold">
                                          <p:stCondLst>
                                            <p:cond delay="0"/>
                                          </p:stCondLst>
                                        </p:cTn>
                                        <p:tgtEl>
                                          <p:spTgt spid="2088"/>
                                        </p:tgtEl>
                                        <p:attrNameLst>
                                          <p:attrName>style.visibility</p:attrName>
                                        </p:attrNameLst>
                                      </p:cBhvr>
                                      <p:to>
                                        <p:strVal val="visible"/>
                                      </p:to>
                                    </p:set>
                                    <p:animEffect transition="in" filter="barn(inVertical)">
                                      <p:cBhvr>
                                        <p:cTn id="54" dur="500"/>
                                        <p:tgtEl>
                                          <p:spTgt spid="2088"/>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1" fill="hold" nodeType="clickEffect">
                                  <p:stCondLst>
                                    <p:cond delay="0"/>
                                  </p:stCondLst>
                                  <p:childTnLst>
                                    <p:set>
                                      <p:cBhvr>
                                        <p:cTn id="58" dur="1" fill="hold">
                                          <p:stCondLst>
                                            <p:cond delay="0"/>
                                          </p:stCondLst>
                                        </p:cTn>
                                        <p:tgtEl>
                                          <p:spTgt spid="13"/>
                                        </p:tgtEl>
                                        <p:attrNameLst>
                                          <p:attrName>style.visibility</p:attrName>
                                        </p:attrNameLst>
                                      </p:cBhvr>
                                      <p:to>
                                        <p:strVal val="visible"/>
                                      </p:to>
                                    </p:set>
                                    <p:animEffect transition="in" filter="wipe(up)">
                                      <p:cBhvr>
                                        <p:cTn id="59" dur="500"/>
                                        <p:tgtEl>
                                          <p:spTgt spid="13"/>
                                        </p:tgtEl>
                                      </p:cBhvr>
                                    </p:animEffect>
                                  </p:childTnLst>
                                </p:cTn>
                              </p:par>
                            </p:childTnLst>
                          </p:cTn>
                        </p:par>
                        <p:par>
                          <p:cTn id="60" fill="hold">
                            <p:stCondLst>
                              <p:cond delay="500"/>
                            </p:stCondLst>
                            <p:childTnLst>
                              <p:par>
                                <p:cTn id="61" presetID="16" presetClass="entr" presetSubtype="21" fill="hold" grpId="0" nodeType="afterEffect">
                                  <p:stCondLst>
                                    <p:cond delay="0"/>
                                  </p:stCondLst>
                                  <p:childTnLst>
                                    <p:set>
                                      <p:cBhvr>
                                        <p:cTn id="62" dur="1" fill="hold">
                                          <p:stCondLst>
                                            <p:cond delay="0"/>
                                          </p:stCondLst>
                                        </p:cTn>
                                        <p:tgtEl>
                                          <p:spTgt spid="14"/>
                                        </p:tgtEl>
                                        <p:attrNameLst>
                                          <p:attrName>style.visibility</p:attrName>
                                        </p:attrNameLst>
                                      </p:cBhvr>
                                      <p:to>
                                        <p:strVal val="visible"/>
                                      </p:to>
                                    </p:set>
                                    <p:animEffect transition="in" filter="barn(inVertical)">
                                      <p:cBhvr>
                                        <p:cTn id="63" dur="500"/>
                                        <p:tgtEl>
                                          <p:spTgt spid="14"/>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1" fill="hold" nodeType="clickEffect">
                                  <p:stCondLst>
                                    <p:cond delay="0"/>
                                  </p:stCondLst>
                                  <p:childTnLst>
                                    <p:set>
                                      <p:cBhvr>
                                        <p:cTn id="67" dur="1" fill="hold">
                                          <p:stCondLst>
                                            <p:cond delay="0"/>
                                          </p:stCondLst>
                                        </p:cTn>
                                        <p:tgtEl>
                                          <p:spTgt spid="19"/>
                                        </p:tgtEl>
                                        <p:attrNameLst>
                                          <p:attrName>style.visibility</p:attrName>
                                        </p:attrNameLst>
                                      </p:cBhvr>
                                      <p:to>
                                        <p:strVal val="visible"/>
                                      </p:to>
                                    </p:set>
                                    <p:animEffect transition="in" filter="wipe(up)">
                                      <p:cBhvr>
                                        <p:cTn id="68" dur="500"/>
                                        <p:tgtEl>
                                          <p:spTgt spid="19"/>
                                        </p:tgtEl>
                                      </p:cBhvr>
                                    </p:animEffect>
                                  </p:childTnLst>
                                </p:cTn>
                              </p:par>
                            </p:childTnLst>
                          </p:cTn>
                        </p:par>
                        <p:par>
                          <p:cTn id="69" fill="hold">
                            <p:stCondLst>
                              <p:cond delay="500"/>
                            </p:stCondLst>
                            <p:childTnLst>
                              <p:par>
                                <p:cTn id="70" presetID="16" presetClass="entr" presetSubtype="21" fill="hold" grpId="0" nodeType="afterEffect">
                                  <p:stCondLst>
                                    <p:cond delay="0"/>
                                  </p:stCondLst>
                                  <p:childTnLst>
                                    <p:set>
                                      <p:cBhvr>
                                        <p:cTn id="71" dur="1" fill="hold">
                                          <p:stCondLst>
                                            <p:cond delay="0"/>
                                          </p:stCondLst>
                                        </p:cTn>
                                        <p:tgtEl>
                                          <p:spTgt spid="20"/>
                                        </p:tgtEl>
                                        <p:attrNameLst>
                                          <p:attrName>style.visibility</p:attrName>
                                        </p:attrNameLst>
                                      </p:cBhvr>
                                      <p:to>
                                        <p:strVal val="visible"/>
                                      </p:to>
                                    </p:set>
                                    <p:animEffect transition="in" filter="barn(inVertical)">
                                      <p:cBhvr>
                                        <p:cTn id="72"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9" grpId="0" animBg="1"/>
      <p:bldP spid="30" grpId="0" animBg="1"/>
      <p:bldP spid="2084" grpId="0" animBg="1"/>
      <p:bldP spid="2087" grpId="0" animBg="1"/>
      <p:bldP spid="2088" grpId="0" animBg="1"/>
      <p:bldP spid="14" grpId="0" animBg="1"/>
      <p:bldP spid="2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51" name="Group 2050">
            <a:extLst>
              <a:ext uri="{FF2B5EF4-FFF2-40B4-BE49-F238E27FC236}">
                <a16:creationId xmlns:a16="http://schemas.microsoft.com/office/drawing/2014/main" id="{D5FADA22-6BB7-D473-D16F-2C4485C4AF0F}"/>
              </a:ext>
            </a:extLst>
          </p:cNvPr>
          <p:cNvGrpSpPr/>
          <p:nvPr/>
        </p:nvGrpSpPr>
        <p:grpSpPr>
          <a:xfrm>
            <a:off x="724959" y="1340325"/>
            <a:ext cx="7705531" cy="633518"/>
            <a:chOff x="53769" y="1466662"/>
            <a:chExt cx="7705531" cy="633518"/>
          </a:xfrm>
        </p:grpSpPr>
        <p:sp>
          <p:nvSpPr>
            <p:cNvPr id="26" name="Rectangle: Rounded Corners 25">
              <a:extLst>
                <a:ext uri="{FF2B5EF4-FFF2-40B4-BE49-F238E27FC236}">
                  <a16:creationId xmlns:a16="http://schemas.microsoft.com/office/drawing/2014/main" id="{4AD90DC5-270C-418A-7CF6-461D998D9520}"/>
                </a:ext>
              </a:extLst>
            </p:cNvPr>
            <p:cNvSpPr/>
            <p:nvPr/>
          </p:nvSpPr>
          <p:spPr>
            <a:xfrm>
              <a:off x="343798" y="1466662"/>
              <a:ext cx="7415502" cy="633518"/>
            </a:xfrm>
            <a:prstGeom prst="roundRect">
              <a:avLst>
                <a:gd name="adj" fmla="val 6735"/>
              </a:avLst>
            </a:prstGeom>
            <a:solidFill>
              <a:schemeClr val="accent5"/>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US" sz="2000" b="1" i="1">
                  <a:solidFill>
                    <a:srgbClr val="000000"/>
                  </a:solidFill>
                  <a:ea typeface="Calibri" panose="020F0502020204030204" pitchFamily="34" charset="0"/>
                </a:rPr>
                <a:t>Đặc điểm: </a:t>
              </a:r>
              <a:r>
                <a:rPr lang="vi-VN" sz="2000">
                  <a:solidFill>
                    <a:srgbClr val="000000"/>
                  </a:solidFill>
                  <a:ea typeface="Calibri" panose="020F0502020204030204" pitchFamily="34" charset="0"/>
                </a:rPr>
                <a:t>Phong trào phát triển mạnh trong phạm vi cả nước</a:t>
              </a:r>
              <a:endParaRPr lang="en-US" sz="2000">
                <a:effectLst/>
                <a:ea typeface="Calibri" panose="020F0502020204030204" pitchFamily="34" charset="0"/>
              </a:endParaRPr>
            </a:p>
          </p:txBody>
        </p:sp>
        <p:pic>
          <p:nvPicPr>
            <p:cNvPr id="2049" name="Picture 17">
              <a:extLst>
                <a:ext uri="{FF2B5EF4-FFF2-40B4-BE49-F238E27FC236}">
                  <a16:creationId xmlns:a16="http://schemas.microsoft.com/office/drawing/2014/main" id="{A1C3943F-774A-1E7C-9FAB-3E562484E265}"/>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a:stretch>
              <a:fillRect/>
            </a:stretch>
          </p:blipFill>
          <p:spPr>
            <a:xfrm>
              <a:off x="53769" y="1526568"/>
              <a:ext cx="513706" cy="513706"/>
            </a:xfrm>
            <a:prstGeom prst="rect">
              <a:avLst/>
            </a:prstGeom>
          </p:spPr>
        </p:pic>
      </p:grpSp>
      <p:cxnSp>
        <p:nvCxnSpPr>
          <p:cNvPr id="2059" name="Straight Arrow Connector 2058">
            <a:extLst>
              <a:ext uri="{FF2B5EF4-FFF2-40B4-BE49-F238E27FC236}">
                <a16:creationId xmlns:a16="http://schemas.microsoft.com/office/drawing/2014/main" id="{F7DA30B6-AB3C-A829-CE5A-EC4CB43ED609}"/>
              </a:ext>
            </a:extLst>
          </p:cNvPr>
          <p:cNvCxnSpPr/>
          <p:nvPr/>
        </p:nvCxnSpPr>
        <p:spPr>
          <a:xfrm>
            <a:off x="1048186" y="1082975"/>
            <a:ext cx="7572053" cy="0"/>
          </a:xfrm>
          <a:prstGeom prst="straightConnector1">
            <a:avLst/>
          </a:prstGeom>
          <a:noFill/>
          <a:ln w="28575" cap="flat" cmpd="sng" algn="ctr">
            <a:solidFill>
              <a:srgbClr val="7E4500">
                <a:lumMod val="60000"/>
                <a:lumOff val="40000"/>
              </a:srgbClr>
            </a:solidFill>
            <a:prstDash val="solid"/>
            <a:headEnd type="oval" w="med" len="med"/>
            <a:tailEnd type="arrow" w="med" len="med"/>
          </a:ln>
          <a:effectLst/>
        </p:spPr>
      </p:cxnSp>
      <p:cxnSp>
        <p:nvCxnSpPr>
          <p:cNvPr id="2060" name="Straight Arrow Connector 2059">
            <a:extLst>
              <a:ext uri="{FF2B5EF4-FFF2-40B4-BE49-F238E27FC236}">
                <a16:creationId xmlns:a16="http://schemas.microsoft.com/office/drawing/2014/main" id="{2C03ACF8-245F-BD33-A968-9D17B1121334}"/>
              </a:ext>
            </a:extLst>
          </p:cNvPr>
          <p:cNvCxnSpPr>
            <a:cxnSpLocks/>
          </p:cNvCxnSpPr>
          <p:nvPr/>
        </p:nvCxnSpPr>
        <p:spPr>
          <a:xfrm>
            <a:off x="7389890" y="1082975"/>
            <a:ext cx="1230349" cy="0"/>
          </a:xfrm>
          <a:prstGeom prst="straightConnector1">
            <a:avLst/>
          </a:prstGeom>
          <a:noFill/>
          <a:ln w="28575" cap="flat" cmpd="sng" algn="ctr">
            <a:solidFill>
              <a:srgbClr val="594B3E">
                <a:lumMod val="50000"/>
              </a:srgbClr>
            </a:solidFill>
            <a:prstDash val="solid"/>
            <a:headEnd type="oval" w="med" len="med"/>
            <a:tailEnd type="arrow" w="med" len="med"/>
          </a:ln>
          <a:effectLst/>
        </p:spPr>
      </p:cxnSp>
      <p:sp>
        <p:nvSpPr>
          <p:cNvPr id="2067" name="Rectangle 2066">
            <a:extLst>
              <a:ext uri="{FF2B5EF4-FFF2-40B4-BE49-F238E27FC236}">
                <a16:creationId xmlns:a16="http://schemas.microsoft.com/office/drawing/2014/main" id="{30DB4BBD-AE39-E265-3EDE-5257DF663865}"/>
              </a:ext>
            </a:extLst>
          </p:cNvPr>
          <p:cNvSpPr/>
          <p:nvPr/>
        </p:nvSpPr>
        <p:spPr>
          <a:xfrm>
            <a:off x="8306691" y="537023"/>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77" name="Group 2076">
            <a:extLst>
              <a:ext uri="{FF2B5EF4-FFF2-40B4-BE49-F238E27FC236}">
                <a16:creationId xmlns:a16="http://schemas.microsoft.com/office/drawing/2014/main" id="{8A7C1914-B059-7871-8468-0AB622FA3134}"/>
              </a:ext>
            </a:extLst>
          </p:cNvPr>
          <p:cNvGrpSpPr/>
          <p:nvPr/>
        </p:nvGrpSpPr>
        <p:grpSpPr>
          <a:xfrm>
            <a:off x="6959617" y="577532"/>
            <a:ext cx="848309" cy="296241"/>
            <a:chOff x="527804" y="1583635"/>
            <a:chExt cx="848309" cy="296241"/>
          </a:xfrm>
        </p:grpSpPr>
        <p:sp>
          <p:nvSpPr>
            <p:cNvPr id="2078" name="Oval Callout 16">
              <a:extLst>
                <a:ext uri="{FF2B5EF4-FFF2-40B4-BE49-F238E27FC236}">
                  <a16:creationId xmlns:a16="http://schemas.microsoft.com/office/drawing/2014/main" id="{38936FAF-4A71-A56F-6FFA-6E09CAB01985}"/>
                </a:ext>
              </a:extLst>
            </p:cNvPr>
            <p:cNvSpPr/>
            <p:nvPr/>
          </p:nvSpPr>
          <p:spPr>
            <a:xfrm>
              <a:off x="638410" y="1583635"/>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9" name="Rectangle 2078">
              <a:extLst>
                <a:ext uri="{FF2B5EF4-FFF2-40B4-BE49-F238E27FC236}">
                  <a16:creationId xmlns:a16="http://schemas.microsoft.com/office/drawing/2014/main" id="{6AB58EED-D757-02DD-7C59-02E1383C801B}"/>
                </a:ext>
              </a:extLst>
            </p:cNvPr>
            <p:cNvSpPr/>
            <p:nvPr/>
          </p:nvSpPr>
          <p:spPr>
            <a:xfrm>
              <a:off x="527804" y="1602877"/>
              <a:ext cx="848309"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1200">
                  <a:solidFill>
                    <a:srgbClr val="2B241A"/>
                  </a:solidFill>
                  <a:latin typeface="Arial" panose="020B0604020202020204" pitchFamily="34" charset="0"/>
                </a:rPr>
                <a:t>Đầu 1931</a:t>
              </a:r>
              <a:endParaRPr kumimoji="0" lang="en-US" sz="1200" b="0" i="0" u="none" strike="noStrike" kern="0" cap="none" spc="0" normalizeH="0" baseline="0" noProof="0">
                <a:ln>
                  <a:noFill/>
                </a:ln>
                <a:solidFill>
                  <a:srgbClr val="2B241A"/>
                </a:solidFill>
                <a:effectLst/>
                <a:uLnTx/>
                <a:uFillTx/>
              </a:endParaRPr>
            </a:p>
          </p:txBody>
        </p:sp>
      </p:grpSp>
      <p:grpSp>
        <p:nvGrpSpPr>
          <p:cNvPr id="2064" name="Group 2063">
            <a:extLst>
              <a:ext uri="{FF2B5EF4-FFF2-40B4-BE49-F238E27FC236}">
                <a16:creationId xmlns:a16="http://schemas.microsoft.com/office/drawing/2014/main" id="{4E1D170C-7D9F-FCB2-E999-D25CAD1F40DB}"/>
              </a:ext>
            </a:extLst>
          </p:cNvPr>
          <p:cNvGrpSpPr/>
          <p:nvPr/>
        </p:nvGrpSpPr>
        <p:grpSpPr>
          <a:xfrm>
            <a:off x="6460851" y="572064"/>
            <a:ext cx="865944" cy="301033"/>
            <a:chOff x="602308" y="1563677"/>
            <a:chExt cx="865944" cy="301033"/>
          </a:xfrm>
        </p:grpSpPr>
        <p:sp>
          <p:nvSpPr>
            <p:cNvPr id="2065" name="Oval Callout 16">
              <a:extLst>
                <a:ext uri="{FF2B5EF4-FFF2-40B4-BE49-F238E27FC236}">
                  <a16:creationId xmlns:a16="http://schemas.microsoft.com/office/drawing/2014/main" id="{5F406615-015A-C731-7DBE-0DF248FBB9A7}"/>
                </a:ext>
              </a:extLst>
            </p:cNvPr>
            <p:cNvSpPr/>
            <p:nvPr/>
          </p:nvSpPr>
          <p:spPr>
            <a:xfrm>
              <a:off x="602308" y="1563677"/>
              <a:ext cx="865944"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66" name="Rectangle 2065">
              <a:extLst>
                <a:ext uri="{FF2B5EF4-FFF2-40B4-BE49-F238E27FC236}">
                  <a16:creationId xmlns:a16="http://schemas.microsoft.com/office/drawing/2014/main" id="{2BA910E4-1ED2-6084-3147-9F579EE79F38}"/>
                </a:ext>
              </a:extLst>
            </p:cNvPr>
            <p:cNvSpPr/>
            <p:nvPr/>
          </p:nvSpPr>
          <p:spPr>
            <a:xfrm>
              <a:off x="602308" y="1587711"/>
              <a:ext cx="865943"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12/9/1930</a:t>
              </a:r>
              <a:endParaRPr kumimoji="0" lang="en-US" sz="1200" b="0" i="0" u="none" strike="noStrike" kern="0" cap="none" spc="0" normalizeH="0" baseline="0" noProof="0">
                <a:ln>
                  <a:noFill/>
                </a:ln>
                <a:solidFill>
                  <a:srgbClr val="2B241A"/>
                </a:solidFill>
                <a:effectLst/>
                <a:uLnTx/>
                <a:uFillTx/>
              </a:endParaRPr>
            </a:p>
          </p:txBody>
        </p:sp>
      </p:grpSp>
      <p:grpSp>
        <p:nvGrpSpPr>
          <p:cNvPr id="2072" name="Group 2071">
            <a:extLst>
              <a:ext uri="{FF2B5EF4-FFF2-40B4-BE49-F238E27FC236}">
                <a16:creationId xmlns:a16="http://schemas.microsoft.com/office/drawing/2014/main" id="{A7E963AC-F90A-C524-BC52-46ADAD376FB8}"/>
              </a:ext>
            </a:extLst>
          </p:cNvPr>
          <p:cNvGrpSpPr/>
          <p:nvPr/>
        </p:nvGrpSpPr>
        <p:grpSpPr>
          <a:xfrm>
            <a:off x="5925574" y="575944"/>
            <a:ext cx="960520" cy="283196"/>
            <a:chOff x="732764" y="1579959"/>
            <a:chExt cx="960520" cy="283196"/>
          </a:xfrm>
        </p:grpSpPr>
        <p:sp>
          <p:nvSpPr>
            <p:cNvPr id="2073" name="Oval Callout 21">
              <a:extLst>
                <a:ext uri="{FF2B5EF4-FFF2-40B4-BE49-F238E27FC236}">
                  <a16:creationId xmlns:a16="http://schemas.microsoft.com/office/drawing/2014/main" id="{92C1D1AD-395D-489B-FC00-43F6A087F572}"/>
                </a:ext>
              </a:extLst>
            </p:cNvPr>
            <p:cNvSpPr/>
            <p:nvPr/>
          </p:nvSpPr>
          <p:spPr>
            <a:xfrm>
              <a:off x="778379" y="1579959"/>
              <a:ext cx="869291"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4" name="Rectangle 2073">
              <a:extLst>
                <a:ext uri="{FF2B5EF4-FFF2-40B4-BE49-F238E27FC236}">
                  <a16:creationId xmlns:a16="http://schemas.microsoft.com/office/drawing/2014/main" id="{FCB92CBE-D218-BC09-F321-1EF11B6B61A8}"/>
                </a:ext>
              </a:extLst>
            </p:cNvPr>
            <p:cNvSpPr/>
            <p:nvPr/>
          </p:nvSpPr>
          <p:spPr>
            <a:xfrm>
              <a:off x="732764" y="1586156"/>
              <a:ext cx="960520"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9 - 10/1930</a:t>
              </a:r>
              <a:endParaRPr kumimoji="0" lang="en-US" sz="1200" b="0" i="0" u="none" strike="noStrike" kern="0" cap="none" spc="0" normalizeH="0" baseline="0" noProof="0">
                <a:ln>
                  <a:noFill/>
                </a:ln>
                <a:solidFill>
                  <a:srgbClr val="2B241A"/>
                </a:solidFill>
                <a:effectLst/>
                <a:uLnTx/>
                <a:uFillTx/>
              </a:endParaRPr>
            </a:p>
          </p:txBody>
        </p:sp>
      </p:grpSp>
      <p:grpSp>
        <p:nvGrpSpPr>
          <p:cNvPr id="2068" name="Group 2067">
            <a:extLst>
              <a:ext uri="{FF2B5EF4-FFF2-40B4-BE49-F238E27FC236}">
                <a16:creationId xmlns:a16="http://schemas.microsoft.com/office/drawing/2014/main" id="{2612949A-735B-B7ED-E417-410036398851}"/>
              </a:ext>
            </a:extLst>
          </p:cNvPr>
          <p:cNvGrpSpPr/>
          <p:nvPr/>
        </p:nvGrpSpPr>
        <p:grpSpPr>
          <a:xfrm>
            <a:off x="621527" y="579989"/>
            <a:ext cx="848309" cy="276999"/>
            <a:chOff x="548911" y="1564403"/>
            <a:chExt cx="848309" cy="276999"/>
          </a:xfrm>
        </p:grpSpPr>
        <p:sp>
          <p:nvSpPr>
            <p:cNvPr id="2069" name="Oval Callout 21">
              <a:extLst>
                <a:ext uri="{FF2B5EF4-FFF2-40B4-BE49-F238E27FC236}">
                  <a16:creationId xmlns:a16="http://schemas.microsoft.com/office/drawing/2014/main" id="{00669512-D879-8092-AE10-130E9E9C69AB}"/>
                </a:ext>
              </a:extLst>
            </p:cNvPr>
            <p:cNvSpPr/>
            <p:nvPr/>
          </p:nvSpPr>
          <p:spPr>
            <a:xfrm>
              <a:off x="652343" y="1564403"/>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0" name="Rectangle 2069">
              <a:extLst>
                <a:ext uri="{FF2B5EF4-FFF2-40B4-BE49-F238E27FC236}">
                  <a16:creationId xmlns:a16="http://schemas.microsoft.com/office/drawing/2014/main" id="{1ED6E9D2-B2E2-4B7D-D5D9-1DB03CE5488B}"/>
                </a:ext>
              </a:extLst>
            </p:cNvPr>
            <p:cNvSpPr/>
            <p:nvPr/>
          </p:nvSpPr>
          <p:spPr>
            <a:xfrm>
              <a:off x="548911" y="1564403"/>
              <a:ext cx="848309" cy="276999"/>
            </a:xfrm>
            <a:prstGeom prst="rect">
              <a:avLst/>
            </a:prstGeom>
          </p:spPr>
          <p:txBody>
            <a:bodyPr wrap="none">
              <a:spAutoFit/>
            </a:bodyPr>
            <a:lstStyle/>
            <a:p>
              <a:pPr algn="ctr">
                <a:buClrTx/>
                <a:defRPr/>
              </a:pPr>
              <a:r>
                <a:rPr lang="en-US" sz="1200">
                  <a:solidFill>
                    <a:srgbClr val="2B241A"/>
                  </a:solidFill>
                  <a:latin typeface="Arial" panose="020B0604020202020204" pitchFamily="34" charset="0"/>
                </a:rPr>
                <a:t>Đầu 1930</a:t>
              </a:r>
              <a:endParaRPr kumimoji="0" lang="en-US" sz="1200" b="0" i="0" u="none" strike="noStrike" kern="0" cap="none" spc="0" normalizeH="0" baseline="0" noProof="0">
                <a:ln>
                  <a:noFill/>
                </a:ln>
                <a:solidFill>
                  <a:srgbClr val="2B241A"/>
                </a:solidFill>
                <a:effectLst/>
                <a:uLnTx/>
                <a:uFillTx/>
              </a:endParaRPr>
            </a:p>
          </p:txBody>
        </p:sp>
      </p:grpSp>
      <p:grpSp>
        <p:nvGrpSpPr>
          <p:cNvPr id="2" name="Group 1">
            <a:extLst>
              <a:ext uri="{FF2B5EF4-FFF2-40B4-BE49-F238E27FC236}">
                <a16:creationId xmlns:a16="http://schemas.microsoft.com/office/drawing/2014/main" id="{DDA44E14-DC02-0494-BE8F-E7FA55F6462A}"/>
              </a:ext>
            </a:extLst>
          </p:cNvPr>
          <p:cNvGrpSpPr/>
          <p:nvPr/>
        </p:nvGrpSpPr>
        <p:grpSpPr>
          <a:xfrm>
            <a:off x="2594502" y="187475"/>
            <a:ext cx="979168" cy="551379"/>
            <a:chOff x="429774" y="1184645"/>
            <a:chExt cx="979168" cy="551379"/>
          </a:xfrm>
        </p:grpSpPr>
        <p:sp>
          <p:nvSpPr>
            <p:cNvPr id="3" name="Oval Callout 21">
              <a:extLst>
                <a:ext uri="{FF2B5EF4-FFF2-40B4-BE49-F238E27FC236}">
                  <a16:creationId xmlns:a16="http://schemas.microsoft.com/office/drawing/2014/main" id="{13063B86-7DFE-DA2C-9DF3-340BAD9C5283}"/>
                </a:ext>
              </a:extLst>
            </p:cNvPr>
            <p:cNvSpPr/>
            <p:nvPr/>
          </p:nvSpPr>
          <p:spPr>
            <a:xfrm>
              <a:off x="429774" y="1184645"/>
              <a:ext cx="968535" cy="551379"/>
            </a:xfrm>
            <a:prstGeom prst="wedgeEllipseCallout">
              <a:avLst>
                <a:gd name="adj1" fmla="val 1389"/>
                <a:gd name="adj2" fmla="val 88214"/>
              </a:avLst>
            </a:prstGeom>
            <a:solidFill>
              <a:srgbClr val="FFFF99"/>
            </a:solidFill>
            <a:ln w="19050" cap="flat" cmpd="sng" algn="ctr">
              <a:solidFill>
                <a:srgbClr val="FFC000"/>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3EFEA"/>
                </a:solidFill>
                <a:effectLst/>
                <a:uLnTx/>
                <a:uFillTx/>
                <a:latin typeface="Arial"/>
                <a:ea typeface="+mn-ea"/>
                <a:cs typeface="+mn-cs"/>
              </a:endParaRPr>
            </a:p>
          </p:txBody>
        </p:sp>
        <p:sp>
          <p:nvSpPr>
            <p:cNvPr id="4" name="Rectangle 3">
              <a:extLst>
                <a:ext uri="{FF2B5EF4-FFF2-40B4-BE49-F238E27FC236}">
                  <a16:creationId xmlns:a16="http://schemas.microsoft.com/office/drawing/2014/main" id="{331326F3-72FD-84D0-2827-5B4BA077E77A}"/>
                </a:ext>
              </a:extLst>
            </p:cNvPr>
            <p:cNvSpPr/>
            <p:nvPr/>
          </p:nvSpPr>
          <p:spPr>
            <a:xfrm>
              <a:off x="440407" y="1267436"/>
              <a:ext cx="968535"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2B241A"/>
                  </a:solidFill>
                  <a:effectLst/>
                  <a:uLnTx/>
                  <a:uFillTx/>
                  <a:latin typeface="Arial" panose="020B0604020202020204" pitchFamily="34" charset="0"/>
                </a:rPr>
                <a:t>5/1930</a:t>
              </a:r>
              <a:endParaRPr kumimoji="0" lang="en-US" sz="2000" b="0" i="0" u="none" strike="noStrike" kern="0" cap="none" spc="0" normalizeH="0" baseline="0" noProof="0">
                <a:ln>
                  <a:noFill/>
                </a:ln>
                <a:solidFill>
                  <a:srgbClr val="2B241A"/>
                </a:solidFill>
                <a:effectLst/>
                <a:uLnTx/>
                <a:uFillTx/>
              </a:endParaRPr>
            </a:p>
          </p:txBody>
        </p:sp>
      </p:grpSp>
      <p:sp>
        <p:nvSpPr>
          <p:cNvPr id="5" name="Oval 4">
            <a:extLst>
              <a:ext uri="{FF2B5EF4-FFF2-40B4-BE49-F238E27FC236}">
                <a16:creationId xmlns:a16="http://schemas.microsoft.com/office/drawing/2014/main" id="{C701FED1-7F0A-A313-2100-F59A1DB7396A}"/>
              </a:ext>
            </a:extLst>
          </p:cNvPr>
          <p:cNvSpPr/>
          <p:nvPr/>
        </p:nvSpPr>
        <p:spPr>
          <a:xfrm>
            <a:off x="3051076" y="1052656"/>
            <a:ext cx="71919" cy="71920"/>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6" name="Group 5">
            <a:extLst>
              <a:ext uri="{FF2B5EF4-FFF2-40B4-BE49-F238E27FC236}">
                <a16:creationId xmlns:a16="http://schemas.microsoft.com/office/drawing/2014/main" id="{A2830171-E7BC-9CD6-FF2F-4D2DB84F8270}"/>
              </a:ext>
            </a:extLst>
          </p:cNvPr>
          <p:cNvGrpSpPr/>
          <p:nvPr/>
        </p:nvGrpSpPr>
        <p:grpSpPr>
          <a:xfrm>
            <a:off x="200213" y="2231192"/>
            <a:ext cx="3110054" cy="2898505"/>
            <a:chOff x="552235" y="2236263"/>
            <a:chExt cx="3110054" cy="2898505"/>
          </a:xfrm>
        </p:grpSpPr>
        <p:pic>
          <p:nvPicPr>
            <p:cNvPr id="7" name="Picture 6">
              <a:extLst>
                <a:ext uri="{FF2B5EF4-FFF2-40B4-BE49-F238E27FC236}">
                  <a16:creationId xmlns:a16="http://schemas.microsoft.com/office/drawing/2014/main" id="{E1ED656C-EB0B-BD76-CD59-469A86FB96CF}"/>
                </a:ext>
              </a:extLst>
            </p:cNvPr>
            <p:cNvPicPr>
              <a:picLocks noChangeAspect="1"/>
            </p:cNvPicPr>
            <p:nvPr/>
          </p:nvPicPr>
          <p:blipFill>
            <a:blip r:embed="rId4"/>
            <a:srcRect/>
            <a:stretch/>
          </p:blipFill>
          <p:spPr>
            <a:xfrm>
              <a:off x="552235" y="2236263"/>
              <a:ext cx="3110054" cy="2313103"/>
            </a:xfrm>
            <a:prstGeom prst="rect">
              <a:avLst/>
            </a:prstGeom>
          </p:spPr>
        </p:pic>
        <p:sp>
          <p:nvSpPr>
            <p:cNvPr id="8" name="TextBox 7">
              <a:extLst>
                <a:ext uri="{FF2B5EF4-FFF2-40B4-BE49-F238E27FC236}">
                  <a16:creationId xmlns:a16="http://schemas.microsoft.com/office/drawing/2014/main" id="{E5291569-47D5-411D-2B63-386731CC2699}"/>
                </a:ext>
              </a:extLst>
            </p:cNvPr>
            <p:cNvSpPr txBox="1"/>
            <p:nvPr/>
          </p:nvSpPr>
          <p:spPr>
            <a:xfrm>
              <a:off x="943818" y="4522613"/>
              <a:ext cx="2326888" cy="612155"/>
            </a:xfrm>
            <a:prstGeom prst="rect">
              <a:avLst/>
            </a:prstGeom>
            <a:noFill/>
          </p:spPr>
          <p:txBody>
            <a:bodyPr wrap="square">
              <a:spAutoFit/>
            </a:bodyPr>
            <a:lstStyle/>
            <a:p>
              <a:pPr algn="ctr">
                <a:lnSpc>
                  <a:spcPct val="150000"/>
                </a:lnSpc>
              </a:pPr>
              <a:r>
                <a:rPr lang="en-US" sz="1200"/>
                <a:t>Nhà máy điện Chợ Quán vào thập niên 1920</a:t>
              </a:r>
            </a:p>
          </p:txBody>
        </p:sp>
      </p:grpSp>
      <p:grpSp>
        <p:nvGrpSpPr>
          <p:cNvPr id="15" name="Group 14">
            <a:extLst>
              <a:ext uri="{FF2B5EF4-FFF2-40B4-BE49-F238E27FC236}">
                <a16:creationId xmlns:a16="http://schemas.microsoft.com/office/drawing/2014/main" id="{B6EC71AD-1315-1033-985E-C4EA5C78F82E}"/>
              </a:ext>
            </a:extLst>
          </p:cNvPr>
          <p:cNvGrpSpPr/>
          <p:nvPr/>
        </p:nvGrpSpPr>
        <p:grpSpPr>
          <a:xfrm>
            <a:off x="3375458" y="2231192"/>
            <a:ext cx="3110054" cy="2876529"/>
            <a:chOff x="3375458" y="2231192"/>
            <a:chExt cx="3110054" cy="2876529"/>
          </a:xfrm>
        </p:grpSpPr>
        <p:pic>
          <p:nvPicPr>
            <p:cNvPr id="10" name="Picture 9" descr="A group of people marching with flags&#10;&#10;Description automatically generated">
              <a:extLst>
                <a:ext uri="{FF2B5EF4-FFF2-40B4-BE49-F238E27FC236}">
                  <a16:creationId xmlns:a16="http://schemas.microsoft.com/office/drawing/2014/main" id="{2DD07AD1-9A96-C955-1071-E08BA73B153D}"/>
                </a:ext>
              </a:extLst>
            </p:cNvPr>
            <p:cNvPicPr>
              <a:picLocks noChangeAspect="1"/>
            </p:cNvPicPr>
            <p:nvPr/>
          </p:nvPicPr>
          <p:blipFill>
            <a:blip r:embed="rId5"/>
            <a:srcRect l="7010" r="17397"/>
            <a:stretch/>
          </p:blipFill>
          <p:spPr>
            <a:xfrm>
              <a:off x="3375458" y="2231192"/>
              <a:ext cx="3110054" cy="2313103"/>
            </a:xfrm>
            <a:prstGeom prst="rect">
              <a:avLst/>
            </a:prstGeom>
          </p:spPr>
        </p:pic>
        <p:sp>
          <p:nvSpPr>
            <p:cNvPr id="12" name="TextBox 11">
              <a:extLst>
                <a:ext uri="{FF2B5EF4-FFF2-40B4-BE49-F238E27FC236}">
                  <a16:creationId xmlns:a16="http://schemas.microsoft.com/office/drawing/2014/main" id="{9336692A-B09F-93FD-8929-CFC97736B0B5}"/>
                </a:ext>
              </a:extLst>
            </p:cNvPr>
            <p:cNvSpPr txBox="1"/>
            <p:nvPr/>
          </p:nvSpPr>
          <p:spPr>
            <a:xfrm>
              <a:off x="3473602" y="4495566"/>
              <a:ext cx="2913765" cy="612155"/>
            </a:xfrm>
            <a:prstGeom prst="rect">
              <a:avLst/>
            </a:prstGeom>
            <a:noFill/>
          </p:spPr>
          <p:txBody>
            <a:bodyPr wrap="square">
              <a:spAutoFit/>
            </a:bodyPr>
            <a:lstStyle/>
            <a:p>
              <a:pPr algn="ctr">
                <a:lnSpc>
                  <a:spcPct val="150000"/>
                </a:lnSpc>
              </a:pPr>
              <a:r>
                <a:rPr lang="en-US" sz="1200"/>
                <a:t>Cuộc biểu tình của nông dân Tiền Hải năm 1930</a:t>
              </a:r>
            </a:p>
          </p:txBody>
        </p:sp>
      </p:grpSp>
      <p:pic>
        <p:nvPicPr>
          <p:cNvPr id="17" name="Picture 16" descr="A group of people standing on a ladder&#10;&#10;Description automatically generated">
            <a:extLst>
              <a:ext uri="{FF2B5EF4-FFF2-40B4-BE49-F238E27FC236}">
                <a16:creationId xmlns:a16="http://schemas.microsoft.com/office/drawing/2014/main" id="{9E4A2371-604A-852B-4098-6971923D8E76}"/>
              </a:ext>
            </a:extLst>
          </p:cNvPr>
          <p:cNvPicPr>
            <a:picLocks noChangeAspect="1"/>
          </p:cNvPicPr>
          <p:nvPr/>
        </p:nvPicPr>
        <p:blipFill>
          <a:blip r:embed="rId6"/>
          <a:stretch>
            <a:fillRect/>
          </a:stretch>
        </p:blipFill>
        <p:spPr>
          <a:xfrm>
            <a:off x="6554497" y="2231191"/>
            <a:ext cx="2448253" cy="2421408"/>
          </a:xfrm>
          <a:prstGeom prst="rect">
            <a:avLst/>
          </a:prstGeom>
        </p:spPr>
      </p:pic>
    </p:spTree>
    <p:extLst>
      <p:ext uri="{BB962C8B-B14F-4D97-AF65-F5344CB8AC3E}">
        <p14:creationId xmlns:p14="http://schemas.microsoft.com/office/powerpoint/2010/main" val="335731724"/>
      </p:ext>
    </p:extLst>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med" p14:dur="650">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randombar(horizontal)">
                                      <p:cBhvr>
                                        <p:cTn id="10" dur="500"/>
                                        <p:tgtEl>
                                          <p:spTgt spid="15"/>
                                        </p:tgtEl>
                                      </p:cBhvr>
                                    </p:animEffect>
                                  </p:childTnLst>
                                </p:cTn>
                              </p:par>
                              <p:par>
                                <p:cTn id="11" presetID="14" presetClass="entr" presetSubtype="10"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randombar(horizontal)">
                                      <p:cBhvr>
                                        <p:cTn id="13"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51" name="Group 2050">
            <a:extLst>
              <a:ext uri="{FF2B5EF4-FFF2-40B4-BE49-F238E27FC236}">
                <a16:creationId xmlns:a16="http://schemas.microsoft.com/office/drawing/2014/main" id="{D5FADA22-6BB7-D473-D16F-2C4485C4AF0F}"/>
              </a:ext>
            </a:extLst>
          </p:cNvPr>
          <p:cNvGrpSpPr/>
          <p:nvPr/>
        </p:nvGrpSpPr>
        <p:grpSpPr>
          <a:xfrm>
            <a:off x="769721" y="1269424"/>
            <a:ext cx="7672355" cy="1045859"/>
            <a:chOff x="343798" y="1466662"/>
            <a:chExt cx="7672355" cy="1045859"/>
          </a:xfrm>
        </p:grpSpPr>
        <p:sp>
          <p:nvSpPr>
            <p:cNvPr id="26" name="Rectangle: Rounded Corners 25">
              <a:extLst>
                <a:ext uri="{FF2B5EF4-FFF2-40B4-BE49-F238E27FC236}">
                  <a16:creationId xmlns:a16="http://schemas.microsoft.com/office/drawing/2014/main" id="{4AD90DC5-270C-418A-7CF6-461D998D9520}"/>
                </a:ext>
              </a:extLst>
            </p:cNvPr>
            <p:cNvSpPr/>
            <p:nvPr/>
          </p:nvSpPr>
          <p:spPr>
            <a:xfrm>
              <a:off x="343798" y="1466662"/>
              <a:ext cx="7415502" cy="969044"/>
            </a:xfrm>
            <a:prstGeom prst="roundRect">
              <a:avLst>
                <a:gd name="adj" fmla="val 6735"/>
              </a:avLst>
            </a:prstGeom>
            <a:solidFill>
              <a:schemeClr val="accent5"/>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b="1" i="1">
                  <a:solidFill>
                    <a:srgbClr val="000000"/>
                  </a:solidFill>
                  <a:ea typeface="Calibri" panose="020F0502020204030204" pitchFamily="34" charset="0"/>
                </a:rPr>
                <a:t>Đặc điểm: </a:t>
              </a:r>
              <a:r>
                <a:rPr lang="vi-VN" sz="2000">
                  <a:solidFill>
                    <a:srgbClr val="000000"/>
                  </a:solidFill>
                  <a:ea typeface="Calibri" panose="020F0502020204030204" pitchFamily="34" charset="0"/>
                </a:rPr>
                <a:t>Phong trào đạt đến đỉnh cao, quyết liệt nhất là ở Nghệ An, Hà Tĩnh.</a:t>
              </a:r>
              <a:endParaRPr lang="en-US" sz="2000">
                <a:effectLst/>
                <a:ea typeface="Calibri" panose="020F0502020204030204" pitchFamily="34" charset="0"/>
              </a:endParaRPr>
            </a:p>
          </p:txBody>
        </p:sp>
        <p:pic>
          <p:nvPicPr>
            <p:cNvPr id="2049" name="Picture 17">
              <a:extLst>
                <a:ext uri="{FF2B5EF4-FFF2-40B4-BE49-F238E27FC236}">
                  <a16:creationId xmlns:a16="http://schemas.microsoft.com/office/drawing/2014/main" id="{A1C3943F-774A-1E7C-9FAB-3E562484E265}"/>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a:stretch>
              <a:fillRect/>
            </a:stretch>
          </p:blipFill>
          <p:spPr>
            <a:xfrm>
              <a:off x="7502447" y="1998815"/>
              <a:ext cx="513706" cy="513706"/>
            </a:xfrm>
            <a:prstGeom prst="rect">
              <a:avLst/>
            </a:prstGeom>
          </p:spPr>
        </p:pic>
      </p:grpSp>
      <p:cxnSp>
        <p:nvCxnSpPr>
          <p:cNvPr id="2059" name="Straight Arrow Connector 2058">
            <a:extLst>
              <a:ext uri="{FF2B5EF4-FFF2-40B4-BE49-F238E27FC236}">
                <a16:creationId xmlns:a16="http://schemas.microsoft.com/office/drawing/2014/main" id="{F7DA30B6-AB3C-A829-CE5A-EC4CB43ED609}"/>
              </a:ext>
            </a:extLst>
          </p:cNvPr>
          <p:cNvCxnSpPr/>
          <p:nvPr/>
        </p:nvCxnSpPr>
        <p:spPr>
          <a:xfrm>
            <a:off x="1048186" y="1082975"/>
            <a:ext cx="7572053" cy="0"/>
          </a:xfrm>
          <a:prstGeom prst="straightConnector1">
            <a:avLst/>
          </a:prstGeom>
          <a:noFill/>
          <a:ln w="28575" cap="flat" cmpd="sng" algn="ctr">
            <a:solidFill>
              <a:srgbClr val="7E4500">
                <a:lumMod val="60000"/>
                <a:lumOff val="40000"/>
              </a:srgbClr>
            </a:solidFill>
            <a:prstDash val="solid"/>
            <a:headEnd type="oval" w="med" len="med"/>
            <a:tailEnd type="arrow" w="med" len="med"/>
          </a:ln>
          <a:effectLst/>
        </p:spPr>
      </p:cxnSp>
      <p:cxnSp>
        <p:nvCxnSpPr>
          <p:cNvPr id="2060" name="Straight Arrow Connector 2059">
            <a:extLst>
              <a:ext uri="{FF2B5EF4-FFF2-40B4-BE49-F238E27FC236}">
                <a16:creationId xmlns:a16="http://schemas.microsoft.com/office/drawing/2014/main" id="{2C03ACF8-245F-BD33-A968-9D17B1121334}"/>
              </a:ext>
            </a:extLst>
          </p:cNvPr>
          <p:cNvCxnSpPr>
            <a:cxnSpLocks/>
          </p:cNvCxnSpPr>
          <p:nvPr/>
        </p:nvCxnSpPr>
        <p:spPr>
          <a:xfrm>
            <a:off x="7389890" y="1082975"/>
            <a:ext cx="1230349" cy="0"/>
          </a:xfrm>
          <a:prstGeom prst="straightConnector1">
            <a:avLst/>
          </a:prstGeom>
          <a:noFill/>
          <a:ln w="28575" cap="flat" cmpd="sng" algn="ctr">
            <a:solidFill>
              <a:srgbClr val="594B3E">
                <a:lumMod val="50000"/>
              </a:srgbClr>
            </a:solidFill>
            <a:prstDash val="solid"/>
            <a:headEnd type="oval" w="med" len="med"/>
            <a:tailEnd type="arrow" w="med" len="med"/>
          </a:ln>
          <a:effectLst/>
        </p:spPr>
      </p:cxnSp>
      <p:sp>
        <p:nvSpPr>
          <p:cNvPr id="2067" name="Rectangle 2066">
            <a:extLst>
              <a:ext uri="{FF2B5EF4-FFF2-40B4-BE49-F238E27FC236}">
                <a16:creationId xmlns:a16="http://schemas.microsoft.com/office/drawing/2014/main" id="{30DB4BBD-AE39-E265-3EDE-5257DF663865}"/>
              </a:ext>
            </a:extLst>
          </p:cNvPr>
          <p:cNvSpPr/>
          <p:nvPr/>
        </p:nvSpPr>
        <p:spPr>
          <a:xfrm>
            <a:off x="8306691" y="537023"/>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77" name="Group 2076">
            <a:extLst>
              <a:ext uri="{FF2B5EF4-FFF2-40B4-BE49-F238E27FC236}">
                <a16:creationId xmlns:a16="http://schemas.microsoft.com/office/drawing/2014/main" id="{8A7C1914-B059-7871-8468-0AB622FA3134}"/>
              </a:ext>
            </a:extLst>
          </p:cNvPr>
          <p:cNvGrpSpPr/>
          <p:nvPr/>
        </p:nvGrpSpPr>
        <p:grpSpPr>
          <a:xfrm>
            <a:off x="6959617" y="577532"/>
            <a:ext cx="848309" cy="296241"/>
            <a:chOff x="527804" y="1583635"/>
            <a:chExt cx="848309" cy="296241"/>
          </a:xfrm>
        </p:grpSpPr>
        <p:sp>
          <p:nvSpPr>
            <p:cNvPr id="2078" name="Oval Callout 16">
              <a:extLst>
                <a:ext uri="{FF2B5EF4-FFF2-40B4-BE49-F238E27FC236}">
                  <a16:creationId xmlns:a16="http://schemas.microsoft.com/office/drawing/2014/main" id="{38936FAF-4A71-A56F-6FFA-6E09CAB01985}"/>
                </a:ext>
              </a:extLst>
            </p:cNvPr>
            <p:cNvSpPr/>
            <p:nvPr/>
          </p:nvSpPr>
          <p:spPr>
            <a:xfrm>
              <a:off x="638410" y="1583635"/>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9" name="Rectangle 2078">
              <a:extLst>
                <a:ext uri="{FF2B5EF4-FFF2-40B4-BE49-F238E27FC236}">
                  <a16:creationId xmlns:a16="http://schemas.microsoft.com/office/drawing/2014/main" id="{6AB58EED-D757-02DD-7C59-02E1383C801B}"/>
                </a:ext>
              </a:extLst>
            </p:cNvPr>
            <p:cNvSpPr/>
            <p:nvPr/>
          </p:nvSpPr>
          <p:spPr>
            <a:xfrm>
              <a:off x="527804" y="1602877"/>
              <a:ext cx="848309"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1200">
                  <a:solidFill>
                    <a:srgbClr val="2B241A"/>
                  </a:solidFill>
                  <a:latin typeface="Arial" panose="020B0604020202020204" pitchFamily="34" charset="0"/>
                </a:rPr>
                <a:t>Đầu 1931</a:t>
              </a:r>
              <a:endParaRPr kumimoji="0" lang="en-US" sz="1200" b="0" i="0" u="none" strike="noStrike" kern="0" cap="none" spc="0" normalizeH="0" baseline="0" noProof="0">
                <a:ln>
                  <a:noFill/>
                </a:ln>
                <a:solidFill>
                  <a:srgbClr val="2B241A"/>
                </a:solidFill>
                <a:effectLst/>
                <a:uLnTx/>
                <a:uFillTx/>
              </a:endParaRPr>
            </a:p>
          </p:txBody>
        </p:sp>
      </p:grpSp>
      <p:grpSp>
        <p:nvGrpSpPr>
          <p:cNvPr id="2064" name="Group 2063">
            <a:extLst>
              <a:ext uri="{FF2B5EF4-FFF2-40B4-BE49-F238E27FC236}">
                <a16:creationId xmlns:a16="http://schemas.microsoft.com/office/drawing/2014/main" id="{4E1D170C-7D9F-FCB2-E999-D25CAD1F40DB}"/>
              </a:ext>
            </a:extLst>
          </p:cNvPr>
          <p:cNvGrpSpPr/>
          <p:nvPr/>
        </p:nvGrpSpPr>
        <p:grpSpPr>
          <a:xfrm>
            <a:off x="6460851" y="572064"/>
            <a:ext cx="865944" cy="301033"/>
            <a:chOff x="602308" y="1563677"/>
            <a:chExt cx="865944" cy="301033"/>
          </a:xfrm>
        </p:grpSpPr>
        <p:sp>
          <p:nvSpPr>
            <p:cNvPr id="2065" name="Oval Callout 16">
              <a:extLst>
                <a:ext uri="{FF2B5EF4-FFF2-40B4-BE49-F238E27FC236}">
                  <a16:creationId xmlns:a16="http://schemas.microsoft.com/office/drawing/2014/main" id="{5F406615-015A-C731-7DBE-0DF248FBB9A7}"/>
                </a:ext>
              </a:extLst>
            </p:cNvPr>
            <p:cNvSpPr/>
            <p:nvPr/>
          </p:nvSpPr>
          <p:spPr>
            <a:xfrm>
              <a:off x="602308" y="1563677"/>
              <a:ext cx="865944"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66" name="Rectangle 2065">
              <a:extLst>
                <a:ext uri="{FF2B5EF4-FFF2-40B4-BE49-F238E27FC236}">
                  <a16:creationId xmlns:a16="http://schemas.microsoft.com/office/drawing/2014/main" id="{2BA910E4-1ED2-6084-3147-9F579EE79F38}"/>
                </a:ext>
              </a:extLst>
            </p:cNvPr>
            <p:cNvSpPr/>
            <p:nvPr/>
          </p:nvSpPr>
          <p:spPr>
            <a:xfrm>
              <a:off x="602308" y="1587711"/>
              <a:ext cx="865943"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12/9/1930</a:t>
              </a:r>
              <a:endParaRPr kumimoji="0" lang="en-US" sz="1200" b="0" i="0" u="none" strike="noStrike" kern="0" cap="none" spc="0" normalizeH="0" baseline="0" noProof="0">
                <a:ln>
                  <a:noFill/>
                </a:ln>
                <a:solidFill>
                  <a:srgbClr val="2B241A"/>
                </a:solidFill>
                <a:effectLst/>
                <a:uLnTx/>
                <a:uFillTx/>
              </a:endParaRPr>
            </a:p>
          </p:txBody>
        </p:sp>
      </p:grpSp>
      <p:grpSp>
        <p:nvGrpSpPr>
          <p:cNvPr id="2068" name="Group 2067">
            <a:extLst>
              <a:ext uri="{FF2B5EF4-FFF2-40B4-BE49-F238E27FC236}">
                <a16:creationId xmlns:a16="http://schemas.microsoft.com/office/drawing/2014/main" id="{2612949A-735B-B7ED-E417-410036398851}"/>
              </a:ext>
            </a:extLst>
          </p:cNvPr>
          <p:cNvGrpSpPr/>
          <p:nvPr/>
        </p:nvGrpSpPr>
        <p:grpSpPr>
          <a:xfrm>
            <a:off x="621527" y="579989"/>
            <a:ext cx="848309" cy="276999"/>
            <a:chOff x="548911" y="1564403"/>
            <a:chExt cx="848309" cy="276999"/>
          </a:xfrm>
        </p:grpSpPr>
        <p:sp>
          <p:nvSpPr>
            <p:cNvPr id="2069" name="Oval Callout 21">
              <a:extLst>
                <a:ext uri="{FF2B5EF4-FFF2-40B4-BE49-F238E27FC236}">
                  <a16:creationId xmlns:a16="http://schemas.microsoft.com/office/drawing/2014/main" id="{00669512-D879-8092-AE10-130E9E9C69AB}"/>
                </a:ext>
              </a:extLst>
            </p:cNvPr>
            <p:cNvSpPr/>
            <p:nvPr/>
          </p:nvSpPr>
          <p:spPr>
            <a:xfrm>
              <a:off x="652343" y="1564403"/>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0" name="Rectangle 2069">
              <a:extLst>
                <a:ext uri="{FF2B5EF4-FFF2-40B4-BE49-F238E27FC236}">
                  <a16:creationId xmlns:a16="http://schemas.microsoft.com/office/drawing/2014/main" id="{1ED6E9D2-B2E2-4B7D-D5D9-1DB03CE5488B}"/>
                </a:ext>
              </a:extLst>
            </p:cNvPr>
            <p:cNvSpPr/>
            <p:nvPr/>
          </p:nvSpPr>
          <p:spPr>
            <a:xfrm>
              <a:off x="548911" y="1564403"/>
              <a:ext cx="848309" cy="276999"/>
            </a:xfrm>
            <a:prstGeom prst="rect">
              <a:avLst/>
            </a:prstGeom>
          </p:spPr>
          <p:txBody>
            <a:bodyPr wrap="none">
              <a:spAutoFit/>
            </a:bodyPr>
            <a:lstStyle/>
            <a:p>
              <a:pPr algn="ctr">
                <a:buClrTx/>
                <a:defRPr/>
              </a:pPr>
              <a:r>
                <a:rPr lang="en-US" sz="1200">
                  <a:solidFill>
                    <a:srgbClr val="2B241A"/>
                  </a:solidFill>
                  <a:latin typeface="Arial" panose="020B0604020202020204" pitchFamily="34" charset="0"/>
                </a:rPr>
                <a:t>Đầu 1930</a:t>
              </a:r>
              <a:endParaRPr kumimoji="0" lang="en-US" sz="1200" b="0" i="0" u="none" strike="noStrike" kern="0" cap="none" spc="0" normalizeH="0" baseline="0" noProof="0">
                <a:ln>
                  <a:noFill/>
                </a:ln>
                <a:solidFill>
                  <a:srgbClr val="2B241A"/>
                </a:solidFill>
                <a:effectLst/>
                <a:uLnTx/>
                <a:uFillTx/>
              </a:endParaRPr>
            </a:p>
          </p:txBody>
        </p:sp>
      </p:grpSp>
      <p:grpSp>
        <p:nvGrpSpPr>
          <p:cNvPr id="2" name="Group 1">
            <a:extLst>
              <a:ext uri="{FF2B5EF4-FFF2-40B4-BE49-F238E27FC236}">
                <a16:creationId xmlns:a16="http://schemas.microsoft.com/office/drawing/2014/main" id="{DDA44E14-DC02-0494-BE8F-E7FA55F6462A}"/>
              </a:ext>
            </a:extLst>
          </p:cNvPr>
          <p:cNvGrpSpPr/>
          <p:nvPr/>
        </p:nvGrpSpPr>
        <p:grpSpPr>
          <a:xfrm>
            <a:off x="3465847" y="191327"/>
            <a:ext cx="1480433" cy="551379"/>
            <a:chOff x="184190" y="1185455"/>
            <a:chExt cx="1480433" cy="551379"/>
          </a:xfrm>
        </p:grpSpPr>
        <p:sp>
          <p:nvSpPr>
            <p:cNvPr id="3" name="Oval Callout 21">
              <a:extLst>
                <a:ext uri="{FF2B5EF4-FFF2-40B4-BE49-F238E27FC236}">
                  <a16:creationId xmlns:a16="http://schemas.microsoft.com/office/drawing/2014/main" id="{13063B86-7DFE-DA2C-9DF3-340BAD9C5283}"/>
                </a:ext>
              </a:extLst>
            </p:cNvPr>
            <p:cNvSpPr/>
            <p:nvPr/>
          </p:nvSpPr>
          <p:spPr>
            <a:xfrm>
              <a:off x="184190" y="1185455"/>
              <a:ext cx="1476234" cy="551379"/>
            </a:xfrm>
            <a:prstGeom prst="wedgeEllipseCallout">
              <a:avLst>
                <a:gd name="adj1" fmla="val 1389"/>
                <a:gd name="adj2" fmla="val 88214"/>
              </a:avLst>
            </a:prstGeom>
            <a:solidFill>
              <a:srgbClr val="FFFF99"/>
            </a:solidFill>
            <a:ln w="19050" cap="flat" cmpd="sng" algn="ctr">
              <a:solidFill>
                <a:srgbClr val="FFC000"/>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3EFEA"/>
                </a:solidFill>
                <a:effectLst/>
                <a:uLnTx/>
                <a:uFillTx/>
                <a:latin typeface="Arial"/>
                <a:ea typeface="+mn-ea"/>
                <a:cs typeface="+mn-cs"/>
              </a:endParaRPr>
            </a:p>
          </p:txBody>
        </p:sp>
        <p:sp>
          <p:nvSpPr>
            <p:cNvPr id="4" name="Rectangle 3">
              <a:extLst>
                <a:ext uri="{FF2B5EF4-FFF2-40B4-BE49-F238E27FC236}">
                  <a16:creationId xmlns:a16="http://schemas.microsoft.com/office/drawing/2014/main" id="{331326F3-72FD-84D0-2827-5B4BA077E77A}"/>
                </a:ext>
              </a:extLst>
            </p:cNvPr>
            <p:cNvSpPr/>
            <p:nvPr/>
          </p:nvSpPr>
          <p:spPr>
            <a:xfrm>
              <a:off x="184731" y="1267436"/>
              <a:ext cx="1479892"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2B241A"/>
                  </a:solidFill>
                  <a:effectLst/>
                  <a:uLnTx/>
                  <a:uFillTx/>
                  <a:latin typeface="Arial" panose="020B0604020202020204" pitchFamily="34" charset="0"/>
                </a:rPr>
                <a:t>9 - 10/1930</a:t>
              </a:r>
              <a:endParaRPr kumimoji="0" lang="en-US" sz="2000" b="0" i="0" u="none" strike="noStrike" kern="0" cap="none" spc="0" normalizeH="0" baseline="0" noProof="0">
                <a:ln>
                  <a:noFill/>
                </a:ln>
                <a:solidFill>
                  <a:srgbClr val="2B241A"/>
                </a:solidFill>
                <a:effectLst/>
                <a:uLnTx/>
                <a:uFillTx/>
              </a:endParaRPr>
            </a:p>
          </p:txBody>
        </p:sp>
      </p:grpSp>
      <p:sp>
        <p:nvSpPr>
          <p:cNvPr id="5" name="Oval 4">
            <a:extLst>
              <a:ext uri="{FF2B5EF4-FFF2-40B4-BE49-F238E27FC236}">
                <a16:creationId xmlns:a16="http://schemas.microsoft.com/office/drawing/2014/main" id="{C701FED1-7F0A-A313-2100-F59A1DB7396A}"/>
              </a:ext>
            </a:extLst>
          </p:cNvPr>
          <p:cNvSpPr/>
          <p:nvPr/>
        </p:nvSpPr>
        <p:spPr>
          <a:xfrm>
            <a:off x="4188932" y="1047357"/>
            <a:ext cx="71919" cy="71920"/>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6" name="Group 5">
            <a:extLst>
              <a:ext uri="{FF2B5EF4-FFF2-40B4-BE49-F238E27FC236}">
                <a16:creationId xmlns:a16="http://schemas.microsoft.com/office/drawing/2014/main" id="{46431D3C-BA0B-8CDA-3F03-2AD57B0436E8}"/>
              </a:ext>
            </a:extLst>
          </p:cNvPr>
          <p:cNvGrpSpPr/>
          <p:nvPr/>
        </p:nvGrpSpPr>
        <p:grpSpPr>
          <a:xfrm>
            <a:off x="1043514" y="579988"/>
            <a:ext cx="652743" cy="276999"/>
            <a:chOff x="646694" y="1564403"/>
            <a:chExt cx="652743" cy="276999"/>
          </a:xfrm>
        </p:grpSpPr>
        <p:sp>
          <p:nvSpPr>
            <p:cNvPr id="7" name="Oval Callout 21">
              <a:extLst>
                <a:ext uri="{FF2B5EF4-FFF2-40B4-BE49-F238E27FC236}">
                  <a16:creationId xmlns:a16="http://schemas.microsoft.com/office/drawing/2014/main" id="{3762FBE5-D7C9-00DC-8DAC-075B441E420C}"/>
                </a:ext>
              </a:extLst>
            </p:cNvPr>
            <p:cNvSpPr/>
            <p:nvPr/>
          </p:nvSpPr>
          <p:spPr>
            <a:xfrm>
              <a:off x="652343" y="1564403"/>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8" name="Rectangle 7">
              <a:extLst>
                <a:ext uri="{FF2B5EF4-FFF2-40B4-BE49-F238E27FC236}">
                  <a16:creationId xmlns:a16="http://schemas.microsoft.com/office/drawing/2014/main" id="{69EEB465-9228-3488-C4DB-129C6D0141EF}"/>
                </a:ext>
              </a:extLst>
            </p:cNvPr>
            <p:cNvSpPr/>
            <p:nvPr/>
          </p:nvSpPr>
          <p:spPr>
            <a:xfrm>
              <a:off x="646694" y="1564403"/>
              <a:ext cx="652743"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5/1930</a:t>
              </a:r>
              <a:endParaRPr kumimoji="0" lang="en-US" sz="1200" b="0" i="0" u="none" strike="noStrike" kern="0" cap="none" spc="0" normalizeH="0" baseline="0" noProof="0">
                <a:ln>
                  <a:noFill/>
                </a:ln>
                <a:solidFill>
                  <a:srgbClr val="2B241A"/>
                </a:solidFill>
                <a:effectLst/>
                <a:uLnTx/>
                <a:uFillTx/>
              </a:endParaRPr>
            </a:p>
          </p:txBody>
        </p:sp>
      </p:grpSp>
      <p:sp>
        <p:nvSpPr>
          <p:cNvPr id="9" name="Rectangle: Rounded Corners 8">
            <a:extLst>
              <a:ext uri="{FF2B5EF4-FFF2-40B4-BE49-F238E27FC236}">
                <a16:creationId xmlns:a16="http://schemas.microsoft.com/office/drawing/2014/main" id="{3B913568-E99C-8CEE-B584-DCD215E21588}"/>
              </a:ext>
            </a:extLst>
          </p:cNvPr>
          <p:cNvSpPr/>
          <p:nvPr/>
        </p:nvSpPr>
        <p:spPr>
          <a:xfrm>
            <a:off x="267630" y="2397886"/>
            <a:ext cx="1910576" cy="2554287"/>
          </a:xfrm>
          <a:prstGeom prst="roundRect">
            <a:avLst>
              <a:gd name="adj" fmla="val 6667"/>
            </a:avLst>
          </a:prstGeom>
          <a:solidFill>
            <a:schemeClr val="accent2"/>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1800">
                <a:solidFill>
                  <a:srgbClr val="000000"/>
                </a:solidFill>
              </a:rPr>
              <a:t>Biểu tình của nông dân ở Nam Đàn, Thanh Chương, Diễn Châu, Nghi Lộc,…</a:t>
            </a:r>
            <a:endParaRPr lang="en-US" sz="1800">
              <a:solidFill>
                <a:srgbClr val="000000"/>
              </a:solidFill>
            </a:endParaRPr>
          </a:p>
        </p:txBody>
      </p:sp>
      <p:grpSp>
        <p:nvGrpSpPr>
          <p:cNvPr id="12" name="Group 11">
            <a:extLst>
              <a:ext uri="{FF2B5EF4-FFF2-40B4-BE49-F238E27FC236}">
                <a16:creationId xmlns:a16="http://schemas.microsoft.com/office/drawing/2014/main" id="{F1ECD53D-FDE3-6C38-A333-ECDE64B66520}"/>
              </a:ext>
            </a:extLst>
          </p:cNvPr>
          <p:cNvGrpSpPr/>
          <p:nvPr/>
        </p:nvGrpSpPr>
        <p:grpSpPr>
          <a:xfrm>
            <a:off x="2308795" y="2397885"/>
            <a:ext cx="2263205" cy="2554287"/>
            <a:chOff x="4324641" y="1890739"/>
            <a:chExt cx="2263205" cy="2554287"/>
          </a:xfrm>
        </p:grpSpPr>
        <p:sp>
          <p:nvSpPr>
            <p:cNvPr id="10" name="Arrow: Right 9">
              <a:extLst>
                <a:ext uri="{FF2B5EF4-FFF2-40B4-BE49-F238E27FC236}">
                  <a16:creationId xmlns:a16="http://schemas.microsoft.com/office/drawing/2014/main" id="{A75313F1-F8DB-7A47-50F7-5D0D18039E5F}"/>
                </a:ext>
              </a:extLst>
            </p:cNvPr>
            <p:cNvSpPr/>
            <p:nvPr/>
          </p:nvSpPr>
          <p:spPr>
            <a:xfrm>
              <a:off x="4324641" y="2925566"/>
              <a:ext cx="635871" cy="484632"/>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Rectangle: Rounded Corners 10">
              <a:extLst>
                <a:ext uri="{FF2B5EF4-FFF2-40B4-BE49-F238E27FC236}">
                  <a16:creationId xmlns:a16="http://schemas.microsoft.com/office/drawing/2014/main" id="{88EAC2CA-BDF8-32C9-D15C-0B6C7136A043}"/>
                </a:ext>
              </a:extLst>
            </p:cNvPr>
            <p:cNvSpPr/>
            <p:nvPr/>
          </p:nvSpPr>
          <p:spPr>
            <a:xfrm>
              <a:off x="5040786" y="1890739"/>
              <a:ext cx="1547060" cy="2554287"/>
            </a:xfrm>
            <a:prstGeom prst="roundRect">
              <a:avLst>
                <a:gd name="adj" fmla="val 6667"/>
              </a:avLst>
            </a:prstGeom>
            <a:solidFill>
              <a:schemeClr val="accent2"/>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1800">
                  <a:solidFill>
                    <a:srgbClr val="000000"/>
                  </a:solidFill>
                </a:rPr>
                <a:t>Bộ máy chính quyền thực dân, phong kiến tay sai tê liệt, tan rã. </a:t>
              </a:r>
              <a:endParaRPr lang="en-US" sz="1800">
                <a:solidFill>
                  <a:srgbClr val="000000"/>
                </a:solidFill>
              </a:endParaRPr>
            </a:p>
          </p:txBody>
        </p:sp>
      </p:grpSp>
      <p:grpSp>
        <p:nvGrpSpPr>
          <p:cNvPr id="14" name="Group 13">
            <a:extLst>
              <a:ext uri="{FF2B5EF4-FFF2-40B4-BE49-F238E27FC236}">
                <a16:creationId xmlns:a16="http://schemas.microsoft.com/office/drawing/2014/main" id="{65E5FCA3-364D-BB50-10D8-B1C8C233ABFC}"/>
              </a:ext>
            </a:extLst>
          </p:cNvPr>
          <p:cNvGrpSpPr/>
          <p:nvPr/>
        </p:nvGrpSpPr>
        <p:grpSpPr>
          <a:xfrm>
            <a:off x="6472649" y="2397885"/>
            <a:ext cx="2403721" cy="2554286"/>
            <a:chOff x="4345008" y="1585286"/>
            <a:chExt cx="2403721" cy="2554286"/>
          </a:xfrm>
        </p:grpSpPr>
        <p:sp>
          <p:nvSpPr>
            <p:cNvPr id="15" name="Arrow: Right 14">
              <a:extLst>
                <a:ext uri="{FF2B5EF4-FFF2-40B4-BE49-F238E27FC236}">
                  <a16:creationId xmlns:a16="http://schemas.microsoft.com/office/drawing/2014/main" id="{B2F0A9E3-FBEA-08B2-086B-BF8180F7FF23}"/>
                </a:ext>
              </a:extLst>
            </p:cNvPr>
            <p:cNvSpPr/>
            <p:nvPr/>
          </p:nvSpPr>
          <p:spPr>
            <a:xfrm>
              <a:off x="4345008" y="2648921"/>
              <a:ext cx="635871" cy="484632"/>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6" name="Rectangle: Rounded Corners 15">
              <a:extLst>
                <a:ext uri="{FF2B5EF4-FFF2-40B4-BE49-F238E27FC236}">
                  <a16:creationId xmlns:a16="http://schemas.microsoft.com/office/drawing/2014/main" id="{28F905D7-F11F-E86F-7278-2CCB0CB9057E}"/>
                </a:ext>
              </a:extLst>
            </p:cNvPr>
            <p:cNvSpPr/>
            <p:nvPr/>
          </p:nvSpPr>
          <p:spPr>
            <a:xfrm>
              <a:off x="5091719" y="1585286"/>
              <a:ext cx="1657010" cy="2554286"/>
            </a:xfrm>
            <a:prstGeom prst="roundRect">
              <a:avLst>
                <a:gd name="adj" fmla="val 6667"/>
              </a:avLst>
            </a:prstGeom>
            <a:solidFill>
              <a:schemeClr val="accent2"/>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a:solidFill>
                    <a:srgbClr val="000000"/>
                  </a:solidFill>
                </a:rPr>
                <a:t>B</a:t>
              </a:r>
              <a:r>
                <a:rPr lang="vi-VN" sz="1800">
                  <a:solidFill>
                    <a:srgbClr val="000000"/>
                  </a:solidFill>
                </a:rPr>
                <a:t>an hành, thực hiện chính sách tiến bộ</a:t>
              </a:r>
              <a:r>
                <a:rPr lang="en-US" sz="1800">
                  <a:solidFill>
                    <a:srgbClr val="000000"/>
                  </a:solidFill>
                </a:rPr>
                <a:t>, mang lại tự do cho nhân dân.</a:t>
              </a:r>
              <a:r>
                <a:rPr lang="vi-VN" sz="1800">
                  <a:solidFill>
                    <a:srgbClr val="000000"/>
                  </a:solidFill>
                </a:rPr>
                <a:t> </a:t>
              </a:r>
              <a:endParaRPr lang="en-US" sz="1800">
                <a:solidFill>
                  <a:srgbClr val="000000"/>
                </a:solidFill>
              </a:endParaRPr>
            </a:p>
          </p:txBody>
        </p:sp>
      </p:grpSp>
      <p:grpSp>
        <p:nvGrpSpPr>
          <p:cNvPr id="17" name="Group 16">
            <a:extLst>
              <a:ext uri="{FF2B5EF4-FFF2-40B4-BE49-F238E27FC236}">
                <a16:creationId xmlns:a16="http://schemas.microsoft.com/office/drawing/2014/main" id="{98FDC82B-D0CD-584E-2A22-D91836EA1216}"/>
              </a:ext>
            </a:extLst>
          </p:cNvPr>
          <p:cNvGrpSpPr/>
          <p:nvPr/>
        </p:nvGrpSpPr>
        <p:grpSpPr>
          <a:xfrm>
            <a:off x="4652274" y="2397884"/>
            <a:ext cx="1740101" cy="2554287"/>
            <a:chOff x="4324641" y="1890739"/>
            <a:chExt cx="1740101" cy="2554287"/>
          </a:xfrm>
        </p:grpSpPr>
        <p:sp>
          <p:nvSpPr>
            <p:cNvPr id="18" name="Arrow: Right 17">
              <a:extLst>
                <a:ext uri="{FF2B5EF4-FFF2-40B4-BE49-F238E27FC236}">
                  <a16:creationId xmlns:a16="http://schemas.microsoft.com/office/drawing/2014/main" id="{B30EB7A8-931E-B422-77DB-CD4AC50102FA}"/>
                </a:ext>
              </a:extLst>
            </p:cNvPr>
            <p:cNvSpPr/>
            <p:nvPr/>
          </p:nvSpPr>
          <p:spPr>
            <a:xfrm>
              <a:off x="4324641" y="2925566"/>
              <a:ext cx="635871" cy="484632"/>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9" name="Rectangle: Rounded Corners 18">
              <a:extLst>
                <a:ext uri="{FF2B5EF4-FFF2-40B4-BE49-F238E27FC236}">
                  <a16:creationId xmlns:a16="http://schemas.microsoft.com/office/drawing/2014/main" id="{6DA148DC-657E-E431-ABB5-C3906AD94A44}"/>
                </a:ext>
              </a:extLst>
            </p:cNvPr>
            <p:cNvSpPr/>
            <p:nvPr/>
          </p:nvSpPr>
          <p:spPr>
            <a:xfrm>
              <a:off x="5040786" y="1890739"/>
              <a:ext cx="1023956" cy="2554287"/>
            </a:xfrm>
            <a:prstGeom prst="roundRect">
              <a:avLst>
                <a:gd name="adj" fmla="val 6667"/>
              </a:avLst>
            </a:prstGeom>
            <a:solidFill>
              <a:srgbClr val="ABE9FF"/>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800">
                  <a:solidFill>
                    <a:srgbClr val="000000"/>
                  </a:solidFill>
                </a:rPr>
                <a:t>Chính quyền Xô viết xuất hiện.</a:t>
              </a:r>
            </a:p>
          </p:txBody>
        </p:sp>
      </p:grpSp>
    </p:spTree>
    <p:extLst>
      <p:ext uri="{BB962C8B-B14F-4D97-AF65-F5344CB8AC3E}">
        <p14:creationId xmlns:p14="http://schemas.microsoft.com/office/powerpoint/2010/main" val="1892779216"/>
      </p:ext>
    </p:extLst>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med" p14:dur="650">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 calcmode="lin" valueType="num">
                                      <p:cBhvr additive="base">
                                        <p:cTn id="7" dur="500" fill="hold"/>
                                        <p:tgtEl>
                                          <p:spTgt spid="2051"/>
                                        </p:tgtEl>
                                        <p:attrNameLst>
                                          <p:attrName>ppt_x</p:attrName>
                                        </p:attrNameLst>
                                      </p:cBhvr>
                                      <p:tavLst>
                                        <p:tav tm="0">
                                          <p:val>
                                            <p:strVal val="#ppt_x"/>
                                          </p:val>
                                        </p:tav>
                                        <p:tav tm="100000">
                                          <p:val>
                                            <p:strVal val="#ppt_x"/>
                                          </p:val>
                                        </p:tav>
                                      </p:tavLst>
                                    </p:anim>
                                    <p:anim calcmode="lin" valueType="num">
                                      <p:cBhvr additive="base">
                                        <p:cTn id="8" dur="500" fill="hold"/>
                                        <p:tgtEl>
                                          <p:spTgt spid="205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left)">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wipe(left)">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nodeType="clickEffect">
                                  <p:stCondLst>
                                    <p:cond delay="0"/>
                                  </p:stCondLst>
                                  <p:childTnLst>
                                    <p:set>
                                      <p:cBhvr>
                                        <p:cTn id="22" dur="1" fill="hold">
                                          <p:stCondLst>
                                            <p:cond delay="0"/>
                                          </p:stCondLst>
                                        </p:cTn>
                                        <p:tgtEl>
                                          <p:spTgt spid="17"/>
                                        </p:tgtEl>
                                        <p:attrNameLst>
                                          <p:attrName>style.visibility</p:attrName>
                                        </p:attrNameLst>
                                      </p:cBhvr>
                                      <p:to>
                                        <p:strVal val="visible"/>
                                      </p:to>
                                    </p:set>
                                    <p:animEffect transition="in" filter="wipe(left)">
                                      <p:cBhvr>
                                        <p:cTn id="23" dur="500"/>
                                        <p:tgtEl>
                                          <p:spTgt spid="17"/>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wipe(left)">
                                      <p:cBhvr>
                                        <p:cTn id="2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51" name="Group 2050">
            <a:extLst>
              <a:ext uri="{FF2B5EF4-FFF2-40B4-BE49-F238E27FC236}">
                <a16:creationId xmlns:a16="http://schemas.microsoft.com/office/drawing/2014/main" id="{D5FADA22-6BB7-D473-D16F-2C4485C4AF0F}"/>
              </a:ext>
            </a:extLst>
          </p:cNvPr>
          <p:cNvGrpSpPr/>
          <p:nvPr/>
        </p:nvGrpSpPr>
        <p:grpSpPr>
          <a:xfrm>
            <a:off x="4723017" y="1331750"/>
            <a:ext cx="4171542" cy="1446894"/>
            <a:chOff x="3788181" y="1466662"/>
            <a:chExt cx="4171542" cy="1446894"/>
          </a:xfrm>
        </p:grpSpPr>
        <p:sp>
          <p:nvSpPr>
            <p:cNvPr id="26" name="Rectangle: Rounded Corners 25">
              <a:extLst>
                <a:ext uri="{FF2B5EF4-FFF2-40B4-BE49-F238E27FC236}">
                  <a16:creationId xmlns:a16="http://schemas.microsoft.com/office/drawing/2014/main" id="{4AD90DC5-270C-418A-7CF6-461D998D9520}"/>
                </a:ext>
              </a:extLst>
            </p:cNvPr>
            <p:cNvSpPr/>
            <p:nvPr/>
          </p:nvSpPr>
          <p:spPr>
            <a:xfrm>
              <a:off x="3788181" y="1466662"/>
              <a:ext cx="3971119" cy="1363378"/>
            </a:xfrm>
            <a:prstGeom prst="roundRect">
              <a:avLst>
                <a:gd name="adj" fmla="val 4290"/>
              </a:avLst>
            </a:prstGeom>
            <a:solidFill>
              <a:schemeClr val="accent5"/>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b="1" i="1">
                  <a:solidFill>
                    <a:srgbClr val="000000"/>
                  </a:solidFill>
                  <a:ea typeface="Calibri" panose="020F0502020204030204" pitchFamily="34" charset="0"/>
                </a:rPr>
                <a:t>Đặc điểm: </a:t>
              </a:r>
              <a:r>
                <a:rPr lang="vi-VN" sz="2000">
                  <a:solidFill>
                    <a:srgbClr val="000000"/>
                  </a:solidFill>
                  <a:ea typeface="Calibri" panose="020F0502020204030204" pitchFamily="34" charset="0"/>
                </a:rPr>
                <a:t>Phong trào đạt đến đỉnh cao, quyết liệt nhất là ở Nghệ An, Hà Tĩnh.</a:t>
              </a:r>
              <a:endParaRPr lang="en-US" sz="2000">
                <a:effectLst/>
                <a:ea typeface="Calibri" panose="020F0502020204030204" pitchFamily="34" charset="0"/>
              </a:endParaRPr>
            </a:p>
          </p:txBody>
        </p:sp>
        <p:pic>
          <p:nvPicPr>
            <p:cNvPr id="2049" name="Picture 17">
              <a:extLst>
                <a:ext uri="{FF2B5EF4-FFF2-40B4-BE49-F238E27FC236}">
                  <a16:creationId xmlns:a16="http://schemas.microsoft.com/office/drawing/2014/main" id="{A1C3943F-774A-1E7C-9FAB-3E562484E265}"/>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a:stretch>
              <a:fillRect/>
            </a:stretch>
          </p:blipFill>
          <p:spPr>
            <a:xfrm>
              <a:off x="7446017" y="2399850"/>
              <a:ext cx="513706" cy="513706"/>
            </a:xfrm>
            <a:prstGeom prst="rect">
              <a:avLst/>
            </a:prstGeom>
          </p:spPr>
        </p:pic>
      </p:grpSp>
      <p:cxnSp>
        <p:nvCxnSpPr>
          <p:cNvPr id="2059" name="Straight Arrow Connector 2058">
            <a:extLst>
              <a:ext uri="{FF2B5EF4-FFF2-40B4-BE49-F238E27FC236}">
                <a16:creationId xmlns:a16="http://schemas.microsoft.com/office/drawing/2014/main" id="{F7DA30B6-AB3C-A829-CE5A-EC4CB43ED609}"/>
              </a:ext>
            </a:extLst>
          </p:cNvPr>
          <p:cNvCxnSpPr/>
          <p:nvPr/>
        </p:nvCxnSpPr>
        <p:spPr>
          <a:xfrm>
            <a:off x="1048186" y="1082975"/>
            <a:ext cx="7572053" cy="0"/>
          </a:xfrm>
          <a:prstGeom prst="straightConnector1">
            <a:avLst/>
          </a:prstGeom>
          <a:noFill/>
          <a:ln w="28575" cap="flat" cmpd="sng" algn="ctr">
            <a:solidFill>
              <a:srgbClr val="7E4500">
                <a:lumMod val="60000"/>
                <a:lumOff val="40000"/>
              </a:srgbClr>
            </a:solidFill>
            <a:prstDash val="solid"/>
            <a:headEnd type="oval" w="med" len="med"/>
            <a:tailEnd type="arrow" w="med" len="med"/>
          </a:ln>
          <a:effectLst/>
        </p:spPr>
      </p:cxnSp>
      <p:cxnSp>
        <p:nvCxnSpPr>
          <p:cNvPr id="2060" name="Straight Arrow Connector 2059">
            <a:extLst>
              <a:ext uri="{FF2B5EF4-FFF2-40B4-BE49-F238E27FC236}">
                <a16:creationId xmlns:a16="http://schemas.microsoft.com/office/drawing/2014/main" id="{2C03ACF8-245F-BD33-A968-9D17B1121334}"/>
              </a:ext>
            </a:extLst>
          </p:cNvPr>
          <p:cNvCxnSpPr>
            <a:cxnSpLocks/>
          </p:cNvCxnSpPr>
          <p:nvPr/>
        </p:nvCxnSpPr>
        <p:spPr>
          <a:xfrm>
            <a:off x="7389890" y="1082975"/>
            <a:ext cx="1230349" cy="0"/>
          </a:xfrm>
          <a:prstGeom prst="straightConnector1">
            <a:avLst/>
          </a:prstGeom>
          <a:noFill/>
          <a:ln w="28575" cap="flat" cmpd="sng" algn="ctr">
            <a:solidFill>
              <a:srgbClr val="594B3E">
                <a:lumMod val="50000"/>
              </a:srgbClr>
            </a:solidFill>
            <a:prstDash val="solid"/>
            <a:headEnd type="oval" w="med" len="med"/>
            <a:tailEnd type="arrow" w="med" len="med"/>
          </a:ln>
          <a:effectLst/>
        </p:spPr>
      </p:cxnSp>
      <p:sp>
        <p:nvSpPr>
          <p:cNvPr id="2067" name="Rectangle 2066">
            <a:extLst>
              <a:ext uri="{FF2B5EF4-FFF2-40B4-BE49-F238E27FC236}">
                <a16:creationId xmlns:a16="http://schemas.microsoft.com/office/drawing/2014/main" id="{30DB4BBD-AE39-E265-3EDE-5257DF663865}"/>
              </a:ext>
            </a:extLst>
          </p:cNvPr>
          <p:cNvSpPr/>
          <p:nvPr/>
        </p:nvSpPr>
        <p:spPr>
          <a:xfrm>
            <a:off x="8306691" y="537023"/>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77" name="Group 2076">
            <a:extLst>
              <a:ext uri="{FF2B5EF4-FFF2-40B4-BE49-F238E27FC236}">
                <a16:creationId xmlns:a16="http://schemas.microsoft.com/office/drawing/2014/main" id="{8A7C1914-B059-7871-8468-0AB622FA3134}"/>
              </a:ext>
            </a:extLst>
          </p:cNvPr>
          <p:cNvGrpSpPr/>
          <p:nvPr/>
        </p:nvGrpSpPr>
        <p:grpSpPr>
          <a:xfrm>
            <a:off x="6959617" y="577532"/>
            <a:ext cx="848309" cy="296241"/>
            <a:chOff x="527804" y="1583635"/>
            <a:chExt cx="848309" cy="296241"/>
          </a:xfrm>
        </p:grpSpPr>
        <p:sp>
          <p:nvSpPr>
            <p:cNvPr id="2078" name="Oval Callout 16">
              <a:extLst>
                <a:ext uri="{FF2B5EF4-FFF2-40B4-BE49-F238E27FC236}">
                  <a16:creationId xmlns:a16="http://schemas.microsoft.com/office/drawing/2014/main" id="{38936FAF-4A71-A56F-6FFA-6E09CAB01985}"/>
                </a:ext>
              </a:extLst>
            </p:cNvPr>
            <p:cNvSpPr/>
            <p:nvPr/>
          </p:nvSpPr>
          <p:spPr>
            <a:xfrm>
              <a:off x="638410" y="1583635"/>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9" name="Rectangle 2078">
              <a:extLst>
                <a:ext uri="{FF2B5EF4-FFF2-40B4-BE49-F238E27FC236}">
                  <a16:creationId xmlns:a16="http://schemas.microsoft.com/office/drawing/2014/main" id="{6AB58EED-D757-02DD-7C59-02E1383C801B}"/>
                </a:ext>
              </a:extLst>
            </p:cNvPr>
            <p:cNvSpPr/>
            <p:nvPr/>
          </p:nvSpPr>
          <p:spPr>
            <a:xfrm>
              <a:off x="527804" y="1602877"/>
              <a:ext cx="848309"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1200">
                  <a:solidFill>
                    <a:srgbClr val="2B241A"/>
                  </a:solidFill>
                  <a:latin typeface="Arial" panose="020B0604020202020204" pitchFamily="34" charset="0"/>
                </a:rPr>
                <a:t>Đầu 1931</a:t>
              </a:r>
              <a:endParaRPr kumimoji="0" lang="en-US" sz="1200" b="0" i="0" u="none" strike="noStrike" kern="0" cap="none" spc="0" normalizeH="0" baseline="0" noProof="0">
                <a:ln>
                  <a:noFill/>
                </a:ln>
                <a:solidFill>
                  <a:srgbClr val="2B241A"/>
                </a:solidFill>
                <a:effectLst/>
                <a:uLnTx/>
                <a:uFillTx/>
              </a:endParaRPr>
            </a:p>
          </p:txBody>
        </p:sp>
      </p:grpSp>
      <p:grpSp>
        <p:nvGrpSpPr>
          <p:cNvPr id="2064" name="Group 2063">
            <a:extLst>
              <a:ext uri="{FF2B5EF4-FFF2-40B4-BE49-F238E27FC236}">
                <a16:creationId xmlns:a16="http://schemas.microsoft.com/office/drawing/2014/main" id="{4E1D170C-7D9F-FCB2-E999-D25CAD1F40DB}"/>
              </a:ext>
            </a:extLst>
          </p:cNvPr>
          <p:cNvGrpSpPr/>
          <p:nvPr/>
        </p:nvGrpSpPr>
        <p:grpSpPr>
          <a:xfrm>
            <a:off x="6460851" y="572064"/>
            <a:ext cx="865944" cy="301033"/>
            <a:chOff x="602308" y="1563677"/>
            <a:chExt cx="865944" cy="301033"/>
          </a:xfrm>
        </p:grpSpPr>
        <p:sp>
          <p:nvSpPr>
            <p:cNvPr id="2065" name="Oval Callout 16">
              <a:extLst>
                <a:ext uri="{FF2B5EF4-FFF2-40B4-BE49-F238E27FC236}">
                  <a16:creationId xmlns:a16="http://schemas.microsoft.com/office/drawing/2014/main" id="{5F406615-015A-C731-7DBE-0DF248FBB9A7}"/>
                </a:ext>
              </a:extLst>
            </p:cNvPr>
            <p:cNvSpPr/>
            <p:nvPr/>
          </p:nvSpPr>
          <p:spPr>
            <a:xfrm>
              <a:off x="602308" y="1563677"/>
              <a:ext cx="865944"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66" name="Rectangle 2065">
              <a:extLst>
                <a:ext uri="{FF2B5EF4-FFF2-40B4-BE49-F238E27FC236}">
                  <a16:creationId xmlns:a16="http://schemas.microsoft.com/office/drawing/2014/main" id="{2BA910E4-1ED2-6084-3147-9F579EE79F38}"/>
                </a:ext>
              </a:extLst>
            </p:cNvPr>
            <p:cNvSpPr/>
            <p:nvPr/>
          </p:nvSpPr>
          <p:spPr>
            <a:xfrm>
              <a:off x="602308" y="1587711"/>
              <a:ext cx="865943"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12/9/1930</a:t>
              </a:r>
              <a:endParaRPr kumimoji="0" lang="en-US" sz="1200" b="0" i="0" u="none" strike="noStrike" kern="0" cap="none" spc="0" normalizeH="0" baseline="0" noProof="0">
                <a:ln>
                  <a:noFill/>
                </a:ln>
                <a:solidFill>
                  <a:srgbClr val="2B241A"/>
                </a:solidFill>
                <a:effectLst/>
                <a:uLnTx/>
                <a:uFillTx/>
              </a:endParaRPr>
            </a:p>
          </p:txBody>
        </p:sp>
      </p:grpSp>
      <p:grpSp>
        <p:nvGrpSpPr>
          <p:cNvPr id="2068" name="Group 2067">
            <a:extLst>
              <a:ext uri="{FF2B5EF4-FFF2-40B4-BE49-F238E27FC236}">
                <a16:creationId xmlns:a16="http://schemas.microsoft.com/office/drawing/2014/main" id="{2612949A-735B-B7ED-E417-410036398851}"/>
              </a:ext>
            </a:extLst>
          </p:cNvPr>
          <p:cNvGrpSpPr/>
          <p:nvPr/>
        </p:nvGrpSpPr>
        <p:grpSpPr>
          <a:xfrm>
            <a:off x="621527" y="579989"/>
            <a:ext cx="848309" cy="276999"/>
            <a:chOff x="548911" y="1564403"/>
            <a:chExt cx="848309" cy="276999"/>
          </a:xfrm>
        </p:grpSpPr>
        <p:sp>
          <p:nvSpPr>
            <p:cNvPr id="2069" name="Oval Callout 21">
              <a:extLst>
                <a:ext uri="{FF2B5EF4-FFF2-40B4-BE49-F238E27FC236}">
                  <a16:creationId xmlns:a16="http://schemas.microsoft.com/office/drawing/2014/main" id="{00669512-D879-8092-AE10-130E9E9C69AB}"/>
                </a:ext>
              </a:extLst>
            </p:cNvPr>
            <p:cNvSpPr/>
            <p:nvPr/>
          </p:nvSpPr>
          <p:spPr>
            <a:xfrm>
              <a:off x="652343" y="1564403"/>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0" name="Rectangle 2069">
              <a:extLst>
                <a:ext uri="{FF2B5EF4-FFF2-40B4-BE49-F238E27FC236}">
                  <a16:creationId xmlns:a16="http://schemas.microsoft.com/office/drawing/2014/main" id="{1ED6E9D2-B2E2-4B7D-D5D9-1DB03CE5488B}"/>
                </a:ext>
              </a:extLst>
            </p:cNvPr>
            <p:cNvSpPr/>
            <p:nvPr/>
          </p:nvSpPr>
          <p:spPr>
            <a:xfrm>
              <a:off x="548911" y="1564403"/>
              <a:ext cx="848309" cy="276999"/>
            </a:xfrm>
            <a:prstGeom prst="rect">
              <a:avLst/>
            </a:prstGeom>
          </p:spPr>
          <p:txBody>
            <a:bodyPr wrap="none">
              <a:spAutoFit/>
            </a:bodyPr>
            <a:lstStyle/>
            <a:p>
              <a:pPr algn="ctr">
                <a:buClrTx/>
                <a:defRPr/>
              </a:pPr>
              <a:r>
                <a:rPr lang="en-US" sz="1200">
                  <a:solidFill>
                    <a:srgbClr val="2B241A"/>
                  </a:solidFill>
                  <a:latin typeface="Arial" panose="020B0604020202020204" pitchFamily="34" charset="0"/>
                </a:rPr>
                <a:t>Đầu 1930</a:t>
              </a:r>
              <a:endParaRPr kumimoji="0" lang="en-US" sz="1200" b="0" i="0" u="none" strike="noStrike" kern="0" cap="none" spc="0" normalizeH="0" baseline="0" noProof="0">
                <a:ln>
                  <a:noFill/>
                </a:ln>
                <a:solidFill>
                  <a:srgbClr val="2B241A"/>
                </a:solidFill>
                <a:effectLst/>
                <a:uLnTx/>
                <a:uFillTx/>
              </a:endParaRPr>
            </a:p>
          </p:txBody>
        </p:sp>
      </p:grpSp>
      <p:grpSp>
        <p:nvGrpSpPr>
          <p:cNvPr id="2" name="Group 1">
            <a:extLst>
              <a:ext uri="{FF2B5EF4-FFF2-40B4-BE49-F238E27FC236}">
                <a16:creationId xmlns:a16="http://schemas.microsoft.com/office/drawing/2014/main" id="{DDA44E14-DC02-0494-BE8F-E7FA55F6462A}"/>
              </a:ext>
            </a:extLst>
          </p:cNvPr>
          <p:cNvGrpSpPr/>
          <p:nvPr/>
        </p:nvGrpSpPr>
        <p:grpSpPr>
          <a:xfrm>
            <a:off x="3465847" y="191327"/>
            <a:ext cx="1480433" cy="551379"/>
            <a:chOff x="184190" y="1185455"/>
            <a:chExt cx="1480433" cy="551379"/>
          </a:xfrm>
        </p:grpSpPr>
        <p:sp>
          <p:nvSpPr>
            <p:cNvPr id="3" name="Oval Callout 21">
              <a:extLst>
                <a:ext uri="{FF2B5EF4-FFF2-40B4-BE49-F238E27FC236}">
                  <a16:creationId xmlns:a16="http://schemas.microsoft.com/office/drawing/2014/main" id="{13063B86-7DFE-DA2C-9DF3-340BAD9C5283}"/>
                </a:ext>
              </a:extLst>
            </p:cNvPr>
            <p:cNvSpPr/>
            <p:nvPr/>
          </p:nvSpPr>
          <p:spPr>
            <a:xfrm>
              <a:off x="184190" y="1185455"/>
              <a:ext cx="1476234" cy="551379"/>
            </a:xfrm>
            <a:prstGeom prst="wedgeEllipseCallout">
              <a:avLst>
                <a:gd name="adj1" fmla="val 1389"/>
                <a:gd name="adj2" fmla="val 88214"/>
              </a:avLst>
            </a:prstGeom>
            <a:solidFill>
              <a:srgbClr val="FFFF99"/>
            </a:solidFill>
            <a:ln w="19050" cap="flat" cmpd="sng" algn="ctr">
              <a:solidFill>
                <a:srgbClr val="FFC000"/>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3EFEA"/>
                </a:solidFill>
                <a:effectLst/>
                <a:uLnTx/>
                <a:uFillTx/>
                <a:latin typeface="Arial"/>
                <a:ea typeface="+mn-ea"/>
                <a:cs typeface="+mn-cs"/>
              </a:endParaRPr>
            </a:p>
          </p:txBody>
        </p:sp>
        <p:sp>
          <p:nvSpPr>
            <p:cNvPr id="4" name="Rectangle 3">
              <a:extLst>
                <a:ext uri="{FF2B5EF4-FFF2-40B4-BE49-F238E27FC236}">
                  <a16:creationId xmlns:a16="http://schemas.microsoft.com/office/drawing/2014/main" id="{331326F3-72FD-84D0-2827-5B4BA077E77A}"/>
                </a:ext>
              </a:extLst>
            </p:cNvPr>
            <p:cNvSpPr/>
            <p:nvPr/>
          </p:nvSpPr>
          <p:spPr>
            <a:xfrm>
              <a:off x="184731" y="1267436"/>
              <a:ext cx="1479892"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2B241A"/>
                  </a:solidFill>
                  <a:effectLst/>
                  <a:uLnTx/>
                  <a:uFillTx/>
                  <a:latin typeface="Arial" panose="020B0604020202020204" pitchFamily="34" charset="0"/>
                </a:rPr>
                <a:t>9 - 10/1930</a:t>
              </a:r>
              <a:endParaRPr kumimoji="0" lang="en-US" sz="2000" b="0" i="0" u="none" strike="noStrike" kern="0" cap="none" spc="0" normalizeH="0" baseline="0" noProof="0">
                <a:ln>
                  <a:noFill/>
                </a:ln>
                <a:solidFill>
                  <a:srgbClr val="2B241A"/>
                </a:solidFill>
                <a:effectLst/>
                <a:uLnTx/>
                <a:uFillTx/>
              </a:endParaRPr>
            </a:p>
          </p:txBody>
        </p:sp>
      </p:grpSp>
      <p:sp>
        <p:nvSpPr>
          <p:cNvPr id="5" name="Oval 4">
            <a:extLst>
              <a:ext uri="{FF2B5EF4-FFF2-40B4-BE49-F238E27FC236}">
                <a16:creationId xmlns:a16="http://schemas.microsoft.com/office/drawing/2014/main" id="{C701FED1-7F0A-A313-2100-F59A1DB7396A}"/>
              </a:ext>
            </a:extLst>
          </p:cNvPr>
          <p:cNvSpPr/>
          <p:nvPr/>
        </p:nvSpPr>
        <p:spPr>
          <a:xfrm>
            <a:off x="4188932" y="1047357"/>
            <a:ext cx="71919" cy="71920"/>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6" name="Group 5">
            <a:extLst>
              <a:ext uri="{FF2B5EF4-FFF2-40B4-BE49-F238E27FC236}">
                <a16:creationId xmlns:a16="http://schemas.microsoft.com/office/drawing/2014/main" id="{46431D3C-BA0B-8CDA-3F03-2AD57B0436E8}"/>
              </a:ext>
            </a:extLst>
          </p:cNvPr>
          <p:cNvGrpSpPr/>
          <p:nvPr/>
        </p:nvGrpSpPr>
        <p:grpSpPr>
          <a:xfrm>
            <a:off x="1043514" y="579988"/>
            <a:ext cx="652743" cy="276999"/>
            <a:chOff x="646694" y="1564403"/>
            <a:chExt cx="652743" cy="276999"/>
          </a:xfrm>
        </p:grpSpPr>
        <p:sp>
          <p:nvSpPr>
            <p:cNvPr id="7" name="Oval Callout 21">
              <a:extLst>
                <a:ext uri="{FF2B5EF4-FFF2-40B4-BE49-F238E27FC236}">
                  <a16:creationId xmlns:a16="http://schemas.microsoft.com/office/drawing/2014/main" id="{3762FBE5-D7C9-00DC-8DAC-075B441E420C}"/>
                </a:ext>
              </a:extLst>
            </p:cNvPr>
            <p:cNvSpPr/>
            <p:nvPr/>
          </p:nvSpPr>
          <p:spPr>
            <a:xfrm>
              <a:off x="652343" y="1564403"/>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8" name="Rectangle 7">
              <a:extLst>
                <a:ext uri="{FF2B5EF4-FFF2-40B4-BE49-F238E27FC236}">
                  <a16:creationId xmlns:a16="http://schemas.microsoft.com/office/drawing/2014/main" id="{69EEB465-9228-3488-C4DB-129C6D0141EF}"/>
                </a:ext>
              </a:extLst>
            </p:cNvPr>
            <p:cNvSpPr/>
            <p:nvPr/>
          </p:nvSpPr>
          <p:spPr>
            <a:xfrm>
              <a:off x="646694" y="1564403"/>
              <a:ext cx="652743"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5/1930</a:t>
              </a:r>
              <a:endParaRPr kumimoji="0" lang="en-US" sz="1200" b="0" i="0" u="none" strike="noStrike" kern="0" cap="none" spc="0" normalizeH="0" baseline="0" noProof="0">
                <a:ln>
                  <a:noFill/>
                </a:ln>
                <a:solidFill>
                  <a:srgbClr val="2B241A"/>
                </a:solidFill>
                <a:effectLst/>
                <a:uLnTx/>
                <a:uFillTx/>
              </a:endParaRPr>
            </a:p>
          </p:txBody>
        </p:sp>
      </p:grpSp>
      <p:grpSp>
        <p:nvGrpSpPr>
          <p:cNvPr id="23" name="Group 22">
            <a:extLst>
              <a:ext uri="{FF2B5EF4-FFF2-40B4-BE49-F238E27FC236}">
                <a16:creationId xmlns:a16="http://schemas.microsoft.com/office/drawing/2014/main" id="{68BBA2D6-9F10-D6F0-C4D2-CB09BA0A9E80}"/>
              </a:ext>
            </a:extLst>
          </p:cNvPr>
          <p:cNvGrpSpPr/>
          <p:nvPr/>
        </p:nvGrpSpPr>
        <p:grpSpPr>
          <a:xfrm>
            <a:off x="125805" y="1284381"/>
            <a:ext cx="8892390" cy="3695338"/>
            <a:chOff x="125805" y="1284381"/>
            <a:chExt cx="8892390" cy="3695338"/>
          </a:xfrm>
        </p:grpSpPr>
        <p:pic>
          <p:nvPicPr>
            <p:cNvPr id="20" name="Picture 19">
              <a:extLst>
                <a:ext uri="{FF2B5EF4-FFF2-40B4-BE49-F238E27FC236}">
                  <a16:creationId xmlns:a16="http://schemas.microsoft.com/office/drawing/2014/main" id="{F9E4EE0D-5414-5FB4-1274-21FC6D180E24}"/>
                </a:ext>
              </a:extLst>
            </p:cNvPr>
            <p:cNvPicPr>
              <a:picLocks noChangeAspect="1"/>
            </p:cNvPicPr>
            <p:nvPr/>
          </p:nvPicPr>
          <p:blipFill>
            <a:blip r:embed="rId4"/>
            <a:srcRect/>
            <a:stretch/>
          </p:blipFill>
          <p:spPr>
            <a:xfrm>
              <a:off x="125805" y="1284381"/>
              <a:ext cx="4295179" cy="3634383"/>
            </a:xfrm>
            <a:prstGeom prst="rect">
              <a:avLst/>
            </a:prstGeom>
          </p:spPr>
        </p:pic>
        <p:sp>
          <p:nvSpPr>
            <p:cNvPr id="22" name="TextBox 21">
              <a:extLst>
                <a:ext uri="{FF2B5EF4-FFF2-40B4-BE49-F238E27FC236}">
                  <a16:creationId xmlns:a16="http://schemas.microsoft.com/office/drawing/2014/main" id="{251A0FD0-2A5F-4E42-CA16-2439F88AAA61}"/>
                </a:ext>
              </a:extLst>
            </p:cNvPr>
            <p:cNvSpPr txBox="1"/>
            <p:nvPr/>
          </p:nvSpPr>
          <p:spPr>
            <a:xfrm>
              <a:off x="4446195" y="3141331"/>
              <a:ext cx="4572000" cy="1838388"/>
            </a:xfrm>
            <a:prstGeom prst="rect">
              <a:avLst/>
            </a:prstGeom>
            <a:noFill/>
          </p:spPr>
          <p:txBody>
            <a:bodyPr wrap="square">
              <a:spAutoFit/>
            </a:bodyPr>
            <a:lstStyle/>
            <a:p>
              <a:pPr algn="just">
                <a:lnSpc>
                  <a:spcPct val="150000"/>
                </a:lnSpc>
              </a:pPr>
              <a:r>
                <a:rPr lang="en-US" sz="1100"/>
                <a:t>1. </a:t>
              </a:r>
              <a:r>
                <a:rPr lang="vi-VN" sz="1100"/>
                <a:t>Đồng chí Nguyễn Phong Sắc (tức Thịnh) - Ủy viên Trung ương Đảng Cộng sản Đông Dương, người trực tiếp phụ trách Xứ ủy Trung Kỳ và lãnh đạo phong trào Xô viết Nghệ Tĩnh.</a:t>
              </a:r>
              <a:endParaRPr lang="en-US" sz="1100"/>
            </a:p>
            <a:p>
              <a:pPr algn="just">
                <a:lnSpc>
                  <a:spcPct val="150000"/>
                </a:lnSpc>
              </a:pPr>
              <a:r>
                <a:rPr lang="en-US" sz="1100"/>
                <a:t>2. </a:t>
              </a:r>
              <a:r>
                <a:rPr lang="vi-VN" sz="1100"/>
                <a:t>Những bài báo của Xứ ủy Trung Kỳ với nội dung cổ vũ tinh thần đấu tranh cách mạng của nhân dân trong phong trào Xô viết Nghệ Tĩnh</a:t>
              </a:r>
              <a:r>
                <a:rPr lang="en-US" sz="1100"/>
                <a:t>.</a:t>
              </a:r>
            </a:p>
            <a:p>
              <a:pPr algn="just">
                <a:lnSpc>
                  <a:spcPct val="150000"/>
                </a:lnSpc>
              </a:pPr>
              <a:r>
                <a:rPr lang="en-US" sz="1100"/>
                <a:t>3. </a:t>
              </a:r>
              <a:r>
                <a:rPr lang="vi-VN" sz="1100"/>
                <a:t>Đội tự vệ đỏ ở Hòa Quân - Đông Sớ - Nghệ An trong cao trào Xô Viết Nghệ Tĩnh 1930 - 1931. </a:t>
              </a:r>
              <a:endParaRPr lang="en-US" sz="1100"/>
            </a:p>
          </p:txBody>
        </p:sp>
      </p:grpSp>
    </p:spTree>
    <p:extLst>
      <p:ext uri="{BB962C8B-B14F-4D97-AF65-F5344CB8AC3E}">
        <p14:creationId xmlns:p14="http://schemas.microsoft.com/office/powerpoint/2010/main" val="3775733995"/>
      </p:ext>
    </p:extLst>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med" p14:dur="650">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randombar(horizontal)">
                                      <p:cBhvr>
                                        <p:cTn id="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51" name="Group 2050">
            <a:extLst>
              <a:ext uri="{FF2B5EF4-FFF2-40B4-BE49-F238E27FC236}">
                <a16:creationId xmlns:a16="http://schemas.microsoft.com/office/drawing/2014/main" id="{D5FADA22-6BB7-D473-D16F-2C4485C4AF0F}"/>
              </a:ext>
            </a:extLst>
          </p:cNvPr>
          <p:cNvGrpSpPr/>
          <p:nvPr/>
        </p:nvGrpSpPr>
        <p:grpSpPr>
          <a:xfrm>
            <a:off x="769721" y="1269424"/>
            <a:ext cx="7672355" cy="1045859"/>
            <a:chOff x="343798" y="1466662"/>
            <a:chExt cx="7672355" cy="1045859"/>
          </a:xfrm>
        </p:grpSpPr>
        <p:sp>
          <p:nvSpPr>
            <p:cNvPr id="26" name="Rectangle: Rounded Corners 25">
              <a:extLst>
                <a:ext uri="{FF2B5EF4-FFF2-40B4-BE49-F238E27FC236}">
                  <a16:creationId xmlns:a16="http://schemas.microsoft.com/office/drawing/2014/main" id="{4AD90DC5-270C-418A-7CF6-461D998D9520}"/>
                </a:ext>
              </a:extLst>
            </p:cNvPr>
            <p:cNvSpPr/>
            <p:nvPr/>
          </p:nvSpPr>
          <p:spPr>
            <a:xfrm>
              <a:off x="343798" y="1466662"/>
              <a:ext cx="7415502" cy="969044"/>
            </a:xfrm>
            <a:prstGeom prst="roundRect">
              <a:avLst>
                <a:gd name="adj" fmla="val 6735"/>
              </a:avLst>
            </a:prstGeom>
            <a:solidFill>
              <a:schemeClr val="accent5"/>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b="1" i="1">
                  <a:solidFill>
                    <a:srgbClr val="000000"/>
                  </a:solidFill>
                  <a:ea typeface="Calibri" panose="020F0502020204030204" pitchFamily="34" charset="0"/>
                </a:rPr>
                <a:t>Đặc điểm: </a:t>
              </a:r>
              <a:r>
                <a:rPr lang="vi-VN" sz="2000">
                  <a:solidFill>
                    <a:srgbClr val="000000"/>
                  </a:solidFill>
                  <a:ea typeface="Calibri" panose="020F0502020204030204" pitchFamily="34" charset="0"/>
                </a:rPr>
                <a:t>Pháp ném bom</a:t>
              </a:r>
              <a:r>
                <a:rPr lang="en-US" sz="2000">
                  <a:solidFill>
                    <a:srgbClr val="000000"/>
                  </a:solidFill>
                  <a:ea typeface="Calibri" panose="020F0502020204030204" pitchFamily="34" charset="0"/>
                </a:rPr>
                <a:t> tàn sát cuộc </a:t>
              </a:r>
              <a:r>
                <a:rPr lang="vi-VN" sz="2000">
                  <a:solidFill>
                    <a:srgbClr val="000000"/>
                  </a:solidFill>
                  <a:ea typeface="Calibri" panose="020F0502020204030204" pitchFamily="34" charset="0"/>
                </a:rPr>
                <a:t>biểu tình của 8000 nông dân Hưng Nguyên. </a:t>
              </a:r>
              <a:endParaRPr lang="en-US" sz="2000">
                <a:effectLst/>
                <a:ea typeface="Calibri" panose="020F0502020204030204" pitchFamily="34" charset="0"/>
              </a:endParaRPr>
            </a:p>
          </p:txBody>
        </p:sp>
        <p:pic>
          <p:nvPicPr>
            <p:cNvPr id="2049" name="Picture 17">
              <a:extLst>
                <a:ext uri="{FF2B5EF4-FFF2-40B4-BE49-F238E27FC236}">
                  <a16:creationId xmlns:a16="http://schemas.microsoft.com/office/drawing/2014/main" id="{A1C3943F-774A-1E7C-9FAB-3E562484E265}"/>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 xmlns:asvg="http://schemas.microsoft.com/office/drawing/2016/SVG/main" r:embed="rId5"/>
                </a:ext>
              </a:extLst>
            </a:blip>
            <a:srcRect/>
            <a:stretch>
              <a:fillRect/>
            </a:stretch>
          </p:blipFill>
          <p:spPr>
            <a:xfrm>
              <a:off x="7502447" y="1998815"/>
              <a:ext cx="513706" cy="513706"/>
            </a:xfrm>
            <a:prstGeom prst="rect">
              <a:avLst/>
            </a:prstGeom>
          </p:spPr>
        </p:pic>
      </p:grpSp>
      <p:cxnSp>
        <p:nvCxnSpPr>
          <p:cNvPr id="2059" name="Straight Arrow Connector 2058">
            <a:extLst>
              <a:ext uri="{FF2B5EF4-FFF2-40B4-BE49-F238E27FC236}">
                <a16:creationId xmlns:a16="http://schemas.microsoft.com/office/drawing/2014/main" id="{F7DA30B6-AB3C-A829-CE5A-EC4CB43ED609}"/>
              </a:ext>
            </a:extLst>
          </p:cNvPr>
          <p:cNvCxnSpPr/>
          <p:nvPr/>
        </p:nvCxnSpPr>
        <p:spPr>
          <a:xfrm>
            <a:off x="1048186" y="1082975"/>
            <a:ext cx="7572053" cy="0"/>
          </a:xfrm>
          <a:prstGeom prst="straightConnector1">
            <a:avLst/>
          </a:prstGeom>
          <a:noFill/>
          <a:ln w="28575" cap="flat" cmpd="sng" algn="ctr">
            <a:solidFill>
              <a:srgbClr val="7E4500">
                <a:lumMod val="60000"/>
                <a:lumOff val="40000"/>
              </a:srgbClr>
            </a:solidFill>
            <a:prstDash val="solid"/>
            <a:headEnd type="oval" w="med" len="med"/>
            <a:tailEnd type="arrow" w="med" len="med"/>
          </a:ln>
          <a:effectLst/>
        </p:spPr>
      </p:cxnSp>
      <p:cxnSp>
        <p:nvCxnSpPr>
          <p:cNvPr id="2060" name="Straight Arrow Connector 2059">
            <a:extLst>
              <a:ext uri="{FF2B5EF4-FFF2-40B4-BE49-F238E27FC236}">
                <a16:creationId xmlns:a16="http://schemas.microsoft.com/office/drawing/2014/main" id="{2C03ACF8-245F-BD33-A968-9D17B1121334}"/>
              </a:ext>
            </a:extLst>
          </p:cNvPr>
          <p:cNvCxnSpPr>
            <a:cxnSpLocks/>
          </p:cNvCxnSpPr>
          <p:nvPr/>
        </p:nvCxnSpPr>
        <p:spPr>
          <a:xfrm>
            <a:off x="7389890" y="1082975"/>
            <a:ext cx="1230349" cy="0"/>
          </a:xfrm>
          <a:prstGeom prst="straightConnector1">
            <a:avLst/>
          </a:prstGeom>
          <a:noFill/>
          <a:ln w="28575" cap="flat" cmpd="sng" algn="ctr">
            <a:solidFill>
              <a:srgbClr val="594B3E">
                <a:lumMod val="50000"/>
              </a:srgbClr>
            </a:solidFill>
            <a:prstDash val="solid"/>
            <a:headEnd type="oval" w="med" len="med"/>
            <a:tailEnd type="arrow" w="med" len="med"/>
          </a:ln>
          <a:effectLst/>
        </p:spPr>
      </p:cxnSp>
      <p:sp>
        <p:nvSpPr>
          <p:cNvPr id="2067" name="Rectangle 2066">
            <a:extLst>
              <a:ext uri="{FF2B5EF4-FFF2-40B4-BE49-F238E27FC236}">
                <a16:creationId xmlns:a16="http://schemas.microsoft.com/office/drawing/2014/main" id="{30DB4BBD-AE39-E265-3EDE-5257DF663865}"/>
              </a:ext>
            </a:extLst>
          </p:cNvPr>
          <p:cNvSpPr/>
          <p:nvPr/>
        </p:nvSpPr>
        <p:spPr>
          <a:xfrm>
            <a:off x="8306691" y="537023"/>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77" name="Group 2076">
            <a:extLst>
              <a:ext uri="{FF2B5EF4-FFF2-40B4-BE49-F238E27FC236}">
                <a16:creationId xmlns:a16="http://schemas.microsoft.com/office/drawing/2014/main" id="{8A7C1914-B059-7871-8468-0AB622FA3134}"/>
              </a:ext>
            </a:extLst>
          </p:cNvPr>
          <p:cNvGrpSpPr/>
          <p:nvPr/>
        </p:nvGrpSpPr>
        <p:grpSpPr>
          <a:xfrm>
            <a:off x="6959617" y="577532"/>
            <a:ext cx="848309" cy="296241"/>
            <a:chOff x="527804" y="1583635"/>
            <a:chExt cx="848309" cy="296241"/>
          </a:xfrm>
        </p:grpSpPr>
        <p:sp>
          <p:nvSpPr>
            <p:cNvPr id="2078" name="Oval Callout 16">
              <a:extLst>
                <a:ext uri="{FF2B5EF4-FFF2-40B4-BE49-F238E27FC236}">
                  <a16:creationId xmlns:a16="http://schemas.microsoft.com/office/drawing/2014/main" id="{38936FAF-4A71-A56F-6FFA-6E09CAB01985}"/>
                </a:ext>
              </a:extLst>
            </p:cNvPr>
            <p:cNvSpPr/>
            <p:nvPr/>
          </p:nvSpPr>
          <p:spPr>
            <a:xfrm>
              <a:off x="638410" y="1583635"/>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9" name="Rectangle 2078">
              <a:extLst>
                <a:ext uri="{FF2B5EF4-FFF2-40B4-BE49-F238E27FC236}">
                  <a16:creationId xmlns:a16="http://schemas.microsoft.com/office/drawing/2014/main" id="{6AB58EED-D757-02DD-7C59-02E1383C801B}"/>
                </a:ext>
              </a:extLst>
            </p:cNvPr>
            <p:cNvSpPr/>
            <p:nvPr/>
          </p:nvSpPr>
          <p:spPr>
            <a:xfrm>
              <a:off x="527804" y="1602877"/>
              <a:ext cx="848309"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1200">
                  <a:solidFill>
                    <a:srgbClr val="2B241A"/>
                  </a:solidFill>
                  <a:latin typeface="Arial" panose="020B0604020202020204" pitchFamily="34" charset="0"/>
                </a:rPr>
                <a:t>Đầu 1931</a:t>
              </a:r>
              <a:endParaRPr kumimoji="0" lang="en-US" sz="1200" b="0" i="0" u="none" strike="noStrike" kern="0" cap="none" spc="0" normalizeH="0" baseline="0" noProof="0">
                <a:ln>
                  <a:noFill/>
                </a:ln>
                <a:solidFill>
                  <a:srgbClr val="2B241A"/>
                </a:solidFill>
                <a:effectLst/>
                <a:uLnTx/>
                <a:uFillTx/>
              </a:endParaRPr>
            </a:p>
          </p:txBody>
        </p:sp>
      </p:grpSp>
      <p:grpSp>
        <p:nvGrpSpPr>
          <p:cNvPr id="2068" name="Group 2067">
            <a:extLst>
              <a:ext uri="{FF2B5EF4-FFF2-40B4-BE49-F238E27FC236}">
                <a16:creationId xmlns:a16="http://schemas.microsoft.com/office/drawing/2014/main" id="{2612949A-735B-B7ED-E417-410036398851}"/>
              </a:ext>
            </a:extLst>
          </p:cNvPr>
          <p:cNvGrpSpPr/>
          <p:nvPr/>
        </p:nvGrpSpPr>
        <p:grpSpPr>
          <a:xfrm>
            <a:off x="621527" y="579989"/>
            <a:ext cx="848309" cy="276999"/>
            <a:chOff x="548911" y="1564403"/>
            <a:chExt cx="848309" cy="276999"/>
          </a:xfrm>
        </p:grpSpPr>
        <p:sp>
          <p:nvSpPr>
            <p:cNvPr id="2069" name="Oval Callout 21">
              <a:extLst>
                <a:ext uri="{FF2B5EF4-FFF2-40B4-BE49-F238E27FC236}">
                  <a16:creationId xmlns:a16="http://schemas.microsoft.com/office/drawing/2014/main" id="{00669512-D879-8092-AE10-130E9E9C69AB}"/>
                </a:ext>
              </a:extLst>
            </p:cNvPr>
            <p:cNvSpPr/>
            <p:nvPr/>
          </p:nvSpPr>
          <p:spPr>
            <a:xfrm>
              <a:off x="652343" y="1564403"/>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0" name="Rectangle 2069">
              <a:extLst>
                <a:ext uri="{FF2B5EF4-FFF2-40B4-BE49-F238E27FC236}">
                  <a16:creationId xmlns:a16="http://schemas.microsoft.com/office/drawing/2014/main" id="{1ED6E9D2-B2E2-4B7D-D5D9-1DB03CE5488B}"/>
                </a:ext>
              </a:extLst>
            </p:cNvPr>
            <p:cNvSpPr/>
            <p:nvPr/>
          </p:nvSpPr>
          <p:spPr>
            <a:xfrm>
              <a:off x="548911" y="1564403"/>
              <a:ext cx="848309" cy="276999"/>
            </a:xfrm>
            <a:prstGeom prst="rect">
              <a:avLst/>
            </a:prstGeom>
          </p:spPr>
          <p:txBody>
            <a:bodyPr wrap="none">
              <a:spAutoFit/>
            </a:bodyPr>
            <a:lstStyle/>
            <a:p>
              <a:pPr algn="ctr">
                <a:buClrTx/>
                <a:defRPr/>
              </a:pPr>
              <a:r>
                <a:rPr lang="en-US" sz="1200">
                  <a:solidFill>
                    <a:srgbClr val="2B241A"/>
                  </a:solidFill>
                  <a:latin typeface="Arial" panose="020B0604020202020204" pitchFamily="34" charset="0"/>
                </a:rPr>
                <a:t>Đầu 1930</a:t>
              </a:r>
              <a:endParaRPr kumimoji="0" lang="en-US" sz="1200" b="0" i="0" u="none" strike="noStrike" kern="0" cap="none" spc="0" normalizeH="0" baseline="0" noProof="0">
                <a:ln>
                  <a:noFill/>
                </a:ln>
                <a:solidFill>
                  <a:srgbClr val="2B241A"/>
                </a:solidFill>
                <a:effectLst/>
                <a:uLnTx/>
                <a:uFillTx/>
              </a:endParaRPr>
            </a:p>
          </p:txBody>
        </p:sp>
      </p:grpSp>
      <p:grpSp>
        <p:nvGrpSpPr>
          <p:cNvPr id="2" name="Group 1">
            <a:extLst>
              <a:ext uri="{FF2B5EF4-FFF2-40B4-BE49-F238E27FC236}">
                <a16:creationId xmlns:a16="http://schemas.microsoft.com/office/drawing/2014/main" id="{DDA44E14-DC02-0494-BE8F-E7FA55F6462A}"/>
              </a:ext>
            </a:extLst>
          </p:cNvPr>
          <p:cNvGrpSpPr/>
          <p:nvPr/>
        </p:nvGrpSpPr>
        <p:grpSpPr>
          <a:xfrm>
            <a:off x="4662735" y="191327"/>
            <a:ext cx="1476234" cy="551379"/>
            <a:chOff x="184190" y="1185455"/>
            <a:chExt cx="1476234" cy="551379"/>
          </a:xfrm>
        </p:grpSpPr>
        <p:sp>
          <p:nvSpPr>
            <p:cNvPr id="3" name="Oval Callout 21">
              <a:extLst>
                <a:ext uri="{FF2B5EF4-FFF2-40B4-BE49-F238E27FC236}">
                  <a16:creationId xmlns:a16="http://schemas.microsoft.com/office/drawing/2014/main" id="{13063B86-7DFE-DA2C-9DF3-340BAD9C5283}"/>
                </a:ext>
              </a:extLst>
            </p:cNvPr>
            <p:cNvSpPr/>
            <p:nvPr/>
          </p:nvSpPr>
          <p:spPr>
            <a:xfrm>
              <a:off x="184190" y="1185455"/>
              <a:ext cx="1476234" cy="551379"/>
            </a:xfrm>
            <a:prstGeom prst="wedgeEllipseCallout">
              <a:avLst>
                <a:gd name="adj1" fmla="val 1389"/>
                <a:gd name="adj2" fmla="val 88214"/>
              </a:avLst>
            </a:prstGeom>
            <a:solidFill>
              <a:srgbClr val="FFFF99"/>
            </a:solidFill>
            <a:ln w="19050" cap="flat" cmpd="sng" algn="ctr">
              <a:solidFill>
                <a:srgbClr val="FFC000"/>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3EFEA"/>
                </a:solidFill>
                <a:effectLst/>
                <a:uLnTx/>
                <a:uFillTx/>
                <a:latin typeface="Arial"/>
                <a:ea typeface="+mn-ea"/>
                <a:cs typeface="+mn-cs"/>
              </a:endParaRPr>
            </a:p>
          </p:txBody>
        </p:sp>
        <p:sp>
          <p:nvSpPr>
            <p:cNvPr id="4" name="Rectangle 3">
              <a:extLst>
                <a:ext uri="{FF2B5EF4-FFF2-40B4-BE49-F238E27FC236}">
                  <a16:creationId xmlns:a16="http://schemas.microsoft.com/office/drawing/2014/main" id="{331326F3-72FD-84D0-2827-5B4BA077E77A}"/>
                </a:ext>
              </a:extLst>
            </p:cNvPr>
            <p:cNvSpPr/>
            <p:nvPr/>
          </p:nvSpPr>
          <p:spPr>
            <a:xfrm>
              <a:off x="262477" y="1267436"/>
              <a:ext cx="1324402"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2B241A"/>
                  </a:solidFill>
                  <a:effectLst/>
                  <a:uLnTx/>
                  <a:uFillTx/>
                  <a:latin typeface="Arial" panose="020B0604020202020204" pitchFamily="34" charset="0"/>
                </a:rPr>
                <a:t>12/9/1930</a:t>
              </a:r>
              <a:endParaRPr kumimoji="0" lang="en-US" sz="2000" b="0" i="0" u="none" strike="noStrike" kern="0" cap="none" spc="0" normalizeH="0" baseline="0" noProof="0">
                <a:ln>
                  <a:noFill/>
                </a:ln>
                <a:solidFill>
                  <a:srgbClr val="2B241A"/>
                </a:solidFill>
                <a:effectLst/>
                <a:uLnTx/>
                <a:uFillTx/>
              </a:endParaRPr>
            </a:p>
          </p:txBody>
        </p:sp>
      </p:grpSp>
      <p:sp>
        <p:nvSpPr>
          <p:cNvPr id="5" name="Oval 4">
            <a:extLst>
              <a:ext uri="{FF2B5EF4-FFF2-40B4-BE49-F238E27FC236}">
                <a16:creationId xmlns:a16="http://schemas.microsoft.com/office/drawing/2014/main" id="{C701FED1-7F0A-A313-2100-F59A1DB7396A}"/>
              </a:ext>
            </a:extLst>
          </p:cNvPr>
          <p:cNvSpPr/>
          <p:nvPr/>
        </p:nvSpPr>
        <p:spPr>
          <a:xfrm>
            <a:off x="5385820" y="1047357"/>
            <a:ext cx="71919" cy="71920"/>
          </a:xfrm>
          <a:prstGeom prst="ellipse">
            <a:avLst/>
          </a:prstGeom>
          <a:solidFill>
            <a:srgbClr val="7E4500">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grpSp>
        <p:nvGrpSpPr>
          <p:cNvPr id="6" name="Group 5">
            <a:extLst>
              <a:ext uri="{FF2B5EF4-FFF2-40B4-BE49-F238E27FC236}">
                <a16:creationId xmlns:a16="http://schemas.microsoft.com/office/drawing/2014/main" id="{46431D3C-BA0B-8CDA-3F03-2AD57B0436E8}"/>
              </a:ext>
            </a:extLst>
          </p:cNvPr>
          <p:cNvGrpSpPr/>
          <p:nvPr/>
        </p:nvGrpSpPr>
        <p:grpSpPr>
          <a:xfrm>
            <a:off x="1043514" y="579988"/>
            <a:ext cx="652743" cy="276999"/>
            <a:chOff x="646694" y="1564403"/>
            <a:chExt cx="652743" cy="276999"/>
          </a:xfrm>
        </p:grpSpPr>
        <p:sp>
          <p:nvSpPr>
            <p:cNvPr id="7" name="Oval Callout 21">
              <a:extLst>
                <a:ext uri="{FF2B5EF4-FFF2-40B4-BE49-F238E27FC236}">
                  <a16:creationId xmlns:a16="http://schemas.microsoft.com/office/drawing/2014/main" id="{3762FBE5-D7C9-00DC-8DAC-075B441E420C}"/>
                </a:ext>
              </a:extLst>
            </p:cNvPr>
            <p:cNvSpPr/>
            <p:nvPr/>
          </p:nvSpPr>
          <p:spPr>
            <a:xfrm>
              <a:off x="652343" y="1564403"/>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8" name="Rectangle 7">
              <a:extLst>
                <a:ext uri="{FF2B5EF4-FFF2-40B4-BE49-F238E27FC236}">
                  <a16:creationId xmlns:a16="http://schemas.microsoft.com/office/drawing/2014/main" id="{69EEB465-9228-3488-C4DB-129C6D0141EF}"/>
                </a:ext>
              </a:extLst>
            </p:cNvPr>
            <p:cNvSpPr/>
            <p:nvPr/>
          </p:nvSpPr>
          <p:spPr>
            <a:xfrm>
              <a:off x="646694" y="1564403"/>
              <a:ext cx="652743"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5/1930</a:t>
              </a:r>
              <a:endParaRPr kumimoji="0" lang="en-US" sz="1200" b="0" i="0" u="none" strike="noStrike" kern="0" cap="none" spc="0" normalizeH="0" baseline="0" noProof="0">
                <a:ln>
                  <a:noFill/>
                </a:ln>
                <a:solidFill>
                  <a:srgbClr val="2B241A"/>
                </a:solidFill>
                <a:effectLst/>
                <a:uLnTx/>
                <a:uFillTx/>
              </a:endParaRPr>
            </a:p>
          </p:txBody>
        </p:sp>
      </p:grpSp>
      <p:grpSp>
        <p:nvGrpSpPr>
          <p:cNvPr id="13" name="Group 12">
            <a:extLst>
              <a:ext uri="{FF2B5EF4-FFF2-40B4-BE49-F238E27FC236}">
                <a16:creationId xmlns:a16="http://schemas.microsoft.com/office/drawing/2014/main" id="{BCE90A06-C856-961C-17E1-544110C30DB8}"/>
              </a:ext>
            </a:extLst>
          </p:cNvPr>
          <p:cNvGrpSpPr/>
          <p:nvPr/>
        </p:nvGrpSpPr>
        <p:grpSpPr>
          <a:xfrm>
            <a:off x="1293782" y="575366"/>
            <a:ext cx="960520" cy="283196"/>
            <a:chOff x="732764" y="1579959"/>
            <a:chExt cx="960520" cy="283196"/>
          </a:xfrm>
        </p:grpSpPr>
        <p:sp>
          <p:nvSpPr>
            <p:cNvPr id="20" name="Oval Callout 21">
              <a:extLst>
                <a:ext uri="{FF2B5EF4-FFF2-40B4-BE49-F238E27FC236}">
                  <a16:creationId xmlns:a16="http://schemas.microsoft.com/office/drawing/2014/main" id="{22EE7A3C-6E2D-551D-BECC-4283BC951E21}"/>
                </a:ext>
              </a:extLst>
            </p:cNvPr>
            <p:cNvSpPr/>
            <p:nvPr/>
          </p:nvSpPr>
          <p:spPr>
            <a:xfrm>
              <a:off x="778379" y="1579959"/>
              <a:ext cx="869291"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1" name="Rectangle 20">
              <a:extLst>
                <a:ext uri="{FF2B5EF4-FFF2-40B4-BE49-F238E27FC236}">
                  <a16:creationId xmlns:a16="http://schemas.microsoft.com/office/drawing/2014/main" id="{76B4F042-4C32-D218-7A5F-1E49109C58AE}"/>
                </a:ext>
              </a:extLst>
            </p:cNvPr>
            <p:cNvSpPr/>
            <p:nvPr/>
          </p:nvSpPr>
          <p:spPr>
            <a:xfrm>
              <a:off x="732764" y="1586156"/>
              <a:ext cx="960520"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9 - 10/1930</a:t>
              </a:r>
              <a:endParaRPr kumimoji="0" lang="en-US" sz="1200" b="0" i="0" u="none" strike="noStrike" kern="0" cap="none" spc="0" normalizeH="0" baseline="0" noProof="0">
                <a:ln>
                  <a:noFill/>
                </a:ln>
                <a:solidFill>
                  <a:srgbClr val="2B241A"/>
                </a:solidFill>
                <a:effectLst/>
                <a:uLnTx/>
                <a:uFillTx/>
              </a:endParaRPr>
            </a:p>
          </p:txBody>
        </p:sp>
      </p:grpSp>
      <p:grpSp>
        <p:nvGrpSpPr>
          <p:cNvPr id="27" name="Group 26">
            <a:extLst>
              <a:ext uri="{FF2B5EF4-FFF2-40B4-BE49-F238E27FC236}">
                <a16:creationId xmlns:a16="http://schemas.microsoft.com/office/drawing/2014/main" id="{B210D469-8F7E-4A9D-93FE-1E445A9A88F0}"/>
              </a:ext>
            </a:extLst>
          </p:cNvPr>
          <p:cNvGrpSpPr/>
          <p:nvPr/>
        </p:nvGrpSpPr>
        <p:grpSpPr>
          <a:xfrm>
            <a:off x="144966" y="2380423"/>
            <a:ext cx="3878247" cy="2763077"/>
            <a:chOff x="353122" y="2380423"/>
            <a:chExt cx="3878247" cy="2763077"/>
          </a:xfrm>
        </p:grpSpPr>
        <p:pic>
          <p:nvPicPr>
            <p:cNvPr id="23" name="Picture 22" descr="A group of people marching with flags&#10;&#10;Description automatically generated">
              <a:extLst>
                <a:ext uri="{FF2B5EF4-FFF2-40B4-BE49-F238E27FC236}">
                  <a16:creationId xmlns:a16="http://schemas.microsoft.com/office/drawing/2014/main" id="{55E8C0ED-E6E9-E681-379E-685FEB1BDC83}"/>
                </a:ext>
              </a:extLst>
            </p:cNvPr>
            <p:cNvPicPr>
              <a:picLocks noChangeAspect="1"/>
            </p:cNvPicPr>
            <p:nvPr/>
          </p:nvPicPr>
          <p:blipFill>
            <a:blip r:embed="rId6"/>
            <a:stretch>
              <a:fillRect/>
            </a:stretch>
          </p:blipFill>
          <p:spPr>
            <a:xfrm>
              <a:off x="353122" y="2380423"/>
              <a:ext cx="3878247" cy="2181514"/>
            </a:xfrm>
            <a:prstGeom prst="rect">
              <a:avLst/>
            </a:prstGeom>
          </p:spPr>
        </p:pic>
        <p:sp>
          <p:nvSpPr>
            <p:cNvPr id="25" name="TextBox 24">
              <a:extLst>
                <a:ext uri="{FF2B5EF4-FFF2-40B4-BE49-F238E27FC236}">
                  <a16:creationId xmlns:a16="http://schemas.microsoft.com/office/drawing/2014/main" id="{710DEE80-A7A9-F765-4A1E-F0106F53594A}"/>
                </a:ext>
              </a:extLst>
            </p:cNvPr>
            <p:cNvSpPr txBox="1"/>
            <p:nvPr/>
          </p:nvSpPr>
          <p:spPr>
            <a:xfrm>
              <a:off x="875267" y="4531345"/>
              <a:ext cx="2666842" cy="612155"/>
            </a:xfrm>
            <a:prstGeom prst="rect">
              <a:avLst/>
            </a:prstGeom>
            <a:noFill/>
          </p:spPr>
          <p:txBody>
            <a:bodyPr wrap="square">
              <a:spAutoFit/>
            </a:bodyPr>
            <a:lstStyle/>
            <a:p>
              <a:pPr algn="ctr">
                <a:lnSpc>
                  <a:spcPct val="150000"/>
                </a:lnSpc>
              </a:pPr>
              <a:r>
                <a:rPr lang="vi-VN" sz="1200"/>
                <a:t>Cuộc biểu tình của nông dân phủ Hưng Nguyên (Nghệ An)</a:t>
              </a:r>
              <a:endParaRPr lang="en-US" sz="1200"/>
            </a:p>
          </p:txBody>
        </p:sp>
      </p:grpSp>
      <p:pic>
        <p:nvPicPr>
          <p:cNvPr id="28" name="Ngày này năm xưa Cuộc biểu tình của nông dân phủ Hưng Nguyên_v720P">
            <a:hlinkClick r:id="" action="ppaction://media"/>
            <a:extLst>
              <a:ext uri="{FF2B5EF4-FFF2-40B4-BE49-F238E27FC236}">
                <a16:creationId xmlns:a16="http://schemas.microsoft.com/office/drawing/2014/main" id="{E8E1AEBD-3B31-9A63-13ED-EA0B4D6CA5FD}"/>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6959617" y="2934759"/>
            <a:ext cx="2001346" cy="1125757"/>
          </a:xfrm>
          <a:prstGeom prst="rect">
            <a:avLst/>
          </a:prstGeom>
        </p:spPr>
      </p:pic>
      <p:grpSp>
        <p:nvGrpSpPr>
          <p:cNvPr id="29" name="Group 28">
            <a:extLst>
              <a:ext uri="{FF2B5EF4-FFF2-40B4-BE49-F238E27FC236}">
                <a16:creationId xmlns:a16="http://schemas.microsoft.com/office/drawing/2014/main" id="{0FFC5B12-22AB-EAB4-43D6-17389BF2ABCB}"/>
              </a:ext>
            </a:extLst>
          </p:cNvPr>
          <p:cNvGrpSpPr/>
          <p:nvPr/>
        </p:nvGrpSpPr>
        <p:grpSpPr>
          <a:xfrm>
            <a:off x="4056710" y="2380423"/>
            <a:ext cx="2823626" cy="2763076"/>
            <a:chOff x="1043514" y="2650904"/>
            <a:chExt cx="2823626" cy="2763076"/>
          </a:xfrm>
        </p:grpSpPr>
        <p:pic>
          <p:nvPicPr>
            <p:cNvPr id="30" name="Picture 29" descr="A group of people carrying large objects&#10;&#10;Description automatically generated">
              <a:extLst>
                <a:ext uri="{FF2B5EF4-FFF2-40B4-BE49-F238E27FC236}">
                  <a16:creationId xmlns:a16="http://schemas.microsoft.com/office/drawing/2014/main" id="{46FBDDBA-70CB-047C-E5ED-002E75A76E39}"/>
                </a:ext>
              </a:extLst>
            </p:cNvPr>
            <p:cNvPicPr>
              <a:picLocks noChangeAspect="1"/>
            </p:cNvPicPr>
            <p:nvPr/>
          </p:nvPicPr>
          <p:blipFill>
            <a:blip r:embed="rId8"/>
            <a:stretch>
              <a:fillRect/>
            </a:stretch>
          </p:blipFill>
          <p:spPr>
            <a:xfrm>
              <a:off x="1043514" y="2650904"/>
              <a:ext cx="2823626" cy="2181514"/>
            </a:xfrm>
            <a:prstGeom prst="rect">
              <a:avLst/>
            </a:prstGeom>
          </p:spPr>
        </p:pic>
        <p:sp>
          <p:nvSpPr>
            <p:cNvPr id="31" name="TextBox 30">
              <a:extLst>
                <a:ext uri="{FF2B5EF4-FFF2-40B4-BE49-F238E27FC236}">
                  <a16:creationId xmlns:a16="http://schemas.microsoft.com/office/drawing/2014/main" id="{D7A52E0D-CB39-3484-5E86-FBC2170E0195}"/>
                </a:ext>
              </a:extLst>
            </p:cNvPr>
            <p:cNvSpPr txBox="1"/>
            <p:nvPr/>
          </p:nvSpPr>
          <p:spPr>
            <a:xfrm>
              <a:off x="1217032" y="4801825"/>
              <a:ext cx="2455022" cy="612155"/>
            </a:xfrm>
            <a:prstGeom prst="rect">
              <a:avLst/>
            </a:prstGeom>
            <a:noFill/>
          </p:spPr>
          <p:txBody>
            <a:bodyPr wrap="square">
              <a:spAutoFit/>
            </a:bodyPr>
            <a:lstStyle/>
            <a:p>
              <a:pPr algn="ctr">
                <a:lnSpc>
                  <a:spcPct val="150000"/>
                </a:lnSpc>
              </a:pPr>
              <a:r>
                <a:rPr lang="vi-VN" sz="1200"/>
                <a:t>Hiện trường Thái Lão sau </a:t>
              </a:r>
              <a:endParaRPr lang="en-US" sz="1200"/>
            </a:p>
            <a:p>
              <a:pPr algn="ctr">
                <a:lnSpc>
                  <a:spcPct val="150000"/>
                </a:lnSpc>
              </a:pPr>
              <a:r>
                <a:rPr lang="vi-VN" sz="1200"/>
                <a:t>cuộc biểu tình ngày 12/9/1930. </a:t>
              </a:r>
              <a:endParaRPr lang="en-US" sz="1200"/>
            </a:p>
          </p:txBody>
        </p:sp>
      </p:grpSp>
    </p:spTree>
    <p:extLst>
      <p:ext uri="{BB962C8B-B14F-4D97-AF65-F5344CB8AC3E}">
        <p14:creationId xmlns:p14="http://schemas.microsoft.com/office/powerpoint/2010/main" val="2124280774"/>
      </p:ext>
    </p:extLst>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med" p14:dur="650">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 calcmode="lin" valueType="num">
                                      <p:cBhvr additive="base">
                                        <p:cTn id="7" dur="500" fill="hold"/>
                                        <p:tgtEl>
                                          <p:spTgt spid="2051"/>
                                        </p:tgtEl>
                                        <p:attrNameLst>
                                          <p:attrName>ppt_x</p:attrName>
                                        </p:attrNameLst>
                                      </p:cBhvr>
                                      <p:tavLst>
                                        <p:tav tm="0">
                                          <p:val>
                                            <p:strVal val="#ppt_x"/>
                                          </p:val>
                                        </p:tav>
                                        <p:tav tm="100000">
                                          <p:val>
                                            <p:strVal val="#ppt_x"/>
                                          </p:val>
                                        </p:tav>
                                      </p:tavLst>
                                    </p:anim>
                                    <p:anim calcmode="lin" valueType="num">
                                      <p:cBhvr additive="base">
                                        <p:cTn id="8" dur="500" fill="hold"/>
                                        <p:tgtEl>
                                          <p:spTgt spid="205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27"/>
                                        </p:tgtEl>
                                        <p:attrNameLst>
                                          <p:attrName>style.visibility</p:attrName>
                                        </p:attrNameLst>
                                      </p:cBhvr>
                                      <p:to>
                                        <p:strVal val="visible"/>
                                      </p:to>
                                    </p:set>
                                    <p:animEffect transition="in" filter="randombar(horizontal)">
                                      <p:cBhvr>
                                        <p:cTn id="13" dur="500"/>
                                        <p:tgtEl>
                                          <p:spTgt spid="27"/>
                                        </p:tgtEl>
                                      </p:cBhvr>
                                    </p:animEffect>
                                  </p:childTnLst>
                                </p:cTn>
                              </p:par>
                              <p:par>
                                <p:cTn id="14" presetID="14" presetClass="entr" presetSubtype="10" fill="hold" nodeType="withEffect">
                                  <p:stCondLst>
                                    <p:cond delay="0"/>
                                  </p:stCondLst>
                                  <p:childTnLst>
                                    <p:set>
                                      <p:cBhvr>
                                        <p:cTn id="15" dur="1" fill="hold">
                                          <p:stCondLst>
                                            <p:cond delay="0"/>
                                          </p:stCondLst>
                                        </p:cTn>
                                        <p:tgtEl>
                                          <p:spTgt spid="29"/>
                                        </p:tgtEl>
                                        <p:attrNameLst>
                                          <p:attrName>style.visibility</p:attrName>
                                        </p:attrNameLst>
                                      </p:cBhvr>
                                      <p:to>
                                        <p:strVal val="visible"/>
                                      </p:to>
                                    </p:set>
                                    <p:animEffect transition="in" filter="randombar(horizontal)">
                                      <p:cBhvr>
                                        <p:cTn id="16" dur="500"/>
                                        <p:tgtEl>
                                          <p:spTgt spid="29"/>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28"/>
                                        </p:tgtEl>
                                        <p:attrNameLst>
                                          <p:attrName>style.visibility</p:attrName>
                                        </p:attrNameLst>
                                      </p:cBhvr>
                                      <p:to>
                                        <p:strVal val="visible"/>
                                      </p:to>
                                    </p:set>
                                    <p:animEffect transition="in" filter="randombar(horizontal)">
                                      <p:cBhvr>
                                        <p:cTn id="21" dur="500"/>
                                        <p:tgtEl>
                                          <p:spTgt spid="28"/>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207424"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26" fill="hold" display="0">
                  <p:stCondLst>
                    <p:cond delay="indefinite"/>
                  </p:stCondLst>
                  <p:endCondLst>
                    <p:cond evt="onNext" delay="0">
                      <p:tgtEl>
                        <p:sldTgt/>
                      </p:tgtEl>
                    </p:cond>
                  </p:endCondLst>
                </p:cTn>
                <p:tgtEl>
                  <p:spTgt spid="28"/>
                </p:tgtEl>
              </p:cMediaNode>
            </p:video>
            <p:seq concurrent="1" nextAc="seek">
              <p:cTn id="27" restart="whenNotActive" fill="hold" evtFilter="cancelBubble" nodeType="interactiveSeq">
                <p:stCondLst>
                  <p:cond evt="onClick" delay="0">
                    <p:tgtEl>
                      <p:spTgt spid="28"/>
                    </p:tgtEl>
                  </p:cond>
                </p:stCondLst>
                <p:endSync evt="end" delay="0">
                  <p:rtn val="all"/>
                </p:endSync>
                <p:childTnLst>
                  <p:par>
                    <p:cTn id="28" fill="hold">
                      <p:stCondLst>
                        <p:cond delay="0"/>
                      </p:stCondLst>
                      <p:childTnLst>
                        <p:par>
                          <p:cTn id="29" fill="hold">
                            <p:stCondLst>
                              <p:cond delay="0"/>
                            </p:stCondLst>
                            <p:childTnLst>
                              <p:par>
                                <p:cTn id="30" presetID="2" presetClass="mediacall" presetSubtype="0" fill="hold" nodeType="clickEffect">
                                  <p:stCondLst>
                                    <p:cond delay="0"/>
                                  </p:stCondLst>
                                  <p:childTnLst>
                                    <p:cmd type="call" cmd="togglePause">
                                      <p:cBhvr>
                                        <p:cTn id="31"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51" name="Group 2050">
            <a:extLst>
              <a:ext uri="{FF2B5EF4-FFF2-40B4-BE49-F238E27FC236}">
                <a16:creationId xmlns:a16="http://schemas.microsoft.com/office/drawing/2014/main" id="{D5FADA22-6BB7-D473-D16F-2C4485C4AF0F}"/>
              </a:ext>
            </a:extLst>
          </p:cNvPr>
          <p:cNvGrpSpPr/>
          <p:nvPr/>
        </p:nvGrpSpPr>
        <p:grpSpPr>
          <a:xfrm>
            <a:off x="769721" y="1269424"/>
            <a:ext cx="7672355" cy="1045859"/>
            <a:chOff x="343798" y="1466662"/>
            <a:chExt cx="7672355" cy="1045859"/>
          </a:xfrm>
        </p:grpSpPr>
        <p:sp>
          <p:nvSpPr>
            <p:cNvPr id="26" name="Rectangle: Rounded Corners 25">
              <a:extLst>
                <a:ext uri="{FF2B5EF4-FFF2-40B4-BE49-F238E27FC236}">
                  <a16:creationId xmlns:a16="http://schemas.microsoft.com/office/drawing/2014/main" id="{4AD90DC5-270C-418A-7CF6-461D998D9520}"/>
                </a:ext>
              </a:extLst>
            </p:cNvPr>
            <p:cNvSpPr/>
            <p:nvPr/>
          </p:nvSpPr>
          <p:spPr>
            <a:xfrm>
              <a:off x="343798" y="1466662"/>
              <a:ext cx="7415502" cy="969044"/>
            </a:xfrm>
            <a:prstGeom prst="roundRect">
              <a:avLst>
                <a:gd name="adj" fmla="val 6735"/>
              </a:avLst>
            </a:prstGeom>
            <a:solidFill>
              <a:schemeClr val="accent5"/>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b="1" i="1">
                  <a:solidFill>
                    <a:srgbClr val="000000"/>
                  </a:solidFill>
                  <a:ea typeface="Calibri" panose="020F0502020204030204" pitchFamily="34" charset="0"/>
                </a:rPr>
                <a:t>Đặc điểm: </a:t>
              </a:r>
              <a:r>
                <a:rPr lang="vi-VN" sz="2000">
                  <a:solidFill>
                    <a:srgbClr val="000000"/>
                  </a:solidFill>
                  <a:ea typeface="Calibri" panose="020F0502020204030204" pitchFamily="34" charset="0"/>
                </a:rPr>
                <a:t>Thực dân Pháp đàn áp, khủng bố phong trào.</a:t>
              </a:r>
              <a:endParaRPr lang="en-US" sz="2000">
                <a:solidFill>
                  <a:srgbClr val="000000"/>
                </a:solidFill>
                <a:ea typeface="Calibri" panose="020F0502020204030204" pitchFamily="34" charset="0"/>
              </a:endParaRPr>
            </a:p>
            <a:p>
              <a:pPr algn="just">
                <a:lnSpc>
                  <a:spcPct val="150000"/>
                </a:lnSpc>
              </a:pPr>
              <a:r>
                <a:rPr lang="vi-VN" sz="200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US" sz="2000">
                  <a:solidFill>
                    <a:srgbClr val="000000"/>
                  </a:solidFill>
                  <a:effectLst/>
                  <a:latin typeface="Arial" panose="020B0604020202020204" pitchFamily="34" charset="0"/>
                  <a:ea typeface="Calibri" panose="020F0502020204030204" pitchFamily="34" charset="0"/>
                  <a:cs typeface="Arial" panose="020B0604020202020204" pitchFamily="34" charset="0"/>
                </a:rPr>
                <a:t> Phong trào cách mạng 1930 – 1931 lắng xuống.</a:t>
              </a:r>
              <a:endParaRPr lang="en-US" sz="2000">
                <a:effectLst/>
                <a:ea typeface="Calibri" panose="020F0502020204030204" pitchFamily="34" charset="0"/>
              </a:endParaRPr>
            </a:p>
          </p:txBody>
        </p:sp>
        <p:pic>
          <p:nvPicPr>
            <p:cNvPr id="2049" name="Picture 17">
              <a:extLst>
                <a:ext uri="{FF2B5EF4-FFF2-40B4-BE49-F238E27FC236}">
                  <a16:creationId xmlns:a16="http://schemas.microsoft.com/office/drawing/2014/main" id="{A1C3943F-774A-1E7C-9FAB-3E562484E265}"/>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a:stretch>
              <a:fillRect/>
            </a:stretch>
          </p:blipFill>
          <p:spPr>
            <a:xfrm>
              <a:off x="7502447" y="1998815"/>
              <a:ext cx="513706" cy="513706"/>
            </a:xfrm>
            <a:prstGeom prst="rect">
              <a:avLst/>
            </a:prstGeom>
          </p:spPr>
        </p:pic>
      </p:grpSp>
      <p:cxnSp>
        <p:nvCxnSpPr>
          <p:cNvPr id="2059" name="Straight Arrow Connector 2058">
            <a:extLst>
              <a:ext uri="{FF2B5EF4-FFF2-40B4-BE49-F238E27FC236}">
                <a16:creationId xmlns:a16="http://schemas.microsoft.com/office/drawing/2014/main" id="{F7DA30B6-AB3C-A829-CE5A-EC4CB43ED609}"/>
              </a:ext>
            </a:extLst>
          </p:cNvPr>
          <p:cNvCxnSpPr/>
          <p:nvPr/>
        </p:nvCxnSpPr>
        <p:spPr>
          <a:xfrm>
            <a:off x="1048186" y="1082975"/>
            <a:ext cx="7572053" cy="0"/>
          </a:xfrm>
          <a:prstGeom prst="straightConnector1">
            <a:avLst/>
          </a:prstGeom>
          <a:noFill/>
          <a:ln w="28575" cap="flat" cmpd="sng" algn="ctr">
            <a:solidFill>
              <a:srgbClr val="7E4500">
                <a:lumMod val="60000"/>
                <a:lumOff val="40000"/>
              </a:srgbClr>
            </a:solidFill>
            <a:prstDash val="solid"/>
            <a:headEnd type="oval" w="med" len="med"/>
            <a:tailEnd type="arrow" w="med" len="med"/>
          </a:ln>
          <a:effectLst/>
        </p:spPr>
      </p:cxnSp>
      <p:cxnSp>
        <p:nvCxnSpPr>
          <p:cNvPr id="2060" name="Straight Arrow Connector 2059">
            <a:extLst>
              <a:ext uri="{FF2B5EF4-FFF2-40B4-BE49-F238E27FC236}">
                <a16:creationId xmlns:a16="http://schemas.microsoft.com/office/drawing/2014/main" id="{2C03ACF8-245F-BD33-A968-9D17B1121334}"/>
              </a:ext>
            </a:extLst>
          </p:cNvPr>
          <p:cNvCxnSpPr>
            <a:cxnSpLocks/>
          </p:cNvCxnSpPr>
          <p:nvPr/>
        </p:nvCxnSpPr>
        <p:spPr>
          <a:xfrm>
            <a:off x="7389890" y="1082975"/>
            <a:ext cx="1230349" cy="0"/>
          </a:xfrm>
          <a:prstGeom prst="straightConnector1">
            <a:avLst/>
          </a:prstGeom>
          <a:noFill/>
          <a:ln w="28575" cap="flat" cmpd="sng" algn="ctr">
            <a:solidFill>
              <a:srgbClr val="594B3E">
                <a:lumMod val="50000"/>
              </a:srgbClr>
            </a:solidFill>
            <a:prstDash val="solid"/>
            <a:headEnd type="oval" w="med" len="med"/>
            <a:tailEnd type="arrow" w="med" len="med"/>
          </a:ln>
          <a:effectLst/>
        </p:spPr>
      </p:cxnSp>
      <p:sp>
        <p:nvSpPr>
          <p:cNvPr id="2067" name="Rectangle 2066">
            <a:extLst>
              <a:ext uri="{FF2B5EF4-FFF2-40B4-BE49-F238E27FC236}">
                <a16:creationId xmlns:a16="http://schemas.microsoft.com/office/drawing/2014/main" id="{30DB4BBD-AE39-E265-3EDE-5257DF663865}"/>
              </a:ext>
            </a:extLst>
          </p:cNvPr>
          <p:cNvSpPr/>
          <p:nvPr/>
        </p:nvSpPr>
        <p:spPr>
          <a:xfrm>
            <a:off x="8306691" y="537023"/>
            <a:ext cx="627096"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2000" b="1" i="0" u="none" strike="noStrike" kern="0" cap="none" spc="0" normalizeH="0" baseline="0" noProof="0">
                <a:ln>
                  <a:noFill/>
                </a:ln>
                <a:solidFill>
                  <a:srgbClr val="594B3E">
                    <a:lumMod val="50000"/>
                  </a:srgbClr>
                </a:solidFill>
                <a:effectLst/>
                <a:uLnTx/>
                <a:uFillTx/>
                <a:latin typeface="Arial" panose="020B0604020202020204" pitchFamily="34" charset="0"/>
              </a:rPr>
              <a:t>nay</a:t>
            </a:r>
            <a:endParaRPr kumimoji="0" lang="en-US" sz="2000" b="1" i="0" u="none" strike="noStrike" kern="0" cap="none" spc="0" normalizeH="0" baseline="0" noProof="0">
              <a:ln>
                <a:noFill/>
              </a:ln>
              <a:solidFill>
                <a:srgbClr val="594B3E">
                  <a:lumMod val="50000"/>
                </a:srgbClr>
              </a:solidFill>
              <a:effectLst/>
              <a:uLnTx/>
              <a:uFillTx/>
            </a:endParaRPr>
          </a:p>
        </p:txBody>
      </p:sp>
      <p:grpSp>
        <p:nvGrpSpPr>
          <p:cNvPr id="2068" name="Group 2067">
            <a:extLst>
              <a:ext uri="{FF2B5EF4-FFF2-40B4-BE49-F238E27FC236}">
                <a16:creationId xmlns:a16="http://schemas.microsoft.com/office/drawing/2014/main" id="{2612949A-735B-B7ED-E417-410036398851}"/>
              </a:ext>
            </a:extLst>
          </p:cNvPr>
          <p:cNvGrpSpPr/>
          <p:nvPr/>
        </p:nvGrpSpPr>
        <p:grpSpPr>
          <a:xfrm>
            <a:off x="621527" y="579989"/>
            <a:ext cx="848309" cy="276999"/>
            <a:chOff x="548911" y="1564403"/>
            <a:chExt cx="848309" cy="276999"/>
          </a:xfrm>
        </p:grpSpPr>
        <p:sp>
          <p:nvSpPr>
            <p:cNvPr id="2069" name="Oval Callout 21">
              <a:extLst>
                <a:ext uri="{FF2B5EF4-FFF2-40B4-BE49-F238E27FC236}">
                  <a16:creationId xmlns:a16="http://schemas.microsoft.com/office/drawing/2014/main" id="{00669512-D879-8092-AE10-130E9E9C69AB}"/>
                </a:ext>
              </a:extLst>
            </p:cNvPr>
            <p:cNvSpPr/>
            <p:nvPr/>
          </p:nvSpPr>
          <p:spPr>
            <a:xfrm>
              <a:off x="652343" y="1564403"/>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070" name="Rectangle 2069">
              <a:extLst>
                <a:ext uri="{FF2B5EF4-FFF2-40B4-BE49-F238E27FC236}">
                  <a16:creationId xmlns:a16="http://schemas.microsoft.com/office/drawing/2014/main" id="{1ED6E9D2-B2E2-4B7D-D5D9-1DB03CE5488B}"/>
                </a:ext>
              </a:extLst>
            </p:cNvPr>
            <p:cNvSpPr/>
            <p:nvPr/>
          </p:nvSpPr>
          <p:spPr>
            <a:xfrm>
              <a:off x="548911" y="1564403"/>
              <a:ext cx="848309" cy="276999"/>
            </a:xfrm>
            <a:prstGeom prst="rect">
              <a:avLst/>
            </a:prstGeom>
          </p:spPr>
          <p:txBody>
            <a:bodyPr wrap="none">
              <a:spAutoFit/>
            </a:bodyPr>
            <a:lstStyle/>
            <a:p>
              <a:pPr algn="ctr">
                <a:buClrTx/>
                <a:defRPr/>
              </a:pPr>
              <a:r>
                <a:rPr lang="en-US" sz="1200">
                  <a:solidFill>
                    <a:srgbClr val="2B241A"/>
                  </a:solidFill>
                  <a:latin typeface="Arial" panose="020B0604020202020204" pitchFamily="34" charset="0"/>
                </a:rPr>
                <a:t>Đầu 1930</a:t>
              </a:r>
              <a:endParaRPr kumimoji="0" lang="en-US" sz="1200" b="0" i="0" u="none" strike="noStrike" kern="0" cap="none" spc="0" normalizeH="0" baseline="0" noProof="0">
                <a:ln>
                  <a:noFill/>
                </a:ln>
                <a:solidFill>
                  <a:srgbClr val="2B241A"/>
                </a:solidFill>
                <a:effectLst/>
                <a:uLnTx/>
                <a:uFillTx/>
              </a:endParaRPr>
            </a:p>
          </p:txBody>
        </p:sp>
      </p:grpSp>
      <p:grpSp>
        <p:nvGrpSpPr>
          <p:cNvPr id="2" name="Group 1">
            <a:extLst>
              <a:ext uri="{FF2B5EF4-FFF2-40B4-BE49-F238E27FC236}">
                <a16:creationId xmlns:a16="http://schemas.microsoft.com/office/drawing/2014/main" id="{DDA44E14-DC02-0494-BE8F-E7FA55F6462A}"/>
              </a:ext>
            </a:extLst>
          </p:cNvPr>
          <p:cNvGrpSpPr/>
          <p:nvPr/>
        </p:nvGrpSpPr>
        <p:grpSpPr>
          <a:xfrm>
            <a:off x="6640213" y="191327"/>
            <a:ext cx="1476234" cy="551379"/>
            <a:chOff x="184190" y="1185455"/>
            <a:chExt cx="1476234" cy="551379"/>
          </a:xfrm>
        </p:grpSpPr>
        <p:sp>
          <p:nvSpPr>
            <p:cNvPr id="3" name="Oval Callout 21">
              <a:extLst>
                <a:ext uri="{FF2B5EF4-FFF2-40B4-BE49-F238E27FC236}">
                  <a16:creationId xmlns:a16="http://schemas.microsoft.com/office/drawing/2014/main" id="{13063B86-7DFE-DA2C-9DF3-340BAD9C5283}"/>
                </a:ext>
              </a:extLst>
            </p:cNvPr>
            <p:cNvSpPr/>
            <p:nvPr/>
          </p:nvSpPr>
          <p:spPr>
            <a:xfrm>
              <a:off x="184190" y="1185455"/>
              <a:ext cx="1476234" cy="551379"/>
            </a:xfrm>
            <a:prstGeom prst="wedgeEllipseCallout">
              <a:avLst>
                <a:gd name="adj1" fmla="val 1389"/>
                <a:gd name="adj2" fmla="val 88214"/>
              </a:avLst>
            </a:prstGeom>
            <a:solidFill>
              <a:srgbClr val="FFFF99"/>
            </a:solidFill>
            <a:ln w="19050" cap="flat" cmpd="sng" algn="ctr">
              <a:solidFill>
                <a:srgbClr val="FFC000"/>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3EFEA"/>
                </a:solidFill>
                <a:effectLst/>
                <a:uLnTx/>
                <a:uFillTx/>
                <a:latin typeface="Arial"/>
                <a:ea typeface="+mn-ea"/>
                <a:cs typeface="+mn-cs"/>
              </a:endParaRPr>
            </a:p>
          </p:txBody>
        </p:sp>
        <p:sp>
          <p:nvSpPr>
            <p:cNvPr id="4" name="Rectangle 3">
              <a:extLst>
                <a:ext uri="{FF2B5EF4-FFF2-40B4-BE49-F238E27FC236}">
                  <a16:creationId xmlns:a16="http://schemas.microsoft.com/office/drawing/2014/main" id="{331326F3-72FD-84D0-2827-5B4BA077E77A}"/>
                </a:ext>
              </a:extLst>
            </p:cNvPr>
            <p:cNvSpPr/>
            <p:nvPr/>
          </p:nvSpPr>
          <p:spPr>
            <a:xfrm>
              <a:off x="262477" y="1267436"/>
              <a:ext cx="1324402" cy="400110"/>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2B241A"/>
                  </a:solidFill>
                  <a:effectLst/>
                  <a:uLnTx/>
                  <a:uFillTx/>
                  <a:latin typeface="Arial" panose="020B0604020202020204" pitchFamily="34" charset="0"/>
                </a:rPr>
                <a:t>Đầu 1931</a:t>
              </a:r>
            </a:p>
          </p:txBody>
        </p:sp>
      </p:grpSp>
      <p:grpSp>
        <p:nvGrpSpPr>
          <p:cNvPr id="6" name="Group 5">
            <a:extLst>
              <a:ext uri="{FF2B5EF4-FFF2-40B4-BE49-F238E27FC236}">
                <a16:creationId xmlns:a16="http://schemas.microsoft.com/office/drawing/2014/main" id="{46431D3C-BA0B-8CDA-3F03-2AD57B0436E8}"/>
              </a:ext>
            </a:extLst>
          </p:cNvPr>
          <p:cNvGrpSpPr/>
          <p:nvPr/>
        </p:nvGrpSpPr>
        <p:grpSpPr>
          <a:xfrm>
            <a:off x="1043514" y="579988"/>
            <a:ext cx="652743" cy="276999"/>
            <a:chOff x="646694" y="1564403"/>
            <a:chExt cx="652743" cy="276999"/>
          </a:xfrm>
        </p:grpSpPr>
        <p:sp>
          <p:nvSpPr>
            <p:cNvPr id="7" name="Oval Callout 21">
              <a:extLst>
                <a:ext uri="{FF2B5EF4-FFF2-40B4-BE49-F238E27FC236}">
                  <a16:creationId xmlns:a16="http://schemas.microsoft.com/office/drawing/2014/main" id="{3762FBE5-D7C9-00DC-8DAC-075B441E420C}"/>
                </a:ext>
              </a:extLst>
            </p:cNvPr>
            <p:cNvSpPr/>
            <p:nvPr/>
          </p:nvSpPr>
          <p:spPr>
            <a:xfrm>
              <a:off x="652343" y="1564403"/>
              <a:ext cx="627096"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8" name="Rectangle 7">
              <a:extLst>
                <a:ext uri="{FF2B5EF4-FFF2-40B4-BE49-F238E27FC236}">
                  <a16:creationId xmlns:a16="http://schemas.microsoft.com/office/drawing/2014/main" id="{69EEB465-9228-3488-C4DB-129C6D0141EF}"/>
                </a:ext>
              </a:extLst>
            </p:cNvPr>
            <p:cNvSpPr/>
            <p:nvPr/>
          </p:nvSpPr>
          <p:spPr>
            <a:xfrm>
              <a:off x="646694" y="1564403"/>
              <a:ext cx="652743"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5/1930</a:t>
              </a:r>
              <a:endParaRPr kumimoji="0" lang="en-US" sz="1200" b="0" i="0" u="none" strike="noStrike" kern="0" cap="none" spc="0" normalizeH="0" baseline="0" noProof="0">
                <a:ln>
                  <a:noFill/>
                </a:ln>
                <a:solidFill>
                  <a:srgbClr val="2B241A"/>
                </a:solidFill>
                <a:effectLst/>
                <a:uLnTx/>
                <a:uFillTx/>
              </a:endParaRPr>
            </a:p>
          </p:txBody>
        </p:sp>
      </p:grpSp>
      <p:grpSp>
        <p:nvGrpSpPr>
          <p:cNvPr id="13" name="Group 12">
            <a:extLst>
              <a:ext uri="{FF2B5EF4-FFF2-40B4-BE49-F238E27FC236}">
                <a16:creationId xmlns:a16="http://schemas.microsoft.com/office/drawing/2014/main" id="{BCE90A06-C856-961C-17E1-544110C30DB8}"/>
              </a:ext>
            </a:extLst>
          </p:cNvPr>
          <p:cNvGrpSpPr/>
          <p:nvPr/>
        </p:nvGrpSpPr>
        <p:grpSpPr>
          <a:xfrm>
            <a:off x="1293782" y="575366"/>
            <a:ext cx="960520" cy="283196"/>
            <a:chOff x="732764" y="1579959"/>
            <a:chExt cx="960520" cy="283196"/>
          </a:xfrm>
        </p:grpSpPr>
        <p:sp>
          <p:nvSpPr>
            <p:cNvPr id="20" name="Oval Callout 21">
              <a:extLst>
                <a:ext uri="{FF2B5EF4-FFF2-40B4-BE49-F238E27FC236}">
                  <a16:creationId xmlns:a16="http://schemas.microsoft.com/office/drawing/2014/main" id="{22EE7A3C-6E2D-551D-BECC-4283BC951E21}"/>
                </a:ext>
              </a:extLst>
            </p:cNvPr>
            <p:cNvSpPr/>
            <p:nvPr/>
          </p:nvSpPr>
          <p:spPr>
            <a:xfrm>
              <a:off x="778379" y="1579959"/>
              <a:ext cx="869291"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21" name="Rectangle 20">
              <a:extLst>
                <a:ext uri="{FF2B5EF4-FFF2-40B4-BE49-F238E27FC236}">
                  <a16:creationId xmlns:a16="http://schemas.microsoft.com/office/drawing/2014/main" id="{76B4F042-4C32-D218-7A5F-1E49109C58AE}"/>
                </a:ext>
              </a:extLst>
            </p:cNvPr>
            <p:cNvSpPr/>
            <p:nvPr/>
          </p:nvSpPr>
          <p:spPr>
            <a:xfrm>
              <a:off x="732764" y="1586156"/>
              <a:ext cx="960520"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9 - 10/1930</a:t>
              </a:r>
              <a:endParaRPr kumimoji="0" lang="en-US" sz="1200" b="0" i="0" u="none" strike="noStrike" kern="0" cap="none" spc="0" normalizeH="0" baseline="0" noProof="0">
                <a:ln>
                  <a:noFill/>
                </a:ln>
                <a:solidFill>
                  <a:srgbClr val="2B241A"/>
                </a:solidFill>
                <a:effectLst/>
                <a:uLnTx/>
                <a:uFillTx/>
              </a:endParaRPr>
            </a:p>
          </p:txBody>
        </p:sp>
      </p:grpSp>
      <p:grpSp>
        <p:nvGrpSpPr>
          <p:cNvPr id="27" name="Group 26">
            <a:extLst>
              <a:ext uri="{FF2B5EF4-FFF2-40B4-BE49-F238E27FC236}">
                <a16:creationId xmlns:a16="http://schemas.microsoft.com/office/drawing/2014/main" id="{B210D469-8F7E-4A9D-93FE-1E445A9A88F0}"/>
              </a:ext>
            </a:extLst>
          </p:cNvPr>
          <p:cNvGrpSpPr/>
          <p:nvPr/>
        </p:nvGrpSpPr>
        <p:grpSpPr>
          <a:xfrm>
            <a:off x="1137733" y="2315500"/>
            <a:ext cx="3215991" cy="2725907"/>
            <a:chOff x="684250" y="2380423"/>
            <a:chExt cx="3215991" cy="2725907"/>
          </a:xfrm>
        </p:grpSpPr>
        <p:pic>
          <p:nvPicPr>
            <p:cNvPr id="23" name="Picture 22">
              <a:extLst>
                <a:ext uri="{FF2B5EF4-FFF2-40B4-BE49-F238E27FC236}">
                  <a16:creationId xmlns:a16="http://schemas.microsoft.com/office/drawing/2014/main" id="{55E8C0ED-E6E9-E681-379E-685FEB1BDC83}"/>
                </a:ext>
              </a:extLst>
            </p:cNvPr>
            <p:cNvPicPr>
              <a:picLocks noChangeAspect="1"/>
            </p:cNvPicPr>
            <p:nvPr/>
          </p:nvPicPr>
          <p:blipFill>
            <a:blip r:embed="rId4"/>
            <a:srcRect/>
            <a:stretch/>
          </p:blipFill>
          <p:spPr>
            <a:xfrm>
              <a:off x="684250" y="2380423"/>
              <a:ext cx="3215991" cy="2181514"/>
            </a:xfrm>
            <a:prstGeom prst="rect">
              <a:avLst/>
            </a:prstGeom>
          </p:spPr>
        </p:pic>
        <p:sp>
          <p:nvSpPr>
            <p:cNvPr id="25" name="TextBox 24">
              <a:extLst>
                <a:ext uri="{FF2B5EF4-FFF2-40B4-BE49-F238E27FC236}">
                  <a16:creationId xmlns:a16="http://schemas.microsoft.com/office/drawing/2014/main" id="{710DEE80-A7A9-F765-4A1E-F0106F53594A}"/>
                </a:ext>
              </a:extLst>
            </p:cNvPr>
            <p:cNvSpPr txBox="1"/>
            <p:nvPr/>
          </p:nvSpPr>
          <p:spPr>
            <a:xfrm>
              <a:off x="702657" y="4494175"/>
              <a:ext cx="3154040" cy="612155"/>
            </a:xfrm>
            <a:prstGeom prst="rect">
              <a:avLst/>
            </a:prstGeom>
            <a:noFill/>
          </p:spPr>
          <p:txBody>
            <a:bodyPr wrap="square">
              <a:spAutoFit/>
            </a:bodyPr>
            <a:lstStyle/>
            <a:p>
              <a:pPr algn="ctr">
                <a:lnSpc>
                  <a:spcPct val="150000"/>
                </a:lnSpc>
              </a:pPr>
              <a:r>
                <a:rPr lang="vi-VN" sz="1200"/>
                <a:t>Bức tượng lực lượng Tự vệ đỏ Nghệ An 1930 - 1931 (Ảnh chụp tại Bảo tàng XVNT).</a:t>
              </a:r>
              <a:endParaRPr lang="en-US" sz="1200"/>
            </a:p>
          </p:txBody>
        </p:sp>
      </p:grpSp>
      <p:grpSp>
        <p:nvGrpSpPr>
          <p:cNvPr id="9" name="Group 8">
            <a:extLst>
              <a:ext uri="{FF2B5EF4-FFF2-40B4-BE49-F238E27FC236}">
                <a16:creationId xmlns:a16="http://schemas.microsoft.com/office/drawing/2014/main" id="{B77018BE-99C8-038E-1558-6075D9E8AC39}"/>
              </a:ext>
            </a:extLst>
          </p:cNvPr>
          <p:cNvGrpSpPr/>
          <p:nvPr/>
        </p:nvGrpSpPr>
        <p:grpSpPr>
          <a:xfrm>
            <a:off x="1703387" y="577532"/>
            <a:ext cx="865944" cy="301033"/>
            <a:chOff x="602308" y="1563677"/>
            <a:chExt cx="865944" cy="301033"/>
          </a:xfrm>
        </p:grpSpPr>
        <p:sp>
          <p:nvSpPr>
            <p:cNvPr id="10" name="Oval Callout 16">
              <a:extLst>
                <a:ext uri="{FF2B5EF4-FFF2-40B4-BE49-F238E27FC236}">
                  <a16:creationId xmlns:a16="http://schemas.microsoft.com/office/drawing/2014/main" id="{1E000104-515F-B9A8-2999-BFF5ECCE6090}"/>
                </a:ext>
              </a:extLst>
            </p:cNvPr>
            <p:cNvSpPr/>
            <p:nvPr/>
          </p:nvSpPr>
          <p:spPr>
            <a:xfrm>
              <a:off x="602308" y="1563677"/>
              <a:ext cx="865944" cy="276999"/>
            </a:xfrm>
            <a:prstGeom prst="wedgeEllipseCallout">
              <a:avLst>
                <a:gd name="adj1" fmla="val 1389"/>
                <a:gd name="adj2" fmla="val 88214"/>
              </a:avLst>
            </a:prstGeom>
            <a:solidFill>
              <a:srgbClr val="CAA054"/>
            </a:solidFill>
            <a:ln w="19050" cap="flat" cmpd="sng" algn="ctr">
              <a:solidFill>
                <a:srgbClr val="D1B796">
                  <a:lumMod val="7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F3EFEA"/>
                </a:solidFill>
                <a:effectLst/>
                <a:uLnTx/>
                <a:uFillTx/>
                <a:latin typeface="Arial"/>
                <a:ea typeface="+mn-ea"/>
                <a:cs typeface="+mn-cs"/>
              </a:endParaRPr>
            </a:p>
          </p:txBody>
        </p:sp>
        <p:sp>
          <p:nvSpPr>
            <p:cNvPr id="11" name="Rectangle 10">
              <a:extLst>
                <a:ext uri="{FF2B5EF4-FFF2-40B4-BE49-F238E27FC236}">
                  <a16:creationId xmlns:a16="http://schemas.microsoft.com/office/drawing/2014/main" id="{5BE76334-8089-3A6D-6D87-51413A457C90}"/>
                </a:ext>
              </a:extLst>
            </p:cNvPr>
            <p:cNvSpPr/>
            <p:nvPr/>
          </p:nvSpPr>
          <p:spPr>
            <a:xfrm>
              <a:off x="602308" y="1587711"/>
              <a:ext cx="865943" cy="276999"/>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2B241A"/>
                  </a:solidFill>
                  <a:effectLst/>
                  <a:uLnTx/>
                  <a:uFillTx/>
                  <a:latin typeface="Arial" panose="020B0604020202020204" pitchFamily="34" charset="0"/>
                </a:rPr>
                <a:t>12/9/1930</a:t>
              </a:r>
              <a:endParaRPr kumimoji="0" lang="en-US" sz="1200" b="0" i="0" u="none" strike="noStrike" kern="0" cap="none" spc="0" normalizeH="0" baseline="0" noProof="0">
                <a:ln>
                  <a:noFill/>
                </a:ln>
                <a:solidFill>
                  <a:srgbClr val="2B241A"/>
                </a:solidFill>
                <a:effectLst/>
                <a:uLnTx/>
                <a:uFillTx/>
              </a:endParaRPr>
            </a:p>
          </p:txBody>
        </p:sp>
      </p:grpSp>
      <p:grpSp>
        <p:nvGrpSpPr>
          <p:cNvPr id="12" name="Group 11">
            <a:extLst>
              <a:ext uri="{FF2B5EF4-FFF2-40B4-BE49-F238E27FC236}">
                <a16:creationId xmlns:a16="http://schemas.microsoft.com/office/drawing/2014/main" id="{E3D23195-3C9F-49CE-2EB9-0A85C45EF8F3}"/>
              </a:ext>
            </a:extLst>
          </p:cNvPr>
          <p:cNvGrpSpPr/>
          <p:nvPr/>
        </p:nvGrpSpPr>
        <p:grpSpPr>
          <a:xfrm>
            <a:off x="4548588" y="2315283"/>
            <a:ext cx="3272271" cy="2726123"/>
            <a:chOff x="671681" y="2380206"/>
            <a:chExt cx="3272271" cy="2726123"/>
          </a:xfrm>
        </p:grpSpPr>
        <p:pic>
          <p:nvPicPr>
            <p:cNvPr id="14" name="Picture 13">
              <a:extLst>
                <a:ext uri="{FF2B5EF4-FFF2-40B4-BE49-F238E27FC236}">
                  <a16:creationId xmlns:a16="http://schemas.microsoft.com/office/drawing/2014/main" id="{9E85B5DE-4255-7054-075E-7EB212B2CEE4}"/>
                </a:ext>
              </a:extLst>
            </p:cNvPr>
            <p:cNvPicPr>
              <a:picLocks noChangeAspect="1"/>
            </p:cNvPicPr>
            <p:nvPr/>
          </p:nvPicPr>
          <p:blipFill>
            <a:blip r:embed="rId5"/>
            <a:srcRect/>
            <a:stretch/>
          </p:blipFill>
          <p:spPr>
            <a:xfrm>
              <a:off x="671681" y="2380206"/>
              <a:ext cx="3272271" cy="2181514"/>
            </a:xfrm>
            <a:prstGeom prst="rect">
              <a:avLst/>
            </a:prstGeom>
          </p:spPr>
        </p:pic>
        <p:sp>
          <p:nvSpPr>
            <p:cNvPr id="15" name="TextBox 14">
              <a:extLst>
                <a:ext uri="{FF2B5EF4-FFF2-40B4-BE49-F238E27FC236}">
                  <a16:creationId xmlns:a16="http://schemas.microsoft.com/office/drawing/2014/main" id="{A17C228D-F9B0-DF42-654B-DEE71E0AACA4}"/>
                </a:ext>
              </a:extLst>
            </p:cNvPr>
            <p:cNvSpPr txBox="1"/>
            <p:nvPr/>
          </p:nvSpPr>
          <p:spPr>
            <a:xfrm>
              <a:off x="1084964" y="4494174"/>
              <a:ext cx="2445704" cy="612155"/>
            </a:xfrm>
            <a:prstGeom prst="rect">
              <a:avLst/>
            </a:prstGeom>
            <a:noFill/>
          </p:spPr>
          <p:txBody>
            <a:bodyPr wrap="square">
              <a:spAutoFit/>
            </a:bodyPr>
            <a:lstStyle/>
            <a:p>
              <a:pPr algn="ctr">
                <a:lnSpc>
                  <a:spcPct val="150000"/>
                </a:lnSpc>
              </a:pPr>
              <a:r>
                <a:rPr lang="vi-VN" sz="1200"/>
                <a:t>Mộ các liệt sỹ Xô viết Nghệ Tĩnh hy sinh ngày 12/9/1930.</a:t>
              </a:r>
              <a:endParaRPr lang="en-US" sz="1200"/>
            </a:p>
          </p:txBody>
        </p:sp>
      </p:grpSp>
    </p:spTree>
    <p:extLst>
      <p:ext uri="{BB962C8B-B14F-4D97-AF65-F5344CB8AC3E}">
        <p14:creationId xmlns:p14="http://schemas.microsoft.com/office/powerpoint/2010/main" val="1296065358"/>
      </p:ext>
    </p:extLst>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med" p14:dur="650">
        <p159:morph option="byObject"/>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 calcmode="lin" valueType="num">
                                      <p:cBhvr additive="base">
                                        <p:cTn id="7" dur="500" fill="hold"/>
                                        <p:tgtEl>
                                          <p:spTgt spid="2051"/>
                                        </p:tgtEl>
                                        <p:attrNameLst>
                                          <p:attrName>ppt_x</p:attrName>
                                        </p:attrNameLst>
                                      </p:cBhvr>
                                      <p:tavLst>
                                        <p:tav tm="0">
                                          <p:val>
                                            <p:strVal val="#ppt_x"/>
                                          </p:val>
                                        </p:tav>
                                        <p:tav tm="100000">
                                          <p:val>
                                            <p:strVal val="#ppt_x"/>
                                          </p:val>
                                        </p:tav>
                                      </p:tavLst>
                                    </p:anim>
                                    <p:anim calcmode="lin" valueType="num">
                                      <p:cBhvr additive="base">
                                        <p:cTn id="8" dur="500" fill="hold"/>
                                        <p:tgtEl>
                                          <p:spTgt spid="205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randombar(horizontal)">
                                      <p:cBhvr>
                                        <p:cTn id="13" dur="500"/>
                                        <p:tgtEl>
                                          <p:spTgt spid="12"/>
                                        </p:tgtEl>
                                      </p:cBhvr>
                                    </p:animEffect>
                                  </p:childTnLst>
                                </p:cTn>
                              </p:par>
                              <p:par>
                                <p:cTn id="14" presetID="14" presetClass="entr" presetSubtype="10" fill="hold" nodeType="withEffect">
                                  <p:stCondLst>
                                    <p:cond delay="0"/>
                                  </p:stCondLst>
                                  <p:childTnLst>
                                    <p:set>
                                      <p:cBhvr>
                                        <p:cTn id="15" dur="1" fill="hold">
                                          <p:stCondLst>
                                            <p:cond delay="0"/>
                                          </p:stCondLst>
                                        </p:cTn>
                                        <p:tgtEl>
                                          <p:spTgt spid="27"/>
                                        </p:tgtEl>
                                        <p:attrNameLst>
                                          <p:attrName>style.visibility</p:attrName>
                                        </p:attrNameLst>
                                      </p:cBhvr>
                                      <p:to>
                                        <p:strVal val="visible"/>
                                      </p:to>
                                    </p:set>
                                    <p:animEffect transition="in" filter="randombar(horizontal)">
                                      <p:cBhvr>
                                        <p:cTn id="16"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ollage of buildings and a statue&#10;&#10;Description automatically generated">
            <a:extLst>
              <a:ext uri="{FF2B5EF4-FFF2-40B4-BE49-F238E27FC236}">
                <a16:creationId xmlns:a16="http://schemas.microsoft.com/office/drawing/2014/main" id="{233E9E29-0B1C-EFD6-72F7-A6B1FB93CAE7}"/>
              </a:ext>
            </a:extLst>
          </p:cNvPr>
          <p:cNvPicPr>
            <a:picLocks noChangeAspect="1"/>
          </p:cNvPicPr>
          <p:nvPr/>
        </p:nvPicPr>
        <p:blipFill>
          <a:blip r:embed="rId2"/>
          <a:srcRect b="50386"/>
          <a:stretch/>
        </p:blipFill>
        <p:spPr>
          <a:xfrm>
            <a:off x="312846" y="470960"/>
            <a:ext cx="8518307" cy="2815311"/>
          </a:xfrm>
          <a:prstGeom prst="rect">
            <a:avLst/>
          </a:prstGeom>
        </p:spPr>
      </p:pic>
      <p:sp>
        <p:nvSpPr>
          <p:cNvPr id="5" name="TextBox 4">
            <a:extLst>
              <a:ext uri="{FF2B5EF4-FFF2-40B4-BE49-F238E27FC236}">
                <a16:creationId xmlns:a16="http://schemas.microsoft.com/office/drawing/2014/main" id="{499EE09B-28F7-DEB4-6885-3C9B2B64164E}"/>
              </a:ext>
            </a:extLst>
          </p:cNvPr>
          <p:cNvSpPr txBox="1"/>
          <p:nvPr/>
        </p:nvSpPr>
        <p:spPr>
          <a:xfrm>
            <a:off x="251462" y="3373159"/>
            <a:ext cx="8641076" cy="1524007"/>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600" b="1" i="1"/>
              <a:t>Ảnh trái: </a:t>
            </a:r>
            <a:r>
              <a:rPr lang="vi-VN" sz="1600"/>
              <a:t>Di tích đình Trung, thuộc phường Hưng Dũng (TP Vinh), trong cao trào Xô Viết Nghệ Tĩnh là nơi diễn ra các hoạt động đấu tranh cách mạng dưới sự lãnh đạo của Đảng</a:t>
            </a:r>
            <a:r>
              <a:rPr lang="en-US" sz="1600"/>
              <a:t>.</a:t>
            </a:r>
          </a:p>
          <a:p>
            <a:pPr marL="285750" indent="-285750" algn="just">
              <a:lnSpc>
                <a:spcPct val="150000"/>
              </a:lnSpc>
              <a:buFont typeface="Arial" panose="020B0604020202020204" pitchFamily="34" charset="0"/>
              <a:buChar char="•"/>
            </a:pPr>
            <a:r>
              <a:rPr lang="en-US" sz="1600" b="1" i="1"/>
              <a:t>Ảnh phải: </a:t>
            </a:r>
            <a:r>
              <a:rPr lang="vi-VN" sz="1600"/>
              <a:t>Đình Võ Liệt thuộc xã Võ Liệt (Thanh Chương) cũng là nơi ghi dấu nhiều sự kiện lịch sử tiêu biểu trong phong trào Xô Viết Nghệ Tĩnh</a:t>
            </a:r>
            <a:r>
              <a:rPr lang="en-US" sz="1600"/>
              <a:t>.</a:t>
            </a:r>
          </a:p>
        </p:txBody>
      </p:sp>
    </p:spTree>
    <p:extLst>
      <p:ext uri="{BB962C8B-B14F-4D97-AF65-F5344CB8AC3E}">
        <p14:creationId xmlns:p14="http://schemas.microsoft.com/office/powerpoint/2010/main" val="4044646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ollage of buildings and a statue&#10;&#10;Description automatically generated">
            <a:extLst>
              <a:ext uri="{FF2B5EF4-FFF2-40B4-BE49-F238E27FC236}">
                <a16:creationId xmlns:a16="http://schemas.microsoft.com/office/drawing/2014/main" id="{233E9E29-0B1C-EFD6-72F7-A6B1FB93CAE7}"/>
              </a:ext>
            </a:extLst>
          </p:cNvPr>
          <p:cNvPicPr>
            <a:picLocks noChangeAspect="1"/>
          </p:cNvPicPr>
          <p:nvPr/>
        </p:nvPicPr>
        <p:blipFill>
          <a:blip r:embed="rId2"/>
          <a:srcRect t="50089" b="297"/>
          <a:stretch/>
        </p:blipFill>
        <p:spPr>
          <a:xfrm>
            <a:off x="124240" y="545303"/>
            <a:ext cx="8895519" cy="2939980"/>
          </a:xfrm>
          <a:prstGeom prst="rect">
            <a:avLst/>
          </a:prstGeom>
        </p:spPr>
      </p:pic>
      <p:sp>
        <p:nvSpPr>
          <p:cNvPr id="5" name="TextBox 4">
            <a:extLst>
              <a:ext uri="{FF2B5EF4-FFF2-40B4-BE49-F238E27FC236}">
                <a16:creationId xmlns:a16="http://schemas.microsoft.com/office/drawing/2014/main" id="{499EE09B-28F7-DEB4-6885-3C9B2B64164E}"/>
              </a:ext>
            </a:extLst>
          </p:cNvPr>
          <p:cNvSpPr txBox="1"/>
          <p:nvPr/>
        </p:nvSpPr>
        <p:spPr>
          <a:xfrm>
            <a:off x="251461" y="3573882"/>
            <a:ext cx="8641076" cy="1154675"/>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600" b="1" i="1"/>
              <a:t>Ảnh trái: </a:t>
            </a:r>
            <a:r>
              <a:rPr lang="vi-VN" sz="1600"/>
              <a:t>Di tích Nhà cụ Hoàng Viện ở làng Châu Sơn, xã Châu Nhân (Hưng Nguyên) từng là nơi hội họp của Xứ ủy Trung Kỳ trong cao trào Xô viết Nghệ Tĩnh</a:t>
            </a:r>
            <a:r>
              <a:rPr lang="en-US" sz="1600"/>
              <a:t>.</a:t>
            </a:r>
          </a:p>
          <a:p>
            <a:pPr marL="285750" indent="-285750" algn="just">
              <a:lnSpc>
                <a:spcPct val="150000"/>
              </a:lnSpc>
              <a:buFont typeface="Arial" panose="020B0604020202020204" pitchFamily="34" charset="0"/>
              <a:buChar char="•"/>
            </a:pPr>
            <a:r>
              <a:rPr lang="en-US" sz="1600" b="1" i="1"/>
              <a:t>Ảnh phải: </a:t>
            </a:r>
            <a:r>
              <a:rPr lang="vi-VN" sz="1600"/>
              <a:t>Tượng đài công nông Xô viết Nghệ Tĩnh tại Ngã ba Bến Thủy (TP. Vinh). </a:t>
            </a:r>
            <a:endParaRPr lang="en-US" sz="1600"/>
          </a:p>
        </p:txBody>
      </p:sp>
    </p:spTree>
    <p:extLst>
      <p:ext uri="{BB962C8B-B14F-4D97-AF65-F5344CB8AC3E}">
        <p14:creationId xmlns:p14="http://schemas.microsoft.com/office/powerpoint/2010/main" val="948884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21E237F9-A724-3EC7-C901-368FEFD05A18}"/>
              </a:ext>
            </a:extLst>
          </p:cNvPr>
          <p:cNvGrpSpPr/>
          <p:nvPr/>
        </p:nvGrpSpPr>
        <p:grpSpPr>
          <a:xfrm>
            <a:off x="0" y="57293"/>
            <a:ext cx="9144000" cy="5028914"/>
            <a:chOff x="0" y="57293"/>
            <a:chExt cx="9144000" cy="5028914"/>
          </a:xfrm>
        </p:grpSpPr>
        <p:pic>
          <p:nvPicPr>
            <p:cNvPr id="3" name="Picture 2" descr="A group of people walking in a park&#10;&#10;Description automatically generated">
              <a:extLst>
                <a:ext uri="{FF2B5EF4-FFF2-40B4-BE49-F238E27FC236}">
                  <a16:creationId xmlns:a16="http://schemas.microsoft.com/office/drawing/2014/main" id="{694A0203-C313-421E-AE15-6BEE4A499F54}"/>
                </a:ext>
              </a:extLst>
            </p:cNvPr>
            <p:cNvPicPr>
              <a:picLocks noChangeAspect="1"/>
            </p:cNvPicPr>
            <p:nvPr/>
          </p:nvPicPr>
          <p:blipFill>
            <a:blip r:embed="rId2">
              <a:clrChange>
                <a:clrFrom>
                  <a:srgbClr val="F8E9CC"/>
                </a:clrFrom>
                <a:clrTo>
                  <a:srgbClr val="F8E9CC">
                    <a:alpha val="0"/>
                  </a:srgbClr>
                </a:clrTo>
              </a:clrChange>
            </a:blip>
            <a:stretch>
              <a:fillRect/>
            </a:stretch>
          </p:blipFill>
          <p:spPr>
            <a:xfrm>
              <a:off x="0" y="57293"/>
              <a:ext cx="9144000" cy="4642338"/>
            </a:xfrm>
            <a:prstGeom prst="rect">
              <a:avLst/>
            </a:prstGeom>
          </p:spPr>
        </p:pic>
        <p:sp>
          <p:nvSpPr>
            <p:cNvPr id="5" name="TextBox 4">
              <a:extLst>
                <a:ext uri="{FF2B5EF4-FFF2-40B4-BE49-F238E27FC236}">
                  <a16:creationId xmlns:a16="http://schemas.microsoft.com/office/drawing/2014/main" id="{431D6FF2-68D1-8A33-C46D-EF7211A94BA0}"/>
                </a:ext>
              </a:extLst>
            </p:cNvPr>
            <p:cNvSpPr txBox="1"/>
            <p:nvPr/>
          </p:nvSpPr>
          <p:spPr>
            <a:xfrm>
              <a:off x="122664" y="3755650"/>
              <a:ext cx="4761570" cy="1330557"/>
            </a:xfrm>
            <a:prstGeom prst="rect">
              <a:avLst/>
            </a:prstGeom>
            <a:noFill/>
          </p:spPr>
          <p:txBody>
            <a:bodyPr wrap="square">
              <a:spAutoFit/>
            </a:bodyPr>
            <a:lstStyle/>
            <a:p>
              <a:pPr algn="just">
                <a:lnSpc>
                  <a:spcPct val="150000"/>
                </a:lnSpc>
              </a:pPr>
              <a:r>
                <a:rPr lang="en-US" sz="1100"/>
                <a:t>1. </a:t>
              </a:r>
              <a:r>
                <a:rPr lang="vi-VN" sz="1100"/>
                <a:t>Quảng trường Xô viết Nghệ Tĩnh ở thị trấn Hưng Nguyên</a:t>
              </a:r>
              <a:r>
                <a:rPr lang="en-US" sz="1100"/>
                <a:t>.</a:t>
              </a:r>
            </a:p>
            <a:p>
              <a:pPr algn="just">
                <a:lnSpc>
                  <a:spcPct val="150000"/>
                </a:lnSpc>
              </a:pPr>
              <a:r>
                <a:rPr lang="en-US" sz="1100"/>
                <a:t>2.</a:t>
              </a:r>
              <a:r>
                <a:rPr lang="vi-VN" sz="1100"/>
                <a:t> Cán bộ, chiến sỹ LLVT tỉnh Nghệ An dâng hương tại Khu di tích Xô </a:t>
              </a:r>
              <a:r>
                <a:rPr lang="en-US" sz="1100"/>
                <a:t>v</a:t>
              </a:r>
              <a:r>
                <a:rPr lang="vi-VN" sz="1100"/>
                <a:t>iết Nghệ Tĩnh</a:t>
              </a:r>
              <a:r>
                <a:rPr lang="en-US" sz="1100"/>
                <a:t>.</a:t>
              </a:r>
            </a:p>
            <a:p>
              <a:pPr algn="just">
                <a:lnSpc>
                  <a:spcPct val="150000"/>
                </a:lnSpc>
              </a:pPr>
              <a:r>
                <a:rPr lang="en-US" sz="1100"/>
                <a:t>3.</a:t>
              </a:r>
              <a:r>
                <a:rPr lang="vi-VN" sz="1100"/>
                <a:t> Chương trình nghệ thuật “Ngọn lửa Xô Viết” tái hiện lại phong trào đấu tranh của nhân dân Nghệ Tĩnh những năm 1930 đầy sục sôi, khí thế. </a:t>
              </a:r>
              <a:endParaRPr lang="en-US" sz="1100"/>
            </a:p>
          </p:txBody>
        </p:sp>
      </p:grpSp>
    </p:spTree>
    <p:extLst>
      <p:ext uri="{BB962C8B-B14F-4D97-AF65-F5344CB8AC3E}">
        <p14:creationId xmlns:p14="http://schemas.microsoft.com/office/powerpoint/2010/main" val="3391253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D03839D8-8612-3BC9-BD24-73C6156462ED}"/>
              </a:ext>
            </a:extLst>
          </p:cNvPr>
          <p:cNvGrpSpPr/>
          <p:nvPr/>
        </p:nvGrpSpPr>
        <p:grpSpPr>
          <a:xfrm>
            <a:off x="275085" y="205403"/>
            <a:ext cx="8593829" cy="4732694"/>
            <a:chOff x="275085" y="185110"/>
            <a:chExt cx="8593829" cy="4732694"/>
          </a:xfrm>
        </p:grpSpPr>
        <p:pic>
          <p:nvPicPr>
            <p:cNvPr id="3" name="Picture 2" descr="A machine in a factory&#10;&#10;Description automatically generated">
              <a:extLst>
                <a:ext uri="{FF2B5EF4-FFF2-40B4-BE49-F238E27FC236}">
                  <a16:creationId xmlns:a16="http://schemas.microsoft.com/office/drawing/2014/main" id="{07A269A6-2487-1813-EDA5-93B3C3EA2319}"/>
                </a:ext>
              </a:extLst>
            </p:cNvPr>
            <p:cNvPicPr>
              <a:picLocks noChangeAspect="1"/>
            </p:cNvPicPr>
            <p:nvPr/>
          </p:nvPicPr>
          <p:blipFill>
            <a:blip r:embed="rId2"/>
            <a:stretch>
              <a:fillRect/>
            </a:stretch>
          </p:blipFill>
          <p:spPr>
            <a:xfrm>
              <a:off x="1602580" y="185110"/>
              <a:ext cx="5938838" cy="4040758"/>
            </a:xfrm>
            <a:prstGeom prst="rect">
              <a:avLst/>
            </a:prstGeom>
          </p:spPr>
        </p:pic>
        <p:sp>
          <p:nvSpPr>
            <p:cNvPr id="5" name="TextBox 4">
              <a:extLst>
                <a:ext uri="{FF2B5EF4-FFF2-40B4-BE49-F238E27FC236}">
                  <a16:creationId xmlns:a16="http://schemas.microsoft.com/office/drawing/2014/main" id="{B2E8232E-C802-29F8-4323-F8563B964902}"/>
                </a:ext>
              </a:extLst>
            </p:cNvPr>
            <p:cNvSpPr txBox="1"/>
            <p:nvPr/>
          </p:nvSpPr>
          <p:spPr>
            <a:xfrm>
              <a:off x="275085" y="4219087"/>
              <a:ext cx="8593829" cy="698717"/>
            </a:xfrm>
            <a:prstGeom prst="rect">
              <a:avLst/>
            </a:prstGeom>
            <a:noFill/>
          </p:spPr>
          <p:txBody>
            <a:bodyPr wrap="square">
              <a:spAutoFit/>
            </a:bodyPr>
            <a:lstStyle/>
            <a:p>
              <a:pPr algn="ctr">
                <a:lnSpc>
                  <a:spcPct val="150000"/>
                </a:lnSpc>
              </a:pPr>
              <a:r>
                <a:rPr lang="vi-VN"/>
                <a:t>Người lao động làm việc trong nhà máy ở Bến Thủy những năm 20 của thế kỷ XX, chủ yếu là thanh niên. Đây là lực lượng chủ yếu cho các cuộc đấu tranh cách mạng. </a:t>
              </a:r>
              <a:endParaRPr lang="en-US"/>
            </a:p>
          </p:txBody>
        </p:sp>
      </p:grpSp>
    </p:spTree>
    <p:extLst>
      <p:ext uri="{BB962C8B-B14F-4D97-AF65-F5344CB8AC3E}">
        <p14:creationId xmlns:p14="http://schemas.microsoft.com/office/powerpoint/2010/main" val="3886892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BDEBB09D-1E26-88E3-A859-15844C179D6B}"/>
              </a:ext>
            </a:extLst>
          </p:cNvPr>
          <p:cNvGrpSpPr/>
          <p:nvPr/>
        </p:nvGrpSpPr>
        <p:grpSpPr>
          <a:xfrm>
            <a:off x="379050" y="248857"/>
            <a:ext cx="8385899" cy="1044685"/>
            <a:chOff x="3704159" y="3192780"/>
            <a:chExt cx="8385899" cy="1044685"/>
          </a:xfrm>
        </p:grpSpPr>
        <p:sp>
          <p:nvSpPr>
            <p:cNvPr id="5" name="Rectangle: Rounded Corners 4">
              <a:extLst>
                <a:ext uri="{FF2B5EF4-FFF2-40B4-BE49-F238E27FC236}">
                  <a16:creationId xmlns:a16="http://schemas.microsoft.com/office/drawing/2014/main" id="{CC02224C-A355-C01A-E035-80AE00E89AE2}"/>
                </a:ext>
              </a:extLst>
            </p:cNvPr>
            <p:cNvSpPr/>
            <p:nvPr/>
          </p:nvSpPr>
          <p:spPr>
            <a:xfrm>
              <a:off x="4213859" y="3192780"/>
              <a:ext cx="7876199" cy="1044685"/>
            </a:xfrm>
            <a:prstGeom prst="roundRect">
              <a:avLst>
                <a:gd name="adj" fmla="val 9058"/>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548640" algn="just">
                <a:lnSpc>
                  <a:spcPct val="150000"/>
                </a:lnSpc>
                <a:defRPr/>
              </a:pPr>
              <a:r>
                <a:rPr kumimoji="0" lang="vi-VN" sz="2000" b="0" i="0" u="none" strike="noStrike" kern="0" cap="none" spc="0" normalizeH="0" baseline="0" noProof="0">
                  <a:ln>
                    <a:noFill/>
                  </a:ln>
                  <a:solidFill>
                    <a:srgbClr val="000000"/>
                  </a:solidFill>
                  <a:effectLst/>
                  <a:uLnTx/>
                  <a:uFillTx/>
                  <a:latin typeface="Arial"/>
                  <a:cs typeface="Arial"/>
                  <a:sym typeface="Arial"/>
                </a:rPr>
                <a:t>Những biểu hiện nào chứng tỏ Xô viết Nghệ - Tĩnh là đỉnh cao của phong trào cách mạng 1930 – 1931?</a:t>
              </a:r>
              <a:endParaRPr kumimoji="0" lang="en-US" sz="2000" b="0" i="0" u="none" strike="noStrike" kern="0" cap="none" spc="0" normalizeH="0" baseline="0" noProof="0">
                <a:ln>
                  <a:noFill/>
                </a:ln>
                <a:solidFill>
                  <a:srgbClr val="000000"/>
                </a:solidFill>
                <a:effectLst/>
                <a:uLnTx/>
                <a:uFillTx/>
                <a:latin typeface="Arial"/>
                <a:cs typeface="Arial"/>
                <a:sym typeface="Arial"/>
              </a:endParaRPr>
            </a:p>
          </p:txBody>
        </p:sp>
        <p:pic>
          <p:nvPicPr>
            <p:cNvPr id="6" name="Picture 52">
              <a:extLst>
                <a:ext uri="{FF2B5EF4-FFF2-40B4-BE49-F238E27FC236}">
                  <a16:creationId xmlns:a16="http://schemas.microsoft.com/office/drawing/2014/main" id="{8EAEF304-6517-D4E7-BB7E-F46C4AB654AE}"/>
                </a:ext>
              </a:extLst>
            </p:cNvPr>
            <p:cNvPicPr>
              <a:picLocks noChangeAspect="1"/>
            </p:cNvPicPr>
            <p:nvPr/>
          </p:nvPicPr>
          <p:blipFill>
            <a:blip r:embed="rId2"/>
            <a:srcRect/>
            <a:stretch>
              <a:fillRect/>
            </a:stretch>
          </p:blipFill>
          <p:spPr>
            <a:xfrm>
              <a:off x="3704159" y="3333166"/>
              <a:ext cx="1019399" cy="763912"/>
            </a:xfrm>
            <a:prstGeom prst="rect">
              <a:avLst/>
            </a:prstGeom>
          </p:spPr>
        </p:pic>
      </p:grpSp>
      <p:sp>
        <p:nvSpPr>
          <p:cNvPr id="7" name="Rectangle: Diagonal Corners Rounded 6">
            <a:extLst>
              <a:ext uri="{FF2B5EF4-FFF2-40B4-BE49-F238E27FC236}">
                <a16:creationId xmlns:a16="http://schemas.microsoft.com/office/drawing/2014/main" id="{D6C04D94-283A-9946-EC8D-2D9062D23943}"/>
              </a:ext>
            </a:extLst>
          </p:cNvPr>
          <p:cNvSpPr/>
          <p:nvPr/>
        </p:nvSpPr>
        <p:spPr>
          <a:xfrm>
            <a:off x="290046" y="1562675"/>
            <a:ext cx="4668645" cy="3233854"/>
          </a:xfrm>
          <a:prstGeom prst="round2DiagRect">
            <a:avLst>
              <a:gd name="adj1" fmla="val 9770"/>
              <a:gd name="adj2" fmla="val 0"/>
            </a:avLst>
          </a:prstGeom>
          <a:ln>
            <a:solidFill>
              <a:srgbClr val="0070C0"/>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600" b="1" kern="100">
                <a:solidFill>
                  <a:srgbClr val="0070C0"/>
                </a:solidFill>
                <a:effectLst/>
                <a:latin typeface="Times New Roman" panose="02020603050405020304" pitchFamily="18" charset="0"/>
                <a:ea typeface="Calibri" panose="020F0502020204030204" pitchFamily="34" charset="0"/>
              </a:rPr>
              <a:t>TƯ LIỆU</a:t>
            </a:r>
            <a:r>
              <a:rPr lang="en-US" sz="1600" b="1" kern="100">
                <a:solidFill>
                  <a:srgbClr val="0070C0"/>
                </a:solidFill>
                <a:effectLst/>
                <a:latin typeface="Times New Roman" panose="02020603050405020304" pitchFamily="18" charset="0"/>
                <a:ea typeface="Calibri" panose="020F0502020204030204" pitchFamily="34" charset="0"/>
              </a:rPr>
              <a:t> 1</a:t>
            </a:r>
            <a:r>
              <a:rPr lang="vi-VN" sz="1600" b="1" kern="100">
                <a:solidFill>
                  <a:srgbClr val="0070C0"/>
                </a:solidFill>
                <a:effectLst/>
                <a:latin typeface="Times New Roman" panose="02020603050405020304" pitchFamily="18" charset="0"/>
                <a:ea typeface="Calibri" panose="020F0502020204030204" pitchFamily="34" charset="0"/>
              </a:rPr>
              <a:t>: </a:t>
            </a:r>
            <a:r>
              <a:rPr lang="vi-VN" sz="1600" b="1">
                <a:solidFill>
                  <a:srgbClr val="000000"/>
                </a:solidFill>
                <a:effectLst/>
                <a:latin typeface="Times New Roman" panose="02020603050405020304" pitchFamily="18" charset="0"/>
                <a:ea typeface="Times New Roman" panose="02020603050405020304" pitchFamily="18" charset="0"/>
              </a:rPr>
              <a:t>Chính sách của Chính quyền Xô viết</a:t>
            </a:r>
            <a:endParaRPr lang="en-US" sz="1600">
              <a:solidFill>
                <a:srgbClr val="000000"/>
              </a:solidFill>
              <a:effectLst/>
              <a:latin typeface="Calibri" panose="020F0502020204030204" pitchFamily="34" charset="0"/>
              <a:ea typeface="Calibri" panose="020F0502020204030204" pitchFamily="34" charset="0"/>
            </a:endParaRPr>
          </a:p>
          <a:p>
            <a:pPr algn="just">
              <a:lnSpc>
                <a:spcPct val="150000"/>
              </a:lnSpc>
            </a:pPr>
            <a:r>
              <a:rPr lang="vi-VN" sz="1600">
                <a:solidFill>
                  <a:srgbClr val="000000"/>
                </a:solidFill>
                <a:effectLst/>
                <a:latin typeface="Times New Roman" panose="02020603050405020304" pitchFamily="18" charset="0"/>
                <a:ea typeface="Times New Roman" panose="02020603050405020304" pitchFamily="18" charset="0"/>
              </a:rPr>
              <a:t>- Về chính trị: xoá bỏ chính quyền và luật lệ cũ, lập các đội tự vệ đỏ, đảm bảo các quyền tự do, dân chủ, bình đẳng...,</a:t>
            </a:r>
            <a:endParaRPr lang="en-US" sz="1600">
              <a:solidFill>
                <a:srgbClr val="000000"/>
              </a:solidFill>
              <a:effectLst/>
              <a:latin typeface="Calibri" panose="020F0502020204030204" pitchFamily="34" charset="0"/>
              <a:ea typeface="Calibri" panose="020F0502020204030204" pitchFamily="34" charset="0"/>
            </a:endParaRPr>
          </a:p>
          <a:p>
            <a:pPr algn="just">
              <a:lnSpc>
                <a:spcPct val="150000"/>
              </a:lnSpc>
            </a:pPr>
            <a:r>
              <a:rPr lang="vi-VN" sz="1600">
                <a:solidFill>
                  <a:srgbClr val="000000"/>
                </a:solidFill>
                <a:effectLst/>
                <a:latin typeface="Times New Roman" panose="02020603050405020304" pitchFamily="18" charset="0"/>
                <a:ea typeface="Times New Roman" panose="02020603050405020304" pitchFamily="18" charset="0"/>
              </a:rPr>
              <a:t>- Về kinh tế: bãi bỏ các thứ thuế vô lí, tịch thu ruộng đất, tiền, thóc công chia cho dân...;</a:t>
            </a:r>
            <a:endParaRPr lang="en-US" sz="1600">
              <a:solidFill>
                <a:srgbClr val="000000"/>
              </a:solidFill>
              <a:effectLst/>
              <a:latin typeface="Calibri" panose="020F0502020204030204" pitchFamily="34" charset="0"/>
              <a:ea typeface="Calibri" panose="020F0502020204030204" pitchFamily="34" charset="0"/>
            </a:endParaRPr>
          </a:p>
          <a:p>
            <a:pPr algn="just">
              <a:lnSpc>
                <a:spcPct val="150000"/>
              </a:lnSpc>
            </a:pPr>
            <a:r>
              <a:rPr lang="vi-VN" sz="1600">
                <a:solidFill>
                  <a:srgbClr val="000000"/>
                </a:solidFill>
                <a:effectLst/>
                <a:latin typeface="Times New Roman" panose="02020603050405020304" pitchFamily="18" charset="0"/>
                <a:ea typeface="Times New Roman" panose="02020603050405020304" pitchFamily="18" charset="0"/>
              </a:rPr>
              <a:t>- Về văn hoá - xã hội: tổ chức các lớp học Quốc ngữ, xoá bỏ hủ tục, tệ nạn...</a:t>
            </a:r>
            <a:endParaRPr lang="en-US" sz="1600">
              <a:solidFill>
                <a:srgbClr val="000000"/>
              </a:solidFill>
              <a:latin typeface="Calibri" panose="020F0502020204030204" pitchFamily="34" charset="0"/>
              <a:ea typeface="Calibri" panose="020F0502020204030204" pitchFamily="34" charset="0"/>
            </a:endParaRPr>
          </a:p>
          <a:p>
            <a:pPr algn="r">
              <a:lnSpc>
                <a:spcPct val="150000"/>
              </a:lnSpc>
            </a:pPr>
            <a:r>
              <a:rPr lang="vi-VN" sz="900">
                <a:solidFill>
                  <a:srgbClr val="000000"/>
                </a:solidFill>
                <a:effectLst/>
                <a:latin typeface="Times New Roman" panose="02020603050405020304" pitchFamily="18" charset="0"/>
                <a:ea typeface="Times New Roman" panose="02020603050405020304" pitchFamily="18" charset="0"/>
              </a:rPr>
              <a:t>(</a:t>
            </a:r>
            <a:r>
              <a:rPr lang="vi-VN" sz="900" i="1">
                <a:solidFill>
                  <a:srgbClr val="000000"/>
                </a:solidFill>
                <a:effectLst/>
                <a:latin typeface="Times New Roman" panose="02020603050405020304" pitchFamily="18" charset="0"/>
                <a:ea typeface="Times New Roman" panose="02020603050405020304" pitchFamily="18" charset="0"/>
              </a:rPr>
              <a:t>Lược trích theo Xô viết Nghệ - Tĩnh</a:t>
            </a:r>
            <a:r>
              <a:rPr lang="vi-VN" sz="900">
                <a:solidFill>
                  <a:srgbClr val="000000"/>
                </a:solidFill>
                <a:effectLst/>
                <a:latin typeface="Times New Roman" panose="02020603050405020304" pitchFamily="18" charset="0"/>
                <a:ea typeface="Times New Roman" panose="02020603050405020304" pitchFamily="18" charset="0"/>
              </a:rPr>
              <a:t>, NXB Chính trị quốc gia, Hà Nội, 1981, trang 59 - 65)</a:t>
            </a:r>
            <a:endParaRPr lang="en-US" sz="700">
              <a:solidFill>
                <a:srgbClr val="000000"/>
              </a:solidFill>
            </a:endParaRPr>
          </a:p>
        </p:txBody>
      </p:sp>
      <p:sp>
        <p:nvSpPr>
          <p:cNvPr id="9" name="TextBox 8">
            <a:extLst>
              <a:ext uri="{FF2B5EF4-FFF2-40B4-BE49-F238E27FC236}">
                <a16:creationId xmlns:a16="http://schemas.microsoft.com/office/drawing/2014/main" id="{408886DD-076E-0A2E-0C7E-1E2A2A397F1D}"/>
              </a:ext>
            </a:extLst>
          </p:cNvPr>
          <p:cNvSpPr txBox="1"/>
          <p:nvPr/>
        </p:nvSpPr>
        <p:spPr>
          <a:xfrm>
            <a:off x="5017958" y="1704840"/>
            <a:ext cx="4023360" cy="2949525"/>
          </a:xfrm>
          <a:prstGeom prst="rect">
            <a:avLst/>
          </a:prstGeom>
          <a:noFill/>
        </p:spPr>
        <p:txBody>
          <a:bodyPr wrap="square">
            <a:spAutoFit/>
          </a:bodyPr>
          <a:lstStyle/>
          <a:p>
            <a:pPr algn="just">
              <a:lnSpc>
                <a:spcPct val="150000"/>
              </a:lnSpc>
            </a:pPr>
            <a:r>
              <a:rPr lang="en-US" sz="1800" b="1" i="1">
                <a:solidFill>
                  <a:srgbClr val="FF0000"/>
                </a:solidFill>
              </a:rPr>
              <a:t>Câu hỏi gợi mở:</a:t>
            </a:r>
          </a:p>
          <a:p>
            <a:pPr marL="285750" indent="-285750" algn="just">
              <a:lnSpc>
                <a:spcPct val="150000"/>
              </a:lnSpc>
              <a:buFont typeface="Arial" panose="020B0604020202020204" pitchFamily="34" charset="0"/>
              <a:buChar char="•"/>
            </a:pPr>
            <a:r>
              <a:rPr lang="vi-VN" sz="1800"/>
              <a:t>Ở Nghệ An, Hà Tĩnh diễn ra phong trào của những giai cấp nào?</a:t>
            </a:r>
          </a:p>
          <a:p>
            <a:pPr marL="285750" indent="-285750" algn="just">
              <a:lnSpc>
                <a:spcPct val="150000"/>
              </a:lnSpc>
              <a:buFont typeface="Arial" panose="020B0604020202020204" pitchFamily="34" charset="0"/>
              <a:buChar char="•"/>
            </a:pPr>
            <a:r>
              <a:rPr lang="vi-VN" sz="1800"/>
              <a:t>Các giai cấp liên kết với nhau như thế nào trong phong trào?</a:t>
            </a:r>
          </a:p>
          <a:p>
            <a:pPr marL="285750" indent="-285750" algn="just">
              <a:lnSpc>
                <a:spcPct val="150000"/>
              </a:lnSpc>
              <a:buFont typeface="Arial" panose="020B0604020202020204" pitchFamily="34" charset="0"/>
              <a:buChar char="•"/>
            </a:pPr>
            <a:r>
              <a:rPr lang="vi-VN" sz="1800"/>
              <a:t>Thành quả của phong trào Xô viết Nghệ - Tĩnh là gì?</a:t>
            </a:r>
          </a:p>
        </p:txBody>
      </p:sp>
    </p:spTree>
    <p:extLst>
      <p:ext uri="{BB962C8B-B14F-4D97-AF65-F5344CB8AC3E}">
        <p14:creationId xmlns:p14="http://schemas.microsoft.com/office/powerpoint/2010/main" val="342069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randombar(horizont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barn(inVertical)">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AC07A4-B679-5FE3-0566-EAA9399CD1B1}"/>
              </a:ext>
            </a:extLst>
          </p:cNvPr>
          <p:cNvSpPr txBox="1"/>
          <p:nvPr/>
        </p:nvSpPr>
        <p:spPr>
          <a:xfrm>
            <a:off x="278780" y="1501744"/>
            <a:ext cx="4531113" cy="3266985"/>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2000" kern="100">
                <a:solidFill>
                  <a:srgbClr val="000000"/>
                </a:solidFill>
                <a:effectLst/>
                <a:latin typeface="+mn-lt"/>
                <a:ea typeface="Calibri" panose="020F0502020204030204" pitchFamily="34" charset="0"/>
              </a:rPr>
              <a:t>Giai cấp: </a:t>
            </a:r>
            <a:r>
              <a:rPr lang="vi-VN" sz="2000" kern="100">
                <a:solidFill>
                  <a:srgbClr val="000000"/>
                </a:solidFill>
                <a:effectLst/>
                <a:latin typeface="+mn-lt"/>
                <a:ea typeface="Calibri" panose="020F0502020204030204" pitchFamily="34" charset="0"/>
              </a:rPr>
              <a:t> nông dân</a:t>
            </a:r>
            <a:r>
              <a:rPr lang="en-US" sz="2000" kern="100">
                <a:solidFill>
                  <a:srgbClr val="000000"/>
                </a:solidFill>
                <a:effectLst/>
                <a:latin typeface="+mn-lt"/>
                <a:ea typeface="Calibri" panose="020F0502020204030204" pitchFamily="34" charset="0"/>
              </a:rPr>
              <a:t> và công nhân.</a:t>
            </a:r>
            <a:endParaRPr lang="en-US" sz="2000" kern="100">
              <a:latin typeface="+mn-lt"/>
              <a:ea typeface="Calibri" panose="020F0502020204030204" pitchFamily="34" charset="0"/>
            </a:endParaRPr>
          </a:p>
          <a:p>
            <a:pPr marL="285750" indent="-285750" algn="just">
              <a:lnSpc>
                <a:spcPct val="150000"/>
              </a:lnSpc>
              <a:buFont typeface="Arial" panose="020B0604020202020204" pitchFamily="34" charset="0"/>
              <a:buChar char="•"/>
            </a:pPr>
            <a:r>
              <a:rPr lang="en-US" sz="2000" kern="100">
                <a:solidFill>
                  <a:srgbClr val="000000"/>
                </a:solidFill>
                <a:effectLst/>
                <a:latin typeface="+mn-lt"/>
                <a:ea typeface="Calibri" panose="020F0502020204030204" pitchFamily="34" charset="0"/>
              </a:rPr>
              <a:t>Hoạt động: C</a:t>
            </a:r>
            <a:r>
              <a:rPr lang="vi-VN" sz="2000" kern="100">
                <a:solidFill>
                  <a:srgbClr val="000000"/>
                </a:solidFill>
                <a:effectLst/>
                <a:latin typeface="+mn-lt"/>
                <a:ea typeface="Calibri" panose="020F0502020204030204" pitchFamily="34" charset="0"/>
              </a:rPr>
              <a:t>ông nhân và nông dân đã liên kết, hưởng ứng phong trào của nhau làm cho bộ máy chính quyền của thực dân và phong kiến tay sai ở nhiều huyện tê liệt, ở một số thôn, xã bị tan rã. </a:t>
            </a:r>
            <a:endParaRPr lang="en-US" sz="2000">
              <a:effectLst/>
              <a:latin typeface="+mn-lt"/>
              <a:ea typeface="Calibri" panose="020F0502020204030204" pitchFamily="34" charset="0"/>
            </a:endParaRPr>
          </a:p>
        </p:txBody>
      </p:sp>
      <p:sp>
        <p:nvSpPr>
          <p:cNvPr id="5" name="TextBox 4">
            <a:extLst>
              <a:ext uri="{FF2B5EF4-FFF2-40B4-BE49-F238E27FC236}">
                <a16:creationId xmlns:a16="http://schemas.microsoft.com/office/drawing/2014/main" id="{152C37BC-DFE3-5F62-C572-98D0B6E7FB5C}"/>
              </a:ext>
            </a:extLst>
          </p:cNvPr>
          <p:cNvSpPr txBox="1"/>
          <p:nvPr/>
        </p:nvSpPr>
        <p:spPr>
          <a:xfrm>
            <a:off x="1293540" y="236477"/>
            <a:ext cx="6556919" cy="1147045"/>
          </a:xfrm>
          <a:prstGeom prst="rect">
            <a:avLst/>
          </a:prstGeom>
          <a:noFill/>
        </p:spPr>
        <p:txBody>
          <a:bodyPr wrap="square">
            <a:spAutoFit/>
          </a:bodyPr>
          <a:lstStyle/>
          <a:p>
            <a:pPr algn="ctr">
              <a:lnSpc>
                <a:spcPct val="150000"/>
              </a:lnSpc>
            </a:pPr>
            <a:r>
              <a:rPr kumimoji="0" lang="vi-VN" sz="2400" b="0" i="0" u="none" strike="noStrike" kern="0" cap="none" spc="0" normalizeH="0" baseline="0" noProof="0">
                <a:ln>
                  <a:noFill/>
                </a:ln>
                <a:solidFill>
                  <a:srgbClr val="FF0000"/>
                </a:solidFill>
                <a:effectLst/>
                <a:uLnTx/>
                <a:uFillTx/>
                <a:latin typeface="Aptos Black" panose="020B0004020202020204" pitchFamily="34" charset="0"/>
                <a:cs typeface="Sabon Next LT" panose="02000500000000000000" pitchFamily="2" charset="0"/>
                <a:sym typeface="Arial"/>
              </a:rPr>
              <a:t>Xô viết Nghệ - Tĩnh </a:t>
            </a:r>
            <a:r>
              <a:rPr lang="en-US" sz="2400">
                <a:solidFill>
                  <a:srgbClr val="FF0000"/>
                </a:solidFill>
                <a:latin typeface="Aptos Black" panose="020B0004020202020204" pitchFamily="34" charset="0"/>
                <a:cs typeface="Sabon Next LT" panose="02000500000000000000" pitchFamily="2" charset="0"/>
              </a:rPr>
              <a:t>-</a:t>
            </a:r>
            <a:r>
              <a:rPr kumimoji="0" lang="vi-VN" sz="2400" b="0" i="0" u="none" strike="noStrike" kern="0" cap="none" spc="0" normalizeH="0" baseline="0" noProof="0">
                <a:ln>
                  <a:noFill/>
                </a:ln>
                <a:solidFill>
                  <a:srgbClr val="FF0000"/>
                </a:solidFill>
                <a:effectLst/>
                <a:uLnTx/>
                <a:uFillTx/>
                <a:latin typeface="Aptos Black" panose="020B0004020202020204" pitchFamily="34" charset="0"/>
                <a:cs typeface="Sabon Next LT" panose="02000500000000000000" pitchFamily="2" charset="0"/>
                <a:sym typeface="Arial"/>
              </a:rPr>
              <a:t> đỉnh cao của phong trào cách mạng 1930 – 1931</a:t>
            </a:r>
            <a:endParaRPr lang="en-US" sz="2400">
              <a:solidFill>
                <a:srgbClr val="FF0000"/>
              </a:solidFill>
              <a:latin typeface="Aptos Black" panose="020B0004020202020204" pitchFamily="34" charset="0"/>
              <a:cs typeface="Sabon Next LT" panose="02000500000000000000" pitchFamily="2" charset="0"/>
            </a:endParaRPr>
          </a:p>
        </p:txBody>
      </p:sp>
      <p:pic>
        <p:nvPicPr>
          <p:cNvPr id="7" name="Picture 6">
            <a:extLst>
              <a:ext uri="{FF2B5EF4-FFF2-40B4-BE49-F238E27FC236}">
                <a16:creationId xmlns:a16="http://schemas.microsoft.com/office/drawing/2014/main" id="{D8C7E4F2-2A20-82C2-090F-472486C74C2E}"/>
              </a:ext>
            </a:extLst>
          </p:cNvPr>
          <p:cNvPicPr>
            <a:picLocks noChangeAspect="1"/>
          </p:cNvPicPr>
          <p:nvPr/>
        </p:nvPicPr>
        <p:blipFill>
          <a:blip r:embed="rId2"/>
          <a:stretch>
            <a:fillRect/>
          </a:stretch>
        </p:blipFill>
        <p:spPr>
          <a:xfrm>
            <a:off x="5172011" y="1501745"/>
            <a:ext cx="3535698" cy="3266985"/>
          </a:xfrm>
          <a:prstGeom prst="rect">
            <a:avLst/>
          </a:prstGeom>
        </p:spPr>
      </p:pic>
    </p:spTree>
    <p:extLst>
      <p:ext uri="{BB962C8B-B14F-4D97-AF65-F5344CB8AC3E}">
        <p14:creationId xmlns:p14="http://schemas.microsoft.com/office/powerpoint/2010/main" val="4052518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D63A46A4-0708-CA5C-01CF-5E3DF651056F}"/>
              </a:ext>
            </a:extLst>
          </p:cNvPr>
          <p:cNvSpPr/>
          <p:nvPr/>
        </p:nvSpPr>
        <p:spPr>
          <a:xfrm>
            <a:off x="0" y="265443"/>
            <a:ext cx="2274849"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i="1">
                <a:solidFill>
                  <a:schemeClr val="accent3"/>
                </a:solidFill>
                <a:effectLst/>
                <a:ea typeface="Calibri" panose="020F0502020204030204" pitchFamily="34" charset="0"/>
              </a:rPr>
              <a:t>Thành quả:</a:t>
            </a:r>
            <a:endParaRPr lang="en-US" sz="2200" i="1">
              <a:solidFill>
                <a:schemeClr val="accent3"/>
              </a:solidFill>
            </a:endParaRPr>
          </a:p>
        </p:txBody>
      </p:sp>
      <p:sp>
        <p:nvSpPr>
          <p:cNvPr id="5" name="TextBox 4">
            <a:extLst>
              <a:ext uri="{FF2B5EF4-FFF2-40B4-BE49-F238E27FC236}">
                <a16:creationId xmlns:a16="http://schemas.microsoft.com/office/drawing/2014/main" id="{9964BEB5-5DD5-1E3B-3208-76D69F36F5F8}"/>
              </a:ext>
            </a:extLst>
          </p:cNvPr>
          <p:cNvSpPr txBox="1"/>
          <p:nvPr/>
        </p:nvSpPr>
        <p:spPr>
          <a:xfrm>
            <a:off x="2367775" y="370188"/>
            <a:ext cx="5891561" cy="400110"/>
          </a:xfrm>
          <a:prstGeom prst="rect">
            <a:avLst/>
          </a:prstGeom>
          <a:noFill/>
        </p:spPr>
        <p:txBody>
          <a:bodyPr wrap="square">
            <a:spAutoFit/>
          </a:bodyPr>
          <a:lstStyle/>
          <a:p>
            <a:pPr algn="just"/>
            <a:r>
              <a:rPr lang="en-US" sz="2000" kern="100">
                <a:latin typeface="+mn-lt"/>
                <a:ea typeface="Calibri" panose="020F0502020204030204" pitchFamily="34" charset="0"/>
              </a:rPr>
              <a:t>B</a:t>
            </a:r>
            <a:r>
              <a:rPr lang="vi-VN" sz="2000" kern="100">
                <a:solidFill>
                  <a:srgbClr val="000000"/>
                </a:solidFill>
                <a:effectLst/>
                <a:latin typeface="+mn-lt"/>
                <a:ea typeface="Calibri" panose="020F0502020204030204" pitchFamily="34" charset="0"/>
              </a:rPr>
              <a:t>an hành và thực hiện nhiều chính sách tiến bộ: </a:t>
            </a:r>
            <a:endParaRPr lang="en-US" sz="2000">
              <a:effectLst/>
              <a:latin typeface="+mn-lt"/>
              <a:ea typeface="Calibri" panose="020F0502020204030204" pitchFamily="34" charset="0"/>
            </a:endParaRPr>
          </a:p>
        </p:txBody>
      </p:sp>
      <p:sp>
        <p:nvSpPr>
          <p:cNvPr id="6" name="Rectangle 5">
            <a:extLst>
              <a:ext uri="{FF2B5EF4-FFF2-40B4-BE49-F238E27FC236}">
                <a16:creationId xmlns:a16="http://schemas.microsoft.com/office/drawing/2014/main" id="{A269AB83-4C8B-D5DA-56D0-6BDC47AA0554}"/>
              </a:ext>
            </a:extLst>
          </p:cNvPr>
          <p:cNvSpPr/>
          <p:nvPr/>
        </p:nvSpPr>
        <p:spPr>
          <a:xfrm>
            <a:off x="185856" y="1030958"/>
            <a:ext cx="1196897" cy="835015"/>
          </a:xfrm>
          <a:prstGeom prst="rect">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a:solidFill>
                  <a:srgbClr val="000000"/>
                </a:solidFill>
              </a:rPr>
              <a:t>Chính trị</a:t>
            </a:r>
          </a:p>
        </p:txBody>
      </p:sp>
      <p:sp>
        <p:nvSpPr>
          <p:cNvPr id="7" name="Rectangle 6">
            <a:extLst>
              <a:ext uri="{FF2B5EF4-FFF2-40B4-BE49-F238E27FC236}">
                <a16:creationId xmlns:a16="http://schemas.microsoft.com/office/drawing/2014/main" id="{7E3FEEE5-28DC-B4C2-E214-710F20632A0D}"/>
              </a:ext>
            </a:extLst>
          </p:cNvPr>
          <p:cNvSpPr/>
          <p:nvPr/>
        </p:nvSpPr>
        <p:spPr>
          <a:xfrm>
            <a:off x="1553740" y="1030957"/>
            <a:ext cx="4044174" cy="835015"/>
          </a:xfrm>
          <a:prstGeom prst="rect">
            <a:avLst/>
          </a:prstGeom>
          <a:solidFill>
            <a:schemeClr val="accent6"/>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a:solidFill>
                  <a:srgbClr val="000000"/>
                </a:solidFill>
              </a:rPr>
              <a:t>Ban bố các quyền tự do, dân chủ cho nhân dân.</a:t>
            </a:r>
          </a:p>
        </p:txBody>
      </p:sp>
      <p:sp>
        <p:nvSpPr>
          <p:cNvPr id="8" name="Rectangle 7">
            <a:extLst>
              <a:ext uri="{FF2B5EF4-FFF2-40B4-BE49-F238E27FC236}">
                <a16:creationId xmlns:a16="http://schemas.microsoft.com/office/drawing/2014/main" id="{4E71CFB8-50F7-0153-D28E-19C4B27A3100}"/>
              </a:ext>
            </a:extLst>
          </p:cNvPr>
          <p:cNvSpPr/>
          <p:nvPr/>
        </p:nvSpPr>
        <p:spPr>
          <a:xfrm>
            <a:off x="189017" y="1984733"/>
            <a:ext cx="1196897" cy="1188720"/>
          </a:xfrm>
          <a:prstGeom prst="rect">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a:solidFill>
                  <a:srgbClr val="000000"/>
                </a:solidFill>
              </a:rPr>
              <a:t>Kinh tế</a:t>
            </a:r>
          </a:p>
        </p:txBody>
      </p:sp>
      <p:sp>
        <p:nvSpPr>
          <p:cNvPr id="9" name="Rectangle 8">
            <a:extLst>
              <a:ext uri="{FF2B5EF4-FFF2-40B4-BE49-F238E27FC236}">
                <a16:creationId xmlns:a16="http://schemas.microsoft.com/office/drawing/2014/main" id="{7B0BAC0D-E6F4-DFBF-AC69-4C9FAE37840D}"/>
              </a:ext>
            </a:extLst>
          </p:cNvPr>
          <p:cNvSpPr/>
          <p:nvPr/>
        </p:nvSpPr>
        <p:spPr>
          <a:xfrm>
            <a:off x="1556901" y="1984732"/>
            <a:ext cx="4044174" cy="1188720"/>
          </a:xfrm>
          <a:prstGeom prst="rect">
            <a:avLst/>
          </a:prstGeom>
          <a:solidFill>
            <a:schemeClr val="accent6"/>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a:solidFill>
                  <a:srgbClr val="000000"/>
                </a:solidFill>
              </a:rPr>
              <a:t>- Chia ruộng đất công.</a:t>
            </a:r>
          </a:p>
          <a:p>
            <a:pPr algn="just">
              <a:lnSpc>
                <a:spcPct val="150000"/>
              </a:lnSpc>
            </a:pPr>
            <a:r>
              <a:rPr lang="en-US" sz="1800">
                <a:solidFill>
                  <a:srgbClr val="000000"/>
                </a:solidFill>
              </a:rPr>
              <a:t>- Bãi bỏ các thứ thuế vô lí.</a:t>
            </a:r>
          </a:p>
          <a:p>
            <a:pPr algn="just">
              <a:lnSpc>
                <a:spcPct val="150000"/>
              </a:lnSpc>
            </a:pPr>
            <a:r>
              <a:rPr lang="en-US" sz="1800">
                <a:solidFill>
                  <a:srgbClr val="000000"/>
                </a:solidFill>
              </a:rPr>
              <a:t>- Giảm tô, xoá nợ cho dân nghèo. </a:t>
            </a:r>
          </a:p>
        </p:txBody>
      </p:sp>
      <p:sp>
        <p:nvSpPr>
          <p:cNvPr id="10" name="Rectangle 9">
            <a:extLst>
              <a:ext uri="{FF2B5EF4-FFF2-40B4-BE49-F238E27FC236}">
                <a16:creationId xmlns:a16="http://schemas.microsoft.com/office/drawing/2014/main" id="{94AA661F-FF16-8D71-4722-594F6AE3A13A}"/>
              </a:ext>
            </a:extLst>
          </p:cNvPr>
          <p:cNvSpPr/>
          <p:nvPr/>
        </p:nvSpPr>
        <p:spPr>
          <a:xfrm>
            <a:off x="185856" y="3292213"/>
            <a:ext cx="1196897" cy="1188720"/>
          </a:xfrm>
          <a:prstGeom prst="rect">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800">
                <a:solidFill>
                  <a:srgbClr val="000000"/>
                </a:solidFill>
              </a:rPr>
              <a:t>Văn hóa – xã hội</a:t>
            </a:r>
          </a:p>
        </p:txBody>
      </p:sp>
      <p:sp>
        <p:nvSpPr>
          <p:cNvPr id="11" name="Rectangle 10">
            <a:extLst>
              <a:ext uri="{FF2B5EF4-FFF2-40B4-BE49-F238E27FC236}">
                <a16:creationId xmlns:a16="http://schemas.microsoft.com/office/drawing/2014/main" id="{CFBAA303-BDD8-BFF0-1C39-EDDDE2691827}"/>
              </a:ext>
            </a:extLst>
          </p:cNvPr>
          <p:cNvSpPr/>
          <p:nvPr/>
        </p:nvSpPr>
        <p:spPr>
          <a:xfrm>
            <a:off x="1553740" y="3292212"/>
            <a:ext cx="4044174" cy="1188720"/>
          </a:xfrm>
          <a:prstGeom prst="rect">
            <a:avLst/>
          </a:prstGeom>
          <a:solidFill>
            <a:schemeClr val="accent6"/>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a:solidFill>
                  <a:srgbClr val="000000"/>
                </a:solidFill>
              </a:rPr>
              <a:t>- Tổ chức đời sống mới.</a:t>
            </a:r>
          </a:p>
          <a:p>
            <a:pPr algn="just">
              <a:lnSpc>
                <a:spcPct val="150000"/>
              </a:lnSpc>
            </a:pPr>
            <a:r>
              <a:rPr lang="en-US" sz="1800">
                <a:solidFill>
                  <a:srgbClr val="000000"/>
                </a:solidFill>
              </a:rPr>
              <a:t>- Mở lớp dạy chữ Quốc ngữ.</a:t>
            </a:r>
          </a:p>
          <a:p>
            <a:pPr algn="just">
              <a:lnSpc>
                <a:spcPct val="150000"/>
              </a:lnSpc>
            </a:pPr>
            <a:r>
              <a:rPr lang="en-US" sz="1800">
                <a:solidFill>
                  <a:srgbClr val="000000"/>
                </a:solidFill>
              </a:rPr>
              <a:t>- Xoá bỏ các tệ nạn xã hội,... </a:t>
            </a:r>
          </a:p>
        </p:txBody>
      </p:sp>
      <p:grpSp>
        <p:nvGrpSpPr>
          <p:cNvPr id="12" name="Group 11">
            <a:extLst>
              <a:ext uri="{FF2B5EF4-FFF2-40B4-BE49-F238E27FC236}">
                <a16:creationId xmlns:a16="http://schemas.microsoft.com/office/drawing/2014/main" id="{36C481C8-E28B-5BC5-AA2D-C385695D6B1A}"/>
              </a:ext>
            </a:extLst>
          </p:cNvPr>
          <p:cNvGrpSpPr/>
          <p:nvPr/>
        </p:nvGrpSpPr>
        <p:grpSpPr>
          <a:xfrm>
            <a:off x="5768901" y="1685162"/>
            <a:ext cx="3166946" cy="2440957"/>
            <a:chOff x="2823315" y="1345069"/>
            <a:chExt cx="3166946" cy="2440957"/>
          </a:xfrm>
        </p:grpSpPr>
        <p:pic>
          <p:nvPicPr>
            <p:cNvPr id="13" name="Picture 12">
              <a:extLst>
                <a:ext uri="{FF2B5EF4-FFF2-40B4-BE49-F238E27FC236}">
                  <a16:creationId xmlns:a16="http://schemas.microsoft.com/office/drawing/2014/main" id="{647786A5-A23B-EF65-B90D-88A107F0B730}"/>
                </a:ext>
              </a:extLst>
            </p:cNvPr>
            <p:cNvPicPr>
              <a:picLocks noChangeAspect="1"/>
            </p:cNvPicPr>
            <p:nvPr/>
          </p:nvPicPr>
          <p:blipFill>
            <a:blip r:embed="rId2"/>
            <a:srcRect/>
            <a:stretch/>
          </p:blipFill>
          <p:spPr>
            <a:xfrm>
              <a:off x="2823315" y="1345069"/>
              <a:ext cx="3166946" cy="1551803"/>
            </a:xfrm>
            <a:prstGeom prst="rect">
              <a:avLst/>
            </a:prstGeom>
          </p:spPr>
        </p:pic>
        <p:sp>
          <p:nvSpPr>
            <p:cNvPr id="14" name="TextBox 13">
              <a:extLst>
                <a:ext uri="{FF2B5EF4-FFF2-40B4-BE49-F238E27FC236}">
                  <a16:creationId xmlns:a16="http://schemas.microsoft.com/office/drawing/2014/main" id="{9904B444-FF9A-F581-AD9E-97207F1A274B}"/>
                </a:ext>
              </a:extLst>
            </p:cNvPr>
            <p:cNvSpPr txBox="1"/>
            <p:nvPr/>
          </p:nvSpPr>
          <p:spPr>
            <a:xfrm>
              <a:off x="3051636" y="2896872"/>
              <a:ext cx="2710304" cy="889154"/>
            </a:xfrm>
            <a:prstGeom prst="rect">
              <a:avLst/>
            </a:prstGeom>
            <a:noFill/>
          </p:spPr>
          <p:txBody>
            <a:bodyPr wrap="square">
              <a:spAutoFit/>
            </a:bodyPr>
            <a:lstStyle/>
            <a:p>
              <a:pPr algn="ctr">
                <a:lnSpc>
                  <a:spcPct val="150000"/>
                </a:lnSpc>
              </a:pPr>
              <a:r>
                <a:rPr lang="vi-VN" sz="1200"/>
                <a:t>Người dân Hà Tĩnh được cày trên thửa ruộng do chính quyền Xô viết chia trong những năm 1930 - 1931.</a:t>
              </a:r>
              <a:endParaRPr lang="en-US" sz="1200"/>
            </a:p>
          </p:txBody>
        </p:sp>
      </p:grpSp>
      <p:grpSp>
        <p:nvGrpSpPr>
          <p:cNvPr id="18" name="Group 17">
            <a:extLst>
              <a:ext uri="{FF2B5EF4-FFF2-40B4-BE49-F238E27FC236}">
                <a16:creationId xmlns:a16="http://schemas.microsoft.com/office/drawing/2014/main" id="{8D67F436-1D36-B02A-AF8A-331CB9E3D4C1}"/>
              </a:ext>
            </a:extLst>
          </p:cNvPr>
          <p:cNvGrpSpPr/>
          <p:nvPr/>
        </p:nvGrpSpPr>
        <p:grpSpPr>
          <a:xfrm>
            <a:off x="186784" y="4599692"/>
            <a:ext cx="8770431" cy="369332"/>
            <a:chOff x="743415" y="4628944"/>
            <a:chExt cx="8770431" cy="369332"/>
          </a:xfrm>
        </p:grpSpPr>
        <p:sp>
          <p:nvSpPr>
            <p:cNvPr id="15" name="Arrow: Right 14">
              <a:extLst>
                <a:ext uri="{FF2B5EF4-FFF2-40B4-BE49-F238E27FC236}">
                  <a16:creationId xmlns:a16="http://schemas.microsoft.com/office/drawing/2014/main" id="{98C05CA6-59A6-5BE1-A355-7F75C26ED49D}"/>
                </a:ext>
              </a:extLst>
            </p:cNvPr>
            <p:cNvSpPr/>
            <p:nvPr/>
          </p:nvSpPr>
          <p:spPr>
            <a:xfrm>
              <a:off x="743415" y="4668644"/>
              <a:ext cx="364273" cy="289932"/>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75494B81-44A8-BFA7-A0EA-FFDFF628A678}"/>
                </a:ext>
              </a:extLst>
            </p:cNvPr>
            <p:cNvSpPr txBox="1"/>
            <p:nvPr/>
          </p:nvSpPr>
          <p:spPr>
            <a:xfrm>
              <a:off x="1113263" y="4628944"/>
              <a:ext cx="8400583" cy="369332"/>
            </a:xfrm>
            <a:prstGeom prst="rect">
              <a:avLst/>
            </a:prstGeom>
            <a:noFill/>
          </p:spPr>
          <p:txBody>
            <a:bodyPr wrap="square">
              <a:spAutoFit/>
            </a:bodyPr>
            <a:lstStyle/>
            <a:p>
              <a:r>
                <a:rPr lang="en-US" sz="1800" b="1" i="1">
                  <a:solidFill>
                    <a:srgbClr val="FF0000"/>
                  </a:solidFill>
                </a:rPr>
                <a:t>Đây </a:t>
              </a:r>
              <a:r>
                <a:rPr lang="vi-VN" sz="1800" b="1" i="1">
                  <a:solidFill>
                    <a:srgbClr val="FF0000"/>
                  </a:solidFill>
                </a:rPr>
                <a:t>là chính quyền cách mạng của quần chúng dưới sự lãnh đạo của Đảng </a:t>
              </a:r>
              <a:endParaRPr lang="en-US" sz="1800" b="1" i="1">
                <a:solidFill>
                  <a:srgbClr val="FF0000"/>
                </a:solidFill>
              </a:endParaRPr>
            </a:p>
          </p:txBody>
        </p:sp>
      </p:grpSp>
    </p:spTree>
    <p:extLst>
      <p:ext uri="{BB962C8B-B14F-4D97-AF65-F5344CB8AC3E}">
        <p14:creationId xmlns:p14="http://schemas.microsoft.com/office/powerpoint/2010/main" val="3938422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anim calcmode="lin" valueType="num">
                                      <p:cBhvr>
                                        <p:cTn id="13" dur="500" fill="hold"/>
                                        <p:tgtEl>
                                          <p:spTgt spid="6"/>
                                        </p:tgtEl>
                                        <p:attrNameLst>
                                          <p:attrName>ppt_x</p:attrName>
                                        </p:attrNameLst>
                                      </p:cBhvr>
                                      <p:tavLst>
                                        <p:tav tm="0">
                                          <p:val>
                                            <p:strVal val="#ppt_x"/>
                                          </p:val>
                                        </p:tav>
                                        <p:tav tm="100000">
                                          <p:val>
                                            <p:strVal val="#ppt_x"/>
                                          </p:val>
                                        </p:tav>
                                      </p:tavLst>
                                    </p:anim>
                                    <p:anim calcmode="lin" valueType="num">
                                      <p:cBhvr>
                                        <p:cTn id="14" dur="500" fill="hold"/>
                                        <p:tgtEl>
                                          <p:spTgt spid="6"/>
                                        </p:tgtEl>
                                        <p:attrNameLst>
                                          <p:attrName>ppt_y</p:attrName>
                                        </p:attrNameLst>
                                      </p:cBhvr>
                                      <p:tavLst>
                                        <p:tav tm="0">
                                          <p:val>
                                            <p:strVal val="#ppt_y+.1"/>
                                          </p:val>
                                        </p:tav>
                                        <p:tav tm="100000">
                                          <p:val>
                                            <p:strVal val="#ppt_y"/>
                                          </p:val>
                                        </p:tav>
                                      </p:tavLst>
                                    </p:anim>
                                  </p:childTnLst>
                                </p:cTn>
                              </p:par>
                            </p:childTnLst>
                          </p:cTn>
                        </p:par>
                        <p:par>
                          <p:cTn id="15" fill="hold">
                            <p:stCondLst>
                              <p:cond delay="500"/>
                            </p:stCondLst>
                            <p:childTnLst>
                              <p:par>
                                <p:cTn id="16" presetID="42" presetClass="entr" presetSubtype="0" fill="hold" grpId="0" nodeType="after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anim calcmode="lin" valueType="num">
                                      <p:cBhvr>
                                        <p:cTn id="19" dur="500" fill="hold"/>
                                        <p:tgtEl>
                                          <p:spTgt spid="7"/>
                                        </p:tgtEl>
                                        <p:attrNameLst>
                                          <p:attrName>ppt_x</p:attrName>
                                        </p:attrNameLst>
                                      </p:cBhvr>
                                      <p:tavLst>
                                        <p:tav tm="0">
                                          <p:val>
                                            <p:strVal val="#ppt_x"/>
                                          </p:val>
                                        </p:tav>
                                        <p:tav tm="100000">
                                          <p:val>
                                            <p:strVal val="#ppt_x"/>
                                          </p:val>
                                        </p:tav>
                                      </p:tavLst>
                                    </p:anim>
                                    <p:anim calcmode="lin" valueType="num">
                                      <p:cBhvr>
                                        <p:cTn id="20" dur="5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anim calcmode="lin" valueType="num">
                                      <p:cBhvr>
                                        <p:cTn id="26" dur="500" fill="hold"/>
                                        <p:tgtEl>
                                          <p:spTgt spid="8"/>
                                        </p:tgtEl>
                                        <p:attrNameLst>
                                          <p:attrName>ppt_x</p:attrName>
                                        </p:attrNameLst>
                                      </p:cBhvr>
                                      <p:tavLst>
                                        <p:tav tm="0">
                                          <p:val>
                                            <p:strVal val="#ppt_x"/>
                                          </p:val>
                                        </p:tav>
                                        <p:tav tm="100000">
                                          <p:val>
                                            <p:strVal val="#ppt_x"/>
                                          </p:val>
                                        </p:tav>
                                      </p:tavLst>
                                    </p:anim>
                                    <p:anim calcmode="lin" valueType="num">
                                      <p:cBhvr>
                                        <p:cTn id="27" dur="500" fill="hold"/>
                                        <p:tgtEl>
                                          <p:spTgt spid="8"/>
                                        </p:tgtEl>
                                        <p:attrNameLst>
                                          <p:attrName>ppt_y</p:attrName>
                                        </p:attrNameLst>
                                      </p:cBhvr>
                                      <p:tavLst>
                                        <p:tav tm="0">
                                          <p:val>
                                            <p:strVal val="#ppt_y+.1"/>
                                          </p:val>
                                        </p:tav>
                                        <p:tav tm="100000">
                                          <p:val>
                                            <p:strVal val="#ppt_y"/>
                                          </p:val>
                                        </p:tav>
                                      </p:tavLst>
                                    </p:anim>
                                  </p:childTnLst>
                                </p:cTn>
                              </p:par>
                            </p:childTnLst>
                          </p:cTn>
                        </p:par>
                        <p:par>
                          <p:cTn id="28" fill="hold">
                            <p:stCondLst>
                              <p:cond delay="500"/>
                            </p:stCondLst>
                            <p:childTnLst>
                              <p:par>
                                <p:cTn id="29" presetID="42" presetClass="entr" presetSubtype="0"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anim calcmode="lin" valueType="num">
                                      <p:cBhvr>
                                        <p:cTn id="32" dur="500" fill="hold"/>
                                        <p:tgtEl>
                                          <p:spTgt spid="9"/>
                                        </p:tgtEl>
                                        <p:attrNameLst>
                                          <p:attrName>ppt_x</p:attrName>
                                        </p:attrNameLst>
                                      </p:cBhvr>
                                      <p:tavLst>
                                        <p:tav tm="0">
                                          <p:val>
                                            <p:strVal val="#ppt_x"/>
                                          </p:val>
                                        </p:tav>
                                        <p:tav tm="100000">
                                          <p:val>
                                            <p:strVal val="#ppt_x"/>
                                          </p:val>
                                        </p:tav>
                                      </p:tavLst>
                                    </p:anim>
                                    <p:anim calcmode="lin" valueType="num">
                                      <p:cBhvr>
                                        <p:cTn id="33" dur="5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fade">
                                      <p:cBhvr>
                                        <p:cTn id="38" dur="500"/>
                                        <p:tgtEl>
                                          <p:spTgt spid="10"/>
                                        </p:tgtEl>
                                      </p:cBhvr>
                                    </p:animEffect>
                                    <p:anim calcmode="lin" valueType="num">
                                      <p:cBhvr>
                                        <p:cTn id="39" dur="500" fill="hold"/>
                                        <p:tgtEl>
                                          <p:spTgt spid="10"/>
                                        </p:tgtEl>
                                        <p:attrNameLst>
                                          <p:attrName>ppt_x</p:attrName>
                                        </p:attrNameLst>
                                      </p:cBhvr>
                                      <p:tavLst>
                                        <p:tav tm="0">
                                          <p:val>
                                            <p:strVal val="#ppt_x"/>
                                          </p:val>
                                        </p:tav>
                                        <p:tav tm="100000">
                                          <p:val>
                                            <p:strVal val="#ppt_x"/>
                                          </p:val>
                                        </p:tav>
                                      </p:tavLst>
                                    </p:anim>
                                    <p:anim calcmode="lin" valueType="num">
                                      <p:cBhvr>
                                        <p:cTn id="40" dur="500" fill="hold"/>
                                        <p:tgtEl>
                                          <p:spTgt spid="10"/>
                                        </p:tgtEl>
                                        <p:attrNameLst>
                                          <p:attrName>ppt_y</p:attrName>
                                        </p:attrNameLst>
                                      </p:cBhvr>
                                      <p:tavLst>
                                        <p:tav tm="0">
                                          <p:val>
                                            <p:strVal val="#ppt_y+.1"/>
                                          </p:val>
                                        </p:tav>
                                        <p:tav tm="100000">
                                          <p:val>
                                            <p:strVal val="#ppt_y"/>
                                          </p:val>
                                        </p:tav>
                                      </p:tavLst>
                                    </p:anim>
                                  </p:childTnLst>
                                </p:cTn>
                              </p:par>
                            </p:childTnLst>
                          </p:cTn>
                        </p:par>
                        <p:par>
                          <p:cTn id="41" fill="hold">
                            <p:stCondLst>
                              <p:cond delay="500"/>
                            </p:stCondLst>
                            <p:childTnLst>
                              <p:par>
                                <p:cTn id="42" presetID="42" presetClass="entr" presetSubtype="0" fill="hold" grpId="0" nodeType="afterEffect">
                                  <p:stCondLst>
                                    <p:cond delay="0"/>
                                  </p:stCondLst>
                                  <p:childTnLst>
                                    <p:set>
                                      <p:cBhvr>
                                        <p:cTn id="43" dur="1" fill="hold">
                                          <p:stCondLst>
                                            <p:cond delay="0"/>
                                          </p:stCondLst>
                                        </p:cTn>
                                        <p:tgtEl>
                                          <p:spTgt spid="11"/>
                                        </p:tgtEl>
                                        <p:attrNameLst>
                                          <p:attrName>style.visibility</p:attrName>
                                        </p:attrNameLst>
                                      </p:cBhvr>
                                      <p:to>
                                        <p:strVal val="visible"/>
                                      </p:to>
                                    </p:set>
                                    <p:animEffect transition="in" filter="fade">
                                      <p:cBhvr>
                                        <p:cTn id="44" dur="500"/>
                                        <p:tgtEl>
                                          <p:spTgt spid="11"/>
                                        </p:tgtEl>
                                      </p:cBhvr>
                                    </p:animEffect>
                                    <p:anim calcmode="lin" valueType="num">
                                      <p:cBhvr>
                                        <p:cTn id="45" dur="500" fill="hold"/>
                                        <p:tgtEl>
                                          <p:spTgt spid="11"/>
                                        </p:tgtEl>
                                        <p:attrNameLst>
                                          <p:attrName>ppt_x</p:attrName>
                                        </p:attrNameLst>
                                      </p:cBhvr>
                                      <p:tavLst>
                                        <p:tav tm="0">
                                          <p:val>
                                            <p:strVal val="#ppt_x"/>
                                          </p:val>
                                        </p:tav>
                                        <p:tav tm="100000">
                                          <p:val>
                                            <p:strVal val="#ppt_x"/>
                                          </p:val>
                                        </p:tav>
                                      </p:tavLst>
                                    </p:anim>
                                    <p:anim calcmode="lin" valueType="num">
                                      <p:cBhvr>
                                        <p:cTn id="46" dur="5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4" presetClass="entr" presetSubtype="10" fill="hold" nodeType="clickEffect">
                                  <p:stCondLst>
                                    <p:cond delay="0"/>
                                  </p:stCondLst>
                                  <p:childTnLst>
                                    <p:set>
                                      <p:cBhvr>
                                        <p:cTn id="50" dur="1" fill="hold">
                                          <p:stCondLst>
                                            <p:cond delay="0"/>
                                          </p:stCondLst>
                                        </p:cTn>
                                        <p:tgtEl>
                                          <p:spTgt spid="12"/>
                                        </p:tgtEl>
                                        <p:attrNameLst>
                                          <p:attrName>style.visibility</p:attrName>
                                        </p:attrNameLst>
                                      </p:cBhvr>
                                      <p:to>
                                        <p:strVal val="visible"/>
                                      </p:to>
                                    </p:set>
                                    <p:animEffect transition="in" filter="randombar(horizontal)">
                                      <p:cBhvr>
                                        <p:cTn id="51" dur="500"/>
                                        <p:tgtEl>
                                          <p:spTgt spid="12"/>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8" fill="hold" nodeType="clickEffect">
                                  <p:stCondLst>
                                    <p:cond delay="0"/>
                                  </p:stCondLst>
                                  <p:childTnLst>
                                    <p:set>
                                      <p:cBhvr>
                                        <p:cTn id="55" dur="1" fill="hold">
                                          <p:stCondLst>
                                            <p:cond delay="0"/>
                                          </p:stCondLst>
                                        </p:cTn>
                                        <p:tgtEl>
                                          <p:spTgt spid="18"/>
                                        </p:tgtEl>
                                        <p:attrNameLst>
                                          <p:attrName>style.visibility</p:attrName>
                                        </p:attrNameLst>
                                      </p:cBhvr>
                                      <p:to>
                                        <p:strVal val="visible"/>
                                      </p:to>
                                    </p:set>
                                    <p:animEffect transition="in" filter="wipe(left)">
                                      <p:cBhvr>
                                        <p:cTn id="56"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P spid="7" grpId="0" animBg="1"/>
      <p:bldP spid="8" grpId="0" animBg="1"/>
      <p:bldP spid="9" grpId="0" animBg="1"/>
      <p:bldP spid="10" grpId="0" animBg="1"/>
      <p:bldP spid="11"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313ABF0-BBBD-9B27-9A78-92CF722D53BB}"/>
              </a:ext>
            </a:extLst>
          </p:cNvPr>
          <p:cNvGrpSpPr/>
          <p:nvPr/>
        </p:nvGrpSpPr>
        <p:grpSpPr>
          <a:xfrm>
            <a:off x="673038" y="115449"/>
            <a:ext cx="7797924" cy="1149471"/>
            <a:chOff x="528320" y="182914"/>
            <a:chExt cx="7797924" cy="1149471"/>
          </a:xfrm>
        </p:grpSpPr>
        <p:sp>
          <p:nvSpPr>
            <p:cNvPr id="3" name="Rectangle: Rounded Corners 2">
              <a:extLst>
                <a:ext uri="{FF2B5EF4-FFF2-40B4-BE49-F238E27FC236}">
                  <a16:creationId xmlns:a16="http://schemas.microsoft.com/office/drawing/2014/main" id="{3B022462-9F84-5609-F70F-A1E20C4C72AA}"/>
                </a:ext>
              </a:extLst>
            </p:cNvPr>
            <p:cNvSpPr/>
            <p:nvPr/>
          </p:nvSpPr>
          <p:spPr>
            <a:xfrm>
              <a:off x="817756" y="324280"/>
              <a:ext cx="7508488" cy="1008105"/>
            </a:xfrm>
            <a:prstGeom prst="roundRect">
              <a:avLst/>
            </a:prstGeom>
            <a:solidFill>
              <a:schemeClr val="accent4"/>
            </a:solidFill>
            <a:ln>
              <a:solidFill>
                <a:srgbClr val="F7D57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kern="100">
                  <a:solidFill>
                    <a:srgbClr val="000000"/>
                  </a:solidFill>
                  <a:effectLst/>
                  <a:ea typeface="Calibri" panose="020F0502020204030204" pitchFamily="34" charset="0"/>
                </a:rPr>
                <a:t>Tìm hiểu về một số di tích lịch sử, phong trào </a:t>
              </a:r>
              <a:endParaRPr lang="en-US" sz="2000" kern="100">
                <a:solidFill>
                  <a:srgbClr val="000000"/>
                </a:solidFill>
                <a:effectLst/>
                <a:ea typeface="Calibri" panose="020F0502020204030204" pitchFamily="34" charset="0"/>
              </a:endParaRPr>
            </a:p>
            <a:p>
              <a:pPr algn="ctr">
                <a:lnSpc>
                  <a:spcPct val="150000"/>
                </a:lnSpc>
              </a:pPr>
              <a:r>
                <a:rPr lang="vi-VN" sz="2000" kern="100">
                  <a:solidFill>
                    <a:srgbClr val="000000"/>
                  </a:solidFill>
                  <a:effectLst/>
                  <a:ea typeface="Calibri" panose="020F0502020204030204" pitchFamily="34" charset="0"/>
                </a:rPr>
                <a:t>ở địa phương mình trong giai đoạn 1930 – 1931. </a:t>
              </a:r>
              <a:endParaRPr lang="en-US" sz="1600"/>
            </a:p>
          </p:txBody>
        </p:sp>
        <p:sp>
          <p:nvSpPr>
            <p:cNvPr id="2" name="Freeform 21">
              <a:extLst>
                <a:ext uri="{FF2B5EF4-FFF2-40B4-BE49-F238E27FC236}">
                  <a16:creationId xmlns:a16="http://schemas.microsoft.com/office/drawing/2014/main" id="{5F3A9027-4276-0C6C-1F58-A42FAA41C575}"/>
                </a:ext>
              </a:extLst>
            </p:cNvPr>
            <p:cNvSpPr/>
            <p:nvPr/>
          </p:nvSpPr>
          <p:spPr>
            <a:xfrm>
              <a:off x="528320" y="182914"/>
              <a:ext cx="884170" cy="1149471"/>
            </a:xfrm>
            <a:custGeom>
              <a:avLst/>
              <a:gdLst/>
              <a:ahLst/>
              <a:cxnLst/>
              <a:rect l="l" t="t" r="r" b="b"/>
              <a:pathLst>
                <a:path w="2556061" h="3175232">
                  <a:moveTo>
                    <a:pt x="0" y="0"/>
                  </a:moveTo>
                  <a:lnTo>
                    <a:pt x="2556062" y="0"/>
                  </a:lnTo>
                  <a:lnTo>
                    <a:pt x="2556062" y="3175232"/>
                  </a:lnTo>
                  <a:lnTo>
                    <a:pt x="0" y="3175232"/>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txBody>
            <a:bodyPr/>
            <a:lstStyle/>
            <a:p>
              <a:endParaRPr lang="en-US"/>
            </a:p>
          </p:txBody>
        </p:sp>
      </p:grpSp>
      <p:pic>
        <p:nvPicPr>
          <p:cNvPr id="6" name="Picture 5" descr="A statue of a person and person&#10;&#10;Description automatically generated">
            <a:extLst>
              <a:ext uri="{FF2B5EF4-FFF2-40B4-BE49-F238E27FC236}">
                <a16:creationId xmlns:a16="http://schemas.microsoft.com/office/drawing/2014/main" id="{FB53C38B-D3E7-BB38-83AC-9962C005A10F}"/>
              </a:ext>
            </a:extLst>
          </p:cNvPr>
          <p:cNvPicPr>
            <a:picLocks noChangeAspect="1"/>
          </p:cNvPicPr>
          <p:nvPr/>
        </p:nvPicPr>
        <p:blipFill>
          <a:blip r:embed="rId4"/>
          <a:srcRect l="14901" t="4434" r="32283" b="5717"/>
          <a:stretch/>
        </p:blipFill>
        <p:spPr>
          <a:xfrm>
            <a:off x="182148" y="1518768"/>
            <a:ext cx="2872040" cy="3318546"/>
          </a:xfrm>
          <a:prstGeom prst="rect">
            <a:avLst/>
          </a:prstGeom>
        </p:spPr>
      </p:pic>
      <p:sp>
        <p:nvSpPr>
          <p:cNvPr id="8" name="TextBox 7">
            <a:extLst>
              <a:ext uri="{FF2B5EF4-FFF2-40B4-BE49-F238E27FC236}">
                <a16:creationId xmlns:a16="http://schemas.microsoft.com/office/drawing/2014/main" id="{42ECE989-045C-0D4F-EA11-7F05634E2CB3}"/>
              </a:ext>
            </a:extLst>
          </p:cNvPr>
          <p:cNvSpPr txBox="1"/>
          <p:nvPr/>
        </p:nvSpPr>
        <p:spPr>
          <a:xfrm>
            <a:off x="3143157" y="1287780"/>
            <a:ext cx="5719976" cy="3780522"/>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800"/>
              <a:t>Thời gian: 1/5/</a:t>
            </a:r>
            <a:r>
              <a:rPr lang="vi-VN" sz="1800"/>
              <a:t>1930</a:t>
            </a:r>
            <a:r>
              <a:rPr lang="en-US" sz="1800"/>
              <a:t> tại Ngã ba Bến Thủy.</a:t>
            </a:r>
          </a:p>
          <a:p>
            <a:pPr marL="285750" indent="-285750" algn="just">
              <a:lnSpc>
                <a:spcPct val="150000"/>
              </a:lnSpc>
              <a:buFont typeface="Arial" panose="020B0604020202020204" pitchFamily="34" charset="0"/>
              <a:buChar char="•"/>
            </a:pPr>
            <a:r>
              <a:rPr lang="en-US" sz="1800"/>
              <a:t>Hoạt động:</a:t>
            </a:r>
            <a:r>
              <a:rPr lang="vi-VN" sz="1800"/>
              <a:t> hơn 1.200 quần chúng công - nông kéo về Nhà máy Trường Thi biểu tình đòi tăng lương, giảm giờ làm, chia ruộng đất, giảm sưu thuế. </a:t>
            </a:r>
            <a:endParaRPr lang="en-US" sz="1800"/>
          </a:p>
          <a:p>
            <a:pPr marL="285750" indent="-285750" algn="just">
              <a:lnSpc>
                <a:spcPct val="150000"/>
              </a:lnSpc>
              <a:buFont typeface="Arial" panose="020B0604020202020204" pitchFamily="34" charset="0"/>
              <a:buChar char="•"/>
            </a:pPr>
            <a:r>
              <a:rPr lang="en-US" sz="1800"/>
              <a:t>Kết quả: bị </a:t>
            </a:r>
            <a:r>
              <a:rPr lang="vi-VN" sz="1800"/>
              <a:t>đàn áp đẫm máu, làm chết 7 người, bị thương 18 người và hàng trăm người khác bị bắt. </a:t>
            </a:r>
            <a:endParaRPr lang="en-US" sz="1800"/>
          </a:p>
          <a:p>
            <a:pPr marL="285750" indent="-285750" algn="just">
              <a:lnSpc>
                <a:spcPct val="150000"/>
              </a:lnSpc>
              <a:buFont typeface="Arial" panose="020B0604020202020204" pitchFamily="34" charset="0"/>
              <a:buChar char="•"/>
            </a:pPr>
            <a:r>
              <a:rPr lang="en-US" sz="1800"/>
              <a:t>Ý nghĩa: </a:t>
            </a:r>
            <a:r>
              <a:rPr lang="vi-VN" sz="1800"/>
              <a:t>Ngã ba Bến Thủy trở thành địa danh lịch sử đặc biệt đánh dấu sự mở đầu cho Phong trào Xô viết Nghệ Tĩnh.</a:t>
            </a:r>
            <a:endParaRPr lang="en-US" sz="1800"/>
          </a:p>
        </p:txBody>
      </p:sp>
    </p:spTree>
    <p:extLst>
      <p:ext uri="{BB962C8B-B14F-4D97-AF65-F5344CB8AC3E}">
        <p14:creationId xmlns:p14="http://schemas.microsoft.com/office/powerpoint/2010/main" val="2202065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randombar(horizontal)">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arn(inVertical)">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ainting of people protesting&#10;&#10;Description automatically generated">
            <a:extLst>
              <a:ext uri="{FF2B5EF4-FFF2-40B4-BE49-F238E27FC236}">
                <a16:creationId xmlns:a16="http://schemas.microsoft.com/office/drawing/2014/main" id="{D744EF87-2A36-59A6-8458-6006478A1960}"/>
              </a:ext>
            </a:extLst>
          </p:cNvPr>
          <p:cNvPicPr>
            <a:picLocks noChangeAspect="1"/>
          </p:cNvPicPr>
          <p:nvPr/>
        </p:nvPicPr>
        <p:blipFill>
          <a:blip r:embed="rId2">
            <a:alphaModFix amt="11000"/>
          </a:blip>
          <a:stretch>
            <a:fillRect/>
          </a:stretch>
        </p:blipFill>
        <p:spPr>
          <a:xfrm>
            <a:off x="0" y="0"/>
            <a:ext cx="9144000" cy="5143500"/>
          </a:xfrm>
          <a:prstGeom prst="rect">
            <a:avLst/>
          </a:prstGeom>
        </p:spPr>
      </p:pic>
      <p:sp>
        <p:nvSpPr>
          <p:cNvPr id="4" name="Rectangle 3">
            <a:extLst>
              <a:ext uri="{FF2B5EF4-FFF2-40B4-BE49-F238E27FC236}">
                <a16:creationId xmlns:a16="http://schemas.microsoft.com/office/drawing/2014/main" id="{17E62364-154F-BD28-D923-242CA71A9CD3}"/>
              </a:ext>
            </a:extLst>
          </p:cNvPr>
          <p:cNvSpPr/>
          <p:nvPr/>
        </p:nvSpPr>
        <p:spPr>
          <a:xfrm>
            <a:off x="0" y="558800"/>
            <a:ext cx="3471333" cy="762000"/>
          </a:xfrm>
          <a:prstGeom prst="rect">
            <a:avLst/>
          </a:prstGeom>
          <a:solidFill>
            <a:srgbClr val="FD020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a:solidFill>
                  <a:schemeClr val="accent4"/>
                </a:solidFill>
                <a:latin typeface="Aptos Black" panose="020B0004020202020204" pitchFamily="34" charset="0"/>
              </a:rPr>
              <a:t>KẾT LUẬN</a:t>
            </a:r>
          </a:p>
        </p:txBody>
      </p:sp>
      <p:pic>
        <p:nvPicPr>
          <p:cNvPr id="6" name="Picture 5" descr="A statue of a person holding a flag&#10;&#10;Description automatically generated">
            <a:extLst>
              <a:ext uri="{FF2B5EF4-FFF2-40B4-BE49-F238E27FC236}">
                <a16:creationId xmlns:a16="http://schemas.microsoft.com/office/drawing/2014/main" id="{ACC0F6AB-FFE0-6749-3BAA-DF87B1ADA40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14786" y1="86875" x2="19808" y2="89688"/>
                        <a14:backgroundMark x1="82957" y1="85469" x2="83183" y2="90547"/>
                        <a14:backgroundMark x1="77483" y1="81797" x2="81377" y2="90391"/>
                        <a14:backgroundMark x1="43228" y1="42500" x2="43228" y2="42500"/>
                        <a14:backgroundMark x1="44526" y1="39531" x2="44526" y2="39531"/>
                      </a14:backgroundRemoval>
                    </a14:imgEffect>
                  </a14:imgLayer>
                </a14:imgProps>
              </a:ext>
            </a:extLst>
          </a:blip>
          <a:srcRect l="25268" t="13662" r="25148" b="8807"/>
          <a:stretch/>
        </p:blipFill>
        <p:spPr>
          <a:xfrm>
            <a:off x="4572000" y="0"/>
            <a:ext cx="4610018" cy="5207000"/>
          </a:xfrm>
          <a:prstGeom prst="rect">
            <a:avLst/>
          </a:prstGeom>
        </p:spPr>
      </p:pic>
      <p:sp>
        <p:nvSpPr>
          <p:cNvPr id="8" name="TextBox 7">
            <a:extLst>
              <a:ext uri="{FF2B5EF4-FFF2-40B4-BE49-F238E27FC236}">
                <a16:creationId xmlns:a16="http://schemas.microsoft.com/office/drawing/2014/main" id="{8D301539-648C-6B0E-CFB2-A627E1663600}"/>
              </a:ext>
            </a:extLst>
          </p:cNvPr>
          <p:cNvSpPr txBox="1"/>
          <p:nvPr/>
        </p:nvSpPr>
        <p:spPr>
          <a:xfrm>
            <a:off x="304799" y="1544591"/>
            <a:ext cx="4944533" cy="2805320"/>
          </a:xfrm>
          <a:prstGeom prst="rect">
            <a:avLst/>
          </a:prstGeom>
          <a:noFill/>
        </p:spPr>
        <p:txBody>
          <a:bodyPr wrap="square">
            <a:spAutoFit/>
          </a:bodyPr>
          <a:lstStyle/>
          <a:p>
            <a:pPr algn="just">
              <a:lnSpc>
                <a:spcPct val="150000"/>
              </a:lnSpc>
            </a:pPr>
            <a:r>
              <a:rPr lang="en-US" sz="2000"/>
              <a:t>P</a:t>
            </a:r>
            <a:r>
              <a:rPr lang="vi-VN" sz="2000"/>
              <a:t>hong trào Xô viết Nghệ - Tĩnh</a:t>
            </a:r>
            <a:r>
              <a:rPr lang="en-US" sz="2000"/>
              <a:t> l</a:t>
            </a:r>
            <a:r>
              <a:rPr lang="vi-VN" sz="2000"/>
              <a:t>à phong trào cách mạng lần đầu tiên diễn ra dưới sự lãnh đạo của Đảng Cộng sản Việt Nam, đã phát huy được lòng yêu nước của quần chúng nhân dân cả nước, vai trò đấu tranh của công nhân và nông dân.</a:t>
            </a:r>
            <a:endParaRPr lang="en-US" sz="2000"/>
          </a:p>
        </p:txBody>
      </p:sp>
    </p:spTree>
    <p:extLst>
      <p:ext uri="{BB962C8B-B14F-4D97-AF65-F5344CB8AC3E}">
        <p14:creationId xmlns:p14="http://schemas.microsoft.com/office/powerpoint/2010/main" val="283322641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down)">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32" name="TextBox 31">
            <a:extLst>
              <a:ext uri="{FF2B5EF4-FFF2-40B4-BE49-F238E27FC236}">
                <a16:creationId xmlns:a16="http://schemas.microsoft.com/office/drawing/2014/main" id="{ACFB9DDD-08B7-DD45-B621-EB02D9100802}"/>
              </a:ext>
            </a:extLst>
          </p:cNvPr>
          <p:cNvSpPr txBox="1"/>
          <p:nvPr/>
        </p:nvSpPr>
        <p:spPr>
          <a:xfrm>
            <a:off x="2183057" y="462629"/>
            <a:ext cx="4777886" cy="492443"/>
          </a:xfrm>
          <a:prstGeom prst="rect">
            <a:avLst/>
          </a:prstGeom>
          <a:noFill/>
        </p:spPr>
        <p:txBody>
          <a:bodyPr wrap="square">
            <a:spAutoFit/>
          </a:bodyPr>
          <a:lstStyle/>
          <a:p>
            <a:pPr algn="ctr">
              <a:spcAft>
                <a:spcPts val="1000"/>
              </a:spcAft>
            </a:pPr>
            <a:r>
              <a:rPr lang="en-US" sz="2600" b="1" i="1">
                <a:solidFill>
                  <a:srgbClr val="002060"/>
                </a:solidFill>
                <a:effectLst/>
                <a:latin typeface="+mn-lt"/>
                <a:ea typeface="Calibri" panose="020F0502020204030204" pitchFamily="34" charset="0"/>
              </a:rPr>
              <a:t>c. Ý nghĩa</a:t>
            </a:r>
            <a:endParaRPr lang="en-US" sz="2600">
              <a:solidFill>
                <a:srgbClr val="002060"/>
              </a:solidFill>
              <a:effectLst/>
              <a:latin typeface="+mn-lt"/>
              <a:ea typeface="Calibri" panose="020F0502020204030204" pitchFamily="34" charset="0"/>
            </a:endParaRPr>
          </a:p>
        </p:txBody>
      </p:sp>
      <p:sp>
        <p:nvSpPr>
          <p:cNvPr id="2" name="Freeform 2">
            <a:extLst>
              <a:ext uri="{FF2B5EF4-FFF2-40B4-BE49-F238E27FC236}">
                <a16:creationId xmlns:a16="http://schemas.microsoft.com/office/drawing/2014/main" id="{0EE821EA-5A91-FF18-F05A-97287F87F8B1}"/>
              </a:ext>
            </a:extLst>
          </p:cNvPr>
          <p:cNvSpPr/>
          <p:nvPr/>
        </p:nvSpPr>
        <p:spPr>
          <a:xfrm>
            <a:off x="0" y="2108200"/>
            <a:ext cx="5071533" cy="3035300"/>
          </a:xfrm>
          <a:custGeom>
            <a:avLst/>
            <a:gdLst/>
            <a:ahLst/>
            <a:cxnLst/>
            <a:rect l="l" t="t" r="r" b="b"/>
            <a:pathLst>
              <a:path w="6858000" h="3926205">
                <a:moveTo>
                  <a:pt x="0" y="0"/>
                </a:moveTo>
                <a:lnTo>
                  <a:pt x="6858000" y="0"/>
                </a:lnTo>
                <a:lnTo>
                  <a:pt x="6858000" y="3926205"/>
                </a:lnTo>
                <a:lnTo>
                  <a:pt x="0" y="3926205"/>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endParaRPr lang="vi-VN"/>
          </a:p>
        </p:txBody>
      </p:sp>
      <p:grpSp>
        <p:nvGrpSpPr>
          <p:cNvPr id="3" name="Group 2">
            <a:extLst>
              <a:ext uri="{FF2B5EF4-FFF2-40B4-BE49-F238E27FC236}">
                <a16:creationId xmlns:a16="http://schemas.microsoft.com/office/drawing/2014/main" id="{158C568F-7FEB-CD85-06FB-99C40672C304}"/>
              </a:ext>
            </a:extLst>
          </p:cNvPr>
          <p:cNvGrpSpPr/>
          <p:nvPr/>
        </p:nvGrpSpPr>
        <p:grpSpPr>
          <a:xfrm>
            <a:off x="4016331" y="1125566"/>
            <a:ext cx="4798401" cy="2582834"/>
            <a:chOff x="158660" y="3044189"/>
            <a:chExt cx="9596800" cy="5165666"/>
          </a:xfrm>
        </p:grpSpPr>
        <p:grpSp>
          <p:nvGrpSpPr>
            <p:cNvPr id="4" name="Group 3">
              <a:extLst>
                <a:ext uri="{FF2B5EF4-FFF2-40B4-BE49-F238E27FC236}">
                  <a16:creationId xmlns:a16="http://schemas.microsoft.com/office/drawing/2014/main" id="{D83B2D1B-8B8D-B3BA-C2D1-5FA7DE83C8FC}"/>
                </a:ext>
              </a:extLst>
            </p:cNvPr>
            <p:cNvGrpSpPr/>
            <p:nvPr/>
          </p:nvGrpSpPr>
          <p:grpSpPr>
            <a:xfrm>
              <a:off x="158660" y="3044189"/>
              <a:ext cx="9596800" cy="5165666"/>
              <a:chOff x="1505567" y="4997490"/>
              <a:chExt cx="8782077" cy="4003799"/>
            </a:xfrm>
          </p:grpSpPr>
          <p:sp>
            <p:nvSpPr>
              <p:cNvPr id="6" name="Google Shape;541;p59">
                <a:extLst>
                  <a:ext uri="{FF2B5EF4-FFF2-40B4-BE49-F238E27FC236}">
                    <a16:creationId xmlns:a16="http://schemas.microsoft.com/office/drawing/2014/main" id="{AA323DC0-BBC8-C50E-A925-3AEC305E1820}"/>
                  </a:ext>
                </a:extLst>
              </p:cNvPr>
              <p:cNvSpPr/>
              <p:nvPr/>
            </p:nvSpPr>
            <p:spPr>
              <a:xfrm>
                <a:off x="1654797" y="5137489"/>
                <a:ext cx="8632847" cy="3863800"/>
              </a:xfrm>
              <a:prstGeom prst="roundRect">
                <a:avLst>
                  <a:gd name="adj" fmla="val 12196"/>
                </a:avLst>
              </a:prstGeom>
              <a:noFill/>
              <a:ln w="28575" cap="flat" cmpd="sng">
                <a:solidFill>
                  <a:schemeClr val="bg2">
                    <a:lumMod val="75000"/>
                  </a:schemeClr>
                </a:solidFill>
                <a:prstDash val="dash"/>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sz="1800"/>
              </a:p>
            </p:txBody>
          </p:sp>
          <p:sp>
            <p:nvSpPr>
              <p:cNvPr id="7" name="Google Shape;542;p59">
                <a:extLst>
                  <a:ext uri="{FF2B5EF4-FFF2-40B4-BE49-F238E27FC236}">
                    <a16:creationId xmlns:a16="http://schemas.microsoft.com/office/drawing/2014/main" id="{F16A6195-435E-76EE-D508-75FA805C7263}"/>
                  </a:ext>
                </a:extLst>
              </p:cNvPr>
              <p:cNvSpPr/>
              <p:nvPr/>
            </p:nvSpPr>
            <p:spPr>
              <a:xfrm>
                <a:off x="1505567" y="4997490"/>
                <a:ext cx="8632849" cy="3863800"/>
              </a:xfrm>
              <a:prstGeom prst="roundRect">
                <a:avLst>
                  <a:gd name="adj" fmla="val 10202"/>
                </a:avLst>
              </a:prstGeom>
              <a:solidFill>
                <a:schemeClr val="bg2">
                  <a:lumMod val="20000"/>
                  <a:lumOff val="80000"/>
                </a:schemeClr>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sz="1800"/>
              </a:p>
            </p:txBody>
          </p:sp>
        </p:grpSp>
        <p:sp>
          <p:nvSpPr>
            <p:cNvPr id="5" name="TextBox 24">
              <a:extLst>
                <a:ext uri="{FF2B5EF4-FFF2-40B4-BE49-F238E27FC236}">
                  <a16:creationId xmlns:a16="http://schemas.microsoft.com/office/drawing/2014/main" id="{1577BD01-B930-DF01-D973-7FB91239C2CC}"/>
                </a:ext>
              </a:extLst>
            </p:cNvPr>
            <p:cNvSpPr txBox="1"/>
            <p:nvPr/>
          </p:nvSpPr>
          <p:spPr>
            <a:xfrm>
              <a:off x="305384" y="3193053"/>
              <a:ext cx="9140278" cy="4687308"/>
            </a:xfrm>
            <a:prstGeom prst="rect">
              <a:avLst/>
            </a:prstGeom>
            <a:noFill/>
          </p:spPr>
          <p:txBody>
            <a:bodyPr wrap="square" rtlCol="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lnSpc>
                  <a:spcPct val="150000"/>
                </a:lnSpc>
              </a:pPr>
              <a:r>
                <a:rPr lang="en-US" sz="2000" b="1" i="1">
                  <a:solidFill>
                    <a:srgbClr val="FF0000"/>
                  </a:solidFill>
                </a:rPr>
                <a:t>K</a:t>
              </a:r>
              <a:r>
                <a:rPr lang="vi-VN" sz="2000" b="1" i="1">
                  <a:solidFill>
                    <a:srgbClr val="FF0000"/>
                  </a:solidFill>
                </a:rPr>
                <a:t>hai thác thông tin mục 1 SGK tr.31 kết hợp tư liệu GV cung cấp và trả lời câu hỏi: </a:t>
              </a:r>
              <a:r>
                <a:rPr lang="vi-VN" sz="2000"/>
                <a:t>Phong trào cách mạng 1930 – 1931 có ý nghĩa lịch sử như thế nào với cách mạng Việt Nam?</a:t>
              </a:r>
              <a:endParaRPr lang="en-US" sz="2000"/>
            </a:p>
          </p:txBody>
        </p:sp>
      </p:grpSp>
    </p:spTree>
    <p:extLst>
      <p:ext uri="{BB962C8B-B14F-4D97-AF65-F5344CB8AC3E}">
        <p14:creationId xmlns:p14="http://schemas.microsoft.com/office/powerpoint/2010/main" val="2775453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randombar(horizont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Diagonal Corners Rounded 1">
            <a:extLst>
              <a:ext uri="{FF2B5EF4-FFF2-40B4-BE49-F238E27FC236}">
                <a16:creationId xmlns:a16="http://schemas.microsoft.com/office/drawing/2014/main" id="{1B4A8C58-F586-F0D6-7AC2-0A88C05FA4E3}"/>
              </a:ext>
            </a:extLst>
          </p:cNvPr>
          <p:cNvSpPr/>
          <p:nvPr/>
        </p:nvSpPr>
        <p:spPr>
          <a:xfrm>
            <a:off x="230780" y="159808"/>
            <a:ext cx="4434354" cy="4823884"/>
          </a:xfrm>
          <a:prstGeom prst="round2DiagRect">
            <a:avLst>
              <a:gd name="adj1" fmla="val 6715"/>
              <a:gd name="adj2" fmla="val 0"/>
            </a:avLst>
          </a:prstGeom>
          <a:ln>
            <a:solidFill>
              <a:srgbClr val="0070C0"/>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000" b="1" kern="100">
                <a:solidFill>
                  <a:srgbClr val="0070C0"/>
                </a:solidFill>
                <a:effectLst/>
                <a:latin typeface="Times New Roman" panose="02020603050405020304" pitchFamily="18" charset="0"/>
                <a:ea typeface="Calibri" panose="020F0502020204030204" pitchFamily="34" charset="0"/>
              </a:rPr>
              <a:t>TƯ LIỆU</a:t>
            </a:r>
            <a:r>
              <a:rPr lang="en-US" sz="2000" b="1" kern="100">
                <a:solidFill>
                  <a:srgbClr val="0070C0"/>
                </a:solidFill>
                <a:effectLst/>
                <a:latin typeface="Times New Roman" panose="02020603050405020304" pitchFamily="18" charset="0"/>
                <a:ea typeface="Calibri" panose="020F0502020204030204" pitchFamily="34" charset="0"/>
              </a:rPr>
              <a:t> 2</a:t>
            </a:r>
            <a:r>
              <a:rPr lang="vi-VN" sz="2000" b="1" kern="100">
                <a:solidFill>
                  <a:srgbClr val="0070C0"/>
                </a:solidFill>
                <a:effectLst/>
                <a:latin typeface="Times New Roman" panose="02020603050405020304" pitchFamily="18" charset="0"/>
                <a:ea typeface="Calibri" panose="020F0502020204030204" pitchFamily="34" charset="0"/>
              </a:rPr>
              <a:t>:</a:t>
            </a:r>
            <a:r>
              <a:rPr lang="en-US" sz="2000" b="1" kern="100">
                <a:solidFill>
                  <a:srgbClr val="0070C0"/>
                </a:solidFill>
                <a:effectLst/>
                <a:latin typeface="Times New Roman" panose="02020603050405020304" pitchFamily="18" charset="0"/>
                <a:ea typeface="Calibri" panose="020F0502020204030204" pitchFamily="34" charset="0"/>
              </a:rPr>
              <a:t> </a:t>
            </a:r>
            <a:r>
              <a:rPr lang="vi-VN" sz="2000">
                <a:solidFill>
                  <a:srgbClr val="000000"/>
                </a:solidFill>
                <a:latin typeface="Times New Roman" panose="02020603050405020304" pitchFamily="18" charset="0"/>
                <a:ea typeface="Times New Roman" panose="02020603050405020304" pitchFamily="18" charset="0"/>
              </a:rPr>
              <a:t>Đánh giá về ý nghĩa lịch sử của phong trào cách mạng 1930 - 1931 và Xô viết Nghệ - Tĩnh, Chủ tịch Hồ Chí Minh đã viết: “Phong trào... đã chứng tỏ tinh thần oanh liệt và năng lực cách mạng của nhân dân lao động Việt Nam. Phong trào tuy thất bại, nhưng nó rèn lực lượng cho cuộc Cách mạng tháng Tám thắng lợi sau này”.</a:t>
            </a:r>
          </a:p>
          <a:p>
            <a:pPr algn="r">
              <a:lnSpc>
                <a:spcPct val="150000"/>
              </a:lnSpc>
            </a:pPr>
            <a:r>
              <a:rPr lang="vi-VN" sz="1200">
                <a:solidFill>
                  <a:srgbClr val="000000"/>
                </a:solidFill>
                <a:latin typeface="Times New Roman" panose="02020603050405020304" pitchFamily="18" charset="0"/>
                <a:ea typeface="Times New Roman" panose="02020603050405020304" pitchFamily="18" charset="0"/>
              </a:rPr>
              <a:t>(Hồ Chí Minh: Toàn tập, Tập 10, </a:t>
            </a:r>
            <a:r>
              <a:rPr lang="en-US" sz="1200">
                <a:solidFill>
                  <a:srgbClr val="000000"/>
                </a:solidFill>
                <a:latin typeface="Times New Roman" panose="02020603050405020304" pitchFamily="18" charset="0"/>
                <a:ea typeface="Times New Roman" panose="02020603050405020304" pitchFamily="18" charset="0"/>
              </a:rPr>
              <a:t> </a:t>
            </a:r>
            <a:r>
              <a:rPr lang="vi-VN" sz="1200">
                <a:solidFill>
                  <a:srgbClr val="000000"/>
                </a:solidFill>
                <a:latin typeface="Times New Roman" panose="02020603050405020304" pitchFamily="18" charset="0"/>
                <a:ea typeface="Times New Roman" panose="02020603050405020304" pitchFamily="18" charset="0"/>
              </a:rPr>
              <a:t>NXB Chính trị quốc gia, </a:t>
            </a:r>
            <a:endParaRPr lang="en-US" sz="1200">
              <a:solidFill>
                <a:srgbClr val="000000"/>
              </a:solidFill>
              <a:latin typeface="Times New Roman" panose="02020603050405020304" pitchFamily="18" charset="0"/>
              <a:ea typeface="Times New Roman" panose="02020603050405020304" pitchFamily="18" charset="0"/>
            </a:endParaRPr>
          </a:p>
          <a:p>
            <a:pPr algn="r">
              <a:lnSpc>
                <a:spcPct val="150000"/>
              </a:lnSpc>
            </a:pPr>
            <a:r>
              <a:rPr lang="vi-VN" sz="1200">
                <a:solidFill>
                  <a:srgbClr val="000000"/>
                </a:solidFill>
                <a:latin typeface="Times New Roman" panose="02020603050405020304" pitchFamily="18" charset="0"/>
                <a:ea typeface="Times New Roman" panose="02020603050405020304" pitchFamily="18" charset="0"/>
              </a:rPr>
              <a:t>Hà Nội, 2002, tr. 9)</a:t>
            </a:r>
          </a:p>
        </p:txBody>
      </p:sp>
      <p:grpSp>
        <p:nvGrpSpPr>
          <p:cNvPr id="6" name="Group 5">
            <a:extLst>
              <a:ext uri="{FF2B5EF4-FFF2-40B4-BE49-F238E27FC236}">
                <a16:creationId xmlns:a16="http://schemas.microsoft.com/office/drawing/2014/main" id="{A3D4826E-0B6A-90C7-362D-ACE681AD428C}"/>
              </a:ext>
            </a:extLst>
          </p:cNvPr>
          <p:cNvGrpSpPr/>
          <p:nvPr/>
        </p:nvGrpSpPr>
        <p:grpSpPr>
          <a:xfrm>
            <a:off x="4772526" y="494770"/>
            <a:ext cx="4140694" cy="4153959"/>
            <a:chOff x="4772526" y="829733"/>
            <a:chExt cx="4140694" cy="4153959"/>
          </a:xfrm>
        </p:grpSpPr>
        <p:pic>
          <p:nvPicPr>
            <p:cNvPr id="4" name="Picture 3" descr="A statue of people standing on a pedestal&#10;&#10;Description automatically generated">
              <a:extLst>
                <a:ext uri="{FF2B5EF4-FFF2-40B4-BE49-F238E27FC236}">
                  <a16:creationId xmlns:a16="http://schemas.microsoft.com/office/drawing/2014/main" id="{9B42FF04-F8A3-0D10-AE77-CD57B9CBFD3B}"/>
                </a:ext>
              </a:extLst>
            </p:cNvPr>
            <p:cNvPicPr>
              <a:picLocks noChangeAspect="1"/>
            </p:cNvPicPr>
            <p:nvPr/>
          </p:nvPicPr>
          <p:blipFill>
            <a:blip r:embed="rId2"/>
            <a:srcRect l="12287" r="8559"/>
            <a:stretch/>
          </p:blipFill>
          <p:spPr>
            <a:xfrm>
              <a:off x="4772526" y="829733"/>
              <a:ext cx="4140694" cy="3484033"/>
            </a:xfrm>
            <a:prstGeom prst="rect">
              <a:avLst/>
            </a:prstGeom>
          </p:spPr>
        </p:pic>
        <p:sp>
          <p:nvSpPr>
            <p:cNvPr id="5" name="TextBox 4">
              <a:extLst>
                <a:ext uri="{FF2B5EF4-FFF2-40B4-BE49-F238E27FC236}">
                  <a16:creationId xmlns:a16="http://schemas.microsoft.com/office/drawing/2014/main" id="{719A5B2C-B153-BCB8-0C0E-79BC84A29A80}"/>
                </a:ext>
              </a:extLst>
            </p:cNvPr>
            <p:cNvSpPr txBox="1"/>
            <p:nvPr/>
          </p:nvSpPr>
          <p:spPr>
            <a:xfrm>
              <a:off x="5043706" y="4284975"/>
              <a:ext cx="3598333" cy="698717"/>
            </a:xfrm>
            <a:prstGeom prst="rect">
              <a:avLst/>
            </a:prstGeom>
            <a:noFill/>
          </p:spPr>
          <p:txBody>
            <a:bodyPr wrap="square" rtlCol="0">
              <a:spAutoFit/>
            </a:bodyPr>
            <a:lstStyle/>
            <a:p>
              <a:pPr algn="ctr">
                <a:lnSpc>
                  <a:spcPct val="150000"/>
                </a:lnSpc>
              </a:pPr>
              <a:r>
                <a:rPr lang="en-US" b="1"/>
                <a:t>Hình 7.1. </a:t>
              </a:r>
              <a:r>
                <a:rPr lang="en-US"/>
                <a:t>Tượng đài Xô viết Nghệ - Tĩnh (huyện Can Lộc, tỉnh Hà Tĩnh)</a:t>
              </a:r>
            </a:p>
          </p:txBody>
        </p:sp>
      </p:grpSp>
    </p:spTree>
    <p:extLst>
      <p:ext uri="{BB962C8B-B14F-4D97-AF65-F5344CB8AC3E}">
        <p14:creationId xmlns:p14="http://schemas.microsoft.com/office/powerpoint/2010/main" val="1928563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randombar(horizontal)">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B7B3CA3F-CBA7-DAB6-3556-757B5EA8AEC0}"/>
              </a:ext>
            </a:extLst>
          </p:cNvPr>
          <p:cNvSpPr/>
          <p:nvPr/>
        </p:nvSpPr>
        <p:spPr>
          <a:xfrm>
            <a:off x="1145117" y="622300"/>
            <a:ext cx="3581400" cy="787400"/>
          </a:xfrm>
          <a:prstGeom prst="roundRect">
            <a:avLst/>
          </a:prstGeom>
          <a:solidFill>
            <a:srgbClr val="9C6439"/>
          </a:solidFill>
          <a:ln>
            <a:solidFill>
              <a:srgbClr val="9C6439"/>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accent4"/>
                </a:solidFill>
              </a:rPr>
              <a:t>Ý nghĩa</a:t>
            </a:r>
          </a:p>
        </p:txBody>
      </p:sp>
      <p:sp>
        <p:nvSpPr>
          <p:cNvPr id="3" name="Rectangle: Rounded Corners 2">
            <a:extLst>
              <a:ext uri="{FF2B5EF4-FFF2-40B4-BE49-F238E27FC236}">
                <a16:creationId xmlns:a16="http://schemas.microsoft.com/office/drawing/2014/main" id="{AC67617E-7D7A-E79F-8A29-D1F2CAA38A96}"/>
              </a:ext>
            </a:extLst>
          </p:cNvPr>
          <p:cNvSpPr/>
          <p:nvPr/>
        </p:nvSpPr>
        <p:spPr>
          <a:xfrm>
            <a:off x="292100" y="1879601"/>
            <a:ext cx="1570568" cy="2641599"/>
          </a:xfrm>
          <a:prstGeom prst="roundRect">
            <a:avLst>
              <a:gd name="adj" fmla="val 5206"/>
            </a:avLst>
          </a:prstGeom>
          <a:solidFill>
            <a:schemeClr val="accent6"/>
          </a:solidFill>
          <a:ln>
            <a:solidFill>
              <a:srgbClr val="9C6439"/>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Khẳng định </a:t>
            </a:r>
          </a:p>
          <a:p>
            <a:pPr algn="ctr">
              <a:lnSpc>
                <a:spcPct val="150000"/>
              </a:lnSpc>
            </a:pPr>
            <a:r>
              <a:rPr lang="en-US" sz="2000">
                <a:solidFill>
                  <a:srgbClr val="000000"/>
                </a:solidFill>
              </a:rPr>
              <a:t>vai trò lãnh đạo cách mạng của Đảng.</a:t>
            </a:r>
          </a:p>
        </p:txBody>
      </p:sp>
      <p:sp>
        <p:nvSpPr>
          <p:cNvPr id="4" name="Rectangle: Rounded Corners 3">
            <a:extLst>
              <a:ext uri="{FF2B5EF4-FFF2-40B4-BE49-F238E27FC236}">
                <a16:creationId xmlns:a16="http://schemas.microsoft.com/office/drawing/2014/main" id="{6561281C-9483-3BEB-124D-904AE99CEA3E}"/>
              </a:ext>
            </a:extLst>
          </p:cNvPr>
          <p:cNvSpPr/>
          <p:nvPr/>
        </p:nvSpPr>
        <p:spPr>
          <a:xfrm>
            <a:off x="2002366" y="1879601"/>
            <a:ext cx="1866901" cy="2641599"/>
          </a:xfrm>
          <a:prstGeom prst="roundRect">
            <a:avLst>
              <a:gd name="adj" fmla="val 5206"/>
            </a:avLst>
          </a:prstGeom>
          <a:solidFill>
            <a:schemeClr val="accent6"/>
          </a:solidFill>
          <a:ln>
            <a:solidFill>
              <a:srgbClr val="9C6439"/>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Khối liên minh công – nông hình thành.</a:t>
            </a:r>
          </a:p>
        </p:txBody>
      </p:sp>
      <p:sp>
        <p:nvSpPr>
          <p:cNvPr id="5" name="Rectangle: Rounded Corners 4">
            <a:extLst>
              <a:ext uri="{FF2B5EF4-FFF2-40B4-BE49-F238E27FC236}">
                <a16:creationId xmlns:a16="http://schemas.microsoft.com/office/drawing/2014/main" id="{F04B0FF7-36D6-9CF9-1649-9A82EF9A74A7}"/>
              </a:ext>
            </a:extLst>
          </p:cNvPr>
          <p:cNvSpPr/>
          <p:nvPr/>
        </p:nvSpPr>
        <p:spPr>
          <a:xfrm>
            <a:off x="4008965" y="1879601"/>
            <a:ext cx="1866901" cy="2641599"/>
          </a:xfrm>
          <a:prstGeom prst="roundRect">
            <a:avLst>
              <a:gd name="adj" fmla="val 5206"/>
            </a:avLst>
          </a:prstGeom>
          <a:solidFill>
            <a:schemeClr val="accent6"/>
          </a:solidFill>
          <a:ln>
            <a:solidFill>
              <a:srgbClr val="9C6439"/>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Để lại bài học quý báu cho phong trào cách mạng sau này. </a:t>
            </a:r>
          </a:p>
        </p:txBody>
      </p:sp>
      <p:cxnSp>
        <p:nvCxnSpPr>
          <p:cNvPr id="7" name="Straight Connector 6">
            <a:extLst>
              <a:ext uri="{FF2B5EF4-FFF2-40B4-BE49-F238E27FC236}">
                <a16:creationId xmlns:a16="http://schemas.microsoft.com/office/drawing/2014/main" id="{84A2CDC5-A29D-B444-268F-A19F0C5935CB}"/>
              </a:ext>
            </a:extLst>
          </p:cNvPr>
          <p:cNvCxnSpPr>
            <a:stCxn id="2" idx="2"/>
            <a:endCxn id="3" idx="0"/>
          </p:cNvCxnSpPr>
          <p:nvPr/>
        </p:nvCxnSpPr>
        <p:spPr>
          <a:xfrm flipH="1">
            <a:off x="1077384" y="1409700"/>
            <a:ext cx="1858433" cy="469901"/>
          </a:xfrm>
          <a:prstGeom prst="line">
            <a:avLst/>
          </a:prstGeom>
          <a:ln w="28575">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4447840-3E47-5484-CAE6-B5CE7F549312}"/>
              </a:ext>
            </a:extLst>
          </p:cNvPr>
          <p:cNvCxnSpPr>
            <a:cxnSpLocks/>
            <a:stCxn id="2" idx="2"/>
            <a:endCxn id="4" idx="0"/>
          </p:cNvCxnSpPr>
          <p:nvPr/>
        </p:nvCxnSpPr>
        <p:spPr>
          <a:xfrm>
            <a:off x="2935817" y="1409700"/>
            <a:ext cx="0" cy="469901"/>
          </a:xfrm>
          <a:prstGeom prst="line">
            <a:avLst/>
          </a:prstGeom>
          <a:ln w="28575">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B41489D-B58B-EDBB-8F02-852877DB1E72}"/>
              </a:ext>
            </a:extLst>
          </p:cNvPr>
          <p:cNvCxnSpPr>
            <a:cxnSpLocks/>
            <a:stCxn id="2" idx="2"/>
            <a:endCxn id="5" idx="0"/>
          </p:cNvCxnSpPr>
          <p:nvPr/>
        </p:nvCxnSpPr>
        <p:spPr>
          <a:xfrm>
            <a:off x="2935817" y="1409700"/>
            <a:ext cx="2006599" cy="469901"/>
          </a:xfrm>
          <a:prstGeom prst="line">
            <a:avLst/>
          </a:prstGeom>
          <a:ln w="28575">
            <a:solidFill>
              <a:srgbClr val="000000"/>
            </a:solidFill>
          </a:ln>
        </p:spPr>
        <p:style>
          <a:lnRef idx="1">
            <a:schemeClr val="accent1"/>
          </a:lnRef>
          <a:fillRef idx="0">
            <a:schemeClr val="accent1"/>
          </a:fillRef>
          <a:effectRef idx="0">
            <a:schemeClr val="accent1"/>
          </a:effectRef>
          <a:fontRef idx="minor">
            <a:schemeClr val="tx1"/>
          </a:fontRef>
        </p:style>
      </p:cxnSp>
      <p:pic>
        <p:nvPicPr>
          <p:cNvPr id="16" name="Picture 15" descr="A statue of two people holding a flag&#10;&#10;Description automatically generated">
            <a:extLst>
              <a:ext uri="{FF2B5EF4-FFF2-40B4-BE49-F238E27FC236}">
                <a16:creationId xmlns:a16="http://schemas.microsoft.com/office/drawing/2014/main" id="{0EAE84BE-4187-0629-9EA2-8732CF783579}"/>
              </a:ext>
            </a:extLst>
          </p:cNvPr>
          <p:cNvPicPr>
            <a:picLocks noChangeAspect="1"/>
          </p:cNvPicPr>
          <p:nvPr/>
        </p:nvPicPr>
        <p:blipFill>
          <a:blip r:embed="rId2"/>
          <a:stretch>
            <a:fillRect/>
          </a:stretch>
        </p:blipFill>
        <p:spPr>
          <a:xfrm>
            <a:off x="6169884" y="465666"/>
            <a:ext cx="2807095" cy="4212167"/>
          </a:xfrm>
          <a:prstGeom prst="rect">
            <a:avLst/>
          </a:prstGeom>
        </p:spPr>
      </p:pic>
    </p:spTree>
    <p:extLst>
      <p:ext uri="{BB962C8B-B14F-4D97-AF65-F5344CB8AC3E}">
        <p14:creationId xmlns:p14="http://schemas.microsoft.com/office/powerpoint/2010/main" val="2167604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up)">
                                      <p:cBhvr>
                                        <p:cTn id="12" dur="500"/>
                                        <p:tgtEl>
                                          <p:spTgt spid="7"/>
                                        </p:tgtEl>
                                      </p:cBhvr>
                                    </p:animEffect>
                                  </p:childTnLst>
                                </p:cTn>
                              </p:par>
                            </p:childTnLst>
                          </p:cTn>
                        </p:par>
                        <p:par>
                          <p:cTn id="13" fill="hold">
                            <p:stCondLst>
                              <p:cond delay="500"/>
                            </p:stCondLst>
                            <p:childTnLst>
                              <p:par>
                                <p:cTn id="14" presetID="16" presetClass="entr" presetSubtype="21" fill="hold" grpId="0" nodeType="after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barn(inVertical)">
                                      <p:cBhvr>
                                        <p:cTn id="16" dur="5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wipe(up)">
                                      <p:cBhvr>
                                        <p:cTn id="21" dur="500"/>
                                        <p:tgtEl>
                                          <p:spTgt spid="8"/>
                                        </p:tgtEl>
                                      </p:cBhvr>
                                    </p:animEffect>
                                  </p:childTnLst>
                                </p:cTn>
                              </p:par>
                            </p:childTnLst>
                          </p:cTn>
                        </p:par>
                        <p:par>
                          <p:cTn id="22" fill="hold">
                            <p:stCondLst>
                              <p:cond delay="500"/>
                            </p:stCondLst>
                            <p:childTnLst>
                              <p:par>
                                <p:cTn id="23" presetID="16" presetClass="entr" presetSubtype="21" fill="hold" grpId="0" nodeType="after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barn(inVertical)">
                                      <p:cBhvr>
                                        <p:cTn id="25" dur="500"/>
                                        <p:tgtEl>
                                          <p:spTgt spid="4"/>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12"/>
                                        </p:tgtEl>
                                        <p:attrNameLst>
                                          <p:attrName>style.visibility</p:attrName>
                                        </p:attrNameLst>
                                      </p:cBhvr>
                                      <p:to>
                                        <p:strVal val="visible"/>
                                      </p:to>
                                    </p:set>
                                    <p:animEffect transition="in" filter="wipe(up)">
                                      <p:cBhvr>
                                        <p:cTn id="30" dur="500"/>
                                        <p:tgtEl>
                                          <p:spTgt spid="12"/>
                                        </p:tgtEl>
                                      </p:cBhvr>
                                    </p:animEffect>
                                  </p:childTnLst>
                                </p:cTn>
                              </p:par>
                            </p:childTnLst>
                          </p:cTn>
                        </p:par>
                        <p:par>
                          <p:cTn id="31" fill="hold">
                            <p:stCondLst>
                              <p:cond delay="500"/>
                            </p:stCondLst>
                            <p:childTnLst>
                              <p:par>
                                <p:cTn id="32" presetID="16" presetClass="entr" presetSubtype="21" fill="hold" grpId="0" nodeType="after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barn(inVertical)">
                                      <p:cBhvr>
                                        <p:cTn id="34" dur="500"/>
                                        <p:tgtEl>
                                          <p:spTgt spid="5"/>
                                        </p:tgtEl>
                                      </p:cBhvr>
                                    </p:animEffect>
                                  </p:childTnLst>
                                </p:cTn>
                              </p:par>
                            </p:childTnLst>
                          </p:cTn>
                        </p:par>
                      </p:childTnLst>
                    </p:cTn>
                  </p:par>
                  <p:par>
                    <p:cTn id="35" fill="hold">
                      <p:stCondLst>
                        <p:cond delay="indefinite"/>
                      </p:stCondLst>
                      <p:childTnLst>
                        <p:par>
                          <p:cTn id="36" fill="hold">
                            <p:stCondLst>
                              <p:cond delay="0"/>
                            </p:stCondLst>
                            <p:childTnLst>
                              <p:par>
                                <p:cTn id="37" presetID="14" presetClass="entr" presetSubtype="10" fill="hold" nodeType="clickEffect">
                                  <p:stCondLst>
                                    <p:cond delay="0"/>
                                  </p:stCondLst>
                                  <p:childTnLst>
                                    <p:set>
                                      <p:cBhvr>
                                        <p:cTn id="38" dur="1" fill="hold">
                                          <p:stCondLst>
                                            <p:cond delay="0"/>
                                          </p:stCondLst>
                                        </p:cTn>
                                        <p:tgtEl>
                                          <p:spTgt spid="16"/>
                                        </p:tgtEl>
                                        <p:attrNameLst>
                                          <p:attrName>style.visibility</p:attrName>
                                        </p:attrNameLst>
                                      </p:cBhvr>
                                      <p:to>
                                        <p:strVal val="visible"/>
                                      </p:to>
                                    </p:set>
                                    <p:animEffect transition="in" filter="randombar(horizontal)">
                                      <p:cBhvr>
                                        <p:cTn id="39"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Ngày này năm xưa Xô Viết Nghệ Tĩnh sức mạnh quần chúng làm nên lịch sử">
            <a:hlinkClick r:id="" action="ppaction://media"/>
            <a:extLst>
              <a:ext uri="{FF2B5EF4-FFF2-40B4-BE49-F238E27FC236}">
                <a16:creationId xmlns:a16="http://schemas.microsoft.com/office/drawing/2014/main" id="{8C73CBC7-30CB-B1E9-A5BB-E98BE468DC4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grpSp>
        <p:nvGrpSpPr>
          <p:cNvPr id="6" name="Group 5">
            <a:extLst>
              <a:ext uri="{FF2B5EF4-FFF2-40B4-BE49-F238E27FC236}">
                <a16:creationId xmlns:a16="http://schemas.microsoft.com/office/drawing/2014/main" id="{CAD491F6-49A5-BD30-C29B-359555510C81}"/>
              </a:ext>
            </a:extLst>
          </p:cNvPr>
          <p:cNvGrpSpPr/>
          <p:nvPr/>
        </p:nvGrpSpPr>
        <p:grpSpPr>
          <a:xfrm>
            <a:off x="842811" y="1520190"/>
            <a:ext cx="7315200" cy="2103120"/>
            <a:chOff x="842811" y="1520190"/>
            <a:chExt cx="7315200" cy="2103120"/>
          </a:xfrm>
        </p:grpSpPr>
        <p:sp>
          <p:nvSpPr>
            <p:cNvPr id="3" name="Freeform 8">
              <a:extLst>
                <a:ext uri="{FF2B5EF4-FFF2-40B4-BE49-F238E27FC236}">
                  <a16:creationId xmlns:a16="http://schemas.microsoft.com/office/drawing/2014/main" id="{B0881D81-19BB-3567-3812-E591856E0D0B}"/>
                </a:ext>
              </a:extLst>
            </p:cNvPr>
            <p:cNvSpPr/>
            <p:nvPr/>
          </p:nvSpPr>
          <p:spPr>
            <a:xfrm>
              <a:off x="842811" y="1520190"/>
              <a:ext cx="7315200" cy="2103120"/>
            </a:xfrm>
            <a:custGeom>
              <a:avLst/>
              <a:gdLst/>
              <a:ahLst/>
              <a:cxnLst/>
              <a:rect l="l" t="t" r="r" b="b"/>
              <a:pathLst>
                <a:path w="7315200" h="2103120">
                  <a:moveTo>
                    <a:pt x="0" y="0"/>
                  </a:moveTo>
                  <a:lnTo>
                    <a:pt x="7315200" y="0"/>
                  </a:lnTo>
                  <a:lnTo>
                    <a:pt x="7315200" y="2103120"/>
                  </a:lnTo>
                  <a:lnTo>
                    <a:pt x="0" y="2103120"/>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txBody>
            <a:bodyPr/>
            <a:lstStyle/>
            <a:p>
              <a:endParaRPr lang="en-US"/>
            </a:p>
          </p:txBody>
        </p:sp>
        <p:sp>
          <p:nvSpPr>
            <p:cNvPr id="5" name="TextBox 4">
              <a:extLst>
                <a:ext uri="{FF2B5EF4-FFF2-40B4-BE49-F238E27FC236}">
                  <a16:creationId xmlns:a16="http://schemas.microsoft.com/office/drawing/2014/main" id="{C9E00BA1-AEB1-872E-E174-02993B0F5943}"/>
                </a:ext>
              </a:extLst>
            </p:cNvPr>
            <p:cNvSpPr txBox="1"/>
            <p:nvPr/>
          </p:nvSpPr>
          <p:spPr>
            <a:xfrm>
              <a:off x="2215376" y="1808800"/>
              <a:ext cx="4713248" cy="1131848"/>
            </a:xfrm>
            <a:prstGeom prst="rect">
              <a:avLst/>
            </a:prstGeom>
            <a:noFill/>
          </p:spPr>
          <p:txBody>
            <a:bodyPr wrap="square">
              <a:spAutoFit/>
            </a:bodyPr>
            <a:lstStyle/>
            <a:p>
              <a:pPr algn="ctr">
                <a:lnSpc>
                  <a:spcPct val="150000"/>
                </a:lnSpc>
              </a:pPr>
              <a:r>
                <a:rPr lang="en-US" sz="2400" b="1" i="0">
                  <a:solidFill>
                    <a:schemeClr val="accent4"/>
                  </a:solidFill>
                  <a:effectLst/>
                  <a:latin typeface="+mj-lt"/>
                </a:rPr>
                <a:t>Xô Viết - Nghệ Tĩnh, sức mạnh quần chúng làm nên lịch sử</a:t>
              </a:r>
            </a:p>
          </p:txBody>
        </p:sp>
      </p:grpSp>
    </p:spTree>
    <p:extLst>
      <p:ext uri="{BB962C8B-B14F-4D97-AF65-F5344CB8AC3E}">
        <p14:creationId xmlns:p14="http://schemas.microsoft.com/office/powerpoint/2010/main" val="33591078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72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pic>
        <p:nvPicPr>
          <p:cNvPr id="281" name="Google Shape;281;p40"/>
          <p:cNvPicPr preferRelativeResize="0">
            <a:picLocks noGrp="1"/>
          </p:cNvPicPr>
          <p:nvPr>
            <p:ph type="pic" idx="4294967295"/>
          </p:nvPr>
        </p:nvPicPr>
        <p:blipFill rotWithShape="1">
          <a:blip r:embed="rId3">
            <a:alphaModFix/>
          </a:blip>
          <a:srcRect t="3384" b="3384"/>
          <a:stretch/>
        </p:blipFill>
        <p:spPr>
          <a:xfrm>
            <a:off x="218150" y="178850"/>
            <a:ext cx="4522878" cy="4216752"/>
          </a:xfrm>
          <a:prstGeom prst="flowChartDocument">
            <a:avLst/>
          </a:prstGeom>
        </p:spPr>
      </p:pic>
      <p:sp>
        <p:nvSpPr>
          <p:cNvPr id="3" name="Rectangle 2">
            <a:extLst>
              <a:ext uri="{FF2B5EF4-FFF2-40B4-BE49-F238E27FC236}">
                <a16:creationId xmlns:a16="http://schemas.microsoft.com/office/drawing/2014/main" id="{4FAB651A-2785-9DC6-637A-F113C0FDA1F8}"/>
              </a:ext>
            </a:extLst>
          </p:cNvPr>
          <p:cNvSpPr/>
          <p:nvPr/>
        </p:nvSpPr>
        <p:spPr>
          <a:xfrm>
            <a:off x="6141082" y="500424"/>
            <a:ext cx="1324200" cy="955200"/>
          </a:xfrm>
          <a:prstGeom prst="rect">
            <a:avLst/>
          </a:prstGeom>
          <a:solidFill>
            <a:srgbClr val="F8F8F7"/>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600" b="1">
                <a:latin typeface="Arbutus Slab" panose="020B0604020202020204" charset="0"/>
                <a:cs typeface="Aharoni" panose="02010803020104030203" pitchFamily="2" charset="-79"/>
              </a:rPr>
              <a:t>02</a:t>
            </a:r>
          </a:p>
        </p:txBody>
      </p:sp>
      <p:sp>
        <p:nvSpPr>
          <p:cNvPr id="4" name="TextBox 3">
            <a:extLst>
              <a:ext uri="{FF2B5EF4-FFF2-40B4-BE49-F238E27FC236}">
                <a16:creationId xmlns:a16="http://schemas.microsoft.com/office/drawing/2014/main" id="{5B6A4E8F-79DC-3660-4F75-55EAAC82DB95}"/>
              </a:ext>
            </a:extLst>
          </p:cNvPr>
          <p:cNvSpPr txBox="1"/>
          <p:nvPr/>
        </p:nvSpPr>
        <p:spPr>
          <a:xfrm>
            <a:off x="4741028" y="1418622"/>
            <a:ext cx="4124307" cy="3313664"/>
          </a:xfrm>
          <a:prstGeom prst="rect">
            <a:avLst/>
          </a:prstGeom>
          <a:noFill/>
        </p:spPr>
        <p:txBody>
          <a:bodyPr wrap="square" rtlCol="0">
            <a:spAutoFit/>
          </a:bodyPr>
          <a:lstStyle/>
          <a:p>
            <a:pPr algn="ctr">
              <a:lnSpc>
                <a:spcPct val="150000"/>
              </a:lnSpc>
            </a:pPr>
            <a:r>
              <a:rPr lang="en-US" sz="3600" b="1"/>
              <a:t>PHONG TRÀO CÁCH MẠNG TRONG NHỮNG NĂM 1936 – 1939</a:t>
            </a: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VIỆT NAM GIAI ĐOẠN 1936  1939_360p">
            <a:hlinkClick r:id="" action="ppaction://media"/>
            <a:extLst>
              <a:ext uri="{FF2B5EF4-FFF2-40B4-BE49-F238E27FC236}">
                <a16:creationId xmlns:a16="http://schemas.microsoft.com/office/drawing/2014/main" id="{A3FBDB5D-5DF0-ECB8-2D4B-330E6BBE84A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6858000" cy="5143500"/>
          </a:xfrm>
          <a:prstGeom prst="rect">
            <a:avLst/>
          </a:prstGeom>
        </p:spPr>
      </p:pic>
      <p:grpSp>
        <p:nvGrpSpPr>
          <p:cNvPr id="5" name="Group 4">
            <a:extLst>
              <a:ext uri="{FF2B5EF4-FFF2-40B4-BE49-F238E27FC236}">
                <a16:creationId xmlns:a16="http://schemas.microsoft.com/office/drawing/2014/main" id="{3911C120-E73E-14A4-504B-B47DA180104F}"/>
              </a:ext>
            </a:extLst>
          </p:cNvPr>
          <p:cNvGrpSpPr/>
          <p:nvPr/>
        </p:nvGrpSpPr>
        <p:grpSpPr>
          <a:xfrm>
            <a:off x="7218556" y="743414"/>
            <a:ext cx="1605776" cy="4036742"/>
            <a:chOff x="7218556" y="743414"/>
            <a:chExt cx="1605776" cy="4036742"/>
          </a:xfrm>
        </p:grpSpPr>
        <p:sp>
          <p:nvSpPr>
            <p:cNvPr id="4" name="Rectangle: Rounded Corners 3">
              <a:extLst>
                <a:ext uri="{FF2B5EF4-FFF2-40B4-BE49-F238E27FC236}">
                  <a16:creationId xmlns:a16="http://schemas.microsoft.com/office/drawing/2014/main" id="{647E37BB-C87E-9FDE-6801-329D6D3AB894}"/>
                </a:ext>
              </a:extLst>
            </p:cNvPr>
            <p:cNvSpPr/>
            <p:nvPr/>
          </p:nvSpPr>
          <p:spPr>
            <a:xfrm>
              <a:off x="7218556" y="1159727"/>
              <a:ext cx="1605776" cy="3620429"/>
            </a:xfrm>
            <a:prstGeom prst="roundRect">
              <a:avLst>
                <a:gd name="adj" fmla="val 7408"/>
              </a:avLst>
            </a:prstGeom>
            <a:ln>
              <a:solidFill>
                <a:srgbClr val="FD020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400">
                  <a:solidFill>
                    <a:srgbClr val="000000"/>
                  </a:solidFill>
                </a:rPr>
                <a:t>Việt Nam giai đoạn 1936 – 1939.</a:t>
              </a:r>
            </a:p>
          </p:txBody>
        </p:sp>
        <p:sp>
          <p:nvSpPr>
            <p:cNvPr id="3" name="Freeform 2">
              <a:extLst>
                <a:ext uri="{FF2B5EF4-FFF2-40B4-BE49-F238E27FC236}">
                  <a16:creationId xmlns:a16="http://schemas.microsoft.com/office/drawing/2014/main" id="{454F3279-7A8F-BC1A-A5AC-CC8773D6DE61}"/>
                </a:ext>
              </a:extLst>
            </p:cNvPr>
            <p:cNvSpPr/>
            <p:nvPr/>
          </p:nvSpPr>
          <p:spPr>
            <a:xfrm>
              <a:off x="7564244" y="743414"/>
              <a:ext cx="914400" cy="914400"/>
            </a:xfrm>
            <a:custGeom>
              <a:avLst/>
              <a:gdLst/>
              <a:ahLst/>
              <a:cxnLst/>
              <a:rect l="l" t="t" r="r" b="b"/>
              <a:pathLst>
                <a:path w="1785420" h="1785420">
                  <a:moveTo>
                    <a:pt x="0" y="0"/>
                  </a:moveTo>
                  <a:lnTo>
                    <a:pt x="1785420" y="0"/>
                  </a:lnTo>
                  <a:lnTo>
                    <a:pt x="1785420" y="1785420"/>
                  </a:lnTo>
                  <a:lnTo>
                    <a:pt x="0" y="1785420"/>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txBody>
            <a:bodyPr/>
            <a:lstStyle/>
            <a:p>
              <a:endParaRPr lang="en-US"/>
            </a:p>
          </p:txBody>
        </p:sp>
      </p:grpSp>
    </p:spTree>
    <p:extLst>
      <p:ext uri="{BB962C8B-B14F-4D97-AF65-F5344CB8AC3E}">
        <p14:creationId xmlns:p14="http://schemas.microsoft.com/office/powerpoint/2010/main" val="3722990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634"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up)">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hold" display="0">
                  <p:stCondLst>
                    <p:cond delay="indefinite"/>
                  </p:stCondLst>
                </p:cTn>
                <p:tgtEl>
                  <p:spTgt spid="2"/>
                </p:tgtEl>
              </p:cMediaNode>
            </p:video>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9E0C4AF-5FEF-537B-A3CD-A4DE9021A2E7}"/>
              </a:ext>
            </a:extLst>
          </p:cNvPr>
          <p:cNvSpPr/>
          <p:nvPr/>
        </p:nvSpPr>
        <p:spPr>
          <a:xfrm>
            <a:off x="427487" y="309199"/>
            <a:ext cx="8289025" cy="1053513"/>
          </a:xfrm>
          <a:prstGeom prst="roundRect">
            <a:avLst>
              <a:gd name="adj" fmla="val 7102"/>
            </a:avLst>
          </a:prstGeom>
          <a:solidFill>
            <a:srgbClr val="FFFFFF"/>
          </a:solidFill>
          <a:ln w="25400" cap="flat" cmpd="sng" algn="ctr">
            <a:solidFill>
              <a:srgbClr val="16151A">
                <a:shade val="15000"/>
              </a:srgbClr>
            </a:solidFill>
            <a:prstDash val="solid"/>
          </a:ln>
          <a:effectLst/>
        </p:spPr>
        <p:txBody>
          <a:bodyPr rtlCol="0" anchor="ctr"/>
          <a:lstStyle/>
          <a:p>
            <a:pPr lvl="0" algn="just">
              <a:lnSpc>
                <a:spcPct val="150000"/>
              </a:lnSpc>
              <a:buClrTx/>
              <a:defRPr/>
            </a:pPr>
            <a:r>
              <a:rPr kumimoji="0" lang="en-US" sz="2000" b="1" i="1" u="none" strike="noStrike" kern="0" cap="none" spc="0" normalizeH="0" baseline="0" noProof="0">
                <a:ln>
                  <a:noFill/>
                </a:ln>
                <a:solidFill>
                  <a:srgbClr val="FF0000"/>
                </a:solidFill>
                <a:effectLst/>
                <a:uLnTx/>
                <a:uFillTx/>
                <a:latin typeface="Arial"/>
                <a:ea typeface="Calibri" panose="020F0502020204030204" pitchFamily="34" charset="0"/>
                <a:cs typeface="+mn-cs"/>
              </a:rPr>
              <a:t>Yêu</a:t>
            </a:r>
            <a:r>
              <a:rPr kumimoji="0" lang="en-US" sz="2000" b="1" i="1" u="none" strike="noStrike" kern="0" cap="none" spc="0" normalizeH="0" noProof="0">
                <a:ln>
                  <a:noFill/>
                </a:ln>
                <a:solidFill>
                  <a:srgbClr val="FF0000"/>
                </a:solidFill>
                <a:effectLst/>
                <a:uLnTx/>
                <a:uFillTx/>
                <a:latin typeface="Arial"/>
                <a:ea typeface="Calibri" panose="020F0502020204030204" pitchFamily="34" charset="0"/>
                <a:cs typeface="+mn-cs"/>
              </a:rPr>
              <a:t> cầu</a:t>
            </a:r>
            <a:r>
              <a:rPr kumimoji="0" lang="en-US" sz="2000" b="1" i="1" u="none" strike="noStrike" kern="0" cap="none" spc="0" normalizeH="0" baseline="0" noProof="0">
                <a:ln>
                  <a:noFill/>
                </a:ln>
                <a:solidFill>
                  <a:srgbClr val="FF0000"/>
                </a:solidFill>
                <a:effectLst/>
                <a:uLnTx/>
                <a:uFillTx/>
                <a:latin typeface="Arial"/>
                <a:ea typeface="Calibri" panose="020F0502020204030204" pitchFamily="34" charset="0"/>
                <a:cs typeface="+mn-cs"/>
              </a:rPr>
              <a:t>: </a:t>
            </a:r>
            <a:r>
              <a:rPr lang="vi-VN" sz="2000">
                <a:latin typeface="Arial" panose="020B0604020202020204" pitchFamily="34" charset="0"/>
                <a:ea typeface="Calibri" panose="020F0502020204030204" pitchFamily="34" charset="0"/>
                <a:cs typeface="+mn-cs"/>
              </a:rPr>
              <a:t>Khai thác Hình 7.4, Tư liệu, thông tin mục 2 SGK tr.32, 33 và hoàn thành </a:t>
            </a:r>
            <a:r>
              <a:rPr lang="vi-VN" sz="2000" i="1">
                <a:latin typeface="Arial" panose="020B0604020202020204" pitchFamily="34" charset="0"/>
                <a:ea typeface="Calibri" panose="020F0502020204030204" pitchFamily="34" charset="0"/>
                <a:cs typeface="+mn-cs"/>
              </a:rPr>
              <a:t>Phiếu học tập số 2</a:t>
            </a:r>
            <a:r>
              <a:rPr lang="vi-VN" sz="2000">
                <a:latin typeface="Arial" panose="020B0604020202020204" pitchFamily="34" charset="0"/>
                <a:ea typeface="Calibri" panose="020F0502020204030204" pitchFamily="34" charset="0"/>
                <a:cs typeface="+mn-cs"/>
              </a:rPr>
              <a:t>.</a:t>
            </a:r>
            <a:endParaRPr kumimoji="0" lang="en-US" sz="1600" b="0" i="0" u="none" strike="noStrike" kern="0" cap="none" spc="0" normalizeH="0" baseline="0" noProof="0">
              <a:ln>
                <a:noFill/>
              </a:ln>
              <a:solidFill>
                <a:srgbClr val="F0EBE0"/>
              </a:solidFill>
              <a:effectLst/>
              <a:uLnTx/>
              <a:uFillTx/>
              <a:latin typeface="Arial"/>
              <a:ea typeface="+mn-ea"/>
              <a:cs typeface="+mn-cs"/>
            </a:endParaRPr>
          </a:p>
        </p:txBody>
      </p:sp>
      <p:pic>
        <p:nvPicPr>
          <p:cNvPr id="7" name="Picture 6">
            <a:extLst>
              <a:ext uri="{FF2B5EF4-FFF2-40B4-BE49-F238E27FC236}">
                <a16:creationId xmlns:a16="http://schemas.microsoft.com/office/drawing/2014/main" id="{AD5169CE-F40B-E50F-8B31-6BEB2AC3A69F}"/>
              </a:ext>
            </a:extLst>
          </p:cNvPr>
          <p:cNvPicPr>
            <a:picLocks noChangeAspect="1"/>
          </p:cNvPicPr>
          <p:nvPr/>
        </p:nvPicPr>
        <p:blipFill>
          <a:blip r:embed="rId3"/>
          <a:stretch>
            <a:fillRect/>
          </a:stretch>
        </p:blipFill>
        <p:spPr>
          <a:xfrm>
            <a:off x="-55296" y="1587997"/>
            <a:ext cx="3560373" cy="3572566"/>
          </a:xfrm>
          <a:prstGeom prst="rect">
            <a:avLst/>
          </a:prstGeom>
        </p:spPr>
      </p:pic>
      <p:grpSp>
        <p:nvGrpSpPr>
          <p:cNvPr id="12" name="Group 11">
            <a:extLst>
              <a:ext uri="{FF2B5EF4-FFF2-40B4-BE49-F238E27FC236}">
                <a16:creationId xmlns:a16="http://schemas.microsoft.com/office/drawing/2014/main" id="{D7A42EC1-8BD8-4725-C52B-F908C7AD694A}"/>
              </a:ext>
            </a:extLst>
          </p:cNvPr>
          <p:cNvGrpSpPr/>
          <p:nvPr/>
        </p:nvGrpSpPr>
        <p:grpSpPr>
          <a:xfrm>
            <a:off x="3443124" y="1489730"/>
            <a:ext cx="5662960" cy="3562097"/>
            <a:chOff x="3443124" y="1489730"/>
            <a:chExt cx="5662960" cy="3562097"/>
          </a:xfrm>
        </p:grpSpPr>
        <p:pic>
          <p:nvPicPr>
            <p:cNvPr id="9" name="Picture 8">
              <a:extLst>
                <a:ext uri="{FF2B5EF4-FFF2-40B4-BE49-F238E27FC236}">
                  <a16:creationId xmlns:a16="http://schemas.microsoft.com/office/drawing/2014/main" id="{DE2621CD-AA86-D7B8-A96C-443F16CA7432}"/>
                </a:ext>
              </a:extLst>
            </p:cNvPr>
            <p:cNvPicPr>
              <a:picLocks noChangeAspect="1"/>
            </p:cNvPicPr>
            <p:nvPr/>
          </p:nvPicPr>
          <p:blipFill>
            <a:blip r:embed="rId4">
              <a:extLst>
                <a:ext uri="{BEBA8EAE-BF5A-486C-A8C5-ECC9F3942E4B}">
                  <a14:imgProps xmlns:a14="http://schemas.microsoft.com/office/drawing/2010/main">
                    <a14:imgLayer r:embed="rId5">
                      <a14:imgEffect>
                        <a14:saturation sat="0"/>
                      </a14:imgEffect>
                    </a14:imgLayer>
                  </a14:imgProps>
                </a:ext>
              </a:extLst>
            </a:blip>
            <a:srcRect/>
            <a:stretch/>
          </p:blipFill>
          <p:spPr>
            <a:xfrm>
              <a:off x="3898040" y="1489730"/>
              <a:ext cx="4753128" cy="3285098"/>
            </a:xfrm>
            <a:prstGeom prst="rect">
              <a:avLst/>
            </a:prstGeom>
          </p:spPr>
        </p:pic>
        <p:sp>
          <p:nvSpPr>
            <p:cNvPr id="11" name="TextBox 10">
              <a:extLst>
                <a:ext uri="{FF2B5EF4-FFF2-40B4-BE49-F238E27FC236}">
                  <a16:creationId xmlns:a16="http://schemas.microsoft.com/office/drawing/2014/main" id="{4ECD8A03-5D60-18A1-FB43-D8FAA91A35D9}"/>
                </a:ext>
              </a:extLst>
            </p:cNvPr>
            <p:cNvSpPr txBox="1"/>
            <p:nvPr/>
          </p:nvSpPr>
          <p:spPr>
            <a:xfrm>
              <a:off x="3443124" y="4774828"/>
              <a:ext cx="5662960" cy="276999"/>
            </a:xfrm>
            <a:prstGeom prst="rect">
              <a:avLst/>
            </a:prstGeom>
            <a:noFill/>
          </p:spPr>
          <p:txBody>
            <a:bodyPr wrap="square">
              <a:spAutoFit/>
            </a:bodyPr>
            <a:lstStyle/>
            <a:p>
              <a:pPr algn="ctr"/>
              <a:r>
                <a:rPr lang="vi-VN" sz="1200"/>
                <a:t>Hình 7.4. Cuộc mít tinh được tổ chức tại khu Đấu Xảo (Hà Nội) ngày 1/5/1938</a:t>
              </a:r>
              <a:endParaRPr lang="en-US" sz="1200"/>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arn(inVertical)">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nodeType="click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randombar(horizontal)">
                                      <p:cBhvr>
                                        <p:cTn id="1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3C4A88C-E134-6C79-9DF6-00463A353E50}"/>
              </a:ext>
            </a:extLst>
          </p:cNvPr>
          <p:cNvSpPr/>
          <p:nvPr/>
        </p:nvSpPr>
        <p:spPr>
          <a:xfrm>
            <a:off x="2509024" y="341970"/>
            <a:ext cx="4125951" cy="542693"/>
          </a:xfrm>
          <a:prstGeom prst="rect">
            <a:avLst/>
          </a:prstGeom>
          <a:solidFill>
            <a:srgbClr val="FFFF99"/>
          </a:solidFill>
          <a:ln>
            <a:solidFill>
              <a:srgbClr val="F7D574"/>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a:solidFill>
                  <a:srgbClr val="000000"/>
                </a:solidFill>
              </a:rPr>
              <a:t>PHIẾU HỌC TẬP SỐ 2</a:t>
            </a:r>
          </a:p>
        </p:txBody>
      </p:sp>
      <p:sp>
        <p:nvSpPr>
          <p:cNvPr id="4" name="TextBox 3">
            <a:extLst>
              <a:ext uri="{FF2B5EF4-FFF2-40B4-BE49-F238E27FC236}">
                <a16:creationId xmlns:a16="http://schemas.microsoft.com/office/drawing/2014/main" id="{30053E86-D3EC-4393-5BD8-1CB9B2D28EB9}"/>
              </a:ext>
            </a:extLst>
          </p:cNvPr>
          <p:cNvSpPr txBox="1"/>
          <p:nvPr/>
        </p:nvSpPr>
        <p:spPr>
          <a:xfrm>
            <a:off x="323384" y="915324"/>
            <a:ext cx="4612889" cy="4196020"/>
          </a:xfrm>
          <a:prstGeom prst="rect">
            <a:avLst/>
          </a:prstGeom>
          <a:noFill/>
        </p:spPr>
        <p:txBody>
          <a:bodyPr wrap="square">
            <a:spAutoFit/>
          </a:bodyPr>
          <a:lstStyle/>
          <a:p>
            <a:pPr algn="just">
              <a:lnSpc>
                <a:spcPct val="150000"/>
              </a:lnSpc>
            </a:pPr>
            <a:r>
              <a:rPr lang="vi-VN" sz="1800" b="1" kern="100">
                <a:solidFill>
                  <a:srgbClr val="000000"/>
                </a:solidFill>
                <a:effectLst/>
                <a:latin typeface="+mn-lt"/>
                <a:ea typeface="Calibri" panose="020F0502020204030204" pitchFamily="34" charset="0"/>
              </a:rPr>
              <a:t>1. Nguyên nhân bùng nổ</a:t>
            </a:r>
            <a:r>
              <a:rPr lang="en-US" sz="1800" b="1" kern="100">
                <a:solidFill>
                  <a:srgbClr val="000000"/>
                </a:solidFill>
                <a:effectLst/>
                <a:latin typeface="+mn-lt"/>
                <a:ea typeface="Calibri" panose="020F0502020204030204" pitchFamily="34" charset="0"/>
              </a:rPr>
              <a:t>: </a:t>
            </a:r>
          </a:p>
          <a:p>
            <a:pPr algn="just">
              <a:lnSpc>
                <a:spcPct val="150000"/>
              </a:lnSpc>
            </a:pPr>
            <a:r>
              <a:rPr lang="vi-VN" sz="1800" kern="100">
                <a:solidFill>
                  <a:srgbClr val="000000"/>
                </a:solidFill>
                <a:effectLst/>
                <a:latin typeface="+mn-lt"/>
                <a:ea typeface="Calibri" panose="020F0502020204030204" pitchFamily="34" charset="0"/>
              </a:rPr>
              <a:t>…………………………………………………</a:t>
            </a:r>
            <a:endParaRPr lang="en-US" sz="1800" kern="100">
              <a:solidFill>
                <a:srgbClr val="000000"/>
              </a:solidFill>
              <a:effectLst/>
              <a:latin typeface="+mn-lt"/>
              <a:ea typeface="Calibri" panose="020F0502020204030204" pitchFamily="34" charset="0"/>
            </a:endParaRPr>
          </a:p>
          <a:p>
            <a:pPr algn="just">
              <a:lnSpc>
                <a:spcPct val="150000"/>
              </a:lnSpc>
            </a:pPr>
            <a:r>
              <a:rPr lang="vi-VN" sz="1800" kern="100">
                <a:solidFill>
                  <a:srgbClr val="000000"/>
                </a:solidFill>
                <a:effectLst/>
                <a:latin typeface="+mn-lt"/>
                <a:ea typeface="Calibri" panose="020F0502020204030204" pitchFamily="34" charset="0"/>
              </a:rPr>
              <a:t>…………………………………………………</a:t>
            </a:r>
            <a:endParaRPr lang="en-US" sz="1800">
              <a:effectLst/>
              <a:latin typeface="+mn-lt"/>
              <a:ea typeface="Calibri" panose="020F0502020204030204" pitchFamily="34" charset="0"/>
            </a:endParaRPr>
          </a:p>
          <a:p>
            <a:pPr algn="just">
              <a:lnSpc>
                <a:spcPct val="150000"/>
              </a:lnSpc>
            </a:pPr>
            <a:r>
              <a:rPr lang="vi-VN" sz="1800" b="1" kern="100">
                <a:solidFill>
                  <a:srgbClr val="000000"/>
                </a:solidFill>
                <a:effectLst/>
                <a:latin typeface="+mn-lt"/>
                <a:ea typeface="Calibri" panose="020F0502020204030204" pitchFamily="34" charset="0"/>
              </a:rPr>
              <a:t>2. Diễn biến chính</a:t>
            </a:r>
            <a:r>
              <a:rPr lang="en-US" sz="1800" b="1" kern="100">
                <a:solidFill>
                  <a:srgbClr val="000000"/>
                </a:solidFill>
                <a:effectLst/>
                <a:latin typeface="+mn-lt"/>
                <a:ea typeface="Calibri" panose="020F0502020204030204" pitchFamily="34" charset="0"/>
              </a:rPr>
              <a:t>: </a:t>
            </a:r>
            <a:r>
              <a:rPr lang="en-US" sz="1800" i="1" kern="100">
                <a:solidFill>
                  <a:srgbClr val="FD0209"/>
                </a:solidFill>
                <a:effectLst/>
                <a:latin typeface="+mn-lt"/>
                <a:ea typeface="Calibri" panose="020F0502020204030204" pitchFamily="34" charset="0"/>
              </a:rPr>
              <a:t>bảng bên</a:t>
            </a:r>
          </a:p>
          <a:p>
            <a:pPr algn="just">
              <a:lnSpc>
                <a:spcPct val="150000"/>
              </a:lnSpc>
            </a:pPr>
            <a:r>
              <a:rPr lang="en-US" sz="1800" b="1" kern="100">
                <a:solidFill>
                  <a:srgbClr val="FD0209"/>
                </a:solidFill>
                <a:effectLst/>
                <a:latin typeface="+mn-lt"/>
                <a:ea typeface="Calibri" panose="020F0502020204030204" pitchFamily="34" charset="0"/>
              </a:rPr>
              <a:t>Câu hỏi: </a:t>
            </a:r>
            <a:r>
              <a:rPr lang="vi-VN" sz="1800" kern="100">
                <a:solidFill>
                  <a:srgbClr val="000000"/>
                </a:solidFill>
                <a:effectLst/>
                <a:latin typeface="+mn-lt"/>
                <a:ea typeface="Calibri" panose="020F0502020204030204" pitchFamily="34" charset="0"/>
              </a:rPr>
              <a:t>Khai thác Hình 7.4 và trả lời câu hỏi: </a:t>
            </a:r>
            <a:r>
              <a:rPr lang="vi-VN" sz="1800" i="1" kern="100">
                <a:solidFill>
                  <a:srgbClr val="000000"/>
                </a:solidFill>
                <a:effectLst/>
                <a:latin typeface="+mn-lt"/>
                <a:ea typeface="Calibri" panose="020F0502020204030204" pitchFamily="34" charset="0"/>
              </a:rPr>
              <a:t>Khung cảnh trong bức ảnh cho em biết điều gì về phong trào đấu tranh của quần chúng trong giai đoạn này?</a:t>
            </a:r>
            <a:endParaRPr lang="en-US" sz="1800">
              <a:effectLst/>
              <a:latin typeface="+mn-lt"/>
              <a:ea typeface="Calibri" panose="020F0502020204030204" pitchFamily="34" charset="0"/>
            </a:endParaRPr>
          </a:p>
          <a:p>
            <a:pPr algn="just">
              <a:lnSpc>
                <a:spcPct val="150000"/>
              </a:lnSpc>
            </a:pPr>
            <a:r>
              <a:rPr lang="vi-VN" sz="1800" b="1" kern="100">
                <a:solidFill>
                  <a:srgbClr val="000000"/>
                </a:solidFill>
                <a:effectLst/>
                <a:latin typeface="+mn-lt"/>
                <a:ea typeface="Calibri" panose="020F0502020204030204" pitchFamily="34" charset="0"/>
              </a:rPr>
              <a:t>3. Ý nghĩa</a:t>
            </a:r>
            <a:r>
              <a:rPr lang="en-US" sz="1800" b="1" kern="100">
                <a:solidFill>
                  <a:srgbClr val="000000"/>
                </a:solidFill>
                <a:effectLst/>
                <a:latin typeface="+mn-lt"/>
                <a:ea typeface="Calibri" panose="020F0502020204030204" pitchFamily="34" charset="0"/>
              </a:rPr>
              <a:t>: </a:t>
            </a:r>
            <a:r>
              <a:rPr lang="vi-VN" sz="1800" kern="100">
                <a:solidFill>
                  <a:srgbClr val="000000"/>
                </a:solidFill>
                <a:effectLst/>
                <a:latin typeface="+mn-lt"/>
                <a:ea typeface="Calibri" panose="020F0502020204030204" pitchFamily="34" charset="0"/>
              </a:rPr>
              <a:t>…………………………………</a:t>
            </a:r>
            <a:r>
              <a:rPr lang="en-US" sz="1800" kern="100">
                <a:solidFill>
                  <a:srgbClr val="000000"/>
                </a:solidFill>
                <a:effectLst/>
                <a:latin typeface="+mn-lt"/>
                <a:ea typeface="Calibri" panose="020F0502020204030204" pitchFamily="34" charset="0"/>
              </a:rPr>
              <a:t>…</a:t>
            </a:r>
          </a:p>
          <a:p>
            <a:pPr algn="just">
              <a:lnSpc>
                <a:spcPct val="150000"/>
              </a:lnSpc>
            </a:pPr>
            <a:r>
              <a:rPr lang="vi-VN" sz="1800" kern="100">
                <a:solidFill>
                  <a:srgbClr val="000000"/>
                </a:solidFill>
                <a:effectLst/>
                <a:latin typeface="+mn-lt"/>
                <a:ea typeface="Calibri" panose="020F0502020204030204" pitchFamily="34" charset="0"/>
              </a:rPr>
              <a:t>…………………………………………………</a:t>
            </a:r>
            <a:endParaRPr lang="en-US" sz="1800">
              <a:effectLst/>
              <a:latin typeface="+mn-lt"/>
              <a:ea typeface="Calibri" panose="020F0502020204030204" pitchFamily="34" charset="0"/>
            </a:endParaRPr>
          </a:p>
        </p:txBody>
      </p:sp>
      <p:graphicFrame>
        <p:nvGraphicFramePr>
          <p:cNvPr id="5" name="Table 4">
            <a:extLst>
              <a:ext uri="{FF2B5EF4-FFF2-40B4-BE49-F238E27FC236}">
                <a16:creationId xmlns:a16="http://schemas.microsoft.com/office/drawing/2014/main" id="{7B662428-2684-175A-AE99-6F863F474B4C}"/>
              </a:ext>
            </a:extLst>
          </p:cNvPr>
          <p:cNvGraphicFramePr>
            <a:graphicFrameLocks noGrp="1"/>
          </p:cNvGraphicFramePr>
          <p:nvPr>
            <p:extLst>
              <p:ext uri="{D42A27DB-BD31-4B8C-83A1-F6EECF244321}">
                <p14:modId xmlns:p14="http://schemas.microsoft.com/office/powerpoint/2010/main" val="3517249462"/>
              </p:ext>
            </p:extLst>
          </p:nvPr>
        </p:nvGraphicFramePr>
        <p:xfrm>
          <a:off x="5076514" y="1479618"/>
          <a:ext cx="3851896" cy="3200400"/>
        </p:xfrm>
        <a:graphic>
          <a:graphicData uri="http://schemas.openxmlformats.org/drawingml/2006/table">
            <a:tbl>
              <a:tblPr firstRow="1" firstCol="1" bandRow="1">
                <a:tableStyleId>{8A3321B5-CE0C-4192-AF5B-FCD874F84528}</a:tableStyleId>
              </a:tblPr>
              <a:tblGrid>
                <a:gridCol w="1918682">
                  <a:extLst>
                    <a:ext uri="{9D8B030D-6E8A-4147-A177-3AD203B41FA5}">
                      <a16:colId xmlns:a16="http://schemas.microsoft.com/office/drawing/2014/main" val="805338"/>
                    </a:ext>
                  </a:extLst>
                </a:gridCol>
                <a:gridCol w="1933214">
                  <a:extLst>
                    <a:ext uri="{9D8B030D-6E8A-4147-A177-3AD203B41FA5}">
                      <a16:colId xmlns:a16="http://schemas.microsoft.com/office/drawing/2014/main" val="2121710656"/>
                    </a:ext>
                  </a:extLst>
                </a:gridCol>
              </a:tblGrid>
              <a:tr h="365760">
                <a:tc gridSpan="2">
                  <a:txBody>
                    <a:bodyPr/>
                    <a:lstStyle/>
                    <a:p>
                      <a:pPr algn="ctr">
                        <a:lnSpc>
                          <a:spcPct val="100000"/>
                        </a:lnSpc>
                        <a:spcBef>
                          <a:spcPts val="600"/>
                        </a:spcBef>
                        <a:spcAft>
                          <a:spcPts val="100"/>
                        </a:spcAft>
                      </a:pPr>
                      <a:r>
                        <a:rPr lang="en-US" sz="1800" b="1">
                          <a:effectLst/>
                          <a:latin typeface="+mj-lt"/>
                          <a:ea typeface="Calibri" panose="020F0502020204030204" pitchFamily="34" charset="0"/>
                          <a:cs typeface="Times New Roman" panose="02020603050405020304" pitchFamily="18" charset="0"/>
                        </a:rPr>
                        <a:t>BẢNG DIỄN BIẾN CHÍNH</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7D574"/>
                    </a:solidFill>
                  </a:tcPr>
                </a:tc>
                <a:tc hMerge="1">
                  <a:txBody>
                    <a:bodyPr/>
                    <a:lstStyle/>
                    <a:p>
                      <a:pPr algn="ctr">
                        <a:lnSpc>
                          <a:spcPct val="150000"/>
                        </a:lnSpc>
                        <a:spcBef>
                          <a:spcPts val="600"/>
                        </a:spcBef>
                        <a:spcAft>
                          <a:spcPts val="100"/>
                        </a:spcAft>
                      </a:pP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F9F"/>
                    </a:solidFill>
                  </a:tcPr>
                </a:tc>
                <a:extLst>
                  <a:ext uri="{0D108BD9-81ED-4DB2-BD59-A6C34878D82A}">
                    <a16:rowId xmlns:a16="http://schemas.microsoft.com/office/drawing/2014/main" val="1702258594"/>
                  </a:ext>
                </a:extLst>
              </a:tr>
              <a:tr h="365760">
                <a:tc>
                  <a:txBody>
                    <a:bodyPr/>
                    <a:lstStyle/>
                    <a:p>
                      <a:pPr algn="ctr">
                        <a:lnSpc>
                          <a:spcPct val="100000"/>
                        </a:lnSpc>
                        <a:spcBef>
                          <a:spcPts val="600"/>
                        </a:spcBef>
                        <a:spcAft>
                          <a:spcPts val="100"/>
                        </a:spcAft>
                      </a:pPr>
                      <a:r>
                        <a:rPr lang="vi-VN" sz="1800" kern="100">
                          <a:effectLst/>
                        </a:rPr>
                        <a:t>Phong trào</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F9F"/>
                    </a:solidFill>
                  </a:tcPr>
                </a:tc>
                <a:tc>
                  <a:txBody>
                    <a:bodyPr/>
                    <a:lstStyle/>
                    <a:p>
                      <a:pPr algn="ctr">
                        <a:lnSpc>
                          <a:spcPct val="100000"/>
                        </a:lnSpc>
                        <a:spcBef>
                          <a:spcPts val="600"/>
                        </a:spcBef>
                        <a:spcAft>
                          <a:spcPts val="100"/>
                        </a:spcAft>
                      </a:pPr>
                      <a:r>
                        <a:rPr lang="vi-VN" sz="1800" kern="100">
                          <a:effectLst/>
                        </a:rPr>
                        <a:t>Diễn biến chính</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F9F"/>
                    </a:solidFill>
                  </a:tcPr>
                </a:tc>
                <a:extLst>
                  <a:ext uri="{0D108BD9-81ED-4DB2-BD59-A6C34878D82A}">
                    <a16:rowId xmlns:a16="http://schemas.microsoft.com/office/drawing/2014/main" val="2791732423"/>
                  </a:ext>
                </a:extLst>
              </a:tr>
              <a:tr h="0">
                <a:tc>
                  <a:txBody>
                    <a:bodyPr/>
                    <a:lstStyle/>
                    <a:p>
                      <a:pPr algn="just">
                        <a:lnSpc>
                          <a:spcPct val="150000"/>
                        </a:lnSpc>
                        <a:spcBef>
                          <a:spcPts val="100"/>
                        </a:spcBef>
                        <a:spcAft>
                          <a:spcPts val="100"/>
                        </a:spcAft>
                      </a:pPr>
                      <a:r>
                        <a:rPr lang="vi-VN" sz="1800" kern="100">
                          <a:effectLst/>
                        </a:rPr>
                        <a:t>Phong trào Đông Dương đại hội</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tc>
                  <a:txBody>
                    <a:bodyPr/>
                    <a:lstStyle/>
                    <a:p>
                      <a:pPr algn="just">
                        <a:lnSpc>
                          <a:spcPct val="150000"/>
                        </a:lnSpc>
                        <a:spcBef>
                          <a:spcPts val="100"/>
                        </a:spcBef>
                        <a:spcAft>
                          <a:spcPts val="100"/>
                        </a:spcAft>
                      </a:pPr>
                      <a:r>
                        <a:rPr lang="vi-VN" sz="1800" kern="100">
                          <a:effectLst/>
                        </a:rPr>
                        <a:t> </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val="1293425354"/>
                  </a:ext>
                </a:extLst>
              </a:tr>
              <a:tr h="0">
                <a:tc>
                  <a:txBody>
                    <a:bodyPr/>
                    <a:lstStyle/>
                    <a:p>
                      <a:pPr algn="just">
                        <a:lnSpc>
                          <a:spcPct val="150000"/>
                        </a:lnSpc>
                        <a:spcBef>
                          <a:spcPts val="100"/>
                        </a:spcBef>
                        <a:spcAft>
                          <a:spcPts val="100"/>
                        </a:spcAft>
                      </a:pPr>
                      <a:r>
                        <a:rPr lang="vi-VN" sz="1800" kern="100">
                          <a:effectLst/>
                        </a:rPr>
                        <a:t>Phong trào đấu tranh nghị trường</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tc>
                  <a:txBody>
                    <a:bodyPr/>
                    <a:lstStyle/>
                    <a:p>
                      <a:pPr algn="just">
                        <a:lnSpc>
                          <a:spcPct val="150000"/>
                        </a:lnSpc>
                        <a:spcBef>
                          <a:spcPts val="100"/>
                        </a:spcBef>
                        <a:spcAft>
                          <a:spcPts val="100"/>
                        </a:spcAft>
                      </a:pPr>
                      <a:r>
                        <a:rPr lang="vi-VN" sz="1800" kern="100">
                          <a:effectLst/>
                        </a:rPr>
                        <a:t> </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val="1922345708"/>
                  </a:ext>
                </a:extLst>
              </a:tr>
              <a:tr h="0">
                <a:tc>
                  <a:txBody>
                    <a:bodyPr/>
                    <a:lstStyle/>
                    <a:p>
                      <a:pPr algn="just">
                        <a:lnSpc>
                          <a:spcPct val="150000"/>
                        </a:lnSpc>
                        <a:spcBef>
                          <a:spcPts val="100"/>
                        </a:spcBef>
                        <a:spcAft>
                          <a:spcPts val="100"/>
                        </a:spcAft>
                      </a:pPr>
                      <a:r>
                        <a:rPr lang="vi-VN" sz="1800" kern="100">
                          <a:effectLst/>
                        </a:rPr>
                        <a:t>Đấu tranh trên lĩnh vực  báo chí</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tc>
                  <a:txBody>
                    <a:bodyPr/>
                    <a:lstStyle/>
                    <a:p>
                      <a:pPr algn="just">
                        <a:lnSpc>
                          <a:spcPct val="150000"/>
                        </a:lnSpc>
                        <a:spcBef>
                          <a:spcPts val="100"/>
                        </a:spcBef>
                        <a:spcAft>
                          <a:spcPts val="100"/>
                        </a:spcAft>
                      </a:pPr>
                      <a:r>
                        <a:rPr lang="vi-VN" sz="1800" kern="100">
                          <a:effectLst/>
                        </a:rPr>
                        <a:t> </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val="241792355"/>
                  </a:ext>
                </a:extLst>
              </a:tr>
            </a:tbl>
          </a:graphicData>
        </a:graphic>
      </p:graphicFrame>
    </p:spTree>
    <p:extLst>
      <p:ext uri="{BB962C8B-B14F-4D97-AF65-F5344CB8AC3E}">
        <p14:creationId xmlns:p14="http://schemas.microsoft.com/office/powerpoint/2010/main" val="103545344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white and blue flag&#10;&#10;Description automatically generated">
            <a:extLst>
              <a:ext uri="{FF2B5EF4-FFF2-40B4-BE49-F238E27FC236}">
                <a16:creationId xmlns:a16="http://schemas.microsoft.com/office/drawing/2014/main" id="{0AB8101D-0562-E3BE-F478-B69D51CAE4AC}"/>
              </a:ext>
            </a:extLst>
          </p:cNvPr>
          <p:cNvPicPr>
            <a:picLocks noChangeAspect="1"/>
          </p:cNvPicPr>
          <p:nvPr/>
        </p:nvPicPr>
        <p:blipFill>
          <a:blip r:embed="rId2">
            <a:alphaModFix amt="3000"/>
          </a:blip>
          <a:stretch>
            <a:fillRect/>
          </a:stretch>
        </p:blipFill>
        <p:spPr>
          <a:xfrm>
            <a:off x="0" y="0"/>
            <a:ext cx="9143999" cy="5143500"/>
          </a:xfrm>
          <a:prstGeom prst="rect">
            <a:avLst/>
          </a:prstGeom>
        </p:spPr>
      </p:pic>
      <p:sp>
        <p:nvSpPr>
          <p:cNvPr id="2" name="Arrow: Pentagon 1">
            <a:extLst>
              <a:ext uri="{FF2B5EF4-FFF2-40B4-BE49-F238E27FC236}">
                <a16:creationId xmlns:a16="http://schemas.microsoft.com/office/drawing/2014/main" id="{2DBE4501-162E-A2D9-3B0A-D08EEDEC61BE}"/>
              </a:ext>
            </a:extLst>
          </p:cNvPr>
          <p:cNvSpPr/>
          <p:nvPr/>
        </p:nvSpPr>
        <p:spPr>
          <a:xfrm>
            <a:off x="0" y="421560"/>
            <a:ext cx="2995961"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i="1">
                <a:solidFill>
                  <a:schemeClr val="accent3"/>
                </a:solidFill>
                <a:ea typeface="Calibri" panose="020F0502020204030204" pitchFamily="34" charset="0"/>
              </a:rPr>
              <a:t>a. Nguyên nhân</a:t>
            </a:r>
            <a:endParaRPr lang="en-US" sz="2200" i="1">
              <a:solidFill>
                <a:schemeClr val="accent3"/>
              </a:solidFill>
            </a:endParaRPr>
          </a:p>
        </p:txBody>
      </p:sp>
      <p:grpSp>
        <p:nvGrpSpPr>
          <p:cNvPr id="4" name="Group 3">
            <a:extLst>
              <a:ext uri="{FF2B5EF4-FFF2-40B4-BE49-F238E27FC236}">
                <a16:creationId xmlns:a16="http://schemas.microsoft.com/office/drawing/2014/main" id="{33370B61-8669-E67F-E611-70554E7444DE}"/>
              </a:ext>
            </a:extLst>
          </p:cNvPr>
          <p:cNvGrpSpPr/>
          <p:nvPr/>
        </p:nvGrpSpPr>
        <p:grpSpPr>
          <a:xfrm>
            <a:off x="5951040" y="1031160"/>
            <a:ext cx="2471816" cy="1845856"/>
            <a:chOff x="327104" y="1618456"/>
            <a:chExt cx="2471816" cy="1845856"/>
          </a:xfrm>
        </p:grpSpPr>
        <p:sp>
          <p:nvSpPr>
            <p:cNvPr id="5" name="Rectangle: Rounded Corners 4">
              <a:extLst>
                <a:ext uri="{FF2B5EF4-FFF2-40B4-BE49-F238E27FC236}">
                  <a16:creationId xmlns:a16="http://schemas.microsoft.com/office/drawing/2014/main" id="{5E4C82DE-FC1E-1440-9CF5-F96E67062148}"/>
                </a:ext>
              </a:extLst>
            </p:cNvPr>
            <p:cNvSpPr/>
            <p:nvPr/>
          </p:nvSpPr>
          <p:spPr>
            <a:xfrm>
              <a:off x="327104" y="2185639"/>
              <a:ext cx="2471816" cy="1278673"/>
            </a:xfrm>
            <a:prstGeom prst="roundRect">
              <a:avLst>
                <a:gd name="adj" fmla="val 5523"/>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ea typeface="Calibri" panose="020F0502020204030204" pitchFamily="34" charset="0"/>
                  <a:cs typeface="Times New Roman" panose="02020603050405020304" pitchFamily="18" charset="0"/>
                </a:rPr>
                <a:t>Mặt trận Nhân dân lên cầm quyền.</a:t>
              </a:r>
              <a:endParaRPr lang="en-US" sz="1600"/>
            </a:p>
          </p:txBody>
        </p:sp>
        <p:sp>
          <p:nvSpPr>
            <p:cNvPr id="6" name="TextBox 5">
              <a:extLst>
                <a:ext uri="{FF2B5EF4-FFF2-40B4-BE49-F238E27FC236}">
                  <a16:creationId xmlns:a16="http://schemas.microsoft.com/office/drawing/2014/main" id="{0B204FFA-007D-5A5A-6169-055E15A23C64}"/>
                </a:ext>
              </a:extLst>
            </p:cNvPr>
            <p:cNvSpPr txBox="1"/>
            <p:nvPr/>
          </p:nvSpPr>
          <p:spPr>
            <a:xfrm>
              <a:off x="696934" y="1618456"/>
              <a:ext cx="1732156" cy="923330"/>
            </a:xfrm>
            <a:prstGeom prst="rect">
              <a:avLst/>
            </a:prstGeom>
            <a:noFill/>
          </p:spPr>
          <p:txBody>
            <a:bodyPr wrap="square" rtlCol="0">
              <a:spAutoFit/>
            </a:bodyPr>
            <a:lstStyle/>
            <a:p>
              <a:pPr algn="ctr"/>
              <a:r>
                <a:rPr lang="en-US" sz="5400" b="1">
                  <a:solidFill>
                    <a:srgbClr val="00B050"/>
                  </a:solidFill>
                  <a:effectLst>
                    <a:reflection blurRad="6350" stA="55000" endA="300" endPos="45500" dir="5400000" sy="-100000" algn="bl" rotWithShape="0"/>
                  </a:effectLst>
                  <a:latin typeface="Bernard MT Condensed" panose="02050806060905020404" pitchFamily="18" charset="0"/>
                </a:rPr>
                <a:t>1936</a:t>
              </a:r>
            </a:p>
          </p:txBody>
        </p:sp>
      </p:grpSp>
      <p:grpSp>
        <p:nvGrpSpPr>
          <p:cNvPr id="10" name="Group 9">
            <a:extLst>
              <a:ext uri="{FF2B5EF4-FFF2-40B4-BE49-F238E27FC236}">
                <a16:creationId xmlns:a16="http://schemas.microsoft.com/office/drawing/2014/main" id="{2097FAF3-970D-B235-6F60-0F17CFB5DD89}"/>
              </a:ext>
            </a:extLst>
          </p:cNvPr>
          <p:cNvGrpSpPr/>
          <p:nvPr/>
        </p:nvGrpSpPr>
        <p:grpSpPr>
          <a:xfrm>
            <a:off x="5906416" y="3058011"/>
            <a:ext cx="2561063" cy="1374972"/>
            <a:chOff x="241628" y="3273600"/>
            <a:chExt cx="2561063" cy="1374972"/>
          </a:xfrm>
        </p:grpSpPr>
        <p:sp>
          <p:nvSpPr>
            <p:cNvPr id="7" name="Arrow: Down 6">
              <a:extLst>
                <a:ext uri="{FF2B5EF4-FFF2-40B4-BE49-F238E27FC236}">
                  <a16:creationId xmlns:a16="http://schemas.microsoft.com/office/drawing/2014/main" id="{91AD640E-BAF7-536B-B732-AFAE2EC846AF}"/>
                </a:ext>
              </a:extLst>
            </p:cNvPr>
            <p:cNvSpPr/>
            <p:nvPr/>
          </p:nvSpPr>
          <p:spPr>
            <a:xfrm>
              <a:off x="1317720" y="3273600"/>
              <a:ext cx="408878" cy="416312"/>
            </a:xfrm>
            <a:prstGeom prst="downArrow">
              <a:avLst/>
            </a:prstGeom>
            <a:solidFill>
              <a:srgbClr val="FD0209"/>
            </a:solidFill>
            <a:ln>
              <a:solidFill>
                <a:srgbClr val="FD020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25F50A9C-A9A7-E906-6777-8BD9F6BEDAAB}"/>
                </a:ext>
              </a:extLst>
            </p:cNvPr>
            <p:cNvSpPr txBox="1"/>
            <p:nvPr/>
          </p:nvSpPr>
          <p:spPr>
            <a:xfrm>
              <a:off x="241628" y="3689912"/>
              <a:ext cx="2561063" cy="958660"/>
            </a:xfrm>
            <a:prstGeom prst="rect">
              <a:avLst/>
            </a:prstGeom>
            <a:noFill/>
          </p:spPr>
          <p:txBody>
            <a:bodyPr wrap="square">
              <a:spAutoFit/>
            </a:bodyPr>
            <a:lstStyle/>
            <a:p>
              <a:pPr algn="ctr">
                <a:lnSpc>
                  <a:spcPct val="150000"/>
                </a:lnSpc>
              </a:pPr>
              <a:r>
                <a:rPr lang="en-US" sz="2000">
                  <a:ea typeface="Calibri" panose="020F0502020204030204" pitchFamily="34" charset="0"/>
                  <a:cs typeface="Times New Roman" panose="02020603050405020304" pitchFamily="18" charset="0"/>
                </a:rPr>
                <a:t>T</a:t>
              </a:r>
              <a:r>
                <a:rPr lang="en-US" sz="2000">
                  <a:solidFill>
                    <a:srgbClr val="000000"/>
                  </a:solidFill>
                  <a:ea typeface="Calibri" panose="020F0502020204030204" pitchFamily="34" charset="0"/>
                  <a:cs typeface="Times New Roman" panose="02020603050405020304" pitchFamily="18" charset="0"/>
                </a:rPr>
                <a:t>hi hành một số chính sách tiến bộ.</a:t>
              </a:r>
              <a:endParaRPr lang="en-US" sz="2000"/>
            </a:p>
          </p:txBody>
        </p:sp>
      </p:grpSp>
      <p:sp>
        <p:nvSpPr>
          <p:cNvPr id="12" name="TextBox 11">
            <a:extLst>
              <a:ext uri="{FF2B5EF4-FFF2-40B4-BE49-F238E27FC236}">
                <a16:creationId xmlns:a16="http://schemas.microsoft.com/office/drawing/2014/main" id="{AF78C8F4-42A5-F3F7-E52C-1FB9FE996258}"/>
              </a:ext>
            </a:extLst>
          </p:cNvPr>
          <p:cNvSpPr txBox="1"/>
          <p:nvPr/>
        </p:nvSpPr>
        <p:spPr>
          <a:xfrm>
            <a:off x="3525643" y="495527"/>
            <a:ext cx="2561062" cy="523220"/>
          </a:xfrm>
          <a:prstGeom prst="rect">
            <a:avLst/>
          </a:prstGeom>
          <a:noFill/>
        </p:spPr>
        <p:txBody>
          <a:bodyPr wrap="square">
            <a:spAutoFit/>
          </a:bodyPr>
          <a:lstStyle/>
          <a:p>
            <a:pPr algn="ctr"/>
            <a:r>
              <a:rPr lang="en-US" sz="2800" b="1">
                <a:solidFill>
                  <a:srgbClr val="0070C0"/>
                </a:solidFill>
                <a:latin typeface="Aptos Black" panose="020B0004020202020204" pitchFamily="34" charset="0"/>
                <a:ea typeface="Calibri" panose="020F0502020204030204" pitchFamily="34" charset="0"/>
                <a:cs typeface="Times New Roman" panose="02020603050405020304" pitchFamily="18" charset="0"/>
              </a:rPr>
              <a:t>Trên thế giới</a:t>
            </a:r>
            <a:endParaRPr lang="en-US" sz="2800" b="1">
              <a:solidFill>
                <a:srgbClr val="0070C0"/>
              </a:solidFill>
              <a:latin typeface="Aptos Black" panose="020B0004020202020204" pitchFamily="34" charset="0"/>
            </a:endParaRPr>
          </a:p>
        </p:txBody>
      </p:sp>
      <p:grpSp>
        <p:nvGrpSpPr>
          <p:cNvPr id="13" name="Group 12">
            <a:extLst>
              <a:ext uri="{FF2B5EF4-FFF2-40B4-BE49-F238E27FC236}">
                <a16:creationId xmlns:a16="http://schemas.microsoft.com/office/drawing/2014/main" id="{1F6E8F74-EBCD-B6D4-4196-E9330D64E0BD}"/>
              </a:ext>
            </a:extLst>
          </p:cNvPr>
          <p:cNvGrpSpPr/>
          <p:nvPr/>
        </p:nvGrpSpPr>
        <p:grpSpPr>
          <a:xfrm>
            <a:off x="788539" y="1003879"/>
            <a:ext cx="2796119" cy="1873137"/>
            <a:chOff x="164952" y="1590773"/>
            <a:chExt cx="2796119" cy="1873137"/>
          </a:xfrm>
        </p:grpSpPr>
        <p:sp>
          <p:nvSpPr>
            <p:cNvPr id="14" name="Rectangle: Rounded Corners 13">
              <a:extLst>
                <a:ext uri="{FF2B5EF4-FFF2-40B4-BE49-F238E27FC236}">
                  <a16:creationId xmlns:a16="http://schemas.microsoft.com/office/drawing/2014/main" id="{B60FE669-FDC9-D2CC-D0F7-53F7CC9C8310}"/>
                </a:ext>
              </a:extLst>
            </p:cNvPr>
            <p:cNvSpPr/>
            <p:nvPr/>
          </p:nvSpPr>
          <p:spPr>
            <a:xfrm>
              <a:off x="164952" y="2185237"/>
              <a:ext cx="2796119" cy="1278673"/>
            </a:xfrm>
            <a:prstGeom prst="roundRect">
              <a:avLst>
                <a:gd name="adj" fmla="val 5523"/>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ea typeface="Calibri" panose="020F0502020204030204" pitchFamily="34" charset="0"/>
                  <a:cs typeface="Times New Roman" panose="02020603050405020304" pitchFamily="18" charset="0"/>
                </a:rPr>
                <a:t>Thành lập Mặt trận Nhân dân ở các nước.</a:t>
              </a:r>
              <a:endParaRPr lang="en-US" sz="1600"/>
            </a:p>
          </p:txBody>
        </p:sp>
        <p:sp>
          <p:nvSpPr>
            <p:cNvPr id="15" name="TextBox 14">
              <a:extLst>
                <a:ext uri="{FF2B5EF4-FFF2-40B4-BE49-F238E27FC236}">
                  <a16:creationId xmlns:a16="http://schemas.microsoft.com/office/drawing/2014/main" id="{B8830FF7-8B3B-B608-873C-8E2225BB789B}"/>
                </a:ext>
              </a:extLst>
            </p:cNvPr>
            <p:cNvSpPr txBox="1"/>
            <p:nvPr/>
          </p:nvSpPr>
          <p:spPr>
            <a:xfrm>
              <a:off x="282481" y="1590773"/>
              <a:ext cx="2561062" cy="923330"/>
            </a:xfrm>
            <a:prstGeom prst="rect">
              <a:avLst/>
            </a:prstGeom>
            <a:noFill/>
          </p:spPr>
          <p:txBody>
            <a:bodyPr wrap="square" rtlCol="0">
              <a:spAutoFit/>
            </a:bodyPr>
            <a:lstStyle/>
            <a:p>
              <a:pPr algn="ctr"/>
              <a:r>
                <a:rPr lang="en-US" sz="5400" b="1">
                  <a:solidFill>
                    <a:srgbClr val="00B050"/>
                  </a:solidFill>
                  <a:effectLst>
                    <a:reflection blurRad="6350" stA="55000" endA="300" endPos="45500" dir="5400000" sy="-100000" algn="bl" rotWithShape="0"/>
                  </a:effectLst>
                  <a:latin typeface="Bernard MT Condensed" panose="02050806060905020404" pitchFamily="18" charset="0"/>
                </a:rPr>
                <a:t>7/1935</a:t>
              </a:r>
            </a:p>
          </p:txBody>
        </p:sp>
      </p:grpSp>
      <p:grpSp>
        <p:nvGrpSpPr>
          <p:cNvPr id="16" name="Group 15">
            <a:extLst>
              <a:ext uri="{FF2B5EF4-FFF2-40B4-BE49-F238E27FC236}">
                <a16:creationId xmlns:a16="http://schemas.microsoft.com/office/drawing/2014/main" id="{AB53D117-D912-B7FF-18FC-FEE5501B2829}"/>
              </a:ext>
            </a:extLst>
          </p:cNvPr>
          <p:cNvGrpSpPr/>
          <p:nvPr/>
        </p:nvGrpSpPr>
        <p:grpSpPr>
          <a:xfrm>
            <a:off x="519310" y="3058011"/>
            <a:ext cx="3099520" cy="1806513"/>
            <a:chOff x="-27601" y="3273600"/>
            <a:chExt cx="3099520" cy="1806513"/>
          </a:xfrm>
        </p:grpSpPr>
        <p:sp>
          <p:nvSpPr>
            <p:cNvPr id="17" name="Arrow: Down 16">
              <a:extLst>
                <a:ext uri="{FF2B5EF4-FFF2-40B4-BE49-F238E27FC236}">
                  <a16:creationId xmlns:a16="http://schemas.microsoft.com/office/drawing/2014/main" id="{236ECFED-117E-C37F-7BC6-6B48AE4330DE}"/>
                </a:ext>
              </a:extLst>
            </p:cNvPr>
            <p:cNvSpPr/>
            <p:nvPr/>
          </p:nvSpPr>
          <p:spPr>
            <a:xfrm>
              <a:off x="1317720" y="3273600"/>
              <a:ext cx="408878" cy="416312"/>
            </a:xfrm>
            <a:prstGeom prst="downArrow">
              <a:avLst/>
            </a:prstGeom>
            <a:solidFill>
              <a:srgbClr val="FD0209"/>
            </a:solidFill>
            <a:ln>
              <a:solidFill>
                <a:srgbClr val="FD020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DCE8938E-801F-3D56-DAE9-2DDEA1792206}"/>
                </a:ext>
              </a:extLst>
            </p:cNvPr>
            <p:cNvSpPr txBox="1"/>
            <p:nvPr/>
          </p:nvSpPr>
          <p:spPr>
            <a:xfrm>
              <a:off x="-27601" y="3659788"/>
              <a:ext cx="3099520" cy="1420325"/>
            </a:xfrm>
            <a:prstGeom prst="rect">
              <a:avLst/>
            </a:prstGeom>
            <a:noFill/>
          </p:spPr>
          <p:txBody>
            <a:bodyPr wrap="square">
              <a:spAutoFit/>
            </a:bodyPr>
            <a:lstStyle/>
            <a:p>
              <a:pPr algn="ctr">
                <a:lnSpc>
                  <a:spcPct val="150000"/>
                </a:lnSpc>
              </a:pPr>
              <a:r>
                <a:rPr lang="en-US" sz="2000">
                  <a:ea typeface="Calibri" panose="020F0502020204030204" pitchFamily="34" charset="0"/>
                  <a:cs typeface="Times New Roman" panose="02020603050405020304" pitchFamily="18" charset="0"/>
                </a:rPr>
                <a:t>Tập hợp các lực lượng dân chủ chống phát xít và nguy cơ chiến tranh</a:t>
              </a:r>
              <a:endParaRPr lang="en-US" sz="2000"/>
            </a:p>
          </p:txBody>
        </p:sp>
      </p:grpSp>
      <p:sp>
        <p:nvSpPr>
          <p:cNvPr id="19" name="Arrow: Right 18">
            <a:extLst>
              <a:ext uri="{FF2B5EF4-FFF2-40B4-BE49-F238E27FC236}">
                <a16:creationId xmlns:a16="http://schemas.microsoft.com/office/drawing/2014/main" id="{D69F820F-C5F1-D460-286A-E19BC9D3D6AD}"/>
              </a:ext>
            </a:extLst>
          </p:cNvPr>
          <p:cNvSpPr/>
          <p:nvPr/>
        </p:nvSpPr>
        <p:spPr>
          <a:xfrm>
            <a:off x="3841027" y="1947290"/>
            <a:ext cx="1853644" cy="523220"/>
          </a:xfrm>
          <a:prstGeom prst="rightArrow">
            <a:avLst/>
          </a:prstGeom>
          <a:solidFill>
            <a:srgbClr val="FD0209"/>
          </a:solidFill>
          <a:ln>
            <a:solidFill>
              <a:srgbClr val="FD020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F2DE8F3D-62FF-80C8-A908-80931B2BA557}"/>
              </a:ext>
            </a:extLst>
          </p:cNvPr>
          <p:cNvPicPr>
            <a:picLocks noChangeAspect="1"/>
          </p:cNvPicPr>
          <p:nvPr/>
        </p:nvPicPr>
        <p:blipFill>
          <a:blip r:embed="rId3"/>
          <a:stretch>
            <a:fillRect/>
          </a:stretch>
        </p:blipFill>
        <p:spPr>
          <a:xfrm>
            <a:off x="8282845" y="0"/>
            <a:ext cx="861155" cy="167447"/>
          </a:xfrm>
          <a:prstGeom prst="rect">
            <a:avLst/>
          </a:prstGeom>
        </p:spPr>
      </p:pic>
    </p:spTree>
    <p:extLst>
      <p:ext uri="{BB962C8B-B14F-4D97-AF65-F5344CB8AC3E}">
        <p14:creationId xmlns:p14="http://schemas.microsoft.com/office/powerpoint/2010/main" val="3989348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 calcmode="lin" valueType="num">
                                      <p:cBhvr additive="base">
                                        <p:cTn id="12" dur="500" fill="hold"/>
                                        <p:tgtEl>
                                          <p:spTgt spid="13"/>
                                        </p:tgtEl>
                                        <p:attrNameLst>
                                          <p:attrName>ppt_x</p:attrName>
                                        </p:attrNameLst>
                                      </p:cBhvr>
                                      <p:tavLst>
                                        <p:tav tm="0">
                                          <p:val>
                                            <p:strVal val="#ppt_x"/>
                                          </p:val>
                                        </p:tav>
                                        <p:tav tm="100000">
                                          <p:val>
                                            <p:strVal val="#ppt_x"/>
                                          </p:val>
                                        </p:tav>
                                      </p:tavLst>
                                    </p:anim>
                                    <p:anim calcmode="lin" valueType="num">
                                      <p:cBhvr additive="base">
                                        <p:cTn id="13" dur="500" fill="hold"/>
                                        <p:tgtEl>
                                          <p:spTgt spid="13"/>
                                        </p:tgtEl>
                                        <p:attrNameLst>
                                          <p:attrName>ppt_y</p:attrName>
                                        </p:attrNameLst>
                                      </p:cBhvr>
                                      <p:tavLst>
                                        <p:tav tm="0">
                                          <p:val>
                                            <p:strVal val="1+#ppt_h/2"/>
                                          </p:val>
                                        </p:tav>
                                        <p:tav tm="100000">
                                          <p:val>
                                            <p:strVal val="#ppt_y"/>
                                          </p:val>
                                        </p:tav>
                                      </p:tavLst>
                                    </p:anim>
                                  </p:childTnLst>
                                </p:cTn>
                              </p:par>
                            </p:childTnLst>
                          </p:cTn>
                        </p:par>
                        <p:par>
                          <p:cTn id="14" fill="hold">
                            <p:stCondLst>
                              <p:cond delay="500"/>
                            </p:stCondLst>
                            <p:childTnLst>
                              <p:par>
                                <p:cTn id="15" presetID="22" presetClass="entr" presetSubtype="1" fill="hold" nodeType="after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wipe(up)">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wipe(left)">
                                      <p:cBhvr>
                                        <p:cTn id="22" dur="500"/>
                                        <p:tgtEl>
                                          <p:spTgt spid="19"/>
                                        </p:tgtEl>
                                      </p:cBhvr>
                                    </p:animEffect>
                                  </p:childTnLst>
                                </p:cTn>
                              </p:par>
                            </p:childTnLst>
                          </p:cTn>
                        </p:par>
                        <p:par>
                          <p:cTn id="23" fill="hold">
                            <p:stCondLst>
                              <p:cond delay="500"/>
                            </p:stCondLst>
                            <p:childTnLst>
                              <p:par>
                                <p:cTn id="24" presetID="2" presetClass="entr" presetSubtype="4" fill="hold" nodeType="after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additive="base">
                                        <p:cTn id="26" dur="500" fill="hold"/>
                                        <p:tgtEl>
                                          <p:spTgt spid="4"/>
                                        </p:tgtEl>
                                        <p:attrNameLst>
                                          <p:attrName>ppt_x</p:attrName>
                                        </p:attrNameLst>
                                      </p:cBhvr>
                                      <p:tavLst>
                                        <p:tav tm="0">
                                          <p:val>
                                            <p:strVal val="#ppt_x"/>
                                          </p:val>
                                        </p:tav>
                                        <p:tav tm="100000">
                                          <p:val>
                                            <p:strVal val="#ppt_x"/>
                                          </p:val>
                                        </p:tav>
                                      </p:tavLst>
                                    </p:anim>
                                    <p:anim calcmode="lin" valueType="num">
                                      <p:cBhvr additive="base">
                                        <p:cTn id="27" dur="500" fill="hold"/>
                                        <p:tgtEl>
                                          <p:spTgt spid="4"/>
                                        </p:tgtEl>
                                        <p:attrNameLst>
                                          <p:attrName>ppt_y</p:attrName>
                                        </p:attrNameLst>
                                      </p:cBhvr>
                                      <p:tavLst>
                                        <p:tav tm="0">
                                          <p:val>
                                            <p:strVal val="1+#ppt_h/2"/>
                                          </p:val>
                                        </p:tav>
                                        <p:tav tm="100000">
                                          <p:val>
                                            <p:strVal val="#ppt_y"/>
                                          </p:val>
                                        </p:tav>
                                      </p:tavLst>
                                    </p:anim>
                                  </p:childTnLst>
                                </p:cTn>
                              </p:par>
                            </p:childTnLst>
                          </p:cTn>
                        </p:par>
                        <p:par>
                          <p:cTn id="28" fill="hold">
                            <p:stCondLst>
                              <p:cond delay="1000"/>
                            </p:stCondLst>
                            <p:childTnLst>
                              <p:par>
                                <p:cTn id="29" presetID="22" presetClass="entr" presetSubtype="1" fill="hold"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wipe(up)">
                                      <p:cBhvr>
                                        <p:cTn id="3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9"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0501E703-DC83-08CE-E305-56AB2149D802}"/>
              </a:ext>
            </a:extLst>
          </p:cNvPr>
          <p:cNvGrpSpPr/>
          <p:nvPr/>
        </p:nvGrpSpPr>
        <p:grpSpPr>
          <a:xfrm>
            <a:off x="211137" y="203200"/>
            <a:ext cx="4899815" cy="3350216"/>
            <a:chOff x="304271" y="304800"/>
            <a:chExt cx="4899815" cy="3350216"/>
          </a:xfrm>
        </p:grpSpPr>
        <p:pic>
          <p:nvPicPr>
            <p:cNvPr id="3" name="Picture 2" descr="A person in front of a building&#10;&#10;Description automatically generated">
              <a:extLst>
                <a:ext uri="{FF2B5EF4-FFF2-40B4-BE49-F238E27FC236}">
                  <a16:creationId xmlns:a16="http://schemas.microsoft.com/office/drawing/2014/main" id="{11EF46BA-2D3C-648B-4E2A-8F3D8922B302}"/>
                </a:ext>
              </a:extLst>
            </p:cNvPr>
            <p:cNvPicPr>
              <a:picLocks noChangeAspect="1"/>
            </p:cNvPicPr>
            <p:nvPr/>
          </p:nvPicPr>
          <p:blipFill>
            <a:blip r:embed="rId2"/>
            <a:stretch>
              <a:fillRect/>
            </a:stretch>
          </p:blipFill>
          <p:spPr>
            <a:xfrm>
              <a:off x="304271" y="304800"/>
              <a:ext cx="4899815" cy="2328333"/>
            </a:xfrm>
            <a:prstGeom prst="rect">
              <a:avLst/>
            </a:prstGeom>
          </p:spPr>
        </p:pic>
        <p:sp>
          <p:nvSpPr>
            <p:cNvPr id="5" name="TextBox 4">
              <a:extLst>
                <a:ext uri="{FF2B5EF4-FFF2-40B4-BE49-F238E27FC236}">
                  <a16:creationId xmlns:a16="http://schemas.microsoft.com/office/drawing/2014/main" id="{E98034DB-CD3B-7E17-30E8-405CF7C9DCF0}"/>
                </a:ext>
              </a:extLst>
            </p:cNvPr>
            <p:cNvSpPr txBox="1"/>
            <p:nvPr/>
          </p:nvSpPr>
          <p:spPr>
            <a:xfrm>
              <a:off x="334168" y="2633133"/>
              <a:ext cx="4840019" cy="1021883"/>
            </a:xfrm>
            <a:prstGeom prst="rect">
              <a:avLst/>
            </a:prstGeom>
            <a:noFill/>
          </p:spPr>
          <p:txBody>
            <a:bodyPr wrap="square">
              <a:spAutoFit/>
            </a:bodyPr>
            <a:lstStyle/>
            <a:p>
              <a:pPr algn="ctr">
                <a:lnSpc>
                  <a:spcPct val="150000"/>
                </a:lnSpc>
              </a:pPr>
              <a:r>
                <a:rPr lang="vi-VN"/>
                <a:t>Ngục Victoria ở Hongkong, nơi giam giữ Nguyễn Ái Quốc (khi đó lấy tên là Tống Văn Sơ) gần 20 tháng (từ 6/6/1931 - 22/1/1933), trong thời gian Người hoạt động tại đây.</a:t>
              </a:r>
              <a:endParaRPr lang="en-US"/>
            </a:p>
          </p:txBody>
        </p:sp>
      </p:grpSp>
      <p:grpSp>
        <p:nvGrpSpPr>
          <p:cNvPr id="7" name="Group 6">
            <a:extLst>
              <a:ext uri="{FF2B5EF4-FFF2-40B4-BE49-F238E27FC236}">
                <a16:creationId xmlns:a16="http://schemas.microsoft.com/office/drawing/2014/main" id="{BBD39C7D-A2CF-76BB-B70E-74B124DA46D4}"/>
              </a:ext>
            </a:extLst>
          </p:cNvPr>
          <p:cNvGrpSpPr/>
          <p:nvPr/>
        </p:nvGrpSpPr>
        <p:grpSpPr>
          <a:xfrm>
            <a:off x="4232808" y="1769533"/>
            <a:ext cx="4700055" cy="3170767"/>
            <a:chOff x="504031" y="484249"/>
            <a:chExt cx="4700055" cy="3170767"/>
          </a:xfrm>
        </p:grpSpPr>
        <p:pic>
          <p:nvPicPr>
            <p:cNvPr id="8" name="Picture 7">
              <a:extLst>
                <a:ext uri="{FF2B5EF4-FFF2-40B4-BE49-F238E27FC236}">
                  <a16:creationId xmlns:a16="http://schemas.microsoft.com/office/drawing/2014/main" id="{03F75819-A1B8-6839-1AEE-C9E2619328FA}"/>
                </a:ext>
              </a:extLst>
            </p:cNvPr>
            <p:cNvPicPr>
              <a:picLocks noChangeAspect="1"/>
            </p:cNvPicPr>
            <p:nvPr/>
          </p:nvPicPr>
          <p:blipFill>
            <a:blip r:embed="rId3"/>
            <a:srcRect/>
            <a:stretch/>
          </p:blipFill>
          <p:spPr>
            <a:xfrm>
              <a:off x="1472996" y="484249"/>
              <a:ext cx="3731090" cy="2148884"/>
            </a:xfrm>
            <a:prstGeom prst="rect">
              <a:avLst/>
            </a:prstGeom>
          </p:spPr>
        </p:pic>
        <p:sp>
          <p:nvSpPr>
            <p:cNvPr id="9" name="TextBox 8">
              <a:extLst>
                <a:ext uri="{FF2B5EF4-FFF2-40B4-BE49-F238E27FC236}">
                  <a16:creationId xmlns:a16="http://schemas.microsoft.com/office/drawing/2014/main" id="{07354C3E-E02E-46EE-6D64-B8BD0270763E}"/>
                </a:ext>
              </a:extLst>
            </p:cNvPr>
            <p:cNvSpPr txBox="1"/>
            <p:nvPr/>
          </p:nvSpPr>
          <p:spPr>
            <a:xfrm>
              <a:off x="504031" y="2633133"/>
              <a:ext cx="4700055" cy="1021883"/>
            </a:xfrm>
            <a:prstGeom prst="rect">
              <a:avLst/>
            </a:prstGeom>
            <a:noFill/>
          </p:spPr>
          <p:txBody>
            <a:bodyPr wrap="square">
              <a:spAutoFit/>
            </a:bodyPr>
            <a:lstStyle/>
            <a:p>
              <a:pPr algn="ctr">
                <a:lnSpc>
                  <a:spcPct val="150000"/>
                </a:lnSpc>
              </a:pPr>
              <a:r>
                <a:rPr lang="vi-VN"/>
                <a:t>Tấm thẻ cấp cho Bác Hồ khi tham dự Đại hội Quốc tế Cộng sản lần thứ VII, được tổ chức từ 25/7 - 21/8/1935 tại Moskva (Liên Xô). Khi ấy Bác có tên là Lin. </a:t>
              </a:r>
              <a:endParaRPr lang="en-US"/>
            </a:p>
          </p:txBody>
        </p:sp>
      </p:grpSp>
    </p:spTree>
    <p:extLst>
      <p:ext uri="{BB962C8B-B14F-4D97-AF65-F5344CB8AC3E}">
        <p14:creationId xmlns:p14="http://schemas.microsoft.com/office/powerpoint/2010/main" val="1797222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randombar(horizontal)">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AB8101D-0562-E3BE-F478-B69D51CAE4AC}"/>
              </a:ext>
            </a:extLst>
          </p:cNvPr>
          <p:cNvPicPr>
            <a:picLocks noChangeAspect="1"/>
          </p:cNvPicPr>
          <p:nvPr/>
        </p:nvPicPr>
        <p:blipFill>
          <a:blip r:embed="rId2">
            <a:alphaModFix amt="5000"/>
          </a:blip>
          <a:srcRect t="7846" b="7846"/>
          <a:stretch/>
        </p:blipFill>
        <p:spPr>
          <a:xfrm>
            <a:off x="0" y="1"/>
            <a:ext cx="9144000" cy="5143500"/>
          </a:xfrm>
          <a:prstGeom prst="rect">
            <a:avLst/>
          </a:prstGeom>
        </p:spPr>
      </p:pic>
      <p:sp>
        <p:nvSpPr>
          <p:cNvPr id="2" name="Arrow: Pentagon 1">
            <a:extLst>
              <a:ext uri="{FF2B5EF4-FFF2-40B4-BE49-F238E27FC236}">
                <a16:creationId xmlns:a16="http://schemas.microsoft.com/office/drawing/2014/main" id="{2DBE4501-162E-A2D9-3B0A-D08EEDEC61BE}"/>
              </a:ext>
            </a:extLst>
          </p:cNvPr>
          <p:cNvSpPr/>
          <p:nvPr/>
        </p:nvSpPr>
        <p:spPr>
          <a:xfrm>
            <a:off x="0" y="421560"/>
            <a:ext cx="2995961"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i="1">
                <a:solidFill>
                  <a:schemeClr val="accent3"/>
                </a:solidFill>
                <a:ea typeface="Calibri" panose="020F0502020204030204" pitchFamily="34" charset="0"/>
              </a:rPr>
              <a:t>a. Nguyên nhân</a:t>
            </a:r>
            <a:endParaRPr lang="en-US" sz="2200" i="1">
              <a:solidFill>
                <a:schemeClr val="accent3"/>
              </a:solidFill>
            </a:endParaRPr>
          </a:p>
        </p:txBody>
      </p:sp>
      <p:sp>
        <p:nvSpPr>
          <p:cNvPr id="12" name="TextBox 11">
            <a:extLst>
              <a:ext uri="{FF2B5EF4-FFF2-40B4-BE49-F238E27FC236}">
                <a16:creationId xmlns:a16="http://schemas.microsoft.com/office/drawing/2014/main" id="{AF78C8F4-42A5-F3F7-E52C-1FB9FE996258}"/>
              </a:ext>
            </a:extLst>
          </p:cNvPr>
          <p:cNvSpPr txBox="1"/>
          <p:nvPr/>
        </p:nvSpPr>
        <p:spPr>
          <a:xfrm>
            <a:off x="3525643" y="495527"/>
            <a:ext cx="2561062" cy="523220"/>
          </a:xfrm>
          <a:prstGeom prst="rect">
            <a:avLst/>
          </a:prstGeom>
          <a:noFill/>
        </p:spPr>
        <p:txBody>
          <a:bodyPr wrap="square">
            <a:spAutoFit/>
          </a:bodyPr>
          <a:lstStyle/>
          <a:p>
            <a:pPr algn="ctr"/>
            <a:r>
              <a:rPr lang="en-US" sz="2800" b="1">
                <a:solidFill>
                  <a:srgbClr val="0070C0"/>
                </a:solidFill>
                <a:latin typeface="Aptos Black" panose="020B0004020202020204" pitchFamily="34" charset="0"/>
                <a:ea typeface="Calibri" panose="020F0502020204030204" pitchFamily="34" charset="0"/>
                <a:cs typeface="Times New Roman" panose="02020603050405020304" pitchFamily="18" charset="0"/>
              </a:rPr>
              <a:t>Ở Việt Nam</a:t>
            </a:r>
            <a:endParaRPr lang="en-US" sz="2800" b="1">
              <a:solidFill>
                <a:srgbClr val="0070C0"/>
              </a:solidFill>
              <a:latin typeface="Aptos Black" panose="020B0004020202020204" pitchFamily="34" charset="0"/>
            </a:endParaRPr>
          </a:p>
        </p:txBody>
      </p:sp>
      <p:grpSp>
        <p:nvGrpSpPr>
          <p:cNvPr id="13" name="Group 12">
            <a:extLst>
              <a:ext uri="{FF2B5EF4-FFF2-40B4-BE49-F238E27FC236}">
                <a16:creationId xmlns:a16="http://schemas.microsoft.com/office/drawing/2014/main" id="{1F6E8F74-EBCD-B6D4-4196-E9330D64E0BD}"/>
              </a:ext>
            </a:extLst>
          </p:cNvPr>
          <p:cNvGrpSpPr/>
          <p:nvPr/>
        </p:nvGrpSpPr>
        <p:grpSpPr>
          <a:xfrm>
            <a:off x="211478" y="1239403"/>
            <a:ext cx="2561062" cy="3599297"/>
            <a:chOff x="-2534" y="1826297"/>
            <a:chExt cx="2561062" cy="3599297"/>
          </a:xfrm>
        </p:grpSpPr>
        <p:sp>
          <p:nvSpPr>
            <p:cNvPr id="14" name="Rectangle: Rounded Corners 13">
              <a:extLst>
                <a:ext uri="{FF2B5EF4-FFF2-40B4-BE49-F238E27FC236}">
                  <a16:creationId xmlns:a16="http://schemas.microsoft.com/office/drawing/2014/main" id="{B60FE669-FDC9-D2CC-D0F7-53F7CC9C8310}"/>
                </a:ext>
              </a:extLst>
            </p:cNvPr>
            <p:cNvSpPr/>
            <p:nvPr/>
          </p:nvSpPr>
          <p:spPr>
            <a:xfrm>
              <a:off x="274455" y="2205581"/>
              <a:ext cx="2007084" cy="3220013"/>
            </a:xfrm>
            <a:prstGeom prst="roundRect">
              <a:avLst>
                <a:gd name="adj" fmla="val 5523"/>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ea typeface="Calibri" panose="020F0502020204030204" pitchFamily="34" charset="0"/>
                  <a:cs typeface="Times New Roman" panose="02020603050405020304" pitchFamily="18" charset="0"/>
                </a:rPr>
                <a:t>C</a:t>
              </a:r>
              <a:r>
                <a:rPr lang="vi-VN" sz="2000">
                  <a:solidFill>
                    <a:srgbClr val="000000"/>
                  </a:solidFill>
                  <a:ea typeface="Calibri" panose="020F0502020204030204" pitchFamily="34" charset="0"/>
                  <a:cs typeface="Times New Roman" panose="02020603050405020304" pitchFamily="18" charset="0"/>
                </a:rPr>
                <a:t>ác tổ chức Đảng và phong trào quần chúng </a:t>
              </a:r>
              <a:r>
                <a:rPr lang="en-US" sz="2000">
                  <a:solidFill>
                    <a:srgbClr val="000000"/>
                  </a:solidFill>
                  <a:ea typeface="Calibri" panose="020F0502020204030204" pitchFamily="34" charset="0"/>
                  <a:cs typeface="Times New Roman" panose="02020603050405020304" pitchFamily="18" charset="0"/>
                </a:rPr>
                <a:t>dần</a:t>
              </a:r>
              <a:r>
                <a:rPr lang="vi-VN" sz="2000">
                  <a:solidFill>
                    <a:srgbClr val="000000"/>
                  </a:solidFill>
                  <a:ea typeface="Calibri" panose="020F0502020204030204" pitchFamily="34" charset="0"/>
                  <a:cs typeface="Times New Roman" panose="02020603050405020304" pitchFamily="18" charset="0"/>
                </a:rPr>
                <a:t> được phục hồi. </a:t>
              </a:r>
              <a:endParaRPr lang="en-US" sz="1600"/>
            </a:p>
          </p:txBody>
        </p:sp>
        <p:sp>
          <p:nvSpPr>
            <p:cNvPr id="15" name="TextBox 14">
              <a:extLst>
                <a:ext uri="{FF2B5EF4-FFF2-40B4-BE49-F238E27FC236}">
                  <a16:creationId xmlns:a16="http://schemas.microsoft.com/office/drawing/2014/main" id="{B8830FF7-8B3B-B608-873C-8E2225BB789B}"/>
                </a:ext>
              </a:extLst>
            </p:cNvPr>
            <p:cNvSpPr txBox="1"/>
            <p:nvPr/>
          </p:nvSpPr>
          <p:spPr>
            <a:xfrm>
              <a:off x="-2534" y="1826297"/>
              <a:ext cx="2561062" cy="707886"/>
            </a:xfrm>
            <a:prstGeom prst="rect">
              <a:avLst/>
            </a:prstGeom>
            <a:noFill/>
          </p:spPr>
          <p:txBody>
            <a:bodyPr wrap="square" rtlCol="0">
              <a:spAutoFit/>
            </a:bodyPr>
            <a:lstStyle/>
            <a:p>
              <a:pPr algn="ctr"/>
              <a:r>
                <a:rPr lang="en-US" sz="4000" b="1">
                  <a:solidFill>
                    <a:srgbClr val="00B050"/>
                  </a:solidFill>
                  <a:effectLst>
                    <a:reflection blurRad="6350" stA="55000" endA="300" endPos="45500" dir="5400000" sy="-100000" algn="bl" rotWithShape="0"/>
                  </a:effectLst>
                  <a:latin typeface="Bernard MT Condensed" panose="02050806060905020404" pitchFamily="18" charset="0"/>
                </a:rPr>
                <a:t>1934 - 1935</a:t>
              </a:r>
            </a:p>
          </p:txBody>
        </p:sp>
      </p:grpSp>
      <p:pic>
        <p:nvPicPr>
          <p:cNvPr id="5" name="Picture 4">
            <a:extLst>
              <a:ext uri="{FF2B5EF4-FFF2-40B4-BE49-F238E27FC236}">
                <a16:creationId xmlns:a16="http://schemas.microsoft.com/office/drawing/2014/main" id="{CC0A48E9-0261-60B8-EFDE-AD5D94AA6D03}"/>
              </a:ext>
            </a:extLst>
          </p:cNvPr>
          <p:cNvPicPr>
            <a:picLocks noChangeAspect="1"/>
          </p:cNvPicPr>
          <p:nvPr/>
        </p:nvPicPr>
        <p:blipFill>
          <a:blip r:embed="rId3"/>
          <a:srcRect t="26869" b="44817"/>
          <a:stretch/>
        </p:blipFill>
        <p:spPr>
          <a:xfrm>
            <a:off x="2930814" y="1149264"/>
            <a:ext cx="5805617" cy="3689436"/>
          </a:xfrm>
          <a:prstGeom prst="roundRect">
            <a:avLst>
              <a:gd name="adj" fmla="val 5788"/>
            </a:avLst>
          </a:prstGeom>
        </p:spPr>
      </p:pic>
    </p:spTree>
    <p:extLst>
      <p:ext uri="{BB962C8B-B14F-4D97-AF65-F5344CB8AC3E}">
        <p14:creationId xmlns:p14="http://schemas.microsoft.com/office/powerpoint/2010/main" val="2480070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 calcmode="lin" valueType="num">
                                      <p:cBhvr additive="base">
                                        <p:cTn id="12" dur="500" fill="hold"/>
                                        <p:tgtEl>
                                          <p:spTgt spid="13"/>
                                        </p:tgtEl>
                                        <p:attrNameLst>
                                          <p:attrName>ppt_x</p:attrName>
                                        </p:attrNameLst>
                                      </p:cBhvr>
                                      <p:tavLst>
                                        <p:tav tm="0">
                                          <p:val>
                                            <p:strVal val="#ppt_x"/>
                                          </p:val>
                                        </p:tav>
                                        <p:tav tm="100000">
                                          <p:val>
                                            <p:strVal val="#ppt_x"/>
                                          </p:val>
                                        </p:tav>
                                      </p:tavLst>
                                    </p:anim>
                                    <p:anim calcmode="lin" valueType="num">
                                      <p:cBhvr additive="base">
                                        <p:cTn id="13"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randombar(horizontal)">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AB8101D-0562-E3BE-F478-B69D51CAE4AC}"/>
              </a:ext>
            </a:extLst>
          </p:cNvPr>
          <p:cNvPicPr>
            <a:picLocks noChangeAspect="1"/>
          </p:cNvPicPr>
          <p:nvPr/>
        </p:nvPicPr>
        <p:blipFill>
          <a:blip r:embed="rId2">
            <a:alphaModFix amt="5000"/>
          </a:blip>
          <a:srcRect t="7846" b="7846"/>
          <a:stretch/>
        </p:blipFill>
        <p:spPr>
          <a:xfrm>
            <a:off x="0" y="1"/>
            <a:ext cx="9144000" cy="5143500"/>
          </a:xfrm>
          <a:prstGeom prst="rect">
            <a:avLst/>
          </a:prstGeom>
        </p:spPr>
      </p:pic>
      <p:sp>
        <p:nvSpPr>
          <p:cNvPr id="2" name="Arrow: Pentagon 1">
            <a:extLst>
              <a:ext uri="{FF2B5EF4-FFF2-40B4-BE49-F238E27FC236}">
                <a16:creationId xmlns:a16="http://schemas.microsoft.com/office/drawing/2014/main" id="{2DBE4501-162E-A2D9-3B0A-D08EEDEC61BE}"/>
              </a:ext>
            </a:extLst>
          </p:cNvPr>
          <p:cNvSpPr/>
          <p:nvPr/>
        </p:nvSpPr>
        <p:spPr>
          <a:xfrm>
            <a:off x="0" y="421560"/>
            <a:ext cx="2995961"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i="1">
                <a:solidFill>
                  <a:schemeClr val="accent3"/>
                </a:solidFill>
                <a:ea typeface="Calibri" panose="020F0502020204030204" pitchFamily="34" charset="0"/>
              </a:rPr>
              <a:t>a. Nguyên nhân</a:t>
            </a:r>
            <a:endParaRPr lang="en-US" sz="2200" i="1">
              <a:solidFill>
                <a:schemeClr val="accent3"/>
              </a:solidFill>
            </a:endParaRPr>
          </a:p>
        </p:txBody>
      </p:sp>
      <p:grpSp>
        <p:nvGrpSpPr>
          <p:cNvPr id="4" name="Group 3">
            <a:extLst>
              <a:ext uri="{FF2B5EF4-FFF2-40B4-BE49-F238E27FC236}">
                <a16:creationId xmlns:a16="http://schemas.microsoft.com/office/drawing/2014/main" id="{33370B61-8669-E67F-E611-70554E7444DE}"/>
              </a:ext>
            </a:extLst>
          </p:cNvPr>
          <p:cNvGrpSpPr/>
          <p:nvPr/>
        </p:nvGrpSpPr>
        <p:grpSpPr>
          <a:xfrm>
            <a:off x="1915378" y="1030732"/>
            <a:ext cx="5313243" cy="1725074"/>
            <a:chOff x="327103" y="1734367"/>
            <a:chExt cx="5313243" cy="1725074"/>
          </a:xfrm>
        </p:grpSpPr>
        <p:sp>
          <p:nvSpPr>
            <p:cNvPr id="5" name="Rectangle: Rounded Corners 4">
              <a:extLst>
                <a:ext uri="{FF2B5EF4-FFF2-40B4-BE49-F238E27FC236}">
                  <a16:creationId xmlns:a16="http://schemas.microsoft.com/office/drawing/2014/main" id="{5E4C82DE-FC1E-1440-9CF5-F96E67062148}"/>
                </a:ext>
              </a:extLst>
            </p:cNvPr>
            <p:cNvSpPr/>
            <p:nvPr/>
          </p:nvSpPr>
          <p:spPr>
            <a:xfrm>
              <a:off x="327103" y="2185639"/>
              <a:ext cx="5313243" cy="1273802"/>
            </a:xfrm>
            <a:prstGeom prst="roundRect">
              <a:avLst>
                <a:gd name="adj" fmla="val 5523"/>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000">
                  <a:solidFill>
                    <a:srgbClr val="000000"/>
                  </a:solidFill>
                  <a:ea typeface="Calibri" panose="020F0502020204030204" pitchFamily="34" charset="0"/>
                  <a:cs typeface="Times New Roman" panose="02020603050405020304" pitchFamily="18" charset="0"/>
                </a:rPr>
                <a:t>Hội nghị Ban Chấp hành Trung ương Đảng Cộng sản Đông Dương</a:t>
              </a:r>
              <a:r>
                <a:rPr lang="en-US" sz="2000">
                  <a:solidFill>
                    <a:srgbClr val="000000"/>
                  </a:solidFill>
                  <a:ea typeface="Calibri" panose="020F0502020204030204" pitchFamily="34" charset="0"/>
                  <a:cs typeface="Times New Roman" panose="02020603050405020304" pitchFamily="18" charset="0"/>
                </a:rPr>
                <a:t> xác định nhiệm vụ</a:t>
              </a:r>
              <a:r>
                <a:rPr lang="vi-VN" sz="2000">
                  <a:solidFill>
                    <a:srgbClr val="000000"/>
                  </a:solidFill>
                  <a:ea typeface="Calibri" panose="020F0502020204030204" pitchFamily="34" charset="0"/>
                  <a:cs typeface="Times New Roman" panose="02020603050405020304" pitchFamily="18" charset="0"/>
                </a:rPr>
                <a:t>:</a:t>
              </a:r>
              <a:endParaRPr lang="en-US" sz="1600"/>
            </a:p>
          </p:txBody>
        </p:sp>
        <p:sp>
          <p:nvSpPr>
            <p:cNvPr id="6" name="TextBox 5">
              <a:extLst>
                <a:ext uri="{FF2B5EF4-FFF2-40B4-BE49-F238E27FC236}">
                  <a16:creationId xmlns:a16="http://schemas.microsoft.com/office/drawing/2014/main" id="{0B204FFA-007D-5A5A-6169-055E15A23C64}"/>
                </a:ext>
              </a:extLst>
            </p:cNvPr>
            <p:cNvSpPr txBox="1"/>
            <p:nvPr/>
          </p:nvSpPr>
          <p:spPr>
            <a:xfrm>
              <a:off x="2010309" y="1734367"/>
              <a:ext cx="1946830" cy="769441"/>
            </a:xfrm>
            <a:prstGeom prst="rect">
              <a:avLst/>
            </a:prstGeom>
            <a:noFill/>
          </p:spPr>
          <p:txBody>
            <a:bodyPr wrap="square" rtlCol="0">
              <a:spAutoFit/>
            </a:bodyPr>
            <a:lstStyle/>
            <a:p>
              <a:pPr algn="ctr"/>
              <a:r>
                <a:rPr lang="en-US" sz="4400" b="1">
                  <a:solidFill>
                    <a:srgbClr val="00B050"/>
                  </a:solidFill>
                  <a:effectLst>
                    <a:reflection blurRad="6350" stA="55000" endA="300" endPos="45500" dir="5400000" sy="-100000" algn="bl" rotWithShape="0"/>
                  </a:effectLst>
                  <a:latin typeface="Bernard MT Condensed" panose="02050806060905020404" pitchFamily="18" charset="0"/>
                </a:rPr>
                <a:t>7/1936</a:t>
              </a:r>
            </a:p>
          </p:txBody>
        </p:sp>
      </p:grpSp>
      <p:sp>
        <p:nvSpPr>
          <p:cNvPr id="12" name="TextBox 11">
            <a:extLst>
              <a:ext uri="{FF2B5EF4-FFF2-40B4-BE49-F238E27FC236}">
                <a16:creationId xmlns:a16="http://schemas.microsoft.com/office/drawing/2014/main" id="{AF78C8F4-42A5-F3F7-E52C-1FB9FE996258}"/>
              </a:ext>
            </a:extLst>
          </p:cNvPr>
          <p:cNvSpPr txBox="1"/>
          <p:nvPr/>
        </p:nvSpPr>
        <p:spPr>
          <a:xfrm>
            <a:off x="3525643" y="495527"/>
            <a:ext cx="2561062" cy="523220"/>
          </a:xfrm>
          <a:prstGeom prst="rect">
            <a:avLst/>
          </a:prstGeom>
          <a:noFill/>
        </p:spPr>
        <p:txBody>
          <a:bodyPr wrap="square">
            <a:spAutoFit/>
          </a:bodyPr>
          <a:lstStyle/>
          <a:p>
            <a:pPr algn="ctr"/>
            <a:r>
              <a:rPr lang="en-US" sz="2800" b="1">
                <a:solidFill>
                  <a:srgbClr val="0070C0"/>
                </a:solidFill>
                <a:latin typeface="Aptos Black" panose="020B0004020202020204" pitchFamily="34" charset="0"/>
                <a:ea typeface="Calibri" panose="020F0502020204030204" pitchFamily="34" charset="0"/>
                <a:cs typeface="Times New Roman" panose="02020603050405020304" pitchFamily="18" charset="0"/>
              </a:rPr>
              <a:t>Ở Việt Nam</a:t>
            </a:r>
            <a:endParaRPr lang="en-US" sz="2800" b="1">
              <a:solidFill>
                <a:srgbClr val="0070C0"/>
              </a:solidFill>
              <a:latin typeface="Aptos Black" panose="020B0004020202020204" pitchFamily="34" charset="0"/>
            </a:endParaRPr>
          </a:p>
        </p:txBody>
      </p:sp>
      <p:sp>
        <p:nvSpPr>
          <p:cNvPr id="8" name="Rectangle: Rounded Corners 7">
            <a:extLst>
              <a:ext uri="{FF2B5EF4-FFF2-40B4-BE49-F238E27FC236}">
                <a16:creationId xmlns:a16="http://schemas.microsoft.com/office/drawing/2014/main" id="{A81BE46B-2E36-78E6-E396-9C829D882E56}"/>
              </a:ext>
            </a:extLst>
          </p:cNvPr>
          <p:cNvSpPr/>
          <p:nvPr/>
        </p:nvSpPr>
        <p:spPr>
          <a:xfrm>
            <a:off x="205989" y="3260193"/>
            <a:ext cx="3657600" cy="1454682"/>
          </a:xfrm>
          <a:prstGeom prst="roundRect">
            <a:avLst>
              <a:gd name="adj" fmla="val 938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Đ</a:t>
            </a:r>
            <a:r>
              <a:rPr lang="vi-VN" sz="2000">
                <a:solidFill>
                  <a:srgbClr val="000000"/>
                </a:solidFill>
              </a:rPr>
              <a:t>ấu tranh chống chế độ phản động thuộc địa, chống phát xít và nguy cơ chiến tranh</a:t>
            </a:r>
            <a:r>
              <a:rPr lang="en-US" sz="2000">
                <a:solidFill>
                  <a:srgbClr val="000000"/>
                </a:solidFill>
              </a:rPr>
              <a:t>.</a:t>
            </a:r>
          </a:p>
        </p:txBody>
      </p:sp>
      <p:sp>
        <p:nvSpPr>
          <p:cNvPr id="11" name="Rectangle: Rounded Corners 10">
            <a:extLst>
              <a:ext uri="{FF2B5EF4-FFF2-40B4-BE49-F238E27FC236}">
                <a16:creationId xmlns:a16="http://schemas.microsoft.com/office/drawing/2014/main" id="{5C957523-39E2-6261-CCEC-A3A3051E8969}"/>
              </a:ext>
            </a:extLst>
          </p:cNvPr>
          <p:cNvSpPr/>
          <p:nvPr/>
        </p:nvSpPr>
        <p:spPr>
          <a:xfrm>
            <a:off x="3972080" y="3260193"/>
            <a:ext cx="2443162" cy="1454682"/>
          </a:xfrm>
          <a:prstGeom prst="roundRect">
            <a:avLst>
              <a:gd name="adj" fmla="val 938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Đ</a:t>
            </a:r>
            <a:r>
              <a:rPr lang="vi-VN" sz="2000">
                <a:solidFill>
                  <a:srgbClr val="000000"/>
                </a:solidFill>
              </a:rPr>
              <a:t>òi tự do, dân sinh, dân chủ, cơm áo và hoà bình. </a:t>
            </a:r>
            <a:endParaRPr lang="en-US" sz="2000">
              <a:solidFill>
                <a:srgbClr val="000000"/>
              </a:solidFill>
            </a:endParaRPr>
          </a:p>
        </p:txBody>
      </p:sp>
      <p:sp>
        <p:nvSpPr>
          <p:cNvPr id="20" name="Rectangle: Rounded Corners 19">
            <a:extLst>
              <a:ext uri="{FF2B5EF4-FFF2-40B4-BE49-F238E27FC236}">
                <a16:creationId xmlns:a16="http://schemas.microsoft.com/office/drawing/2014/main" id="{7CD030DE-39F4-BB95-BB17-A72290162535}"/>
              </a:ext>
            </a:extLst>
          </p:cNvPr>
          <p:cNvSpPr/>
          <p:nvPr/>
        </p:nvSpPr>
        <p:spPr>
          <a:xfrm>
            <a:off x="6510414" y="3260193"/>
            <a:ext cx="2405063" cy="1454682"/>
          </a:xfrm>
          <a:prstGeom prst="roundRect">
            <a:avLst>
              <a:gd name="adj" fmla="val 938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000">
                <a:solidFill>
                  <a:srgbClr val="000000"/>
                </a:solidFill>
              </a:rPr>
              <a:t>Thành lập Mặt trận Nhân dân phản đế Đông Dương.</a:t>
            </a:r>
            <a:endParaRPr lang="en-US" sz="2000">
              <a:solidFill>
                <a:srgbClr val="000000"/>
              </a:solidFill>
            </a:endParaRPr>
          </a:p>
        </p:txBody>
      </p:sp>
      <p:cxnSp>
        <p:nvCxnSpPr>
          <p:cNvPr id="9" name="Straight Connector 8">
            <a:extLst>
              <a:ext uri="{FF2B5EF4-FFF2-40B4-BE49-F238E27FC236}">
                <a16:creationId xmlns:a16="http://schemas.microsoft.com/office/drawing/2014/main" id="{204DBF78-0732-B686-F028-B0E19A1222BF}"/>
              </a:ext>
            </a:extLst>
          </p:cNvPr>
          <p:cNvCxnSpPr>
            <a:cxnSpLocks/>
            <a:stCxn id="5" idx="2"/>
            <a:endCxn id="8" idx="0"/>
          </p:cNvCxnSpPr>
          <p:nvPr/>
        </p:nvCxnSpPr>
        <p:spPr>
          <a:xfrm flipH="1">
            <a:off x="2034789" y="2755806"/>
            <a:ext cx="2537211" cy="504387"/>
          </a:xfrm>
          <a:prstGeom prst="line">
            <a:avLst/>
          </a:prstGeom>
          <a:ln w="28575">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00BF54D-07C4-CADB-CA86-679DA1DBBC66}"/>
              </a:ext>
            </a:extLst>
          </p:cNvPr>
          <p:cNvCxnSpPr>
            <a:cxnSpLocks/>
            <a:stCxn id="5" idx="2"/>
            <a:endCxn id="11" idx="0"/>
          </p:cNvCxnSpPr>
          <p:nvPr/>
        </p:nvCxnSpPr>
        <p:spPr>
          <a:xfrm>
            <a:off x="4572000" y="2755806"/>
            <a:ext cx="621661" cy="504387"/>
          </a:xfrm>
          <a:prstGeom prst="line">
            <a:avLst/>
          </a:prstGeom>
          <a:ln w="28575">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B22212D-8244-AF66-D546-40C66E64AD6D}"/>
              </a:ext>
            </a:extLst>
          </p:cNvPr>
          <p:cNvCxnSpPr>
            <a:cxnSpLocks/>
            <a:stCxn id="5" idx="2"/>
            <a:endCxn id="20" idx="0"/>
          </p:cNvCxnSpPr>
          <p:nvPr/>
        </p:nvCxnSpPr>
        <p:spPr>
          <a:xfrm>
            <a:off x="4572000" y="2755806"/>
            <a:ext cx="3140946" cy="504387"/>
          </a:xfrm>
          <a:prstGeom prst="line">
            <a:avLst/>
          </a:prstGeom>
          <a:ln w="28575">
            <a:solidFill>
              <a:srgbClr val="0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8308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par>
                          <p:cTn id="8" fill="hold">
                            <p:stCondLst>
                              <p:cond delay="500"/>
                            </p:stCondLst>
                            <p:childTnLst>
                              <p:par>
                                <p:cTn id="9" presetID="2" presetClass="entr" presetSubtype="4"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up)">
                                      <p:cBhvr>
                                        <p:cTn id="17" dur="500"/>
                                        <p:tgtEl>
                                          <p:spTgt spid="9"/>
                                        </p:tgtEl>
                                      </p:cBhvr>
                                    </p:animEffect>
                                  </p:childTnLst>
                                </p:cTn>
                              </p:par>
                            </p:childTnLst>
                          </p:cTn>
                        </p:par>
                        <p:par>
                          <p:cTn id="18" fill="hold">
                            <p:stCondLst>
                              <p:cond delay="500"/>
                            </p:stCondLst>
                            <p:childTnLst>
                              <p:par>
                                <p:cTn id="19" presetID="16" presetClass="entr" presetSubtype="21"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barn(inVertical)">
                                      <p:cBhvr>
                                        <p:cTn id="21" dur="500"/>
                                        <p:tgtEl>
                                          <p:spTgt spid="8"/>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wipe(up)">
                                      <p:cBhvr>
                                        <p:cTn id="26" dur="500"/>
                                        <p:tgtEl>
                                          <p:spTgt spid="10"/>
                                        </p:tgtEl>
                                      </p:cBhvr>
                                    </p:animEffect>
                                  </p:childTnLst>
                                </p:cTn>
                              </p:par>
                            </p:childTnLst>
                          </p:cTn>
                        </p:par>
                        <p:par>
                          <p:cTn id="27" fill="hold">
                            <p:stCondLst>
                              <p:cond delay="500"/>
                            </p:stCondLst>
                            <p:childTnLst>
                              <p:par>
                                <p:cTn id="28" presetID="16" presetClass="entr" presetSubtype="21" fill="hold" grpId="0" nodeType="after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barn(inVertical)">
                                      <p:cBhvr>
                                        <p:cTn id="30" dur="5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1" fill="hold" nodeType="click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wipe(up)">
                                      <p:cBhvr>
                                        <p:cTn id="35" dur="500"/>
                                        <p:tgtEl>
                                          <p:spTgt spid="18"/>
                                        </p:tgtEl>
                                      </p:cBhvr>
                                    </p:animEffect>
                                  </p:childTnLst>
                                </p:cTn>
                              </p:par>
                            </p:childTnLst>
                          </p:cTn>
                        </p:par>
                        <p:par>
                          <p:cTn id="36" fill="hold">
                            <p:stCondLst>
                              <p:cond delay="500"/>
                            </p:stCondLst>
                            <p:childTnLst>
                              <p:par>
                                <p:cTn id="37" presetID="16" presetClass="entr" presetSubtype="21" fill="hold" grpId="0" nodeType="after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barn(inVertical)">
                                      <p:cBhvr>
                                        <p:cTn id="3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8" grpId="0" animBg="1"/>
      <p:bldP spid="11" grpId="0" animBg="1"/>
      <p:bldP spid="20"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2DBE4501-162E-A2D9-3B0A-D08EEDEC61BE}"/>
              </a:ext>
            </a:extLst>
          </p:cNvPr>
          <p:cNvSpPr/>
          <p:nvPr/>
        </p:nvSpPr>
        <p:spPr>
          <a:xfrm>
            <a:off x="0" y="677178"/>
            <a:ext cx="2995961"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i="1">
                <a:solidFill>
                  <a:schemeClr val="accent3"/>
                </a:solidFill>
                <a:ea typeface="Calibri" panose="020F0502020204030204" pitchFamily="34" charset="0"/>
              </a:rPr>
              <a:t>b. Diễn biến chính</a:t>
            </a:r>
            <a:endParaRPr lang="en-US" sz="2200" i="1">
              <a:solidFill>
                <a:schemeClr val="accent3"/>
              </a:solidFill>
            </a:endParaRPr>
          </a:p>
        </p:txBody>
      </p:sp>
      <p:sp>
        <p:nvSpPr>
          <p:cNvPr id="11" name="Rectangle: Rounded Corners 10">
            <a:extLst>
              <a:ext uri="{FF2B5EF4-FFF2-40B4-BE49-F238E27FC236}">
                <a16:creationId xmlns:a16="http://schemas.microsoft.com/office/drawing/2014/main" id="{7750E1DD-14C0-4DA1-26BE-EE38AEEAC419}"/>
              </a:ext>
            </a:extLst>
          </p:cNvPr>
          <p:cNvSpPr/>
          <p:nvPr/>
        </p:nvSpPr>
        <p:spPr>
          <a:xfrm>
            <a:off x="561975" y="2609850"/>
            <a:ext cx="2281586" cy="1295400"/>
          </a:xfrm>
          <a:prstGeom prst="roundRect">
            <a:avLst>
              <a:gd name="adj" fmla="val 9099"/>
            </a:avLst>
          </a:prstGeom>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kern="100">
                <a:solidFill>
                  <a:srgbClr val="000000"/>
                </a:solidFill>
                <a:effectLst/>
                <a:ea typeface="Calibri" panose="020F0502020204030204" pitchFamily="34" charset="0"/>
              </a:rPr>
              <a:t>Phong trào Đông Dương đại hội</a:t>
            </a:r>
            <a:endParaRPr lang="en-US" sz="1600"/>
          </a:p>
        </p:txBody>
      </p:sp>
      <p:sp>
        <p:nvSpPr>
          <p:cNvPr id="20" name="TextBox 19">
            <a:extLst>
              <a:ext uri="{FF2B5EF4-FFF2-40B4-BE49-F238E27FC236}">
                <a16:creationId xmlns:a16="http://schemas.microsoft.com/office/drawing/2014/main" id="{2C26DE04-17D8-F89A-5786-33E34B4EC5BB}"/>
              </a:ext>
            </a:extLst>
          </p:cNvPr>
          <p:cNvSpPr txBox="1"/>
          <p:nvPr/>
        </p:nvSpPr>
        <p:spPr>
          <a:xfrm>
            <a:off x="2567684" y="1506508"/>
            <a:ext cx="4008632" cy="523220"/>
          </a:xfrm>
          <a:prstGeom prst="rect">
            <a:avLst/>
          </a:prstGeom>
          <a:noFill/>
        </p:spPr>
        <p:txBody>
          <a:bodyPr wrap="square">
            <a:spAutoFit/>
          </a:bodyPr>
          <a:lstStyle/>
          <a:p>
            <a:pPr algn="ctr"/>
            <a:r>
              <a:rPr lang="en-US" sz="2800" b="1">
                <a:solidFill>
                  <a:srgbClr val="0070C0"/>
                </a:solidFill>
                <a:latin typeface="Aptos Black" panose="020B0004020202020204" pitchFamily="34" charset="0"/>
                <a:ea typeface="Calibri" panose="020F0502020204030204" pitchFamily="34" charset="0"/>
                <a:cs typeface="Times New Roman" panose="02020603050405020304" pitchFamily="18" charset="0"/>
              </a:rPr>
              <a:t>3 phong trào tiêu biểu</a:t>
            </a:r>
            <a:endParaRPr lang="en-US" sz="2800" b="1">
              <a:solidFill>
                <a:srgbClr val="0070C0"/>
              </a:solidFill>
              <a:latin typeface="Aptos Black" panose="020B0004020202020204" pitchFamily="34" charset="0"/>
            </a:endParaRPr>
          </a:p>
        </p:txBody>
      </p:sp>
      <p:sp>
        <p:nvSpPr>
          <p:cNvPr id="21" name="Rectangle: Rounded Corners 20">
            <a:extLst>
              <a:ext uri="{FF2B5EF4-FFF2-40B4-BE49-F238E27FC236}">
                <a16:creationId xmlns:a16="http://schemas.microsoft.com/office/drawing/2014/main" id="{78CD2B1D-2857-6D31-B5FB-43D371749AFA}"/>
              </a:ext>
            </a:extLst>
          </p:cNvPr>
          <p:cNvSpPr/>
          <p:nvPr/>
        </p:nvSpPr>
        <p:spPr>
          <a:xfrm>
            <a:off x="3431207" y="2609850"/>
            <a:ext cx="2281586" cy="1295400"/>
          </a:xfrm>
          <a:prstGeom prst="roundRect">
            <a:avLst>
              <a:gd name="adj" fmla="val 9099"/>
            </a:avLst>
          </a:prstGeom>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kern="100">
                <a:solidFill>
                  <a:srgbClr val="000000"/>
                </a:solidFill>
                <a:effectLst/>
                <a:ea typeface="Calibri" panose="020F0502020204030204" pitchFamily="34" charset="0"/>
              </a:rPr>
              <a:t>Phong trào đấu tranh nghị trường</a:t>
            </a:r>
            <a:endParaRPr lang="en-US" sz="1600"/>
          </a:p>
        </p:txBody>
      </p:sp>
      <p:sp>
        <p:nvSpPr>
          <p:cNvPr id="22" name="Rectangle: Rounded Corners 21">
            <a:extLst>
              <a:ext uri="{FF2B5EF4-FFF2-40B4-BE49-F238E27FC236}">
                <a16:creationId xmlns:a16="http://schemas.microsoft.com/office/drawing/2014/main" id="{E11C9DF8-FDE1-E8B0-33F0-870014D1B59C}"/>
              </a:ext>
            </a:extLst>
          </p:cNvPr>
          <p:cNvSpPr/>
          <p:nvPr/>
        </p:nvSpPr>
        <p:spPr>
          <a:xfrm>
            <a:off x="6300439" y="2609850"/>
            <a:ext cx="2281586" cy="1295400"/>
          </a:xfrm>
          <a:prstGeom prst="roundRect">
            <a:avLst>
              <a:gd name="adj" fmla="val 9099"/>
            </a:avLst>
          </a:prstGeom>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kern="100">
                <a:solidFill>
                  <a:srgbClr val="000000"/>
                </a:solidFill>
                <a:effectLst/>
                <a:ea typeface="Calibri" panose="020F0502020204030204" pitchFamily="34" charset="0"/>
              </a:rPr>
              <a:t>Đấu tranh trên lĩnh vực báo chí</a:t>
            </a:r>
            <a:endParaRPr lang="en-US" sz="1600"/>
          </a:p>
        </p:txBody>
      </p:sp>
      <p:cxnSp>
        <p:nvCxnSpPr>
          <p:cNvPr id="24" name="Straight Connector 23">
            <a:extLst>
              <a:ext uri="{FF2B5EF4-FFF2-40B4-BE49-F238E27FC236}">
                <a16:creationId xmlns:a16="http://schemas.microsoft.com/office/drawing/2014/main" id="{B03C3D25-A83E-42E5-C4D2-6005A830CEF9}"/>
              </a:ext>
            </a:extLst>
          </p:cNvPr>
          <p:cNvCxnSpPr>
            <a:stCxn id="20" idx="2"/>
            <a:endCxn id="11" idx="0"/>
          </p:cNvCxnSpPr>
          <p:nvPr/>
        </p:nvCxnSpPr>
        <p:spPr>
          <a:xfrm flipH="1">
            <a:off x="1702768" y="2029728"/>
            <a:ext cx="2869232" cy="580122"/>
          </a:xfrm>
          <a:prstGeom prst="line">
            <a:avLst/>
          </a:prstGeom>
          <a:ln w="1905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9D7DB1C-C628-13FD-5CAE-368F0AF696F6}"/>
              </a:ext>
            </a:extLst>
          </p:cNvPr>
          <p:cNvCxnSpPr>
            <a:cxnSpLocks/>
            <a:stCxn id="20" idx="2"/>
            <a:endCxn id="21" idx="0"/>
          </p:cNvCxnSpPr>
          <p:nvPr/>
        </p:nvCxnSpPr>
        <p:spPr>
          <a:xfrm>
            <a:off x="4572000" y="2029728"/>
            <a:ext cx="0" cy="580122"/>
          </a:xfrm>
          <a:prstGeom prst="line">
            <a:avLst/>
          </a:prstGeom>
          <a:ln w="1905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9F654B7-B99A-45C2-69CE-12F7853E32CF}"/>
              </a:ext>
            </a:extLst>
          </p:cNvPr>
          <p:cNvCxnSpPr>
            <a:cxnSpLocks/>
            <a:stCxn id="20" idx="2"/>
            <a:endCxn id="22" idx="0"/>
          </p:cNvCxnSpPr>
          <p:nvPr/>
        </p:nvCxnSpPr>
        <p:spPr>
          <a:xfrm>
            <a:off x="4572000" y="2029728"/>
            <a:ext cx="2869232" cy="580122"/>
          </a:xfrm>
          <a:prstGeom prst="line">
            <a:avLst/>
          </a:prstGeom>
          <a:ln w="19050">
            <a:solidFill>
              <a:srgbClr val="0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9552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barn(inVertical)">
                                      <p:cBhvr>
                                        <p:cTn id="7" dur="5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wipe(up)">
                                      <p:cBhvr>
                                        <p:cTn id="12" dur="500"/>
                                        <p:tgtEl>
                                          <p:spTgt spid="24"/>
                                        </p:tgtEl>
                                      </p:cBhvr>
                                    </p:animEffect>
                                  </p:childTnLst>
                                </p:cTn>
                              </p:par>
                            </p:childTnLst>
                          </p:cTn>
                        </p:par>
                        <p:par>
                          <p:cTn id="13" fill="hold">
                            <p:stCondLst>
                              <p:cond delay="500"/>
                            </p:stCondLst>
                            <p:childTnLst>
                              <p:par>
                                <p:cTn id="14" presetID="16" presetClass="entr" presetSubtype="21" fill="hold" grpId="0" nodeType="after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barn(inVertical)">
                                      <p:cBhvr>
                                        <p:cTn id="16" dur="5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25"/>
                                        </p:tgtEl>
                                        <p:attrNameLst>
                                          <p:attrName>style.visibility</p:attrName>
                                        </p:attrNameLst>
                                      </p:cBhvr>
                                      <p:to>
                                        <p:strVal val="visible"/>
                                      </p:to>
                                    </p:set>
                                    <p:animEffect transition="in" filter="wipe(up)">
                                      <p:cBhvr>
                                        <p:cTn id="21" dur="500"/>
                                        <p:tgtEl>
                                          <p:spTgt spid="25"/>
                                        </p:tgtEl>
                                      </p:cBhvr>
                                    </p:animEffect>
                                  </p:childTnLst>
                                </p:cTn>
                              </p:par>
                            </p:childTnLst>
                          </p:cTn>
                        </p:par>
                        <p:par>
                          <p:cTn id="22" fill="hold">
                            <p:stCondLst>
                              <p:cond delay="500"/>
                            </p:stCondLst>
                            <p:childTnLst>
                              <p:par>
                                <p:cTn id="23" presetID="16" presetClass="entr" presetSubtype="21" fill="hold" grpId="0" nodeType="after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barn(inVertical)">
                                      <p:cBhvr>
                                        <p:cTn id="25" dur="500"/>
                                        <p:tgtEl>
                                          <p:spTgt spid="21"/>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28"/>
                                        </p:tgtEl>
                                        <p:attrNameLst>
                                          <p:attrName>style.visibility</p:attrName>
                                        </p:attrNameLst>
                                      </p:cBhvr>
                                      <p:to>
                                        <p:strVal val="visible"/>
                                      </p:to>
                                    </p:set>
                                    <p:animEffect transition="in" filter="wipe(up)">
                                      <p:cBhvr>
                                        <p:cTn id="30" dur="500"/>
                                        <p:tgtEl>
                                          <p:spTgt spid="28"/>
                                        </p:tgtEl>
                                      </p:cBhvr>
                                    </p:animEffect>
                                  </p:childTnLst>
                                </p:cTn>
                              </p:par>
                            </p:childTnLst>
                          </p:cTn>
                        </p:par>
                        <p:par>
                          <p:cTn id="31" fill="hold">
                            <p:stCondLst>
                              <p:cond delay="500"/>
                            </p:stCondLst>
                            <p:childTnLst>
                              <p:par>
                                <p:cTn id="32" presetID="16" presetClass="entr" presetSubtype="21" fill="hold" grpId="0" nodeType="afterEffect">
                                  <p:stCondLst>
                                    <p:cond delay="0"/>
                                  </p:stCondLst>
                                  <p:childTnLst>
                                    <p:set>
                                      <p:cBhvr>
                                        <p:cTn id="33" dur="1" fill="hold">
                                          <p:stCondLst>
                                            <p:cond delay="0"/>
                                          </p:stCondLst>
                                        </p:cTn>
                                        <p:tgtEl>
                                          <p:spTgt spid="22"/>
                                        </p:tgtEl>
                                        <p:attrNameLst>
                                          <p:attrName>style.visibility</p:attrName>
                                        </p:attrNameLst>
                                      </p:cBhvr>
                                      <p:to>
                                        <p:strVal val="visible"/>
                                      </p:to>
                                    </p:set>
                                    <p:animEffect transition="in" filter="barn(inVertical)">
                                      <p:cBhvr>
                                        <p:cTn id="3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20" grpId="0"/>
      <p:bldP spid="21" grpId="0" animBg="1"/>
      <p:bldP spid="22"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Diagonal Corners Rounded 4">
            <a:extLst>
              <a:ext uri="{FF2B5EF4-FFF2-40B4-BE49-F238E27FC236}">
                <a16:creationId xmlns:a16="http://schemas.microsoft.com/office/drawing/2014/main" id="{1AA5A6C1-6F96-9C6A-E952-33C6288417A2}"/>
              </a:ext>
            </a:extLst>
          </p:cNvPr>
          <p:cNvSpPr/>
          <p:nvPr/>
        </p:nvSpPr>
        <p:spPr>
          <a:xfrm>
            <a:off x="714375" y="419100"/>
            <a:ext cx="7715250" cy="790575"/>
          </a:xfrm>
          <a:prstGeom prst="round2DiagRect">
            <a:avLst/>
          </a:prstGeom>
          <a:solidFill>
            <a:srgbClr val="FF99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Bef>
                <a:spcPts val="0"/>
              </a:spcBef>
              <a:spcAft>
                <a:spcPts val="0"/>
              </a:spcAft>
            </a:pPr>
            <a:r>
              <a:rPr lang="en-US" sz="2200" b="1" kern="100">
                <a:solidFill>
                  <a:schemeClr val="accent3"/>
                </a:solidFill>
                <a:effectLst/>
              </a:rPr>
              <a:t>b.1. </a:t>
            </a:r>
            <a:r>
              <a:rPr lang="vi-VN" sz="2200" b="1" kern="100">
                <a:solidFill>
                  <a:schemeClr val="accent3"/>
                </a:solidFill>
                <a:effectLst/>
              </a:rPr>
              <a:t>Phong trào Đông Dương đại hội</a:t>
            </a:r>
            <a:endParaRPr lang="en-US" sz="2200" b="1">
              <a:solidFill>
                <a:schemeClr val="accent3"/>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89D39817-992F-4FCF-B97B-368A69F9BC24}"/>
              </a:ext>
            </a:extLst>
          </p:cNvPr>
          <p:cNvSpPr txBox="1"/>
          <p:nvPr/>
        </p:nvSpPr>
        <p:spPr>
          <a:xfrm>
            <a:off x="361949" y="1457415"/>
            <a:ext cx="5133975" cy="3266985"/>
          </a:xfrm>
          <a:prstGeom prst="rect">
            <a:avLst/>
          </a:prstGeom>
          <a:noFill/>
        </p:spPr>
        <p:txBody>
          <a:bodyPr wrap="square">
            <a:spAutoFit/>
          </a:bodyPr>
          <a:lstStyle/>
          <a:p>
            <a:pPr marL="342900" indent="-342900" algn="just">
              <a:lnSpc>
                <a:spcPct val="150000"/>
              </a:lnSpc>
              <a:spcBef>
                <a:spcPts val="0"/>
              </a:spcBef>
              <a:spcAft>
                <a:spcPts val="0"/>
              </a:spcAft>
              <a:buFont typeface="Arial" panose="020B0604020202020204" pitchFamily="34" charset="0"/>
              <a:buChar char="•"/>
            </a:pPr>
            <a:r>
              <a:rPr lang="en-US" sz="2000" b="1" i="1" kern="100"/>
              <a:t>Hoạt động: </a:t>
            </a:r>
            <a:r>
              <a:rPr lang="en-US" sz="2000" kern="100"/>
              <a:t>P</a:t>
            </a:r>
            <a:r>
              <a:rPr lang="vi-VN" sz="2000" kern="100">
                <a:effectLst/>
              </a:rPr>
              <a:t>hát động phong trào đấu tranh công khai, rộng lớn</a:t>
            </a:r>
            <a:r>
              <a:rPr lang="en-US" sz="2000" kern="100"/>
              <a:t>.</a:t>
            </a:r>
          </a:p>
          <a:p>
            <a:pPr marL="342900" indent="-342900" algn="just">
              <a:lnSpc>
                <a:spcPct val="150000"/>
              </a:lnSpc>
              <a:spcBef>
                <a:spcPts val="0"/>
              </a:spcBef>
              <a:spcAft>
                <a:spcPts val="0"/>
              </a:spcAft>
              <a:buFont typeface="Arial" panose="020B0604020202020204" pitchFamily="34" charset="0"/>
              <a:buChar char="•"/>
            </a:pPr>
            <a:r>
              <a:rPr lang="en-US" sz="2000" b="1" i="1" kern="100"/>
              <a:t>Mục đích:</a:t>
            </a:r>
          </a:p>
          <a:p>
            <a:pPr marL="342900" indent="-342900" algn="just">
              <a:lnSpc>
                <a:spcPct val="150000"/>
              </a:lnSpc>
              <a:spcBef>
                <a:spcPts val="0"/>
              </a:spcBef>
              <a:spcAft>
                <a:spcPts val="0"/>
              </a:spcAft>
              <a:buFont typeface="Wingdings" panose="05000000000000000000" pitchFamily="2" charset="2"/>
              <a:buChar char="ü"/>
            </a:pPr>
            <a:r>
              <a:rPr lang="en-US" sz="2000" kern="100">
                <a:effectLst/>
              </a:rPr>
              <a:t>T</a:t>
            </a:r>
            <a:r>
              <a:rPr lang="vi-VN" sz="2000" kern="100">
                <a:effectLst/>
              </a:rPr>
              <a:t>hu thập nguyện vọng của quần chúng</a:t>
            </a:r>
            <a:r>
              <a:rPr lang="en-US" sz="2000" kern="100"/>
              <a:t>.</a:t>
            </a:r>
          </a:p>
          <a:p>
            <a:pPr marL="342900" indent="-342900" algn="just">
              <a:lnSpc>
                <a:spcPct val="150000"/>
              </a:lnSpc>
              <a:spcBef>
                <a:spcPts val="0"/>
              </a:spcBef>
              <a:spcAft>
                <a:spcPts val="0"/>
              </a:spcAft>
              <a:buFont typeface="Wingdings" panose="05000000000000000000" pitchFamily="2" charset="2"/>
              <a:buChar char="ü"/>
            </a:pPr>
            <a:r>
              <a:rPr lang="en-US" sz="2000" kern="100">
                <a:effectLst/>
              </a:rPr>
              <a:t>T</a:t>
            </a:r>
            <a:r>
              <a:rPr lang="vi-VN" sz="2000" kern="100">
                <a:effectLst/>
              </a:rPr>
              <a:t>iến tới triệu tập Đông Dương đại hội.</a:t>
            </a:r>
            <a:endParaRPr lang="en-US" sz="2000" kern="100">
              <a:effectLst/>
            </a:endParaRPr>
          </a:p>
          <a:p>
            <a:pPr marL="342900" indent="-342900" algn="just">
              <a:lnSpc>
                <a:spcPct val="150000"/>
              </a:lnSpc>
              <a:spcBef>
                <a:spcPts val="0"/>
              </a:spcBef>
              <a:spcAft>
                <a:spcPts val="0"/>
              </a:spcAft>
              <a:buFont typeface="Arial" panose="020B0604020202020204" pitchFamily="34" charset="0"/>
              <a:buChar char="•"/>
            </a:pPr>
            <a:r>
              <a:rPr lang="vi-VN" sz="2000" b="1">
                <a:effectLst/>
              </a:rPr>
              <a:t>1937</a:t>
            </a:r>
            <a:r>
              <a:rPr lang="en-US" sz="2000" b="1">
                <a:effectLst/>
              </a:rPr>
              <a:t>:</a:t>
            </a:r>
            <a:r>
              <a:rPr lang="vi-VN" sz="2000" b="1">
                <a:effectLst/>
              </a:rPr>
              <a:t> </a:t>
            </a:r>
            <a:r>
              <a:rPr lang="vi-VN" sz="2000">
                <a:effectLst/>
              </a:rPr>
              <a:t>nhiều cuộc mít tinh, biểu tình, đưa“dân nguyện” diễn ra. </a:t>
            </a:r>
          </a:p>
        </p:txBody>
      </p:sp>
      <p:sp>
        <p:nvSpPr>
          <p:cNvPr id="9" name="Rectangle: Rounded Corners 8">
            <a:extLst>
              <a:ext uri="{FF2B5EF4-FFF2-40B4-BE49-F238E27FC236}">
                <a16:creationId xmlns:a16="http://schemas.microsoft.com/office/drawing/2014/main" id="{6124E653-585E-ADF8-EBA1-EA257CA3EBC7}"/>
              </a:ext>
            </a:extLst>
          </p:cNvPr>
          <p:cNvSpPr/>
          <p:nvPr/>
        </p:nvSpPr>
        <p:spPr>
          <a:xfrm>
            <a:off x="5819776" y="1704885"/>
            <a:ext cx="2962275" cy="1428750"/>
          </a:xfrm>
          <a:prstGeom prst="roundRect">
            <a:avLst>
              <a:gd name="adj" fmla="val 1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000">
                <a:solidFill>
                  <a:srgbClr val="000000"/>
                </a:solidFill>
              </a:rPr>
              <a:t>Bãi công của công nhân xe lửa Trường Thi (Nghệ An, 7/1937).</a:t>
            </a:r>
            <a:endParaRPr lang="en-US" sz="2000">
              <a:solidFill>
                <a:srgbClr val="000000"/>
              </a:solidFill>
            </a:endParaRPr>
          </a:p>
        </p:txBody>
      </p:sp>
      <p:sp>
        <p:nvSpPr>
          <p:cNvPr id="10" name="Rectangle: Rounded Corners 9">
            <a:extLst>
              <a:ext uri="{FF2B5EF4-FFF2-40B4-BE49-F238E27FC236}">
                <a16:creationId xmlns:a16="http://schemas.microsoft.com/office/drawing/2014/main" id="{3A8C1B82-547C-2AFD-9480-D3067F74F4C2}"/>
              </a:ext>
            </a:extLst>
          </p:cNvPr>
          <p:cNvSpPr/>
          <p:nvPr/>
        </p:nvSpPr>
        <p:spPr>
          <a:xfrm>
            <a:off x="5819776" y="3295650"/>
            <a:ext cx="2962275" cy="1428750"/>
          </a:xfrm>
          <a:prstGeom prst="roundRect">
            <a:avLst>
              <a:gd name="adj" fmla="val 1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000">
                <a:solidFill>
                  <a:srgbClr val="000000"/>
                </a:solidFill>
              </a:rPr>
              <a:t>Cuộc mít tinh của 2,5 vạn người tại khu Đấu Xảo (Hà Nội</a:t>
            </a:r>
            <a:r>
              <a:rPr lang="en-US" sz="2000">
                <a:solidFill>
                  <a:srgbClr val="000000"/>
                </a:solidFill>
              </a:rPr>
              <a:t>, </a:t>
            </a:r>
            <a:r>
              <a:rPr lang="vi-VN" sz="2000">
                <a:solidFill>
                  <a:srgbClr val="000000"/>
                </a:solidFill>
              </a:rPr>
              <a:t>1/5/1938).</a:t>
            </a:r>
            <a:endParaRPr lang="en-US" sz="2000">
              <a:solidFill>
                <a:srgbClr val="000000"/>
              </a:solidFill>
            </a:endParaRPr>
          </a:p>
        </p:txBody>
      </p:sp>
    </p:spTree>
    <p:extLst>
      <p:ext uri="{BB962C8B-B14F-4D97-AF65-F5344CB8AC3E}">
        <p14:creationId xmlns:p14="http://schemas.microsoft.com/office/powerpoint/2010/main" val="2353808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par>
                          <p:cTn id="8" fill="hold">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 presetClass="entr" presetSubtype="4" fill="hold" grpId="0" nodeType="afterEffect">
                                  <p:stCondLst>
                                    <p:cond delay="0"/>
                                  </p:stCondLst>
                                  <p:childTnLst>
                                    <p:set>
                                      <p:cBhvr>
                                        <p:cTn id="15" dur="1" fill="hold">
                                          <p:stCondLst>
                                            <p:cond delay="0"/>
                                          </p:stCondLst>
                                        </p:cTn>
                                        <p:tgtEl>
                                          <p:spTgt spid="10"/>
                                        </p:tgtEl>
                                        <p:attrNameLst>
                                          <p:attrName>style.visibility</p:attrName>
                                        </p:attrNameLst>
                                      </p:cBhvr>
                                      <p:to>
                                        <p:strVal val="visible"/>
                                      </p:to>
                                    </p:set>
                                    <p:anim calcmode="lin" valueType="num">
                                      <p:cBhvr additive="base">
                                        <p:cTn id="16" dur="500" fill="hold"/>
                                        <p:tgtEl>
                                          <p:spTgt spid="10"/>
                                        </p:tgtEl>
                                        <p:attrNameLst>
                                          <p:attrName>ppt_x</p:attrName>
                                        </p:attrNameLst>
                                      </p:cBhvr>
                                      <p:tavLst>
                                        <p:tav tm="0">
                                          <p:val>
                                            <p:strVal val="#ppt_x"/>
                                          </p:val>
                                        </p:tav>
                                        <p:tav tm="100000">
                                          <p:val>
                                            <p:strVal val="#ppt_x"/>
                                          </p:val>
                                        </p:tav>
                                      </p:tavLst>
                                    </p:anim>
                                    <p:anim calcmode="lin" valueType="num">
                                      <p:cBhvr additive="base">
                                        <p:cTn id="17"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animBg="1"/>
      <p:bldP spid="10"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0EF00ED-E77E-DB6B-8D3E-F7C80F13CB20}"/>
              </a:ext>
            </a:extLst>
          </p:cNvPr>
          <p:cNvGrpSpPr/>
          <p:nvPr/>
        </p:nvGrpSpPr>
        <p:grpSpPr>
          <a:xfrm>
            <a:off x="220133" y="333375"/>
            <a:ext cx="4207934" cy="3809639"/>
            <a:chOff x="220133" y="333375"/>
            <a:chExt cx="4207934" cy="3809639"/>
          </a:xfrm>
        </p:grpSpPr>
        <p:pic>
          <p:nvPicPr>
            <p:cNvPr id="3" name="Picture 2" descr="A group of people in white uniforms walking down the street&#10;&#10;Description automatically generated">
              <a:extLst>
                <a:ext uri="{FF2B5EF4-FFF2-40B4-BE49-F238E27FC236}">
                  <a16:creationId xmlns:a16="http://schemas.microsoft.com/office/drawing/2014/main" id="{778F9E2B-FC36-98A0-FBFF-B856E07F17D1}"/>
                </a:ext>
              </a:extLst>
            </p:cNvPr>
            <p:cNvPicPr>
              <a:picLocks noChangeAspect="1"/>
            </p:cNvPicPr>
            <p:nvPr/>
          </p:nvPicPr>
          <p:blipFill>
            <a:blip r:embed="rId2"/>
            <a:stretch>
              <a:fillRect/>
            </a:stretch>
          </p:blipFill>
          <p:spPr>
            <a:xfrm>
              <a:off x="220133" y="333375"/>
              <a:ext cx="4207934" cy="2787756"/>
            </a:xfrm>
            <a:prstGeom prst="rect">
              <a:avLst/>
            </a:prstGeom>
          </p:spPr>
        </p:pic>
        <p:sp>
          <p:nvSpPr>
            <p:cNvPr id="4" name="TextBox 3">
              <a:extLst>
                <a:ext uri="{FF2B5EF4-FFF2-40B4-BE49-F238E27FC236}">
                  <a16:creationId xmlns:a16="http://schemas.microsoft.com/office/drawing/2014/main" id="{2D180C6F-421E-9DC1-5DDE-B6A7B5F4FA38}"/>
                </a:ext>
              </a:extLst>
            </p:cNvPr>
            <p:cNvSpPr txBox="1"/>
            <p:nvPr/>
          </p:nvSpPr>
          <p:spPr>
            <a:xfrm>
              <a:off x="419098" y="3121131"/>
              <a:ext cx="3778849" cy="1021883"/>
            </a:xfrm>
            <a:prstGeom prst="rect">
              <a:avLst/>
            </a:prstGeom>
            <a:noFill/>
          </p:spPr>
          <p:txBody>
            <a:bodyPr wrap="square" rtlCol="0">
              <a:spAutoFit/>
            </a:bodyPr>
            <a:lstStyle/>
            <a:p>
              <a:pPr algn="ctr">
                <a:lnSpc>
                  <a:spcPct val="150000"/>
                </a:lnSpc>
              </a:pPr>
              <a:r>
                <a:rPr lang="en-US"/>
                <a:t>Đại diện cho giới văn nghệ sĩ và báo chí tại cuộc mít tinh ngày 1/5/1938 tại khu Đấu xảo, Hà Nội</a:t>
              </a:r>
            </a:p>
          </p:txBody>
        </p:sp>
      </p:grpSp>
      <p:grpSp>
        <p:nvGrpSpPr>
          <p:cNvPr id="6" name="Group 5">
            <a:extLst>
              <a:ext uri="{FF2B5EF4-FFF2-40B4-BE49-F238E27FC236}">
                <a16:creationId xmlns:a16="http://schemas.microsoft.com/office/drawing/2014/main" id="{A518A631-A5C2-DB1E-E5EE-44BF165EA3FC}"/>
              </a:ext>
            </a:extLst>
          </p:cNvPr>
          <p:cNvGrpSpPr/>
          <p:nvPr/>
        </p:nvGrpSpPr>
        <p:grpSpPr>
          <a:xfrm>
            <a:off x="4715935" y="1467909"/>
            <a:ext cx="4130008" cy="3486473"/>
            <a:chOff x="259096" y="333375"/>
            <a:chExt cx="4130008" cy="3486473"/>
          </a:xfrm>
        </p:grpSpPr>
        <p:pic>
          <p:nvPicPr>
            <p:cNvPr id="7" name="Picture 6">
              <a:extLst>
                <a:ext uri="{FF2B5EF4-FFF2-40B4-BE49-F238E27FC236}">
                  <a16:creationId xmlns:a16="http://schemas.microsoft.com/office/drawing/2014/main" id="{31642FE6-EA10-C251-775F-1C29BF02F8F6}"/>
                </a:ext>
              </a:extLst>
            </p:cNvPr>
            <p:cNvPicPr>
              <a:picLocks noChangeAspect="1"/>
            </p:cNvPicPr>
            <p:nvPr/>
          </p:nvPicPr>
          <p:blipFill>
            <a:blip r:embed="rId3"/>
            <a:srcRect/>
            <a:stretch/>
          </p:blipFill>
          <p:spPr>
            <a:xfrm>
              <a:off x="259096" y="333375"/>
              <a:ext cx="4130008" cy="2787756"/>
            </a:xfrm>
            <a:prstGeom prst="rect">
              <a:avLst/>
            </a:prstGeom>
          </p:spPr>
        </p:pic>
        <p:sp>
          <p:nvSpPr>
            <p:cNvPr id="8" name="TextBox 7">
              <a:extLst>
                <a:ext uri="{FF2B5EF4-FFF2-40B4-BE49-F238E27FC236}">
                  <a16:creationId xmlns:a16="http://schemas.microsoft.com/office/drawing/2014/main" id="{D9505210-CF92-754D-41EA-5066002A4231}"/>
                </a:ext>
              </a:extLst>
            </p:cNvPr>
            <p:cNvSpPr txBox="1"/>
            <p:nvPr/>
          </p:nvSpPr>
          <p:spPr>
            <a:xfrm>
              <a:off x="419098" y="3121131"/>
              <a:ext cx="3778849" cy="698717"/>
            </a:xfrm>
            <a:prstGeom prst="rect">
              <a:avLst/>
            </a:prstGeom>
            <a:noFill/>
          </p:spPr>
          <p:txBody>
            <a:bodyPr wrap="square" rtlCol="0">
              <a:spAutoFit/>
            </a:bodyPr>
            <a:lstStyle/>
            <a:p>
              <a:pPr algn="ctr">
                <a:lnSpc>
                  <a:spcPct val="150000"/>
                </a:lnSpc>
              </a:pPr>
              <a:r>
                <a:rPr lang="en-US"/>
                <a:t> Đoàn bán báo tham gia mít tinh tại Hà Nội, ngày 1/5/1938.</a:t>
              </a:r>
            </a:p>
          </p:txBody>
        </p:sp>
      </p:grpSp>
    </p:spTree>
    <p:extLst>
      <p:ext uri="{BB962C8B-B14F-4D97-AF65-F5344CB8AC3E}">
        <p14:creationId xmlns:p14="http://schemas.microsoft.com/office/powerpoint/2010/main" val="2943127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par>
                                <p:cTn id="8" presetID="14" presetClass="entr" presetSubtype="1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randombar(horizontal)">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975441-D0CA-336D-A629-99A60C323A0B}"/>
              </a:ext>
            </a:extLst>
          </p:cNvPr>
          <p:cNvGrpSpPr/>
          <p:nvPr/>
        </p:nvGrpSpPr>
        <p:grpSpPr>
          <a:xfrm>
            <a:off x="0" y="318541"/>
            <a:ext cx="9144000" cy="4506417"/>
            <a:chOff x="0" y="383083"/>
            <a:chExt cx="9144000" cy="4506417"/>
          </a:xfrm>
        </p:grpSpPr>
        <p:pic>
          <p:nvPicPr>
            <p:cNvPr id="3" name="Picture 2" descr="A group of people holding flags&#10;&#10;Description automatically generated">
              <a:extLst>
                <a:ext uri="{FF2B5EF4-FFF2-40B4-BE49-F238E27FC236}">
                  <a16:creationId xmlns:a16="http://schemas.microsoft.com/office/drawing/2014/main" id="{68E87D42-0BF7-939B-EA2E-B1B5D9DE36E7}"/>
                </a:ext>
              </a:extLst>
            </p:cNvPr>
            <p:cNvPicPr>
              <a:picLocks noChangeAspect="1"/>
            </p:cNvPicPr>
            <p:nvPr/>
          </p:nvPicPr>
          <p:blipFill>
            <a:blip r:embed="rId2"/>
            <a:stretch>
              <a:fillRect/>
            </a:stretch>
          </p:blipFill>
          <p:spPr>
            <a:xfrm>
              <a:off x="0" y="383083"/>
              <a:ext cx="9144000" cy="3634383"/>
            </a:xfrm>
            <a:prstGeom prst="rect">
              <a:avLst/>
            </a:prstGeom>
          </p:spPr>
        </p:pic>
        <p:sp>
          <p:nvSpPr>
            <p:cNvPr id="7" name="TextBox 6">
              <a:extLst>
                <a:ext uri="{FF2B5EF4-FFF2-40B4-BE49-F238E27FC236}">
                  <a16:creationId xmlns:a16="http://schemas.microsoft.com/office/drawing/2014/main" id="{23802AE9-6A2C-4CD7-2308-79CBF1C6BE40}"/>
                </a:ext>
              </a:extLst>
            </p:cNvPr>
            <p:cNvSpPr txBox="1"/>
            <p:nvPr/>
          </p:nvSpPr>
          <p:spPr>
            <a:xfrm>
              <a:off x="900112" y="4017466"/>
              <a:ext cx="7343775" cy="872034"/>
            </a:xfrm>
            <a:prstGeom prst="rect">
              <a:avLst/>
            </a:prstGeom>
            <a:noFill/>
          </p:spPr>
          <p:txBody>
            <a:bodyPr wrap="square">
              <a:spAutoFit/>
            </a:bodyPr>
            <a:lstStyle/>
            <a:p>
              <a:pPr algn="ctr">
                <a:lnSpc>
                  <a:spcPct val="150000"/>
                </a:lnSpc>
              </a:pPr>
              <a:r>
                <a:rPr lang="en-US" sz="1800"/>
                <a:t>Công nhân và nhân dân Việt Nam mít-tinh kỷ niệm Quốc tế Lao động 1-5-1938 tại nhà Đấu xảo Hà Nội. </a:t>
              </a:r>
            </a:p>
          </p:txBody>
        </p:sp>
      </p:grpSp>
    </p:spTree>
    <p:extLst>
      <p:ext uri="{BB962C8B-B14F-4D97-AF65-F5344CB8AC3E}">
        <p14:creationId xmlns:p14="http://schemas.microsoft.com/office/powerpoint/2010/main" val="1588555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Diagonal Corners Rounded 4">
            <a:extLst>
              <a:ext uri="{FF2B5EF4-FFF2-40B4-BE49-F238E27FC236}">
                <a16:creationId xmlns:a16="http://schemas.microsoft.com/office/drawing/2014/main" id="{1AA5A6C1-6F96-9C6A-E952-33C6288417A2}"/>
              </a:ext>
            </a:extLst>
          </p:cNvPr>
          <p:cNvSpPr/>
          <p:nvPr/>
        </p:nvSpPr>
        <p:spPr>
          <a:xfrm>
            <a:off x="714375" y="419100"/>
            <a:ext cx="7715250" cy="790575"/>
          </a:xfrm>
          <a:prstGeom prst="round2DiagRect">
            <a:avLst/>
          </a:prstGeom>
          <a:solidFill>
            <a:srgbClr val="FF99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Bef>
                <a:spcPts val="0"/>
              </a:spcBef>
              <a:spcAft>
                <a:spcPts val="0"/>
              </a:spcAft>
            </a:pPr>
            <a:r>
              <a:rPr lang="en-US" sz="2200" b="1" kern="100">
                <a:solidFill>
                  <a:schemeClr val="accent3"/>
                </a:solidFill>
                <a:effectLst/>
              </a:rPr>
              <a:t>b.2. </a:t>
            </a:r>
            <a:r>
              <a:rPr lang="vi-VN" sz="2200" b="1" kern="100">
                <a:solidFill>
                  <a:schemeClr val="accent3"/>
                </a:solidFill>
                <a:effectLst/>
              </a:rPr>
              <a:t>Phong trào đấu tranh nghị trường</a:t>
            </a:r>
            <a:endParaRPr lang="en-US" sz="2200" b="1">
              <a:solidFill>
                <a:schemeClr val="accent3"/>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89D39817-992F-4FCF-B97B-368A69F9BC24}"/>
              </a:ext>
            </a:extLst>
          </p:cNvPr>
          <p:cNvSpPr txBox="1"/>
          <p:nvPr/>
        </p:nvSpPr>
        <p:spPr>
          <a:xfrm>
            <a:off x="295274" y="1457415"/>
            <a:ext cx="4210051" cy="3266985"/>
          </a:xfrm>
          <a:prstGeom prst="rect">
            <a:avLst/>
          </a:prstGeom>
          <a:noFill/>
        </p:spPr>
        <p:txBody>
          <a:bodyPr wrap="square">
            <a:spAutoFit/>
          </a:bodyPr>
          <a:lstStyle/>
          <a:p>
            <a:pPr marL="342900" indent="-342900" algn="just">
              <a:lnSpc>
                <a:spcPct val="150000"/>
              </a:lnSpc>
              <a:spcBef>
                <a:spcPts val="0"/>
              </a:spcBef>
              <a:spcAft>
                <a:spcPts val="0"/>
              </a:spcAft>
              <a:buFont typeface="Arial" panose="020B0604020202020204" pitchFamily="34" charset="0"/>
              <a:buChar char="•"/>
            </a:pPr>
            <a:r>
              <a:rPr lang="en-US" sz="2000" kern="100"/>
              <a:t>Là hình thức đấu tranh mới.</a:t>
            </a:r>
          </a:p>
          <a:p>
            <a:pPr marL="342900" indent="-342900" algn="just">
              <a:lnSpc>
                <a:spcPct val="150000"/>
              </a:lnSpc>
              <a:spcBef>
                <a:spcPts val="0"/>
              </a:spcBef>
              <a:spcAft>
                <a:spcPts val="0"/>
              </a:spcAft>
              <a:buFont typeface="Arial" panose="020B0604020202020204" pitchFamily="34" charset="0"/>
              <a:buChar char="•"/>
            </a:pPr>
            <a:r>
              <a:rPr lang="en-US" sz="2000" b="1" i="1" kern="100">
                <a:effectLst/>
              </a:rPr>
              <a:t>Mục đích:</a:t>
            </a:r>
          </a:p>
          <a:p>
            <a:pPr marL="342900" indent="-342900" algn="just">
              <a:lnSpc>
                <a:spcPct val="150000"/>
              </a:lnSpc>
              <a:spcBef>
                <a:spcPts val="0"/>
              </a:spcBef>
              <a:spcAft>
                <a:spcPts val="0"/>
              </a:spcAft>
              <a:buFont typeface="Wingdings" panose="05000000000000000000" pitchFamily="2" charset="2"/>
              <a:buChar char="ü"/>
            </a:pPr>
            <a:r>
              <a:rPr lang="en-US" sz="2000" kern="100"/>
              <a:t>Mở rộng lực lượng của Mặt trận Dân chủ.</a:t>
            </a:r>
          </a:p>
          <a:p>
            <a:pPr marL="342900" indent="-342900" algn="just">
              <a:lnSpc>
                <a:spcPct val="150000"/>
              </a:lnSpc>
              <a:spcBef>
                <a:spcPts val="0"/>
              </a:spcBef>
              <a:spcAft>
                <a:spcPts val="0"/>
              </a:spcAft>
              <a:buFont typeface="Wingdings" panose="05000000000000000000" pitchFamily="2" charset="2"/>
              <a:buChar char="ü"/>
            </a:pPr>
            <a:r>
              <a:rPr lang="en-US" sz="2000" kern="100">
                <a:effectLst/>
              </a:rPr>
              <a:t>Vạch trần chính sách phản động của thực dân và tay sai.</a:t>
            </a:r>
          </a:p>
          <a:p>
            <a:pPr marL="342900" indent="-342900" algn="just">
              <a:lnSpc>
                <a:spcPct val="150000"/>
              </a:lnSpc>
              <a:spcBef>
                <a:spcPts val="0"/>
              </a:spcBef>
              <a:spcAft>
                <a:spcPts val="0"/>
              </a:spcAft>
              <a:buFont typeface="Wingdings" panose="05000000000000000000" pitchFamily="2" charset="2"/>
              <a:buChar char="ü"/>
            </a:pPr>
            <a:r>
              <a:rPr lang="en-US" sz="2000" kern="100"/>
              <a:t>Bênh vực nhân dân lao động.</a:t>
            </a:r>
            <a:endParaRPr lang="vi-VN" sz="2000">
              <a:effectLst/>
            </a:endParaRPr>
          </a:p>
        </p:txBody>
      </p:sp>
      <p:sp>
        <p:nvSpPr>
          <p:cNvPr id="9" name="Rectangle: Rounded Corners 8">
            <a:extLst>
              <a:ext uri="{FF2B5EF4-FFF2-40B4-BE49-F238E27FC236}">
                <a16:creationId xmlns:a16="http://schemas.microsoft.com/office/drawing/2014/main" id="{6124E653-585E-ADF8-EBA1-EA257CA3EBC7}"/>
              </a:ext>
            </a:extLst>
          </p:cNvPr>
          <p:cNvSpPr/>
          <p:nvPr/>
        </p:nvSpPr>
        <p:spPr>
          <a:xfrm>
            <a:off x="4572000" y="1543140"/>
            <a:ext cx="4181476" cy="1114335"/>
          </a:xfrm>
          <a:prstGeom prst="roundRect">
            <a:avLst>
              <a:gd name="adj" fmla="val 1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Đ</a:t>
            </a:r>
            <a:r>
              <a:rPr lang="vi-VN" sz="2000">
                <a:solidFill>
                  <a:srgbClr val="000000"/>
                </a:solidFill>
              </a:rPr>
              <a:t>ưa người của Mặt trận Dân chủ Đông Dương ra ứng cử:</a:t>
            </a:r>
            <a:endParaRPr lang="en-US" sz="2000">
              <a:solidFill>
                <a:srgbClr val="000000"/>
              </a:solidFill>
            </a:endParaRPr>
          </a:p>
        </p:txBody>
      </p:sp>
      <p:sp>
        <p:nvSpPr>
          <p:cNvPr id="10" name="Rectangle: Rounded Corners 9">
            <a:extLst>
              <a:ext uri="{FF2B5EF4-FFF2-40B4-BE49-F238E27FC236}">
                <a16:creationId xmlns:a16="http://schemas.microsoft.com/office/drawing/2014/main" id="{3A8C1B82-547C-2AFD-9480-D3067F74F4C2}"/>
              </a:ext>
            </a:extLst>
          </p:cNvPr>
          <p:cNvSpPr/>
          <p:nvPr/>
        </p:nvSpPr>
        <p:spPr>
          <a:xfrm>
            <a:off x="4572000" y="2776850"/>
            <a:ext cx="1295400" cy="1909450"/>
          </a:xfrm>
          <a:prstGeom prst="roundRect">
            <a:avLst>
              <a:gd name="adj" fmla="val 1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a:solidFill>
                  <a:srgbClr val="000000"/>
                </a:solidFill>
              </a:rPr>
              <a:t>Viện Dân biểu Trung Kì (1937)</a:t>
            </a:r>
            <a:endParaRPr lang="en-US" sz="2000">
              <a:solidFill>
                <a:srgbClr val="000000"/>
              </a:solidFill>
            </a:endParaRPr>
          </a:p>
        </p:txBody>
      </p:sp>
      <p:sp>
        <p:nvSpPr>
          <p:cNvPr id="2" name="Rectangle: Rounded Corners 1">
            <a:extLst>
              <a:ext uri="{FF2B5EF4-FFF2-40B4-BE49-F238E27FC236}">
                <a16:creationId xmlns:a16="http://schemas.microsoft.com/office/drawing/2014/main" id="{2C738138-4C6F-40E0-5E5D-0D795A249581}"/>
              </a:ext>
            </a:extLst>
          </p:cNvPr>
          <p:cNvSpPr/>
          <p:nvPr/>
        </p:nvSpPr>
        <p:spPr>
          <a:xfrm>
            <a:off x="5981700" y="2776850"/>
            <a:ext cx="1295401" cy="1909450"/>
          </a:xfrm>
          <a:prstGeom prst="roundRect">
            <a:avLst>
              <a:gd name="adj" fmla="val 1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a:solidFill>
                  <a:srgbClr val="000000"/>
                </a:solidFill>
              </a:rPr>
              <a:t>Viện Dân biểu </a:t>
            </a:r>
            <a:r>
              <a:rPr lang="en-US" sz="2000">
                <a:solidFill>
                  <a:srgbClr val="000000"/>
                </a:solidFill>
              </a:rPr>
              <a:t>Bắc </a:t>
            </a:r>
            <a:r>
              <a:rPr lang="vi-VN" sz="2000">
                <a:solidFill>
                  <a:srgbClr val="000000"/>
                </a:solidFill>
              </a:rPr>
              <a:t>Kì (193</a:t>
            </a:r>
            <a:r>
              <a:rPr lang="en-US" sz="2000">
                <a:solidFill>
                  <a:srgbClr val="000000"/>
                </a:solidFill>
              </a:rPr>
              <a:t>8</a:t>
            </a:r>
            <a:r>
              <a:rPr lang="vi-VN" sz="2000">
                <a:solidFill>
                  <a:srgbClr val="000000"/>
                </a:solidFill>
              </a:rPr>
              <a:t>)</a:t>
            </a:r>
            <a:endParaRPr lang="en-US" sz="2000">
              <a:solidFill>
                <a:srgbClr val="000000"/>
              </a:solidFill>
            </a:endParaRPr>
          </a:p>
        </p:txBody>
      </p:sp>
      <p:sp>
        <p:nvSpPr>
          <p:cNvPr id="3" name="Rectangle: Rounded Corners 2">
            <a:extLst>
              <a:ext uri="{FF2B5EF4-FFF2-40B4-BE49-F238E27FC236}">
                <a16:creationId xmlns:a16="http://schemas.microsoft.com/office/drawing/2014/main" id="{34648110-E6A9-CE46-3B84-1ED9DA9C50B1}"/>
              </a:ext>
            </a:extLst>
          </p:cNvPr>
          <p:cNvSpPr/>
          <p:nvPr/>
        </p:nvSpPr>
        <p:spPr>
          <a:xfrm>
            <a:off x="7391401" y="2776850"/>
            <a:ext cx="1362075" cy="1909450"/>
          </a:xfrm>
          <a:prstGeom prst="roundRect">
            <a:avLst>
              <a:gd name="adj" fmla="val 1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a:solidFill>
                  <a:srgbClr val="000000"/>
                </a:solidFill>
              </a:rPr>
              <a:t>Hội đồng Quản hạt Nam Kì (1939)</a:t>
            </a:r>
            <a:endParaRPr lang="en-US" sz="2000">
              <a:solidFill>
                <a:srgbClr val="000000"/>
              </a:solidFill>
            </a:endParaRPr>
          </a:p>
        </p:txBody>
      </p:sp>
    </p:spTree>
    <p:extLst>
      <p:ext uri="{BB962C8B-B14F-4D97-AF65-F5344CB8AC3E}">
        <p14:creationId xmlns:p14="http://schemas.microsoft.com/office/powerpoint/2010/main" val="4113167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par>
                          <p:cTn id="8" fill="hold">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 presetClass="entr" presetSubtype="4" fill="hold" grpId="0" nodeType="afterEffect">
                                  <p:stCondLst>
                                    <p:cond delay="0"/>
                                  </p:stCondLst>
                                  <p:childTnLst>
                                    <p:set>
                                      <p:cBhvr>
                                        <p:cTn id="15" dur="1" fill="hold">
                                          <p:stCondLst>
                                            <p:cond delay="0"/>
                                          </p:stCondLst>
                                        </p:cTn>
                                        <p:tgtEl>
                                          <p:spTgt spid="10"/>
                                        </p:tgtEl>
                                        <p:attrNameLst>
                                          <p:attrName>style.visibility</p:attrName>
                                        </p:attrNameLst>
                                      </p:cBhvr>
                                      <p:to>
                                        <p:strVal val="visible"/>
                                      </p:to>
                                    </p:set>
                                    <p:anim calcmode="lin" valueType="num">
                                      <p:cBhvr additive="base">
                                        <p:cTn id="16" dur="500" fill="hold"/>
                                        <p:tgtEl>
                                          <p:spTgt spid="10"/>
                                        </p:tgtEl>
                                        <p:attrNameLst>
                                          <p:attrName>ppt_x</p:attrName>
                                        </p:attrNameLst>
                                      </p:cBhvr>
                                      <p:tavLst>
                                        <p:tav tm="0">
                                          <p:val>
                                            <p:strVal val="#ppt_x"/>
                                          </p:val>
                                        </p:tav>
                                        <p:tav tm="100000">
                                          <p:val>
                                            <p:strVal val="#ppt_x"/>
                                          </p:val>
                                        </p:tav>
                                      </p:tavLst>
                                    </p:anim>
                                    <p:anim calcmode="lin" valueType="num">
                                      <p:cBhvr additive="base">
                                        <p:cTn id="17" dur="500" fill="hold"/>
                                        <p:tgtEl>
                                          <p:spTgt spid="10"/>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2"/>
                                        </p:tgtEl>
                                        <p:attrNameLst>
                                          <p:attrName>style.visibility</p:attrName>
                                        </p:attrNameLst>
                                      </p:cBhvr>
                                      <p:to>
                                        <p:strVal val="visible"/>
                                      </p:to>
                                    </p:set>
                                    <p:anim calcmode="lin" valueType="num">
                                      <p:cBhvr additive="base">
                                        <p:cTn id="21" dur="500" fill="hold"/>
                                        <p:tgtEl>
                                          <p:spTgt spid="2"/>
                                        </p:tgtEl>
                                        <p:attrNameLst>
                                          <p:attrName>ppt_x</p:attrName>
                                        </p:attrNameLst>
                                      </p:cBhvr>
                                      <p:tavLst>
                                        <p:tav tm="0">
                                          <p:val>
                                            <p:strVal val="#ppt_x"/>
                                          </p:val>
                                        </p:tav>
                                        <p:tav tm="100000">
                                          <p:val>
                                            <p:strVal val="#ppt_x"/>
                                          </p:val>
                                        </p:tav>
                                      </p:tavLst>
                                    </p:anim>
                                    <p:anim calcmode="lin" valueType="num">
                                      <p:cBhvr additive="base">
                                        <p:cTn id="22" dur="500" fill="hold"/>
                                        <p:tgtEl>
                                          <p:spTgt spid="2"/>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3"/>
                                        </p:tgtEl>
                                        <p:attrNameLst>
                                          <p:attrName>style.visibility</p:attrName>
                                        </p:attrNameLst>
                                      </p:cBhvr>
                                      <p:to>
                                        <p:strVal val="visible"/>
                                      </p:to>
                                    </p:set>
                                    <p:anim calcmode="lin" valueType="num">
                                      <p:cBhvr additive="base">
                                        <p:cTn id="26" dur="500" fill="hold"/>
                                        <p:tgtEl>
                                          <p:spTgt spid="3"/>
                                        </p:tgtEl>
                                        <p:attrNameLst>
                                          <p:attrName>ppt_x</p:attrName>
                                        </p:attrNameLst>
                                      </p:cBhvr>
                                      <p:tavLst>
                                        <p:tav tm="0">
                                          <p:val>
                                            <p:strVal val="#ppt_x"/>
                                          </p:val>
                                        </p:tav>
                                        <p:tav tm="100000">
                                          <p:val>
                                            <p:strVal val="#ppt_x"/>
                                          </p:val>
                                        </p:tav>
                                      </p:tavLst>
                                    </p:anim>
                                    <p:anim calcmode="lin" valueType="num">
                                      <p:cBhvr additive="base">
                                        <p:cTn id="2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animBg="1"/>
      <p:bldP spid="10" grpId="0" animBg="1"/>
      <p:bldP spid="2" grpId="0" animBg="1"/>
      <p:bldP spid="3"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F0C4FA8B-8A1D-CCF6-FFCB-68158AA7AA39}"/>
              </a:ext>
            </a:extLst>
          </p:cNvPr>
          <p:cNvGrpSpPr/>
          <p:nvPr/>
        </p:nvGrpSpPr>
        <p:grpSpPr>
          <a:xfrm>
            <a:off x="362833" y="442913"/>
            <a:ext cx="3867151" cy="3661310"/>
            <a:chOff x="476249" y="442913"/>
            <a:chExt cx="3867151" cy="3661310"/>
          </a:xfrm>
        </p:grpSpPr>
        <p:pic>
          <p:nvPicPr>
            <p:cNvPr id="3" name="Picture 2" descr="A building with columns and a palm tree">
              <a:extLst>
                <a:ext uri="{FF2B5EF4-FFF2-40B4-BE49-F238E27FC236}">
                  <a16:creationId xmlns:a16="http://schemas.microsoft.com/office/drawing/2014/main" id="{DE2D8333-220B-69A1-7E7F-B49378CF2D01}"/>
                </a:ext>
              </a:extLst>
            </p:cNvPr>
            <p:cNvPicPr>
              <a:picLocks noChangeAspect="1"/>
            </p:cNvPicPr>
            <p:nvPr/>
          </p:nvPicPr>
          <p:blipFill>
            <a:blip r:embed="rId2"/>
            <a:stretch>
              <a:fillRect/>
            </a:stretch>
          </p:blipFill>
          <p:spPr>
            <a:xfrm>
              <a:off x="476249" y="442913"/>
              <a:ext cx="3867151" cy="2316262"/>
            </a:xfrm>
            <a:prstGeom prst="rect">
              <a:avLst/>
            </a:prstGeom>
          </p:spPr>
        </p:pic>
        <p:sp>
          <p:nvSpPr>
            <p:cNvPr id="5" name="TextBox 4">
              <a:extLst>
                <a:ext uri="{FF2B5EF4-FFF2-40B4-BE49-F238E27FC236}">
                  <a16:creationId xmlns:a16="http://schemas.microsoft.com/office/drawing/2014/main" id="{04CF3525-4BE9-3836-31A2-26BA3EF4D72B}"/>
                </a:ext>
              </a:extLst>
            </p:cNvPr>
            <p:cNvSpPr txBox="1"/>
            <p:nvPr/>
          </p:nvSpPr>
          <p:spPr>
            <a:xfrm>
              <a:off x="723899" y="2759175"/>
              <a:ext cx="3371849" cy="1345048"/>
            </a:xfrm>
            <a:prstGeom prst="rect">
              <a:avLst/>
            </a:prstGeom>
            <a:noFill/>
          </p:spPr>
          <p:txBody>
            <a:bodyPr wrap="square">
              <a:spAutoFit/>
            </a:bodyPr>
            <a:lstStyle/>
            <a:p>
              <a:pPr algn="ctr">
                <a:lnSpc>
                  <a:spcPct val="150000"/>
                </a:lnSpc>
              </a:pPr>
              <a:r>
                <a:rPr lang="vi-VN"/>
                <a:t>Trụ sở cũ của Viện Dân biểu Trung Kỳ, trên đường Jules Ferry, sau năm 1954 là đường Lê Lợi. Tòa nhà này năm 1957 được thu dụng làm Viện Đại học Huế</a:t>
              </a:r>
              <a:endParaRPr lang="en-US"/>
            </a:p>
          </p:txBody>
        </p:sp>
      </p:grpSp>
      <p:grpSp>
        <p:nvGrpSpPr>
          <p:cNvPr id="10" name="Group 9">
            <a:extLst>
              <a:ext uri="{FF2B5EF4-FFF2-40B4-BE49-F238E27FC236}">
                <a16:creationId xmlns:a16="http://schemas.microsoft.com/office/drawing/2014/main" id="{BE826B7A-1663-173E-8EE5-6671312C5A85}"/>
              </a:ext>
            </a:extLst>
          </p:cNvPr>
          <p:cNvGrpSpPr/>
          <p:nvPr/>
        </p:nvGrpSpPr>
        <p:grpSpPr>
          <a:xfrm>
            <a:off x="4332029" y="204787"/>
            <a:ext cx="2216520" cy="2988787"/>
            <a:chOff x="4627565" y="442912"/>
            <a:chExt cx="2216520" cy="2988787"/>
          </a:xfrm>
        </p:grpSpPr>
        <p:pic>
          <p:nvPicPr>
            <p:cNvPr id="8" name="Picture 7" descr="A yellow dragon with a sword&#10;&#10;Description automatically generated">
              <a:extLst>
                <a:ext uri="{FF2B5EF4-FFF2-40B4-BE49-F238E27FC236}">
                  <a16:creationId xmlns:a16="http://schemas.microsoft.com/office/drawing/2014/main" id="{DF30FBA9-6FB4-73F2-D021-52DB493A6692}"/>
                </a:ext>
              </a:extLst>
            </p:cNvPr>
            <p:cNvPicPr>
              <a:picLocks noChangeAspect="1"/>
            </p:cNvPicPr>
            <p:nvPr/>
          </p:nvPicPr>
          <p:blipFill>
            <a:blip r:embed="rId3"/>
            <a:stretch>
              <a:fillRect/>
            </a:stretch>
          </p:blipFill>
          <p:spPr>
            <a:xfrm>
              <a:off x="4627565" y="442912"/>
              <a:ext cx="2216520" cy="2316263"/>
            </a:xfrm>
            <a:prstGeom prst="rect">
              <a:avLst/>
            </a:prstGeom>
          </p:spPr>
        </p:pic>
        <p:sp>
          <p:nvSpPr>
            <p:cNvPr id="9" name="TextBox 8">
              <a:extLst>
                <a:ext uri="{FF2B5EF4-FFF2-40B4-BE49-F238E27FC236}">
                  <a16:creationId xmlns:a16="http://schemas.microsoft.com/office/drawing/2014/main" id="{1352D9D1-5FCB-7282-1270-33CDCD9C6AD8}"/>
                </a:ext>
              </a:extLst>
            </p:cNvPr>
            <p:cNvSpPr txBox="1"/>
            <p:nvPr/>
          </p:nvSpPr>
          <p:spPr>
            <a:xfrm>
              <a:off x="4683312" y="2732982"/>
              <a:ext cx="2105027" cy="698717"/>
            </a:xfrm>
            <a:prstGeom prst="rect">
              <a:avLst/>
            </a:prstGeom>
            <a:noFill/>
          </p:spPr>
          <p:txBody>
            <a:bodyPr wrap="square">
              <a:spAutoFit/>
            </a:bodyPr>
            <a:lstStyle/>
            <a:p>
              <a:pPr algn="ctr">
                <a:lnSpc>
                  <a:spcPct val="150000"/>
                </a:lnSpc>
              </a:pPr>
              <a:r>
                <a:rPr lang="en-US"/>
                <a:t>Biểu trưng của Viện Dân biểu Trung Kì</a:t>
              </a:r>
            </a:p>
          </p:txBody>
        </p:sp>
      </p:grpSp>
      <p:grpSp>
        <p:nvGrpSpPr>
          <p:cNvPr id="11" name="Group 10">
            <a:extLst>
              <a:ext uri="{FF2B5EF4-FFF2-40B4-BE49-F238E27FC236}">
                <a16:creationId xmlns:a16="http://schemas.microsoft.com/office/drawing/2014/main" id="{81D88243-13F9-0158-CA59-ED32EA054B72}"/>
              </a:ext>
            </a:extLst>
          </p:cNvPr>
          <p:cNvGrpSpPr/>
          <p:nvPr/>
        </p:nvGrpSpPr>
        <p:grpSpPr>
          <a:xfrm>
            <a:off x="6706341" y="255501"/>
            <a:ext cx="2216520" cy="2938916"/>
            <a:chOff x="4627565" y="492783"/>
            <a:chExt cx="2216520" cy="2938916"/>
          </a:xfrm>
        </p:grpSpPr>
        <p:pic>
          <p:nvPicPr>
            <p:cNvPr id="12" name="Picture 11">
              <a:extLst>
                <a:ext uri="{FF2B5EF4-FFF2-40B4-BE49-F238E27FC236}">
                  <a16:creationId xmlns:a16="http://schemas.microsoft.com/office/drawing/2014/main" id="{3F8F32AA-6034-A466-9429-F98EAFDBA377}"/>
                </a:ext>
              </a:extLst>
            </p:cNvPr>
            <p:cNvPicPr>
              <a:picLocks noChangeAspect="1"/>
            </p:cNvPicPr>
            <p:nvPr/>
          </p:nvPicPr>
          <p:blipFill>
            <a:blip r:embed="rId4"/>
            <a:srcRect/>
            <a:stretch/>
          </p:blipFill>
          <p:spPr>
            <a:xfrm>
              <a:off x="4627565" y="492783"/>
              <a:ext cx="2216520" cy="2216520"/>
            </a:xfrm>
            <a:prstGeom prst="rect">
              <a:avLst/>
            </a:prstGeom>
          </p:spPr>
        </p:pic>
        <p:sp>
          <p:nvSpPr>
            <p:cNvPr id="13" name="TextBox 12">
              <a:extLst>
                <a:ext uri="{FF2B5EF4-FFF2-40B4-BE49-F238E27FC236}">
                  <a16:creationId xmlns:a16="http://schemas.microsoft.com/office/drawing/2014/main" id="{3A654FD9-AA68-6EED-DEA2-AF53BB7ED9DF}"/>
                </a:ext>
              </a:extLst>
            </p:cNvPr>
            <p:cNvSpPr txBox="1"/>
            <p:nvPr/>
          </p:nvSpPr>
          <p:spPr>
            <a:xfrm>
              <a:off x="4683312" y="2732982"/>
              <a:ext cx="2105027" cy="698717"/>
            </a:xfrm>
            <a:prstGeom prst="rect">
              <a:avLst/>
            </a:prstGeom>
            <a:noFill/>
          </p:spPr>
          <p:txBody>
            <a:bodyPr wrap="square">
              <a:spAutoFit/>
            </a:bodyPr>
            <a:lstStyle/>
            <a:p>
              <a:pPr algn="ctr">
                <a:lnSpc>
                  <a:spcPct val="150000"/>
                </a:lnSpc>
              </a:pPr>
              <a:r>
                <a:rPr lang="en-US"/>
                <a:t>Biểu trưng của Viện Dân biểu Bắc Kì</a:t>
              </a:r>
            </a:p>
          </p:txBody>
        </p:sp>
      </p:grpSp>
      <p:grpSp>
        <p:nvGrpSpPr>
          <p:cNvPr id="2" name="Group 1">
            <a:extLst>
              <a:ext uri="{FF2B5EF4-FFF2-40B4-BE49-F238E27FC236}">
                <a16:creationId xmlns:a16="http://schemas.microsoft.com/office/drawing/2014/main" id="{FD2B4AD1-F642-94CE-B7E4-29DD60589D4F}"/>
              </a:ext>
            </a:extLst>
          </p:cNvPr>
          <p:cNvGrpSpPr/>
          <p:nvPr/>
        </p:nvGrpSpPr>
        <p:grpSpPr>
          <a:xfrm>
            <a:off x="4120159" y="3289249"/>
            <a:ext cx="3806559" cy="1649464"/>
            <a:chOff x="4120159" y="3289249"/>
            <a:chExt cx="3806559" cy="1649464"/>
          </a:xfrm>
        </p:grpSpPr>
        <p:pic>
          <p:nvPicPr>
            <p:cNvPr id="15" name="Picture 14" descr="A white building with stairs and trees&#10;&#10;Description automatically generated">
              <a:extLst>
                <a:ext uri="{FF2B5EF4-FFF2-40B4-BE49-F238E27FC236}">
                  <a16:creationId xmlns:a16="http://schemas.microsoft.com/office/drawing/2014/main" id="{6ADC179A-7740-0E90-7BE4-C10CD3A6B367}"/>
                </a:ext>
              </a:extLst>
            </p:cNvPr>
            <p:cNvPicPr>
              <a:picLocks noChangeAspect="1"/>
            </p:cNvPicPr>
            <p:nvPr/>
          </p:nvPicPr>
          <p:blipFill>
            <a:blip r:embed="rId5"/>
            <a:stretch>
              <a:fillRect/>
            </a:stretch>
          </p:blipFill>
          <p:spPr>
            <a:xfrm>
              <a:off x="4120159" y="3289249"/>
              <a:ext cx="2477292" cy="1649464"/>
            </a:xfrm>
            <a:prstGeom prst="rect">
              <a:avLst/>
            </a:prstGeom>
          </p:spPr>
        </p:pic>
        <p:sp>
          <p:nvSpPr>
            <p:cNvPr id="17" name="TextBox 16">
              <a:extLst>
                <a:ext uri="{FF2B5EF4-FFF2-40B4-BE49-F238E27FC236}">
                  <a16:creationId xmlns:a16="http://schemas.microsoft.com/office/drawing/2014/main" id="{50209364-2A2C-DCB5-5EB0-A77C7BE576F9}"/>
                </a:ext>
              </a:extLst>
            </p:cNvPr>
            <p:cNvSpPr txBox="1"/>
            <p:nvPr/>
          </p:nvSpPr>
          <p:spPr>
            <a:xfrm>
              <a:off x="6597451" y="3916830"/>
              <a:ext cx="1329267" cy="1021883"/>
            </a:xfrm>
            <a:prstGeom prst="rect">
              <a:avLst/>
            </a:prstGeom>
            <a:noFill/>
          </p:spPr>
          <p:txBody>
            <a:bodyPr wrap="square">
              <a:spAutoFit/>
            </a:bodyPr>
            <a:lstStyle/>
            <a:p>
              <a:pPr>
                <a:lnSpc>
                  <a:spcPct val="150000"/>
                </a:lnSpc>
              </a:pPr>
              <a:r>
                <a:rPr lang="vi-VN"/>
                <a:t>là trụ sở của Viện Dân biểu Trung Kỳ xưa.</a:t>
              </a:r>
              <a:endParaRPr lang="en-US"/>
            </a:p>
          </p:txBody>
        </p:sp>
      </p:grpSp>
    </p:spTree>
    <p:extLst>
      <p:ext uri="{BB962C8B-B14F-4D97-AF65-F5344CB8AC3E}">
        <p14:creationId xmlns:p14="http://schemas.microsoft.com/office/powerpoint/2010/main" val="293240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randombar(horizontal)">
                                      <p:cBhvr>
                                        <p:cTn id="10" dur="500"/>
                                        <p:tgtEl>
                                          <p:spTgt spid="10"/>
                                        </p:tgtEl>
                                      </p:cBhvr>
                                    </p:animEffect>
                                  </p:childTnLst>
                                </p:cTn>
                              </p:par>
                              <p:par>
                                <p:cTn id="11" presetID="14" presetClass="entr" presetSubtype="10" fill="hold"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randombar(horizontal)">
                                      <p:cBhvr>
                                        <p:cTn id="13" dur="500"/>
                                        <p:tgtEl>
                                          <p:spTgt spid="2"/>
                                        </p:tgtEl>
                                      </p:cBhvr>
                                    </p:animEffect>
                                  </p:childTnLst>
                                </p:cTn>
                              </p:par>
                              <p:par>
                                <p:cTn id="14" presetID="14" presetClass="entr" presetSubtype="10" fill="hold"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randombar(horizontal)">
                                      <p:cBhvr>
                                        <p:cTn id="1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Diagonal Corners Rounded 4">
            <a:extLst>
              <a:ext uri="{FF2B5EF4-FFF2-40B4-BE49-F238E27FC236}">
                <a16:creationId xmlns:a16="http://schemas.microsoft.com/office/drawing/2014/main" id="{1AA5A6C1-6F96-9C6A-E952-33C6288417A2}"/>
              </a:ext>
            </a:extLst>
          </p:cNvPr>
          <p:cNvSpPr/>
          <p:nvPr/>
        </p:nvSpPr>
        <p:spPr>
          <a:xfrm>
            <a:off x="714375" y="380229"/>
            <a:ext cx="7715250" cy="790575"/>
          </a:xfrm>
          <a:prstGeom prst="round2DiagRect">
            <a:avLst/>
          </a:prstGeom>
          <a:solidFill>
            <a:srgbClr val="FF99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Bef>
                <a:spcPts val="0"/>
              </a:spcBef>
              <a:spcAft>
                <a:spcPts val="0"/>
              </a:spcAft>
            </a:pPr>
            <a:r>
              <a:rPr lang="en-US" sz="2200" b="1" kern="100">
                <a:solidFill>
                  <a:schemeClr val="accent3"/>
                </a:solidFill>
                <a:effectLst/>
              </a:rPr>
              <a:t>b.3. </a:t>
            </a:r>
            <a:r>
              <a:rPr lang="vi-VN" sz="2200" b="1" kern="100">
                <a:solidFill>
                  <a:schemeClr val="accent3"/>
                </a:solidFill>
                <a:effectLst/>
              </a:rPr>
              <a:t>Đấu tranh trên lĩnh vực  báo chí</a:t>
            </a:r>
            <a:endParaRPr lang="en-US" sz="2200" b="1">
              <a:solidFill>
                <a:schemeClr val="accent3"/>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Rounded Corners 3">
            <a:extLst>
              <a:ext uri="{FF2B5EF4-FFF2-40B4-BE49-F238E27FC236}">
                <a16:creationId xmlns:a16="http://schemas.microsoft.com/office/drawing/2014/main" id="{42220384-7D25-F8E6-7F14-262FD78FE081}"/>
              </a:ext>
            </a:extLst>
          </p:cNvPr>
          <p:cNvSpPr/>
          <p:nvPr/>
        </p:nvSpPr>
        <p:spPr>
          <a:xfrm>
            <a:off x="654899" y="1377021"/>
            <a:ext cx="2920923" cy="1442227"/>
          </a:xfrm>
          <a:prstGeom prst="roundRect">
            <a:avLst>
              <a:gd name="adj" fmla="val 7904"/>
            </a:avLst>
          </a:prstGeom>
          <a:ln>
            <a:solidFill>
              <a:srgbClr val="FD020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chemeClr val="tx1">
                    <a:lumMod val="50000"/>
                  </a:schemeClr>
                </a:solidFill>
              </a:rPr>
              <a:t>Xuất bản công khai nhiều tờ báo</a:t>
            </a:r>
          </a:p>
        </p:txBody>
      </p:sp>
      <p:sp>
        <p:nvSpPr>
          <p:cNvPr id="6" name="Rectangle: Rounded Corners 5">
            <a:extLst>
              <a:ext uri="{FF2B5EF4-FFF2-40B4-BE49-F238E27FC236}">
                <a16:creationId xmlns:a16="http://schemas.microsoft.com/office/drawing/2014/main" id="{49255299-D26C-D24D-311F-FA5BA513550B}"/>
              </a:ext>
            </a:extLst>
          </p:cNvPr>
          <p:cNvSpPr/>
          <p:nvPr/>
        </p:nvSpPr>
        <p:spPr>
          <a:xfrm>
            <a:off x="4668642" y="1377020"/>
            <a:ext cx="4036742" cy="1442227"/>
          </a:xfrm>
          <a:prstGeom prst="roundRect">
            <a:avLst>
              <a:gd name="adj" fmla="val 7389"/>
            </a:avLst>
          </a:prstGeom>
          <a:ln>
            <a:solidFill>
              <a:srgbClr val="FD020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chemeClr val="tx1">
                    <a:lumMod val="50000"/>
                  </a:schemeClr>
                </a:solidFill>
              </a:rPr>
              <a:t>Lưu hành rộng rãi một số sách giới thiệu chủ nghĩa Mác - Lê-nin và chính sách của Đảng </a:t>
            </a:r>
          </a:p>
        </p:txBody>
      </p:sp>
      <p:pic>
        <p:nvPicPr>
          <p:cNvPr id="11" name="Picture 10" descr="A newspaper with pictures of a person&#10;&#10;Description automatically generated">
            <a:extLst>
              <a:ext uri="{FF2B5EF4-FFF2-40B4-BE49-F238E27FC236}">
                <a16:creationId xmlns:a16="http://schemas.microsoft.com/office/drawing/2014/main" id="{E86CA969-0953-7562-CCCF-9B69C9072E46}"/>
              </a:ext>
            </a:extLst>
          </p:cNvPr>
          <p:cNvPicPr>
            <a:picLocks noChangeAspect="1"/>
          </p:cNvPicPr>
          <p:nvPr/>
        </p:nvPicPr>
        <p:blipFill>
          <a:blip r:embed="rId2"/>
          <a:stretch>
            <a:fillRect/>
          </a:stretch>
        </p:blipFill>
        <p:spPr>
          <a:xfrm>
            <a:off x="1856001" y="2970439"/>
            <a:ext cx="1428123" cy="2040175"/>
          </a:xfrm>
          <a:prstGeom prst="rect">
            <a:avLst/>
          </a:prstGeom>
        </p:spPr>
      </p:pic>
      <p:pic>
        <p:nvPicPr>
          <p:cNvPr id="13" name="Picture 12" descr="A newspaper with a few newspapers&#10;&#10;Description automatically generated with medium confidence">
            <a:extLst>
              <a:ext uri="{FF2B5EF4-FFF2-40B4-BE49-F238E27FC236}">
                <a16:creationId xmlns:a16="http://schemas.microsoft.com/office/drawing/2014/main" id="{0085E5D1-CC30-9259-816C-C98BA6ECE8EA}"/>
              </a:ext>
            </a:extLst>
          </p:cNvPr>
          <p:cNvPicPr>
            <a:picLocks noChangeAspect="1"/>
          </p:cNvPicPr>
          <p:nvPr/>
        </p:nvPicPr>
        <p:blipFill>
          <a:blip r:embed="rId3">
            <a:clrChange>
              <a:clrFrom>
                <a:srgbClr val="FDFDFD"/>
              </a:clrFrom>
              <a:clrTo>
                <a:srgbClr val="FDFDFD">
                  <a:alpha val="0"/>
                </a:srgbClr>
              </a:clrTo>
            </a:clrChange>
          </a:blip>
          <a:stretch>
            <a:fillRect/>
          </a:stretch>
        </p:blipFill>
        <p:spPr>
          <a:xfrm>
            <a:off x="277038" y="2876178"/>
            <a:ext cx="1578964" cy="2267321"/>
          </a:xfrm>
          <a:prstGeom prst="rect">
            <a:avLst/>
          </a:prstGeom>
        </p:spPr>
      </p:pic>
      <p:pic>
        <p:nvPicPr>
          <p:cNvPr id="15" name="Picture 14" descr="A page of a book&#10;&#10;Description automatically generated">
            <a:extLst>
              <a:ext uri="{FF2B5EF4-FFF2-40B4-BE49-F238E27FC236}">
                <a16:creationId xmlns:a16="http://schemas.microsoft.com/office/drawing/2014/main" id="{D22FA324-C24E-019F-B822-5496B5BBDBF2}"/>
              </a:ext>
            </a:extLst>
          </p:cNvPr>
          <p:cNvPicPr>
            <a:picLocks noChangeAspect="1"/>
          </p:cNvPicPr>
          <p:nvPr/>
        </p:nvPicPr>
        <p:blipFill>
          <a:blip r:embed="rId4"/>
          <a:stretch>
            <a:fillRect/>
          </a:stretch>
        </p:blipFill>
        <p:spPr>
          <a:xfrm>
            <a:off x="3421112" y="2970439"/>
            <a:ext cx="1488690" cy="2040175"/>
          </a:xfrm>
          <a:prstGeom prst="rect">
            <a:avLst/>
          </a:prstGeom>
        </p:spPr>
      </p:pic>
      <p:pic>
        <p:nvPicPr>
          <p:cNvPr id="17" name="Picture 16" descr="A book with a red text&#10;&#10;Description automatically generated with medium confidence">
            <a:extLst>
              <a:ext uri="{FF2B5EF4-FFF2-40B4-BE49-F238E27FC236}">
                <a16:creationId xmlns:a16="http://schemas.microsoft.com/office/drawing/2014/main" id="{19D906F9-B849-18B0-C797-4AA4B8C3C4D9}"/>
              </a:ext>
            </a:extLst>
          </p:cNvPr>
          <p:cNvPicPr>
            <a:picLocks noChangeAspect="1"/>
          </p:cNvPicPr>
          <p:nvPr/>
        </p:nvPicPr>
        <p:blipFill>
          <a:blip r:embed="rId5"/>
          <a:stretch>
            <a:fillRect/>
          </a:stretch>
        </p:blipFill>
        <p:spPr>
          <a:xfrm>
            <a:off x="5347389" y="2970438"/>
            <a:ext cx="2955589" cy="2040176"/>
          </a:xfrm>
          <a:prstGeom prst="rect">
            <a:avLst/>
          </a:prstGeom>
        </p:spPr>
      </p:pic>
    </p:spTree>
    <p:extLst>
      <p:ext uri="{BB962C8B-B14F-4D97-AF65-F5344CB8AC3E}">
        <p14:creationId xmlns:p14="http://schemas.microsoft.com/office/powerpoint/2010/main" val="1004655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randombar(horizontal)">
                                      <p:cBhvr>
                                        <p:cTn id="14" dur="500"/>
                                        <p:tgtEl>
                                          <p:spTgt spid="13"/>
                                        </p:tgtEl>
                                      </p:cBhvr>
                                    </p:animEffect>
                                  </p:childTnLst>
                                </p:cTn>
                              </p:par>
                              <p:par>
                                <p:cTn id="15" presetID="14" presetClass="entr" presetSubtype="10"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randombar(horizontal)">
                                      <p:cBhvr>
                                        <p:cTn id="17" dur="500"/>
                                        <p:tgtEl>
                                          <p:spTgt spid="11"/>
                                        </p:tgtEl>
                                      </p:cBhvr>
                                    </p:animEffect>
                                  </p:childTnLst>
                                </p:cTn>
                              </p:par>
                              <p:par>
                                <p:cTn id="18" presetID="14" presetClass="entr" presetSubtype="10" fill="hold" nodeType="with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randombar(horizontal)">
                                      <p:cBhvr>
                                        <p:cTn id="20" dur="500"/>
                                        <p:tgtEl>
                                          <p:spTgt spid="15"/>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500" fill="hold"/>
                                        <p:tgtEl>
                                          <p:spTgt spid="6"/>
                                        </p:tgtEl>
                                        <p:attrNameLst>
                                          <p:attrName>ppt_w</p:attrName>
                                        </p:attrNameLst>
                                      </p:cBhvr>
                                      <p:tavLst>
                                        <p:tav tm="0">
                                          <p:val>
                                            <p:fltVal val="0"/>
                                          </p:val>
                                        </p:tav>
                                        <p:tav tm="100000">
                                          <p:val>
                                            <p:strVal val="#ppt_w"/>
                                          </p:val>
                                        </p:tav>
                                      </p:tavLst>
                                    </p:anim>
                                    <p:anim calcmode="lin" valueType="num">
                                      <p:cBhvr>
                                        <p:cTn id="26" dur="500" fill="hold"/>
                                        <p:tgtEl>
                                          <p:spTgt spid="6"/>
                                        </p:tgtEl>
                                        <p:attrNameLst>
                                          <p:attrName>ppt_h</p:attrName>
                                        </p:attrNameLst>
                                      </p:cBhvr>
                                      <p:tavLst>
                                        <p:tav tm="0">
                                          <p:val>
                                            <p:fltVal val="0"/>
                                          </p:val>
                                        </p:tav>
                                        <p:tav tm="100000">
                                          <p:val>
                                            <p:strVal val="#ppt_h"/>
                                          </p:val>
                                        </p:tav>
                                      </p:tavLst>
                                    </p:anim>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randombar(horizontal)">
                                      <p:cBhvr>
                                        <p:cTn id="3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94F4A792-BB79-DF45-3291-41B144907F6B}"/>
              </a:ext>
            </a:extLst>
          </p:cNvPr>
          <p:cNvGrpSpPr/>
          <p:nvPr/>
        </p:nvGrpSpPr>
        <p:grpSpPr>
          <a:xfrm>
            <a:off x="372676" y="524933"/>
            <a:ext cx="2734839" cy="4360114"/>
            <a:chOff x="531457" y="556411"/>
            <a:chExt cx="2734839" cy="4360114"/>
          </a:xfrm>
        </p:grpSpPr>
        <p:pic>
          <p:nvPicPr>
            <p:cNvPr id="3" name="Picture 2" descr="A page of a book&#10;&#10;Description automatically generated">
              <a:extLst>
                <a:ext uri="{FF2B5EF4-FFF2-40B4-BE49-F238E27FC236}">
                  <a16:creationId xmlns:a16="http://schemas.microsoft.com/office/drawing/2014/main" id="{8F2B8243-1539-3A82-6C9D-F4121D0A05B3}"/>
                </a:ext>
              </a:extLst>
            </p:cNvPr>
            <p:cNvPicPr>
              <a:picLocks noChangeAspect="1"/>
            </p:cNvPicPr>
            <p:nvPr/>
          </p:nvPicPr>
          <p:blipFill>
            <a:blip r:embed="rId2"/>
            <a:stretch>
              <a:fillRect/>
            </a:stretch>
          </p:blipFill>
          <p:spPr>
            <a:xfrm>
              <a:off x="531457" y="556411"/>
              <a:ext cx="2734839" cy="3747959"/>
            </a:xfrm>
            <a:prstGeom prst="rect">
              <a:avLst/>
            </a:prstGeom>
          </p:spPr>
        </p:pic>
        <p:sp>
          <p:nvSpPr>
            <p:cNvPr id="5" name="TextBox 4">
              <a:extLst>
                <a:ext uri="{FF2B5EF4-FFF2-40B4-BE49-F238E27FC236}">
                  <a16:creationId xmlns:a16="http://schemas.microsoft.com/office/drawing/2014/main" id="{AFD49FA3-7414-356F-E62F-7FA67F903F04}"/>
                </a:ext>
              </a:extLst>
            </p:cNvPr>
            <p:cNvSpPr txBox="1"/>
            <p:nvPr/>
          </p:nvSpPr>
          <p:spPr>
            <a:xfrm>
              <a:off x="734786" y="4304370"/>
              <a:ext cx="2286000" cy="612155"/>
            </a:xfrm>
            <a:prstGeom prst="rect">
              <a:avLst/>
            </a:prstGeom>
            <a:noFill/>
          </p:spPr>
          <p:txBody>
            <a:bodyPr wrap="square">
              <a:spAutoFit/>
            </a:bodyPr>
            <a:lstStyle/>
            <a:p>
              <a:pPr algn="ctr">
                <a:lnSpc>
                  <a:spcPct val="150000"/>
                </a:lnSpc>
              </a:pPr>
              <a:r>
                <a:rPr lang="en-US" sz="1200"/>
                <a:t>Trang nhất Báo Lao Động số ra đầu tiên ngày 14.8.1929.</a:t>
              </a:r>
            </a:p>
          </p:txBody>
        </p:sp>
      </p:grpSp>
      <p:grpSp>
        <p:nvGrpSpPr>
          <p:cNvPr id="7" name="Group 6">
            <a:extLst>
              <a:ext uri="{FF2B5EF4-FFF2-40B4-BE49-F238E27FC236}">
                <a16:creationId xmlns:a16="http://schemas.microsoft.com/office/drawing/2014/main" id="{92C91CAB-7238-7E15-D507-3E36EA7A8B59}"/>
              </a:ext>
            </a:extLst>
          </p:cNvPr>
          <p:cNvGrpSpPr/>
          <p:nvPr/>
        </p:nvGrpSpPr>
        <p:grpSpPr>
          <a:xfrm>
            <a:off x="3235113" y="524933"/>
            <a:ext cx="5621940" cy="4360114"/>
            <a:chOff x="561134" y="556411"/>
            <a:chExt cx="5621940" cy="4360114"/>
          </a:xfrm>
        </p:grpSpPr>
        <p:pic>
          <p:nvPicPr>
            <p:cNvPr id="8" name="Picture 7">
              <a:extLst>
                <a:ext uri="{FF2B5EF4-FFF2-40B4-BE49-F238E27FC236}">
                  <a16:creationId xmlns:a16="http://schemas.microsoft.com/office/drawing/2014/main" id="{A69E329F-D47D-73FE-0805-9FA12B07BACE}"/>
                </a:ext>
              </a:extLst>
            </p:cNvPr>
            <p:cNvPicPr>
              <a:picLocks noChangeAspect="1"/>
            </p:cNvPicPr>
            <p:nvPr/>
          </p:nvPicPr>
          <p:blipFill>
            <a:blip r:embed="rId3"/>
            <a:srcRect/>
            <a:stretch/>
          </p:blipFill>
          <p:spPr>
            <a:xfrm>
              <a:off x="561134" y="556411"/>
              <a:ext cx="5621940" cy="3747959"/>
            </a:xfrm>
            <a:prstGeom prst="rect">
              <a:avLst/>
            </a:prstGeom>
          </p:spPr>
        </p:pic>
        <p:sp>
          <p:nvSpPr>
            <p:cNvPr id="9" name="TextBox 8">
              <a:extLst>
                <a:ext uri="{FF2B5EF4-FFF2-40B4-BE49-F238E27FC236}">
                  <a16:creationId xmlns:a16="http://schemas.microsoft.com/office/drawing/2014/main" id="{1E1FB789-894A-6C38-5380-D529B84360E6}"/>
                </a:ext>
              </a:extLst>
            </p:cNvPr>
            <p:cNvSpPr txBox="1"/>
            <p:nvPr/>
          </p:nvSpPr>
          <p:spPr>
            <a:xfrm>
              <a:off x="816330" y="4304370"/>
              <a:ext cx="5111548" cy="612155"/>
            </a:xfrm>
            <a:prstGeom prst="rect">
              <a:avLst/>
            </a:prstGeom>
            <a:noFill/>
          </p:spPr>
          <p:txBody>
            <a:bodyPr wrap="square">
              <a:spAutoFit/>
            </a:bodyPr>
            <a:lstStyle/>
            <a:p>
              <a:pPr algn="ctr">
                <a:lnSpc>
                  <a:spcPct val="150000"/>
                </a:lnSpc>
              </a:pPr>
              <a:r>
                <a:rPr lang="en-US" sz="1200"/>
                <a:t>Ảnh trái: Báo Dân chúng số 1, ra ngày 22-7-1938 tại Sài Gòn. </a:t>
              </a:r>
            </a:p>
            <a:p>
              <a:pPr algn="ctr">
                <a:lnSpc>
                  <a:spcPct val="150000"/>
                </a:lnSpc>
              </a:pPr>
              <a:r>
                <a:rPr lang="en-US" sz="1200"/>
                <a:t>Ảnh phải: Báo Dân chúng số xuân 1939.</a:t>
              </a:r>
            </a:p>
          </p:txBody>
        </p:sp>
      </p:grpSp>
    </p:spTree>
    <p:extLst>
      <p:ext uri="{BB962C8B-B14F-4D97-AF65-F5344CB8AC3E}">
        <p14:creationId xmlns:p14="http://schemas.microsoft.com/office/powerpoint/2010/main" val="2519583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randombar(horizontal)">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94F4A792-BB79-DF45-3291-41B144907F6B}"/>
              </a:ext>
            </a:extLst>
          </p:cNvPr>
          <p:cNvGrpSpPr/>
          <p:nvPr/>
        </p:nvGrpSpPr>
        <p:grpSpPr>
          <a:xfrm>
            <a:off x="-72577" y="171145"/>
            <a:ext cx="3014133" cy="4801209"/>
            <a:chOff x="391809" y="612862"/>
            <a:chExt cx="3014133" cy="4801209"/>
          </a:xfrm>
        </p:grpSpPr>
        <p:pic>
          <p:nvPicPr>
            <p:cNvPr id="3" name="Picture 2">
              <a:extLst>
                <a:ext uri="{FF2B5EF4-FFF2-40B4-BE49-F238E27FC236}">
                  <a16:creationId xmlns:a16="http://schemas.microsoft.com/office/drawing/2014/main" id="{8F2B8243-1539-3A82-6C9D-F4121D0A05B3}"/>
                </a:ext>
              </a:extLst>
            </p:cNvPr>
            <p:cNvPicPr>
              <a:picLocks noChangeAspect="1"/>
            </p:cNvPicPr>
            <p:nvPr/>
          </p:nvPicPr>
          <p:blipFill>
            <a:blip r:embed="rId2"/>
            <a:srcRect/>
            <a:stretch/>
          </p:blipFill>
          <p:spPr>
            <a:xfrm>
              <a:off x="531457" y="612862"/>
              <a:ext cx="2734839" cy="3635056"/>
            </a:xfrm>
            <a:prstGeom prst="rect">
              <a:avLst/>
            </a:prstGeom>
          </p:spPr>
        </p:pic>
        <p:sp>
          <p:nvSpPr>
            <p:cNvPr id="5" name="TextBox 4">
              <a:extLst>
                <a:ext uri="{FF2B5EF4-FFF2-40B4-BE49-F238E27FC236}">
                  <a16:creationId xmlns:a16="http://schemas.microsoft.com/office/drawing/2014/main" id="{AFD49FA3-7414-356F-E62F-7FA67F903F04}"/>
                </a:ext>
              </a:extLst>
            </p:cNvPr>
            <p:cNvSpPr txBox="1"/>
            <p:nvPr/>
          </p:nvSpPr>
          <p:spPr>
            <a:xfrm>
              <a:off x="391809" y="4247918"/>
              <a:ext cx="3014133" cy="1166153"/>
            </a:xfrm>
            <a:prstGeom prst="rect">
              <a:avLst/>
            </a:prstGeom>
            <a:noFill/>
          </p:spPr>
          <p:txBody>
            <a:bodyPr wrap="square">
              <a:spAutoFit/>
            </a:bodyPr>
            <a:lstStyle/>
            <a:p>
              <a:pPr algn="ctr">
                <a:lnSpc>
                  <a:spcPct val="150000"/>
                </a:lnSpc>
              </a:pPr>
              <a:r>
                <a:rPr lang="vi-VN" sz="1200"/>
                <a:t>Báo Nhành Lúa, cơ quan Xứ ủy Trung kỳ Đảng Cộng sản Đông Dương. Báo được biên tập ở Huế, phát hành tại Hà Nội, toàn quốc và Pháp</a:t>
              </a:r>
            </a:p>
          </p:txBody>
        </p:sp>
      </p:grpSp>
      <p:grpSp>
        <p:nvGrpSpPr>
          <p:cNvPr id="2" name="Group 1">
            <a:extLst>
              <a:ext uri="{FF2B5EF4-FFF2-40B4-BE49-F238E27FC236}">
                <a16:creationId xmlns:a16="http://schemas.microsoft.com/office/drawing/2014/main" id="{DFD82BB7-FFB3-337E-3D72-869A8D491EF8}"/>
              </a:ext>
            </a:extLst>
          </p:cNvPr>
          <p:cNvGrpSpPr/>
          <p:nvPr/>
        </p:nvGrpSpPr>
        <p:grpSpPr>
          <a:xfrm>
            <a:off x="2920999" y="171145"/>
            <a:ext cx="3014133" cy="4801209"/>
            <a:chOff x="391809" y="612862"/>
            <a:chExt cx="3014133" cy="4801209"/>
          </a:xfrm>
        </p:grpSpPr>
        <p:pic>
          <p:nvPicPr>
            <p:cNvPr id="4" name="Picture 3">
              <a:extLst>
                <a:ext uri="{FF2B5EF4-FFF2-40B4-BE49-F238E27FC236}">
                  <a16:creationId xmlns:a16="http://schemas.microsoft.com/office/drawing/2014/main" id="{4C49CF2A-57BF-7811-89A4-0AC87B6C34D1}"/>
                </a:ext>
              </a:extLst>
            </p:cNvPr>
            <p:cNvPicPr>
              <a:picLocks noChangeAspect="1"/>
            </p:cNvPicPr>
            <p:nvPr/>
          </p:nvPicPr>
          <p:blipFill>
            <a:blip r:embed="rId3"/>
            <a:srcRect/>
            <a:stretch/>
          </p:blipFill>
          <p:spPr>
            <a:xfrm>
              <a:off x="412366" y="612862"/>
              <a:ext cx="2993576" cy="3635056"/>
            </a:xfrm>
            <a:prstGeom prst="rect">
              <a:avLst/>
            </a:prstGeom>
          </p:spPr>
        </p:pic>
        <p:sp>
          <p:nvSpPr>
            <p:cNvPr id="10" name="TextBox 9">
              <a:extLst>
                <a:ext uri="{FF2B5EF4-FFF2-40B4-BE49-F238E27FC236}">
                  <a16:creationId xmlns:a16="http://schemas.microsoft.com/office/drawing/2014/main" id="{33F5098C-3AF1-77D0-2137-FE08931F356D}"/>
                </a:ext>
              </a:extLst>
            </p:cNvPr>
            <p:cNvSpPr txBox="1"/>
            <p:nvPr/>
          </p:nvSpPr>
          <p:spPr>
            <a:xfrm>
              <a:off x="391809" y="4247918"/>
              <a:ext cx="3014133" cy="1166153"/>
            </a:xfrm>
            <a:prstGeom prst="rect">
              <a:avLst/>
            </a:prstGeom>
            <a:noFill/>
          </p:spPr>
          <p:txBody>
            <a:bodyPr wrap="square">
              <a:spAutoFit/>
            </a:bodyPr>
            <a:lstStyle/>
            <a:p>
              <a:pPr algn="ctr">
                <a:lnSpc>
                  <a:spcPct val="150000"/>
                </a:lnSpc>
              </a:pPr>
              <a:r>
                <a:rPr lang="vi-VN" sz="1200"/>
                <a:t>Báo Bạn Dân, do Đào Duy Kỳ (đồng chí là Quyền Bí thư Xứ ủy Bắc Kỳ, sau này là Phó Giám đốc trường Đảng Nguyễn Ái Quốc) quản lý và làm chủ bút.</a:t>
              </a:r>
            </a:p>
          </p:txBody>
        </p:sp>
      </p:grpSp>
      <p:grpSp>
        <p:nvGrpSpPr>
          <p:cNvPr id="11" name="Group 10">
            <a:extLst>
              <a:ext uri="{FF2B5EF4-FFF2-40B4-BE49-F238E27FC236}">
                <a16:creationId xmlns:a16="http://schemas.microsoft.com/office/drawing/2014/main" id="{4CBFB352-F71F-F771-E433-63CB92892E70}"/>
              </a:ext>
            </a:extLst>
          </p:cNvPr>
          <p:cNvGrpSpPr/>
          <p:nvPr/>
        </p:nvGrpSpPr>
        <p:grpSpPr>
          <a:xfrm>
            <a:off x="6054221" y="171145"/>
            <a:ext cx="3014133" cy="4801209"/>
            <a:chOff x="391809" y="612862"/>
            <a:chExt cx="3014133" cy="4801209"/>
          </a:xfrm>
        </p:grpSpPr>
        <p:pic>
          <p:nvPicPr>
            <p:cNvPr id="12" name="Picture 11">
              <a:extLst>
                <a:ext uri="{FF2B5EF4-FFF2-40B4-BE49-F238E27FC236}">
                  <a16:creationId xmlns:a16="http://schemas.microsoft.com/office/drawing/2014/main" id="{508A6A77-AEBD-1BAE-1CFB-8B0442C6240A}"/>
                </a:ext>
              </a:extLst>
            </p:cNvPr>
            <p:cNvPicPr>
              <a:picLocks noChangeAspect="1"/>
            </p:cNvPicPr>
            <p:nvPr/>
          </p:nvPicPr>
          <p:blipFill>
            <a:blip r:embed="rId4"/>
            <a:srcRect/>
            <a:stretch/>
          </p:blipFill>
          <p:spPr>
            <a:xfrm>
              <a:off x="462023" y="612862"/>
              <a:ext cx="2894262" cy="3635056"/>
            </a:xfrm>
            <a:prstGeom prst="rect">
              <a:avLst/>
            </a:prstGeom>
          </p:spPr>
        </p:pic>
        <p:sp>
          <p:nvSpPr>
            <p:cNvPr id="13" name="TextBox 12">
              <a:extLst>
                <a:ext uri="{FF2B5EF4-FFF2-40B4-BE49-F238E27FC236}">
                  <a16:creationId xmlns:a16="http://schemas.microsoft.com/office/drawing/2014/main" id="{2A372CBD-D2F8-A4D8-2427-7C2F40B6184F}"/>
                </a:ext>
              </a:extLst>
            </p:cNvPr>
            <p:cNvSpPr txBox="1"/>
            <p:nvPr/>
          </p:nvSpPr>
          <p:spPr>
            <a:xfrm>
              <a:off x="391809" y="4247918"/>
              <a:ext cx="3014133" cy="1166153"/>
            </a:xfrm>
            <a:prstGeom prst="rect">
              <a:avLst/>
            </a:prstGeom>
            <a:noFill/>
          </p:spPr>
          <p:txBody>
            <a:bodyPr wrap="square">
              <a:spAutoFit/>
            </a:bodyPr>
            <a:lstStyle/>
            <a:p>
              <a:pPr algn="ctr">
                <a:lnSpc>
                  <a:spcPct val="150000"/>
                </a:lnSpc>
              </a:pPr>
              <a:r>
                <a:rPr lang="vi-VN" sz="1200"/>
                <a:t>Báo Dân Tiến, xuất bản thứ 5 hàng tuần tại Sài Gòn, cơ quan liên hiệp các lực lượng cấp tiến, thực chất là của xứ ủy Trung kỳ Đảng CSĐD</a:t>
              </a:r>
            </a:p>
          </p:txBody>
        </p:sp>
      </p:grpSp>
    </p:spTree>
    <p:extLst>
      <p:ext uri="{BB962C8B-B14F-4D97-AF65-F5344CB8AC3E}">
        <p14:creationId xmlns:p14="http://schemas.microsoft.com/office/powerpoint/2010/main" val="589205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randombar(horizontal)">
                                      <p:cBhvr>
                                        <p:cTn id="10" dur="500"/>
                                        <p:tgtEl>
                                          <p:spTgt spid="2"/>
                                        </p:tgtEl>
                                      </p:cBhvr>
                                    </p:animEffect>
                                  </p:childTnLst>
                                </p:cTn>
                              </p:par>
                              <p:par>
                                <p:cTn id="11" presetID="14" presetClass="entr" presetSubtype="1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randombar(horizontal)">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5BCD34A6-4C39-58A1-FEAC-3A4A65489221}"/>
              </a:ext>
            </a:extLst>
          </p:cNvPr>
          <p:cNvGrpSpPr/>
          <p:nvPr/>
        </p:nvGrpSpPr>
        <p:grpSpPr>
          <a:xfrm>
            <a:off x="397933" y="168245"/>
            <a:ext cx="8348133" cy="4807010"/>
            <a:chOff x="397933" y="304800"/>
            <a:chExt cx="8348133" cy="4807010"/>
          </a:xfrm>
        </p:grpSpPr>
        <p:pic>
          <p:nvPicPr>
            <p:cNvPr id="3" name="Picture 2" descr="A group of people standing in front of a newspaper&#10;&#10;Description automatically generated">
              <a:extLst>
                <a:ext uri="{FF2B5EF4-FFF2-40B4-BE49-F238E27FC236}">
                  <a16:creationId xmlns:a16="http://schemas.microsoft.com/office/drawing/2014/main" id="{6324CC32-0E10-7C5D-562C-2ECC2AE12335}"/>
                </a:ext>
              </a:extLst>
            </p:cNvPr>
            <p:cNvPicPr>
              <a:picLocks noChangeAspect="1"/>
            </p:cNvPicPr>
            <p:nvPr/>
          </p:nvPicPr>
          <p:blipFill>
            <a:blip r:embed="rId2"/>
            <a:stretch>
              <a:fillRect/>
            </a:stretch>
          </p:blipFill>
          <p:spPr>
            <a:xfrm>
              <a:off x="1477241" y="304800"/>
              <a:ext cx="6189518" cy="4021667"/>
            </a:xfrm>
            <a:prstGeom prst="rect">
              <a:avLst/>
            </a:prstGeom>
          </p:spPr>
        </p:pic>
        <p:sp>
          <p:nvSpPr>
            <p:cNvPr id="5" name="TextBox 4">
              <a:extLst>
                <a:ext uri="{FF2B5EF4-FFF2-40B4-BE49-F238E27FC236}">
                  <a16:creationId xmlns:a16="http://schemas.microsoft.com/office/drawing/2014/main" id="{B0B04863-81EA-93B3-F405-A99C67C4B8E5}"/>
                </a:ext>
              </a:extLst>
            </p:cNvPr>
            <p:cNvSpPr txBox="1"/>
            <p:nvPr/>
          </p:nvSpPr>
          <p:spPr>
            <a:xfrm>
              <a:off x="397933" y="4326467"/>
              <a:ext cx="8348133" cy="785343"/>
            </a:xfrm>
            <a:prstGeom prst="rect">
              <a:avLst/>
            </a:prstGeom>
            <a:noFill/>
          </p:spPr>
          <p:txBody>
            <a:bodyPr wrap="square">
              <a:spAutoFit/>
            </a:bodyPr>
            <a:lstStyle/>
            <a:p>
              <a:pPr algn="ctr">
                <a:lnSpc>
                  <a:spcPct val="150000"/>
                </a:lnSpc>
              </a:pPr>
              <a:r>
                <a:rPr lang="en-US" sz="1600"/>
                <a:t>Ảnh trái: </a:t>
              </a:r>
              <a:r>
                <a:rPr lang="vi-VN" sz="1600"/>
                <a:t>Các nhà báo Trường Chinh, Trần Huy Liệu, Trần Đình Long... tại trụ sở báo Tin tức ở Hà Nội, năm 1938 và</a:t>
              </a:r>
              <a:r>
                <a:rPr lang="en-US" sz="1600"/>
                <a:t> Ảnh phải:</a:t>
              </a:r>
              <a:r>
                <a:rPr lang="vi-VN" sz="1600"/>
                <a:t> báo Le Travail số ra ngày 6-11-1936</a:t>
              </a:r>
              <a:endParaRPr lang="en-US" sz="1600"/>
            </a:p>
          </p:txBody>
        </p:sp>
      </p:grpSp>
    </p:spTree>
    <p:extLst>
      <p:ext uri="{BB962C8B-B14F-4D97-AF65-F5344CB8AC3E}">
        <p14:creationId xmlns:p14="http://schemas.microsoft.com/office/powerpoint/2010/main" val="111426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2DBE4501-162E-A2D9-3B0A-D08EEDEC61BE}"/>
              </a:ext>
            </a:extLst>
          </p:cNvPr>
          <p:cNvSpPr/>
          <p:nvPr/>
        </p:nvSpPr>
        <p:spPr>
          <a:xfrm>
            <a:off x="0" y="567109"/>
            <a:ext cx="2995961"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buClr>
                <a:srgbClr val="FFFFFF"/>
              </a:buClr>
              <a:buFont typeface="Arial" panose="020B0604020202020204" pitchFamily="34" charset="0"/>
              <a:buChar char="•"/>
            </a:pPr>
            <a:r>
              <a:rPr lang="en-US" sz="2200" b="1" i="1">
                <a:solidFill>
                  <a:schemeClr val="accent3"/>
                </a:solidFill>
                <a:ea typeface="Calibri" panose="020F0502020204030204" pitchFamily="34" charset="0"/>
              </a:rPr>
              <a:t>Kết quả</a:t>
            </a:r>
            <a:endParaRPr lang="en-US" sz="2200" i="1">
              <a:solidFill>
                <a:schemeClr val="accent3"/>
              </a:solidFill>
            </a:endParaRPr>
          </a:p>
        </p:txBody>
      </p:sp>
      <p:sp>
        <p:nvSpPr>
          <p:cNvPr id="4" name="Rectangle: Rounded Corners 3">
            <a:extLst>
              <a:ext uri="{FF2B5EF4-FFF2-40B4-BE49-F238E27FC236}">
                <a16:creationId xmlns:a16="http://schemas.microsoft.com/office/drawing/2014/main" id="{C2DD3E1B-5A28-028C-4FA6-E2C9A6EC5EA1}"/>
              </a:ext>
            </a:extLst>
          </p:cNvPr>
          <p:cNvSpPr/>
          <p:nvPr/>
        </p:nvSpPr>
        <p:spPr>
          <a:xfrm>
            <a:off x="309136" y="1807310"/>
            <a:ext cx="3156190" cy="2534231"/>
          </a:xfrm>
          <a:prstGeom prst="roundRect">
            <a:avLst>
              <a:gd name="adj" fmla="val 5523"/>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ea typeface="Calibri" panose="020F0502020204030204" pitchFamily="34" charset="0"/>
                <a:cs typeface="Times New Roman" panose="02020603050405020304" pitchFamily="18" charset="0"/>
              </a:rPr>
              <a:t>Phong trào đấu tranh công khai thu hẹp dần và chấm dứt khi Chiến tranh thế giới thứ hai bùng nổ.</a:t>
            </a:r>
            <a:endParaRPr lang="en-US" sz="1600"/>
          </a:p>
        </p:txBody>
      </p:sp>
      <p:sp>
        <p:nvSpPr>
          <p:cNvPr id="6" name="TextBox 5">
            <a:extLst>
              <a:ext uri="{FF2B5EF4-FFF2-40B4-BE49-F238E27FC236}">
                <a16:creationId xmlns:a16="http://schemas.microsoft.com/office/drawing/2014/main" id="{9E5DFB4D-EE81-ECC0-B712-FBEAF7A4F723}"/>
              </a:ext>
            </a:extLst>
          </p:cNvPr>
          <p:cNvSpPr txBox="1"/>
          <p:nvPr/>
        </p:nvSpPr>
        <p:spPr>
          <a:xfrm>
            <a:off x="3535437" y="517966"/>
            <a:ext cx="3156190" cy="707886"/>
          </a:xfrm>
          <a:prstGeom prst="rect">
            <a:avLst/>
          </a:prstGeom>
          <a:noFill/>
        </p:spPr>
        <p:txBody>
          <a:bodyPr wrap="square" rtlCol="0">
            <a:spAutoFit/>
          </a:bodyPr>
          <a:lstStyle/>
          <a:p>
            <a:pPr algn="ctr"/>
            <a:r>
              <a:rPr lang="en-US" sz="4000" b="1">
                <a:solidFill>
                  <a:srgbClr val="FD0209"/>
                </a:solidFill>
                <a:effectLst/>
                <a:latin typeface="Aptos Black" panose="020B0004020202020204" pitchFamily="34" charset="0"/>
              </a:rPr>
              <a:t>Cuối 1938</a:t>
            </a:r>
          </a:p>
        </p:txBody>
      </p:sp>
      <p:grpSp>
        <p:nvGrpSpPr>
          <p:cNvPr id="12" name="Group 11">
            <a:extLst>
              <a:ext uri="{FF2B5EF4-FFF2-40B4-BE49-F238E27FC236}">
                <a16:creationId xmlns:a16="http://schemas.microsoft.com/office/drawing/2014/main" id="{FC09A4C0-658B-3A50-41F4-E7752E992EC0}"/>
              </a:ext>
            </a:extLst>
          </p:cNvPr>
          <p:cNvGrpSpPr/>
          <p:nvPr/>
        </p:nvGrpSpPr>
        <p:grpSpPr>
          <a:xfrm>
            <a:off x="3755181" y="1225760"/>
            <a:ext cx="4995586" cy="3697330"/>
            <a:chOff x="3880876" y="1286778"/>
            <a:chExt cx="4995586" cy="3697330"/>
          </a:xfrm>
        </p:grpSpPr>
        <p:pic>
          <p:nvPicPr>
            <p:cNvPr id="8" name="Picture 7" descr="A group of people with their arms raised&#10;&#10;Description automatically generated">
              <a:extLst>
                <a:ext uri="{FF2B5EF4-FFF2-40B4-BE49-F238E27FC236}">
                  <a16:creationId xmlns:a16="http://schemas.microsoft.com/office/drawing/2014/main" id="{F10B4B6B-A923-4E79-7555-834C599FF51A}"/>
                </a:ext>
              </a:extLst>
            </p:cNvPr>
            <p:cNvPicPr>
              <a:picLocks noChangeAspect="1"/>
            </p:cNvPicPr>
            <p:nvPr/>
          </p:nvPicPr>
          <p:blipFill>
            <a:blip r:embed="rId2"/>
            <a:stretch>
              <a:fillRect/>
            </a:stretch>
          </p:blipFill>
          <p:spPr>
            <a:xfrm>
              <a:off x="3880876" y="1286778"/>
              <a:ext cx="4995586" cy="3302357"/>
            </a:xfrm>
            <a:prstGeom prst="rect">
              <a:avLst/>
            </a:prstGeom>
          </p:spPr>
        </p:pic>
        <p:sp>
          <p:nvSpPr>
            <p:cNvPr id="10" name="TextBox 9">
              <a:extLst>
                <a:ext uri="{FF2B5EF4-FFF2-40B4-BE49-F238E27FC236}">
                  <a16:creationId xmlns:a16="http://schemas.microsoft.com/office/drawing/2014/main" id="{134219F5-7D99-592C-3D6C-9A6A20BC611D}"/>
                </a:ext>
              </a:extLst>
            </p:cNvPr>
            <p:cNvSpPr txBox="1"/>
            <p:nvPr/>
          </p:nvSpPr>
          <p:spPr>
            <a:xfrm>
              <a:off x="4092669" y="4676331"/>
              <a:ext cx="4572000" cy="307777"/>
            </a:xfrm>
            <a:prstGeom prst="rect">
              <a:avLst/>
            </a:prstGeom>
            <a:noFill/>
          </p:spPr>
          <p:txBody>
            <a:bodyPr wrap="square">
              <a:spAutoFit/>
            </a:bodyPr>
            <a:lstStyle/>
            <a:p>
              <a:pPr algn="ctr"/>
              <a:r>
                <a:rPr lang="en-US"/>
                <a:t>Phong trào vận động dân chủ 1936 – 1939 tại Huế</a:t>
              </a:r>
            </a:p>
          </p:txBody>
        </p:sp>
      </p:grpSp>
    </p:spTree>
    <p:extLst>
      <p:ext uri="{BB962C8B-B14F-4D97-AF65-F5344CB8AC3E}">
        <p14:creationId xmlns:p14="http://schemas.microsoft.com/office/powerpoint/2010/main" val="1743329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arn(inVertical)">
                                      <p:cBhvr>
                                        <p:cTn id="14" dur="500"/>
                                        <p:tgtEl>
                                          <p:spTgt spid="4"/>
                                        </p:tgtEl>
                                      </p:cBhvr>
                                    </p:animEffect>
                                  </p:childTnLst>
                                </p:cTn>
                              </p:par>
                            </p:childTnLst>
                          </p:cTn>
                        </p:par>
                        <p:par>
                          <p:cTn id="15" fill="hold">
                            <p:stCondLst>
                              <p:cond delay="500"/>
                            </p:stCondLst>
                            <p:childTnLst>
                              <p:par>
                                <p:cTn id="16" presetID="14" presetClass="entr" presetSubtype="10" fill="hold" nodeType="after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randombar(horizontal)">
                                      <p:cBhvr>
                                        <p:cTn id="1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BC4255BA-64F6-D3DD-BA17-89E8F9568B57}"/>
              </a:ext>
            </a:extLst>
          </p:cNvPr>
          <p:cNvGrpSpPr/>
          <p:nvPr/>
        </p:nvGrpSpPr>
        <p:grpSpPr>
          <a:xfrm>
            <a:off x="4571999" y="1669931"/>
            <a:ext cx="4079168" cy="3421108"/>
            <a:chOff x="4571999" y="1722392"/>
            <a:chExt cx="4079168" cy="3421108"/>
          </a:xfrm>
        </p:grpSpPr>
        <p:pic>
          <p:nvPicPr>
            <p:cNvPr id="4" name="Picture 3">
              <a:extLst>
                <a:ext uri="{FF2B5EF4-FFF2-40B4-BE49-F238E27FC236}">
                  <a16:creationId xmlns:a16="http://schemas.microsoft.com/office/drawing/2014/main" id="{25362EE1-78E2-94E7-3327-6091AC507D02}"/>
                </a:ext>
              </a:extLst>
            </p:cNvPr>
            <p:cNvPicPr>
              <a:picLocks noChangeAspect="1"/>
            </p:cNvPicPr>
            <p:nvPr/>
          </p:nvPicPr>
          <p:blipFill>
            <a:blip r:embed="rId2">
              <a:extLst>
                <a:ext uri="{BEBA8EAE-BF5A-486C-A8C5-ECC9F3942E4B}">
                  <a14:imgProps xmlns:a14="http://schemas.microsoft.com/office/drawing/2010/main">
                    <a14:imgLayer r:embed="rId3">
                      <a14:imgEffect>
                        <a14:saturation sat="0"/>
                      </a14:imgEffect>
                    </a14:imgLayer>
                  </a14:imgProps>
                </a:ext>
              </a:extLst>
            </a:blip>
            <a:srcRect/>
            <a:stretch/>
          </p:blipFill>
          <p:spPr>
            <a:xfrm>
              <a:off x="4571999" y="1722392"/>
              <a:ext cx="4079168" cy="2819294"/>
            </a:xfrm>
            <a:prstGeom prst="rect">
              <a:avLst/>
            </a:prstGeom>
          </p:spPr>
        </p:pic>
        <p:sp>
          <p:nvSpPr>
            <p:cNvPr id="5" name="TextBox 4">
              <a:extLst>
                <a:ext uri="{FF2B5EF4-FFF2-40B4-BE49-F238E27FC236}">
                  <a16:creationId xmlns:a16="http://schemas.microsoft.com/office/drawing/2014/main" id="{9631D857-62E2-2C91-B1FD-23D0F32DDFFF}"/>
                </a:ext>
              </a:extLst>
            </p:cNvPr>
            <p:cNvSpPr txBox="1"/>
            <p:nvPr/>
          </p:nvSpPr>
          <p:spPr>
            <a:xfrm>
              <a:off x="5035378" y="4531345"/>
              <a:ext cx="3152409" cy="612155"/>
            </a:xfrm>
            <a:prstGeom prst="rect">
              <a:avLst/>
            </a:prstGeom>
            <a:noFill/>
          </p:spPr>
          <p:txBody>
            <a:bodyPr wrap="square">
              <a:spAutoFit/>
            </a:bodyPr>
            <a:lstStyle/>
            <a:p>
              <a:pPr algn="ctr">
                <a:lnSpc>
                  <a:spcPct val="150000"/>
                </a:lnSpc>
              </a:pPr>
              <a:r>
                <a:rPr lang="vi-VN" sz="1200"/>
                <a:t>Hình 7.4. Cuộc mít tinh được tổ chức tại khu Đấu Xảo (Hà Nội) ngày 1/5/1938</a:t>
              </a:r>
              <a:endParaRPr lang="en-US" sz="1200"/>
            </a:p>
          </p:txBody>
        </p:sp>
      </p:grpSp>
      <p:grpSp>
        <p:nvGrpSpPr>
          <p:cNvPr id="6" name="Group 5">
            <a:extLst>
              <a:ext uri="{FF2B5EF4-FFF2-40B4-BE49-F238E27FC236}">
                <a16:creationId xmlns:a16="http://schemas.microsoft.com/office/drawing/2014/main" id="{6A62BF56-7321-02B7-C972-F54008779A51}"/>
              </a:ext>
            </a:extLst>
          </p:cNvPr>
          <p:cNvGrpSpPr/>
          <p:nvPr/>
        </p:nvGrpSpPr>
        <p:grpSpPr>
          <a:xfrm>
            <a:off x="290435" y="231562"/>
            <a:ext cx="8563129" cy="1438369"/>
            <a:chOff x="484515" y="410785"/>
            <a:chExt cx="8563129" cy="1438369"/>
          </a:xfrm>
        </p:grpSpPr>
        <p:sp>
          <p:nvSpPr>
            <p:cNvPr id="7" name="Rectangle 6">
              <a:extLst>
                <a:ext uri="{FF2B5EF4-FFF2-40B4-BE49-F238E27FC236}">
                  <a16:creationId xmlns:a16="http://schemas.microsoft.com/office/drawing/2014/main" id="{10126D11-79C5-D38F-F29F-F3C20DEB3589}"/>
                </a:ext>
              </a:extLst>
            </p:cNvPr>
            <p:cNvSpPr/>
            <p:nvPr/>
          </p:nvSpPr>
          <p:spPr>
            <a:xfrm>
              <a:off x="484515" y="890494"/>
              <a:ext cx="8563129" cy="958660"/>
            </a:xfrm>
            <a:prstGeom prst="rect">
              <a:avLst/>
            </a:prstGeom>
          </p:spPr>
          <p:txBody>
            <a:bodyPr wrap="square">
              <a:spAutoFit/>
            </a:bodyPr>
            <a:lstStyle/>
            <a:p>
              <a:pPr algn="just" defTabSz="457200">
                <a:lnSpc>
                  <a:spcPct val="150000"/>
                </a:lnSpc>
                <a:buClrTx/>
              </a:pPr>
              <a:r>
                <a:rPr lang="fr-FR" sz="2000" b="1" i="1" kern="1200">
                  <a:solidFill>
                    <a:srgbClr val="FF0000"/>
                  </a:solidFill>
                  <a:latin typeface="Arial" panose="020B0604020202020204" pitchFamily="34" charset="0"/>
                  <a:ea typeface="+mn-ea"/>
                  <a:cs typeface="Arial" panose="020B0604020202020204" pitchFamily="34" charset="0"/>
                </a:rPr>
                <a:t>Khai thác Hình 7.4 và trả lời câu hỏi: </a:t>
              </a:r>
              <a:r>
                <a:rPr lang="fr-FR" sz="2000" kern="1200">
                  <a:latin typeface="Arial" panose="020B0604020202020204" pitchFamily="34" charset="0"/>
                  <a:ea typeface="+mn-ea"/>
                  <a:cs typeface="Arial" panose="020B0604020202020204" pitchFamily="34" charset="0"/>
                </a:rPr>
                <a:t>Khung cảnh trong bức ảnh cho em biết điều gì về phong trào đấu tranh của quần chúng trong giai đoạn này?</a:t>
              </a:r>
              <a:endParaRPr lang="en-US" sz="2000" kern="1200">
                <a:latin typeface="Arial" panose="020B0604020202020204" pitchFamily="34" charset="0"/>
                <a:ea typeface="+mn-ea"/>
                <a:cs typeface="Arial" panose="020B0604020202020204" pitchFamily="34" charset="0"/>
              </a:endParaRPr>
            </a:p>
          </p:txBody>
        </p:sp>
        <p:pic>
          <p:nvPicPr>
            <p:cNvPr id="8" name="Picture 24">
              <a:extLst>
                <a:ext uri="{FF2B5EF4-FFF2-40B4-BE49-F238E27FC236}">
                  <a16:creationId xmlns:a16="http://schemas.microsoft.com/office/drawing/2014/main" id="{38076715-C030-FC9E-FE80-8C5203E62165}"/>
                </a:ext>
              </a:extLst>
            </p:cNvPr>
            <p:cNvPicPr>
              <a:picLocks noChangeAspect="1"/>
            </p:cNvPicPr>
            <p:nvPr/>
          </p:nvPicPr>
          <p:blipFill>
            <a:blip r:embed="rId4"/>
            <a:srcRect/>
            <a:stretch>
              <a:fillRect/>
            </a:stretch>
          </p:blipFill>
          <p:spPr>
            <a:xfrm>
              <a:off x="4404613" y="410785"/>
              <a:ext cx="722932" cy="594310"/>
            </a:xfrm>
            <a:prstGeom prst="rect">
              <a:avLst/>
            </a:prstGeom>
          </p:spPr>
        </p:pic>
      </p:grpSp>
      <p:grpSp>
        <p:nvGrpSpPr>
          <p:cNvPr id="11" name="Group 10">
            <a:extLst>
              <a:ext uri="{FF2B5EF4-FFF2-40B4-BE49-F238E27FC236}">
                <a16:creationId xmlns:a16="http://schemas.microsoft.com/office/drawing/2014/main" id="{3CEE624B-3218-F47D-9E14-72FC4EEE0098}"/>
              </a:ext>
            </a:extLst>
          </p:cNvPr>
          <p:cNvGrpSpPr/>
          <p:nvPr/>
        </p:nvGrpSpPr>
        <p:grpSpPr>
          <a:xfrm>
            <a:off x="397933" y="1763320"/>
            <a:ext cx="3812600" cy="3011880"/>
            <a:chOff x="397933" y="1763320"/>
            <a:chExt cx="3812600" cy="3011880"/>
          </a:xfrm>
        </p:grpSpPr>
        <p:pic>
          <p:nvPicPr>
            <p:cNvPr id="9" name="Picture 14">
              <a:extLst>
                <a:ext uri="{FF2B5EF4-FFF2-40B4-BE49-F238E27FC236}">
                  <a16:creationId xmlns:a16="http://schemas.microsoft.com/office/drawing/2014/main" id="{CEEA7250-8E01-C637-2887-D5658C5CDBF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rcRect/>
            <a:stretch>
              <a:fillRect/>
            </a:stretch>
          </p:blipFill>
          <p:spPr>
            <a:xfrm rot="5400000">
              <a:off x="1946712" y="1725989"/>
              <a:ext cx="715041" cy="789704"/>
            </a:xfrm>
            <a:prstGeom prst="rect">
              <a:avLst/>
            </a:prstGeom>
          </p:spPr>
        </p:pic>
        <p:sp>
          <p:nvSpPr>
            <p:cNvPr id="10" name="Rectangle: Rounded Corners 9">
              <a:extLst>
                <a:ext uri="{FF2B5EF4-FFF2-40B4-BE49-F238E27FC236}">
                  <a16:creationId xmlns:a16="http://schemas.microsoft.com/office/drawing/2014/main" id="{AACB4CDF-860A-A256-3520-CC298F44568C}"/>
                </a:ext>
              </a:extLst>
            </p:cNvPr>
            <p:cNvSpPr/>
            <p:nvPr/>
          </p:nvSpPr>
          <p:spPr>
            <a:xfrm>
              <a:off x="397933" y="2571750"/>
              <a:ext cx="3812600" cy="2203450"/>
            </a:xfrm>
            <a:prstGeom prst="roundRect">
              <a:avLst>
                <a:gd name="adj" fmla="val 5908"/>
              </a:avLst>
            </a:prstGeom>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Đây là phong trào quần chúng rộng rãi, hình thức đấu tranh phong phú với mục đích đòi tự do, dân chủ.</a:t>
              </a:r>
            </a:p>
          </p:txBody>
        </p:sp>
      </p:grpSp>
    </p:spTree>
    <p:extLst>
      <p:ext uri="{BB962C8B-B14F-4D97-AF65-F5344CB8AC3E}">
        <p14:creationId xmlns:p14="http://schemas.microsoft.com/office/powerpoint/2010/main" val="1962557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4" presetClass="entr" presetSubtype="10"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randombar(horizont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up)">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AC67617E-7D7A-E79F-8A29-D1F2CAA38A96}"/>
              </a:ext>
            </a:extLst>
          </p:cNvPr>
          <p:cNvSpPr/>
          <p:nvPr/>
        </p:nvSpPr>
        <p:spPr>
          <a:xfrm>
            <a:off x="424830" y="1693334"/>
            <a:ext cx="1993900" cy="2980266"/>
          </a:xfrm>
          <a:prstGeom prst="roundRect">
            <a:avLst>
              <a:gd name="adj" fmla="val 5206"/>
            </a:avLst>
          </a:prstGeom>
          <a:solidFill>
            <a:schemeClr val="accent6"/>
          </a:solidFill>
          <a:ln>
            <a:solidFill>
              <a:srgbClr val="9C6439"/>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000">
                <a:solidFill>
                  <a:srgbClr val="000000"/>
                </a:solidFill>
              </a:rPr>
              <a:t>Là phong trào quần chúng rộng lớn, có tổ chức, đặt dưới sự lãnh đạo của Đảng</a:t>
            </a:r>
            <a:r>
              <a:rPr lang="en-US" sz="2000">
                <a:solidFill>
                  <a:srgbClr val="000000"/>
                </a:solidFill>
              </a:rPr>
              <a:t>.</a:t>
            </a:r>
          </a:p>
        </p:txBody>
      </p:sp>
      <p:sp>
        <p:nvSpPr>
          <p:cNvPr id="4" name="Rectangle: Rounded Corners 3">
            <a:extLst>
              <a:ext uri="{FF2B5EF4-FFF2-40B4-BE49-F238E27FC236}">
                <a16:creationId xmlns:a16="http://schemas.microsoft.com/office/drawing/2014/main" id="{6561281C-9483-3BEB-124D-904AE99CEA3E}"/>
              </a:ext>
            </a:extLst>
          </p:cNvPr>
          <p:cNvSpPr/>
          <p:nvPr/>
        </p:nvSpPr>
        <p:spPr>
          <a:xfrm>
            <a:off x="2571129" y="1697724"/>
            <a:ext cx="2103967" cy="2980266"/>
          </a:xfrm>
          <a:prstGeom prst="roundRect">
            <a:avLst>
              <a:gd name="adj" fmla="val 5206"/>
            </a:avLst>
          </a:prstGeom>
          <a:solidFill>
            <a:schemeClr val="accent6"/>
          </a:solidFill>
          <a:ln>
            <a:solidFill>
              <a:srgbClr val="9C6439"/>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B</a:t>
            </a:r>
            <a:r>
              <a:rPr lang="vi-VN" sz="2000">
                <a:solidFill>
                  <a:srgbClr val="000000"/>
                </a:solidFill>
              </a:rPr>
              <a:t>uộc chính quyển thực dân phải nhượng bộ một số yêu sách cụ thể về dân sinh, dân chủ.</a:t>
            </a:r>
            <a:endParaRPr lang="en-US" sz="2000">
              <a:solidFill>
                <a:srgbClr val="000000"/>
              </a:solidFill>
            </a:endParaRPr>
          </a:p>
        </p:txBody>
      </p:sp>
      <p:sp>
        <p:nvSpPr>
          <p:cNvPr id="5" name="Rectangle: Rounded Corners 4">
            <a:extLst>
              <a:ext uri="{FF2B5EF4-FFF2-40B4-BE49-F238E27FC236}">
                <a16:creationId xmlns:a16="http://schemas.microsoft.com/office/drawing/2014/main" id="{F04B0FF7-36D6-9CF9-1649-9A82EF9A74A7}"/>
              </a:ext>
            </a:extLst>
          </p:cNvPr>
          <p:cNvSpPr/>
          <p:nvPr/>
        </p:nvSpPr>
        <p:spPr>
          <a:xfrm>
            <a:off x="4827495" y="1693334"/>
            <a:ext cx="1621368" cy="2980266"/>
          </a:xfrm>
          <a:prstGeom prst="roundRect">
            <a:avLst>
              <a:gd name="adj" fmla="val 5206"/>
            </a:avLst>
          </a:prstGeom>
          <a:solidFill>
            <a:schemeClr val="accent6"/>
          </a:solidFill>
          <a:ln>
            <a:solidFill>
              <a:srgbClr val="9C6439"/>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Là cuộc diễn tập cho Cách mạng T8/1945. </a:t>
            </a:r>
          </a:p>
        </p:txBody>
      </p:sp>
      <p:sp>
        <p:nvSpPr>
          <p:cNvPr id="6" name="Arrow: Pentagon 5">
            <a:extLst>
              <a:ext uri="{FF2B5EF4-FFF2-40B4-BE49-F238E27FC236}">
                <a16:creationId xmlns:a16="http://schemas.microsoft.com/office/drawing/2014/main" id="{DBE64E06-2E78-72D6-7868-C978E83A8384}"/>
              </a:ext>
            </a:extLst>
          </p:cNvPr>
          <p:cNvSpPr/>
          <p:nvPr/>
        </p:nvSpPr>
        <p:spPr>
          <a:xfrm>
            <a:off x="0" y="677178"/>
            <a:ext cx="2995961"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i="1">
                <a:solidFill>
                  <a:schemeClr val="accent3"/>
                </a:solidFill>
                <a:ea typeface="Calibri" panose="020F0502020204030204" pitchFamily="34" charset="0"/>
              </a:rPr>
              <a:t>c. Ý nghĩa</a:t>
            </a:r>
            <a:endParaRPr lang="en-US" sz="2200" i="1">
              <a:solidFill>
                <a:schemeClr val="accent3"/>
              </a:solidFill>
            </a:endParaRPr>
          </a:p>
        </p:txBody>
      </p:sp>
      <p:sp>
        <p:nvSpPr>
          <p:cNvPr id="9" name="Rectangle: Rounded Corners 8">
            <a:extLst>
              <a:ext uri="{FF2B5EF4-FFF2-40B4-BE49-F238E27FC236}">
                <a16:creationId xmlns:a16="http://schemas.microsoft.com/office/drawing/2014/main" id="{B234EE61-8121-72DA-9A63-E56180C153F7}"/>
              </a:ext>
            </a:extLst>
          </p:cNvPr>
          <p:cNvSpPr/>
          <p:nvPr/>
        </p:nvSpPr>
        <p:spPr>
          <a:xfrm>
            <a:off x="6601262" y="1693334"/>
            <a:ext cx="2087036" cy="2980266"/>
          </a:xfrm>
          <a:prstGeom prst="roundRect">
            <a:avLst>
              <a:gd name="adj" fmla="val 5206"/>
            </a:avLst>
          </a:prstGeom>
          <a:solidFill>
            <a:schemeClr val="accent6"/>
          </a:solidFill>
          <a:ln>
            <a:solidFill>
              <a:srgbClr val="9C6439"/>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000">
                <a:solidFill>
                  <a:srgbClr val="000000"/>
                </a:solidFill>
              </a:rPr>
              <a:t>Đảng tích luỹ được nhiều bài học kinh nghiệm trong lãnh đạo, tổ chức đấu tranh.</a:t>
            </a:r>
            <a:endParaRPr lang="en-US" sz="2000">
              <a:solidFill>
                <a:srgbClr val="000000"/>
              </a:solidFill>
            </a:endParaRPr>
          </a:p>
        </p:txBody>
      </p:sp>
    </p:spTree>
    <p:extLst>
      <p:ext uri="{BB962C8B-B14F-4D97-AF65-F5344CB8AC3E}">
        <p14:creationId xmlns:p14="http://schemas.microsoft.com/office/powerpoint/2010/main" val="3334336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7" presetClass="entr" presetSubtype="1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500" fill="hold"/>
                                        <p:tgtEl>
                                          <p:spTgt spid="5"/>
                                        </p:tgtEl>
                                        <p:attrNameLst>
                                          <p:attrName>ppt_w</p:attrName>
                                        </p:attrNameLst>
                                      </p:cBhvr>
                                      <p:tavLst>
                                        <p:tav tm="0">
                                          <p:val>
                                            <p:fltVal val="0"/>
                                          </p:val>
                                        </p:tav>
                                        <p:tav tm="100000">
                                          <p:val>
                                            <p:strVal val="#ppt_w"/>
                                          </p:val>
                                        </p:tav>
                                      </p:tavLst>
                                    </p:anim>
                                    <p:anim calcmode="lin" valueType="num">
                                      <p:cBhvr>
                                        <p:cTn id="20" dur="5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17" presetClass="entr" presetSubtype="1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p:cTn id="25" dur="500" fill="hold"/>
                                        <p:tgtEl>
                                          <p:spTgt spid="9"/>
                                        </p:tgtEl>
                                        <p:attrNameLst>
                                          <p:attrName>ppt_w</p:attrName>
                                        </p:attrNameLst>
                                      </p:cBhvr>
                                      <p:tavLst>
                                        <p:tav tm="0">
                                          <p:val>
                                            <p:fltVal val="0"/>
                                          </p:val>
                                        </p:tav>
                                        <p:tav tm="100000">
                                          <p:val>
                                            <p:strVal val="#ppt_w"/>
                                          </p:val>
                                        </p:tav>
                                      </p:tavLst>
                                    </p:anim>
                                    <p:anim calcmode="lin" valueType="num">
                                      <p:cBhvr>
                                        <p:cTn id="26"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9"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744EF87-2A36-59A6-8458-6006478A1960}"/>
              </a:ext>
            </a:extLst>
          </p:cNvPr>
          <p:cNvPicPr>
            <a:picLocks noChangeAspect="1"/>
          </p:cNvPicPr>
          <p:nvPr/>
        </p:nvPicPr>
        <p:blipFill>
          <a:blip r:embed="rId2">
            <a:alphaModFix amt="6000"/>
          </a:blip>
          <a:srcRect/>
          <a:stretch/>
        </p:blipFill>
        <p:spPr>
          <a:xfrm>
            <a:off x="0" y="0"/>
            <a:ext cx="9144000" cy="5143500"/>
          </a:xfrm>
          <a:prstGeom prst="rect">
            <a:avLst/>
          </a:prstGeom>
        </p:spPr>
      </p:pic>
      <p:sp>
        <p:nvSpPr>
          <p:cNvPr id="4" name="Rectangle 3">
            <a:extLst>
              <a:ext uri="{FF2B5EF4-FFF2-40B4-BE49-F238E27FC236}">
                <a16:creationId xmlns:a16="http://schemas.microsoft.com/office/drawing/2014/main" id="{17E62364-154F-BD28-D923-242CA71A9CD3}"/>
              </a:ext>
            </a:extLst>
          </p:cNvPr>
          <p:cNvSpPr/>
          <p:nvPr/>
        </p:nvSpPr>
        <p:spPr>
          <a:xfrm>
            <a:off x="0" y="558800"/>
            <a:ext cx="3471333" cy="762000"/>
          </a:xfrm>
          <a:prstGeom prst="rect">
            <a:avLst/>
          </a:prstGeom>
          <a:solidFill>
            <a:srgbClr val="FD020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a:solidFill>
                  <a:schemeClr val="accent4"/>
                </a:solidFill>
                <a:latin typeface="Aptos Black" panose="020B0004020202020204" pitchFamily="34" charset="0"/>
              </a:rPr>
              <a:t>KẾT LUẬN</a:t>
            </a:r>
          </a:p>
        </p:txBody>
      </p:sp>
      <p:sp>
        <p:nvSpPr>
          <p:cNvPr id="8" name="TextBox 7">
            <a:extLst>
              <a:ext uri="{FF2B5EF4-FFF2-40B4-BE49-F238E27FC236}">
                <a16:creationId xmlns:a16="http://schemas.microsoft.com/office/drawing/2014/main" id="{8D301539-648C-6B0E-CFB2-A627E1663600}"/>
              </a:ext>
            </a:extLst>
          </p:cNvPr>
          <p:cNvSpPr txBox="1"/>
          <p:nvPr/>
        </p:nvSpPr>
        <p:spPr>
          <a:xfrm>
            <a:off x="202578" y="1418211"/>
            <a:ext cx="4973445" cy="3266985"/>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vi-VN" sz="2000"/>
              <a:t>Phong trào dân chủ 1936 – 1939 là cuộc diễn tập cho Cách mạng tháng Tám năm 1945. </a:t>
            </a:r>
            <a:endParaRPr lang="en-US" sz="2000"/>
          </a:p>
          <a:p>
            <a:pPr marL="342900" indent="-342900" algn="just">
              <a:lnSpc>
                <a:spcPct val="150000"/>
              </a:lnSpc>
              <a:buFont typeface="Arial" panose="020B0604020202020204" pitchFamily="34" charset="0"/>
              <a:buChar char="•"/>
            </a:pPr>
            <a:r>
              <a:rPr lang="en-US" sz="2000"/>
              <a:t>P</a:t>
            </a:r>
            <a:r>
              <a:rPr lang="vi-VN" sz="2000"/>
              <a:t>hong trào Đông Dương đại hội là </a:t>
            </a:r>
            <a:r>
              <a:rPr lang="en-US" sz="2000"/>
              <a:t>cuộc </a:t>
            </a:r>
            <a:r>
              <a:rPr lang="vi-VN" sz="2000"/>
              <a:t>đấu tranh rộng lớn đầu tiên của quần chúng, mở đầu cho một cuộc cao trào vận động cách mạng ở Việt Nam.</a:t>
            </a:r>
            <a:endParaRPr lang="en-US" sz="2000"/>
          </a:p>
        </p:txBody>
      </p:sp>
      <p:pic>
        <p:nvPicPr>
          <p:cNvPr id="3" name="Picture 2" descr="A group of kids standing in front of a building&#10;&#10;Description automatically generated">
            <a:extLst>
              <a:ext uri="{FF2B5EF4-FFF2-40B4-BE49-F238E27FC236}">
                <a16:creationId xmlns:a16="http://schemas.microsoft.com/office/drawing/2014/main" id="{637E4E81-C939-6A54-03BC-4E12B63DC673}"/>
              </a:ext>
            </a:extLst>
          </p:cNvPr>
          <p:cNvPicPr>
            <a:picLocks noChangeAspect="1"/>
          </p:cNvPicPr>
          <p:nvPr/>
        </p:nvPicPr>
        <p:blipFill>
          <a:blip r:embed="rId3"/>
          <a:stretch>
            <a:fillRect/>
          </a:stretch>
        </p:blipFill>
        <p:spPr>
          <a:xfrm>
            <a:off x="5378601" y="854927"/>
            <a:ext cx="3497771" cy="3433646"/>
          </a:xfrm>
          <a:prstGeom prst="rect">
            <a:avLst/>
          </a:prstGeom>
        </p:spPr>
      </p:pic>
    </p:spTree>
    <p:extLst>
      <p:ext uri="{BB962C8B-B14F-4D97-AF65-F5344CB8AC3E}">
        <p14:creationId xmlns:p14="http://schemas.microsoft.com/office/powerpoint/2010/main" val="29281831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randombar(horizont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508105-DC63-315A-DEC0-F7C21A1C65DB}"/>
              </a:ext>
            </a:extLst>
          </p:cNvPr>
          <p:cNvSpPr txBox="1"/>
          <p:nvPr/>
        </p:nvSpPr>
        <p:spPr>
          <a:xfrm>
            <a:off x="389370" y="536900"/>
            <a:ext cx="8365260"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r>
              <a:rPr kumimoji="0" lang="en-US" sz="3600" b="1" i="0" u="none" strike="noStrike" kern="1200" cap="none" spc="0" normalizeH="0" baseline="0" noProof="0">
                <a:ln>
                  <a:noFill/>
                </a:ln>
                <a:solidFill>
                  <a:srgbClr val="CCE7FF">
                    <a:lumMod val="25000"/>
                  </a:srgbClr>
                </a:solidFill>
                <a:effectLst/>
                <a:uLnTx/>
                <a:uFillTx/>
                <a:latin typeface="Arial" panose="020B0604020202020204" pitchFamily="34" charset="0"/>
                <a:ea typeface="+mn-ea"/>
                <a:cs typeface="Arial" panose="020B0604020202020204" pitchFamily="34" charset="0"/>
                <a:sym typeface="Arial"/>
              </a:rPr>
              <a:t>TRÒ CHƠI MẢNH GHÉP LỊCH SỬ</a:t>
            </a:r>
            <a:endParaRPr kumimoji="0" lang="en-US" sz="3600" b="1" i="0" u="none" strike="noStrike" kern="1200" cap="none" spc="0" normalizeH="0" baseline="0" noProof="0" dirty="0">
              <a:ln>
                <a:noFill/>
              </a:ln>
              <a:solidFill>
                <a:srgbClr val="CCE7FF">
                  <a:lumMod val="25000"/>
                </a:srgbClr>
              </a:solidFill>
              <a:effectLst/>
              <a:uLnTx/>
              <a:uFillTx/>
              <a:latin typeface="Arial" panose="020B0604020202020204" pitchFamily="34" charset="0"/>
              <a:ea typeface="+mn-ea"/>
              <a:cs typeface="Arial" panose="020B0604020202020204" pitchFamily="34" charset="0"/>
              <a:sym typeface="Arial"/>
            </a:endParaRPr>
          </a:p>
        </p:txBody>
      </p:sp>
      <p:sp>
        <p:nvSpPr>
          <p:cNvPr id="3" name="TextBox 2">
            <a:extLst>
              <a:ext uri="{FF2B5EF4-FFF2-40B4-BE49-F238E27FC236}">
                <a16:creationId xmlns:a16="http://schemas.microsoft.com/office/drawing/2014/main" id="{4977DE76-0C65-AF48-06DB-C7665710510D}"/>
              </a:ext>
            </a:extLst>
          </p:cNvPr>
          <p:cNvSpPr txBox="1"/>
          <p:nvPr/>
        </p:nvSpPr>
        <p:spPr>
          <a:xfrm>
            <a:off x="291934" y="1339615"/>
            <a:ext cx="5958964" cy="3266985"/>
          </a:xfrm>
          <a:prstGeom prst="rect">
            <a:avLst/>
          </a:prstGeom>
          <a:noFill/>
        </p:spPr>
        <p:txBody>
          <a:bodyPr wrap="square" rtlCol="0">
            <a:spAutoFit/>
          </a:bodyPr>
          <a:lstStyle/>
          <a:p>
            <a:pPr marL="0" marR="0" lvl="0" indent="0" algn="just" defTabSz="457200" rtl="0" eaLnBrk="1" fontAlgn="auto" latinLnBrk="0" hangingPunct="1">
              <a:lnSpc>
                <a:spcPct val="150000"/>
              </a:lnSpc>
              <a:spcBef>
                <a:spcPts val="0"/>
              </a:spcBef>
              <a:spcAft>
                <a:spcPts val="0"/>
              </a:spcAft>
              <a:buClrTx/>
              <a:buSzTx/>
              <a:buFont typeface="Arial"/>
              <a:buNone/>
              <a:tabLst/>
              <a:defRPr/>
            </a:pPr>
            <a:r>
              <a:rPr kumimoji="0" lang="en-US" sz="2000" b="1" i="1" u="none" strike="noStrike" kern="1200" cap="none" spc="0" normalizeH="0" baseline="0" noProof="0">
                <a:ln>
                  <a:noFill/>
                </a:ln>
                <a:solidFill>
                  <a:srgbClr val="FF0000"/>
                </a:solidFill>
                <a:effectLst/>
                <a:uLnTx/>
                <a:uFillTx/>
                <a:latin typeface="Arial" panose="020B0604020202020204" pitchFamily="34" charset="0"/>
                <a:cs typeface="Arial" panose="020B0604020202020204" pitchFamily="34" charset="0"/>
                <a:sym typeface="Arial"/>
              </a:rPr>
              <a:t>Luật chơi: </a:t>
            </a:r>
            <a:r>
              <a:rPr kumimoji="0" lang="en-US"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a:rPr>
              <a:t>C</a:t>
            </a:r>
            <a:r>
              <a:rPr kumimoji="0" lang="vi-VN"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a:rPr>
              <a:t>hia lớp thành 2 nhóm</a:t>
            </a:r>
            <a:r>
              <a:rPr kumimoji="0" lang="en-US"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a:rPr>
              <a:t>.</a:t>
            </a:r>
            <a:endParaRPr kumimoji="0" lang="vi-VN"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a:endParaRPr>
          </a:p>
          <a:p>
            <a:pPr marL="285750" lvl="0" indent="-285750" algn="just" defTabSz="457200">
              <a:lnSpc>
                <a:spcPct val="150000"/>
              </a:lnSpc>
              <a:buClrTx/>
              <a:buFont typeface="Arial" panose="020B0604020202020204" pitchFamily="34" charset="0"/>
              <a:buChar char="•"/>
              <a:defRPr/>
            </a:pPr>
            <a:r>
              <a:rPr kumimoji="0" lang="vi-VN"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a:rPr>
              <a:t>Để lật mở được mỗi mảnh ghép bị che khuất hình ảnh, HS trả lời câu hỏi liên quan đến </a:t>
            </a:r>
            <a:r>
              <a:rPr lang="vi-VN" sz="2000" i="1" kern="1200">
                <a:solidFill>
                  <a:prstClr val="black"/>
                </a:solidFill>
                <a:latin typeface="Arial" panose="020B0604020202020204" pitchFamily="34" charset="0"/>
                <a:cs typeface="Arial" panose="020B0604020202020204" pitchFamily="34" charset="0"/>
              </a:rPr>
              <a:t>Phong trào cách mạng Việt Nam thời kì 1930 – 1939</a:t>
            </a:r>
            <a:r>
              <a:rPr lang="vi-VN" sz="2000" kern="1200">
                <a:solidFill>
                  <a:prstClr val="black"/>
                </a:solidFill>
                <a:latin typeface="Arial" panose="020B0604020202020204" pitchFamily="34" charset="0"/>
                <a:cs typeface="Arial" panose="020B0604020202020204" pitchFamily="34" charset="0"/>
              </a:rPr>
              <a:t>. </a:t>
            </a:r>
            <a:endParaRPr kumimoji="0" lang="en-US"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a:endParaRP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vi-VN"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a:rPr>
              <a:t>Nhóm nào giải đúng ô chữ sẽ được cộng </a:t>
            </a:r>
            <a:r>
              <a:rPr kumimoji="0" lang="en-US"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a:rPr>
              <a:t>10 </a:t>
            </a:r>
            <a:r>
              <a:rPr kumimoji="0" lang="vi-VN"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a:rPr>
              <a:t>điểm</a:t>
            </a:r>
            <a:r>
              <a:rPr kumimoji="0" lang="en-US"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a:rPr>
              <a:t>, sau khi kết thúc trò chơi, nhóm nào có số điểm cao nhất sẽ giành chiến thắng</a:t>
            </a:r>
            <a:r>
              <a:rPr kumimoji="0" lang="vi-VN"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a:rPr>
              <a:t>.</a:t>
            </a:r>
            <a:r>
              <a:rPr kumimoji="0" lang="en-US"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sym typeface="Arial"/>
              </a:rPr>
              <a:t>  </a:t>
            </a:r>
          </a:p>
        </p:txBody>
      </p:sp>
      <p:pic>
        <p:nvPicPr>
          <p:cNvPr id="6" name="Picture 5">
            <a:extLst>
              <a:ext uri="{FF2B5EF4-FFF2-40B4-BE49-F238E27FC236}">
                <a16:creationId xmlns:a16="http://schemas.microsoft.com/office/drawing/2014/main" id="{933E9053-9215-ED27-30C0-57A05EA181C1}"/>
              </a:ext>
            </a:extLst>
          </p:cNvPr>
          <p:cNvPicPr>
            <a:picLocks noChangeAspect="1"/>
          </p:cNvPicPr>
          <p:nvPr/>
        </p:nvPicPr>
        <p:blipFill>
          <a:blip r:embed="rId2"/>
          <a:srcRect/>
          <a:stretch/>
        </p:blipFill>
        <p:spPr>
          <a:xfrm>
            <a:off x="6520510" y="1423594"/>
            <a:ext cx="2331556" cy="3099026"/>
          </a:xfrm>
          <a:prstGeom prst="rect">
            <a:avLst/>
          </a:prstGeom>
        </p:spPr>
      </p:pic>
    </p:spTree>
    <p:extLst>
      <p:ext uri="{BB962C8B-B14F-4D97-AF65-F5344CB8AC3E}">
        <p14:creationId xmlns:p14="http://schemas.microsoft.com/office/powerpoint/2010/main" val="3749020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randombar(horizontal)">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Picture 35">
            <a:hlinkClick r:id="rId3" action="ppaction://hlinksldjump"/>
            <a:extLst>
              <a:ext uri="{FF2B5EF4-FFF2-40B4-BE49-F238E27FC236}">
                <a16:creationId xmlns:a16="http://schemas.microsoft.com/office/drawing/2014/main" id="{9872F0E5-E880-9CC4-BA46-B9F87AFC65B9}"/>
              </a:ext>
            </a:extLst>
          </p:cNvPr>
          <p:cNvPicPr>
            <a:picLocks noChangeAspect="1"/>
          </p:cNvPicPr>
          <p:nvPr/>
        </p:nvPicPr>
        <p:blipFill>
          <a:blip r:embed="rId4"/>
          <a:srcRect l="933" r="933"/>
          <a:stretch/>
        </p:blipFill>
        <p:spPr>
          <a:xfrm>
            <a:off x="339913" y="223745"/>
            <a:ext cx="8458200" cy="4389120"/>
          </a:xfrm>
          <a:prstGeom prst="rect">
            <a:avLst/>
          </a:prstGeom>
        </p:spPr>
      </p:pic>
      <p:sp>
        <p:nvSpPr>
          <p:cNvPr id="2" name="Rectangle 1">
            <a:hlinkClick r:id="rId5" action="ppaction://hlinksldjump"/>
            <a:extLst>
              <a:ext uri="{FF2B5EF4-FFF2-40B4-BE49-F238E27FC236}">
                <a16:creationId xmlns:a16="http://schemas.microsoft.com/office/drawing/2014/main" id="{1997B547-D47E-0EAE-0231-90DC452369E4}"/>
              </a:ext>
            </a:extLst>
          </p:cNvPr>
          <p:cNvSpPr/>
          <p:nvPr/>
        </p:nvSpPr>
        <p:spPr>
          <a:xfrm>
            <a:off x="339913" y="223745"/>
            <a:ext cx="1691640" cy="1463040"/>
          </a:xfrm>
          <a:prstGeom prst="rect">
            <a:avLst/>
          </a:prstGeom>
          <a:solidFill>
            <a:srgbClr val="92D050"/>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a:ln>
                  <a:noFill/>
                </a:ln>
                <a:solidFill>
                  <a:srgbClr val="000000"/>
                </a:solidFill>
                <a:effectLst/>
                <a:uLnTx/>
                <a:uFillTx/>
                <a:latin typeface="Arial"/>
                <a:ea typeface="+mn-ea"/>
                <a:cs typeface="+mn-cs"/>
                <a:sym typeface="Arial"/>
              </a:rPr>
              <a:t>1</a:t>
            </a:r>
          </a:p>
        </p:txBody>
      </p:sp>
      <p:sp>
        <p:nvSpPr>
          <p:cNvPr id="4" name="Rectangle 3">
            <a:hlinkClick r:id="rId6" action="ppaction://hlinksldjump"/>
            <a:extLst>
              <a:ext uri="{FF2B5EF4-FFF2-40B4-BE49-F238E27FC236}">
                <a16:creationId xmlns:a16="http://schemas.microsoft.com/office/drawing/2014/main" id="{C87FC705-0763-4D0F-D131-B26405A8C196}"/>
              </a:ext>
            </a:extLst>
          </p:cNvPr>
          <p:cNvSpPr/>
          <p:nvPr/>
        </p:nvSpPr>
        <p:spPr>
          <a:xfrm>
            <a:off x="2031553" y="223745"/>
            <a:ext cx="1691640" cy="1463040"/>
          </a:xfrm>
          <a:prstGeom prst="rect">
            <a:avLst/>
          </a:prstGeom>
          <a:solidFill>
            <a:srgbClr val="92D050"/>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a:ln>
                  <a:noFill/>
                </a:ln>
                <a:solidFill>
                  <a:srgbClr val="000000"/>
                </a:solidFill>
                <a:effectLst/>
                <a:uLnTx/>
                <a:uFillTx/>
                <a:latin typeface="Arial"/>
                <a:ea typeface="+mn-ea"/>
                <a:cs typeface="+mn-cs"/>
                <a:sym typeface="Arial"/>
              </a:rPr>
              <a:t>2</a:t>
            </a:r>
          </a:p>
        </p:txBody>
      </p:sp>
      <p:sp>
        <p:nvSpPr>
          <p:cNvPr id="5" name="Rectangle 4">
            <a:hlinkClick r:id="rId7" action="ppaction://hlinksldjump"/>
            <a:extLst>
              <a:ext uri="{FF2B5EF4-FFF2-40B4-BE49-F238E27FC236}">
                <a16:creationId xmlns:a16="http://schemas.microsoft.com/office/drawing/2014/main" id="{0D99CCC2-B313-A998-4DDB-B67F3A4411C4}"/>
              </a:ext>
            </a:extLst>
          </p:cNvPr>
          <p:cNvSpPr/>
          <p:nvPr/>
        </p:nvSpPr>
        <p:spPr>
          <a:xfrm>
            <a:off x="3723193" y="223745"/>
            <a:ext cx="1691640" cy="1463040"/>
          </a:xfrm>
          <a:prstGeom prst="rect">
            <a:avLst/>
          </a:prstGeom>
          <a:solidFill>
            <a:srgbClr val="92D050"/>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a:ln>
                  <a:noFill/>
                </a:ln>
                <a:solidFill>
                  <a:srgbClr val="000000"/>
                </a:solidFill>
                <a:effectLst/>
                <a:uLnTx/>
                <a:uFillTx/>
                <a:latin typeface="Arial"/>
                <a:ea typeface="+mn-ea"/>
                <a:cs typeface="+mn-cs"/>
                <a:sym typeface="Arial"/>
              </a:rPr>
              <a:t>3</a:t>
            </a:r>
          </a:p>
        </p:txBody>
      </p:sp>
      <p:sp>
        <p:nvSpPr>
          <p:cNvPr id="3" name="Rectangle 2">
            <a:hlinkClick r:id="rId8" action="ppaction://hlinksldjump"/>
            <a:extLst>
              <a:ext uri="{FF2B5EF4-FFF2-40B4-BE49-F238E27FC236}">
                <a16:creationId xmlns:a16="http://schemas.microsoft.com/office/drawing/2014/main" id="{634323AD-43FC-A68E-BED5-D95A6244F716}"/>
              </a:ext>
            </a:extLst>
          </p:cNvPr>
          <p:cNvSpPr/>
          <p:nvPr/>
        </p:nvSpPr>
        <p:spPr>
          <a:xfrm>
            <a:off x="5414833" y="223745"/>
            <a:ext cx="1691640" cy="1463040"/>
          </a:xfrm>
          <a:prstGeom prst="rect">
            <a:avLst/>
          </a:prstGeom>
          <a:solidFill>
            <a:srgbClr val="92D050"/>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a:ln>
                  <a:noFill/>
                </a:ln>
                <a:solidFill>
                  <a:srgbClr val="000000"/>
                </a:solidFill>
                <a:effectLst/>
                <a:uLnTx/>
                <a:uFillTx/>
                <a:latin typeface="Arial"/>
                <a:ea typeface="+mn-ea"/>
                <a:cs typeface="+mn-cs"/>
                <a:sym typeface="Arial"/>
              </a:rPr>
              <a:t>4</a:t>
            </a:r>
          </a:p>
        </p:txBody>
      </p:sp>
      <p:sp>
        <p:nvSpPr>
          <p:cNvPr id="18" name="Rectangle 17">
            <a:hlinkClick r:id="rId9" action="ppaction://hlinksldjump"/>
            <a:extLst>
              <a:ext uri="{FF2B5EF4-FFF2-40B4-BE49-F238E27FC236}">
                <a16:creationId xmlns:a16="http://schemas.microsoft.com/office/drawing/2014/main" id="{92927D36-A9EA-885C-FDF1-E5EF2132865B}"/>
              </a:ext>
            </a:extLst>
          </p:cNvPr>
          <p:cNvSpPr/>
          <p:nvPr/>
        </p:nvSpPr>
        <p:spPr>
          <a:xfrm>
            <a:off x="7106473" y="223745"/>
            <a:ext cx="1691640" cy="1463040"/>
          </a:xfrm>
          <a:prstGeom prst="rect">
            <a:avLst/>
          </a:prstGeom>
          <a:solidFill>
            <a:srgbClr val="92D050"/>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a:ln>
                  <a:noFill/>
                </a:ln>
                <a:solidFill>
                  <a:srgbClr val="000000"/>
                </a:solidFill>
                <a:effectLst/>
                <a:uLnTx/>
                <a:uFillTx/>
                <a:latin typeface="Arial"/>
                <a:ea typeface="+mn-ea"/>
                <a:cs typeface="+mn-cs"/>
                <a:sym typeface="Arial"/>
              </a:rPr>
              <a:t>5</a:t>
            </a:r>
          </a:p>
        </p:txBody>
      </p:sp>
      <p:sp>
        <p:nvSpPr>
          <p:cNvPr id="24" name="Rectangle 23">
            <a:hlinkClick r:id="rId10" action="ppaction://hlinksldjump"/>
            <a:extLst>
              <a:ext uri="{FF2B5EF4-FFF2-40B4-BE49-F238E27FC236}">
                <a16:creationId xmlns:a16="http://schemas.microsoft.com/office/drawing/2014/main" id="{10A283FD-65E8-7C89-994D-A20231172F59}"/>
              </a:ext>
            </a:extLst>
          </p:cNvPr>
          <p:cNvSpPr/>
          <p:nvPr/>
        </p:nvSpPr>
        <p:spPr>
          <a:xfrm>
            <a:off x="339913" y="1686785"/>
            <a:ext cx="1417320" cy="1463040"/>
          </a:xfrm>
          <a:prstGeom prst="rect">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a:ln>
                  <a:noFill/>
                </a:ln>
                <a:solidFill>
                  <a:srgbClr val="000000"/>
                </a:solidFill>
                <a:effectLst/>
                <a:uLnTx/>
                <a:uFillTx/>
                <a:latin typeface="Arial"/>
                <a:ea typeface="+mn-ea"/>
                <a:cs typeface="+mn-cs"/>
                <a:sym typeface="Arial"/>
              </a:rPr>
              <a:t>6</a:t>
            </a:r>
          </a:p>
        </p:txBody>
      </p:sp>
      <p:sp>
        <p:nvSpPr>
          <p:cNvPr id="25" name="Rectangle 24">
            <a:hlinkClick r:id="rId11" action="ppaction://hlinksldjump"/>
            <a:extLst>
              <a:ext uri="{FF2B5EF4-FFF2-40B4-BE49-F238E27FC236}">
                <a16:creationId xmlns:a16="http://schemas.microsoft.com/office/drawing/2014/main" id="{7867F693-55F9-FD80-9425-BF0224076E24}"/>
              </a:ext>
            </a:extLst>
          </p:cNvPr>
          <p:cNvSpPr/>
          <p:nvPr/>
        </p:nvSpPr>
        <p:spPr>
          <a:xfrm>
            <a:off x="1757233" y="1686785"/>
            <a:ext cx="1417320" cy="1463040"/>
          </a:xfrm>
          <a:prstGeom prst="rect">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a:ln>
                  <a:noFill/>
                </a:ln>
                <a:solidFill>
                  <a:srgbClr val="000000"/>
                </a:solidFill>
                <a:effectLst/>
                <a:uLnTx/>
                <a:uFillTx/>
                <a:latin typeface="Arial"/>
                <a:ea typeface="+mn-ea"/>
                <a:cs typeface="+mn-cs"/>
                <a:sym typeface="Arial"/>
              </a:rPr>
              <a:t>7</a:t>
            </a:r>
          </a:p>
        </p:txBody>
      </p:sp>
      <p:sp>
        <p:nvSpPr>
          <p:cNvPr id="26" name="Rectangle 25">
            <a:hlinkClick r:id="rId12" action="ppaction://hlinksldjump"/>
            <a:extLst>
              <a:ext uri="{FF2B5EF4-FFF2-40B4-BE49-F238E27FC236}">
                <a16:creationId xmlns:a16="http://schemas.microsoft.com/office/drawing/2014/main" id="{AE285E64-378F-4E84-63C2-EBC9D5EEF591}"/>
              </a:ext>
            </a:extLst>
          </p:cNvPr>
          <p:cNvSpPr/>
          <p:nvPr/>
        </p:nvSpPr>
        <p:spPr>
          <a:xfrm>
            <a:off x="3174553" y="1686785"/>
            <a:ext cx="1417320" cy="1463040"/>
          </a:xfrm>
          <a:prstGeom prst="rect">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a:ln>
                  <a:noFill/>
                </a:ln>
                <a:solidFill>
                  <a:srgbClr val="000000"/>
                </a:solidFill>
                <a:effectLst/>
                <a:uLnTx/>
                <a:uFillTx/>
                <a:latin typeface="Arial"/>
                <a:ea typeface="+mn-ea"/>
                <a:cs typeface="+mn-cs"/>
                <a:sym typeface="Arial"/>
              </a:rPr>
              <a:t>8</a:t>
            </a:r>
          </a:p>
        </p:txBody>
      </p:sp>
      <p:sp>
        <p:nvSpPr>
          <p:cNvPr id="27" name="Rectangle 26">
            <a:hlinkClick r:id="rId13" action="ppaction://hlinksldjump"/>
            <a:extLst>
              <a:ext uri="{FF2B5EF4-FFF2-40B4-BE49-F238E27FC236}">
                <a16:creationId xmlns:a16="http://schemas.microsoft.com/office/drawing/2014/main" id="{A9CE2F0A-661B-D5B9-F80F-DA94A4BF0434}"/>
              </a:ext>
            </a:extLst>
          </p:cNvPr>
          <p:cNvSpPr/>
          <p:nvPr/>
        </p:nvSpPr>
        <p:spPr>
          <a:xfrm>
            <a:off x="4591873" y="1686785"/>
            <a:ext cx="1417320" cy="1463040"/>
          </a:xfrm>
          <a:prstGeom prst="rect">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a:ln>
                  <a:noFill/>
                </a:ln>
                <a:solidFill>
                  <a:srgbClr val="000000"/>
                </a:solidFill>
                <a:effectLst/>
                <a:uLnTx/>
                <a:uFillTx/>
                <a:latin typeface="Arial"/>
                <a:ea typeface="+mn-ea"/>
                <a:cs typeface="+mn-cs"/>
                <a:sym typeface="Arial"/>
              </a:rPr>
              <a:t>9</a:t>
            </a:r>
          </a:p>
        </p:txBody>
      </p:sp>
      <p:sp>
        <p:nvSpPr>
          <p:cNvPr id="28" name="Rectangle 27">
            <a:hlinkClick r:id="rId14" action="ppaction://hlinksldjump"/>
            <a:extLst>
              <a:ext uri="{FF2B5EF4-FFF2-40B4-BE49-F238E27FC236}">
                <a16:creationId xmlns:a16="http://schemas.microsoft.com/office/drawing/2014/main" id="{D71BE517-8097-84E3-4936-BCCD10F2A2BD}"/>
              </a:ext>
            </a:extLst>
          </p:cNvPr>
          <p:cNvSpPr/>
          <p:nvPr/>
        </p:nvSpPr>
        <p:spPr>
          <a:xfrm>
            <a:off x="5986333" y="1686785"/>
            <a:ext cx="1417320" cy="1463040"/>
          </a:xfrm>
          <a:prstGeom prst="rect">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a:ln>
                  <a:noFill/>
                </a:ln>
                <a:solidFill>
                  <a:srgbClr val="000000"/>
                </a:solidFill>
                <a:effectLst/>
                <a:uLnTx/>
                <a:uFillTx/>
                <a:latin typeface="Arial"/>
                <a:ea typeface="+mn-ea"/>
                <a:cs typeface="+mn-cs"/>
                <a:sym typeface="Arial"/>
              </a:rPr>
              <a:t>10</a:t>
            </a:r>
          </a:p>
        </p:txBody>
      </p:sp>
      <p:sp>
        <p:nvSpPr>
          <p:cNvPr id="29" name="Rectangle 28">
            <a:hlinkClick r:id="rId15" action="ppaction://hlinksldjump"/>
            <a:extLst>
              <a:ext uri="{FF2B5EF4-FFF2-40B4-BE49-F238E27FC236}">
                <a16:creationId xmlns:a16="http://schemas.microsoft.com/office/drawing/2014/main" id="{A61AFD8F-B872-7E53-0A30-63B014351DEA}"/>
              </a:ext>
            </a:extLst>
          </p:cNvPr>
          <p:cNvSpPr/>
          <p:nvPr/>
        </p:nvSpPr>
        <p:spPr>
          <a:xfrm>
            <a:off x="339913" y="3149825"/>
            <a:ext cx="1691640" cy="1463040"/>
          </a:xfrm>
          <a:prstGeom prst="rect">
            <a:avLst/>
          </a:prstGeom>
          <a:solidFill>
            <a:srgbClr val="FFCCCC"/>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a:ln>
                  <a:noFill/>
                </a:ln>
                <a:solidFill>
                  <a:srgbClr val="000000"/>
                </a:solidFill>
                <a:effectLst/>
                <a:uLnTx/>
                <a:uFillTx/>
                <a:latin typeface="Arial"/>
                <a:ea typeface="+mn-ea"/>
                <a:cs typeface="+mn-cs"/>
                <a:sym typeface="Arial"/>
              </a:rPr>
              <a:t>12</a:t>
            </a:r>
          </a:p>
        </p:txBody>
      </p:sp>
      <p:sp>
        <p:nvSpPr>
          <p:cNvPr id="30" name="Rectangle 29">
            <a:hlinkClick r:id="rId16" action="ppaction://hlinksldjump"/>
            <a:extLst>
              <a:ext uri="{FF2B5EF4-FFF2-40B4-BE49-F238E27FC236}">
                <a16:creationId xmlns:a16="http://schemas.microsoft.com/office/drawing/2014/main" id="{83DBB581-1179-C457-E8FD-0E1A7DBE7FA2}"/>
              </a:ext>
            </a:extLst>
          </p:cNvPr>
          <p:cNvSpPr/>
          <p:nvPr/>
        </p:nvSpPr>
        <p:spPr>
          <a:xfrm>
            <a:off x="2031553" y="3149825"/>
            <a:ext cx="1691640" cy="1463040"/>
          </a:xfrm>
          <a:prstGeom prst="rect">
            <a:avLst/>
          </a:prstGeom>
          <a:solidFill>
            <a:srgbClr val="FFCCCC"/>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a:ln>
                  <a:noFill/>
                </a:ln>
                <a:solidFill>
                  <a:srgbClr val="000000"/>
                </a:solidFill>
                <a:effectLst/>
                <a:uLnTx/>
                <a:uFillTx/>
                <a:latin typeface="Arial"/>
                <a:ea typeface="+mn-ea"/>
                <a:cs typeface="+mn-cs"/>
                <a:sym typeface="Arial"/>
              </a:rPr>
              <a:t>13</a:t>
            </a:r>
          </a:p>
        </p:txBody>
      </p:sp>
      <p:sp>
        <p:nvSpPr>
          <p:cNvPr id="31" name="Rectangle 30">
            <a:hlinkClick r:id="rId17" action="ppaction://hlinksldjump"/>
            <a:extLst>
              <a:ext uri="{FF2B5EF4-FFF2-40B4-BE49-F238E27FC236}">
                <a16:creationId xmlns:a16="http://schemas.microsoft.com/office/drawing/2014/main" id="{FEB393A0-006A-84D6-3756-D9CFB3C4009E}"/>
              </a:ext>
            </a:extLst>
          </p:cNvPr>
          <p:cNvSpPr/>
          <p:nvPr/>
        </p:nvSpPr>
        <p:spPr>
          <a:xfrm>
            <a:off x="3723193" y="3149825"/>
            <a:ext cx="1691640" cy="1463040"/>
          </a:xfrm>
          <a:prstGeom prst="rect">
            <a:avLst/>
          </a:prstGeom>
          <a:solidFill>
            <a:srgbClr val="FFCCCC"/>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a:ln>
                  <a:noFill/>
                </a:ln>
                <a:solidFill>
                  <a:srgbClr val="000000"/>
                </a:solidFill>
                <a:effectLst/>
                <a:uLnTx/>
                <a:uFillTx/>
                <a:latin typeface="Arial"/>
                <a:ea typeface="+mn-ea"/>
                <a:cs typeface="+mn-cs"/>
                <a:sym typeface="Arial"/>
              </a:rPr>
              <a:t>14</a:t>
            </a:r>
          </a:p>
        </p:txBody>
      </p:sp>
      <p:sp>
        <p:nvSpPr>
          <p:cNvPr id="32" name="Rectangle 31">
            <a:hlinkClick r:id="rId18" action="ppaction://hlinksldjump"/>
            <a:extLst>
              <a:ext uri="{FF2B5EF4-FFF2-40B4-BE49-F238E27FC236}">
                <a16:creationId xmlns:a16="http://schemas.microsoft.com/office/drawing/2014/main" id="{BDD7FBE3-37B4-1C3F-CEB4-F56EE2D7532F}"/>
              </a:ext>
            </a:extLst>
          </p:cNvPr>
          <p:cNvSpPr/>
          <p:nvPr/>
        </p:nvSpPr>
        <p:spPr>
          <a:xfrm>
            <a:off x="5414833" y="3149825"/>
            <a:ext cx="1691640" cy="1463040"/>
          </a:xfrm>
          <a:prstGeom prst="rect">
            <a:avLst/>
          </a:prstGeom>
          <a:solidFill>
            <a:srgbClr val="FFCCCC"/>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a:ln>
                  <a:noFill/>
                </a:ln>
                <a:solidFill>
                  <a:srgbClr val="000000"/>
                </a:solidFill>
                <a:effectLst/>
                <a:uLnTx/>
                <a:uFillTx/>
                <a:latin typeface="Arial"/>
                <a:ea typeface="+mn-ea"/>
                <a:cs typeface="+mn-cs"/>
                <a:sym typeface="Arial"/>
              </a:rPr>
              <a:t>15</a:t>
            </a:r>
          </a:p>
        </p:txBody>
      </p:sp>
      <p:sp>
        <p:nvSpPr>
          <p:cNvPr id="33" name="Rectangle 32">
            <a:hlinkClick r:id="rId19" action="ppaction://hlinksldjump"/>
            <a:extLst>
              <a:ext uri="{FF2B5EF4-FFF2-40B4-BE49-F238E27FC236}">
                <a16:creationId xmlns:a16="http://schemas.microsoft.com/office/drawing/2014/main" id="{C83F37C7-A1E7-FDDF-4F8D-8F911DC25620}"/>
              </a:ext>
            </a:extLst>
          </p:cNvPr>
          <p:cNvSpPr/>
          <p:nvPr/>
        </p:nvSpPr>
        <p:spPr>
          <a:xfrm>
            <a:off x="7106473" y="3149825"/>
            <a:ext cx="1691640" cy="1463040"/>
          </a:xfrm>
          <a:prstGeom prst="rect">
            <a:avLst/>
          </a:prstGeom>
          <a:solidFill>
            <a:srgbClr val="FFCCCC"/>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a:ln>
                  <a:noFill/>
                </a:ln>
                <a:solidFill>
                  <a:srgbClr val="000000"/>
                </a:solidFill>
                <a:effectLst/>
                <a:uLnTx/>
                <a:uFillTx/>
                <a:latin typeface="Arial"/>
                <a:ea typeface="+mn-ea"/>
                <a:cs typeface="+mn-cs"/>
                <a:sym typeface="Arial"/>
              </a:rPr>
              <a:t>16</a:t>
            </a:r>
          </a:p>
        </p:txBody>
      </p:sp>
      <p:sp>
        <p:nvSpPr>
          <p:cNvPr id="38" name="Action Button: Go Home 37">
            <a:hlinkClick r:id="rId3" action="ppaction://hlinksldjump" highlightClick="1"/>
            <a:extLst>
              <a:ext uri="{FF2B5EF4-FFF2-40B4-BE49-F238E27FC236}">
                <a16:creationId xmlns:a16="http://schemas.microsoft.com/office/drawing/2014/main" id="{AE9FF14F-54EC-3A6C-76FF-EEF6C9A85828}"/>
              </a:ext>
            </a:extLst>
          </p:cNvPr>
          <p:cNvSpPr/>
          <p:nvPr/>
        </p:nvSpPr>
        <p:spPr>
          <a:xfrm>
            <a:off x="0" y="4686300"/>
            <a:ext cx="457200" cy="457200"/>
          </a:xfrm>
          <a:prstGeom prst="actionButtonHome">
            <a:avLst/>
          </a:prstGeom>
          <a:solidFill>
            <a:srgbClr val="CCFF99"/>
          </a:solidFill>
        </p:spPr>
        <p:style>
          <a:lnRef idx="2">
            <a:schemeClr val="dk1">
              <a:shade val="15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FFEFE0"/>
              </a:solidFill>
              <a:effectLst/>
              <a:uLnTx/>
              <a:uFillTx/>
              <a:latin typeface="Arial"/>
              <a:ea typeface="+mn-ea"/>
              <a:cs typeface="+mn-cs"/>
              <a:sym typeface="Arial"/>
            </a:endParaRPr>
          </a:p>
        </p:txBody>
      </p:sp>
      <p:sp>
        <p:nvSpPr>
          <p:cNvPr id="6" name="Rectangle 5">
            <a:hlinkClick r:id="rId20" action="ppaction://hlinksldjump"/>
            <a:extLst>
              <a:ext uri="{FF2B5EF4-FFF2-40B4-BE49-F238E27FC236}">
                <a16:creationId xmlns:a16="http://schemas.microsoft.com/office/drawing/2014/main" id="{60CA66FC-D4B0-36E0-8407-C020D0081626}"/>
              </a:ext>
            </a:extLst>
          </p:cNvPr>
          <p:cNvSpPr/>
          <p:nvPr/>
        </p:nvSpPr>
        <p:spPr>
          <a:xfrm>
            <a:off x="7380793" y="1686785"/>
            <a:ext cx="1417320" cy="1463040"/>
          </a:xfrm>
          <a:prstGeom prst="rect">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a:ln>
                  <a:noFill/>
                </a:ln>
                <a:solidFill>
                  <a:srgbClr val="000000"/>
                </a:solidFill>
                <a:effectLst/>
                <a:uLnTx/>
                <a:uFillTx/>
                <a:latin typeface="Arial"/>
                <a:ea typeface="+mn-ea"/>
                <a:cs typeface="+mn-cs"/>
                <a:sym typeface="Arial"/>
              </a:rPr>
              <a:t>11</a:t>
            </a:r>
          </a:p>
        </p:txBody>
      </p:sp>
    </p:spTree>
    <p:extLst>
      <p:ext uri="{BB962C8B-B14F-4D97-AF65-F5344CB8AC3E}">
        <p14:creationId xmlns:p14="http://schemas.microsoft.com/office/powerpoint/2010/main" val="397042205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2"/>
                  </p:tgtEl>
                </p:cond>
              </p:nextCondLst>
            </p:seq>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14" presetClass="exit" presetSubtype="10" fill="hold" grpId="0" nodeType="clickEffect">
                                  <p:stCondLst>
                                    <p:cond delay="0"/>
                                  </p:stCondLst>
                                  <p:childTnLst>
                                    <p:animEffect transition="out" filter="randombar(horizontal)">
                                      <p:cBhvr>
                                        <p:cTn id="12" dur="500"/>
                                        <p:tgtEl>
                                          <p:spTgt spid="4"/>
                                        </p:tgtEl>
                                      </p:cBhvr>
                                    </p:animEffect>
                                    <p:set>
                                      <p:cBhvr>
                                        <p:cTn id="13" dur="1" fill="hold">
                                          <p:stCondLst>
                                            <p:cond delay="4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14" restart="whenNotActive" fill="hold" evtFilter="cancelBubble" nodeType="interactiveSeq">
                <p:stCondLst>
                  <p:cond evt="onClick" delay="0">
                    <p:tgtEl>
                      <p:spTgt spid="5"/>
                    </p:tgtEl>
                  </p:cond>
                </p:stCondLst>
                <p:endSync evt="end" delay="0">
                  <p:rtn val="all"/>
                </p:endSync>
                <p:childTnLst>
                  <p:par>
                    <p:cTn id="15" fill="hold">
                      <p:stCondLst>
                        <p:cond delay="0"/>
                      </p:stCondLst>
                      <p:childTnLst>
                        <p:par>
                          <p:cTn id="16" fill="hold">
                            <p:stCondLst>
                              <p:cond delay="0"/>
                            </p:stCondLst>
                            <p:childTnLst>
                              <p:par>
                                <p:cTn id="17" presetID="14" presetClass="exit" presetSubtype="10" fill="hold" grpId="0" nodeType="clickEffect">
                                  <p:stCondLst>
                                    <p:cond delay="0"/>
                                  </p:stCondLst>
                                  <p:childTnLst>
                                    <p:animEffect transition="out" filter="randombar(horizontal)">
                                      <p:cBhvr>
                                        <p:cTn id="18" dur="500"/>
                                        <p:tgtEl>
                                          <p:spTgt spid="5"/>
                                        </p:tgtEl>
                                      </p:cBhvr>
                                    </p:animEffect>
                                    <p:set>
                                      <p:cBhvr>
                                        <p:cTn id="19"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20" restart="whenNotActive" fill="hold" evtFilter="cancelBubble" nodeType="interactiveSeq">
                <p:stCondLst>
                  <p:cond evt="onClick" delay="0">
                    <p:tgtEl>
                      <p:spTgt spid="3"/>
                    </p:tgtEl>
                  </p:cond>
                </p:stCondLst>
                <p:endSync evt="end" delay="0">
                  <p:rtn val="all"/>
                </p:endSync>
                <p:childTnLst>
                  <p:par>
                    <p:cTn id="21" fill="hold">
                      <p:stCondLst>
                        <p:cond delay="0"/>
                      </p:stCondLst>
                      <p:childTnLst>
                        <p:par>
                          <p:cTn id="22" fill="hold">
                            <p:stCondLst>
                              <p:cond delay="0"/>
                            </p:stCondLst>
                            <p:childTnLst>
                              <p:par>
                                <p:cTn id="23" presetID="14" presetClass="exit" presetSubtype="10" fill="hold" grpId="0" nodeType="clickEffect">
                                  <p:stCondLst>
                                    <p:cond delay="0"/>
                                  </p:stCondLst>
                                  <p:childTnLst>
                                    <p:animEffect transition="out" filter="randombar(horizontal)">
                                      <p:cBhvr>
                                        <p:cTn id="24" dur="500"/>
                                        <p:tgtEl>
                                          <p:spTgt spid="3"/>
                                        </p:tgtEl>
                                      </p:cBhvr>
                                    </p:animEffect>
                                    <p:set>
                                      <p:cBhvr>
                                        <p:cTn id="25" dur="1" fill="hold">
                                          <p:stCondLst>
                                            <p:cond delay="499"/>
                                          </p:stCondLst>
                                        </p:cTn>
                                        <p:tgtEl>
                                          <p:spTgt spid="3"/>
                                        </p:tgtEl>
                                        <p:attrNameLst>
                                          <p:attrName>style.visibility</p:attrName>
                                        </p:attrNameLst>
                                      </p:cBhvr>
                                      <p:to>
                                        <p:strVal val="hidden"/>
                                      </p:to>
                                    </p:set>
                                  </p:childTnLst>
                                </p:cTn>
                              </p:par>
                            </p:childTnLst>
                          </p:cTn>
                        </p:par>
                      </p:childTnLst>
                    </p:cTn>
                  </p:par>
                </p:childTnLst>
              </p:cTn>
              <p:nextCondLst>
                <p:cond evt="onClick" delay="0">
                  <p:tgtEl>
                    <p:spTgt spid="3"/>
                  </p:tgtEl>
                </p:cond>
              </p:nextCondLst>
            </p:seq>
            <p:seq concurrent="1" nextAc="seek">
              <p:cTn id="26" restart="whenNotActive" fill="hold" evtFilter="cancelBubble" nodeType="interactiveSeq">
                <p:stCondLst>
                  <p:cond evt="onClick" delay="0">
                    <p:tgtEl>
                      <p:spTgt spid="18"/>
                    </p:tgtEl>
                  </p:cond>
                </p:stCondLst>
                <p:endSync evt="end" delay="0">
                  <p:rtn val="all"/>
                </p:endSync>
                <p:childTnLst>
                  <p:par>
                    <p:cTn id="27" fill="hold">
                      <p:stCondLst>
                        <p:cond delay="0"/>
                      </p:stCondLst>
                      <p:childTnLst>
                        <p:par>
                          <p:cTn id="28" fill="hold">
                            <p:stCondLst>
                              <p:cond delay="0"/>
                            </p:stCondLst>
                            <p:childTnLst>
                              <p:par>
                                <p:cTn id="29" presetID="14" presetClass="exit" presetSubtype="10" fill="hold" grpId="0" nodeType="clickEffect">
                                  <p:stCondLst>
                                    <p:cond delay="0"/>
                                  </p:stCondLst>
                                  <p:childTnLst>
                                    <p:animEffect transition="out" filter="randombar(horizontal)">
                                      <p:cBhvr>
                                        <p:cTn id="30" dur="500"/>
                                        <p:tgtEl>
                                          <p:spTgt spid="18"/>
                                        </p:tgtEl>
                                      </p:cBhvr>
                                    </p:animEffect>
                                    <p:set>
                                      <p:cBhvr>
                                        <p:cTn id="31" dur="1" fill="hold">
                                          <p:stCondLst>
                                            <p:cond delay="4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32" restart="whenNotActive" fill="hold" evtFilter="cancelBubble" nodeType="interactiveSeq">
                <p:stCondLst>
                  <p:cond evt="onClick" delay="0">
                    <p:tgtEl>
                      <p:spTgt spid="24"/>
                    </p:tgtEl>
                  </p:cond>
                </p:stCondLst>
                <p:endSync evt="end" delay="0">
                  <p:rtn val="all"/>
                </p:endSync>
                <p:childTnLst>
                  <p:par>
                    <p:cTn id="33" fill="hold">
                      <p:stCondLst>
                        <p:cond delay="0"/>
                      </p:stCondLst>
                      <p:childTnLst>
                        <p:par>
                          <p:cTn id="34" fill="hold">
                            <p:stCondLst>
                              <p:cond delay="0"/>
                            </p:stCondLst>
                            <p:childTnLst>
                              <p:par>
                                <p:cTn id="35" presetID="14" presetClass="exit" presetSubtype="10" fill="hold" grpId="0" nodeType="clickEffect">
                                  <p:stCondLst>
                                    <p:cond delay="0"/>
                                  </p:stCondLst>
                                  <p:childTnLst>
                                    <p:animEffect transition="out" filter="randombar(horizontal)">
                                      <p:cBhvr>
                                        <p:cTn id="36" dur="500"/>
                                        <p:tgtEl>
                                          <p:spTgt spid="24"/>
                                        </p:tgtEl>
                                      </p:cBhvr>
                                    </p:animEffect>
                                    <p:set>
                                      <p:cBhvr>
                                        <p:cTn id="37" dur="1" fill="hold">
                                          <p:stCondLst>
                                            <p:cond delay="4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4"/>
                  </p:tgtEl>
                </p:cond>
              </p:nextCondLst>
            </p:seq>
            <p:seq concurrent="1" nextAc="seek">
              <p:cTn id="38" restart="whenNotActive" fill="hold" evtFilter="cancelBubble" nodeType="interactiveSeq">
                <p:stCondLst>
                  <p:cond evt="onClick" delay="0">
                    <p:tgtEl>
                      <p:spTgt spid="25"/>
                    </p:tgtEl>
                  </p:cond>
                </p:stCondLst>
                <p:endSync evt="end" delay="0">
                  <p:rtn val="all"/>
                </p:endSync>
                <p:childTnLst>
                  <p:par>
                    <p:cTn id="39" fill="hold">
                      <p:stCondLst>
                        <p:cond delay="0"/>
                      </p:stCondLst>
                      <p:childTnLst>
                        <p:par>
                          <p:cTn id="40" fill="hold">
                            <p:stCondLst>
                              <p:cond delay="0"/>
                            </p:stCondLst>
                            <p:childTnLst>
                              <p:par>
                                <p:cTn id="41" presetID="14" presetClass="exit" presetSubtype="10" fill="hold" grpId="0" nodeType="clickEffect">
                                  <p:stCondLst>
                                    <p:cond delay="0"/>
                                  </p:stCondLst>
                                  <p:childTnLst>
                                    <p:animEffect transition="out" filter="randombar(horizontal)">
                                      <p:cBhvr>
                                        <p:cTn id="42" dur="500"/>
                                        <p:tgtEl>
                                          <p:spTgt spid="25"/>
                                        </p:tgtEl>
                                      </p:cBhvr>
                                    </p:animEffect>
                                    <p:set>
                                      <p:cBhvr>
                                        <p:cTn id="43" dur="1" fill="hold">
                                          <p:stCondLst>
                                            <p:cond delay="499"/>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4" presetClass="exit" presetSubtype="10" fill="hold" grpId="0" nodeType="clickEffect">
                                  <p:stCondLst>
                                    <p:cond delay="0"/>
                                  </p:stCondLst>
                                  <p:childTnLst>
                                    <p:animEffect transition="out" filter="randombar(horizontal)">
                                      <p:cBhvr>
                                        <p:cTn id="48" dur="500"/>
                                        <p:tgtEl>
                                          <p:spTgt spid="26"/>
                                        </p:tgtEl>
                                      </p:cBhvr>
                                    </p:animEffect>
                                    <p:set>
                                      <p:cBhvr>
                                        <p:cTn id="49" dur="1" fill="hold">
                                          <p:stCondLst>
                                            <p:cond delay="499"/>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50" restart="whenNotActive" fill="hold" evtFilter="cancelBubble" nodeType="interactiveSeq">
                <p:stCondLst>
                  <p:cond evt="onClick" delay="0">
                    <p:tgtEl>
                      <p:spTgt spid="27"/>
                    </p:tgtEl>
                  </p:cond>
                </p:stCondLst>
                <p:endSync evt="end" delay="0">
                  <p:rtn val="all"/>
                </p:endSync>
                <p:childTnLst>
                  <p:par>
                    <p:cTn id="51" fill="hold">
                      <p:stCondLst>
                        <p:cond delay="0"/>
                      </p:stCondLst>
                      <p:childTnLst>
                        <p:par>
                          <p:cTn id="52" fill="hold">
                            <p:stCondLst>
                              <p:cond delay="0"/>
                            </p:stCondLst>
                            <p:childTnLst>
                              <p:par>
                                <p:cTn id="53" presetID="14" presetClass="exit" presetSubtype="10" fill="hold" grpId="0" nodeType="clickEffect">
                                  <p:stCondLst>
                                    <p:cond delay="0"/>
                                  </p:stCondLst>
                                  <p:childTnLst>
                                    <p:animEffect transition="out" filter="randombar(horizontal)">
                                      <p:cBhvr>
                                        <p:cTn id="54" dur="500"/>
                                        <p:tgtEl>
                                          <p:spTgt spid="27"/>
                                        </p:tgtEl>
                                      </p:cBhvr>
                                    </p:animEffect>
                                    <p:set>
                                      <p:cBhvr>
                                        <p:cTn id="55" dur="1" fill="hold">
                                          <p:stCondLst>
                                            <p:cond delay="4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56" restart="whenNotActive" fill="hold" evtFilter="cancelBubble" nodeType="interactiveSeq">
                <p:stCondLst>
                  <p:cond evt="onClick" delay="0">
                    <p:tgtEl>
                      <p:spTgt spid="28"/>
                    </p:tgtEl>
                  </p:cond>
                </p:stCondLst>
                <p:endSync evt="end" delay="0">
                  <p:rtn val="all"/>
                </p:endSync>
                <p:childTnLst>
                  <p:par>
                    <p:cTn id="57" fill="hold">
                      <p:stCondLst>
                        <p:cond delay="0"/>
                      </p:stCondLst>
                      <p:childTnLst>
                        <p:par>
                          <p:cTn id="58" fill="hold">
                            <p:stCondLst>
                              <p:cond delay="0"/>
                            </p:stCondLst>
                            <p:childTnLst>
                              <p:par>
                                <p:cTn id="59" presetID="14" presetClass="exit" presetSubtype="10" fill="hold" grpId="0" nodeType="clickEffect">
                                  <p:stCondLst>
                                    <p:cond delay="0"/>
                                  </p:stCondLst>
                                  <p:childTnLst>
                                    <p:animEffect transition="out" filter="randombar(horizontal)">
                                      <p:cBhvr>
                                        <p:cTn id="60" dur="500"/>
                                        <p:tgtEl>
                                          <p:spTgt spid="28"/>
                                        </p:tgtEl>
                                      </p:cBhvr>
                                    </p:animEffect>
                                    <p:set>
                                      <p:cBhvr>
                                        <p:cTn id="61" dur="1" fill="hold">
                                          <p:stCondLst>
                                            <p:cond delay="4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8"/>
                  </p:tgtEl>
                </p:cond>
              </p:nextCondLst>
            </p:seq>
            <p:seq concurrent="1" nextAc="seek">
              <p:cTn id="62" restart="whenNotActive" fill="hold" evtFilter="cancelBubble" nodeType="interactiveSeq">
                <p:stCondLst>
                  <p:cond evt="onClick" delay="0">
                    <p:tgtEl>
                      <p:spTgt spid="29"/>
                    </p:tgtEl>
                  </p:cond>
                </p:stCondLst>
                <p:endSync evt="end" delay="0">
                  <p:rtn val="all"/>
                </p:endSync>
                <p:childTnLst>
                  <p:par>
                    <p:cTn id="63" fill="hold">
                      <p:stCondLst>
                        <p:cond delay="0"/>
                      </p:stCondLst>
                      <p:childTnLst>
                        <p:par>
                          <p:cTn id="64" fill="hold">
                            <p:stCondLst>
                              <p:cond delay="0"/>
                            </p:stCondLst>
                            <p:childTnLst>
                              <p:par>
                                <p:cTn id="65" presetID="14" presetClass="exit" presetSubtype="10" fill="hold" grpId="0" nodeType="clickEffect">
                                  <p:stCondLst>
                                    <p:cond delay="0"/>
                                  </p:stCondLst>
                                  <p:childTnLst>
                                    <p:animEffect transition="out" filter="randombar(horizontal)">
                                      <p:cBhvr>
                                        <p:cTn id="66" dur="500"/>
                                        <p:tgtEl>
                                          <p:spTgt spid="29"/>
                                        </p:tgtEl>
                                      </p:cBhvr>
                                    </p:animEffect>
                                    <p:set>
                                      <p:cBhvr>
                                        <p:cTn id="67" dur="1" fill="hold">
                                          <p:stCondLst>
                                            <p:cond delay="4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9"/>
                  </p:tgtEl>
                </p:cond>
              </p:nextCondLst>
            </p:seq>
            <p:seq concurrent="1" nextAc="seek">
              <p:cTn id="68" restart="whenNotActive" fill="hold" evtFilter="cancelBubble" nodeType="interactiveSeq">
                <p:stCondLst>
                  <p:cond evt="onClick" delay="0">
                    <p:tgtEl>
                      <p:spTgt spid="30"/>
                    </p:tgtEl>
                  </p:cond>
                </p:stCondLst>
                <p:endSync evt="end" delay="0">
                  <p:rtn val="all"/>
                </p:endSync>
                <p:childTnLst>
                  <p:par>
                    <p:cTn id="69" fill="hold">
                      <p:stCondLst>
                        <p:cond delay="0"/>
                      </p:stCondLst>
                      <p:childTnLst>
                        <p:par>
                          <p:cTn id="70" fill="hold">
                            <p:stCondLst>
                              <p:cond delay="0"/>
                            </p:stCondLst>
                            <p:childTnLst>
                              <p:par>
                                <p:cTn id="71" presetID="14" presetClass="exit" presetSubtype="10" fill="hold" grpId="0" nodeType="clickEffect">
                                  <p:stCondLst>
                                    <p:cond delay="0"/>
                                  </p:stCondLst>
                                  <p:childTnLst>
                                    <p:animEffect transition="out" filter="randombar(horizontal)">
                                      <p:cBhvr>
                                        <p:cTn id="72" dur="500"/>
                                        <p:tgtEl>
                                          <p:spTgt spid="30"/>
                                        </p:tgtEl>
                                      </p:cBhvr>
                                    </p:animEffect>
                                    <p:set>
                                      <p:cBhvr>
                                        <p:cTn id="73" dur="1" fill="hold">
                                          <p:stCondLst>
                                            <p:cond delay="499"/>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74" restart="whenNotActive" fill="hold" evtFilter="cancelBubble" nodeType="interactiveSeq">
                <p:stCondLst>
                  <p:cond evt="onClick" delay="0">
                    <p:tgtEl>
                      <p:spTgt spid="31"/>
                    </p:tgtEl>
                  </p:cond>
                </p:stCondLst>
                <p:endSync evt="end" delay="0">
                  <p:rtn val="all"/>
                </p:endSync>
                <p:childTnLst>
                  <p:par>
                    <p:cTn id="75" fill="hold">
                      <p:stCondLst>
                        <p:cond delay="0"/>
                      </p:stCondLst>
                      <p:childTnLst>
                        <p:par>
                          <p:cTn id="76" fill="hold">
                            <p:stCondLst>
                              <p:cond delay="0"/>
                            </p:stCondLst>
                            <p:childTnLst>
                              <p:par>
                                <p:cTn id="77" presetID="14" presetClass="exit" presetSubtype="10" fill="hold" grpId="0" nodeType="clickEffect">
                                  <p:stCondLst>
                                    <p:cond delay="0"/>
                                  </p:stCondLst>
                                  <p:childTnLst>
                                    <p:animEffect transition="out" filter="randombar(horizontal)">
                                      <p:cBhvr>
                                        <p:cTn id="78" dur="500"/>
                                        <p:tgtEl>
                                          <p:spTgt spid="31"/>
                                        </p:tgtEl>
                                      </p:cBhvr>
                                    </p:animEffect>
                                    <p:set>
                                      <p:cBhvr>
                                        <p:cTn id="79" dur="1" fill="hold">
                                          <p:stCondLst>
                                            <p:cond delay="499"/>
                                          </p:stCondLst>
                                        </p:cTn>
                                        <p:tgtEl>
                                          <p:spTgt spid="31"/>
                                        </p:tgtEl>
                                        <p:attrNameLst>
                                          <p:attrName>style.visibility</p:attrName>
                                        </p:attrNameLst>
                                      </p:cBhvr>
                                      <p:to>
                                        <p:strVal val="hidden"/>
                                      </p:to>
                                    </p:set>
                                  </p:childTnLst>
                                </p:cTn>
                              </p:par>
                            </p:childTnLst>
                          </p:cTn>
                        </p:par>
                      </p:childTnLst>
                    </p:cTn>
                  </p:par>
                </p:childTnLst>
              </p:cTn>
              <p:nextCondLst>
                <p:cond evt="onClick" delay="0">
                  <p:tgtEl>
                    <p:spTgt spid="31"/>
                  </p:tgtEl>
                </p:cond>
              </p:nextCondLst>
            </p:seq>
            <p:seq concurrent="1" nextAc="seek">
              <p:cTn id="80" restart="whenNotActive" fill="hold" evtFilter="cancelBubble" nodeType="interactiveSeq">
                <p:stCondLst>
                  <p:cond evt="onClick" delay="0">
                    <p:tgtEl>
                      <p:spTgt spid="32"/>
                    </p:tgtEl>
                  </p:cond>
                </p:stCondLst>
                <p:endSync evt="end" delay="0">
                  <p:rtn val="all"/>
                </p:endSync>
                <p:childTnLst>
                  <p:par>
                    <p:cTn id="81" fill="hold">
                      <p:stCondLst>
                        <p:cond delay="0"/>
                      </p:stCondLst>
                      <p:childTnLst>
                        <p:par>
                          <p:cTn id="82" fill="hold">
                            <p:stCondLst>
                              <p:cond delay="0"/>
                            </p:stCondLst>
                            <p:childTnLst>
                              <p:par>
                                <p:cTn id="83" presetID="14" presetClass="exit" presetSubtype="10" fill="hold" grpId="0" nodeType="clickEffect">
                                  <p:stCondLst>
                                    <p:cond delay="0"/>
                                  </p:stCondLst>
                                  <p:childTnLst>
                                    <p:animEffect transition="out" filter="randombar(horizontal)">
                                      <p:cBhvr>
                                        <p:cTn id="84" dur="500"/>
                                        <p:tgtEl>
                                          <p:spTgt spid="32"/>
                                        </p:tgtEl>
                                      </p:cBhvr>
                                    </p:animEffect>
                                    <p:set>
                                      <p:cBhvr>
                                        <p:cTn id="85" dur="1" fill="hold">
                                          <p:stCondLst>
                                            <p:cond delay="499"/>
                                          </p:stCondLst>
                                        </p:cTn>
                                        <p:tgtEl>
                                          <p:spTgt spid="32"/>
                                        </p:tgtEl>
                                        <p:attrNameLst>
                                          <p:attrName>style.visibility</p:attrName>
                                        </p:attrNameLst>
                                      </p:cBhvr>
                                      <p:to>
                                        <p:strVal val="hidden"/>
                                      </p:to>
                                    </p:set>
                                  </p:childTnLst>
                                </p:cTn>
                              </p:par>
                            </p:childTnLst>
                          </p:cTn>
                        </p:par>
                      </p:childTnLst>
                    </p:cTn>
                  </p:par>
                </p:childTnLst>
              </p:cTn>
              <p:nextCondLst>
                <p:cond evt="onClick" delay="0">
                  <p:tgtEl>
                    <p:spTgt spid="32"/>
                  </p:tgtEl>
                </p:cond>
              </p:nextCondLst>
            </p:seq>
            <p:seq concurrent="1" nextAc="seek">
              <p:cTn id="86" restart="whenNotActive" fill="hold" evtFilter="cancelBubble" nodeType="interactiveSeq">
                <p:stCondLst>
                  <p:cond evt="onClick" delay="0">
                    <p:tgtEl>
                      <p:spTgt spid="33"/>
                    </p:tgtEl>
                  </p:cond>
                </p:stCondLst>
                <p:endSync evt="end" delay="0">
                  <p:rtn val="all"/>
                </p:endSync>
                <p:childTnLst>
                  <p:par>
                    <p:cTn id="87" fill="hold">
                      <p:stCondLst>
                        <p:cond delay="0"/>
                      </p:stCondLst>
                      <p:childTnLst>
                        <p:par>
                          <p:cTn id="88" fill="hold">
                            <p:stCondLst>
                              <p:cond delay="0"/>
                            </p:stCondLst>
                            <p:childTnLst>
                              <p:par>
                                <p:cTn id="89" presetID="14" presetClass="exit" presetSubtype="10" fill="hold" grpId="0" nodeType="clickEffect">
                                  <p:stCondLst>
                                    <p:cond delay="0"/>
                                  </p:stCondLst>
                                  <p:childTnLst>
                                    <p:animEffect transition="out" filter="randombar(horizontal)">
                                      <p:cBhvr>
                                        <p:cTn id="90" dur="500"/>
                                        <p:tgtEl>
                                          <p:spTgt spid="33"/>
                                        </p:tgtEl>
                                      </p:cBhvr>
                                    </p:animEffect>
                                    <p:set>
                                      <p:cBhvr>
                                        <p:cTn id="91" dur="1" fill="hold">
                                          <p:stCondLst>
                                            <p:cond delay="499"/>
                                          </p:stCondLst>
                                        </p:cTn>
                                        <p:tgtEl>
                                          <p:spTgt spid="33"/>
                                        </p:tgtEl>
                                        <p:attrNameLst>
                                          <p:attrName>style.visibility</p:attrName>
                                        </p:attrNameLst>
                                      </p:cBhvr>
                                      <p:to>
                                        <p:strVal val="hidden"/>
                                      </p:to>
                                    </p:set>
                                  </p:childTnLst>
                                </p:cTn>
                              </p:par>
                            </p:childTnLst>
                          </p:cTn>
                        </p:par>
                      </p:childTnLst>
                    </p:cTn>
                  </p:par>
                </p:childTnLst>
              </p:cTn>
              <p:nextCondLst>
                <p:cond evt="onClick" delay="0">
                  <p:tgtEl>
                    <p:spTgt spid="33"/>
                  </p:tgtEl>
                </p:cond>
              </p:nextCondLst>
            </p:seq>
            <p:seq concurrent="1" nextAc="seek">
              <p:cTn id="92" restart="whenNotActive" fill="hold" evtFilter="cancelBubble" nodeType="interactiveSeq">
                <p:stCondLst>
                  <p:cond evt="onClick" delay="0">
                    <p:tgtEl>
                      <p:spTgt spid="6"/>
                    </p:tgtEl>
                  </p:cond>
                </p:stCondLst>
                <p:endSync evt="end" delay="0">
                  <p:rtn val="all"/>
                </p:endSync>
                <p:childTnLst>
                  <p:par>
                    <p:cTn id="93" fill="hold">
                      <p:stCondLst>
                        <p:cond delay="0"/>
                      </p:stCondLst>
                      <p:childTnLst>
                        <p:par>
                          <p:cTn id="94" fill="hold">
                            <p:stCondLst>
                              <p:cond delay="0"/>
                            </p:stCondLst>
                            <p:childTnLst>
                              <p:par>
                                <p:cTn id="95" presetID="14" presetClass="exit" presetSubtype="10" fill="hold" grpId="0" nodeType="clickEffect">
                                  <p:stCondLst>
                                    <p:cond delay="0"/>
                                  </p:stCondLst>
                                  <p:childTnLst>
                                    <p:animEffect transition="out" filter="randombar(horizontal)">
                                      <p:cBhvr>
                                        <p:cTn id="96" dur="500"/>
                                        <p:tgtEl>
                                          <p:spTgt spid="6"/>
                                        </p:tgtEl>
                                      </p:cBhvr>
                                    </p:animEffect>
                                    <p:set>
                                      <p:cBhvr>
                                        <p:cTn id="97" dur="1" fill="hold">
                                          <p:stCondLst>
                                            <p:cond delay="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childTnLst>
        </p:cTn>
      </p:par>
    </p:tnLst>
    <p:bldLst>
      <p:bldP spid="2" grpId="0" animBg="1"/>
      <p:bldP spid="4" grpId="0" animBg="1"/>
      <p:bldP spid="5" grpId="0" animBg="1"/>
      <p:bldP spid="3" grpId="0" animBg="1"/>
      <p:bldP spid="18"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6"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6E2D600-16B1-A75A-493C-5BA810FA4B09}"/>
              </a:ext>
            </a:extLst>
          </p:cNvPr>
          <p:cNvSpPr/>
          <p:nvPr/>
        </p:nvSpPr>
        <p:spPr>
          <a:xfrm>
            <a:off x="457200" y="1579950"/>
            <a:ext cx="4020460" cy="1490349"/>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1800">
                <a:solidFill>
                  <a:srgbClr val="0D0D0D"/>
                </a:solidFill>
                <a:ea typeface="Calibri" panose="020F0502020204030204" pitchFamily="34" charset="0"/>
                <a:cs typeface="Arial" panose="020B0604020202020204" pitchFamily="34" charset="0"/>
              </a:rPr>
              <a:t>A. Việt Nam có nền kinh tế, tài chính phát triển bậc nhất Đông Dương trong những thập kỉ đầu </a:t>
            </a:r>
            <a:r>
              <a:rPr lang="en-US" sz="1800">
                <a:solidFill>
                  <a:srgbClr val="0D0D0D"/>
                </a:solidFill>
                <a:ea typeface="Calibri" panose="020F0502020204030204" pitchFamily="34" charset="0"/>
                <a:cs typeface="Arial" panose="020B0604020202020204" pitchFamily="34" charset="0"/>
              </a:rPr>
              <a:t>TK </a:t>
            </a:r>
            <a:r>
              <a:rPr lang="vi-VN" sz="1800">
                <a:solidFill>
                  <a:srgbClr val="0D0D0D"/>
                </a:solidFill>
                <a:ea typeface="Calibri" panose="020F0502020204030204" pitchFamily="34" charset="0"/>
                <a:cs typeface="Arial" panose="020B0604020202020204" pitchFamily="34" charset="0"/>
              </a:rPr>
              <a:t>XX.</a:t>
            </a:r>
            <a:endParaRPr kumimoji="0" lang="en-US" sz="18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3" name="TextBox 2">
            <a:extLst>
              <a:ext uri="{FF2B5EF4-FFF2-40B4-BE49-F238E27FC236}">
                <a16:creationId xmlns:a16="http://schemas.microsoft.com/office/drawing/2014/main" id="{710CD114-E4EA-2E6B-F322-FC31EBDEF8FC}"/>
              </a:ext>
            </a:extLst>
          </p:cNvPr>
          <p:cNvSpPr txBox="1"/>
          <p:nvPr/>
        </p:nvSpPr>
        <p:spPr>
          <a:xfrm>
            <a:off x="385181" y="318816"/>
            <a:ext cx="8373637" cy="1045223"/>
          </a:xfrm>
          <a:prstGeom prst="rect">
            <a:avLst/>
          </a:prstGeom>
          <a:noFill/>
        </p:spPr>
        <p:txBody>
          <a:bodyPr wrap="square">
            <a:spAutoFit/>
          </a:bodyPr>
          <a:lstStyle/>
          <a:p>
            <a:pPr lvl="0" algn="ctr">
              <a:lnSpc>
                <a:spcPct val="150000"/>
              </a:lnSpc>
              <a:spcAft>
                <a:spcPts val="1000"/>
              </a:spcAft>
            </a:pPr>
            <a:r>
              <a:rPr kumimoji="0" lang="en-US" sz="2200" b="1"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rPr>
              <a:t>Câu 1. </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Ý nào phản ánh đúng nhất nguyên nhân Việt Nam phải chịu ảnh hưởng nặng nề của cuộc khủng hoảng kinh tế thế giới?</a:t>
            </a:r>
            <a:endParaRPr kumimoji="0" lang="en-US" sz="2200"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AF96F4C5-7A62-83E2-156A-46E6C15F76F6}"/>
              </a:ext>
            </a:extLst>
          </p:cNvPr>
          <p:cNvSpPr/>
          <p:nvPr/>
        </p:nvSpPr>
        <p:spPr>
          <a:xfrm>
            <a:off x="457200" y="3207830"/>
            <a:ext cx="4020460" cy="1490349"/>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vi-VN" sz="1800">
                <a:solidFill>
                  <a:srgbClr val="0D0D0D"/>
                </a:solidFill>
                <a:ea typeface="Calibri" panose="020F0502020204030204" pitchFamily="34" charset="0"/>
                <a:cs typeface="Arial" panose="020B0604020202020204" pitchFamily="34" charset="0"/>
              </a:rPr>
              <a:t>B. Việt Nam là thuộc địa của Pháp.</a:t>
            </a:r>
            <a:endParaRPr kumimoji="0" lang="en-US" sz="18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5" name="Rectangle: Rounded Corners 4">
            <a:extLst>
              <a:ext uri="{FF2B5EF4-FFF2-40B4-BE49-F238E27FC236}">
                <a16:creationId xmlns:a16="http://schemas.microsoft.com/office/drawing/2014/main" id="{19450419-DDE9-139A-ED45-FF783535A93A}"/>
              </a:ext>
            </a:extLst>
          </p:cNvPr>
          <p:cNvSpPr/>
          <p:nvPr/>
        </p:nvSpPr>
        <p:spPr>
          <a:xfrm>
            <a:off x="4742988" y="1579950"/>
            <a:ext cx="3814271" cy="1490349"/>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1800">
                <a:solidFill>
                  <a:srgbClr val="0D0D0D"/>
                </a:solidFill>
                <a:ea typeface="Calibri" panose="020F0502020204030204" pitchFamily="34" charset="0"/>
                <a:cs typeface="Arial" panose="020B0604020202020204" pitchFamily="34" charset="0"/>
              </a:rPr>
              <a:t>C. Việt Nam xuất khẩu nhiều tài nguyên thiên nhiên sang các nước tư bản châu Âu vào đầu </a:t>
            </a:r>
            <a:r>
              <a:rPr lang="en-US" sz="1800">
                <a:solidFill>
                  <a:srgbClr val="0D0D0D"/>
                </a:solidFill>
                <a:ea typeface="Calibri" panose="020F0502020204030204" pitchFamily="34" charset="0"/>
                <a:cs typeface="Arial" panose="020B0604020202020204" pitchFamily="34" charset="0"/>
              </a:rPr>
              <a:t>TK </a:t>
            </a:r>
            <a:r>
              <a:rPr lang="vi-VN" sz="1800">
                <a:solidFill>
                  <a:srgbClr val="0D0D0D"/>
                </a:solidFill>
                <a:ea typeface="Calibri" panose="020F0502020204030204" pitchFamily="34" charset="0"/>
                <a:cs typeface="Arial" panose="020B0604020202020204" pitchFamily="34" charset="0"/>
              </a:rPr>
              <a:t>XX.</a:t>
            </a:r>
            <a:endParaRPr kumimoji="0" lang="en-US" sz="18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6" name="Rectangle: Rounded Corners 5">
            <a:extLst>
              <a:ext uri="{FF2B5EF4-FFF2-40B4-BE49-F238E27FC236}">
                <a16:creationId xmlns:a16="http://schemas.microsoft.com/office/drawing/2014/main" id="{7A548F09-4386-F9F1-B7F3-2C560EC24AEE}"/>
              </a:ext>
            </a:extLst>
          </p:cNvPr>
          <p:cNvSpPr/>
          <p:nvPr/>
        </p:nvSpPr>
        <p:spPr>
          <a:xfrm>
            <a:off x="4742988" y="3207830"/>
            <a:ext cx="3814271" cy="1490349"/>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1800">
                <a:solidFill>
                  <a:srgbClr val="0D0D0D"/>
                </a:solidFill>
                <a:ea typeface="Calibri" panose="020F0502020204030204" pitchFamily="34" charset="0"/>
                <a:cs typeface="Arial" panose="020B0604020202020204" pitchFamily="34" charset="0"/>
              </a:rPr>
              <a:t>D. Việt Nam nằm trên con đường giao thương hàng hải quốc tế.</a:t>
            </a:r>
            <a:endParaRPr kumimoji="0" lang="en-US" sz="18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8" name="Multiplication Sign 7">
            <a:hlinkClick r:id="rId3" action="ppaction://hlinksldjump"/>
            <a:extLst>
              <a:ext uri="{FF2B5EF4-FFF2-40B4-BE49-F238E27FC236}">
                <a16:creationId xmlns:a16="http://schemas.microsoft.com/office/drawing/2014/main" id="{26636F90-AB36-19E4-EFFE-1B2B266D1217}"/>
              </a:ext>
            </a:extLst>
          </p:cNvPr>
          <p:cNvSpPr/>
          <p:nvPr/>
        </p:nvSpPr>
        <p:spPr>
          <a:xfrm>
            <a:off x="-76200" y="-39758"/>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10" name="Rectangle: Rounded Corners 9">
            <a:extLst>
              <a:ext uri="{FF2B5EF4-FFF2-40B4-BE49-F238E27FC236}">
                <a16:creationId xmlns:a16="http://schemas.microsoft.com/office/drawing/2014/main" id="{87C1568F-A631-968F-F87C-263163F087E1}"/>
              </a:ext>
            </a:extLst>
          </p:cNvPr>
          <p:cNvSpPr/>
          <p:nvPr/>
        </p:nvSpPr>
        <p:spPr>
          <a:xfrm>
            <a:off x="457200" y="3207830"/>
            <a:ext cx="4020460" cy="1490349"/>
          </a:xfrm>
          <a:prstGeom prst="roundRect">
            <a:avLst>
              <a:gd name="adj" fmla="val 13074"/>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vi-VN" sz="1800">
                <a:solidFill>
                  <a:srgbClr val="0D0D0D"/>
                </a:solidFill>
                <a:ea typeface="Calibri" panose="020F0502020204030204" pitchFamily="34" charset="0"/>
                <a:cs typeface="Arial" panose="020B0604020202020204" pitchFamily="34" charset="0"/>
              </a:rPr>
              <a:t>B. Việt Nam là thuộc địa của Pháp.</a:t>
            </a:r>
            <a:endParaRPr kumimoji="0" lang="en-US" sz="18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2976699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randombar(horizontal)">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10"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6E2D600-16B1-A75A-493C-5BA810FA4B09}"/>
              </a:ext>
            </a:extLst>
          </p:cNvPr>
          <p:cNvSpPr/>
          <p:nvPr/>
        </p:nvSpPr>
        <p:spPr>
          <a:xfrm>
            <a:off x="341971" y="1652435"/>
            <a:ext cx="4059043" cy="1451125"/>
          </a:xfrm>
          <a:prstGeom prst="roundRect">
            <a:avLst>
              <a:gd name="adj" fmla="val 808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A. Giữa toàn thể dân tộc Việt Nam với thực dân Pháp và giữa nông dân với địa chủ phong kiến.</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3" name="TextBox 2">
            <a:extLst>
              <a:ext uri="{FF2B5EF4-FFF2-40B4-BE49-F238E27FC236}">
                <a16:creationId xmlns:a16="http://schemas.microsoft.com/office/drawing/2014/main" id="{710CD114-E4EA-2E6B-F322-FC31EBDEF8FC}"/>
              </a:ext>
            </a:extLst>
          </p:cNvPr>
          <p:cNvSpPr txBox="1"/>
          <p:nvPr/>
        </p:nvSpPr>
        <p:spPr>
          <a:xfrm>
            <a:off x="734820" y="437350"/>
            <a:ext cx="7674363" cy="1045223"/>
          </a:xfrm>
          <a:prstGeom prst="rect">
            <a:avLst/>
          </a:prstGeom>
          <a:noFill/>
        </p:spPr>
        <p:txBody>
          <a:bodyPr wrap="square">
            <a:spAutoFit/>
          </a:bodyPr>
          <a:lstStyle/>
          <a:p>
            <a:pPr lvl="0" algn="ctr">
              <a:lnSpc>
                <a:spcPct val="150000"/>
              </a:lnSpc>
              <a:spcAft>
                <a:spcPts val="1000"/>
              </a:spcAft>
            </a:pPr>
            <a:r>
              <a:rPr kumimoji="0" lang="en-US" sz="2200" b="1"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rPr>
              <a:t>Câu 2. </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Mâu thuẫn cơ bản trong lòng xã hội Việt Nam vào những năm khủng hoảng kinh tế thế giới 1929 – 1933 là:</a:t>
            </a:r>
            <a:endParaRPr kumimoji="0" lang="en-US" sz="2200"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AF96F4C5-7A62-83E2-156A-46E6C15F76F6}"/>
              </a:ext>
            </a:extLst>
          </p:cNvPr>
          <p:cNvSpPr/>
          <p:nvPr/>
        </p:nvSpPr>
        <p:spPr>
          <a:xfrm>
            <a:off x="341971" y="3357248"/>
            <a:ext cx="4059043" cy="1451125"/>
          </a:xfrm>
          <a:prstGeom prst="roundRect">
            <a:avLst>
              <a:gd name="adj" fmla="val 765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B. Giữa nhân dân Việt Nam với thực dân Pháp và tầng lớp tư sản mại bản.</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5" name="Rectangle: Rounded Corners 4">
            <a:extLst>
              <a:ext uri="{FF2B5EF4-FFF2-40B4-BE49-F238E27FC236}">
                <a16:creationId xmlns:a16="http://schemas.microsoft.com/office/drawing/2014/main" id="{19450419-DDE9-139A-ED45-FF783535A93A}"/>
              </a:ext>
            </a:extLst>
          </p:cNvPr>
          <p:cNvSpPr/>
          <p:nvPr/>
        </p:nvSpPr>
        <p:spPr>
          <a:xfrm>
            <a:off x="4742989" y="1652435"/>
            <a:ext cx="4059040" cy="1451125"/>
          </a:xfrm>
          <a:prstGeom prst="roundRect">
            <a:avLst>
              <a:gd name="adj" fmla="val 808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C. Giữa nông dân với địa chủ phong kiến và giữa công nhân với tư sản.</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6" name="Rectangle: Rounded Corners 5">
            <a:extLst>
              <a:ext uri="{FF2B5EF4-FFF2-40B4-BE49-F238E27FC236}">
                <a16:creationId xmlns:a16="http://schemas.microsoft.com/office/drawing/2014/main" id="{7A548F09-4386-F9F1-B7F3-2C560EC24AEE}"/>
              </a:ext>
            </a:extLst>
          </p:cNvPr>
          <p:cNvSpPr/>
          <p:nvPr/>
        </p:nvSpPr>
        <p:spPr>
          <a:xfrm>
            <a:off x="4742989" y="3357248"/>
            <a:ext cx="4059040" cy="1451125"/>
          </a:xfrm>
          <a:prstGeom prst="roundRect">
            <a:avLst>
              <a:gd name="adj" fmla="val 8905"/>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D. Giữa công nhân với thực dân Pháp và tay sai.</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8" name="Multiplication Sign 7">
            <a:hlinkClick r:id="rId3" action="ppaction://hlinksldjump"/>
            <a:extLst>
              <a:ext uri="{FF2B5EF4-FFF2-40B4-BE49-F238E27FC236}">
                <a16:creationId xmlns:a16="http://schemas.microsoft.com/office/drawing/2014/main" id="{26636F90-AB36-19E4-EFFE-1B2B266D1217}"/>
              </a:ext>
            </a:extLst>
          </p:cNvPr>
          <p:cNvSpPr/>
          <p:nvPr/>
        </p:nvSpPr>
        <p:spPr>
          <a:xfrm>
            <a:off x="-76200" y="-39758"/>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11" name="Rectangle: Rounded Corners 10">
            <a:extLst>
              <a:ext uri="{FF2B5EF4-FFF2-40B4-BE49-F238E27FC236}">
                <a16:creationId xmlns:a16="http://schemas.microsoft.com/office/drawing/2014/main" id="{1EA0FC90-1FC6-011D-1777-D818E788A6BD}"/>
              </a:ext>
            </a:extLst>
          </p:cNvPr>
          <p:cNvSpPr/>
          <p:nvPr/>
        </p:nvSpPr>
        <p:spPr>
          <a:xfrm>
            <a:off x="341971" y="1652435"/>
            <a:ext cx="4059043" cy="1451125"/>
          </a:xfrm>
          <a:prstGeom prst="roundRect">
            <a:avLst>
              <a:gd name="adj" fmla="val 8086"/>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A. Giữa toàn thể dân tộc Việt Nam với thực dân Pháp và giữa nông dân với địa chủ phong kiến.</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3152659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randombar(horizontal)">
                                      <p:cBhvr>
                                        <p:cTn id="2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11"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6E2D600-16B1-A75A-493C-5BA810FA4B09}"/>
              </a:ext>
            </a:extLst>
          </p:cNvPr>
          <p:cNvSpPr/>
          <p:nvPr/>
        </p:nvSpPr>
        <p:spPr>
          <a:xfrm>
            <a:off x="1050537" y="1579950"/>
            <a:ext cx="3350477" cy="1490349"/>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A. Nam Đàn</a:t>
            </a:r>
            <a:r>
              <a:rPr lang="en-US" sz="2000">
                <a:solidFill>
                  <a:srgbClr val="0D0D0D"/>
                </a:solidFill>
                <a:ea typeface="Calibri" panose="020F0502020204030204" pitchFamily="34" charset="0"/>
                <a:cs typeface="Arial" panose="020B0604020202020204" pitchFamily="34" charset="0"/>
              </a:rPr>
              <a:t> (Nghệ An)</a:t>
            </a:r>
            <a:r>
              <a:rPr lang="vi-VN" sz="2000">
                <a:solidFill>
                  <a:srgbClr val="0D0D0D"/>
                </a:solidFill>
                <a:ea typeface="Calibri" panose="020F0502020204030204" pitchFamily="34" charset="0"/>
                <a:cs typeface="Arial" panose="020B0604020202020204" pitchFamily="34" charset="0"/>
              </a:rPr>
              <a:t>.</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3" name="TextBox 2">
            <a:extLst>
              <a:ext uri="{FF2B5EF4-FFF2-40B4-BE49-F238E27FC236}">
                <a16:creationId xmlns:a16="http://schemas.microsoft.com/office/drawing/2014/main" id="{710CD114-E4EA-2E6B-F322-FC31EBDEF8FC}"/>
              </a:ext>
            </a:extLst>
          </p:cNvPr>
          <p:cNvSpPr txBox="1"/>
          <p:nvPr/>
        </p:nvSpPr>
        <p:spPr>
          <a:xfrm>
            <a:off x="1260598" y="388268"/>
            <a:ext cx="6622803" cy="1045223"/>
          </a:xfrm>
          <a:prstGeom prst="rect">
            <a:avLst/>
          </a:prstGeom>
          <a:noFill/>
        </p:spPr>
        <p:txBody>
          <a:bodyPr wrap="square">
            <a:spAutoFit/>
          </a:bodyPr>
          <a:lstStyle/>
          <a:p>
            <a:pPr lvl="0" algn="ctr">
              <a:lnSpc>
                <a:spcPct val="150000"/>
              </a:lnSpc>
              <a:spcAft>
                <a:spcPts val="1000"/>
              </a:spcAft>
            </a:pPr>
            <a:r>
              <a:rPr kumimoji="0" lang="en-US" sz="2200" b="1"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rPr>
              <a:t>Câu 3. </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Ngày 12/9/1930, 8 000 nông dân Nghệ An biểu tình ở đâu?</a:t>
            </a:r>
            <a:endParaRPr kumimoji="0" lang="en-US" sz="2200"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AF96F4C5-7A62-83E2-156A-46E6C15F76F6}"/>
              </a:ext>
            </a:extLst>
          </p:cNvPr>
          <p:cNvSpPr/>
          <p:nvPr/>
        </p:nvSpPr>
        <p:spPr>
          <a:xfrm>
            <a:off x="1050537" y="3207830"/>
            <a:ext cx="3350477" cy="1490349"/>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B. Hưng Nguyên</a:t>
            </a:r>
            <a:r>
              <a:rPr lang="en-US" sz="2000">
                <a:solidFill>
                  <a:srgbClr val="0D0D0D"/>
                </a:solidFill>
                <a:ea typeface="Calibri" panose="020F0502020204030204" pitchFamily="34" charset="0"/>
                <a:cs typeface="Arial" panose="020B0604020202020204" pitchFamily="34" charset="0"/>
              </a:rPr>
              <a:t> </a:t>
            </a:r>
          </a:p>
          <a:p>
            <a:pPr lvl="0" algn="ctr">
              <a:lnSpc>
                <a:spcPct val="150000"/>
              </a:lnSpc>
            </a:pPr>
            <a:r>
              <a:rPr lang="en-US" sz="2000">
                <a:solidFill>
                  <a:srgbClr val="0D0D0D"/>
                </a:solidFill>
                <a:ea typeface="Calibri" panose="020F0502020204030204" pitchFamily="34" charset="0"/>
                <a:cs typeface="Arial" panose="020B0604020202020204" pitchFamily="34" charset="0"/>
              </a:rPr>
              <a:t>(Nghệ An)</a:t>
            </a:r>
            <a:r>
              <a:rPr lang="vi-VN" sz="2000">
                <a:solidFill>
                  <a:srgbClr val="0D0D0D"/>
                </a:solidFill>
                <a:ea typeface="Calibri" panose="020F0502020204030204" pitchFamily="34" charset="0"/>
                <a:cs typeface="Arial" panose="020B0604020202020204" pitchFamily="34" charset="0"/>
              </a:rPr>
              <a:t>.</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5" name="Rectangle: Rounded Corners 4">
            <a:extLst>
              <a:ext uri="{FF2B5EF4-FFF2-40B4-BE49-F238E27FC236}">
                <a16:creationId xmlns:a16="http://schemas.microsoft.com/office/drawing/2014/main" id="{19450419-DDE9-139A-ED45-FF783535A93A}"/>
              </a:ext>
            </a:extLst>
          </p:cNvPr>
          <p:cNvSpPr/>
          <p:nvPr/>
        </p:nvSpPr>
        <p:spPr>
          <a:xfrm>
            <a:off x="4742989" y="1579950"/>
            <a:ext cx="3350473" cy="1490349"/>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C. Bến Thủy</a:t>
            </a:r>
            <a:r>
              <a:rPr lang="en-US" sz="2000">
                <a:solidFill>
                  <a:srgbClr val="0D0D0D"/>
                </a:solidFill>
                <a:ea typeface="Calibri" panose="020F0502020204030204" pitchFamily="34" charset="0"/>
                <a:cs typeface="Arial" panose="020B0604020202020204" pitchFamily="34" charset="0"/>
              </a:rPr>
              <a:t> (Nghệ An)</a:t>
            </a:r>
            <a:r>
              <a:rPr lang="vi-VN" sz="2000">
                <a:solidFill>
                  <a:srgbClr val="0D0D0D"/>
                </a:solidFill>
                <a:ea typeface="Calibri" panose="020F0502020204030204" pitchFamily="34" charset="0"/>
                <a:cs typeface="Arial" panose="020B0604020202020204" pitchFamily="34" charset="0"/>
              </a:rPr>
              <a:t>.</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6" name="Rectangle: Rounded Corners 5">
            <a:extLst>
              <a:ext uri="{FF2B5EF4-FFF2-40B4-BE49-F238E27FC236}">
                <a16:creationId xmlns:a16="http://schemas.microsoft.com/office/drawing/2014/main" id="{7A548F09-4386-F9F1-B7F3-2C560EC24AEE}"/>
              </a:ext>
            </a:extLst>
          </p:cNvPr>
          <p:cNvSpPr/>
          <p:nvPr/>
        </p:nvSpPr>
        <p:spPr>
          <a:xfrm>
            <a:off x="4742989" y="3207830"/>
            <a:ext cx="3350473" cy="1490349"/>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D. Thanh Chương</a:t>
            </a:r>
            <a:endParaRPr lang="en-US" sz="2000">
              <a:solidFill>
                <a:srgbClr val="0D0D0D"/>
              </a:solidFill>
              <a:ea typeface="Calibri" panose="020F0502020204030204" pitchFamily="34" charset="0"/>
              <a:cs typeface="Arial" panose="020B0604020202020204" pitchFamily="34" charset="0"/>
            </a:endParaRPr>
          </a:p>
          <a:p>
            <a:pPr lvl="0" algn="ctr">
              <a:lnSpc>
                <a:spcPct val="150000"/>
              </a:lnSpc>
            </a:pPr>
            <a:r>
              <a:rPr lang="en-US" sz="2000">
                <a:solidFill>
                  <a:srgbClr val="0D0D0D"/>
                </a:solidFill>
                <a:ea typeface="Calibri" panose="020F0502020204030204" pitchFamily="34" charset="0"/>
                <a:cs typeface="Arial" panose="020B0604020202020204" pitchFamily="34" charset="0"/>
              </a:rPr>
              <a:t>(Nghệ An)</a:t>
            </a:r>
            <a:r>
              <a:rPr lang="vi-VN" sz="2000">
                <a:solidFill>
                  <a:srgbClr val="0D0D0D"/>
                </a:solidFill>
                <a:ea typeface="Calibri" panose="020F0502020204030204" pitchFamily="34" charset="0"/>
                <a:cs typeface="Arial" panose="020B0604020202020204" pitchFamily="34" charset="0"/>
              </a:rPr>
              <a:t>. </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8" name="Multiplication Sign 7">
            <a:hlinkClick r:id="rId3" action="ppaction://hlinksldjump"/>
            <a:extLst>
              <a:ext uri="{FF2B5EF4-FFF2-40B4-BE49-F238E27FC236}">
                <a16:creationId xmlns:a16="http://schemas.microsoft.com/office/drawing/2014/main" id="{26636F90-AB36-19E4-EFFE-1B2B266D1217}"/>
              </a:ext>
            </a:extLst>
          </p:cNvPr>
          <p:cNvSpPr/>
          <p:nvPr/>
        </p:nvSpPr>
        <p:spPr>
          <a:xfrm>
            <a:off x="-76200" y="-39758"/>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7" name="Rectangle: Rounded Corners 6">
            <a:extLst>
              <a:ext uri="{FF2B5EF4-FFF2-40B4-BE49-F238E27FC236}">
                <a16:creationId xmlns:a16="http://schemas.microsoft.com/office/drawing/2014/main" id="{359F3512-BA52-8B5E-EC38-467325A1723A}"/>
              </a:ext>
            </a:extLst>
          </p:cNvPr>
          <p:cNvSpPr/>
          <p:nvPr/>
        </p:nvSpPr>
        <p:spPr>
          <a:xfrm>
            <a:off x="1050537" y="3207829"/>
            <a:ext cx="3350477" cy="1490349"/>
          </a:xfrm>
          <a:prstGeom prst="roundRect">
            <a:avLst>
              <a:gd name="adj" fmla="val 13074"/>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B. Hưng Nguyên</a:t>
            </a:r>
            <a:r>
              <a:rPr lang="en-US" sz="2000">
                <a:solidFill>
                  <a:srgbClr val="0D0D0D"/>
                </a:solidFill>
                <a:ea typeface="Calibri" panose="020F0502020204030204" pitchFamily="34" charset="0"/>
                <a:cs typeface="Arial" panose="020B0604020202020204" pitchFamily="34" charset="0"/>
              </a:rPr>
              <a:t> </a:t>
            </a:r>
          </a:p>
          <a:p>
            <a:pPr lvl="0" algn="ctr">
              <a:lnSpc>
                <a:spcPct val="150000"/>
              </a:lnSpc>
            </a:pPr>
            <a:r>
              <a:rPr lang="en-US" sz="2000">
                <a:solidFill>
                  <a:srgbClr val="0D0D0D"/>
                </a:solidFill>
                <a:ea typeface="Calibri" panose="020F0502020204030204" pitchFamily="34" charset="0"/>
                <a:cs typeface="Arial" panose="020B0604020202020204" pitchFamily="34" charset="0"/>
              </a:rPr>
              <a:t>(Nghệ An)</a:t>
            </a:r>
            <a:r>
              <a:rPr lang="vi-VN" sz="2000">
                <a:solidFill>
                  <a:srgbClr val="0D0D0D"/>
                </a:solidFill>
                <a:ea typeface="Calibri" panose="020F0502020204030204" pitchFamily="34" charset="0"/>
                <a:cs typeface="Arial" panose="020B0604020202020204" pitchFamily="34" charset="0"/>
              </a:rPr>
              <a:t>.</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3519589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7"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6E2D600-16B1-A75A-493C-5BA810FA4B09}"/>
              </a:ext>
            </a:extLst>
          </p:cNvPr>
          <p:cNvSpPr/>
          <p:nvPr/>
        </p:nvSpPr>
        <p:spPr>
          <a:xfrm>
            <a:off x="341974" y="1599544"/>
            <a:ext cx="4059043" cy="1465424"/>
          </a:xfrm>
          <a:prstGeom prst="roundRect">
            <a:avLst>
              <a:gd name="adj" fmla="val 808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A. Bị tê liệt ở nhiều huyện, tan rã ở nhiều thôn, xã.</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3" name="TextBox 2">
            <a:extLst>
              <a:ext uri="{FF2B5EF4-FFF2-40B4-BE49-F238E27FC236}">
                <a16:creationId xmlns:a16="http://schemas.microsoft.com/office/drawing/2014/main" id="{710CD114-E4EA-2E6B-F322-FC31EBDEF8FC}"/>
              </a:ext>
            </a:extLst>
          </p:cNvPr>
          <p:cNvSpPr txBox="1"/>
          <p:nvPr/>
        </p:nvSpPr>
        <p:spPr>
          <a:xfrm>
            <a:off x="651649" y="422638"/>
            <a:ext cx="7840702" cy="1045223"/>
          </a:xfrm>
          <a:prstGeom prst="rect">
            <a:avLst/>
          </a:prstGeom>
          <a:noFill/>
        </p:spPr>
        <p:txBody>
          <a:bodyPr wrap="square">
            <a:spAutoFit/>
          </a:bodyPr>
          <a:lstStyle/>
          <a:p>
            <a:pPr lvl="0" algn="ctr">
              <a:lnSpc>
                <a:spcPct val="150000"/>
              </a:lnSpc>
              <a:spcAft>
                <a:spcPts val="1000"/>
              </a:spcAft>
            </a:pPr>
            <a:r>
              <a:rPr kumimoji="0" lang="en-US" sz="2200" b="1"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rPr>
              <a:t>Câu 4. </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Cuộc đấu tranh của nông dân ở Nghệ An và Hà Tĩnh đã làm cho chính quyền thực dân phong kiến ở đây ra sao?</a:t>
            </a:r>
            <a:endParaRPr kumimoji="0" lang="en-US" sz="2200"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AF96F4C5-7A62-83E2-156A-46E6C15F76F6}"/>
              </a:ext>
            </a:extLst>
          </p:cNvPr>
          <p:cNvSpPr/>
          <p:nvPr/>
        </p:nvSpPr>
        <p:spPr>
          <a:xfrm>
            <a:off x="341971" y="3255438"/>
            <a:ext cx="4059043" cy="1465424"/>
          </a:xfrm>
          <a:prstGeom prst="roundRect">
            <a:avLst>
              <a:gd name="adj" fmla="val 765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B. Sụp đổ hoàn toàn từ huyện đến tỉnh.</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5" name="Rectangle: Rounded Corners 4">
            <a:extLst>
              <a:ext uri="{FF2B5EF4-FFF2-40B4-BE49-F238E27FC236}">
                <a16:creationId xmlns:a16="http://schemas.microsoft.com/office/drawing/2014/main" id="{19450419-DDE9-139A-ED45-FF783535A93A}"/>
              </a:ext>
            </a:extLst>
          </p:cNvPr>
          <p:cNvSpPr/>
          <p:nvPr/>
        </p:nvSpPr>
        <p:spPr>
          <a:xfrm>
            <a:off x="4742989" y="1599544"/>
            <a:ext cx="4059040" cy="1465424"/>
          </a:xfrm>
          <a:prstGeom prst="roundRect">
            <a:avLst>
              <a:gd name="adj" fmla="val 808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C. Không bị ảnh hưởng nhiều.</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6" name="Rectangle: Rounded Corners 5">
            <a:extLst>
              <a:ext uri="{FF2B5EF4-FFF2-40B4-BE49-F238E27FC236}">
                <a16:creationId xmlns:a16="http://schemas.microsoft.com/office/drawing/2014/main" id="{7A548F09-4386-F9F1-B7F3-2C560EC24AEE}"/>
              </a:ext>
            </a:extLst>
          </p:cNvPr>
          <p:cNvSpPr/>
          <p:nvPr/>
        </p:nvSpPr>
        <p:spPr>
          <a:xfrm>
            <a:off x="4742989" y="3255438"/>
            <a:ext cx="4059040" cy="1465424"/>
          </a:xfrm>
          <a:prstGeom prst="roundRect">
            <a:avLst>
              <a:gd name="adj" fmla="val 8905"/>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D. Được tăng cường mạnh hơn.</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8" name="Multiplication Sign 7">
            <a:hlinkClick r:id="rId3" action="ppaction://hlinksldjump"/>
            <a:extLst>
              <a:ext uri="{FF2B5EF4-FFF2-40B4-BE49-F238E27FC236}">
                <a16:creationId xmlns:a16="http://schemas.microsoft.com/office/drawing/2014/main" id="{26636F90-AB36-19E4-EFFE-1B2B266D1217}"/>
              </a:ext>
            </a:extLst>
          </p:cNvPr>
          <p:cNvSpPr/>
          <p:nvPr/>
        </p:nvSpPr>
        <p:spPr>
          <a:xfrm>
            <a:off x="-76200" y="-39758"/>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7" name="Rectangle: Rounded Corners 6">
            <a:extLst>
              <a:ext uri="{FF2B5EF4-FFF2-40B4-BE49-F238E27FC236}">
                <a16:creationId xmlns:a16="http://schemas.microsoft.com/office/drawing/2014/main" id="{64311FA5-15FF-5D7D-00AE-3F9E99367E32}"/>
              </a:ext>
            </a:extLst>
          </p:cNvPr>
          <p:cNvSpPr/>
          <p:nvPr/>
        </p:nvSpPr>
        <p:spPr>
          <a:xfrm>
            <a:off x="341970" y="1599544"/>
            <a:ext cx="4059043" cy="1465424"/>
          </a:xfrm>
          <a:prstGeom prst="roundRect">
            <a:avLst>
              <a:gd name="adj" fmla="val 8086"/>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A. Bị tê liệt ở nhiều huyện, tan rã ở nhiều thôn, xã.</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4144793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7"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6E2D600-16B1-A75A-493C-5BA810FA4B09}"/>
              </a:ext>
            </a:extLst>
          </p:cNvPr>
          <p:cNvSpPr/>
          <p:nvPr/>
        </p:nvSpPr>
        <p:spPr>
          <a:xfrm>
            <a:off x="775474" y="1611809"/>
            <a:ext cx="3350477" cy="1334235"/>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vi-VN" sz="2000">
                <a:solidFill>
                  <a:srgbClr val="0D0D0D"/>
                </a:solidFill>
                <a:ea typeface="Calibri" panose="020F0502020204030204" pitchFamily="34" charset="0"/>
                <a:cs typeface="Arial" panose="020B0604020202020204" pitchFamily="34" charset="0"/>
              </a:rPr>
              <a:t>A. Công xã.</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3" name="TextBox 2">
            <a:extLst>
              <a:ext uri="{FF2B5EF4-FFF2-40B4-BE49-F238E27FC236}">
                <a16:creationId xmlns:a16="http://schemas.microsoft.com/office/drawing/2014/main" id="{710CD114-E4EA-2E6B-F322-FC31EBDEF8FC}"/>
              </a:ext>
            </a:extLst>
          </p:cNvPr>
          <p:cNvSpPr txBox="1"/>
          <p:nvPr/>
        </p:nvSpPr>
        <p:spPr>
          <a:xfrm>
            <a:off x="775474" y="458772"/>
            <a:ext cx="7581668" cy="1045223"/>
          </a:xfrm>
          <a:prstGeom prst="rect">
            <a:avLst/>
          </a:prstGeom>
          <a:noFill/>
        </p:spPr>
        <p:txBody>
          <a:bodyPr wrap="square">
            <a:spAutoFit/>
          </a:bodyPr>
          <a:lstStyle/>
          <a:p>
            <a:pPr lvl="0" algn="ctr">
              <a:lnSpc>
                <a:spcPct val="150000"/>
              </a:lnSpc>
              <a:spcAft>
                <a:spcPts val="1000"/>
              </a:spcAft>
            </a:pPr>
            <a:r>
              <a:rPr kumimoji="0" lang="en-US" sz="2200" b="1"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rPr>
              <a:t>Câu 5. </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Hình thức chính quyền được thành lập ở Nghệ An, Hà Tĩnh trong những năm 1930 – 1931 là:</a:t>
            </a:r>
            <a:endParaRPr kumimoji="0" lang="en-US" sz="2200"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AF96F4C5-7A62-83E2-156A-46E6C15F76F6}"/>
              </a:ext>
            </a:extLst>
          </p:cNvPr>
          <p:cNvSpPr/>
          <p:nvPr/>
        </p:nvSpPr>
        <p:spPr>
          <a:xfrm>
            <a:off x="775474" y="3166743"/>
            <a:ext cx="3350477" cy="1334236"/>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spcAft>
                <a:spcPts val="1000"/>
              </a:spcAft>
            </a:pPr>
            <a:r>
              <a:rPr lang="vi-VN" sz="2000">
                <a:solidFill>
                  <a:srgbClr val="0D0D0D"/>
                </a:solidFill>
                <a:ea typeface="Calibri" panose="020F0502020204030204" pitchFamily="34" charset="0"/>
                <a:cs typeface="Arial" panose="020B0604020202020204" pitchFamily="34" charset="0"/>
              </a:rPr>
              <a:t>B. Xô viết. </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5" name="Rectangle: Rounded Corners 4">
            <a:extLst>
              <a:ext uri="{FF2B5EF4-FFF2-40B4-BE49-F238E27FC236}">
                <a16:creationId xmlns:a16="http://schemas.microsoft.com/office/drawing/2014/main" id="{19450419-DDE9-139A-ED45-FF783535A93A}"/>
              </a:ext>
            </a:extLst>
          </p:cNvPr>
          <p:cNvSpPr/>
          <p:nvPr/>
        </p:nvSpPr>
        <p:spPr>
          <a:xfrm>
            <a:off x="5018053" y="1611809"/>
            <a:ext cx="3350473" cy="1334235"/>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spcAft>
                <a:spcPts val="1000"/>
              </a:spcAft>
            </a:pPr>
            <a:r>
              <a:rPr lang="vi-VN" sz="2000">
                <a:solidFill>
                  <a:srgbClr val="0D0D0D"/>
                </a:solidFill>
                <a:ea typeface="Calibri" panose="020F0502020204030204" pitchFamily="34" charset="0"/>
                <a:cs typeface="Arial" panose="020B0604020202020204" pitchFamily="34" charset="0"/>
              </a:rPr>
              <a:t>C. Công hội đỏ.</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6" name="Rectangle: Rounded Corners 5">
            <a:extLst>
              <a:ext uri="{FF2B5EF4-FFF2-40B4-BE49-F238E27FC236}">
                <a16:creationId xmlns:a16="http://schemas.microsoft.com/office/drawing/2014/main" id="{7A548F09-4386-F9F1-B7F3-2C560EC24AEE}"/>
              </a:ext>
            </a:extLst>
          </p:cNvPr>
          <p:cNvSpPr/>
          <p:nvPr/>
        </p:nvSpPr>
        <p:spPr>
          <a:xfrm>
            <a:off x="5018053" y="3166743"/>
            <a:ext cx="3350473" cy="1334236"/>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spcAft>
                <a:spcPts val="1000"/>
              </a:spcAft>
            </a:pPr>
            <a:r>
              <a:rPr lang="vi-VN" sz="2000">
                <a:solidFill>
                  <a:srgbClr val="0D0D0D"/>
                </a:solidFill>
                <a:ea typeface="Calibri" panose="020F0502020204030204" pitchFamily="34" charset="0"/>
                <a:cs typeface="Arial" panose="020B0604020202020204" pitchFamily="34" charset="0"/>
              </a:rPr>
              <a:t>D. Chính phủ liên hiệp.</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8" name="Multiplication Sign 7">
            <a:hlinkClick r:id="rId3" action="ppaction://hlinksldjump"/>
            <a:extLst>
              <a:ext uri="{FF2B5EF4-FFF2-40B4-BE49-F238E27FC236}">
                <a16:creationId xmlns:a16="http://schemas.microsoft.com/office/drawing/2014/main" id="{26636F90-AB36-19E4-EFFE-1B2B266D1217}"/>
              </a:ext>
            </a:extLst>
          </p:cNvPr>
          <p:cNvSpPr/>
          <p:nvPr/>
        </p:nvSpPr>
        <p:spPr>
          <a:xfrm>
            <a:off x="-76200" y="-39758"/>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10" name="Rectangle: Rounded Corners 9">
            <a:extLst>
              <a:ext uri="{FF2B5EF4-FFF2-40B4-BE49-F238E27FC236}">
                <a16:creationId xmlns:a16="http://schemas.microsoft.com/office/drawing/2014/main" id="{FF392477-60CF-BA6E-945D-BDF17493C3F3}"/>
              </a:ext>
            </a:extLst>
          </p:cNvPr>
          <p:cNvSpPr/>
          <p:nvPr/>
        </p:nvSpPr>
        <p:spPr>
          <a:xfrm>
            <a:off x="775474" y="3166743"/>
            <a:ext cx="3350477" cy="1334236"/>
          </a:xfrm>
          <a:prstGeom prst="roundRect">
            <a:avLst>
              <a:gd name="adj" fmla="val 13074"/>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spcAft>
                <a:spcPts val="1000"/>
              </a:spcAft>
            </a:pPr>
            <a:r>
              <a:rPr lang="vi-VN" sz="2000">
                <a:solidFill>
                  <a:srgbClr val="0D0D0D"/>
                </a:solidFill>
                <a:ea typeface="Calibri" panose="020F0502020204030204" pitchFamily="34" charset="0"/>
                <a:cs typeface="Arial" panose="020B0604020202020204" pitchFamily="34" charset="0"/>
              </a:rPr>
              <a:t>B. Xô viết. </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3254892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randombar(horizontal)">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10"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6E2D600-16B1-A75A-493C-5BA810FA4B09}"/>
              </a:ext>
            </a:extLst>
          </p:cNvPr>
          <p:cNvSpPr/>
          <p:nvPr/>
        </p:nvSpPr>
        <p:spPr>
          <a:xfrm>
            <a:off x="728549" y="1702420"/>
            <a:ext cx="3568390" cy="1293541"/>
          </a:xfrm>
          <a:prstGeom prst="roundRect">
            <a:avLst>
              <a:gd name="adj" fmla="val 808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A. Chia ruộng đất cày cho dân cày.</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3" name="TextBox 2">
            <a:extLst>
              <a:ext uri="{FF2B5EF4-FFF2-40B4-BE49-F238E27FC236}">
                <a16:creationId xmlns:a16="http://schemas.microsoft.com/office/drawing/2014/main" id="{710CD114-E4EA-2E6B-F322-FC31EBDEF8FC}"/>
              </a:ext>
            </a:extLst>
          </p:cNvPr>
          <p:cNvSpPr txBox="1"/>
          <p:nvPr/>
        </p:nvSpPr>
        <p:spPr>
          <a:xfrm>
            <a:off x="1050537" y="422638"/>
            <a:ext cx="7042925" cy="1045223"/>
          </a:xfrm>
          <a:prstGeom prst="rect">
            <a:avLst/>
          </a:prstGeom>
          <a:noFill/>
        </p:spPr>
        <p:txBody>
          <a:bodyPr wrap="square">
            <a:spAutoFit/>
          </a:bodyPr>
          <a:lstStyle/>
          <a:p>
            <a:pPr lvl="0" algn="ctr">
              <a:lnSpc>
                <a:spcPct val="150000"/>
              </a:lnSpc>
              <a:spcAft>
                <a:spcPts val="1000"/>
              </a:spcAft>
            </a:pPr>
            <a:r>
              <a:rPr kumimoji="0" lang="en-US" sz="2200" b="1"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rPr>
              <a:t>Câu 6. </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Chính sách nào không phải của chính quyền Xô viết Nghệ - Tĩnh trong những năm 1930 – 1931?</a:t>
            </a:r>
            <a:endParaRPr kumimoji="0" lang="en-US" sz="2200"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AF96F4C5-7A62-83E2-156A-46E6C15F76F6}"/>
              </a:ext>
            </a:extLst>
          </p:cNvPr>
          <p:cNvSpPr/>
          <p:nvPr/>
        </p:nvSpPr>
        <p:spPr>
          <a:xfrm>
            <a:off x="728546" y="3166229"/>
            <a:ext cx="3568390" cy="1293541"/>
          </a:xfrm>
          <a:prstGeom prst="roundRect">
            <a:avLst>
              <a:gd name="adj" fmla="val 765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spcAft>
                <a:spcPts val="1000"/>
              </a:spcAft>
            </a:pPr>
            <a:r>
              <a:rPr lang="vi-VN" sz="2000">
                <a:solidFill>
                  <a:srgbClr val="0D0D0D"/>
                </a:solidFill>
                <a:ea typeface="Calibri" panose="020F0502020204030204" pitchFamily="34" charset="0"/>
                <a:cs typeface="Arial" panose="020B0604020202020204" pitchFamily="34" charset="0"/>
              </a:rPr>
              <a:t>B. Xóa bỏ các thứ thuế vô lí.</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5" name="Rectangle: Rounded Corners 4">
            <a:extLst>
              <a:ext uri="{FF2B5EF4-FFF2-40B4-BE49-F238E27FC236}">
                <a16:creationId xmlns:a16="http://schemas.microsoft.com/office/drawing/2014/main" id="{19450419-DDE9-139A-ED45-FF783535A93A}"/>
              </a:ext>
            </a:extLst>
          </p:cNvPr>
          <p:cNvSpPr/>
          <p:nvPr/>
        </p:nvSpPr>
        <p:spPr>
          <a:xfrm>
            <a:off x="4847067" y="1702420"/>
            <a:ext cx="3568390" cy="1293541"/>
          </a:xfrm>
          <a:prstGeom prst="roundRect">
            <a:avLst>
              <a:gd name="adj" fmla="val 808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spcAft>
                <a:spcPts val="1000"/>
              </a:spcAft>
            </a:pPr>
            <a:r>
              <a:rPr lang="vi-VN" sz="2000">
                <a:solidFill>
                  <a:srgbClr val="0D0D0D"/>
                </a:solidFill>
                <a:ea typeface="Calibri" panose="020F0502020204030204" pitchFamily="34" charset="0"/>
                <a:cs typeface="Arial" panose="020B0604020202020204" pitchFamily="34" charset="0"/>
              </a:rPr>
              <a:t>C. Xóa nợ cho dân nghèo.</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6" name="Rectangle: Rounded Corners 5">
            <a:extLst>
              <a:ext uri="{FF2B5EF4-FFF2-40B4-BE49-F238E27FC236}">
                <a16:creationId xmlns:a16="http://schemas.microsoft.com/office/drawing/2014/main" id="{7A548F09-4386-F9F1-B7F3-2C560EC24AEE}"/>
              </a:ext>
            </a:extLst>
          </p:cNvPr>
          <p:cNvSpPr/>
          <p:nvPr/>
        </p:nvSpPr>
        <p:spPr>
          <a:xfrm>
            <a:off x="4847064" y="3166229"/>
            <a:ext cx="3568390" cy="1293541"/>
          </a:xfrm>
          <a:prstGeom prst="roundRect">
            <a:avLst>
              <a:gd name="adj" fmla="val 8905"/>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spcAft>
                <a:spcPts val="1000"/>
              </a:spcAft>
            </a:pPr>
            <a:r>
              <a:rPr lang="vi-VN" sz="2000">
                <a:solidFill>
                  <a:srgbClr val="0D0D0D"/>
                </a:solidFill>
                <a:ea typeface="Calibri" panose="020F0502020204030204" pitchFamily="34" charset="0"/>
                <a:cs typeface="Arial" panose="020B0604020202020204" pitchFamily="34" charset="0"/>
              </a:rPr>
              <a:t>D. Cải cách ruộng đất.</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8" name="Multiplication Sign 7">
            <a:hlinkClick r:id="rId3" action="ppaction://hlinksldjump"/>
            <a:extLst>
              <a:ext uri="{FF2B5EF4-FFF2-40B4-BE49-F238E27FC236}">
                <a16:creationId xmlns:a16="http://schemas.microsoft.com/office/drawing/2014/main" id="{26636F90-AB36-19E4-EFFE-1B2B266D1217}"/>
              </a:ext>
            </a:extLst>
          </p:cNvPr>
          <p:cNvSpPr/>
          <p:nvPr/>
        </p:nvSpPr>
        <p:spPr>
          <a:xfrm>
            <a:off x="-76200" y="-39758"/>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7" name="Rectangle: Rounded Corners 6">
            <a:extLst>
              <a:ext uri="{FF2B5EF4-FFF2-40B4-BE49-F238E27FC236}">
                <a16:creationId xmlns:a16="http://schemas.microsoft.com/office/drawing/2014/main" id="{3EF0BB61-413A-9A4E-52BB-BB6B166A1EF8}"/>
              </a:ext>
            </a:extLst>
          </p:cNvPr>
          <p:cNvSpPr/>
          <p:nvPr/>
        </p:nvSpPr>
        <p:spPr>
          <a:xfrm>
            <a:off x="4847064" y="3166229"/>
            <a:ext cx="3568390" cy="1293541"/>
          </a:xfrm>
          <a:prstGeom prst="roundRect">
            <a:avLst>
              <a:gd name="adj" fmla="val 8905"/>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spcAft>
                <a:spcPts val="1000"/>
              </a:spcAft>
            </a:pPr>
            <a:r>
              <a:rPr lang="vi-VN" sz="2000">
                <a:solidFill>
                  <a:srgbClr val="0D0D0D"/>
                </a:solidFill>
                <a:ea typeface="Calibri" panose="020F0502020204030204" pitchFamily="34" charset="0"/>
                <a:cs typeface="Arial" panose="020B0604020202020204" pitchFamily="34" charset="0"/>
              </a:rPr>
              <a:t>D. Cải cách ruộng đất.</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4216583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7"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6E2D600-16B1-A75A-493C-5BA810FA4B09}"/>
              </a:ext>
            </a:extLst>
          </p:cNvPr>
          <p:cNvSpPr/>
          <p:nvPr/>
        </p:nvSpPr>
        <p:spPr>
          <a:xfrm>
            <a:off x="1050536" y="1537471"/>
            <a:ext cx="3350477" cy="1334235"/>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vi-VN" sz="2000">
                <a:solidFill>
                  <a:srgbClr val="0D0D0D"/>
                </a:solidFill>
                <a:ea typeface="Calibri" panose="020F0502020204030204" pitchFamily="34" charset="0"/>
                <a:cs typeface="Arial" panose="020B0604020202020204" pitchFamily="34" charset="0"/>
              </a:rPr>
              <a:t>A. Chính quyền của dân.</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3" name="TextBox 2">
            <a:extLst>
              <a:ext uri="{FF2B5EF4-FFF2-40B4-BE49-F238E27FC236}">
                <a16:creationId xmlns:a16="http://schemas.microsoft.com/office/drawing/2014/main" id="{710CD114-E4EA-2E6B-F322-FC31EBDEF8FC}"/>
              </a:ext>
            </a:extLst>
          </p:cNvPr>
          <p:cNvSpPr txBox="1"/>
          <p:nvPr/>
        </p:nvSpPr>
        <p:spPr>
          <a:xfrm>
            <a:off x="1186857" y="625588"/>
            <a:ext cx="6770285" cy="537391"/>
          </a:xfrm>
          <a:prstGeom prst="rect">
            <a:avLst/>
          </a:prstGeom>
          <a:noFill/>
        </p:spPr>
        <p:txBody>
          <a:bodyPr wrap="square">
            <a:spAutoFit/>
          </a:bodyPr>
          <a:lstStyle/>
          <a:p>
            <a:pPr lvl="0" algn="ctr">
              <a:lnSpc>
                <a:spcPct val="150000"/>
              </a:lnSpc>
              <a:spcAft>
                <a:spcPts val="1000"/>
              </a:spcAft>
            </a:pPr>
            <a:r>
              <a:rPr kumimoji="0" lang="en-US" sz="2200" b="1"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rPr>
              <a:t>Câu 7. </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Bản chất của chính quyết Xô viết là:</a:t>
            </a:r>
            <a:endParaRPr kumimoji="0" lang="en-US" sz="2200"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AF96F4C5-7A62-83E2-156A-46E6C15F76F6}"/>
              </a:ext>
            </a:extLst>
          </p:cNvPr>
          <p:cNvSpPr/>
          <p:nvPr/>
        </p:nvSpPr>
        <p:spPr>
          <a:xfrm>
            <a:off x="1050536" y="3092405"/>
            <a:ext cx="3350477" cy="1334236"/>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B. Chính quyền của dân, do dân, vì dân.</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5" name="Rectangle: Rounded Corners 4">
            <a:extLst>
              <a:ext uri="{FF2B5EF4-FFF2-40B4-BE49-F238E27FC236}">
                <a16:creationId xmlns:a16="http://schemas.microsoft.com/office/drawing/2014/main" id="{19450419-DDE9-139A-ED45-FF783535A93A}"/>
              </a:ext>
            </a:extLst>
          </p:cNvPr>
          <p:cNvSpPr/>
          <p:nvPr/>
        </p:nvSpPr>
        <p:spPr>
          <a:xfrm>
            <a:off x="4742988" y="1537471"/>
            <a:ext cx="3350473" cy="1334235"/>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C. Chính quyền của đảng cách mạng.</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6" name="Rectangle: Rounded Corners 5">
            <a:extLst>
              <a:ext uri="{FF2B5EF4-FFF2-40B4-BE49-F238E27FC236}">
                <a16:creationId xmlns:a16="http://schemas.microsoft.com/office/drawing/2014/main" id="{7A548F09-4386-F9F1-B7F3-2C560EC24AEE}"/>
              </a:ext>
            </a:extLst>
          </p:cNvPr>
          <p:cNvSpPr/>
          <p:nvPr/>
        </p:nvSpPr>
        <p:spPr>
          <a:xfrm>
            <a:off x="4742988" y="3092405"/>
            <a:ext cx="3350473" cy="1334236"/>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D. Chính quyền của </a:t>
            </a:r>
            <a:endParaRPr lang="en-US" sz="2000">
              <a:solidFill>
                <a:srgbClr val="0D0D0D"/>
              </a:solidFill>
              <a:ea typeface="Calibri" panose="020F0502020204030204" pitchFamily="34" charset="0"/>
              <a:cs typeface="Arial" panose="020B0604020202020204" pitchFamily="34" charset="0"/>
            </a:endParaRPr>
          </a:p>
          <a:p>
            <a:pPr lvl="0" algn="ctr">
              <a:lnSpc>
                <a:spcPct val="150000"/>
              </a:lnSpc>
            </a:pPr>
            <a:r>
              <a:rPr lang="vi-VN" sz="2000">
                <a:solidFill>
                  <a:srgbClr val="0D0D0D"/>
                </a:solidFill>
                <a:ea typeface="Calibri" panose="020F0502020204030204" pitchFamily="34" charset="0"/>
                <a:cs typeface="Arial" panose="020B0604020202020204" pitchFamily="34" charset="0"/>
              </a:rPr>
              <a:t>nhà nước vì dân.</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8" name="Multiplication Sign 7">
            <a:hlinkClick r:id="rId3" action="ppaction://hlinksldjump"/>
            <a:extLst>
              <a:ext uri="{FF2B5EF4-FFF2-40B4-BE49-F238E27FC236}">
                <a16:creationId xmlns:a16="http://schemas.microsoft.com/office/drawing/2014/main" id="{26636F90-AB36-19E4-EFFE-1B2B266D1217}"/>
              </a:ext>
            </a:extLst>
          </p:cNvPr>
          <p:cNvSpPr/>
          <p:nvPr/>
        </p:nvSpPr>
        <p:spPr>
          <a:xfrm>
            <a:off x="-76200" y="-39758"/>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7" name="Rectangle: Rounded Corners 6">
            <a:extLst>
              <a:ext uri="{FF2B5EF4-FFF2-40B4-BE49-F238E27FC236}">
                <a16:creationId xmlns:a16="http://schemas.microsoft.com/office/drawing/2014/main" id="{0CB0CF3B-71E2-741D-681D-99DA5889D117}"/>
              </a:ext>
            </a:extLst>
          </p:cNvPr>
          <p:cNvSpPr/>
          <p:nvPr/>
        </p:nvSpPr>
        <p:spPr>
          <a:xfrm>
            <a:off x="1050535" y="3092405"/>
            <a:ext cx="3350477" cy="1334236"/>
          </a:xfrm>
          <a:prstGeom prst="roundRect">
            <a:avLst>
              <a:gd name="adj" fmla="val 13074"/>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B. Chính quyền của dân, do dân, vì dân.</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466711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7"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6E2D600-16B1-A75A-493C-5BA810FA4B09}"/>
              </a:ext>
            </a:extLst>
          </p:cNvPr>
          <p:cNvSpPr/>
          <p:nvPr/>
        </p:nvSpPr>
        <p:spPr>
          <a:xfrm>
            <a:off x="773152" y="1813930"/>
            <a:ext cx="3605559" cy="1139549"/>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A. Từ tháng 2 đến </a:t>
            </a:r>
            <a:endParaRPr lang="en-US" sz="2000">
              <a:solidFill>
                <a:srgbClr val="0D0D0D"/>
              </a:solidFill>
              <a:ea typeface="Calibri" panose="020F0502020204030204" pitchFamily="34" charset="0"/>
              <a:cs typeface="Arial" panose="020B0604020202020204" pitchFamily="34" charset="0"/>
            </a:endParaRPr>
          </a:p>
          <a:p>
            <a:pPr lvl="0" algn="ctr">
              <a:lnSpc>
                <a:spcPct val="150000"/>
              </a:lnSpc>
            </a:pPr>
            <a:r>
              <a:rPr lang="vi-VN" sz="2000">
                <a:solidFill>
                  <a:srgbClr val="0D0D0D"/>
                </a:solidFill>
                <a:ea typeface="Calibri" panose="020F0502020204030204" pitchFamily="34" charset="0"/>
                <a:cs typeface="Arial" panose="020B0604020202020204" pitchFamily="34" charset="0"/>
              </a:rPr>
              <a:t>tháng 4/1930.</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3" name="TextBox 2">
            <a:extLst>
              <a:ext uri="{FF2B5EF4-FFF2-40B4-BE49-F238E27FC236}">
                <a16:creationId xmlns:a16="http://schemas.microsoft.com/office/drawing/2014/main" id="{710CD114-E4EA-2E6B-F322-FC31EBDEF8FC}"/>
              </a:ext>
            </a:extLst>
          </p:cNvPr>
          <p:cNvSpPr txBox="1"/>
          <p:nvPr/>
        </p:nvSpPr>
        <p:spPr>
          <a:xfrm>
            <a:off x="1146066" y="554243"/>
            <a:ext cx="6851868" cy="1045223"/>
          </a:xfrm>
          <a:prstGeom prst="rect">
            <a:avLst/>
          </a:prstGeom>
          <a:noFill/>
        </p:spPr>
        <p:txBody>
          <a:bodyPr wrap="square">
            <a:spAutoFit/>
          </a:bodyPr>
          <a:lstStyle/>
          <a:p>
            <a:pPr lvl="0" algn="ctr">
              <a:lnSpc>
                <a:spcPct val="150000"/>
              </a:lnSpc>
              <a:spcAft>
                <a:spcPts val="1000"/>
              </a:spcAft>
            </a:pPr>
            <a:r>
              <a:rPr kumimoji="0" lang="en-US" sz="2200" b="1"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rPr>
              <a:t>Câu 8. </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Phong trào cách mạng 1930 – 1931 đạt đến đỉnh cao vào thời điểm nào?</a:t>
            </a:r>
            <a:endParaRPr kumimoji="0" lang="en-US" sz="2200"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AF96F4C5-7A62-83E2-156A-46E6C15F76F6}"/>
              </a:ext>
            </a:extLst>
          </p:cNvPr>
          <p:cNvSpPr/>
          <p:nvPr/>
        </p:nvSpPr>
        <p:spPr>
          <a:xfrm>
            <a:off x="773152" y="3174178"/>
            <a:ext cx="3605559" cy="1139549"/>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B. Từ tháng 5 đến </a:t>
            </a:r>
            <a:endParaRPr lang="en-US" sz="2000">
              <a:solidFill>
                <a:srgbClr val="0D0D0D"/>
              </a:solidFill>
              <a:ea typeface="Calibri" panose="020F0502020204030204" pitchFamily="34" charset="0"/>
              <a:cs typeface="Arial" panose="020B0604020202020204" pitchFamily="34" charset="0"/>
            </a:endParaRPr>
          </a:p>
          <a:p>
            <a:pPr lvl="0" algn="ctr">
              <a:lnSpc>
                <a:spcPct val="150000"/>
              </a:lnSpc>
            </a:pPr>
            <a:r>
              <a:rPr lang="vi-VN" sz="2000">
                <a:solidFill>
                  <a:srgbClr val="0D0D0D"/>
                </a:solidFill>
                <a:ea typeface="Calibri" panose="020F0502020204030204" pitchFamily="34" charset="0"/>
                <a:cs typeface="Arial" panose="020B0604020202020204" pitchFamily="34" charset="0"/>
              </a:rPr>
              <a:t>tháng 8/1930.</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5" name="Rectangle: Rounded Corners 4">
            <a:extLst>
              <a:ext uri="{FF2B5EF4-FFF2-40B4-BE49-F238E27FC236}">
                <a16:creationId xmlns:a16="http://schemas.microsoft.com/office/drawing/2014/main" id="{19450419-DDE9-139A-ED45-FF783535A93A}"/>
              </a:ext>
            </a:extLst>
          </p:cNvPr>
          <p:cNvSpPr/>
          <p:nvPr/>
        </p:nvSpPr>
        <p:spPr>
          <a:xfrm>
            <a:off x="4720686" y="1813930"/>
            <a:ext cx="3605558" cy="1139549"/>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C. Từ tháng 9 đến </a:t>
            </a:r>
            <a:endParaRPr lang="en-US" sz="2000">
              <a:solidFill>
                <a:srgbClr val="0D0D0D"/>
              </a:solidFill>
              <a:ea typeface="Calibri" panose="020F0502020204030204" pitchFamily="34" charset="0"/>
              <a:cs typeface="Arial" panose="020B0604020202020204" pitchFamily="34" charset="0"/>
            </a:endParaRPr>
          </a:p>
          <a:p>
            <a:pPr lvl="0" algn="ctr">
              <a:lnSpc>
                <a:spcPct val="150000"/>
              </a:lnSpc>
            </a:pPr>
            <a:r>
              <a:rPr lang="vi-VN" sz="2000">
                <a:solidFill>
                  <a:srgbClr val="0D0D0D"/>
                </a:solidFill>
                <a:ea typeface="Calibri" panose="020F0502020204030204" pitchFamily="34" charset="0"/>
                <a:cs typeface="Arial" panose="020B0604020202020204" pitchFamily="34" charset="0"/>
              </a:rPr>
              <a:t>tháng 10/1930.</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6" name="Rectangle: Rounded Corners 5">
            <a:extLst>
              <a:ext uri="{FF2B5EF4-FFF2-40B4-BE49-F238E27FC236}">
                <a16:creationId xmlns:a16="http://schemas.microsoft.com/office/drawing/2014/main" id="{7A548F09-4386-F9F1-B7F3-2C560EC24AEE}"/>
              </a:ext>
            </a:extLst>
          </p:cNvPr>
          <p:cNvSpPr/>
          <p:nvPr/>
        </p:nvSpPr>
        <p:spPr>
          <a:xfrm>
            <a:off x="4720686" y="3174178"/>
            <a:ext cx="3605558" cy="1139549"/>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D. Từ tháng 1 đến </a:t>
            </a:r>
            <a:endParaRPr lang="en-US" sz="2000">
              <a:solidFill>
                <a:srgbClr val="0D0D0D"/>
              </a:solidFill>
              <a:ea typeface="Calibri" panose="020F0502020204030204" pitchFamily="34" charset="0"/>
              <a:cs typeface="Arial" panose="020B0604020202020204" pitchFamily="34" charset="0"/>
            </a:endParaRPr>
          </a:p>
          <a:p>
            <a:pPr lvl="0" algn="ctr">
              <a:lnSpc>
                <a:spcPct val="150000"/>
              </a:lnSpc>
            </a:pPr>
            <a:r>
              <a:rPr lang="vi-VN" sz="2000">
                <a:solidFill>
                  <a:srgbClr val="0D0D0D"/>
                </a:solidFill>
                <a:ea typeface="Calibri" panose="020F0502020204030204" pitchFamily="34" charset="0"/>
                <a:cs typeface="Arial" panose="020B0604020202020204" pitchFamily="34" charset="0"/>
              </a:rPr>
              <a:t>tháng 5/1931.</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8" name="Multiplication Sign 7">
            <a:hlinkClick r:id="rId3" action="ppaction://hlinksldjump"/>
            <a:extLst>
              <a:ext uri="{FF2B5EF4-FFF2-40B4-BE49-F238E27FC236}">
                <a16:creationId xmlns:a16="http://schemas.microsoft.com/office/drawing/2014/main" id="{26636F90-AB36-19E4-EFFE-1B2B266D1217}"/>
              </a:ext>
            </a:extLst>
          </p:cNvPr>
          <p:cNvSpPr/>
          <p:nvPr/>
        </p:nvSpPr>
        <p:spPr>
          <a:xfrm>
            <a:off x="-76200" y="-39758"/>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7" name="Rectangle: Rounded Corners 6">
            <a:extLst>
              <a:ext uri="{FF2B5EF4-FFF2-40B4-BE49-F238E27FC236}">
                <a16:creationId xmlns:a16="http://schemas.microsoft.com/office/drawing/2014/main" id="{AA5640B0-204D-03AD-8DAF-CF0DFACD540B}"/>
              </a:ext>
            </a:extLst>
          </p:cNvPr>
          <p:cNvSpPr/>
          <p:nvPr/>
        </p:nvSpPr>
        <p:spPr>
          <a:xfrm>
            <a:off x="4720686" y="1813929"/>
            <a:ext cx="3605558" cy="1139549"/>
          </a:xfrm>
          <a:prstGeom prst="roundRect">
            <a:avLst>
              <a:gd name="adj" fmla="val 13074"/>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C. Từ tháng 9 đến </a:t>
            </a:r>
            <a:endParaRPr lang="en-US" sz="2000">
              <a:solidFill>
                <a:srgbClr val="0D0D0D"/>
              </a:solidFill>
              <a:ea typeface="Calibri" panose="020F0502020204030204" pitchFamily="34" charset="0"/>
              <a:cs typeface="Arial" panose="020B0604020202020204" pitchFamily="34" charset="0"/>
            </a:endParaRPr>
          </a:p>
          <a:p>
            <a:pPr lvl="0" algn="ctr">
              <a:lnSpc>
                <a:spcPct val="150000"/>
              </a:lnSpc>
            </a:pPr>
            <a:r>
              <a:rPr lang="vi-VN" sz="2000">
                <a:solidFill>
                  <a:srgbClr val="0D0D0D"/>
                </a:solidFill>
                <a:ea typeface="Calibri" panose="020F0502020204030204" pitchFamily="34" charset="0"/>
                <a:cs typeface="Arial" panose="020B0604020202020204" pitchFamily="34" charset="0"/>
              </a:rPr>
              <a:t>tháng 10/1930.</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3244489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7"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6E2D600-16B1-A75A-493C-5BA810FA4B09}"/>
              </a:ext>
            </a:extLst>
          </p:cNvPr>
          <p:cNvSpPr/>
          <p:nvPr/>
        </p:nvSpPr>
        <p:spPr>
          <a:xfrm>
            <a:off x="683944" y="1599544"/>
            <a:ext cx="3717070" cy="1465424"/>
          </a:xfrm>
          <a:prstGeom prst="roundRect">
            <a:avLst>
              <a:gd name="adj" fmla="val 808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A. Để lại nhiều bài học </a:t>
            </a:r>
            <a:endParaRPr lang="en-US" sz="2000">
              <a:solidFill>
                <a:srgbClr val="0D0D0D"/>
              </a:solidFill>
              <a:ea typeface="Calibri" panose="020F0502020204030204" pitchFamily="34" charset="0"/>
              <a:cs typeface="Arial" panose="020B0604020202020204" pitchFamily="34" charset="0"/>
            </a:endParaRPr>
          </a:p>
          <a:p>
            <a:pPr lvl="0" algn="ctr">
              <a:lnSpc>
                <a:spcPct val="150000"/>
              </a:lnSpc>
            </a:pPr>
            <a:r>
              <a:rPr lang="vi-VN" sz="2000">
                <a:solidFill>
                  <a:srgbClr val="0D0D0D"/>
                </a:solidFill>
                <a:ea typeface="Calibri" panose="020F0502020204030204" pitchFamily="34" charset="0"/>
                <a:cs typeface="Arial" panose="020B0604020202020204" pitchFamily="34" charset="0"/>
              </a:rPr>
              <a:t>quý báu cho phong trào </a:t>
            </a:r>
            <a:endParaRPr lang="en-US" sz="2000">
              <a:solidFill>
                <a:srgbClr val="0D0D0D"/>
              </a:solidFill>
              <a:ea typeface="Calibri" panose="020F0502020204030204" pitchFamily="34" charset="0"/>
              <a:cs typeface="Arial" panose="020B0604020202020204" pitchFamily="34" charset="0"/>
            </a:endParaRPr>
          </a:p>
          <a:p>
            <a:pPr lvl="0" algn="ctr">
              <a:lnSpc>
                <a:spcPct val="150000"/>
              </a:lnSpc>
            </a:pPr>
            <a:r>
              <a:rPr lang="vi-VN" sz="2000">
                <a:solidFill>
                  <a:srgbClr val="0D0D0D"/>
                </a:solidFill>
                <a:ea typeface="Calibri" panose="020F0502020204030204" pitchFamily="34" charset="0"/>
                <a:cs typeface="Arial" panose="020B0604020202020204" pitchFamily="34" charset="0"/>
              </a:rPr>
              <a:t>cách mạng sau này.</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3" name="TextBox 2">
            <a:extLst>
              <a:ext uri="{FF2B5EF4-FFF2-40B4-BE49-F238E27FC236}">
                <a16:creationId xmlns:a16="http://schemas.microsoft.com/office/drawing/2014/main" id="{710CD114-E4EA-2E6B-F322-FC31EBDEF8FC}"/>
              </a:ext>
            </a:extLst>
          </p:cNvPr>
          <p:cNvSpPr txBox="1"/>
          <p:nvPr/>
        </p:nvSpPr>
        <p:spPr>
          <a:xfrm>
            <a:off x="1050537" y="422638"/>
            <a:ext cx="7042925" cy="1045223"/>
          </a:xfrm>
          <a:prstGeom prst="rect">
            <a:avLst/>
          </a:prstGeom>
          <a:noFill/>
        </p:spPr>
        <p:txBody>
          <a:bodyPr wrap="square">
            <a:spAutoFit/>
          </a:bodyPr>
          <a:lstStyle/>
          <a:p>
            <a:pPr lvl="0" algn="ctr">
              <a:lnSpc>
                <a:spcPct val="150000"/>
              </a:lnSpc>
              <a:spcAft>
                <a:spcPts val="1000"/>
              </a:spcAft>
            </a:pPr>
            <a:r>
              <a:rPr kumimoji="0" lang="en-US" sz="2200" b="1"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rPr>
              <a:t>Câu 9. </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Ý nào </a:t>
            </a:r>
            <a:r>
              <a:rPr lang="vi-VN" sz="2200" b="1" i="1">
                <a:solidFill>
                  <a:srgbClr val="0D0D0D"/>
                </a:solidFill>
                <a:latin typeface="Arial" panose="020B0604020202020204" pitchFamily="34" charset="0"/>
                <a:ea typeface="Calibri" panose="020F0502020204030204" pitchFamily="34" charset="0"/>
                <a:cs typeface="Arial" panose="020B0604020202020204" pitchFamily="34" charset="0"/>
              </a:rPr>
              <a:t>không</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 phải là ý nghĩa của phong trào cách mạng 1930 – 1931?</a:t>
            </a:r>
            <a:endParaRPr kumimoji="0" lang="en-US" sz="2200"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AF96F4C5-7A62-83E2-156A-46E6C15F76F6}"/>
              </a:ext>
            </a:extLst>
          </p:cNvPr>
          <p:cNvSpPr/>
          <p:nvPr/>
        </p:nvSpPr>
        <p:spPr>
          <a:xfrm>
            <a:off x="683941" y="3255438"/>
            <a:ext cx="3717070" cy="1465424"/>
          </a:xfrm>
          <a:prstGeom prst="roundRect">
            <a:avLst>
              <a:gd name="adj" fmla="val 765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B. Khẳng định vai trò lãnh đạo của Đảng.</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5" name="Rectangle: Rounded Corners 4">
            <a:extLst>
              <a:ext uri="{FF2B5EF4-FFF2-40B4-BE49-F238E27FC236}">
                <a16:creationId xmlns:a16="http://schemas.microsoft.com/office/drawing/2014/main" id="{19450419-DDE9-139A-ED45-FF783535A93A}"/>
              </a:ext>
            </a:extLst>
          </p:cNvPr>
          <p:cNvSpPr/>
          <p:nvPr/>
        </p:nvSpPr>
        <p:spPr>
          <a:xfrm>
            <a:off x="4742989" y="1599544"/>
            <a:ext cx="3791411" cy="1465424"/>
          </a:xfrm>
          <a:prstGeom prst="roundRect">
            <a:avLst>
              <a:gd name="adj" fmla="val 808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C. Khối liên minh công – nông hình thành.</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6" name="Rectangle: Rounded Corners 5">
            <a:extLst>
              <a:ext uri="{FF2B5EF4-FFF2-40B4-BE49-F238E27FC236}">
                <a16:creationId xmlns:a16="http://schemas.microsoft.com/office/drawing/2014/main" id="{7A548F09-4386-F9F1-B7F3-2C560EC24AEE}"/>
              </a:ext>
            </a:extLst>
          </p:cNvPr>
          <p:cNvSpPr/>
          <p:nvPr/>
        </p:nvSpPr>
        <p:spPr>
          <a:xfrm>
            <a:off x="4742986" y="3255438"/>
            <a:ext cx="3791411" cy="1465424"/>
          </a:xfrm>
          <a:prstGeom prst="roundRect">
            <a:avLst>
              <a:gd name="adj" fmla="val 8905"/>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D. Buộc Pháp phải nhượng bộ một số yêu sách của giai cấp công – nông.</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8" name="Multiplication Sign 7">
            <a:hlinkClick r:id="rId3" action="ppaction://hlinksldjump"/>
            <a:extLst>
              <a:ext uri="{FF2B5EF4-FFF2-40B4-BE49-F238E27FC236}">
                <a16:creationId xmlns:a16="http://schemas.microsoft.com/office/drawing/2014/main" id="{26636F90-AB36-19E4-EFFE-1B2B266D1217}"/>
              </a:ext>
            </a:extLst>
          </p:cNvPr>
          <p:cNvSpPr/>
          <p:nvPr/>
        </p:nvSpPr>
        <p:spPr>
          <a:xfrm>
            <a:off x="-76200" y="-39758"/>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10" name="Rectangle: Rounded Corners 9">
            <a:extLst>
              <a:ext uri="{FF2B5EF4-FFF2-40B4-BE49-F238E27FC236}">
                <a16:creationId xmlns:a16="http://schemas.microsoft.com/office/drawing/2014/main" id="{CD247B05-CDE9-D2B5-1473-F88CEDDC3D22}"/>
              </a:ext>
            </a:extLst>
          </p:cNvPr>
          <p:cNvSpPr/>
          <p:nvPr/>
        </p:nvSpPr>
        <p:spPr>
          <a:xfrm>
            <a:off x="4742985" y="3255438"/>
            <a:ext cx="3791411" cy="1465424"/>
          </a:xfrm>
          <a:prstGeom prst="roundRect">
            <a:avLst>
              <a:gd name="adj" fmla="val 8905"/>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D. Buộc Pháp phải nhượng bộ một số yêu sách của giai cấp công – nông.</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538267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randombar(horizontal)">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10"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6E2D600-16B1-A75A-493C-5BA810FA4B09}"/>
              </a:ext>
            </a:extLst>
          </p:cNvPr>
          <p:cNvSpPr/>
          <p:nvPr/>
        </p:nvSpPr>
        <p:spPr>
          <a:xfrm>
            <a:off x="646772" y="1613211"/>
            <a:ext cx="3754241" cy="1429478"/>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A. Sự trưởng thành của giai cấp công nhân Việt Nam.</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3" name="TextBox 2">
            <a:extLst>
              <a:ext uri="{FF2B5EF4-FFF2-40B4-BE49-F238E27FC236}">
                <a16:creationId xmlns:a16="http://schemas.microsoft.com/office/drawing/2014/main" id="{710CD114-E4EA-2E6B-F322-FC31EBDEF8FC}"/>
              </a:ext>
            </a:extLst>
          </p:cNvPr>
          <p:cNvSpPr txBox="1"/>
          <p:nvPr/>
        </p:nvSpPr>
        <p:spPr>
          <a:xfrm>
            <a:off x="783047" y="447787"/>
            <a:ext cx="7577905" cy="1045223"/>
          </a:xfrm>
          <a:prstGeom prst="rect">
            <a:avLst/>
          </a:prstGeom>
          <a:noFill/>
        </p:spPr>
        <p:txBody>
          <a:bodyPr wrap="square">
            <a:spAutoFit/>
          </a:bodyPr>
          <a:lstStyle/>
          <a:p>
            <a:pPr lvl="0" algn="ctr">
              <a:lnSpc>
                <a:spcPct val="150000"/>
              </a:lnSpc>
              <a:spcAft>
                <a:spcPts val="1000"/>
              </a:spcAft>
            </a:pPr>
            <a:r>
              <a:rPr kumimoji="0" lang="en-US" sz="2200" b="1"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rPr>
              <a:t>Câu 10. </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Phong trào cách mạng 1930 – 1931 bùng nổ và chính quyền Xô viết được thành lập đã khẳng định điều gì?</a:t>
            </a:r>
            <a:endParaRPr kumimoji="0" lang="en-US" sz="2200"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AF96F4C5-7A62-83E2-156A-46E6C15F76F6}"/>
              </a:ext>
            </a:extLst>
          </p:cNvPr>
          <p:cNvSpPr/>
          <p:nvPr/>
        </p:nvSpPr>
        <p:spPr>
          <a:xfrm>
            <a:off x="646772" y="3263387"/>
            <a:ext cx="3754241" cy="1429478"/>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B. Sự lớn mạnh của giai cấp nông dân.</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5" name="Rectangle: Rounded Corners 4">
            <a:extLst>
              <a:ext uri="{FF2B5EF4-FFF2-40B4-BE49-F238E27FC236}">
                <a16:creationId xmlns:a16="http://schemas.microsoft.com/office/drawing/2014/main" id="{19450419-DDE9-139A-ED45-FF783535A93A}"/>
              </a:ext>
            </a:extLst>
          </p:cNvPr>
          <p:cNvSpPr/>
          <p:nvPr/>
        </p:nvSpPr>
        <p:spPr>
          <a:xfrm>
            <a:off x="4742987" y="1613211"/>
            <a:ext cx="3754241" cy="1429478"/>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C. Đường lối đúng đắn của Đảng và quyền lãnh đạo cách mạng của giai cấp nông dân.</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6" name="Rectangle: Rounded Corners 5">
            <a:extLst>
              <a:ext uri="{FF2B5EF4-FFF2-40B4-BE49-F238E27FC236}">
                <a16:creationId xmlns:a16="http://schemas.microsoft.com/office/drawing/2014/main" id="{7A548F09-4386-F9F1-B7F3-2C560EC24AEE}"/>
              </a:ext>
            </a:extLst>
          </p:cNvPr>
          <p:cNvSpPr/>
          <p:nvPr/>
        </p:nvSpPr>
        <p:spPr>
          <a:xfrm>
            <a:off x="4742987" y="3263387"/>
            <a:ext cx="3754241" cy="1429478"/>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D. Đường lối đúng đắn của Đảng và quyền lãnh đạo cách mạng của giai cấp công nhân.</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8" name="Multiplication Sign 7">
            <a:hlinkClick r:id="rId3" action="ppaction://hlinksldjump"/>
            <a:extLst>
              <a:ext uri="{FF2B5EF4-FFF2-40B4-BE49-F238E27FC236}">
                <a16:creationId xmlns:a16="http://schemas.microsoft.com/office/drawing/2014/main" id="{26636F90-AB36-19E4-EFFE-1B2B266D1217}"/>
              </a:ext>
            </a:extLst>
          </p:cNvPr>
          <p:cNvSpPr/>
          <p:nvPr/>
        </p:nvSpPr>
        <p:spPr>
          <a:xfrm>
            <a:off x="-76200" y="-39758"/>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7" name="Rectangle: Rounded Corners 6">
            <a:extLst>
              <a:ext uri="{FF2B5EF4-FFF2-40B4-BE49-F238E27FC236}">
                <a16:creationId xmlns:a16="http://schemas.microsoft.com/office/drawing/2014/main" id="{8F018228-29D3-E256-FE40-120639FDB559}"/>
              </a:ext>
            </a:extLst>
          </p:cNvPr>
          <p:cNvSpPr/>
          <p:nvPr/>
        </p:nvSpPr>
        <p:spPr>
          <a:xfrm>
            <a:off x="4742986" y="3263387"/>
            <a:ext cx="3754241" cy="1429478"/>
          </a:xfrm>
          <a:prstGeom prst="roundRect">
            <a:avLst>
              <a:gd name="adj" fmla="val 13074"/>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D. Đường lối đúng đắn của Đảng và quyền lãnh đạo cách mạng của giai cấp công nhân.</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312112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7"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6E2D600-16B1-A75A-493C-5BA810FA4B09}"/>
              </a:ext>
            </a:extLst>
          </p:cNvPr>
          <p:cNvSpPr/>
          <p:nvPr/>
        </p:nvSpPr>
        <p:spPr>
          <a:xfrm>
            <a:off x="795454" y="1665249"/>
            <a:ext cx="3605559" cy="1377439"/>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defRPr/>
            </a:pPr>
            <a:r>
              <a:rPr lang="vi-VN" sz="2000">
                <a:solidFill>
                  <a:srgbClr val="0D0D0D"/>
                </a:solidFill>
                <a:ea typeface="Calibri" panose="020F0502020204030204" pitchFamily="34" charset="0"/>
                <a:cs typeface="Arial" panose="020B0604020202020204" pitchFamily="34" charset="0"/>
              </a:rPr>
              <a:t>A. Quốc tế Cộng sản tiến hành Đại hội lần thứ VII tại Mát- xcơ-va.</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3" name="TextBox 2">
            <a:extLst>
              <a:ext uri="{FF2B5EF4-FFF2-40B4-BE49-F238E27FC236}">
                <a16:creationId xmlns:a16="http://schemas.microsoft.com/office/drawing/2014/main" id="{710CD114-E4EA-2E6B-F322-FC31EBDEF8FC}"/>
              </a:ext>
            </a:extLst>
          </p:cNvPr>
          <p:cNvSpPr txBox="1"/>
          <p:nvPr/>
        </p:nvSpPr>
        <p:spPr>
          <a:xfrm>
            <a:off x="1279340" y="446379"/>
            <a:ext cx="6585320" cy="1045223"/>
          </a:xfrm>
          <a:prstGeom prst="rect">
            <a:avLst/>
          </a:prstGeom>
          <a:noFill/>
        </p:spPr>
        <p:txBody>
          <a:bodyPr wrap="square">
            <a:spAutoFit/>
          </a:bodyPr>
          <a:lstStyle/>
          <a:p>
            <a:pPr lvl="0" algn="ctr">
              <a:lnSpc>
                <a:spcPct val="150000"/>
              </a:lnSpc>
              <a:spcAft>
                <a:spcPts val="1000"/>
              </a:spcAft>
              <a:defRPr/>
            </a:pPr>
            <a:r>
              <a:rPr kumimoji="0" lang="en-US" sz="2200" b="1"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rPr>
              <a:t>Câu 11. </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 Đặc điểm nổi bật của tình hình thế giới đầu những năm 30 của thế kỉ XX là:</a:t>
            </a:r>
            <a:endParaRPr kumimoji="0" lang="en-US" sz="2200"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AF96F4C5-7A62-83E2-156A-46E6C15F76F6}"/>
              </a:ext>
            </a:extLst>
          </p:cNvPr>
          <p:cNvSpPr/>
          <p:nvPr/>
        </p:nvSpPr>
        <p:spPr>
          <a:xfrm>
            <a:off x="795454" y="3263387"/>
            <a:ext cx="3605559" cy="1377439"/>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defRPr/>
            </a:pPr>
            <a:r>
              <a:rPr lang="vi-VN" sz="2000">
                <a:solidFill>
                  <a:srgbClr val="0D0D0D"/>
                </a:solidFill>
                <a:ea typeface="Calibri" panose="020F0502020204030204" pitchFamily="34" charset="0"/>
                <a:cs typeface="Arial" panose="020B0604020202020204" pitchFamily="34" charset="0"/>
              </a:rPr>
              <a:t>B. Chủ nghĩa phát xít ra đời và lên cầm quyền ở Đức, </a:t>
            </a:r>
            <a:endParaRPr lang="en-US" sz="2000">
              <a:solidFill>
                <a:srgbClr val="0D0D0D"/>
              </a:solidFill>
              <a:ea typeface="Calibri" panose="020F0502020204030204" pitchFamily="34" charset="0"/>
              <a:cs typeface="Arial" panose="020B0604020202020204" pitchFamily="34" charset="0"/>
            </a:endParaRPr>
          </a:p>
          <a:p>
            <a:pPr lvl="0" algn="ctr">
              <a:lnSpc>
                <a:spcPct val="150000"/>
              </a:lnSpc>
              <a:defRPr/>
            </a:pPr>
            <a:r>
              <a:rPr lang="vi-VN" sz="2000">
                <a:solidFill>
                  <a:srgbClr val="0D0D0D"/>
                </a:solidFill>
                <a:ea typeface="Calibri" panose="020F0502020204030204" pitchFamily="34" charset="0"/>
                <a:cs typeface="Arial" panose="020B0604020202020204" pitchFamily="34" charset="0"/>
              </a:rPr>
              <a:t>I-ta-li-a, Nhật Bản.</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5" name="Rectangle: Rounded Corners 4">
            <a:extLst>
              <a:ext uri="{FF2B5EF4-FFF2-40B4-BE49-F238E27FC236}">
                <a16:creationId xmlns:a16="http://schemas.microsoft.com/office/drawing/2014/main" id="{19450419-DDE9-139A-ED45-FF783535A93A}"/>
              </a:ext>
            </a:extLst>
          </p:cNvPr>
          <p:cNvSpPr/>
          <p:nvPr/>
        </p:nvSpPr>
        <p:spPr>
          <a:xfrm>
            <a:off x="4742988" y="1665249"/>
            <a:ext cx="3605558" cy="1377439"/>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defRPr/>
            </a:pPr>
            <a:r>
              <a:rPr lang="vi-VN" sz="2000">
                <a:solidFill>
                  <a:srgbClr val="0D0D0D"/>
                </a:solidFill>
                <a:ea typeface="Calibri" panose="020F0502020204030204" pitchFamily="34" charset="0"/>
                <a:cs typeface="Arial" panose="020B0604020202020204" pitchFamily="34" charset="0"/>
              </a:rPr>
              <a:t>C. Chính phủ Mặt trận Nhân dân lên cầm quyền ở Pháp.</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6" name="Rectangle: Rounded Corners 5">
            <a:extLst>
              <a:ext uri="{FF2B5EF4-FFF2-40B4-BE49-F238E27FC236}">
                <a16:creationId xmlns:a16="http://schemas.microsoft.com/office/drawing/2014/main" id="{7A548F09-4386-F9F1-B7F3-2C560EC24AEE}"/>
              </a:ext>
            </a:extLst>
          </p:cNvPr>
          <p:cNvSpPr/>
          <p:nvPr/>
        </p:nvSpPr>
        <p:spPr>
          <a:xfrm>
            <a:off x="4742988" y="3263387"/>
            <a:ext cx="3605558" cy="1377439"/>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defRPr/>
            </a:pPr>
            <a:r>
              <a:rPr lang="vi-VN" sz="2000">
                <a:solidFill>
                  <a:srgbClr val="0D0D0D"/>
                </a:solidFill>
                <a:ea typeface="Calibri" panose="020F0502020204030204" pitchFamily="34" charset="0"/>
                <a:cs typeface="Arial" panose="020B0604020202020204" pitchFamily="34" charset="0"/>
              </a:rPr>
              <a:t>D. Thực dân Pháp tăng cường chính sách bóc lột ở các thuộc địa.</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8" name="Multiplication Sign 7">
            <a:hlinkClick r:id="rId3" action="ppaction://hlinksldjump"/>
            <a:extLst>
              <a:ext uri="{FF2B5EF4-FFF2-40B4-BE49-F238E27FC236}">
                <a16:creationId xmlns:a16="http://schemas.microsoft.com/office/drawing/2014/main" id="{26636F90-AB36-19E4-EFFE-1B2B266D1217}"/>
              </a:ext>
            </a:extLst>
          </p:cNvPr>
          <p:cNvSpPr/>
          <p:nvPr/>
        </p:nvSpPr>
        <p:spPr>
          <a:xfrm>
            <a:off x="-76200" y="-39758"/>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7" name="Rectangle: Rounded Corners 6">
            <a:extLst>
              <a:ext uri="{FF2B5EF4-FFF2-40B4-BE49-F238E27FC236}">
                <a16:creationId xmlns:a16="http://schemas.microsoft.com/office/drawing/2014/main" id="{CDF83255-F203-7994-6CD8-128ADEEE2565}"/>
              </a:ext>
            </a:extLst>
          </p:cNvPr>
          <p:cNvSpPr/>
          <p:nvPr/>
        </p:nvSpPr>
        <p:spPr>
          <a:xfrm>
            <a:off x="795454" y="3263387"/>
            <a:ext cx="3605559" cy="1377439"/>
          </a:xfrm>
          <a:prstGeom prst="roundRect">
            <a:avLst>
              <a:gd name="adj" fmla="val 13074"/>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defRPr/>
            </a:pPr>
            <a:r>
              <a:rPr lang="vi-VN" sz="2000">
                <a:solidFill>
                  <a:srgbClr val="0D0D0D"/>
                </a:solidFill>
                <a:ea typeface="Calibri" panose="020F0502020204030204" pitchFamily="34" charset="0"/>
                <a:cs typeface="Arial" panose="020B0604020202020204" pitchFamily="34" charset="0"/>
              </a:rPr>
              <a:t>B. Chủ nghĩa phát xít ra đời và lên cầm quyền ở Đức, </a:t>
            </a:r>
            <a:endParaRPr lang="en-US" sz="2000">
              <a:solidFill>
                <a:srgbClr val="0D0D0D"/>
              </a:solidFill>
              <a:ea typeface="Calibri" panose="020F0502020204030204" pitchFamily="34" charset="0"/>
              <a:cs typeface="Arial" panose="020B0604020202020204" pitchFamily="34" charset="0"/>
            </a:endParaRPr>
          </a:p>
          <a:p>
            <a:pPr lvl="0" algn="ctr">
              <a:lnSpc>
                <a:spcPct val="150000"/>
              </a:lnSpc>
              <a:defRPr/>
            </a:pPr>
            <a:r>
              <a:rPr lang="vi-VN" sz="2000">
                <a:solidFill>
                  <a:srgbClr val="0D0D0D"/>
                </a:solidFill>
                <a:ea typeface="Calibri" panose="020F0502020204030204" pitchFamily="34" charset="0"/>
                <a:cs typeface="Arial" panose="020B0604020202020204" pitchFamily="34" charset="0"/>
              </a:rPr>
              <a:t>I-ta-li-a, Nhật Bản.</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2470311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7"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6E2D600-16B1-A75A-493C-5BA810FA4B09}"/>
              </a:ext>
            </a:extLst>
          </p:cNvPr>
          <p:cNvSpPr/>
          <p:nvPr/>
        </p:nvSpPr>
        <p:spPr>
          <a:xfrm>
            <a:off x="334539" y="1329084"/>
            <a:ext cx="4096212" cy="1703380"/>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1800">
                <a:solidFill>
                  <a:srgbClr val="0D0D0D"/>
                </a:solidFill>
                <a:ea typeface="Calibri" panose="020F0502020204030204" pitchFamily="34" charset="0"/>
                <a:cs typeface="Arial" panose="020B0604020202020204" pitchFamily="34" charset="0"/>
              </a:rPr>
              <a:t>A. Đánh đuổi đế quốc Pháp, làm cho Đông Dương hoàn toàn độc lập.</a:t>
            </a:r>
            <a:endParaRPr kumimoji="0" lang="en-US" sz="18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3" name="TextBox 2">
            <a:extLst>
              <a:ext uri="{FF2B5EF4-FFF2-40B4-BE49-F238E27FC236}">
                <a16:creationId xmlns:a16="http://schemas.microsoft.com/office/drawing/2014/main" id="{710CD114-E4EA-2E6B-F322-FC31EBDEF8FC}"/>
              </a:ext>
            </a:extLst>
          </p:cNvPr>
          <p:cNvSpPr txBox="1"/>
          <p:nvPr/>
        </p:nvSpPr>
        <p:spPr>
          <a:xfrm>
            <a:off x="587709" y="212336"/>
            <a:ext cx="7968582" cy="1045223"/>
          </a:xfrm>
          <a:prstGeom prst="rect">
            <a:avLst/>
          </a:prstGeom>
          <a:noFill/>
        </p:spPr>
        <p:txBody>
          <a:bodyPr wrap="square">
            <a:spAutoFit/>
          </a:bodyPr>
          <a:lstStyle/>
          <a:p>
            <a:pPr lvl="0" algn="ctr">
              <a:lnSpc>
                <a:spcPct val="150000"/>
              </a:lnSpc>
            </a:pPr>
            <a:r>
              <a:rPr kumimoji="0" lang="en-US" sz="2200" b="1"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rPr>
              <a:t>Câu 12. </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Nhiệm vụ cách mạng trong giai đoạn 1936 – 1939 được Đảng ta xác định là gì?</a:t>
            </a:r>
            <a:endParaRPr kumimoji="0" lang="vi-VN" sz="2200" b="0"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AF96F4C5-7A62-83E2-156A-46E6C15F76F6}"/>
              </a:ext>
            </a:extLst>
          </p:cNvPr>
          <p:cNvSpPr/>
          <p:nvPr/>
        </p:nvSpPr>
        <p:spPr>
          <a:xfrm>
            <a:off x="334539" y="3156474"/>
            <a:ext cx="4096212" cy="1703380"/>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1800">
                <a:solidFill>
                  <a:srgbClr val="0D0D0D"/>
                </a:solidFill>
                <a:ea typeface="Calibri" panose="020F0502020204030204" pitchFamily="34" charset="0"/>
                <a:cs typeface="Arial" panose="020B0604020202020204" pitchFamily="34" charset="0"/>
              </a:rPr>
              <a:t>B. Tịch thu ruộng đất của địa chủ phong kiến chia cho dân cày.</a:t>
            </a:r>
            <a:endParaRPr kumimoji="0" lang="en-US" sz="18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5" name="Rectangle: Rounded Corners 4">
            <a:extLst>
              <a:ext uri="{FF2B5EF4-FFF2-40B4-BE49-F238E27FC236}">
                <a16:creationId xmlns:a16="http://schemas.microsoft.com/office/drawing/2014/main" id="{19450419-DDE9-139A-ED45-FF783535A93A}"/>
              </a:ext>
            </a:extLst>
          </p:cNvPr>
          <p:cNvSpPr/>
          <p:nvPr/>
        </p:nvSpPr>
        <p:spPr>
          <a:xfrm>
            <a:off x="4772725" y="1329084"/>
            <a:ext cx="4096212" cy="1703380"/>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1800">
                <a:solidFill>
                  <a:srgbClr val="0D0D0D"/>
                </a:solidFill>
                <a:latin typeface="Arial"/>
                <a:ea typeface="Calibri" panose="020F0502020204030204" pitchFamily="34" charset="0"/>
                <a:cs typeface="Arial" panose="020B0604020202020204" pitchFamily="34" charset="0"/>
              </a:rPr>
              <a:t>C. Chống phát xít và nguy cơ chiến tranh, chống chế độ phản động thuộc địa, đòi tự do, dân sinh, dân chủ, cơm áo, hòa bình.</a:t>
            </a:r>
            <a:endParaRPr kumimoji="0" lang="en-US" sz="18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6" name="Rectangle: Rounded Corners 5">
            <a:extLst>
              <a:ext uri="{FF2B5EF4-FFF2-40B4-BE49-F238E27FC236}">
                <a16:creationId xmlns:a16="http://schemas.microsoft.com/office/drawing/2014/main" id="{7A548F09-4386-F9F1-B7F3-2C560EC24AEE}"/>
              </a:ext>
            </a:extLst>
          </p:cNvPr>
          <p:cNvSpPr/>
          <p:nvPr/>
        </p:nvSpPr>
        <p:spPr>
          <a:xfrm>
            <a:off x="4772725" y="3156474"/>
            <a:ext cx="4096212" cy="1703380"/>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1800">
                <a:solidFill>
                  <a:srgbClr val="0D0D0D"/>
                </a:solidFill>
                <a:ea typeface="Calibri" panose="020F0502020204030204" pitchFamily="34" charset="0"/>
                <a:cs typeface="Arial" panose="020B0604020202020204" pitchFamily="34" charset="0"/>
              </a:rPr>
              <a:t>D. Chống đế quốc phát xít, chống phong kiến.</a:t>
            </a:r>
            <a:endParaRPr kumimoji="0" lang="en-US" sz="18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8" name="Multiplication Sign 7">
            <a:hlinkClick r:id="rId3" action="ppaction://hlinksldjump"/>
            <a:extLst>
              <a:ext uri="{FF2B5EF4-FFF2-40B4-BE49-F238E27FC236}">
                <a16:creationId xmlns:a16="http://schemas.microsoft.com/office/drawing/2014/main" id="{26636F90-AB36-19E4-EFFE-1B2B266D1217}"/>
              </a:ext>
            </a:extLst>
          </p:cNvPr>
          <p:cNvSpPr/>
          <p:nvPr/>
        </p:nvSpPr>
        <p:spPr>
          <a:xfrm>
            <a:off x="-76200" y="-39758"/>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7" name="Rectangle: Rounded Corners 6">
            <a:extLst>
              <a:ext uri="{FF2B5EF4-FFF2-40B4-BE49-F238E27FC236}">
                <a16:creationId xmlns:a16="http://schemas.microsoft.com/office/drawing/2014/main" id="{594D0554-291C-1751-2B70-EB5A4999AF17}"/>
              </a:ext>
            </a:extLst>
          </p:cNvPr>
          <p:cNvSpPr/>
          <p:nvPr/>
        </p:nvSpPr>
        <p:spPr>
          <a:xfrm>
            <a:off x="4772725" y="1329084"/>
            <a:ext cx="4096212" cy="1703380"/>
          </a:xfrm>
          <a:prstGeom prst="roundRect">
            <a:avLst>
              <a:gd name="adj" fmla="val 13074"/>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1800">
                <a:solidFill>
                  <a:srgbClr val="0D0D0D"/>
                </a:solidFill>
                <a:latin typeface="Arial"/>
                <a:ea typeface="Calibri" panose="020F0502020204030204" pitchFamily="34" charset="0"/>
                <a:cs typeface="Arial" panose="020B0604020202020204" pitchFamily="34" charset="0"/>
              </a:rPr>
              <a:t>C. Chống phát xít và nguy cơ chiến tranh, chống chế độ phản động thuộc địa, đòi tự do, dân sinh, dân chủ, cơm áo, hòa bình.</a:t>
            </a:r>
            <a:endParaRPr kumimoji="0" lang="en-US" sz="18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3111614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7"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6E2D600-16B1-A75A-493C-5BA810FA4B09}"/>
              </a:ext>
            </a:extLst>
          </p:cNvPr>
          <p:cNvSpPr/>
          <p:nvPr/>
        </p:nvSpPr>
        <p:spPr>
          <a:xfrm>
            <a:off x="475787" y="1538867"/>
            <a:ext cx="3816241" cy="1402607"/>
          </a:xfrm>
          <a:prstGeom prst="roundRect">
            <a:avLst>
              <a:gd name="adj" fmla="val 808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A. Mặt trận Việt Minh.</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3" name="TextBox 2">
            <a:extLst>
              <a:ext uri="{FF2B5EF4-FFF2-40B4-BE49-F238E27FC236}">
                <a16:creationId xmlns:a16="http://schemas.microsoft.com/office/drawing/2014/main" id="{710CD114-E4EA-2E6B-F322-FC31EBDEF8FC}"/>
              </a:ext>
            </a:extLst>
          </p:cNvPr>
          <p:cNvSpPr txBox="1"/>
          <p:nvPr/>
        </p:nvSpPr>
        <p:spPr>
          <a:xfrm>
            <a:off x="475785" y="321159"/>
            <a:ext cx="8192430" cy="1045223"/>
          </a:xfrm>
          <a:prstGeom prst="rect">
            <a:avLst/>
          </a:prstGeom>
          <a:noFill/>
        </p:spPr>
        <p:txBody>
          <a:bodyPr wrap="square">
            <a:spAutoFit/>
          </a:bodyPr>
          <a:lstStyle/>
          <a:p>
            <a:pPr lvl="0" algn="ctr">
              <a:lnSpc>
                <a:spcPct val="150000"/>
              </a:lnSpc>
              <a:spcAft>
                <a:spcPts val="1000"/>
              </a:spcAft>
            </a:pPr>
            <a:r>
              <a:rPr kumimoji="0" lang="en-US" sz="2200" b="1"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rPr>
              <a:t>Câu 13. </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Hội nghị Ban Chấp hành Trung ương Đảng Cộng sản Đông Dương </a:t>
            </a:r>
            <a:r>
              <a:rPr lang="en-US" sz="2200">
                <a:solidFill>
                  <a:srgbClr val="0D0D0D"/>
                </a:solidFill>
                <a:latin typeface="Arial" panose="020B0604020202020204" pitchFamily="34" charset="0"/>
                <a:ea typeface="Calibri" panose="020F0502020204030204" pitchFamily="34" charset="0"/>
                <a:cs typeface="Arial" panose="020B0604020202020204" pitchFamily="34" charset="0"/>
              </a:rPr>
              <a:t>(</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7/1936) đã đưa ra chủ trương thành lập:</a:t>
            </a:r>
            <a:endParaRPr kumimoji="0" lang="en-US" sz="2200"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AF96F4C5-7A62-83E2-156A-46E6C15F76F6}"/>
              </a:ext>
            </a:extLst>
          </p:cNvPr>
          <p:cNvSpPr/>
          <p:nvPr/>
        </p:nvSpPr>
        <p:spPr>
          <a:xfrm>
            <a:off x="475784" y="3131945"/>
            <a:ext cx="3816241" cy="1402607"/>
          </a:xfrm>
          <a:prstGeom prst="roundRect">
            <a:avLst>
              <a:gd name="adj" fmla="val 765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B. Mặt trận Dân chủ </a:t>
            </a:r>
            <a:endParaRPr lang="en-US" sz="2000">
              <a:solidFill>
                <a:srgbClr val="0D0D0D"/>
              </a:solidFill>
              <a:ea typeface="Calibri" panose="020F0502020204030204" pitchFamily="34" charset="0"/>
              <a:cs typeface="Arial" panose="020B0604020202020204" pitchFamily="34" charset="0"/>
            </a:endParaRPr>
          </a:p>
          <a:p>
            <a:pPr lvl="0" algn="ctr">
              <a:lnSpc>
                <a:spcPct val="150000"/>
              </a:lnSpc>
            </a:pPr>
            <a:r>
              <a:rPr lang="vi-VN" sz="2000">
                <a:solidFill>
                  <a:srgbClr val="0D0D0D"/>
                </a:solidFill>
                <a:ea typeface="Calibri" panose="020F0502020204030204" pitchFamily="34" charset="0"/>
                <a:cs typeface="Arial" panose="020B0604020202020204" pitchFamily="34" charset="0"/>
              </a:rPr>
              <a:t>Đông Dương.</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5" name="Rectangle: Rounded Corners 4">
            <a:extLst>
              <a:ext uri="{FF2B5EF4-FFF2-40B4-BE49-F238E27FC236}">
                <a16:creationId xmlns:a16="http://schemas.microsoft.com/office/drawing/2014/main" id="{19450419-DDE9-139A-ED45-FF783535A93A}"/>
              </a:ext>
            </a:extLst>
          </p:cNvPr>
          <p:cNvSpPr/>
          <p:nvPr/>
        </p:nvSpPr>
        <p:spPr>
          <a:xfrm>
            <a:off x="4851974" y="1538867"/>
            <a:ext cx="3816241" cy="1402607"/>
          </a:xfrm>
          <a:prstGeom prst="roundRect">
            <a:avLst>
              <a:gd name="adj" fmla="val 808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C. Mặt trận Thống nhất dân tộc phản đế Đông Dương.</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6" name="Rectangle: Rounded Corners 5">
            <a:extLst>
              <a:ext uri="{FF2B5EF4-FFF2-40B4-BE49-F238E27FC236}">
                <a16:creationId xmlns:a16="http://schemas.microsoft.com/office/drawing/2014/main" id="{7A548F09-4386-F9F1-B7F3-2C560EC24AEE}"/>
              </a:ext>
            </a:extLst>
          </p:cNvPr>
          <p:cNvSpPr/>
          <p:nvPr/>
        </p:nvSpPr>
        <p:spPr>
          <a:xfrm>
            <a:off x="4851974" y="3131945"/>
            <a:ext cx="3816241" cy="1402607"/>
          </a:xfrm>
          <a:prstGeom prst="roundRect">
            <a:avLst>
              <a:gd name="adj" fmla="val 8905"/>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D. Mặt trận Nhân dân phản đế Đông Dương.</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8" name="Multiplication Sign 7">
            <a:hlinkClick r:id="rId3" action="ppaction://hlinksldjump"/>
            <a:extLst>
              <a:ext uri="{FF2B5EF4-FFF2-40B4-BE49-F238E27FC236}">
                <a16:creationId xmlns:a16="http://schemas.microsoft.com/office/drawing/2014/main" id="{26636F90-AB36-19E4-EFFE-1B2B266D1217}"/>
              </a:ext>
            </a:extLst>
          </p:cNvPr>
          <p:cNvSpPr/>
          <p:nvPr/>
        </p:nvSpPr>
        <p:spPr>
          <a:xfrm>
            <a:off x="-76200" y="-39758"/>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7" name="Rectangle: Rounded Corners 6">
            <a:extLst>
              <a:ext uri="{FF2B5EF4-FFF2-40B4-BE49-F238E27FC236}">
                <a16:creationId xmlns:a16="http://schemas.microsoft.com/office/drawing/2014/main" id="{6550446B-219C-508A-F63A-996FCCA2720D}"/>
              </a:ext>
            </a:extLst>
          </p:cNvPr>
          <p:cNvSpPr/>
          <p:nvPr/>
        </p:nvSpPr>
        <p:spPr>
          <a:xfrm>
            <a:off x="4851973" y="3131944"/>
            <a:ext cx="3816241" cy="1402607"/>
          </a:xfrm>
          <a:prstGeom prst="roundRect">
            <a:avLst>
              <a:gd name="adj" fmla="val 8905"/>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D. Mặt trận Nhân dân phản đế Đông Dương.</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9277773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7"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6E2D600-16B1-A75A-493C-5BA810FA4B09}"/>
              </a:ext>
            </a:extLst>
          </p:cNvPr>
          <p:cNvSpPr/>
          <p:nvPr/>
        </p:nvSpPr>
        <p:spPr>
          <a:xfrm>
            <a:off x="438615" y="1966009"/>
            <a:ext cx="3969831" cy="1011054"/>
          </a:xfrm>
          <a:prstGeom prst="roundRect">
            <a:avLst>
              <a:gd name="adj" fmla="val 808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vi-VN" sz="2000">
                <a:solidFill>
                  <a:srgbClr val="0D0D0D"/>
                </a:solidFill>
                <a:ea typeface="Calibri" panose="020F0502020204030204" pitchFamily="34" charset="0"/>
                <a:cs typeface="Arial" panose="020B0604020202020204" pitchFamily="34" charset="0"/>
              </a:rPr>
              <a:t>A. Đông Dương đại hội.</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3" name="TextBox 2">
            <a:extLst>
              <a:ext uri="{FF2B5EF4-FFF2-40B4-BE49-F238E27FC236}">
                <a16:creationId xmlns:a16="http://schemas.microsoft.com/office/drawing/2014/main" id="{710CD114-E4EA-2E6B-F322-FC31EBDEF8FC}"/>
              </a:ext>
            </a:extLst>
          </p:cNvPr>
          <p:cNvSpPr txBox="1"/>
          <p:nvPr/>
        </p:nvSpPr>
        <p:spPr>
          <a:xfrm>
            <a:off x="1050537" y="646042"/>
            <a:ext cx="7042925" cy="1045223"/>
          </a:xfrm>
          <a:prstGeom prst="rect">
            <a:avLst/>
          </a:prstGeom>
          <a:noFill/>
        </p:spPr>
        <p:txBody>
          <a:bodyPr wrap="square">
            <a:spAutoFit/>
          </a:bodyPr>
          <a:lstStyle/>
          <a:p>
            <a:pPr lvl="0" algn="ctr">
              <a:lnSpc>
                <a:spcPct val="150000"/>
              </a:lnSpc>
              <a:spcAft>
                <a:spcPts val="1000"/>
              </a:spcAft>
            </a:pPr>
            <a:r>
              <a:rPr kumimoji="0" lang="en-US" sz="2200" b="1"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rPr>
              <a:t>Câu 14. </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Tháng 8/1936, Đảng chủ trương phát động phong trào nào?</a:t>
            </a:r>
            <a:endParaRPr kumimoji="0" lang="en-US" sz="2200"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AF96F4C5-7A62-83E2-156A-46E6C15F76F6}"/>
              </a:ext>
            </a:extLst>
          </p:cNvPr>
          <p:cNvSpPr/>
          <p:nvPr/>
        </p:nvSpPr>
        <p:spPr>
          <a:xfrm>
            <a:off x="438615" y="3278330"/>
            <a:ext cx="3969831" cy="1011054"/>
          </a:xfrm>
          <a:prstGeom prst="roundRect">
            <a:avLst>
              <a:gd name="adj" fmla="val 765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vi-VN" sz="2000">
                <a:solidFill>
                  <a:srgbClr val="0D0D0D"/>
                </a:solidFill>
                <a:ea typeface="Calibri" panose="020F0502020204030204" pitchFamily="34" charset="0"/>
                <a:cs typeface="Arial" panose="020B0604020202020204" pitchFamily="34" charset="0"/>
              </a:rPr>
              <a:t>B. </a:t>
            </a:r>
            <a:r>
              <a:rPr lang="en-US" sz="2000">
                <a:solidFill>
                  <a:srgbClr val="0D0D0D"/>
                </a:solidFill>
                <a:ea typeface="Calibri" panose="020F0502020204030204" pitchFamily="34" charset="0"/>
                <a:cs typeface="Arial" panose="020B0604020202020204" pitchFamily="34" charset="0"/>
              </a:rPr>
              <a:t>Đ</a:t>
            </a:r>
            <a:r>
              <a:rPr lang="vi-VN" sz="2000">
                <a:solidFill>
                  <a:srgbClr val="0D0D0D"/>
                </a:solidFill>
                <a:ea typeface="Calibri" panose="020F0502020204030204" pitchFamily="34" charset="0"/>
                <a:cs typeface="Arial" panose="020B0604020202020204" pitchFamily="34" charset="0"/>
              </a:rPr>
              <a:t>òi dân sinh, dân chủ.</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5" name="Rectangle: Rounded Corners 4">
            <a:extLst>
              <a:ext uri="{FF2B5EF4-FFF2-40B4-BE49-F238E27FC236}">
                <a16:creationId xmlns:a16="http://schemas.microsoft.com/office/drawing/2014/main" id="{19450419-DDE9-139A-ED45-FF783535A93A}"/>
              </a:ext>
            </a:extLst>
          </p:cNvPr>
          <p:cNvSpPr/>
          <p:nvPr/>
        </p:nvSpPr>
        <p:spPr>
          <a:xfrm>
            <a:off x="4750421" y="1966009"/>
            <a:ext cx="3969831" cy="1011054"/>
          </a:xfrm>
          <a:prstGeom prst="roundRect">
            <a:avLst>
              <a:gd name="adj" fmla="val 808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C. Vận động người của Đảng vào Viện Dân biểu.</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6" name="Rectangle: Rounded Corners 5">
            <a:extLst>
              <a:ext uri="{FF2B5EF4-FFF2-40B4-BE49-F238E27FC236}">
                <a16:creationId xmlns:a16="http://schemas.microsoft.com/office/drawing/2014/main" id="{7A548F09-4386-F9F1-B7F3-2C560EC24AEE}"/>
              </a:ext>
            </a:extLst>
          </p:cNvPr>
          <p:cNvSpPr/>
          <p:nvPr/>
        </p:nvSpPr>
        <p:spPr>
          <a:xfrm>
            <a:off x="4750421" y="3278330"/>
            <a:ext cx="3969831" cy="1011054"/>
          </a:xfrm>
          <a:prstGeom prst="roundRect">
            <a:avLst>
              <a:gd name="adj" fmla="val 8905"/>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D. Mít tinh, diễn thuyết, thu thấp dân nguyện.</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8" name="Multiplication Sign 7">
            <a:hlinkClick r:id="rId3" action="ppaction://hlinksldjump"/>
            <a:extLst>
              <a:ext uri="{FF2B5EF4-FFF2-40B4-BE49-F238E27FC236}">
                <a16:creationId xmlns:a16="http://schemas.microsoft.com/office/drawing/2014/main" id="{26636F90-AB36-19E4-EFFE-1B2B266D1217}"/>
              </a:ext>
            </a:extLst>
          </p:cNvPr>
          <p:cNvSpPr/>
          <p:nvPr/>
        </p:nvSpPr>
        <p:spPr>
          <a:xfrm>
            <a:off x="-76200" y="-39758"/>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7" name="Rectangle: Rounded Corners 6">
            <a:extLst>
              <a:ext uri="{FF2B5EF4-FFF2-40B4-BE49-F238E27FC236}">
                <a16:creationId xmlns:a16="http://schemas.microsoft.com/office/drawing/2014/main" id="{FE7E224A-4C1C-6544-4E80-ABE43AECF7A9}"/>
              </a:ext>
            </a:extLst>
          </p:cNvPr>
          <p:cNvSpPr/>
          <p:nvPr/>
        </p:nvSpPr>
        <p:spPr>
          <a:xfrm>
            <a:off x="438615" y="1966009"/>
            <a:ext cx="3969831" cy="1011054"/>
          </a:xfrm>
          <a:prstGeom prst="roundRect">
            <a:avLst>
              <a:gd name="adj" fmla="val 8086"/>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vi-VN" sz="2000">
                <a:solidFill>
                  <a:srgbClr val="0D0D0D"/>
                </a:solidFill>
                <a:ea typeface="Calibri" panose="020F0502020204030204" pitchFamily="34" charset="0"/>
                <a:cs typeface="Arial" panose="020B0604020202020204" pitchFamily="34" charset="0"/>
              </a:rPr>
              <a:t>A. Đông Dương đại hội.</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558820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7" grpId="0" animBg="1"/>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6E2D600-16B1-A75A-493C-5BA810FA4B09}"/>
              </a:ext>
            </a:extLst>
          </p:cNvPr>
          <p:cNvSpPr/>
          <p:nvPr/>
        </p:nvSpPr>
        <p:spPr>
          <a:xfrm>
            <a:off x="748292" y="1599350"/>
            <a:ext cx="3679899" cy="1207676"/>
          </a:xfrm>
          <a:prstGeom prst="roundRect">
            <a:avLst>
              <a:gd name="adj" fmla="val 808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A. 1/8/1936, tại Quảng trường Ba Đình, Hà Nội.</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3" name="TextBox 2">
            <a:extLst>
              <a:ext uri="{FF2B5EF4-FFF2-40B4-BE49-F238E27FC236}">
                <a16:creationId xmlns:a16="http://schemas.microsoft.com/office/drawing/2014/main" id="{710CD114-E4EA-2E6B-F322-FC31EBDEF8FC}"/>
              </a:ext>
            </a:extLst>
          </p:cNvPr>
          <p:cNvSpPr txBox="1"/>
          <p:nvPr/>
        </p:nvSpPr>
        <p:spPr>
          <a:xfrm>
            <a:off x="660360" y="397989"/>
            <a:ext cx="7823280" cy="1045223"/>
          </a:xfrm>
          <a:prstGeom prst="rect">
            <a:avLst/>
          </a:prstGeom>
          <a:noFill/>
        </p:spPr>
        <p:txBody>
          <a:bodyPr wrap="square">
            <a:spAutoFit/>
          </a:bodyPr>
          <a:lstStyle/>
          <a:p>
            <a:pPr lvl="0" algn="ctr">
              <a:lnSpc>
                <a:spcPct val="150000"/>
              </a:lnSpc>
              <a:spcAft>
                <a:spcPts val="1000"/>
              </a:spcAft>
            </a:pPr>
            <a:r>
              <a:rPr kumimoji="0" lang="en-US" sz="2200" b="1"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rPr>
              <a:t>Câu 15. </a:t>
            </a:r>
            <a:r>
              <a:rPr lang="vi-VN" sz="2200">
                <a:solidFill>
                  <a:srgbClr val="0D0D0D"/>
                </a:solidFill>
                <a:latin typeface="Arial" panose="020B0604020202020204" pitchFamily="34" charset="0"/>
                <a:ea typeface="Calibri" panose="020F0502020204030204" pitchFamily="34" charset="0"/>
                <a:cs typeface="Arial" panose="020B0604020202020204" pitchFamily="34" charset="0"/>
              </a:rPr>
              <a:t>Cuộc mít tinh lớn nhất trong phong trào dân chủ 1936 – 1939 diễn ra vào thời gian nào? Ở đâu?</a:t>
            </a:r>
            <a:endParaRPr kumimoji="0" lang="en-US" sz="2200"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AF96F4C5-7A62-83E2-156A-46E6C15F76F6}"/>
              </a:ext>
            </a:extLst>
          </p:cNvPr>
          <p:cNvSpPr/>
          <p:nvPr/>
        </p:nvSpPr>
        <p:spPr>
          <a:xfrm>
            <a:off x="748290" y="3150850"/>
            <a:ext cx="3679899" cy="1207676"/>
          </a:xfrm>
          <a:prstGeom prst="roundRect">
            <a:avLst>
              <a:gd name="adj" fmla="val 765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B. 1/5/1938, tại Bến Thủy – Vinh.</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5" name="Rectangle: Rounded Corners 4">
            <a:extLst>
              <a:ext uri="{FF2B5EF4-FFF2-40B4-BE49-F238E27FC236}">
                <a16:creationId xmlns:a16="http://schemas.microsoft.com/office/drawing/2014/main" id="{19450419-DDE9-139A-ED45-FF783535A93A}"/>
              </a:ext>
            </a:extLst>
          </p:cNvPr>
          <p:cNvSpPr/>
          <p:nvPr/>
        </p:nvSpPr>
        <p:spPr>
          <a:xfrm>
            <a:off x="4723243" y="1599350"/>
            <a:ext cx="3679899" cy="1207676"/>
          </a:xfrm>
          <a:prstGeom prst="roundRect">
            <a:avLst>
              <a:gd name="adj" fmla="val 808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C. 1/5/1939, tại Hà Nội.</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6" name="Rectangle: Rounded Corners 5">
            <a:extLst>
              <a:ext uri="{FF2B5EF4-FFF2-40B4-BE49-F238E27FC236}">
                <a16:creationId xmlns:a16="http://schemas.microsoft.com/office/drawing/2014/main" id="{7A548F09-4386-F9F1-B7F3-2C560EC24AEE}"/>
              </a:ext>
            </a:extLst>
          </p:cNvPr>
          <p:cNvSpPr/>
          <p:nvPr/>
        </p:nvSpPr>
        <p:spPr>
          <a:xfrm>
            <a:off x="4723241" y="3150850"/>
            <a:ext cx="3679899" cy="1207676"/>
          </a:xfrm>
          <a:prstGeom prst="roundRect">
            <a:avLst>
              <a:gd name="adj" fmla="val 8905"/>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D. 1/5/1938, tại khu Đấu Xảo, Hà Nội.</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8" name="Multiplication Sign 7">
            <a:hlinkClick r:id="rId3" action="ppaction://hlinksldjump"/>
            <a:extLst>
              <a:ext uri="{FF2B5EF4-FFF2-40B4-BE49-F238E27FC236}">
                <a16:creationId xmlns:a16="http://schemas.microsoft.com/office/drawing/2014/main" id="{26636F90-AB36-19E4-EFFE-1B2B266D1217}"/>
              </a:ext>
            </a:extLst>
          </p:cNvPr>
          <p:cNvSpPr/>
          <p:nvPr/>
        </p:nvSpPr>
        <p:spPr>
          <a:xfrm>
            <a:off x="-76200" y="-39758"/>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10" name="Rectangle: Rounded Corners 9">
            <a:extLst>
              <a:ext uri="{FF2B5EF4-FFF2-40B4-BE49-F238E27FC236}">
                <a16:creationId xmlns:a16="http://schemas.microsoft.com/office/drawing/2014/main" id="{E1AC3DC5-2552-939C-E64F-CB738846F9F3}"/>
              </a:ext>
            </a:extLst>
          </p:cNvPr>
          <p:cNvSpPr/>
          <p:nvPr/>
        </p:nvSpPr>
        <p:spPr>
          <a:xfrm>
            <a:off x="4723241" y="3150850"/>
            <a:ext cx="3679899" cy="1207676"/>
          </a:xfrm>
          <a:prstGeom prst="roundRect">
            <a:avLst>
              <a:gd name="adj" fmla="val 8905"/>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D. 1/5/1938, tại khu Đấu Xảo, Hà Nội.</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1171854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randombar(horizontal)">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10"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6E2D600-16B1-A75A-493C-5BA810FA4B09}"/>
              </a:ext>
            </a:extLst>
          </p:cNvPr>
          <p:cNvSpPr/>
          <p:nvPr/>
        </p:nvSpPr>
        <p:spPr>
          <a:xfrm>
            <a:off x="401443" y="1553739"/>
            <a:ext cx="4029307" cy="1435793"/>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ea typeface="Calibri" panose="020F0502020204030204" pitchFamily="34" charset="0"/>
                <a:cs typeface="Arial" panose="020B0604020202020204" pitchFamily="34" charset="0"/>
              </a:rPr>
              <a:t>A. Đội ngũ cán bộ đảng viên ngày càng trưởng thành.</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3" name="TextBox 2">
            <a:extLst>
              <a:ext uri="{FF2B5EF4-FFF2-40B4-BE49-F238E27FC236}">
                <a16:creationId xmlns:a16="http://schemas.microsoft.com/office/drawing/2014/main" id="{710CD114-E4EA-2E6B-F322-FC31EBDEF8FC}"/>
              </a:ext>
            </a:extLst>
          </p:cNvPr>
          <p:cNvSpPr txBox="1"/>
          <p:nvPr/>
        </p:nvSpPr>
        <p:spPr>
          <a:xfrm>
            <a:off x="562100" y="338533"/>
            <a:ext cx="8019799" cy="1045223"/>
          </a:xfrm>
          <a:prstGeom prst="rect">
            <a:avLst/>
          </a:prstGeom>
          <a:noFill/>
        </p:spPr>
        <p:txBody>
          <a:bodyPr wrap="square">
            <a:spAutoFit/>
          </a:bodyPr>
          <a:lstStyle/>
          <a:p>
            <a:pPr lvl="0" algn="ctr">
              <a:lnSpc>
                <a:spcPct val="150000"/>
              </a:lnSpc>
            </a:pPr>
            <a:r>
              <a:rPr kumimoji="0" lang="en-US" sz="2200" b="1" i="1" u="none" strike="noStrike" kern="0" cap="none" spc="0" normalizeH="0" baseline="0" noProof="0">
                <a:ln>
                  <a:noFill/>
                </a:ln>
                <a:solidFill>
                  <a:srgbClr val="0D0D0D"/>
                </a:solidFill>
                <a:effectLst/>
                <a:uLnTx/>
                <a:uFillTx/>
                <a:latin typeface="Arial" panose="020B0604020202020204" pitchFamily="34" charset="0"/>
                <a:ea typeface="Calibri" panose="020F0502020204030204" pitchFamily="34" charset="0"/>
                <a:cs typeface="Arial" panose="020B0604020202020204" pitchFamily="34" charset="0"/>
                <a:sym typeface="Arial"/>
              </a:rPr>
              <a:t>Câu 16. </a:t>
            </a:r>
            <a:r>
              <a:rPr lang="vi-VN" sz="2200"/>
              <a:t>Ý nghĩa quan trọng nhất của phong trào cách mạng 1936 – 1939 là gì?</a:t>
            </a:r>
            <a:endParaRPr kumimoji="0" lang="en-US" sz="2200" b="0" i="0" u="none" strike="noStrike" kern="0" cap="none" spc="0" normalizeH="0" baseline="0" noProof="0">
              <a:ln>
                <a:noFill/>
              </a:ln>
              <a:solidFill>
                <a:srgbClr val="000000"/>
              </a:solidFill>
              <a:effectLst/>
              <a:uLnTx/>
              <a:uFillTx/>
              <a:sym typeface="Arial"/>
            </a:endParaRPr>
          </a:p>
        </p:txBody>
      </p:sp>
      <p:sp>
        <p:nvSpPr>
          <p:cNvPr id="4" name="Rectangle: Rounded Corners 3">
            <a:extLst>
              <a:ext uri="{FF2B5EF4-FFF2-40B4-BE49-F238E27FC236}">
                <a16:creationId xmlns:a16="http://schemas.microsoft.com/office/drawing/2014/main" id="{AF96F4C5-7A62-83E2-156A-46E6C15F76F6}"/>
              </a:ext>
            </a:extLst>
          </p:cNvPr>
          <p:cNvSpPr/>
          <p:nvPr/>
        </p:nvSpPr>
        <p:spPr>
          <a:xfrm>
            <a:off x="401443" y="3233855"/>
            <a:ext cx="4029307" cy="1435793"/>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spcAft>
                <a:spcPts val="1000"/>
              </a:spcAft>
            </a:pPr>
            <a:r>
              <a:rPr lang="vi-VN" sz="2000">
                <a:solidFill>
                  <a:srgbClr val="0D0D0D"/>
                </a:solidFill>
                <a:ea typeface="Calibri" panose="020F0502020204030204" pitchFamily="34" charset="0"/>
                <a:cs typeface="Arial" panose="020B0604020202020204" pitchFamily="34" charset="0"/>
              </a:rPr>
              <a:t>B. Chủ nghĩa Mác Lê-nin, đường lối của Đảng được phổ biến sâu rộng trong quần chúng.</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5" name="Rectangle: Rounded Corners 4">
            <a:extLst>
              <a:ext uri="{FF2B5EF4-FFF2-40B4-BE49-F238E27FC236}">
                <a16:creationId xmlns:a16="http://schemas.microsoft.com/office/drawing/2014/main" id="{19450419-DDE9-139A-ED45-FF783535A93A}"/>
              </a:ext>
            </a:extLst>
          </p:cNvPr>
          <p:cNvSpPr/>
          <p:nvPr/>
        </p:nvSpPr>
        <p:spPr>
          <a:xfrm>
            <a:off x="4713251" y="1553739"/>
            <a:ext cx="4029306" cy="1435793"/>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vi-VN" sz="2000">
                <a:solidFill>
                  <a:srgbClr val="0D0D0D"/>
                </a:solidFill>
                <a:latin typeface="Arial"/>
                <a:ea typeface="Calibri" panose="020F0502020204030204" pitchFamily="34" charset="0"/>
                <a:cs typeface="Arial" panose="020B0604020202020204" pitchFamily="34" charset="0"/>
              </a:rPr>
              <a:t>C. Xây dựng lực lượng chính trị hùng hậu của cách mạng.</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6" name="Rectangle: Rounded Corners 5">
            <a:extLst>
              <a:ext uri="{FF2B5EF4-FFF2-40B4-BE49-F238E27FC236}">
                <a16:creationId xmlns:a16="http://schemas.microsoft.com/office/drawing/2014/main" id="{7A548F09-4386-F9F1-B7F3-2C560EC24AEE}"/>
              </a:ext>
            </a:extLst>
          </p:cNvPr>
          <p:cNvSpPr/>
          <p:nvPr/>
        </p:nvSpPr>
        <p:spPr>
          <a:xfrm>
            <a:off x="4713251" y="3233855"/>
            <a:ext cx="4029306" cy="1435793"/>
          </a:xfrm>
          <a:prstGeom prst="roundRect">
            <a:avLst>
              <a:gd name="adj" fmla="val 13074"/>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it-IT" sz="2000">
                <a:solidFill>
                  <a:srgbClr val="0D0D0D"/>
                </a:solidFill>
                <a:ea typeface="Calibri" panose="020F0502020204030204" pitchFamily="34" charset="0"/>
                <a:cs typeface="Arial" panose="020B0604020202020204" pitchFamily="34" charset="0"/>
              </a:rPr>
              <a:t>D. Là cuộc diễn tập chuẩn bị cho Cách mạng tháng Tám </a:t>
            </a:r>
          </a:p>
          <a:p>
            <a:pPr lvl="0" algn="ctr">
              <a:lnSpc>
                <a:spcPct val="150000"/>
              </a:lnSpc>
            </a:pPr>
            <a:r>
              <a:rPr lang="it-IT" sz="2000">
                <a:solidFill>
                  <a:srgbClr val="0D0D0D"/>
                </a:solidFill>
                <a:ea typeface="Calibri" panose="020F0502020204030204" pitchFamily="34" charset="0"/>
                <a:cs typeface="Arial" panose="020B0604020202020204" pitchFamily="34" charset="0"/>
              </a:rPr>
              <a:t>năm 1945. </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
        <p:nvSpPr>
          <p:cNvPr id="8" name="Multiplication Sign 7">
            <a:hlinkClick r:id="rId3" action="ppaction://hlinksldjump"/>
            <a:extLst>
              <a:ext uri="{FF2B5EF4-FFF2-40B4-BE49-F238E27FC236}">
                <a16:creationId xmlns:a16="http://schemas.microsoft.com/office/drawing/2014/main" id="{26636F90-AB36-19E4-EFFE-1B2B266D1217}"/>
              </a:ext>
            </a:extLst>
          </p:cNvPr>
          <p:cNvSpPr/>
          <p:nvPr/>
        </p:nvSpPr>
        <p:spPr>
          <a:xfrm>
            <a:off x="-76200" y="-39758"/>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7" name="Rectangle: Rounded Corners 6">
            <a:extLst>
              <a:ext uri="{FF2B5EF4-FFF2-40B4-BE49-F238E27FC236}">
                <a16:creationId xmlns:a16="http://schemas.microsoft.com/office/drawing/2014/main" id="{BE59FDD4-90C6-4936-0A01-C0015111984C}"/>
              </a:ext>
            </a:extLst>
          </p:cNvPr>
          <p:cNvSpPr/>
          <p:nvPr/>
        </p:nvSpPr>
        <p:spPr>
          <a:xfrm>
            <a:off x="4713251" y="3233855"/>
            <a:ext cx="4029306" cy="1435793"/>
          </a:xfrm>
          <a:prstGeom prst="roundRect">
            <a:avLst>
              <a:gd name="adj" fmla="val 13074"/>
            </a:avLst>
          </a:prstGeom>
          <a:solidFill>
            <a:srgbClr val="FFEF9F"/>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it-IT" sz="2000">
                <a:solidFill>
                  <a:srgbClr val="0D0D0D"/>
                </a:solidFill>
                <a:ea typeface="Calibri" panose="020F0502020204030204" pitchFamily="34" charset="0"/>
                <a:cs typeface="Arial" panose="020B0604020202020204" pitchFamily="34" charset="0"/>
              </a:rPr>
              <a:t>D. Là cuộc diễn tập chuẩn bị cho Cách mạng tháng Tám </a:t>
            </a:r>
          </a:p>
          <a:p>
            <a:pPr lvl="0" algn="ctr">
              <a:lnSpc>
                <a:spcPct val="150000"/>
              </a:lnSpc>
            </a:pPr>
            <a:r>
              <a:rPr lang="it-IT" sz="2000">
                <a:solidFill>
                  <a:srgbClr val="0D0D0D"/>
                </a:solidFill>
                <a:ea typeface="Calibri" panose="020F0502020204030204" pitchFamily="34" charset="0"/>
                <a:cs typeface="Arial" panose="020B0604020202020204" pitchFamily="34" charset="0"/>
              </a:rPr>
              <a:t>năm 1945. </a:t>
            </a:r>
            <a:endParaRPr kumimoji="0" lang="en-US" sz="2000" b="0" i="0" u="none" strike="noStrike" kern="0" cap="none" spc="0" normalizeH="0" baseline="0" noProof="0">
              <a:ln>
                <a:noFill/>
              </a:ln>
              <a:solidFill>
                <a:srgbClr val="E2D9CA"/>
              </a:solidFill>
              <a:effectLst/>
              <a:uLnTx/>
              <a:uFillTx/>
              <a:latin typeface="Arial" panose="020B0604020202020204" pitchFamily="34" charset="0"/>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1396089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7"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F466F34-9284-65FB-3039-3D593B45AAA0}"/>
              </a:ext>
            </a:extLst>
          </p:cNvPr>
          <p:cNvGrpSpPr/>
          <p:nvPr/>
        </p:nvGrpSpPr>
        <p:grpSpPr>
          <a:xfrm>
            <a:off x="256992" y="1486368"/>
            <a:ext cx="4655364" cy="3069371"/>
            <a:chOff x="242125" y="1335073"/>
            <a:chExt cx="4655364" cy="3069371"/>
          </a:xfrm>
        </p:grpSpPr>
        <p:pic>
          <p:nvPicPr>
            <p:cNvPr id="3" name="Picture 2">
              <a:extLst>
                <a:ext uri="{FF2B5EF4-FFF2-40B4-BE49-F238E27FC236}">
                  <a16:creationId xmlns:a16="http://schemas.microsoft.com/office/drawing/2014/main" id="{BC47EB66-B674-BB41-C510-54A291BC9109}"/>
                </a:ext>
              </a:extLst>
            </p:cNvPr>
            <p:cNvPicPr>
              <a:picLocks noChangeAspect="1"/>
            </p:cNvPicPr>
            <p:nvPr/>
          </p:nvPicPr>
          <p:blipFill>
            <a:blip r:embed="rId2"/>
            <a:srcRect/>
            <a:stretch/>
          </p:blipFill>
          <p:spPr>
            <a:xfrm>
              <a:off x="242125" y="1335073"/>
              <a:ext cx="4655364" cy="2370654"/>
            </a:xfrm>
            <a:prstGeom prst="rect">
              <a:avLst/>
            </a:prstGeom>
          </p:spPr>
        </p:pic>
        <p:sp>
          <p:nvSpPr>
            <p:cNvPr id="5" name="TextBox 4">
              <a:extLst>
                <a:ext uri="{FF2B5EF4-FFF2-40B4-BE49-F238E27FC236}">
                  <a16:creationId xmlns:a16="http://schemas.microsoft.com/office/drawing/2014/main" id="{60B6ACF7-47B5-4A51-0BEC-35C6206E72AF}"/>
                </a:ext>
              </a:extLst>
            </p:cNvPr>
            <p:cNvSpPr txBox="1"/>
            <p:nvPr/>
          </p:nvSpPr>
          <p:spPr>
            <a:xfrm>
              <a:off x="881745" y="3705727"/>
              <a:ext cx="3376124"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b="0" i="0" u="none" strike="noStrike" kern="0" cap="none" spc="0" normalizeH="0" baseline="0" noProof="0">
                  <a:ln>
                    <a:noFill/>
                  </a:ln>
                  <a:solidFill>
                    <a:srgbClr val="000000"/>
                  </a:solidFill>
                  <a:effectLst/>
                  <a:uLnTx/>
                  <a:uFillTx/>
                  <a:latin typeface="Arial"/>
                  <a:cs typeface="Arial"/>
                  <a:sym typeface="Arial"/>
                </a:rPr>
                <a:t>Tranh vẽ cao trào Xô viết Nghệ Tĩnh của tác giả Nguyễn Đức Nùng.</a:t>
              </a:r>
            </a:p>
          </p:txBody>
        </p:sp>
      </p:grpSp>
      <p:sp>
        <p:nvSpPr>
          <p:cNvPr id="8" name="TextBox 7">
            <a:extLst>
              <a:ext uri="{FF2B5EF4-FFF2-40B4-BE49-F238E27FC236}">
                <a16:creationId xmlns:a16="http://schemas.microsoft.com/office/drawing/2014/main" id="{77720B2B-9F2B-0639-7B91-6CD6DA8220F0}"/>
              </a:ext>
            </a:extLst>
          </p:cNvPr>
          <p:cNvSpPr txBox="1"/>
          <p:nvPr/>
        </p:nvSpPr>
        <p:spPr>
          <a:xfrm>
            <a:off x="5084484" y="1130794"/>
            <a:ext cx="3858793" cy="3365024"/>
          </a:xfrm>
          <a:prstGeom prst="rect">
            <a:avLst/>
          </a:prstGeom>
          <a:noFill/>
        </p:spPr>
        <p:txBody>
          <a:bodyPr wrap="square">
            <a:spAutoFit/>
          </a:bodyPr>
          <a:lstStyle/>
          <a:p>
            <a:pPr marL="285750" lvl="0" indent="-285750" algn="just">
              <a:lnSpc>
                <a:spcPct val="150000"/>
              </a:lnSpc>
              <a:buFont typeface="Arial" panose="020B0604020202020204" pitchFamily="34" charset="0"/>
              <a:buChar char="•"/>
            </a:pPr>
            <a:r>
              <a:rPr lang="en-US" sz="1800">
                <a:latin typeface="Arial" panose="020B0604020202020204" pitchFamily="34" charset="0"/>
                <a:ea typeface="Times New Roman" panose="02020603050405020304" pitchFamily="18" charset="0"/>
                <a:cs typeface="Arial" panose="020B0604020202020204" pitchFamily="34" charset="0"/>
              </a:rPr>
              <a:t>Thời gian: 1930–1931</a:t>
            </a:r>
          </a:p>
          <a:p>
            <a:pPr marL="285750" lvl="0" indent="-285750" algn="just">
              <a:lnSpc>
                <a:spcPct val="150000"/>
              </a:lnSpc>
              <a:buFont typeface="Arial" panose="020B0604020202020204" pitchFamily="34" charset="0"/>
              <a:buChar char="•"/>
            </a:pPr>
            <a:r>
              <a:rPr lang="en-US" sz="1800">
                <a:latin typeface="Arial" panose="020B0604020202020204" pitchFamily="34" charset="0"/>
                <a:ea typeface="Times New Roman" panose="02020603050405020304" pitchFamily="18" charset="0"/>
                <a:cs typeface="Arial" panose="020B0604020202020204" pitchFamily="34" charset="0"/>
              </a:rPr>
              <a:t>Địa điểm: Nghệ An và Hà Tĩnh</a:t>
            </a:r>
          </a:p>
          <a:p>
            <a:pPr marL="285750" lvl="0" indent="-285750" algn="just">
              <a:lnSpc>
                <a:spcPct val="150000"/>
              </a:lnSpc>
              <a:buFont typeface="Arial" panose="020B0604020202020204" pitchFamily="34" charset="0"/>
              <a:buChar char="•"/>
            </a:pPr>
            <a:r>
              <a:rPr lang="en-US" sz="1800">
                <a:latin typeface="Arial" panose="020B0604020202020204" pitchFamily="34" charset="0"/>
                <a:ea typeface="Times New Roman" panose="02020603050405020304" pitchFamily="18" charset="0"/>
                <a:cs typeface="Arial" panose="020B0604020202020204" pitchFamily="34" charset="0"/>
              </a:rPr>
              <a:t>Kết quả: Nhiều cuộc biểu tình tự vệ vũ trang kết hợp yêu sách chính trị, kết hợp đấu tranh bạo động và đấu tranh chính trị nổ ra. </a:t>
            </a:r>
          </a:p>
          <a:p>
            <a:pPr marL="285750" lvl="0" indent="-285750" algn="just">
              <a:lnSpc>
                <a:spcPct val="150000"/>
              </a:lnSpc>
              <a:buFont typeface="Arial" panose="020B0604020202020204" pitchFamily="34" charset="0"/>
              <a:buChar char="•"/>
            </a:pPr>
            <a:r>
              <a:rPr lang="en-US" sz="1800">
                <a:latin typeface="Arial" panose="020B0604020202020204" pitchFamily="34" charset="0"/>
                <a:ea typeface="Times New Roman" panose="02020603050405020304" pitchFamily="18" charset="0"/>
                <a:cs typeface="Arial" panose="020B0604020202020204" pitchFamily="34" charset="0"/>
              </a:rPr>
              <a:t>Kết quả: bị quân đội Pháp trấn áp và tan rã.</a:t>
            </a:r>
            <a:endParaRPr kumimoji="0" lang="en-US" sz="18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sym typeface="Arial"/>
            </a:endParaRPr>
          </a:p>
        </p:txBody>
      </p:sp>
      <p:sp>
        <p:nvSpPr>
          <p:cNvPr id="10" name="TextBox 9">
            <a:extLst>
              <a:ext uri="{FF2B5EF4-FFF2-40B4-BE49-F238E27FC236}">
                <a16:creationId xmlns:a16="http://schemas.microsoft.com/office/drawing/2014/main" id="{33E44A77-F983-2ACF-C497-CD6DA657E8E3}"/>
              </a:ext>
            </a:extLst>
          </p:cNvPr>
          <p:cNvSpPr txBox="1"/>
          <p:nvPr/>
        </p:nvSpPr>
        <p:spPr>
          <a:xfrm>
            <a:off x="632460" y="550222"/>
            <a:ext cx="787908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a:ln>
                  <a:noFill/>
                </a:ln>
                <a:solidFill>
                  <a:srgbClr val="FF0000"/>
                </a:solidFill>
                <a:effectLst/>
                <a:uLnTx/>
                <a:uFillTx/>
                <a:latin typeface="Aptos Black" panose="020B0004020202020204" pitchFamily="34" charset="0"/>
                <a:cs typeface="Arial"/>
                <a:sym typeface="Arial"/>
              </a:rPr>
              <a:t>Phong trào Xô viết – Nghệ Tĩnh</a:t>
            </a:r>
          </a:p>
        </p:txBody>
      </p:sp>
    </p:spTree>
    <p:extLst>
      <p:ext uri="{BB962C8B-B14F-4D97-AF65-F5344CB8AC3E}">
        <p14:creationId xmlns:p14="http://schemas.microsoft.com/office/powerpoint/2010/main" val="35918950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barn(inVertical)">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sp>
        <p:nvSpPr>
          <p:cNvPr id="14" name="Rectangle 13">
            <a:extLst>
              <a:ext uri="{FF2B5EF4-FFF2-40B4-BE49-F238E27FC236}">
                <a16:creationId xmlns:a16="http://schemas.microsoft.com/office/drawing/2014/main" id="{39A9AB9B-E117-AFA2-3D36-84B986695BE0}"/>
              </a:ext>
            </a:extLst>
          </p:cNvPr>
          <p:cNvSpPr/>
          <p:nvPr/>
        </p:nvSpPr>
        <p:spPr>
          <a:xfrm>
            <a:off x="2022088" y="361510"/>
            <a:ext cx="5099824" cy="713679"/>
          </a:xfrm>
          <a:prstGeom prst="rect">
            <a:avLst/>
          </a:prstGeom>
          <a:solidFill>
            <a:schemeClr val="bg1">
              <a:lumMod val="75000"/>
            </a:schemeClr>
          </a:solidFill>
          <a:ln>
            <a:solidFill>
              <a:schemeClr val="bg1">
                <a:lumMod val="75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a:solidFill>
                  <a:schemeClr val="accent5"/>
                </a:solidFill>
              </a:rPr>
              <a:t>LUYỆN TẬP</a:t>
            </a:r>
          </a:p>
        </p:txBody>
      </p:sp>
      <p:sp>
        <p:nvSpPr>
          <p:cNvPr id="20" name="TextBox 19">
            <a:extLst>
              <a:ext uri="{FF2B5EF4-FFF2-40B4-BE49-F238E27FC236}">
                <a16:creationId xmlns:a16="http://schemas.microsoft.com/office/drawing/2014/main" id="{B96E0589-1CCB-4885-F4B1-D73DCAEE8CCB}"/>
              </a:ext>
            </a:extLst>
          </p:cNvPr>
          <p:cNvSpPr txBox="1"/>
          <p:nvPr/>
        </p:nvSpPr>
        <p:spPr>
          <a:xfrm>
            <a:off x="659780" y="1214140"/>
            <a:ext cx="7824440" cy="958660"/>
          </a:xfrm>
          <a:prstGeom prst="rect">
            <a:avLst/>
          </a:prstGeom>
          <a:noFill/>
        </p:spPr>
        <p:txBody>
          <a:bodyPr wrap="square">
            <a:spAutoFit/>
          </a:bodyPr>
          <a:lstStyle/>
          <a:p>
            <a:pPr algn="just">
              <a:lnSpc>
                <a:spcPct val="150000"/>
              </a:lnSpc>
            </a:pPr>
            <a:r>
              <a:rPr lang="en-US" sz="2000" b="1" i="1">
                <a:solidFill>
                  <a:srgbClr val="FD0209"/>
                </a:solidFill>
              </a:rPr>
              <a:t>Nhiệm vụ: </a:t>
            </a:r>
            <a:r>
              <a:rPr lang="vi-VN" sz="2000"/>
              <a:t>Hoàn thành bảng so sánh về phong trào cách mạng 1930 – 1931 và 1936 – 1939 (theo gợi ý dưới đây vào vở).</a:t>
            </a:r>
            <a:endParaRPr lang="en-US" sz="2000"/>
          </a:p>
        </p:txBody>
      </p:sp>
      <p:graphicFrame>
        <p:nvGraphicFramePr>
          <p:cNvPr id="21" name="Table 20">
            <a:extLst>
              <a:ext uri="{FF2B5EF4-FFF2-40B4-BE49-F238E27FC236}">
                <a16:creationId xmlns:a16="http://schemas.microsoft.com/office/drawing/2014/main" id="{3D1390D5-92DA-9FAE-A540-4BE0E20C5026}"/>
              </a:ext>
            </a:extLst>
          </p:cNvPr>
          <p:cNvGraphicFramePr>
            <a:graphicFrameLocks noGrp="1"/>
          </p:cNvGraphicFramePr>
          <p:nvPr>
            <p:extLst>
              <p:ext uri="{D42A27DB-BD31-4B8C-83A1-F6EECF244321}">
                <p14:modId xmlns:p14="http://schemas.microsoft.com/office/powerpoint/2010/main" val="3790745201"/>
              </p:ext>
            </p:extLst>
          </p:nvPr>
        </p:nvGraphicFramePr>
        <p:xfrm>
          <a:off x="169870" y="2311751"/>
          <a:ext cx="8804260" cy="2880360"/>
        </p:xfrm>
        <a:graphic>
          <a:graphicData uri="http://schemas.openxmlformats.org/drawingml/2006/table">
            <a:tbl>
              <a:tblPr firstRow="1" firstCol="1" bandRow="1">
                <a:tableStyleId>{8A3321B5-CE0C-4192-AF5B-FCD874F84528}</a:tableStyleId>
              </a:tblPr>
              <a:tblGrid>
                <a:gridCol w="3749040">
                  <a:extLst>
                    <a:ext uri="{9D8B030D-6E8A-4147-A177-3AD203B41FA5}">
                      <a16:colId xmlns:a16="http://schemas.microsoft.com/office/drawing/2014/main" val="3057044268"/>
                    </a:ext>
                  </a:extLst>
                </a:gridCol>
                <a:gridCol w="2527610">
                  <a:extLst>
                    <a:ext uri="{9D8B030D-6E8A-4147-A177-3AD203B41FA5}">
                      <a16:colId xmlns:a16="http://schemas.microsoft.com/office/drawing/2014/main" val="2215479112"/>
                    </a:ext>
                  </a:extLst>
                </a:gridCol>
                <a:gridCol w="2527610">
                  <a:extLst>
                    <a:ext uri="{9D8B030D-6E8A-4147-A177-3AD203B41FA5}">
                      <a16:colId xmlns:a16="http://schemas.microsoft.com/office/drawing/2014/main" val="313987853"/>
                    </a:ext>
                  </a:extLst>
                </a:gridCol>
              </a:tblGrid>
              <a:tr h="0">
                <a:tc>
                  <a:txBody>
                    <a:bodyPr/>
                    <a:lstStyle/>
                    <a:p>
                      <a:pPr algn="ctr">
                        <a:lnSpc>
                          <a:spcPct val="100000"/>
                        </a:lnSpc>
                        <a:spcBef>
                          <a:spcPts val="600"/>
                        </a:spcBef>
                        <a:spcAft>
                          <a:spcPts val="1000"/>
                        </a:spcAft>
                      </a:pPr>
                      <a:r>
                        <a:rPr lang="vi-VN" sz="1800">
                          <a:effectLst/>
                        </a:rPr>
                        <a:t>Nội dung so sánh</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99"/>
                    </a:solidFill>
                  </a:tcPr>
                </a:tc>
                <a:tc>
                  <a:txBody>
                    <a:bodyPr/>
                    <a:lstStyle/>
                    <a:p>
                      <a:pPr algn="ctr">
                        <a:lnSpc>
                          <a:spcPct val="150000"/>
                        </a:lnSpc>
                        <a:spcBef>
                          <a:spcPts val="600"/>
                        </a:spcBef>
                        <a:spcAft>
                          <a:spcPts val="1000"/>
                        </a:spcAft>
                      </a:pPr>
                      <a:r>
                        <a:rPr lang="vi-VN" sz="1800">
                          <a:effectLst/>
                        </a:rPr>
                        <a:t>Phong trào cách mạng 1930 – 1931</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99"/>
                    </a:solidFill>
                  </a:tcPr>
                </a:tc>
                <a:tc>
                  <a:txBody>
                    <a:bodyPr/>
                    <a:lstStyle/>
                    <a:p>
                      <a:pPr algn="ctr">
                        <a:lnSpc>
                          <a:spcPct val="150000"/>
                        </a:lnSpc>
                        <a:spcBef>
                          <a:spcPts val="600"/>
                        </a:spcBef>
                        <a:spcAft>
                          <a:spcPts val="1000"/>
                        </a:spcAft>
                      </a:pPr>
                      <a:r>
                        <a:rPr lang="vi-VN" sz="1800">
                          <a:effectLst/>
                        </a:rPr>
                        <a:t>Phong trào cách mạng 1936 – 1939</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99"/>
                    </a:solidFill>
                  </a:tcPr>
                </a:tc>
                <a:extLst>
                  <a:ext uri="{0D108BD9-81ED-4DB2-BD59-A6C34878D82A}">
                    <a16:rowId xmlns:a16="http://schemas.microsoft.com/office/drawing/2014/main" val="318098820"/>
                  </a:ext>
                </a:extLst>
              </a:tr>
              <a:tr h="0">
                <a:tc>
                  <a:txBody>
                    <a:bodyPr/>
                    <a:lstStyle/>
                    <a:p>
                      <a:pPr algn="just">
                        <a:lnSpc>
                          <a:spcPct val="150000"/>
                        </a:lnSpc>
                        <a:spcBef>
                          <a:spcPts val="600"/>
                        </a:spcBef>
                        <a:spcAft>
                          <a:spcPts val="1000"/>
                        </a:spcAft>
                      </a:pPr>
                      <a:r>
                        <a:rPr lang="vi-VN" sz="1800">
                          <a:effectLst/>
                        </a:rPr>
                        <a:t>Kẻ thù</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r>
                        <a:rPr lang="vi-VN" sz="1800">
                          <a:effectLst/>
                        </a:rPr>
                        <a:t>?</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r>
                        <a:rPr lang="vi-VN" sz="1800">
                          <a:effectLst/>
                        </a:rPr>
                        <a:t>?</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extLst>
                  <a:ext uri="{0D108BD9-81ED-4DB2-BD59-A6C34878D82A}">
                    <a16:rowId xmlns:a16="http://schemas.microsoft.com/office/drawing/2014/main" val="2276373929"/>
                  </a:ext>
                </a:extLst>
              </a:tr>
              <a:tr h="0">
                <a:tc>
                  <a:txBody>
                    <a:bodyPr/>
                    <a:lstStyle/>
                    <a:p>
                      <a:pPr algn="just">
                        <a:lnSpc>
                          <a:spcPct val="150000"/>
                        </a:lnSpc>
                        <a:spcBef>
                          <a:spcPts val="600"/>
                        </a:spcBef>
                        <a:spcAft>
                          <a:spcPts val="1000"/>
                        </a:spcAft>
                      </a:pPr>
                      <a:r>
                        <a:rPr lang="vi-VN" sz="1800">
                          <a:effectLst/>
                        </a:rPr>
                        <a:t>Nhiệm vụ</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r>
                        <a:rPr lang="vi-VN" sz="1800">
                          <a:effectLst/>
                        </a:rPr>
                        <a:t>?</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r>
                        <a:rPr lang="vi-VN" sz="1800">
                          <a:effectLst/>
                        </a:rPr>
                        <a:t>?</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extLst>
                  <a:ext uri="{0D108BD9-81ED-4DB2-BD59-A6C34878D82A}">
                    <a16:rowId xmlns:a16="http://schemas.microsoft.com/office/drawing/2014/main" val="4037018069"/>
                  </a:ext>
                </a:extLst>
              </a:tr>
              <a:tr h="0">
                <a:tc>
                  <a:txBody>
                    <a:bodyPr/>
                    <a:lstStyle/>
                    <a:p>
                      <a:pPr algn="just">
                        <a:lnSpc>
                          <a:spcPct val="150000"/>
                        </a:lnSpc>
                        <a:spcBef>
                          <a:spcPts val="600"/>
                        </a:spcBef>
                        <a:spcAft>
                          <a:spcPts val="1000"/>
                        </a:spcAft>
                      </a:pPr>
                      <a:r>
                        <a:rPr lang="vi-VN" sz="1800">
                          <a:effectLst/>
                        </a:rPr>
                        <a:t>Hình thức, phương pháp đấu tranh</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r>
                        <a:rPr lang="vi-VN" sz="1800">
                          <a:effectLst/>
                        </a:rPr>
                        <a:t>?</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r>
                        <a:rPr lang="vi-VN" sz="1800">
                          <a:effectLst/>
                        </a:rPr>
                        <a:t>?</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extLst>
                  <a:ext uri="{0D108BD9-81ED-4DB2-BD59-A6C34878D82A}">
                    <a16:rowId xmlns:a16="http://schemas.microsoft.com/office/drawing/2014/main" val="1737096130"/>
                  </a:ext>
                </a:extLst>
              </a:tr>
              <a:tr h="0">
                <a:tc>
                  <a:txBody>
                    <a:bodyPr/>
                    <a:lstStyle/>
                    <a:p>
                      <a:pPr algn="just">
                        <a:lnSpc>
                          <a:spcPct val="150000"/>
                        </a:lnSpc>
                        <a:spcBef>
                          <a:spcPts val="600"/>
                        </a:spcBef>
                        <a:spcAft>
                          <a:spcPts val="1000"/>
                        </a:spcAft>
                      </a:pPr>
                      <a:r>
                        <a:rPr lang="vi-VN" sz="1800">
                          <a:effectLst/>
                        </a:rPr>
                        <a:t>Lực lượng tham gia</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r>
                        <a:rPr lang="vi-VN" sz="1800">
                          <a:effectLst/>
                        </a:rPr>
                        <a:t>?</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r>
                        <a:rPr lang="vi-VN" sz="1800">
                          <a:effectLst/>
                        </a:rPr>
                        <a:t>?</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extLst>
                  <a:ext uri="{0D108BD9-81ED-4DB2-BD59-A6C34878D82A}">
                    <a16:rowId xmlns:a16="http://schemas.microsoft.com/office/drawing/2014/main" val="3786414844"/>
                  </a:ext>
                </a:extLst>
              </a:tr>
              <a:tr h="0">
                <a:tc>
                  <a:txBody>
                    <a:bodyPr/>
                    <a:lstStyle/>
                    <a:p>
                      <a:pPr algn="just">
                        <a:lnSpc>
                          <a:spcPct val="150000"/>
                        </a:lnSpc>
                        <a:spcBef>
                          <a:spcPts val="600"/>
                        </a:spcBef>
                        <a:spcAft>
                          <a:spcPts val="1000"/>
                        </a:spcAft>
                      </a:pPr>
                      <a:r>
                        <a:rPr lang="vi-VN" sz="1800">
                          <a:effectLst/>
                        </a:rPr>
                        <a:t>Ý nghĩa</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r>
                        <a:rPr lang="vi-VN" sz="1800">
                          <a:effectLst/>
                        </a:rPr>
                        <a:t>?</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r>
                        <a:rPr lang="vi-VN" sz="1800">
                          <a:effectLst/>
                        </a:rPr>
                        <a:t>?</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extLst>
                  <a:ext uri="{0D108BD9-81ED-4DB2-BD59-A6C34878D82A}">
                    <a16:rowId xmlns:a16="http://schemas.microsoft.com/office/drawing/2014/main" val="3390164214"/>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barn(inVertical)">
                                      <p:cBhvr>
                                        <p:cTn id="7" dur="5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randombar(horizontal)">
                                      <p:cBhvr>
                                        <p:cTn id="12"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502F46-B0D8-BBC3-8D96-759379C25CC8}"/>
              </a:ext>
            </a:extLst>
          </p:cNvPr>
          <p:cNvPicPr>
            <a:picLocks noChangeAspect="1"/>
          </p:cNvPicPr>
          <p:nvPr/>
        </p:nvPicPr>
        <p:blipFill>
          <a:blip r:embed="rId2"/>
          <a:stretch>
            <a:fillRect/>
          </a:stretch>
        </p:blipFill>
        <p:spPr>
          <a:xfrm>
            <a:off x="7964179" y="4914090"/>
            <a:ext cx="1179821" cy="229410"/>
          </a:xfrm>
          <a:prstGeom prst="rect">
            <a:avLst/>
          </a:prstGeom>
        </p:spPr>
      </p:pic>
      <p:graphicFrame>
        <p:nvGraphicFramePr>
          <p:cNvPr id="2" name="Table 1">
            <a:extLst>
              <a:ext uri="{FF2B5EF4-FFF2-40B4-BE49-F238E27FC236}">
                <a16:creationId xmlns:a16="http://schemas.microsoft.com/office/drawing/2014/main" id="{EE8180AF-CB44-37CC-F3B1-0896CC218A19}"/>
              </a:ext>
            </a:extLst>
          </p:cNvPr>
          <p:cNvGraphicFramePr>
            <a:graphicFrameLocks noGrp="1"/>
          </p:cNvGraphicFramePr>
          <p:nvPr>
            <p:extLst>
              <p:ext uri="{D42A27DB-BD31-4B8C-83A1-F6EECF244321}">
                <p14:modId xmlns:p14="http://schemas.microsoft.com/office/powerpoint/2010/main" val="525801638"/>
              </p:ext>
            </p:extLst>
          </p:nvPr>
        </p:nvGraphicFramePr>
        <p:xfrm>
          <a:off x="0" y="0"/>
          <a:ext cx="9144000" cy="5184455"/>
        </p:xfrm>
        <a:graphic>
          <a:graphicData uri="http://schemas.openxmlformats.org/drawingml/2006/table">
            <a:tbl>
              <a:tblPr firstRow="1" firstCol="1" bandRow="1">
                <a:tableStyleId>{8A3321B5-CE0C-4192-AF5B-FCD874F84528}</a:tableStyleId>
              </a:tblPr>
              <a:tblGrid>
                <a:gridCol w="1248937">
                  <a:extLst>
                    <a:ext uri="{9D8B030D-6E8A-4147-A177-3AD203B41FA5}">
                      <a16:colId xmlns:a16="http://schemas.microsoft.com/office/drawing/2014/main" val="3057044268"/>
                    </a:ext>
                  </a:extLst>
                </a:gridCol>
                <a:gridCol w="4073912">
                  <a:extLst>
                    <a:ext uri="{9D8B030D-6E8A-4147-A177-3AD203B41FA5}">
                      <a16:colId xmlns:a16="http://schemas.microsoft.com/office/drawing/2014/main" val="2215479112"/>
                    </a:ext>
                  </a:extLst>
                </a:gridCol>
                <a:gridCol w="3821151">
                  <a:extLst>
                    <a:ext uri="{9D8B030D-6E8A-4147-A177-3AD203B41FA5}">
                      <a16:colId xmlns:a16="http://schemas.microsoft.com/office/drawing/2014/main" val="313987853"/>
                    </a:ext>
                  </a:extLst>
                </a:gridCol>
              </a:tblGrid>
              <a:tr h="782004">
                <a:tc>
                  <a:txBody>
                    <a:bodyPr/>
                    <a:lstStyle/>
                    <a:p>
                      <a:pPr algn="ctr">
                        <a:lnSpc>
                          <a:spcPct val="150000"/>
                        </a:lnSpc>
                        <a:spcBef>
                          <a:spcPts val="0"/>
                        </a:spcBef>
                        <a:spcAft>
                          <a:spcPts val="0"/>
                        </a:spcAft>
                      </a:pPr>
                      <a:r>
                        <a:rPr lang="vi-VN" sz="1800">
                          <a:effectLst/>
                        </a:rPr>
                        <a:t>Nội dung </a:t>
                      </a:r>
                      <a:endParaRPr lang="en-US" sz="1800">
                        <a:effectLst/>
                      </a:endParaRPr>
                    </a:p>
                    <a:p>
                      <a:pPr algn="ctr">
                        <a:lnSpc>
                          <a:spcPct val="150000"/>
                        </a:lnSpc>
                        <a:spcBef>
                          <a:spcPts val="0"/>
                        </a:spcBef>
                        <a:spcAft>
                          <a:spcPts val="0"/>
                        </a:spcAft>
                      </a:pPr>
                      <a:r>
                        <a:rPr lang="vi-VN" sz="1800">
                          <a:effectLst/>
                        </a:rPr>
                        <a:t>so sánh</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99"/>
                    </a:solidFill>
                  </a:tcPr>
                </a:tc>
                <a:tc>
                  <a:txBody>
                    <a:bodyPr/>
                    <a:lstStyle/>
                    <a:p>
                      <a:pPr algn="ctr">
                        <a:lnSpc>
                          <a:spcPct val="150000"/>
                        </a:lnSpc>
                        <a:spcBef>
                          <a:spcPts val="0"/>
                        </a:spcBef>
                        <a:spcAft>
                          <a:spcPts val="0"/>
                        </a:spcAft>
                      </a:pPr>
                      <a:r>
                        <a:rPr lang="vi-VN" sz="1800">
                          <a:effectLst/>
                        </a:rPr>
                        <a:t>Phong trào cách mạng </a:t>
                      </a:r>
                      <a:endParaRPr lang="en-US" sz="1800">
                        <a:effectLst/>
                      </a:endParaRPr>
                    </a:p>
                    <a:p>
                      <a:pPr algn="ctr">
                        <a:lnSpc>
                          <a:spcPct val="150000"/>
                        </a:lnSpc>
                        <a:spcBef>
                          <a:spcPts val="0"/>
                        </a:spcBef>
                        <a:spcAft>
                          <a:spcPts val="0"/>
                        </a:spcAft>
                      </a:pPr>
                      <a:r>
                        <a:rPr lang="vi-VN" sz="1800">
                          <a:effectLst/>
                        </a:rPr>
                        <a:t>1930 – 1931</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99"/>
                    </a:solidFill>
                  </a:tcPr>
                </a:tc>
                <a:tc>
                  <a:txBody>
                    <a:bodyPr/>
                    <a:lstStyle/>
                    <a:p>
                      <a:pPr algn="ctr">
                        <a:lnSpc>
                          <a:spcPct val="150000"/>
                        </a:lnSpc>
                        <a:spcBef>
                          <a:spcPts val="0"/>
                        </a:spcBef>
                        <a:spcAft>
                          <a:spcPts val="0"/>
                        </a:spcAft>
                      </a:pPr>
                      <a:r>
                        <a:rPr lang="vi-VN" sz="1800">
                          <a:effectLst/>
                        </a:rPr>
                        <a:t>Phong trào cách mạng </a:t>
                      </a:r>
                      <a:endParaRPr lang="en-US" sz="1800">
                        <a:effectLst/>
                      </a:endParaRPr>
                    </a:p>
                    <a:p>
                      <a:pPr algn="ctr">
                        <a:lnSpc>
                          <a:spcPct val="150000"/>
                        </a:lnSpc>
                        <a:spcBef>
                          <a:spcPts val="0"/>
                        </a:spcBef>
                        <a:spcAft>
                          <a:spcPts val="0"/>
                        </a:spcAft>
                      </a:pPr>
                      <a:r>
                        <a:rPr lang="vi-VN" sz="1800">
                          <a:effectLst/>
                        </a:rPr>
                        <a:t>1936 – 1939</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99"/>
                    </a:solidFill>
                  </a:tcPr>
                </a:tc>
                <a:extLst>
                  <a:ext uri="{0D108BD9-81ED-4DB2-BD59-A6C34878D82A}">
                    <a16:rowId xmlns:a16="http://schemas.microsoft.com/office/drawing/2014/main" val="318098820"/>
                  </a:ext>
                </a:extLst>
              </a:tr>
              <a:tr h="1285696">
                <a:tc>
                  <a:txBody>
                    <a:bodyPr/>
                    <a:lstStyle/>
                    <a:p>
                      <a:pPr algn="ctr">
                        <a:lnSpc>
                          <a:spcPct val="150000"/>
                        </a:lnSpc>
                        <a:spcBef>
                          <a:spcPts val="600"/>
                        </a:spcBef>
                        <a:spcAft>
                          <a:spcPts val="1000"/>
                        </a:spcAft>
                      </a:pPr>
                      <a:r>
                        <a:rPr lang="vi-VN" sz="1800">
                          <a:effectLst/>
                        </a:rPr>
                        <a:t>Kẻ thù</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extLst>
                  <a:ext uri="{0D108BD9-81ED-4DB2-BD59-A6C34878D82A}">
                    <a16:rowId xmlns:a16="http://schemas.microsoft.com/office/drawing/2014/main" val="2276373929"/>
                  </a:ext>
                </a:extLst>
              </a:tr>
              <a:tr h="1422761">
                <a:tc>
                  <a:txBody>
                    <a:bodyPr/>
                    <a:lstStyle/>
                    <a:p>
                      <a:pPr algn="ctr">
                        <a:lnSpc>
                          <a:spcPct val="150000"/>
                        </a:lnSpc>
                        <a:spcBef>
                          <a:spcPts val="600"/>
                        </a:spcBef>
                        <a:spcAft>
                          <a:spcPts val="1000"/>
                        </a:spcAft>
                      </a:pPr>
                      <a:r>
                        <a:rPr lang="vi-VN" sz="1800">
                          <a:effectLst/>
                        </a:rPr>
                        <a:t>Nhiệm vụ</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extLst>
                  <a:ext uri="{0D108BD9-81ED-4DB2-BD59-A6C34878D82A}">
                    <a16:rowId xmlns:a16="http://schemas.microsoft.com/office/drawing/2014/main" val="4037018069"/>
                  </a:ext>
                </a:extLst>
              </a:tr>
              <a:tr h="1653038">
                <a:tc>
                  <a:txBody>
                    <a:bodyPr/>
                    <a:lstStyle/>
                    <a:p>
                      <a:pPr algn="ctr">
                        <a:lnSpc>
                          <a:spcPct val="150000"/>
                        </a:lnSpc>
                        <a:spcBef>
                          <a:spcPts val="600"/>
                        </a:spcBef>
                        <a:spcAft>
                          <a:spcPts val="1000"/>
                        </a:spcAft>
                      </a:pPr>
                      <a:r>
                        <a:rPr lang="vi-VN" sz="1800">
                          <a:effectLst/>
                        </a:rPr>
                        <a:t>Hình thức, phương pháp đấu tranh</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extLst>
                  <a:ext uri="{0D108BD9-81ED-4DB2-BD59-A6C34878D82A}">
                    <a16:rowId xmlns:a16="http://schemas.microsoft.com/office/drawing/2014/main" val="1737096130"/>
                  </a:ext>
                </a:extLst>
              </a:tr>
            </a:tbl>
          </a:graphicData>
        </a:graphic>
      </p:graphicFrame>
      <p:sp>
        <p:nvSpPr>
          <p:cNvPr id="4" name="TextBox 3">
            <a:extLst>
              <a:ext uri="{FF2B5EF4-FFF2-40B4-BE49-F238E27FC236}">
                <a16:creationId xmlns:a16="http://schemas.microsoft.com/office/drawing/2014/main" id="{48B5744C-AC37-73BE-375B-545A7EC6449C}"/>
              </a:ext>
            </a:extLst>
          </p:cNvPr>
          <p:cNvSpPr txBox="1"/>
          <p:nvPr/>
        </p:nvSpPr>
        <p:spPr>
          <a:xfrm>
            <a:off x="1219200" y="1187164"/>
            <a:ext cx="4177989" cy="456535"/>
          </a:xfrm>
          <a:prstGeom prst="rect">
            <a:avLst/>
          </a:prstGeom>
          <a:noFill/>
        </p:spPr>
        <p:txBody>
          <a:bodyPr wrap="square">
            <a:spAutoFit/>
          </a:bodyPr>
          <a:lstStyle/>
          <a:p>
            <a:pPr algn="just">
              <a:lnSpc>
                <a:spcPct val="150000"/>
              </a:lnSpc>
            </a:pPr>
            <a:r>
              <a:rPr lang="en-US" sz="1800"/>
              <a:t>Thực dân Pháp và địa chủ phong kiến.</a:t>
            </a:r>
          </a:p>
        </p:txBody>
      </p:sp>
      <p:sp>
        <p:nvSpPr>
          <p:cNvPr id="5" name="TextBox 4">
            <a:extLst>
              <a:ext uri="{FF2B5EF4-FFF2-40B4-BE49-F238E27FC236}">
                <a16:creationId xmlns:a16="http://schemas.microsoft.com/office/drawing/2014/main" id="{503E5A05-FB39-F17A-73E3-EE1AB856BEEA}"/>
              </a:ext>
            </a:extLst>
          </p:cNvPr>
          <p:cNvSpPr txBox="1"/>
          <p:nvPr/>
        </p:nvSpPr>
        <p:spPr>
          <a:xfrm>
            <a:off x="5337717" y="771666"/>
            <a:ext cx="3806283" cy="1287532"/>
          </a:xfrm>
          <a:prstGeom prst="rect">
            <a:avLst/>
          </a:prstGeom>
          <a:noFill/>
        </p:spPr>
        <p:txBody>
          <a:bodyPr wrap="square">
            <a:spAutoFit/>
          </a:bodyPr>
          <a:lstStyle/>
          <a:p>
            <a:pPr algn="just">
              <a:lnSpc>
                <a:spcPct val="150000"/>
              </a:lnSpc>
            </a:pPr>
            <a:r>
              <a:rPr lang="en-US" sz="1800"/>
              <a:t>Thực dân Pháp và bè lũ tay sai không chịu thi hành chính sách của Mặt trận Nhân dân Pháp. </a:t>
            </a:r>
          </a:p>
        </p:txBody>
      </p:sp>
      <p:sp>
        <p:nvSpPr>
          <p:cNvPr id="6" name="TextBox 5">
            <a:extLst>
              <a:ext uri="{FF2B5EF4-FFF2-40B4-BE49-F238E27FC236}">
                <a16:creationId xmlns:a16="http://schemas.microsoft.com/office/drawing/2014/main" id="{3AC68B28-06B5-D726-D6E3-A86F693989E7}"/>
              </a:ext>
            </a:extLst>
          </p:cNvPr>
          <p:cNvSpPr txBox="1"/>
          <p:nvPr/>
        </p:nvSpPr>
        <p:spPr>
          <a:xfrm>
            <a:off x="1263806" y="2118671"/>
            <a:ext cx="4073911" cy="1287532"/>
          </a:xfrm>
          <a:prstGeom prst="rect">
            <a:avLst/>
          </a:prstGeom>
          <a:noFill/>
        </p:spPr>
        <p:txBody>
          <a:bodyPr wrap="square">
            <a:spAutoFit/>
          </a:bodyPr>
          <a:lstStyle/>
          <a:p>
            <a:pPr algn="just">
              <a:lnSpc>
                <a:spcPct val="150000"/>
              </a:lnSpc>
            </a:pPr>
            <a:r>
              <a:rPr lang="vi-VN" sz="1800"/>
              <a:t>“Đánh đổ đế quốc Pháp, Đông Dương hoàn toàn độc lập”, “Tịch thu ruộng đất của địa chủ chia cho dân cày”.</a:t>
            </a:r>
            <a:endParaRPr lang="en-US" sz="1800"/>
          </a:p>
        </p:txBody>
      </p:sp>
      <p:sp>
        <p:nvSpPr>
          <p:cNvPr id="7" name="TextBox 6">
            <a:extLst>
              <a:ext uri="{FF2B5EF4-FFF2-40B4-BE49-F238E27FC236}">
                <a16:creationId xmlns:a16="http://schemas.microsoft.com/office/drawing/2014/main" id="{ACE3176E-3361-E757-B0E7-C4255ADC8F39}"/>
              </a:ext>
            </a:extLst>
          </p:cNvPr>
          <p:cNvSpPr txBox="1"/>
          <p:nvPr/>
        </p:nvSpPr>
        <p:spPr>
          <a:xfrm>
            <a:off x="5337716" y="2118671"/>
            <a:ext cx="3806283" cy="1287532"/>
          </a:xfrm>
          <a:prstGeom prst="rect">
            <a:avLst/>
          </a:prstGeom>
          <a:noFill/>
        </p:spPr>
        <p:txBody>
          <a:bodyPr wrap="square">
            <a:spAutoFit/>
          </a:bodyPr>
          <a:lstStyle/>
          <a:p>
            <a:pPr algn="just">
              <a:lnSpc>
                <a:spcPct val="150000"/>
              </a:lnSpc>
            </a:pPr>
            <a:r>
              <a:rPr lang="vi-VN" sz="1800"/>
              <a:t>Chống phát xít, chống chiến tranh, đòi tự do, dân chủ, cơm áo, hoà bình (có tính sách lược).</a:t>
            </a:r>
            <a:endParaRPr lang="en-US" sz="1800"/>
          </a:p>
        </p:txBody>
      </p:sp>
      <p:sp>
        <p:nvSpPr>
          <p:cNvPr id="8" name="TextBox 7">
            <a:extLst>
              <a:ext uri="{FF2B5EF4-FFF2-40B4-BE49-F238E27FC236}">
                <a16:creationId xmlns:a16="http://schemas.microsoft.com/office/drawing/2014/main" id="{6D8A8D44-9085-1A70-0F58-429CB69A57FE}"/>
              </a:ext>
            </a:extLst>
          </p:cNvPr>
          <p:cNvSpPr txBox="1"/>
          <p:nvPr/>
        </p:nvSpPr>
        <p:spPr>
          <a:xfrm>
            <a:off x="1226634" y="3631085"/>
            <a:ext cx="4073911" cy="1287532"/>
          </a:xfrm>
          <a:prstGeom prst="rect">
            <a:avLst/>
          </a:prstGeom>
          <a:noFill/>
        </p:spPr>
        <p:txBody>
          <a:bodyPr wrap="square">
            <a:spAutoFit/>
          </a:bodyPr>
          <a:lstStyle/>
          <a:p>
            <a:pPr algn="just">
              <a:lnSpc>
                <a:spcPct val="150000"/>
              </a:lnSpc>
            </a:pPr>
            <a:r>
              <a:rPr lang="vi-VN" sz="1800"/>
              <a:t>Bạo lực cách mạng, vũ trang, bí mật, bất hợp pháp: bãi công, biểu tình, đấu tranh vũ trang... </a:t>
            </a:r>
            <a:endParaRPr lang="en-US" sz="1800"/>
          </a:p>
        </p:txBody>
      </p:sp>
      <p:sp>
        <p:nvSpPr>
          <p:cNvPr id="9" name="TextBox 8">
            <a:extLst>
              <a:ext uri="{FF2B5EF4-FFF2-40B4-BE49-F238E27FC236}">
                <a16:creationId xmlns:a16="http://schemas.microsoft.com/office/drawing/2014/main" id="{F331F710-04F2-7AC5-F934-F10F4820B557}"/>
              </a:ext>
            </a:extLst>
          </p:cNvPr>
          <p:cNvSpPr txBox="1"/>
          <p:nvPr/>
        </p:nvSpPr>
        <p:spPr>
          <a:xfrm>
            <a:off x="5397189" y="3854105"/>
            <a:ext cx="3702204" cy="872034"/>
          </a:xfrm>
          <a:prstGeom prst="rect">
            <a:avLst/>
          </a:prstGeom>
          <a:noFill/>
        </p:spPr>
        <p:txBody>
          <a:bodyPr wrap="square">
            <a:spAutoFit/>
          </a:bodyPr>
          <a:lstStyle/>
          <a:p>
            <a:pPr algn="just">
              <a:lnSpc>
                <a:spcPct val="150000"/>
              </a:lnSpc>
            </a:pPr>
            <a:r>
              <a:rPr lang="vi-VN" sz="1800"/>
              <a:t>Hợp pháp, nửa hợp pháp; công khai, nửa công khai,...</a:t>
            </a:r>
            <a:endParaRPr lang="en-US" sz="1800"/>
          </a:p>
        </p:txBody>
      </p:sp>
    </p:spTree>
    <p:extLst>
      <p:ext uri="{BB962C8B-B14F-4D97-AF65-F5344CB8AC3E}">
        <p14:creationId xmlns:p14="http://schemas.microsoft.com/office/powerpoint/2010/main" val="147755599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arn(inVertical)">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randombar(horizontal)">
                                      <p:cBhvr>
                                        <p:cTn id="25" dur="500"/>
                                        <p:tgtEl>
                                          <p:spTgt spid="8"/>
                                        </p:tgtEl>
                                      </p:cBhvr>
                                    </p:animEffect>
                                  </p:childTnLst>
                                </p:cTn>
                              </p:par>
                            </p:childTnLst>
                          </p:cTn>
                        </p:par>
                        <p:par>
                          <p:cTn id="26" fill="hold">
                            <p:stCondLst>
                              <p:cond delay="500"/>
                            </p:stCondLst>
                            <p:childTnLst>
                              <p:par>
                                <p:cTn id="27" presetID="14" presetClass="entr" presetSubtype="10" fill="hold" grpId="0"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randombar(horizontal)">
                                      <p:cBhvr>
                                        <p:cTn id="2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E8180AF-CB44-37CC-F3B1-0896CC218A19}"/>
              </a:ext>
            </a:extLst>
          </p:cNvPr>
          <p:cNvGraphicFramePr>
            <a:graphicFrameLocks noGrp="1"/>
          </p:cNvGraphicFramePr>
          <p:nvPr>
            <p:extLst>
              <p:ext uri="{D42A27DB-BD31-4B8C-83A1-F6EECF244321}">
                <p14:modId xmlns:p14="http://schemas.microsoft.com/office/powerpoint/2010/main" val="120872786"/>
              </p:ext>
            </p:extLst>
          </p:nvPr>
        </p:nvGraphicFramePr>
        <p:xfrm>
          <a:off x="0" y="0"/>
          <a:ext cx="9144001" cy="5189465"/>
        </p:xfrm>
        <a:graphic>
          <a:graphicData uri="http://schemas.openxmlformats.org/drawingml/2006/table">
            <a:tbl>
              <a:tblPr firstRow="1" firstCol="1" bandRow="1">
                <a:tableStyleId>{8A3321B5-CE0C-4192-AF5B-FCD874F84528}</a:tableStyleId>
              </a:tblPr>
              <a:tblGrid>
                <a:gridCol w="1248937">
                  <a:extLst>
                    <a:ext uri="{9D8B030D-6E8A-4147-A177-3AD203B41FA5}">
                      <a16:colId xmlns:a16="http://schemas.microsoft.com/office/drawing/2014/main" val="3057044268"/>
                    </a:ext>
                  </a:extLst>
                </a:gridCol>
                <a:gridCol w="3092604">
                  <a:extLst>
                    <a:ext uri="{9D8B030D-6E8A-4147-A177-3AD203B41FA5}">
                      <a16:colId xmlns:a16="http://schemas.microsoft.com/office/drawing/2014/main" val="2215479112"/>
                    </a:ext>
                  </a:extLst>
                </a:gridCol>
                <a:gridCol w="4802460">
                  <a:extLst>
                    <a:ext uri="{9D8B030D-6E8A-4147-A177-3AD203B41FA5}">
                      <a16:colId xmlns:a16="http://schemas.microsoft.com/office/drawing/2014/main" val="313987853"/>
                    </a:ext>
                  </a:extLst>
                </a:gridCol>
              </a:tblGrid>
              <a:tr h="776995">
                <a:tc>
                  <a:txBody>
                    <a:bodyPr/>
                    <a:lstStyle/>
                    <a:p>
                      <a:pPr algn="ctr">
                        <a:lnSpc>
                          <a:spcPct val="150000"/>
                        </a:lnSpc>
                        <a:spcBef>
                          <a:spcPts val="0"/>
                        </a:spcBef>
                        <a:spcAft>
                          <a:spcPts val="0"/>
                        </a:spcAft>
                      </a:pPr>
                      <a:r>
                        <a:rPr lang="vi-VN" sz="1800">
                          <a:effectLst/>
                        </a:rPr>
                        <a:t>Nội dung </a:t>
                      </a:r>
                      <a:endParaRPr lang="en-US" sz="1800">
                        <a:effectLst/>
                      </a:endParaRPr>
                    </a:p>
                    <a:p>
                      <a:pPr algn="ctr">
                        <a:lnSpc>
                          <a:spcPct val="150000"/>
                        </a:lnSpc>
                        <a:spcBef>
                          <a:spcPts val="0"/>
                        </a:spcBef>
                        <a:spcAft>
                          <a:spcPts val="0"/>
                        </a:spcAft>
                      </a:pPr>
                      <a:r>
                        <a:rPr lang="vi-VN" sz="1800">
                          <a:effectLst/>
                        </a:rPr>
                        <a:t>so sánh</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99"/>
                    </a:solidFill>
                  </a:tcPr>
                </a:tc>
                <a:tc>
                  <a:txBody>
                    <a:bodyPr/>
                    <a:lstStyle/>
                    <a:p>
                      <a:pPr algn="ctr">
                        <a:lnSpc>
                          <a:spcPct val="150000"/>
                        </a:lnSpc>
                        <a:spcBef>
                          <a:spcPts val="0"/>
                        </a:spcBef>
                        <a:spcAft>
                          <a:spcPts val="0"/>
                        </a:spcAft>
                      </a:pPr>
                      <a:r>
                        <a:rPr lang="vi-VN" sz="1800">
                          <a:effectLst/>
                        </a:rPr>
                        <a:t>Phong trào cách mạng </a:t>
                      </a:r>
                      <a:endParaRPr lang="en-US" sz="1800">
                        <a:effectLst/>
                      </a:endParaRPr>
                    </a:p>
                    <a:p>
                      <a:pPr algn="ctr">
                        <a:lnSpc>
                          <a:spcPct val="150000"/>
                        </a:lnSpc>
                        <a:spcBef>
                          <a:spcPts val="0"/>
                        </a:spcBef>
                        <a:spcAft>
                          <a:spcPts val="0"/>
                        </a:spcAft>
                      </a:pPr>
                      <a:r>
                        <a:rPr lang="vi-VN" sz="1800">
                          <a:effectLst/>
                        </a:rPr>
                        <a:t>1930 – 1931</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99"/>
                    </a:solidFill>
                  </a:tcPr>
                </a:tc>
                <a:tc>
                  <a:txBody>
                    <a:bodyPr/>
                    <a:lstStyle/>
                    <a:p>
                      <a:pPr algn="ctr">
                        <a:lnSpc>
                          <a:spcPct val="150000"/>
                        </a:lnSpc>
                        <a:spcBef>
                          <a:spcPts val="0"/>
                        </a:spcBef>
                        <a:spcAft>
                          <a:spcPts val="0"/>
                        </a:spcAft>
                      </a:pPr>
                      <a:r>
                        <a:rPr lang="vi-VN" sz="1800">
                          <a:effectLst/>
                        </a:rPr>
                        <a:t>Phong trào cách mạng </a:t>
                      </a:r>
                      <a:endParaRPr lang="en-US" sz="1800">
                        <a:effectLst/>
                      </a:endParaRPr>
                    </a:p>
                    <a:p>
                      <a:pPr algn="ctr">
                        <a:lnSpc>
                          <a:spcPct val="150000"/>
                        </a:lnSpc>
                        <a:spcBef>
                          <a:spcPts val="0"/>
                        </a:spcBef>
                        <a:spcAft>
                          <a:spcPts val="0"/>
                        </a:spcAft>
                      </a:pPr>
                      <a:r>
                        <a:rPr lang="vi-VN" sz="1800">
                          <a:effectLst/>
                        </a:rPr>
                        <a:t>1936 – 1939</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99"/>
                    </a:solidFill>
                  </a:tcPr>
                </a:tc>
                <a:extLst>
                  <a:ext uri="{0D108BD9-81ED-4DB2-BD59-A6C34878D82A}">
                    <a16:rowId xmlns:a16="http://schemas.microsoft.com/office/drawing/2014/main" val="318098820"/>
                  </a:ext>
                </a:extLst>
              </a:tr>
              <a:tr h="1277460">
                <a:tc>
                  <a:txBody>
                    <a:bodyPr/>
                    <a:lstStyle/>
                    <a:p>
                      <a:pPr algn="ctr">
                        <a:lnSpc>
                          <a:spcPct val="150000"/>
                        </a:lnSpc>
                        <a:spcBef>
                          <a:spcPts val="600"/>
                        </a:spcBef>
                        <a:spcAft>
                          <a:spcPts val="1000"/>
                        </a:spcAft>
                      </a:pPr>
                      <a:r>
                        <a:rPr lang="vi-VN" sz="1800">
                          <a:effectLst/>
                        </a:rPr>
                        <a:t>Lực lượng tham gia</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extLst>
                  <a:ext uri="{0D108BD9-81ED-4DB2-BD59-A6C34878D82A}">
                    <a16:rowId xmlns:a16="http://schemas.microsoft.com/office/drawing/2014/main" val="2276373929"/>
                  </a:ext>
                </a:extLst>
              </a:tr>
              <a:tr h="3089045">
                <a:tc>
                  <a:txBody>
                    <a:bodyPr/>
                    <a:lstStyle/>
                    <a:p>
                      <a:pPr algn="ctr">
                        <a:lnSpc>
                          <a:spcPct val="150000"/>
                        </a:lnSpc>
                        <a:spcBef>
                          <a:spcPts val="600"/>
                        </a:spcBef>
                        <a:spcAft>
                          <a:spcPts val="1000"/>
                        </a:spcAft>
                      </a:pPr>
                      <a:r>
                        <a:rPr lang="vi-VN" sz="1800">
                          <a:effectLst/>
                        </a:rPr>
                        <a:t>Ý nghĩa</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600"/>
                        </a:spcBef>
                        <a:spcAft>
                          <a:spcPts val="10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extLst>
                  <a:ext uri="{0D108BD9-81ED-4DB2-BD59-A6C34878D82A}">
                    <a16:rowId xmlns:a16="http://schemas.microsoft.com/office/drawing/2014/main" val="4037018069"/>
                  </a:ext>
                </a:extLst>
              </a:tr>
            </a:tbl>
          </a:graphicData>
        </a:graphic>
      </p:graphicFrame>
      <p:sp>
        <p:nvSpPr>
          <p:cNvPr id="4" name="TextBox 3">
            <a:extLst>
              <a:ext uri="{FF2B5EF4-FFF2-40B4-BE49-F238E27FC236}">
                <a16:creationId xmlns:a16="http://schemas.microsoft.com/office/drawing/2014/main" id="{48B5744C-AC37-73BE-375B-545A7EC6449C}"/>
              </a:ext>
            </a:extLst>
          </p:cNvPr>
          <p:cNvSpPr txBox="1"/>
          <p:nvPr/>
        </p:nvSpPr>
        <p:spPr>
          <a:xfrm>
            <a:off x="1310269" y="979415"/>
            <a:ext cx="2903035" cy="872034"/>
          </a:xfrm>
          <a:prstGeom prst="rect">
            <a:avLst/>
          </a:prstGeom>
          <a:noFill/>
        </p:spPr>
        <p:txBody>
          <a:bodyPr wrap="square">
            <a:spAutoFit/>
          </a:bodyPr>
          <a:lstStyle/>
          <a:p>
            <a:pPr algn="just">
              <a:lnSpc>
                <a:spcPct val="150000"/>
              </a:lnSpc>
            </a:pPr>
            <a:r>
              <a:rPr lang="en-US" sz="1800"/>
              <a:t>Chủ yếu là công nhân, nông dân.</a:t>
            </a:r>
          </a:p>
        </p:txBody>
      </p:sp>
      <p:sp>
        <p:nvSpPr>
          <p:cNvPr id="5" name="TextBox 4">
            <a:extLst>
              <a:ext uri="{FF2B5EF4-FFF2-40B4-BE49-F238E27FC236}">
                <a16:creationId xmlns:a16="http://schemas.microsoft.com/office/drawing/2014/main" id="{503E5A05-FB39-F17A-73E3-EE1AB856BEEA}"/>
              </a:ext>
            </a:extLst>
          </p:cNvPr>
          <p:cNvSpPr txBox="1"/>
          <p:nvPr/>
        </p:nvSpPr>
        <p:spPr>
          <a:xfrm>
            <a:off x="4386147" y="771666"/>
            <a:ext cx="4757853" cy="1287532"/>
          </a:xfrm>
          <a:prstGeom prst="rect">
            <a:avLst/>
          </a:prstGeom>
          <a:noFill/>
        </p:spPr>
        <p:txBody>
          <a:bodyPr wrap="square">
            <a:spAutoFit/>
          </a:bodyPr>
          <a:lstStyle/>
          <a:p>
            <a:pPr algn="just">
              <a:lnSpc>
                <a:spcPct val="150000"/>
              </a:lnSpc>
            </a:pPr>
            <a:r>
              <a:rPr lang="en-US" sz="1800"/>
              <a:t>Đông đảo các tầng lớp nhân dân, không phân biệt thành phần giai cấp, tôn giáo, chính trị.</a:t>
            </a:r>
          </a:p>
        </p:txBody>
      </p:sp>
      <p:sp>
        <p:nvSpPr>
          <p:cNvPr id="6" name="TextBox 5">
            <a:extLst>
              <a:ext uri="{FF2B5EF4-FFF2-40B4-BE49-F238E27FC236}">
                <a16:creationId xmlns:a16="http://schemas.microsoft.com/office/drawing/2014/main" id="{3AC68B28-06B5-D726-D6E3-A86F693989E7}"/>
              </a:ext>
            </a:extLst>
          </p:cNvPr>
          <p:cNvSpPr txBox="1"/>
          <p:nvPr/>
        </p:nvSpPr>
        <p:spPr>
          <a:xfrm>
            <a:off x="1263807" y="2118671"/>
            <a:ext cx="2995960" cy="2949525"/>
          </a:xfrm>
          <a:prstGeom prst="rect">
            <a:avLst/>
          </a:prstGeom>
          <a:noFill/>
        </p:spPr>
        <p:txBody>
          <a:bodyPr wrap="square">
            <a:spAutoFit/>
          </a:bodyPr>
          <a:lstStyle/>
          <a:p>
            <a:pPr algn="just">
              <a:lnSpc>
                <a:spcPct val="150000"/>
              </a:lnSpc>
            </a:pPr>
            <a:r>
              <a:rPr lang="vi-VN" sz="1800"/>
              <a:t>- Khẳng định vai trò lãnh đạo cách mạng của Đảng. </a:t>
            </a:r>
          </a:p>
          <a:p>
            <a:pPr algn="just">
              <a:lnSpc>
                <a:spcPct val="150000"/>
              </a:lnSpc>
            </a:pPr>
            <a:r>
              <a:rPr lang="vi-VN" sz="1800"/>
              <a:t>- Khối liên minh công - nông được hình thành.</a:t>
            </a:r>
          </a:p>
          <a:p>
            <a:pPr algn="just">
              <a:lnSpc>
                <a:spcPct val="150000"/>
              </a:lnSpc>
            </a:pPr>
            <a:r>
              <a:rPr lang="vi-VN" sz="1800"/>
              <a:t>- Để lại nhiều bài học quý báu cho phong trào cách mạng sau này.</a:t>
            </a:r>
          </a:p>
        </p:txBody>
      </p:sp>
      <p:sp>
        <p:nvSpPr>
          <p:cNvPr id="7" name="TextBox 6">
            <a:extLst>
              <a:ext uri="{FF2B5EF4-FFF2-40B4-BE49-F238E27FC236}">
                <a16:creationId xmlns:a16="http://schemas.microsoft.com/office/drawing/2014/main" id="{ACE3176E-3361-E757-B0E7-C4255ADC8F39}"/>
              </a:ext>
            </a:extLst>
          </p:cNvPr>
          <p:cNvSpPr txBox="1"/>
          <p:nvPr/>
        </p:nvSpPr>
        <p:spPr>
          <a:xfrm>
            <a:off x="4386147" y="2118671"/>
            <a:ext cx="4757854" cy="2949525"/>
          </a:xfrm>
          <a:prstGeom prst="rect">
            <a:avLst/>
          </a:prstGeom>
          <a:noFill/>
        </p:spPr>
        <p:txBody>
          <a:bodyPr wrap="square">
            <a:spAutoFit/>
          </a:bodyPr>
          <a:lstStyle/>
          <a:p>
            <a:pPr algn="just">
              <a:lnSpc>
                <a:spcPct val="150000"/>
              </a:lnSpc>
            </a:pPr>
            <a:r>
              <a:rPr lang="vi-VN" sz="1800"/>
              <a:t>- Là phong trào quần chúng rộng lớn, có tổ chức, đặt dưới sự lãnh đạo của Đảng, buộc chính quyền thực dân phải nhượng bộ một số yêu sách cụ thể về dân sinh, dân chủ.</a:t>
            </a:r>
          </a:p>
          <a:p>
            <a:pPr algn="just">
              <a:lnSpc>
                <a:spcPct val="150000"/>
              </a:lnSpc>
            </a:pPr>
            <a:r>
              <a:rPr lang="vi-VN" sz="1800"/>
              <a:t>- Là cuộc diễn tập cho Cách mạng </a:t>
            </a:r>
            <a:r>
              <a:rPr lang="en-US" sz="1800"/>
              <a:t>T8/1945</a:t>
            </a:r>
            <a:r>
              <a:rPr lang="vi-VN" sz="1800"/>
              <a:t>. </a:t>
            </a:r>
            <a:endParaRPr lang="en-US" sz="1800"/>
          </a:p>
          <a:p>
            <a:pPr algn="just">
              <a:lnSpc>
                <a:spcPct val="150000"/>
              </a:lnSpc>
            </a:pPr>
            <a:r>
              <a:rPr lang="en-US" sz="1800"/>
              <a:t>- T</a:t>
            </a:r>
            <a:r>
              <a:rPr lang="vi-VN" sz="1800"/>
              <a:t>ích luỹ được nhiều bài học kinh nghiệm trong lãnh đạo, tổ chức đấu tranh,...</a:t>
            </a:r>
          </a:p>
        </p:txBody>
      </p:sp>
    </p:spTree>
    <p:extLst>
      <p:ext uri="{BB962C8B-B14F-4D97-AF65-F5344CB8AC3E}">
        <p14:creationId xmlns:p14="http://schemas.microsoft.com/office/powerpoint/2010/main" val="121633052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7" presetClass="entr" presetSubtype="1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p:cTn id="20" dur="500" fill="hold"/>
                                        <p:tgtEl>
                                          <p:spTgt spid="6"/>
                                        </p:tgtEl>
                                        <p:attrNameLst>
                                          <p:attrName>ppt_w</p:attrName>
                                        </p:attrNameLst>
                                      </p:cBhvr>
                                      <p:tavLst>
                                        <p:tav tm="0">
                                          <p:val>
                                            <p:fltVal val="0"/>
                                          </p:val>
                                        </p:tav>
                                        <p:tav tm="100000">
                                          <p:val>
                                            <p:strVal val="#ppt_w"/>
                                          </p:val>
                                        </p:tav>
                                      </p:tavLst>
                                    </p:anim>
                                    <p:anim calcmode="lin" valueType="num">
                                      <p:cBhvr>
                                        <p:cTn id="21" dur="500" fill="hold"/>
                                        <p:tgtEl>
                                          <p:spTgt spid="6"/>
                                        </p:tgtEl>
                                        <p:attrNameLst>
                                          <p:attrName>ppt_h</p:attrName>
                                        </p:attrNameLst>
                                      </p:cBhvr>
                                      <p:tavLst>
                                        <p:tav tm="0">
                                          <p:val>
                                            <p:strVal val="#ppt_h"/>
                                          </p:val>
                                        </p:tav>
                                        <p:tav tm="100000">
                                          <p:val>
                                            <p:strVal val="#ppt_h"/>
                                          </p:val>
                                        </p:tav>
                                      </p:tavLst>
                                    </p:anim>
                                  </p:childTnLst>
                                </p:cTn>
                              </p:par>
                            </p:childTnLst>
                          </p:cTn>
                        </p:par>
                        <p:par>
                          <p:cTn id="22" fill="hold">
                            <p:stCondLst>
                              <p:cond delay="500"/>
                            </p:stCondLst>
                            <p:childTnLst>
                              <p:par>
                                <p:cTn id="23" presetID="17" presetClass="entr" presetSubtype="1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ppt_w</p:attrName>
                                        </p:attrNameLst>
                                      </p:cBhvr>
                                      <p:tavLst>
                                        <p:tav tm="0">
                                          <p:val>
                                            <p:fltVal val="0"/>
                                          </p:val>
                                        </p:tav>
                                        <p:tav tm="100000">
                                          <p:val>
                                            <p:strVal val="#ppt_w"/>
                                          </p:val>
                                        </p:tav>
                                      </p:tavLst>
                                    </p:anim>
                                    <p:anim calcmode="lin" valueType="num">
                                      <p:cBhvr>
                                        <p:cTn id="26"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6" name="TextBox 5">
            <a:extLst>
              <a:ext uri="{FF2B5EF4-FFF2-40B4-BE49-F238E27FC236}">
                <a16:creationId xmlns:a16="http://schemas.microsoft.com/office/drawing/2014/main" id="{A0BE68D3-996E-E065-8B4E-B776C7755E6F}"/>
              </a:ext>
            </a:extLst>
          </p:cNvPr>
          <p:cNvSpPr txBox="1"/>
          <p:nvPr/>
        </p:nvSpPr>
        <p:spPr>
          <a:xfrm>
            <a:off x="3058694" y="309379"/>
            <a:ext cx="3026609" cy="646331"/>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 sz="3600" b="1" i="0" u="none" strike="noStrike" kern="0" cap="none" spc="0" normalizeH="0" baseline="0" noProof="0">
                <a:ln>
                  <a:noFill/>
                </a:ln>
                <a:solidFill>
                  <a:srgbClr val="B93640">
                    <a:lumMod val="75000"/>
                  </a:srgbClr>
                </a:solidFill>
                <a:effectLst/>
                <a:uLnTx/>
                <a:uFillTx/>
              </a:rPr>
              <a:t>VẬN DỤNG</a:t>
            </a:r>
            <a:endParaRPr kumimoji="0" lang="en-US" sz="3600" b="0" i="0" u="none" strike="noStrike" kern="0" cap="none" spc="0" normalizeH="0" baseline="0" noProof="0">
              <a:ln>
                <a:noFill/>
              </a:ln>
              <a:solidFill>
                <a:srgbClr val="B93640">
                  <a:lumMod val="75000"/>
                </a:srgbClr>
              </a:solidFill>
              <a:effectLst/>
              <a:uLnTx/>
              <a:uFillTx/>
            </a:endParaRPr>
          </a:p>
        </p:txBody>
      </p:sp>
      <p:sp>
        <p:nvSpPr>
          <p:cNvPr id="7" name="Rectangle: Diagonal Corners Rounded 6">
            <a:extLst>
              <a:ext uri="{FF2B5EF4-FFF2-40B4-BE49-F238E27FC236}">
                <a16:creationId xmlns:a16="http://schemas.microsoft.com/office/drawing/2014/main" id="{A4C40611-EAD4-3BBF-1951-8AEF7FEDC4E0}"/>
              </a:ext>
            </a:extLst>
          </p:cNvPr>
          <p:cNvSpPr/>
          <p:nvPr/>
        </p:nvSpPr>
        <p:spPr>
          <a:xfrm>
            <a:off x="197003" y="1052906"/>
            <a:ext cx="8749990" cy="1118417"/>
          </a:xfrm>
          <a:prstGeom prst="round2DiagRect">
            <a:avLst>
              <a:gd name="adj1" fmla="val 9731"/>
              <a:gd name="adj2" fmla="val 0"/>
            </a:avLst>
          </a:prstGeom>
          <a:solidFill>
            <a:srgbClr val="FFFFFF"/>
          </a:solidFill>
          <a:ln w="25400" cap="flat" cmpd="sng" algn="ctr">
            <a:noFill/>
            <a:prstDash val="solid"/>
          </a:ln>
          <a:effectLst>
            <a:outerShdw blurRad="50800" dist="38100" dir="8100000" algn="tr" rotWithShape="0">
              <a:prstClr val="black">
                <a:alpha val="40000"/>
              </a:prstClr>
            </a:outerShdw>
          </a:effectLst>
        </p:spPr>
        <p:txBody>
          <a:bodyPr rtlCol="0" anchor="ctr"/>
          <a:lstStyle/>
          <a:p>
            <a:pPr lvl="0" algn="just">
              <a:lnSpc>
                <a:spcPct val="150000"/>
              </a:lnSpc>
              <a:spcBef>
                <a:spcPts val="100"/>
              </a:spcBef>
              <a:spcAft>
                <a:spcPts val="100"/>
              </a:spcAft>
              <a:buClrTx/>
              <a:defRPr/>
            </a:pPr>
            <a:r>
              <a:rPr lang="vi-VN" sz="2000">
                <a:latin typeface="Arial" panose="020B0604020202020204" pitchFamily="34" charset="0"/>
                <a:ea typeface="Times New Roman" panose="02020603050405020304" pitchFamily="18" charset="0"/>
              </a:rPr>
              <a:t>Tìm hiểu và cho biết: Ở địa phương em (tỉnh hoặc thành phố) trong những năm 1930 – 1931, 1936 – 1939 đã diễn ra những cuộc đấu tranh nào?</a:t>
            </a:r>
            <a:endParaRPr kumimoji="0" lang="vi-VN" sz="2000" b="0" i="0" u="none" strike="noStrike" kern="0" cap="none" spc="0" normalizeH="0" baseline="0" noProof="0">
              <a:ln>
                <a:noFill/>
              </a:ln>
              <a:solidFill>
                <a:srgbClr val="000000"/>
              </a:solidFill>
              <a:effectLst/>
              <a:uLnTx/>
              <a:uFillTx/>
              <a:latin typeface="Arial" panose="020B0604020202020204" pitchFamily="34" charset="0"/>
              <a:ea typeface="Times New Roman" panose="02020603050405020304" pitchFamily="18" charset="0"/>
              <a:cs typeface="Arial"/>
            </a:endParaRPr>
          </a:p>
        </p:txBody>
      </p:sp>
      <p:grpSp>
        <p:nvGrpSpPr>
          <p:cNvPr id="11" name="Group 10">
            <a:extLst>
              <a:ext uri="{FF2B5EF4-FFF2-40B4-BE49-F238E27FC236}">
                <a16:creationId xmlns:a16="http://schemas.microsoft.com/office/drawing/2014/main" id="{FDA00BC1-9FBA-A415-87B0-336BCB11BB98}"/>
              </a:ext>
            </a:extLst>
          </p:cNvPr>
          <p:cNvGrpSpPr/>
          <p:nvPr/>
        </p:nvGrpSpPr>
        <p:grpSpPr>
          <a:xfrm>
            <a:off x="3400868" y="2122318"/>
            <a:ext cx="2342260" cy="819791"/>
            <a:chOff x="3400868" y="2161854"/>
            <a:chExt cx="2342260" cy="819791"/>
          </a:xfrm>
        </p:grpSpPr>
        <p:pic>
          <p:nvPicPr>
            <p:cNvPr id="8" name="Picture 22">
              <a:extLst>
                <a:ext uri="{FF2B5EF4-FFF2-40B4-BE49-F238E27FC236}">
                  <a16:creationId xmlns:a16="http://schemas.microsoft.com/office/drawing/2014/main" id="{3623C2B8-CEDB-8A4C-EFBA-7D958FF85CC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rcRect/>
            <a:stretch>
              <a:fillRect/>
            </a:stretch>
          </p:blipFill>
          <p:spPr>
            <a:xfrm>
              <a:off x="3400868" y="2161854"/>
              <a:ext cx="2342260" cy="819791"/>
            </a:xfrm>
            <a:prstGeom prst="rect">
              <a:avLst/>
            </a:prstGeom>
          </p:spPr>
        </p:pic>
        <p:sp>
          <p:nvSpPr>
            <p:cNvPr id="10" name="TextBox 9">
              <a:extLst>
                <a:ext uri="{FF2B5EF4-FFF2-40B4-BE49-F238E27FC236}">
                  <a16:creationId xmlns:a16="http://schemas.microsoft.com/office/drawing/2014/main" id="{3FB5A291-B841-F6E7-D39C-4E0CCFE28129}"/>
                </a:ext>
              </a:extLst>
            </p:cNvPr>
            <p:cNvSpPr txBox="1"/>
            <p:nvPr/>
          </p:nvSpPr>
          <p:spPr>
            <a:xfrm>
              <a:off x="4296935" y="2483005"/>
              <a:ext cx="884663" cy="400110"/>
            </a:xfrm>
            <a:prstGeom prst="rect">
              <a:avLst/>
            </a:prstGeom>
            <a:noFill/>
          </p:spPr>
          <p:txBody>
            <a:bodyPr wrap="square">
              <a:spAutoFit/>
            </a:bodyPr>
            <a:lstStyle/>
            <a:p>
              <a:pPr algn="ctr"/>
              <a:r>
                <a:rPr lang="en-US" sz="2000" b="1" i="1">
                  <a:solidFill>
                    <a:srgbClr val="FD0209"/>
                  </a:solidFill>
                </a:rPr>
                <a:t>Gợi ý</a:t>
              </a:r>
            </a:p>
          </p:txBody>
        </p:sp>
      </p:grpSp>
      <p:sp>
        <p:nvSpPr>
          <p:cNvPr id="12" name="Rectangle: Rounded Corners 11">
            <a:extLst>
              <a:ext uri="{FF2B5EF4-FFF2-40B4-BE49-F238E27FC236}">
                <a16:creationId xmlns:a16="http://schemas.microsoft.com/office/drawing/2014/main" id="{5FDA5E84-26B8-3114-EABF-9D59AAD5A766}"/>
              </a:ext>
            </a:extLst>
          </p:cNvPr>
          <p:cNvSpPr/>
          <p:nvPr/>
        </p:nvSpPr>
        <p:spPr>
          <a:xfrm>
            <a:off x="899532" y="3112780"/>
            <a:ext cx="4311803" cy="649136"/>
          </a:xfrm>
          <a:prstGeom prst="roundRect">
            <a:avLst>
              <a:gd name="adj" fmla="val 13352"/>
            </a:avLst>
          </a:prstGeom>
          <a:solidFill>
            <a:schemeClr val="accent5"/>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solidFill>
                  <a:srgbClr val="000000"/>
                </a:solidFill>
              </a:rPr>
              <a:t>Tên cuộc đấu tranh. Ở đâu?</a:t>
            </a:r>
          </a:p>
        </p:txBody>
      </p:sp>
      <p:sp>
        <p:nvSpPr>
          <p:cNvPr id="13" name="Rectangle: Rounded Corners 12">
            <a:extLst>
              <a:ext uri="{FF2B5EF4-FFF2-40B4-BE49-F238E27FC236}">
                <a16:creationId xmlns:a16="http://schemas.microsoft.com/office/drawing/2014/main" id="{3FAE6738-B587-3419-D704-103DDBE91FE3}"/>
              </a:ext>
            </a:extLst>
          </p:cNvPr>
          <p:cNvSpPr/>
          <p:nvPr/>
        </p:nvSpPr>
        <p:spPr>
          <a:xfrm>
            <a:off x="899533" y="3883566"/>
            <a:ext cx="4311804" cy="950556"/>
          </a:xfrm>
          <a:prstGeom prst="roundRect">
            <a:avLst>
              <a:gd name="adj" fmla="val 13352"/>
            </a:avLst>
          </a:prstGeom>
          <a:solidFill>
            <a:schemeClr val="accent5"/>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Thành phần tham gia trong cuộc đấu tranh là giai cấp, tầng lớp nào?</a:t>
            </a:r>
          </a:p>
        </p:txBody>
      </p:sp>
      <p:sp>
        <p:nvSpPr>
          <p:cNvPr id="14" name="Rectangle: Rounded Corners 13">
            <a:extLst>
              <a:ext uri="{FF2B5EF4-FFF2-40B4-BE49-F238E27FC236}">
                <a16:creationId xmlns:a16="http://schemas.microsoft.com/office/drawing/2014/main" id="{29DD5CC1-253E-B439-5E34-F0BD6C3B141A}"/>
              </a:ext>
            </a:extLst>
          </p:cNvPr>
          <p:cNvSpPr/>
          <p:nvPr/>
        </p:nvSpPr>
        <p:spPr>
          <a:xfrm>
            <a:off x="5367452" y="3112780"/>
            <a:ext cx="2966226" cy="649136"/>
          </a:xfrm>
          <a:prstGeom prst="roundRect">
            <a:avLst>
              <a:gd name="adj" fmla="val 13352"/>
            </a:avLst>
          </a:prstGeom>
          <a:solidFill>
            <a:schemeClr val="accent5"/>
          </a:solidFill>
          <a:ln>
            <a:solidFill>
              <a:srgbClr val="FD020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solidFill>
                  <a:srgbClr val="000000"/>
                </a:solidFill>
              </a:rPr>
              <a:t>Diễn biến chính.</a:t>
            </a:r>
          </a:p>
        </p:txBody>
      </p:sp>
      <p:sp>
        <p:nvSpPr>
          <p:cNvPr id="15" name="Rectangle: Rounded Corners 14">
            <a:extLst>
              <a:ext uri="{FF2B5EF4-FFF2-40B4-BE49-F238E27FC236}">
                <a16:creationId xmlns:a16="http://schemas.microsoft.com/office/drawing/2014/main" id="{3A25C065-A06C-0F64-626C-4952CFD51901}"/>
              </a:ext>
            </a:extLst>
          </p:cNvPr>
          <p:cNvSpPr/>
          <p:nvPr/>
        </p:nvSpPr>
        <p:spPr>
          <a:xfrm>
            <a:off x="5367452" y="3883565"/>
            <a:ext cx="2966227" cy="950556"/>
          </a:xfrm>
          <a:prstGeom prst="roundRect">
            <a:avLst>
              <a:gd name="adj" fmla="val 14498"/>
            </a:avLst>
          </a:prstGeom>
          <a:solidFill>
            <a:schemeClr val="accent5"/>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rPr>
              <a:t>Những dấu tích còn lại đến ngày nay.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additive="base">
                                        <p:cTn id="12" dur="500" fill="hold"/>
                                        <p:tgtEl>
                                          <p:spTgt spid="11"/>
                                        </p:tgtEl>
                                        <p:attrNameLst>
                                          <p:attrName>ppt_x</p:attrName>
                                        </p:attrNameLst>
                                      </p:cBhvr>
                                      <p:tavLst>
                                        <p:tav tm="0">
                                          <p:val>
                                            <p:strVal val="#ppt_x"/>
                                          </p:val>
                                        </p:tav>
                                        <p:tav tm="100000">
                                          <p:val>
                                            <p:strVal val="#ppt_x"/>
                                          </p:val>
                                        </p:tav>
                                      </p:tavLst>
                                    </p:anim>
                                    <p:anim calcmode="lin" valueType="num">
                                      <p:cBhvr additive="base">
                                        <p:cTn id="13" dur="500" fill="hold"/>
                                        <p:tgtEl>
                                          <p:spTgt spid="11"/>
                                        </p:tgtEl>
                                        <p:attrNameLst>
                                          <p:attrName>ppt_y</p:attrName>
                                        </p:attrNameLst>
                                      </p:cBhvr>
                                      <p:tavLst>
                                        <p:tav tm="0">
                                          <p:val>
                                            <p:strVal val="1+#ppt_h/2"/>
                                          </p:val>
                                        </p:tav>
                                        <p:tav tm="100000">
                                          <p:val>
                                            <p:strVal val="#ppt_y"/>
                                          </p:val>
                                        </p:tav>
                                      </p:tavLst>
                                    </p:anim>
                                  </p:childTnLst>
                                </p:cTn>
                              </p:par>
                            </p:childTnLst>
                          </p:cTn>
                        </p:par>
                        <p:par>
                          <p:cTn id="14" fill="hold">
                            <p:stCondLst>
                              <p:cond delay="500"/>
                            </p:stCondLst>
                            <p:childTnLst>
                              <p:par>
                                <p:cTn id="15" presetID="16" presetClass="entr" presetSubtype="21" fill="hold" grpId="0"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barn(inVertical)">
                                      <p:cBhvr>
                                        <p:cTn id="17" dur="500"/>
                                        <p:tgtEl>
                                          <p:spTgt spid="12"/>
                                        </p:tgtEl>
                                      </p:cBhvr>
                                    </p:animEffect>
                                  </p:childTnLst>
                                </p:cTn>
                              </p:par>
                              <p:par>
                                <p:cTn id="18" presetID="16" presetClass="entr" presetSubtype="21"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barn(inVertical)">
                                      <p:cBhvr>
                                        <p:cTn id="20" dur="500"/>
                                        <p:tgtEl>
                                          <p:spTgt spid="14"/>
                                        </p:tgtEl>
                                      </p:cBhvr>
                                    </p:animEffect>
                                  </p:childTnLst>
                                </p:cTn>
                              </p:par>
                              <p:par>
                                <p:cTn id="21" presetID="16" presetClass="entr" presetSubtype="21"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inVertical)">
                                      <p:cBhvr>
                                        <p:cTn id="23" dur="500"/>
                                        <p:tgtEl>
                                          <p:spTgt spid="13"/>
                                        </p:tgtEl>
                                      </p:cBhvr>
                                    </p:animEffect>
                                  </p:childTnLst>
                                </p:cTn>
                              </p:par>
                              <p:par>
                                <p:cTn id="24" presetID="16" presetClass="entr" presetSubtype="21" fill="hold" grpId="0"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barn(inVertical)">
                                      <p:cBhvr>
                                        <p:cTn id="26"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3" grpId="0" animBg="1"/>
      <p:bldP spid="14" grpId="0" animBg="1"/>
      <p:bldP spid="15"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16" name="TextBox 15">
            <a:extLst>
              <a:ext uri="{FF2B5EF4-FFF2-40B4-BE49-F238E27FC236}">
                <a16:creationId xmlns:a16="http://schemas.microsoft.com/office/drawing/2014/main" id="{BCABD468-EE82-C230-EB25-5DCBEF5C26ED}"/>
              </a:ext>
            </a:extLst>
          </p:cNvPr>
          <p:cNvSpPr txBox="1"/>
          <p:nvPr/>
        </p:nvSpPr>
        <p:spPr>
          <a:xfrm>
            <a:off x="2052401" y="544754"/>
            <a:ext cx="5039197" cy="646331"/>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 sz="3600" b="1" i="0" u="none" strike="noStrike" kern="0" cap="none" spc="0" normalizeH="0" baseline="0" noProof="0">
                <a:ln>
                  <a:noFill/>
                </a:ln>
                <a:solidFill>
                  <a:srgbClr val="E03232"/>
                </a:solidFill>
                <a:effectLst/>
                <a:uLnTx/>
                <a:uFillTx/>
              </a:rPr>
              <a:t>HƯỚNG DẪN VỀ NHÀ</a:t>
            </a:r>
            <a:endParaRPr kumimoji="0" lang="en-US" sz="3600" b="1" i="0" u="none" strike="noStrike" kern="0" cap="none" spc="0" normalizeH="0" baseline="0" noProof="0">
              <a:ln>
                <a:noFill/>
              </a:ln>
              <a:solidFill>
                <a:srgbClr val="E03232"/>
              </a:solidFill>
              <a:effectLst/>
              <a:uLnTx/>
              <a:uFillTx/>
            </a:endParaRPr>
          </a:p>
        </p:txBody>
      </p:sp>
      <p:pic>
        <p:nvPicPr>
          <p:cNvPr id="17" name="Picture 16" descr="A statue of a person holding a flag&#10;&#10;Description automatically generated">
            <a:extLst>
              <a:ext uri="{FF2B5EF4-FFF2-40B4-BE49-F238E27FC236}">
                <a16:creationId xmlns:a16="http://schemas.microsoft.com/office/drawing/2014/main" id="{E56E0CEE-91B5-28D4-090D-13CF5599FEB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14786" y1="86875" x2="19808" y2="89688"/>
                        <a14:backgroundMark x1="82957" y1="85469" x2="83183" y2="90547"/>
                        <a14:backgroundMark x1="77483" y1="81797" x2="81377" y2="90391"/>
                        <a14:backgroundMark x1="43228" y1="42500" x2="43228" y2="42500"/>
                        <a14:backgroundMark x1="44526" y1="39531" x2="44526" y2="39531"/>
                      </a14:backgroundRemoval>
                    </a14:imgEffect>
                  </a14:imgLayer>
                </a14:imgProps>
              </a:ext>
            </a:extLst>
          </a:blip>
          <a:srcRect l="25268" t="13662" r="25148" b="8807"/>
          <a:stretch/>
        </p:blipFill>
        <p:spPr>
          <a:xfrm>
            <a:off x="2959944" y="1111606"/>
            <a:ext cx="3619276" cy="4087960"/>
          </a:xfrm>
          <a:prstGeom prst="rect">
            <a:avLst/>
          </a:prstGeom>
        </p:spPr>
      </p:pic>
      <p:grpSp>
        <p:nvGrpSpPr>
          <p:cNvPr id="21" name="Group 20">
            <a:extLst>
              <a:ext uri="{FF2B5EF4-FFF2-40B4-BE49-F238E27FC236}">
                <a16:creationId xmlns:a16="http://schemas.microsoft.com/office/drawing/2014/main" id="{46785D9B-3F87-D61B-6916-9A0129D75EF1}"/>
              </a:ext>
            </a:extLst>
          </p:cNvPr>
          <p:cNvGrpSpPr/>
          <p:nvPr/>
        </p:nvGrpSpPr>
        <p:grpSpPr>
          <a:xfrm>
            <a:off x="516672" y="1447084"/>
            <a:ext cx="3303178" cy="781231"/>
            <a:chOff x="501804" y="1632938"/>
            <a:chExt cx="3303178" cy="781231"/>
          </a:xfrm>
        </p:grpSpPr>
        <p:pic>
          <p:nvPicPr>
            <p:cNvPr id="18" name="Picture 21">
              <a:extLst>
                <a:ext uri="{FF2B5EF4-FFF2-40B4-BE49-F238E27FC236}">
                  <a16:creationId xmlns:a16="http://schemas.microsoft.com/office/drawing/2014/main" id="{CE824AC7-B727-766E-7947-5B8F899EEBA2}"/>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rcRect/>
            <a:stretch>
              <a:fillRect/>
            </a:stretch>
          </p:blipFill>
          <p:spPr>
            <a:xfrm rot="1071904">
              <a:off x="3034429" y="1632938"/>
              <a:ext cx="770553" cy="504362"/>
            </a:xfrm>
            <a:prstGeom prst="rect">
              <a:avLst/>
            </a:prstGeom>
          </p:spPr>
        </p:pic>
        <p:sp>
          <p:nvSpPr>
            <p:cNvPr id="20" name="TextBox 19">
              <a:extLst>
                <a:ext uri="{FF2B5EF4-FFF2-40B4-BE49-F238E27FC236}">
                  <a16:creationId xmlns:a16="http://schemas.microsoft.com/office/drawing/2014/main" id="{1FE544C3-788D-679B-0E41-050D7A6B7F94}"/>
                </a:ext>
              </a:extLst>
            </p:cNvPr>
            <p:cNvSpPr txBox="1"/>
            <p:nvPr/>
          </p:nvSpPr>
          <p:spPr>
            <a:xfrm>
              <a:off x="501804" y="2014059"/>
              <a:ext cx="2917902" cy="400110"/>
            </a:xfrm>
            <a:prstGeom prst="rect">
              <a:avLst/>
            </a:prstGeom>
            <a:noFill/>
          </p:spPr>
          <p:txBody>
            <a:bodyPr wrap="square">
              <a:spAutoFit/>
            </a:bodyPr>
            <a:lstStyle/>
            <a:p>
              <a:r>
                <a:rPr lang="en-US" sz="2000"/>
                <a:t>Ôn lại kiến thức đã học</a:t>
              </a:r>
            </a:p>
          </p:txBody>
        </p:sp>
      </p:grpSp>
      <p:grpSp>
        <p:nvGrpSpPr>
          <p:cNvPr id="22" name="Group 21">
            <a:extLst>
              <a:ext uri="{FF2B5EF4-FFF2-40B4-BE49-F238E27FC236}">
                <a16:creationId xmlns:a16="http://schemas.microsoft.com/office/drawing/2014/main" id="{AF8F4EEB-9C14-1ECA-94A5-8EAF77D97FE9}"/>
              </a:ext>
            </a:extLst>
          </p:cNvPr>
          <p:cNvGrpSpPr/>
          <p:nvPr/>
        </p:nvGrpSpPr>
        <p:grpSpPr>
          <a:xfrm>
            <a:off x="516671" y="2624332"/>
            <a:ext cx="3303179" cy="1339781"/>
            <a:chOff x="501803" y="1632938"/>
            <a:chExt cx="3303179" cy="1339781"/>
          </a:xfrm>
        </p:grpSpPr>
        <p:pic>
          <p:nvPicPr>
            <p:cNvPr id="23" name="Picture 21">
              <a:extLst>
                <a:ext uri="{FF2B5EF4-FFF2-40B4-BE49-F238E27FC236}">
                  <a16:creationId xmlns:a16="http://schemas.microsoft.com/office/drawing/2014/main" id="{69C74C39-1E51-92AA-ED53-3D917936EBF2}"/>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rcRect/>
            <a:stretch>
              <a:fillRect/>
            </a:stretch>
          </p:blipFill>
          <p:spPr>
            <a:xfrm rot="1071904">
              <a:off x="3034429" y="1632938"/>
              <a:ext cx="770553" cy="504362"/>
            </a:xfrm>
            <a:prstGeom prst="rect">
              <a:avLst/>
            </a:prstGeom>
          </p:spPr>
        </p:pic>
        <p:sp>
          <p:nvSpPr>
            <p:cNvPr id="24" name="TextBox 23">
              <a:extLst>
                <a:ext uri="{FF2B5EF4-FFF2-40B4-BE49-F238E27FC236}">
                  <a16:creationId xmlns:a16="http://schemas.microsoft.com/office/drawing/2014/main" id="{1058448F-BF57-06C8-1AD9-8CAE0EF75831}"/>
                </a:ext>
              </a:extLst>
            </p:cNvPr>
            <p:cNvSpPr txBox="1"/>
            <p:nvPr/>
          </p:nvSpPr>
          <p:spPr>
            <a:xfrm>
              <a:off x="501803" y="2014059"/>
              <a:ext cx="3088889" cy="958660"/>
            </a:xfrm>
            <a:prstGeom prst="rect">
              <a:avLst/>
            </a:prstGeom>
            <a:noFill/>
          </p:spPr>
          <p:txBody>
            <a:bodyPr wrap="square">
              <a:spAutoFit/>
            </a:bodyPr>
            <a:lstStyle/>
            <a:p>
              <a:pPr>
                <a:lnSpc>
                  <a:spcPct val="150000"/>
                </a:lnSpc>
              </a:pPr>
              <a:r>
                <a:rPr lang="en-US" sz="2000"/>
                <a:t>Hoàn thành bài tập phần Vận dụng SGK tr.33.</a:t>
              </a:r>
            </a:p>
          </p:txBody>
        </p:sp>
      </p:grpSp>
      <p:grpSp>
        <p:nvGrpSpPr>
          <p:cNvPr id="25" name="Group 24">
            <a:extLst>
              <a:ext uri="{FF2B5EF4-FFF2-40B4-BE49-F238E27FC236}">
                <a16:creationId xmlns:a16="http://schemas.microsoft.com/office/drawing/2014/main" id="{AA15E746-328B-7F6B-3A52-39903B3287A8}"/>
              </a:ext>
            </a:extLst>
          </p:cNvPr>
          <p:cNvGrpSpPr/>
          <p:nvPr/>
        </p:nvGrpSpPr>
        <p:grpSpPr>
          <a:xfrm>
            <a:off x="5163376" y="1279336"/>
            <a:ext cx="3344066" cy="1339781"/>
            <a:chOff x="75640" y="1632938"/>
            <a:chExt cx="3344066" cy="1339781"/>
          </a:xfrm>
        </p:grpSpPr>
        <p:pic>
          <p:nvPicPr>
            <p:cNvPr id="26" name="Picture 21">
              <a:extLst>
                <a:ext uri="{FF2B5EF4-FFF2-40B4-BE49-F238E27FC236}">
                  <a16:creationId xmlns:a16="http://schemas.microsoft.com/office/drawing/2014/main" id="{B735A7C9-6F1F-468F-A6E9-C6D44009AF42}"/>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rcRect/>
            <a:stretch>
              <a:fillRect/>
            </a:stretch>
          </p:blipFill>
          <p:spPr>
            <a:xfrm rot="20528096" flipH="1">
              <a:off x="75640" y="1632938"/>
              <a:ext cx="770553" cy="504362"/>
            </a:xfrm>
            <a:prstGeom prst="rect">
              <a:avLst/>
            </a:prstGeom>
          </p:spPr>
        </p:pic>
        <p:sp>
          <p:nvSpPr>
            <p:cNvPr id="27" name="TextBox 26">
              <a:extLst>
                <a:ext uri="{FF2B5EF4-FFF2-40B4-BE49-F238E27FC236}">
                  <a16:creationId xmlns:a16="http://schemas.microsoft.com/office/drawing/2014/main" id="{CB213E74-55DB-A0C1-0096-675FA5151737}"/>
                </a:ext>
              </a:extLst>
            </p:cNvPr>
            <p:cNvSpPr txBox="1"/>
            <p:nvPr/>
          </p:nvSpPr>
          <p:spPr>
            <a:xfrm>
              <a:off x="501804" y="2014059"/>
              <a:ext cx="2917902" cy="958660"/>
            </a:xfrm>
            <a:prstGeom prst="rect">
              <a:avLst/>
            </a:prstGeom>
            <a:noFill/>
          </p:spPr>
          <p:txBody>
            <a:bodyPr wrap="square">
              <a:spAutoFit/>
            </a:bodyPr>
            <a:lstStyle/>
            <a:p>
              <a:pPr>
                <a:lnSpc>
                  <a:spcPct val="150000"/>
                </a:lnSpc>
              </a:pPr>
              <a:r>
                <a:rPr lang="en-US" sz="2000"/>
                <a:t>Làm bài tập Bài 7 – SBT Lịch sử và Địa lí 9</a:t>
              </a:r>
            </a:p>
          </p:txBody>
        </p:sp>
      </p:grpSp>
      <p:grpSp>
        <p:nvGrpSpPr>
          <p:cNvPr id="28" name="Group 27">
            <a:extLst>
              <a:ext uri="{FF2B5EF4-FFF2-40B4-BE49-F238E27FC236}">
                <a16:creationId xmlns:a16="http://schemas.microsoft.com/office/drawing/2014/main" id="{7E0800E3-A962-31A8-466D-64FC98C32142}"/>
              </a:ext>
            </a:extLst>
          </p:cNvPr>
          <p:cNvGrpSpPr/>
          <p:nvPr/>
        </p:nvGrpSpPr>
        <p:grpSpPr>
          <a:xfrm>
            <a:off x="5419565" y="2735264"/>
            <a:ext cx="3344066" cy="1801446"/>
            <a:chOff x="75640" y="1632938"/>
            <a:chExt cx="3344066" cy="1801446"/>
          </a:xfrm>
        </p:grpSpPr>
        <p:pic>
          <p:nvPicPr>
            <p:cNvPr id="29" name="Picture 21">
              <a:extLst>
                <a:ext uri="{FF2B5EF4-FFF2-40B4-BE49-F238E27FC236}">
                  <a16:creationId xmlns:a16="http://schemas.microsoft.com/office/drawing/2014/main" id="{0987B66C-C90C-F857-BA30-187F1F8D9C79}"/>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rcRect/>
            <a:stretch>
              <a:fillRect/>
            </a:stretch>
          </p:blipFill>
          <p:spPr>
            <a:xfrm rot="20528096" flipH="1">
              <a:off x="75640" y="1632938"/>
              <a:ext cx="770553" cy="504362"/>
            </a:xfrm>
            <a:prstGeom prst="rect">
              <a:avLst/>
            </a:prstGeom>
          </p:spPr>
        </p:pic>
        <p:sp>
          <p:nvSpPr>
            <p:cNvPr id="30" name="TextBox 29">
              <a:extLst>
                <a:ext uri="{FF2B5EF4-FFF2-40B4-BE49-F238E27FC236}">
                  <a16:creationId xmlns:a16="http://schemas.microsoft.com/office/drawing/2014/main" id="{2B07D35B-1BEF-0277-77D0-BF0C44946DC9}"/>
                </a:ext>
              </a:extLst>
            </p:cNvPr>
            <p:cNvSpPr txBox="1"/>
            <p:nvPr/>
          </p:nvSpPr>
          <p:spPr>
            <a:xfrm>
              <a:off x="501804" y="2014059"/>
              <a:ext cx="2917902" cy="1420325"/>
            </a:xfrm>
            <a:prstGeom prst="rect">
              <a:avLst/>
            </a:prstGeom>
            <a:noFill/>
          </p:spPr>
          <p:txBody>
            <a:bodyPr wrap="square">
              <a:spAutoFit/>
            </a:bodyPr>
            <a:lstStyle/>
            <a:p>
              <a:pPr>
                <a:lnSpc>
                  <a:spcPct val="150000"/>
                </a:lnSpc>
              </a:pPr>
              <a:r>
                <a:rPr lang="en-US" sz="2000"/>
                <a:t>T</a:t>
              </a:r>
              <a:r>
                <a:rPr lang="vi-VN" sz="2000"/>
                <a:t>ìm hiểu trước nội dung </a:t>
              </a:r>
              <a:r>
                <a:rPr lang="vi-VN" sz="2000" b="1" i="1"/>
                <a:t>Bài 8: Cách mạng tháng Tám năm 1945.</a:t>
              </a:r>
              <a:endParaRPr lang="en-US" sz="2000" b="1" i="1"/>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down)">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wipe(right)">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wipe(right)">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wipe(left)">
                                      <p:cBhvr>
                                        <p:cTn id="22" dur="500"/>
                                        <p:tgtEl>
                                          <p:spTgt spid="25"/>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animEffect transition="in" filter="wipe(left)">
                                      <p:cBhvr>
                                        <p:cTn id="27"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Shape 601"/>
        <p:cNvGrpSpPr/>
        <p:nvPr/>
      </p:nvGrpSpPr>
      <p:grpSpPr>
        <a:xfrm>
          <a:off x="0" y="0"/>
          <a:ext cx="0" cy="0"/>
          <a:chOff x="0" y="0"/>
          <a:chExt cx="0" cy="0"/>
        </a:xfrm>
      </p:grpSpPr>
      <p:sp>
        <p:nvSpPr>
          <p:cNvPr id="7" name="TextBox 6">
            <a:extLst>
              <a:ext uri="{FF2B5EF4-FFF2-40B4-BE49-F238E27FC236}">
                <a16:creationId xmlns:a16="http://schemas.microsoft.com/office/drawing/2014/main" id="{F31E44DA-393F-3F57-C52F-F3B25A359F50}"/>
              </a:ext>
            </a:extLst>
          </p:cNvPr>
          <p:cNvSpPr txBox="1"/>
          <p:nvPr/>
        </p:nvSpPr>
        <p:spPr>
          <a:xfrm>
            <a:off x="722260" y="1197623"/>
            <a:ext cx="4854372" cy="2748253"/>
          </a:xfrm>
          <a:prstGeom prst="rect">
            <a:avLst/>
          </a:prstGeom>
          <a:noFill/>
        </p:spPr>
        <p:txBody>
          <a:bodyPr wrap="square">
            <a:spAutoFit/>
          </a:bodyPr>
          <a:lstStyle/>
          <a:p>
            <a:pPr lvl="0" algn="ctr">
              <a:lnSpc>
                <a:spcPct val="150000"/>
              </a:lnSpc>
              <a:spcAft>
                <a:spcPts val="1000"/>
              </a:spcAft>
            </a:pPr>
            <a:r>
              <a:rPr lang="en-US" sz="4000" b="1">
                <a:solidFill>
                  <a:srgbClr val="FD0209"/>
                </a:solidFill>
                <a:effectLst/>
                <a:latin typeface="+mj-lt"/>
                <a:ea typeface="Calibri" panose="020F0502020204030204" pitchFamily="34" charset="0"/>
                <a:cs typeface="Times New Roman" panose="02020603050405020304" pitchFamily="18" charset="0"/>
              </a:rPr>
              <a:t>CẢM ƠN CÁC EM ĐÃ LẮNG NGHE! HẸN GẶP LẠI!</a:t>
            </a:r>
            <a:endParaRPr lang="en-US" sz="3200" b="1">
              <a:solidFill>
                <a:srgbClr val="FD0209"/>
              </a:solidFill>
              <a:effectLst/>
              <a:latin typeface="+mj-lt"/>
              <a:ea typeface="Calibri" panose="020F0502020204030204" pitchFamily="34" charset="0"/>
              <a:cs typeface="Times New Roman" panose="02020603050405020304" pitchFamily="18" charset="0"/>
            </a:endParaRPr>
          </a:p>
        </p:txBody>
      </p:sp>
      <p:sp>
        <p:nvSpPr>
          <p:cNvPr id="10" name="Freeform 5">
            <a:extLst>
              <a:ext uri="{FF2B5EF4-FFF2-40B4-BE49-F238E27FC236}">
                <a16:creationId xmlns:a16="http://schemas.microsoft.com/office/drawing/2014/main" id="{EF32A72C-931B-7A7C-F7E9-E9206D2FFB1C}"/>
              </a:ext>
            </a:extLst>
          </p:cNvPr>
          <p:cNvSpPr/>
          <p:nvPr/>
        </p:nvSpPr>
        <p:spPr>
          <a:xfrm>
            <a:off x="5307980" y="914400"/>
            <a:ext cx="3992137" cy="4229100"/>
          </a:xfrm>
          <a:custGeom>
            <a:avLst/>
            <a:gdLst/>
            <a:ahLst/>
            <a:cxnLst/>
            <a:rect l="l" t="t" r="r" b="b"/>
            <a:pathLst>
              <a:path w="3179182" h="3120897">
                <a:moveTo>
                  <a:pt x="0" y="0"/>
                </a:moveTo>
                <a:lnTo>
                  <a:pt x="3179181" y="0"/>
                </a:lnTo>
                <a:lnTo>
                  <a:pt x="3179181" y="3120897"/>
                </a:lnTo>
                <a:lnTo>
                  <a:pt x="0" y="3120897"/>
                </a:lnTo>
                <a:lnTo>
                  <a:pt x="0" y="0"/>
                </a:lnTo>
                <a:close/>
              </a:path>
            </a:pathLst>
          </a:custGeom>
          <a:blipFill>
            <a:blip r:embed="rId3"/>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transition spd="med">
    <p:split orient="vert" dir="in"/>
  </p:transition>
</p:sld>
</file>

<file path=ppt/theme/theme1.xml><?xml version="1.0" encoding="utf-8"?>
<a:theme xmlns:a="http://schemas.openxmlformats.org/drawingml/2006/main" name="Consequences of the Vietnam War Thesis Defense by Slidesgo">
  <a:themeElements>
    <a:clrScheme name="Simple Light">
      <a:dk1>
        <a:srgbClr val="333333"/>
      </a:dk1>
      <a:lt1>
        <a:srgbClr val="A58376"/>
      </a:lt1>
      <a:dk2>
        <a:srgbClr val="E2DBD2"/>
      </a:dk2>
      <a:lt2>
        <a:srgbClr val="FFFFFF"/>
      </a:lt2>
      <a:accent1>
        <a:srgbClr val="FFFFFF"/>
      </a:accent1>
      <a:accent2>
        <a:srgbClr val="FFFFFF"/>
      </a:accent2>
      <a:accent3>
        <a:srgbClr val="FFFFFF"/>
      </a:accent3>
      <a:accent4>
        <a:srgbClr val="FFFFFF"/>
      </a:accent4>
      <a:accent5>
        <a:srgbClr val="FFFFFF"/>
      </a:accent5>
      <a:accent6>
        <a:srgbClr val="FFFFFF"/>
      </a:accent6>
      <a:hlink>
        <a:srgbClr val="33333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TM03457503[[fn=Quotable]]</Template>
  <TotalTime>1484</TotalTime>
  <Words>5481</Words>
  <Application>Microsoft Office PowerPoint</Application>
  <PresentationFormat>On-screen Show (16:9)</PresentationFormat>
  <Paragraphs>516</Paragraphs>
  <Slides>78</Slides>
  <Notes>31</Notes>
  <HiddenSlides>0</HiddenSlides>
  <MMClips>3</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78</vt:i4>
      </vt:variant>
    </vt:vector>
  </HeadingPairs>
  <TitlesOfParts>
    <vt:vector size="89" baseType="lpstr">
      <vt:lpstr>Calibri</vt:lpstr>
      <vt:lpstr>Wingdings</vt:lpstr>
      <vt:lpstr>Bernard MT Condensed</vt:lpstr>
      <vt:lpstr>Sabon Next LT</vt:lpstr>
      <vt:lpstr>DM Sans</vt:lpstr>
      <vt:lpstr>Arial</vt:lpstr>
      <vt:lpstr>Aptos Black</vt:lpstr>
      <vt:lpstr>Times New Roman</vt:lpstr>
      <vt:lpstr>Arbutus Slab</vt:lpstr>
      <vt:lpstr>Aharoni</vt:lpstr>
      <vt:lpstr>Consequences of the Vietnam War Thesis Defense by Slidesgo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Admin</cp:lastModifiedBy>
  <cp:revision>22</cp:revision>
  <dcterms:modified xsi:type="dcterms:W3CDTF">2025-11-30T13:36:53Z</dcterms:modified>
</cp:coreProperties>
</file>