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70" r:id="rId2"/>
    <p:sldId id="256" r:id="rId3"/>
    <p:sldId id="259" r:id="rId4"/>
    <p:sldId id="295" r:id="rId5"/>
    <p:sldId id="310" r:id="rId6"/>
    <p:sldId id="296" r:id="rId7"/>
    <p:sldId id="297" r:id="rId8"/>
    <p:sldId id="298" r:id="rId9"/>
    <p:sldId id="299" r:id="rId10"/>
    <p:sldId id="300" r:id="rId11"/>
    <p:sldId id="311" r:id="rId12"/>
    <p:sldId id="301" r:id="rId13"/>
    <p:sldId id="302" r:id="rId14"/>
    <p:sldId id="261" r:id="rId15"/>
    <p:sldId id="305" r:id="rId16"/>
    <p:sldId id="265" r:id="rId17"/>
    <p:sldId id="308" r:id="rId18"/>
    <p:sldId id="306" r:id="rId19"/>
    <p:sldId id="280" r:id="rId20"/>
    <p:sldId id="309" r:id="rId21"/>
  </p:sldIdLst>
  <p:sldSz cx="9144000" cy="5143500" type="screen16x9"/>
  <p:notesSz cx="6858000" cy="9144000"/>
  <p:embeddedFontLs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68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4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46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9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78328" y="711693"/>
            <a:ext cx="4803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Khối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lớp</a:t>
            </a:r>
            <a:r>
              <a:rPr lang="en-US" sz="2000" dirty="0">
                <a:solidFill>
                  <a:schemeClr val="tx1"/>
                </a:solidFill>
              </a:rPr>
              <a:t> 6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lớp</a:t>
            </a:r>
            <a:r>
              <a:rPr lang="en-US" sz="2000" dirty="0">
                <a:solidFill>
                  <a:schemeClr val="tx1"/>
                </a:solidFill>
              </a:rPr>
              <a:t> 6A, 6B, 6C, 6D, 6E </a:t>
            </a:r>
            <a:r>
              <a:rPr lang="en-US" sz="2000" dirty="0" err="1">
                <a:solidFill>
                  <a:schemeClr val="tx1"/>
                </a:solidFill>
              </a:rPr>
              <a:t>với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lần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lượt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40, 45, 39, 44, 42. 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254" y="209575"/>
            <a:ext cx="3856252" cy="212564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667" y="2365343"/>
            <a:ext cx="8523742" cy="2726747"/>
            <a:chOff x="152667" y="2365343"/>
            <a:chExt cx="8523742" cy="2726747"/>
          </a:xfrm>
        </p:grpSpPr>
        <p:sp>
          <p:nvSpPr>
            <p:cNvPr id="7" name="Cloud Callout 6"/>
            <p:cNvSpPr/>
            <p:nvPr/>
          </p:nvSpPr>
          <p:spPr>
            <a:xfrm>
              <a:off x="1287887" y="2365343"/>
              <a:ext cx="7388522" cy="2241030"/>
            </a:xfrm>
            <a:prstGeom prst="cloudCallout">
              <a:avLst>
                <a:gd name="adj1" fmla="val -55563"/>
                <a:gd name="adj2" fmla="val 447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667" y="3965843"/>
              <a:ext cx="890521" cy="112624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064809" y="2717987"/>
              <a:ext cx="6296891" cy="1535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20000"/>
                </a:lnSpc>
                <a:buAutoNum type="alphaLcParenR"/>
              </a:pPr>
              <a:r>
                <a:rPr lang="en-US" sz="2000" i="1">
                  <a:solidFill>
                    <a:srgbClr val="002060"/>
                  </a:solidFill>
                </a:rPr>
                <a:t>Lớp nào có thể xếp thành 2 hàng với số lượng học sinh ở mỗi hàng là như nhau?</a:t>
              </a:r>
            </a:p>
            <a:p>
              <a:pPr marL="457200" indent="-457200" algn="just">
                <a:lnSpc>
                  <a:spcPct val="120000"/>
                </a:lnSpc>
                <a:buAutoNum type="alphaLcParenR"/>
              </a:pPr>
              <a:r>
                <a:rPr lang="en-US" sz="2000" i="1">
                  <a:solidFill>
                    <a:srgbClr val="002060"/>
                  </a:solidFill>
                </a:rPr>
                <a:t>Lớp nào có thể xếp thành 5 hàng với số lượng học sinh ở mỗi hang là như nhau?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1" y="802782"/>
            <a:ext cx="961318" cy="40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94" y="1352547"/>
            <a:ext cx="726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50 : 5 </a:t>
            </a:r>
            <a:r>
              <a:rPr lang="en-US" sz="2400" dirty="0"/>
              <a:t>; </a:t>
            </a:r>
            <a:r>
              <a:rPr lang="en-US" sz="2400" b="1" dirty="0"/>
              <a:t>65 : 5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951" y="2563353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50, 65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err="1"/>
              <a:t>số</a:t>
            </a:r>
            <a:r>
              <a:rPr lang="en-US" sz="2400"/>
              <a:t> 5.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794" y="3513968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50, 65.</a:t>
            </a:r>
            <a:endParaRPr lang="vi-VN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7360" y="366255"/>
            <a:ext cx="1990276" cy="19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70" y="0"/>
            <a:ext cx="2062305" cy="1986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863" y="973149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/>
              <a:t>Trả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lời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53566" y="17918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50 : 5 = 10</a:t>
            </a:r>
            <a:endParaRPr lang="vi-V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13717" y="1791812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 : 5 = 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181" y="1791812"/>
            <a:ext cx="60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0659" y="2597170"/>
            <a:ext cx="77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b) Các số </a:t>
            </a:r>
            <a:r>
              <a:rPr lang="en-US" sz="2400" dirty="0"/>
              <a:t>50 </a:t>
            </a:r>
            <a:r>
              <a:rPr lang="en-US" sz="2400" dirty="0" err="1"/>
              <a:t>và</a:t>
            </a:r>
            <a:r>
              <a:rPr lang="en-US" sz="2400" dirty="0"/>
              <a:t> 65</a:t>
            </a:r>
            <a:r>
              <a:rPr lang="vi-VN" sz="2400" dirty="0"/>
              <a:t> đều chia hết cho </a:t>
            </a:r>
            <a:r>
              <a:rPr lang="en-US" sz="2400" dirty="0"/>
              <a:t>5</a:t>
            </a:r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4715" y="3651465"/>
            <a:ext cx="84916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</a:t>
            </a:r>
            <a:r>
              <a:rPr lang="vi-VN" sz="2400" dirty="0"/>
              <a:t>) Chữ số tận cùng của các số 50; 65 lần lượt là 0; 5.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883"/>
            <a:ext cx="961318" cy="4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768257" y="1461720"/>
            <a:ext cx="7828502" cy="2301387"/>
            <a:chOff x="1219719" y="819883"/>
            <a:chExt cx="7660510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1219719" y="819883"/>
              <a:ext cx="7660510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</a:t>
              </a:r>
              <a:r>
                <a:rPr lang="vi-VN" sz="2800" b="1" dirty="0">
                  <a:solidFill>
                    <a:srgbClr val="FF0000"/>
                  </a:solidFill>
                </a:rPr>
                <a:t>chữ số tận cùng </a:t>
              </a:r>
              <a:r>
                <a:rPr lang="vi-VN" sz="2800" b="1" dirty="0">
                  <a:solidFill>
                    <a:schemeClr val="tx1"/>
                  </a:solidFill>
                </a:rPr>
                <a:t>là </a:t>
              </a:r>
              <a:r>
                <a:rPr lang="vi-VN" sz="2800" b="1" dirty="0">
                  <a:solidFill>
                    <a:srgbClr val="FF0000"/>
                  </a:solidFill>
                </a:rPr>
                <a:t>0 hoặc 5 </a:t>
              </a:r>
              <a:r>
                <a:rPr lang="vi-VN" sz="2800" b="1" dirty="0">
                  <a:solidFill>
                    <a:schemeClr val="tx1"/>
                  </a:solidFill>
                </a:rPr>
                <a:t>thì chia hết cho 5 và chỉ những số đó mới chia hết cho 5.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422" y="1054043"/>
              <a:ext cx="529004" cy="501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2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995696" y="292608"/>
            <a:ext cx="7217011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1">
                    <a:lumMod val="50000"/>
                  </a:schemeClr>
                </a:solidFill>
              </a:rPr>
              <a:t> 3: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5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thì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9937" y="2191379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/>
              <a:t>Trả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lời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4513" y="2775864"/>
            <a:ext cx="871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- Một số chia h</a:t>
            </a:r>
            <a:r>
              <a:rPr lang="en-US" sz="2400" dirty="0"/>
              <a:t>ế</a:t>
            </a:r>
            <a:r>
              <a:rPr lang="vi-VN" sz="2400" dirty="0"/>
              <a:t>t cho 2 thì có chữ số tận cùng là: 0, 2, 4, 6, 8.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4513" y="3945665"/>
            <a:ext cx="85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=&gt; Một số </a:t>
            </a:r>
            <a:r>
              <a:rPr lang="vi-VN" sz="2400" b="1" dirty="0"/>
              <a:t>chia hết cho cả 2 và 5 </a:t>
            </a:r>
            <a:r>
              <a:rPr lang="vi-VN" sz="2400" dirty="0"/>
              <a:t>thì có chữ số tận cùng là </a:t>
            </a:r>
            <a:r>
              <a:rPr lang="vi-VN" sz="2400" b="1" dirty="0"/>
              <a:t>0</a:t>
            </a:r>
            <a:r>
              <a:rPr lang="en-US" sz="2400" dirty="0"/>
              <a:t>.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5445" y="3361180"/>
            <a:ext cx="871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- Một số chia h</a:t>
            </a:r>
            <a:r>
              <a:rPr lang="en-US" sz="2400" dirty="0"/>
              <a:t>ế</a:t>
            </a:r>
            <a:r>
              <a:rPr lang="vi-VN" sz="2400" dirty="0"/>
              <a:t>t cho </a:t>
            </a:r>
            <a:r>
              <a:rPr lang="en-US" sz="2400" dirty="0"/>
              <a:t>5</a:t>
            </a:r>
            <a:r>
              <a:rPr lang="vi-VN" sz="2400" dirty="0"/>
              <a:t> thì có chữ số tận cùng là: 0, </a:t>
            </a:r>
            <a:r>
              <a:rPr lang="en-US" sz="2400" dirty="0"/>
              <a:t>5</a:t>
            </a:r>
            <a:r>
              <a:rPr lang="vi-VN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2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318" y="2224734"/>
            <a:ext cx="812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1: </a:t>
            </a:r>
            <a:r>
              <a:rPr lang="en-US" sz="2000" dirty="0"/>
              <a:t>Cho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err="1"/>
              <a:t>số</a:t>
            </a:r>
            <a:r>
              <a:rPr lang="en-US" sz="2000"/>
              <a:t> 82; 980; 5 975; 49 173; </a:t>
            </a:r>
            <a:r>
              <a:rPr lang="en-US" sz="2000" dirty="0"/>
              <a:t>756 598.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  </a:t>
            </a:r>
            <a:endParaRPr lang="vi-VN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3731" y="2883702"/>
            <a:ext cx="769637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a)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5,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2? 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040" y="3527980"/>
            <a:ext cx="857213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2,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5? 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041" y="4266391"/>
            <a:ext cx="857213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c)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2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5? </a:t>
            </a:r>
            <a:endParaRPr lang="vi-VN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2256526" y="1421345"/>
            <a:ext cx="3850783" cy="656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ĐÔI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5077" y="498215"/>
            <a:ext cx="2329749" cy="15634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40712" y="2925882"/>
            <a:ext cx="12893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5 975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0712" y="3554423"/>
            <a:ext cx="75683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82  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6367" y="3536030"/>
            <a:ext cx="1106812" cy="414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756 598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4033" y="4298416"/>
            <a:ext cx="12220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49 173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  <p:bldP spid="12" grpId="0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2216" y="1389832"/>
                <a:ext cx="8121382" cy="1201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/>
                  <a:t>Bài 2: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dấu</a:t>
                </a:r>
                <a:r>
                  <a:rPr lang="en-US" sz="2400" dirty="0"/>
                  <a:t> *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212∗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thỏa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6" y="1389832"/>
                <a:ext cx="8121382" cy="1201483"/>
              </a:xfrm>
              <a:prstGeom prst="rect">
                <a:avLst/>
              </a:prstGeom>
              <a:blipFill>
                <a:blip r:embed="rId3"/>
                <a:stretch>
                  <a:fillRect l="-1125" r="-1125" b="-55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9223" y="2697558"/>
            <a:ext cx="28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a) </a:t>
            </a:r>
            <a:r>
              <a:rPr lang="en-US" sz="2400" dirty="0"/>
              <a:t>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2;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9223" y="3468930"/>
            <a:ext cx="275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b) </a:t>
            </a:r>
            <a:r>
              <a:rPr lang="en-US" sz="2400" dirty="0"/>
              <a:t>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5;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3561" y="4240302"/>
            <a:ext cx="418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c) </a:t>
            </a:r>
            <a:r>
              <a:rPr lang="en-US" sz="2400" dirty="0"/>
              <a:t>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2 </a:t>
            </a:r>
            <a:r>
              <a:rPr lang="en-US" sz="2400" dirty="0" err="1"/>
              <a:t>và</a:t>
            </a:r>
            <a:r>
              <a:rPr lang="en-US" sz="2400" dirty="0"/>
              <a:t> 5.</a:t>
            </a:r>
            <a:endParaRPr lang="vi-V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993688" y="2896174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>
                <a:solidFill>
                  <a:srgbClr val="FF0000"/>
                </a:solidFill>
              </a:rPr>
              <a:t> = {0</a:t>
            </a:r>
            <a:r>
              <a:rPr lang="en-US" sz="2400">
                <a:solidFill>
                  <a:srgbClr val="FF0000"/>
                </a:solidFill>
              </a:rPr>
              <a:t>; 2; 4</a:t>
            </a:r>
            <a:r>
              <a:rPr lang="en-US" sz="2400" dirty="0">
                <a:solidFill>
                  <a:srgbClr val="FF0000"/>
                </a:solidFill>
              </a:rPr>
              <a:t>; 6; 8}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3688" y="3580062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>
                <a:solidFill>
                  <a:srgbClr val="FF0000"/>
                </a:solidFill>
              </a:rPr>
              <a:t> = {</a:t>
            </a:r>
            <a:r>
              <a:rPr lang="en-US" sz="2400">
                <a:solidFill>
                  <a:srgbClr val="FF0000"/>
                </a:solidFill>
              </a:rPr>
              <a:t>0; </a:t>
            </a:r>
            <a:r>
              <a:rPr lang="en-US" sz="2400" dirty="0">
                <a:solidFill>
                  <a:srgbClr val="FF0000"/>
                </a:solidFill>
              </a:rPr>
              <a:t>5}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3688" y="4363034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>
                <a:solidFill>
                  <a:srgbClr val="FF0000"/>
                </a:solidFill>
              </a:rPr>
              <a:t> = {0}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  <p:bldP spid="12" grpId="0"/>
      <p:bldP spid="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VẬN DỤNG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77" y="1371273"/>
            <a:ext cx="900332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6: </a:t>
            </a:r>
            <a:r>
              <a:rPr lang="en-US" sz="2000" dirty="0"/>
              <a:t>Ở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múa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.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tốp</a:t>
            </a:r>
            <a:r>
              <a:rPr lang="en-US" sz="2000" dirty="0"/>
              <a:t> ca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5 </a:t>
            </a:r>
            <a:r>
              <a:rPr lang="en-US" sz="2000" dirty="0" err="1"/>
              <a:t>người</a:t>
            </a:r>
            <a:r>
              <a:rPr lang="en-US" sz="2000" dirty="0"/>
              <a:t>,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3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?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15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20 </a:t>
            </a:r>
            <a:r>
              <a:rPr lang="en-US" sz="2000" dirty="0" err="1"/>
              <a:t>người</a:t>
            </a:r>
            <a:r>
              <a:rPr lang="en-US" sz="2000" dirty="0"/>
              <a:t>.</a:t>
            </a:r>
            <a:endParaRPr lang="vi-VN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1" y="3416234"/>
            <a:ext cx="2816969" cy="153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0078" y="341466"/>
            <a:ext cx="168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u="sng" dirty="0" err="1">
                <a:solidFill>
                  <a:schemeClr val="bg1"/>
                </a:solidFill>
              </a:rPr>
              <a:t>Giải</a:t>
            </a:r>
            <a:endParaRPr lang="vi-VN" sz="2800" b="1" i="1" u="sng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618" y="138010"/>
            <a:ext cx="2295696" cy="1488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924" y="1510673"/>
                <a:ext cx="797078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- </a:t>
                </a:r>
                <a:r>
                  <a:rPr lang="vi-VN" sz="2000" dirty="0"/>
                  <a:t>Gọi số người của đội văn nghệ là </a:t>
                </a:r>
                <a:r>
                  <a:rPr lang="vi-VN" sz="2000"/>
                  <a:t>x (</a:t>
                </a:r>
                <a:r>
                  <a:rPr lang="vi-VN" sz="2000" b="1"/>
                  <a:t>x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000" b="1" dirty="0"/>
                  <a:t> N</a:t>
                </a:r>
                <a:r>
                  <a:rPr lang="vi-VN" sz="2000" b="1" baseline="30000" dirty="0"/>
                  <a:t>*</a:t>
                </a:r>
                <a:r>
                  <a:rPr lang="vi-VN" sz="2000" dirty="0"/>
                  <a:t>, </a:t>
                </a:r>
                <a:r>
                  <a:rPr lang="vi-VN" sz="2000" b="1" dirty="0"/>
                  <a:t>15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x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20</a:t>
                </a:r>
                <a:r>
                  <a:rPr lang="vi-VN" sz="20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24" y="1510673"/>
                <a:ext cx="7970782" cy="553998"/>
              </a:xfrm>
              <a:prstGeom prst="rect">
                <a:avLst/>
              </a:prstGeom>
              <a:blipFill>
                <a:blip r:embed="rId4"/>
                <a:stretch>
                  <a:fillRect l="-76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3280" y="2024191"/>
            <a:ext cx="770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</a:t>
            </a:r>
            <a:r>
              <a:rPr lang="vi-VN" sz="2000" dirty="0"/>
              <a:t>Vì </a:t>
            </a:r>
            <a:r>
              <a:rPr lang="en-US" sz="2000" dirty="0"/>
              <a:t>ở</a:t>
            </a:r>
            <a:r>
              <a:rPr lang="vi-VN" sz="2000" dirty="0"/>
              <a:t> tiết mục múa đ</a:t>
            </a:r>
            <a:r>
              <a:rPr lang="en-US" sz="2000" dirty="0"/>
              <a:t>ộ</a:t>
            </a:r>
            <a:r>
              <a:rPr lang="vi-VN" sz="2000" dirty="0"/>
              <a:t>i của một đội văn nghệ, số người của đội được xếp vừa hết =&gt; Số người của đội là số chia hết cho 2.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3548" y="2964796"/>
                <a:ext cx="792015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/>
                  <a:t>- </a:t>
                </a:r>
                <a:r>
                  <a:rPr lang="en-GB" sz="2000"/>
                  <a:t>Vì</a:t>
                </a:r>
                <a:r>
                  <a:rPr lang="vi-VN" sz="2000"/>
                  <a:t> </a:t>
                </a:r>
                <a:r>
                  <a:rPr lang="vi-VN" sz="2000" b="1" dirty="0"/>
                  <a:t>15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x </a:t>
                </a:r>
                <a14:m>
                  <m:oMath xmlns:m="http://schemas.openxmlformats.org/officeDocument/2006/math">
                    <m:r>
                      <a:rPr lang="vi-VN" sz="2000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vi-VN" sz="2000" b="1" dirty="0"/>
                  <a:t> 20 </a:t>
                </a:r>
                <a:r>
                  <a:rPr lang="vi-VN" sz="2000" dirty="0"/>
                  <a:t>=&gt; Số người của đội có thể là 16, 18 hoặc 20.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8" y="2964796"/>
                <a:ext cx="7920158" cy="553998"/>
              </a:xfrm>
              <a:prstGeom prst="rect">
                <a:avLst/>
              </a:prstGeom>
              <a:blipFill>
                <a:blip r:embed="rId5"/>
                <a:stretch>
                  <a:fillRect l="-769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5642" y="3490114"/>
            <a:ext cx="7652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Mà khi hát tốp ca theo nhóm, mỗi nhóm gồm 5 người, đội văn nghệ còn thừa ra 3 người.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b="1" dirty="0"/>
              <a:t>=&gt; Đội văn nghệ có 18 người.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94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16" y="1389832"/>
            <a:ext cx="812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Bài</a:t>
            </a:r>
            <a:r>
              <a:rPr lang="en-US" sz="2400" b="1" dirty="0"/>
              <a:t> 3: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0, 2, 5,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9222" y="2697558"/>
            <a:ext cx="431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a)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2.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9223" y="3468930"/>
            <a:ext cx="415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b)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5.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3560" y="4240302"/>
            <a:ext cx="573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c)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2 </a:t>
            </a:r>
            <a:r>
              <a:rPr lang="en-US" sz="2400" dirty="0" err="1"/>
              <a:t>và</a:t>
            </a:r>
            <a:r>
              <a:rPr lang="en-US" sz="2400" dirty="0"/>
              <a:t> 5</a:t>
            </a:r>
            <a:endParaRPr lang="vi-V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32397" y="2828617"/>
            <a:ext cx="207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20, 50, 52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2397" y="3567280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20, 25, 50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1768" y="4332635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20, 50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42907" y="2963090"/>
            <a:ext cx="615955" cy="267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Arrow 17"/>
          <p:cNvSpPr/>
          <p:nvPr/>
        </p:nvSpPr>
        <p:spPr>
          <a:xfrm>
            <a:off x="5134707" y="4429627"/>
            <a:ext cx="615955" cy="267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ight Arrow 18"/>
          <p:cNvSpPr/>
          <p:nvPr/>
        </p:nvSpPr>
        <p:spPr>
          <a:xfrm>
            <a:off x="4399919" y="3696240"/>
            <a:ext cx="615955" cy="267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88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65916" y="49180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44" y="1478196"/>
            <a:ext cx="7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7760" y="2742344"/>
            <a:ext cx="855131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vi-VN" sz="2400" dirty="0"/>
              <a:t>thành </a:t>
            </a:r>
            <a:r>
              <a:rPr lang="en-GB" sz="2400" dirty="0" err="1"/>
              <a:t>tiếp</a:t>
            </a:r>
            <a:r>
              <a:rPr lang="vi-VN" sz="2400" dirty="0"/>
              <a:t> các bài tập (SGK – tr37).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6442" y="3562364"/>
            <a:ext cx="82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400" dirty="0"/>
              <a:t>Chuẩn bị và xem trước </a:t>
            </a:r>
            <a:r>
              <a:rPr lang="vi-VN" sz="2400"/>
              <a:t>bài “</a:t>
            </a:r>
            <a:r>
              <a:rPr lang="vi-VN" sz="2400" b="1" dirty="0"/>
              <a:t>Dấu hiệu chia hết cho 3 cho 9</a:t>
            </a:r>
            <a:r>
              <a:rPr lang="vi-VN" sz="2400" dirty="0"/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760" y="2164906"/>
            <a:ext cx="826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Tự</a:t>
            </a:r>
            <a:r>
              <a:rPr lang="en-US" sz="2400" dirty="0"/>
              <a:t> đ</a:t>
            </a:r>
            <a:r>
              <a:rPr lang="vi-VN" sz="2400" dirty="0"/>
              <a:t>ọc</a:t>
            </a:r>
            <a:r>
              <a:rPr lang="vi-VN" sz="2400" i="1" dirty="0"/>
              <a:t>, </a:t>
            </a:r>
            <a:r>
              <a:rPr lang="vi-VN" sz="2400" dirty="0"/>
              <a:t>tìm hiểu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vi-VN" sz="2400" dirty="0"/>
              <a:t>mục </a:t>
            </a:r>
            <a:r>
              <a:rPr lang="vi-VN" sz="2400" i="1" dirty="0"/>
              <a:t>“</a:t>
            </a:r>
            <a:r>
              <a:rPr lang="vi-VN" sz="2400" b="1" i="1" dirty="0"/>
              <a:t>TÌM TÒI – MỞ </a:t>
            </a:r>
            <a:r>
              <a:rPr lang="vi-VN" sz="2400" b="1" i="1"/>
              <a:t>RỘNG</a:t>
            </a:r>
            <a:r>
              <a:rPr lang="vi-VN" sz="2400" i="1"/>
              <a:t>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1336" y="1280127"/>
            <a:ext cx="740599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TIẾT 14 - BÀI 8: DẤU HIỆU CHIA HẾT CHO 2 VÀ 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2100099" y="2702514"/>
            <a:ext cx="5273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 BYE !!!</a:t>
            </a:r>
          </a:p>
        </p:txBody>
      </p:sp>
    </p:spTree>
    <p:extLst>
      <p:ext uri="{BB962C8B-B14F-4D97-AF65-F5344CB8AC3E}">
        <p14:creationId xmlns:p14="http://schemas.microsoft.com/office/powerpoint/2010/main" val="219656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DẤU HIỆU CHIA HẾT CHO 2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3" y="665973"/>
            <a:ext cx="803723" cy="474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93" y="1494215"/>
            <a:ext cx="726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10 </a:t>
            </a:r>
            <a:r>
              <a:rPr lang="en-US" sz="2400" b="1"/>
              <a:t>: 2</a:t>
            </a:r>
            <a:r>
              <a:rPr lang="en-US" sz="2400"/>
              <a:t>; </a:t>
            </a:r>
            <a:r>
              <a:rPr lang="en-US" sz="2400" b="1" dirty="0"/>
              <a:t>22 </a:t>
            </a:r>
            <a:r>
              <a:rPr lang="en-US" sz="2400" b="1"/>
              <a:t>: 2</a:t>
            </a:r>
            <a:r>
              <a:rPr lang="en-US" sz="2400"/>
              <a:t>; </a:t>
            </a:r>
            <a:r>
              <a:rPr lang="en-US" sz="2400" b="1" dirty="0"/>
              <a:t>54 </a:t>
            </a:r>
            <a:r>
              <a:rPr lang="en-US" sz="2400" b="1"/>
              <a:t>: 2</a:t>
            </a:r>
            <a:r>
              <a:rPr lang="en-US" sz="2400"/>
              <a:t>; </a:t>
            </a:r>
            <a:r>
              <a:rPr lang="en-US" sz="2400" b="1" dirty="0"/>
              <a:t>76 </a:t>
            </a:r>
            <a:r>
              <a:rPr lang="en-US" sz="2400" b="1"/>
              <a:t>: 2</a:t>
            </a:r>
            <a:r>
              <a:rPr lang="en-US" sz="2400"/>
              <a:t>; </a:t>
            </a:r>
            <a:r>
              <a:rPr lang="en-US" sz="2400" b="1" dirty="0"/>
              <a:t>98 : 2 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2193" y="2728602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10, 22, 54, 76, 98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err="1"/>
              <a:t>số</a:t>
            </a:r>
            <a:r>
              <a:rPr lang="en-US" sz="2400"/>
              <a:t> 2.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2192" y="3564464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10, 22, 54, 76</a:t>
            </a:r>
            <a:r>
              <a:rPr lang="en-US" sz="2400"/>
              <a:t>, 98.</a:t>
            </a:r>
            <a:endParaRPr lang="vi-VN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73" y="252708"/>
            <a:ext cx="2138104" cy="14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5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81" y="242404"/>
            <a:ext cx="2062305" cy="198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665973"/>
            <a:ext cx="803723" cy="474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21" y="679235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/>
              <a:t>Trả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lời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1524" y="1410365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 : 2 = 5</a:t>
            </a:r>
            <a:endParaRPr lang="vi-V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1675" y="1410364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22 : 2 =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3373" y="138653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54 : 2 </a:t>
            </a:r>
            <a:r>
              <a:rPr lang="en-US" sz="2400" b="1"/>
              <a:t>= 27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5397" y="19892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76 : 2 = 38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1675" y="19892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/>
              <a:t>98 : 2 = 49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8617" y="1410364"/>
            <a:ext cx="60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8617" y="2505096"/>
            <a:ext cx="77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b) Các số 12, 22, 54, 76, 98 đều chia hết cho 2.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8617" y="3293799"/>
            <a:ext cx="849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</a:t>
            </a:r>
            <a:r>
              <a:rPr lang="vi-VN" sz="2400" dirty="0"/>
              <a:t>) Các chữ số tận cùng của các số 10; 22; 54; 76; 98 lần lượt là 0; 2; 4; 6; 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7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861383" y="1494377"/>
            <a:ext cx="7692013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</a:t>
              </a:r>
              <a:r>
                <a:rPr lang="vi-VN" sz="2800" b="1" dirty="0">
                  <a:solidFill>
                    <a:srgbClr val="FF0000"/>
                  </a:solidFill>
                </a:rPr>
                <a:t>chữ số tận cùng </a:t>
              </a:r>
              <a:r>
                <a:rPr lang="vi-VN" sz="2800" b="1" dirty="0">
                  <a:solidFill>
                    <a:schemeClr val="tx1"/>
                  </a:solidFill>
                </a:rPr>
                <a:t>là </a:t>
              </a:r>
              <a:r>
                <a:rPr lang="vi-VN" sz="2800" b="1" dirty="0">
                  <a:solidFill>
                    <a:srgbClr val="FF0000"/>
                  </a:solidFill>
                </a:rPr>
                <a:t>0, 2, 4, 6, 8</a:t>
              </a:r>
              <a:r>
                <a:rPr lang="vi-VN" sz="2800" b="1" dirty="0">
                  <a:solidFill>
                    <a:schemeClr val="tx1"/>
                  </a:solidFill>
                </a:rPr>
                <a:t> thì chia hết cho 2 và chỉ những số đó mới chia hết cho 2.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557" y="978650"/>
              <a:ext cx="664294" cy="629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7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1126783" y="381987"/>
            <a:ext cx="6826876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1">
                    <a:lumMod val="50000"/>
                  </a:schemeClr>
                </a:solidFill>
              </a:rPr>
              <a:t> 1: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50000"/>
                  </a:schemeClr>
                </a:solidFill>
              </a:rPr>
              <a:t>từ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 7210 </a:t>
            </a:r>
            <a:r>
              <a:rPr lang="en-US" sz="2400" err="1">
                <a:solidFill>
                  <a:schemeClr val="tx1">
                    <a:lumMod val="50000"/>
                  </a:schemeClr>
                </a:solidFill>
              </a:rPr>
              <a:t>đến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 7220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2?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6754" y="2477198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/>
              <a:t>Trả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lời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665" y="3086273"/>
            <a:ext cx="807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Từ số 7 210 đến số 7 220 </a:t>
            </a:r>
            <a:r>
              <a:rPr lang="vi-VN" sz="2400"/>
              <a:t>có </a:t>
            </a:r>
            <a:r>
              <a:rPr lang="en-GB" sz="2400"/>
              <a:t>các</a:t>
            </a:r>
            <a:r>
              <a:rPr lang="vi-VN" sz="2400"/>
              <a:t> </a:t>
            </a:r>
            <a:r>
              <a:rPr lang="vi-VN" sz="2400" dirty="0"/>
              <a:t>số chia hết cho 2 là: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0170" y="3870404"/>
            <a:ext cx="662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7 210; 7 212; 7 214; 7 216; 7 218; 7 220.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0170" y="4469869"/>
            <a:ext cx="662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=&gt; Có tất cả 6 số chia hết cho 2.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371506" y="381987"/>
            <a:ext cx="8360370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1">
                    <a:lumMod val="50000"/>
                  </a:schemeClr>
                </a:solidFill>
              </a:rPr>
              <a:t> 2: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1, 4, 8,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tất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khác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6754" y="2477198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/>
              <a:t>Trả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lời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84665" y="3086273"/>
            <a:ext cx="83441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Các số có 2 chữ số khác nhau và chia hết cho 2 được viết từ các chữ số 1, 4, 8 là: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3631" y="4282017"/>
            <a:ext cx="66217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/>
              <a:t>14; 18; 48; 84.</a:t>
            </a:r>
          </a:p>
        </p:txBody>
      </p:sp>
    </p:spTree>
    <p:extLst>
      <p:ext uri="{BB962C8B-B14F-4D97-AF65-F5344CB8AC3E}">
        <p14:creationId xmlns:p14="http://schemas.microsoft.com/office/powerpoint/2010/main" val="34529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DẤU HIỆU CHIA HẾT CHO 5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300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1135</Words>
  <Application>Microsoft Office PowerPoint</Application>
  <PresentationFormat>On-screen Show (16:9)</PresentationFormat>
  <Paragraphs>107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Cambria Math</vt:lpstr>
      <vt:lpstr>Roboto Condensed Light</vt:lpstr>
      <vt:lpstr>Arvo</vt:lpstr>
      <vt:lpstr>Wingdings</vt:lpstr>
      <vt:lpstr>Roboto Condensed</vt:lpstr>
      <vt:lpstr>Arial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Hằng Thẩm</cp:lastModifiedBy>
  <cp:revision>38</cp:revision>
  <dcterms:modified xsi:type="dcterms:W3CDTF">2025-10-09T13:47:38Z</dcterms:modified>
</cp:coreProperties>
</file>