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55" r:id="rId4"/>
    <p:sldId id="343" r:id="rId5"/>
    <p:sldId id="329" r:id="rId6"/>
    <p:sldId id="347" r:id="rId7"/>
    <p:sldId id="330" r:id="rId8"/>
    <p:sldId id="356" r:id="rId9"/>
    <p:sldId id="346" r:id="rId10"/>
    <p:sldId id="357" r:id="rId11"/>
    <p:sldId id="358" r:id="rId12"/>
    <p:sldId id="359" r:id="rId13"/>
    <p:sldId id="328" r:id="rId14"/>
    <p:sldId id="360" r:id="rId15"/>
    <p:sldId id="312" r:id="rId16"/>
    <p:sldId id="345" r:id="rId17"/>
    <p:sldId id="361" r:id="rId18"/>
    <p:sldId id="351" r:id="rId19"/>
    <p:sldId id="362" r:id="rId20"/>
    <p:sldId id="363" r:id="rId21"/>
    <p:sldId id="364" r:id="rId22"/>
    <p:sldId id="313" r:id="rId23"/>
    <p:sldId id="365" r:id="rId24"/>
    <p:sldId id="366" r:id="rId25"/>
    <p:sldId id="367" r:id="rId26"/>
    <p:sldId id="368" r:id="rId27"/>
    <p:sldId id="369" r:id="rId28"/>
    <p:sldId id="350" r:id="rId29"/>
    <p:sldId id="370" r:id="rId30"/>
    <p:sldId id="371" r:id="rId31"/>
    <p:sldId id="271" r:id="rId32"/>
    <p:sldId id="340" r:id="rId33"/>
    <p:sldId id="276" r:id="rId34"/>
    <p:sldId id="354"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66" d="100"/>
          <a:sy n="66" d="100"/>
        </p:scale>
        <p:origin x="59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2/14/2025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2. </a:t>
            </a:r>
            <a:r>
              <a:rPr lang="vi-VN" sz="2400" b="1">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676" y="842962"/>
            <a:ext cx="10785231" cy="5865569"/>
          </a:xfrm>
          <a:prstGeom prst="rect">
            <a:avLst/>
          </a:prstGeom>
        </p:spPr>
      </p:pic>
    </p:spTree>
    <p:extLst>
      <p:ext uri="{BB962C8B-B14F-4D97-AF65-F5344CB8AC3E}">
        <p14:creationId xmlns:p14="http://schemas.microsoft.com/office/powerpoint/2010/main" val="77055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0205" y="491803"/>
            <a:ext cx="9726381" cy="461665"/>
          </a:xfrm>
          <a:prstGeom prst="rect">
            <a:avLst/>
          </a:prstGeom>
        </p:spPr>
        <p:txBody>
          <a:bodyPr wrap="none">
            <a:spAutoFit/>
          </a:bodyPr>
          <a:lstStyle/>
          <a:p>
            <a:r>
              <a:rPr lang="en-US" sz="2400" b="1">
                <a:solidFill>
                  <a:srgbClr val="0000FF"/>
                </a:solidFill>
                <a:latin typeface="Times New Roman" panose="02020603050405020304" pitchFamily="18" charset="0"/>
                <a:cs typeface="Times New Roman" panose="02020603050405020304" pitchFamily="18" charset="0"/>
              </a:rPr>
              <a:t>Quan sát Hình 2.3 và cho biết: Ampe kìm có những bộ phận cơ bản nào?</a:t>
            </a:r>
          </a:p>
        </p:txBody>
      </p:sp>
      <p:pic>
        <p:nvPicPr>
          <p:cNvPr id="5" name="Picture 4" descr="C:\Users\DELL\Desktop\image_282.png"/>
          <p:cNvPicPr/>
          <p:nvPr/>
        </p:nvPicPr>
        <p:blipFill>
          <a:blip r:embed="rId2">
            <a:extLst>
              <a:ext uri="{28A0092B-C50C-407E-A947-70E740481C1C}">
                <a14:useLocalDpi xmlns:a14="http://schemas.microsoft.com/office/drawing/2010/main" val="0"/>
              </a:ext>
            </a:extLst>
          </a:blip>
          <a:srcRect/>
          <a:stretch>
            <a:fillRect/>
          </a:stretch>
        </p:blipFill>
        <p:spPr bwMode="auto">
          <a:xfrm>
            <a:off x="450001" y="1376246"/>
            <a:ext cx="6594612" cy="4763297"/>
          </a:xfrm>
          <a:prstGeom prst="rect">
            <a:avLst/>
          </a:prstGeom>
          <a:noFill/>
          <a:ln>
            <a:noFill/>
          </a:ln>
        </p:spPr>
      </p:pic>
    </p:spTree>
    <p:extLst>
      <p:ext uri="{BB962C8B-B14F-4D97-AF65-F5344CB8AC3E}">
        <p14:creationId xmlns:p14="http://schemas.microsoft.com/office/powerpoint/2010/main" val="144634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0205" y="491803"/>
            <a:ext cx="9726381" cy="461665"/>
          </a:xfrm>
          <a:prstGeom prst="rect">
            <a:avLst/>
          </a:prstGeom>
        </p:spPr>
        <p:txBody>
          <a:bodyPr wrap="none">
            <a:spAutoFit/>
          </a:bodyPr>
          <a:lstStyle/>
          <a:p>
            <a:r>
              <a:rPr lang="en-US" sz="2400" b="1">
                <a:solidFill>
                  <a:srgbClr val="0000FF"/>
                </a:solidFill>
                <a:latin typeface="Times New Roman" panose="02020603050405020304" pitchFamily="18" charset="0"/>
                <a:cs typeface="Times New Roman" panose="02020603050405020304" pitchFamily="18" charset="0"/>
              </a:rPr>
              <a:t>Quan sát Hình 2.3 và cho biết: Ampe kìm có những bộ phận cơ bản nào?</a:t>
            </a:r>
          </a:p>
        </p:txBody>
      </p:sp>
      <p:pic>
        <p:nvPicPr>
          <p:cNvPr id="5" name="Picture 4" descr="C:\Users\DELL\Desktop\image_282.png"/>
          <p:cNvPicPr/>
          <p:nvPr/>
        </p:nvPicPr>
        <p:blipFill>
          <a:blip r:embed="rId2">
            <a:extLst>
              <a:ext uri="{28A0092B-C50C-407E-A947-70E740481C1C}">
                <a14:useLocalDpi xmlns:a14="http://schemas.microsoft.com/office/drawing/2010/main" val="0"/>
              </a:ext>
            </a:extLst>
          </a:blip>
          <a:srcRect/>
          <a:stretch>
            <a:fillRect/>
          </a:stretch>
        </p:blipFill>
        <p:spPr bwMode="auto">
          <a:xfrm>
            <a:off x="450001" y="1376246"/>
            <a:ext cx="6594612" cy="4763297"/>
          </a:xfrm>
          <a:prstGeom prst="rect">
            <a:avLst/>
          </a:prstGeom>
          <a:noFill/>
          <a:ln>
            <a:noFill/>
          </a:ln>
        </p:spPr>
      </p:pic>
      <p:sp>
        <p:nvSpPr>
          <p:cNvPr id="2" name="Rectangle 1"/>
          <p:cNvSpPr/>
          <p:nvPr/>
        </p:nvSpPr>
        <p:spPr>
          <a:xfrm>
            <a:off x="7218783" y="1376246"/>
            <a:ext cx="3726024" cy="3785652"/>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Các bộ phận cơ bản của ampe kìm:</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1. Hàm kẹp</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2. Vỏ</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3. Lẫy mở hàm kẹp</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4. Thang đo</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5. Núm xoay chọn thang đo</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6. Màn hình hiển thị</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7. Giắc cắm que đo</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8. Que đo</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7782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down)">
                                      <p:cBhvr>
                                        <p:cTn id="25" dur="500"/>
                                        <p:tgtEl>
                                          <p:spTgt spid="2">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wipe(down)">
                                      <p:cBhvr>
                                        <p:cTn id="28" dur="500"/>
                                        <p:tgtEl>
                                          <p:spTgt spid="2">
                                            <p:txEl>
                                              <p:pRg st="7" end="7"/>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wipe(down)">
                                      <p:cBhvr>
                                        <p:cTn id="31"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2. </a:t>
            </a:r>
            <a:r>
              <a:rPr lang="vi-VN" sz="2400" b="1">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45230" y="683768"/>
            <a:ext cx="11056777" cy="2677656"/>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 Một số dụng cụ đo điện đơn giản</a:t>
            </a:r>
            <a:endParaRPr lang="en-US" sz="2400" b="1">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2. Ampe kìm</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 Chức năng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Là dụng cụ dùng để đo cường độ dòng điện xoay chiều</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 Cấu tạo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Gồm các bộ phận chính sau: Hàm kẹp; lẫy mở hàm kẹp; vỏ; que đo; thang đo; màn hình hiển thị; núm xoay chọn thang đo; giắc cắm que đo.</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138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18744" y="295860"/>
            <a:ext cx="10366941" cy="830997"/>
          </a:xfrm>
          <a:prstGeom prst="rect">
            <a:avLst/>
          </a:prstGeom>
        </p:spPr>
        <p:txBody>
          <a:bodyPr wrap="none">
            <a:spAutoFit/>
          </a:bodyPr>
          <a:lstStyle/>
          <a:p>
            <a:r>
              <a:rPr lang="vi-VN" sz="2400" b="1">
                <a:solidFill>
                  <a:srgbClr val="0000FF"/>
                </a:solidFill>
                <a:latin typeface="Times New Roman" panose="02020603050405020304" pitchFamily="18" charset="0"/>
                <a:cs typeface="Times New Roman" panose="02020603050405020304" pitchFamily="18" charset="0"/>
              </a:rPr>
              <a:t>1. Công tơ điện có chức năng gì?</a:t>
            </a:r>
            <a:endParaRPr lang="en-US" sz="2400" b="1">
              <a:solidFill>
                <a:srgbClr val="0000FF"/>
              </a:solidFill>
              <a:latin typeface="Times New Roman" panose="02020603050405020304" pitchFamily="18" charset="0"/>
              <a:cs typeface="Times New Roman" panose="02020603050405020304" pitchFamily="18" charset="0"/>
            </a:endParaRPr>
          </a:p>
          <a:p>
            <a:r>
              <a:rPr lang="vi-VN" sz="2400" b="1">
                <a:solidFill>
                  <a:srgbClr val="0000FF"/>
                </a:solidFill>
                <a:latin typeface="Times New Roman" panose="02020603050405020304" pitchFamily="18" charset="0"/>
                <a:cs typeface="Times New Roman" panose="02020603050405020304" pitchFamily="18" charset="0"/>
              </a:rPr>
              <a:t>2. </a:t>
            </a:r>
            <a:r>
              <a:rPr lang="en-US" sz="2400" b="1">
                <a:solidFill>
                  <a:srgbClr val="0000FF"/>
                </a:solidFill>
                <a:latin typeface="Times New Roman" panose="02020603050405020304" pitchFamily="18" charset="0"/>
                <a:cs typeface="Times New Roman" panose="02020603050405020304" pitchFamily="18" charset="0"/>
              </a:rPr>
              <a:t>Quan sát Hình 2.4 và cho biết: Công tơ điện có những bộ phận cơ bản nào?</a:t>
            </a:r>
          </a:p>
        </p:txBody>
      </p:sp>
      <p:pic>
        <p:nvPicPr>
          <p:cNvPr id="5" name="Picture 4" descr="C:\Users\DELL\Desktop\image_283.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744" y="1436059"/>
            <a:ext cx="6652440" cy="4852774"/>
          </a:xfrm>
          <a:prstGeom prst="rect">
            <a:avLst/>
          </a:prstGeom>
          <a:noFill/>
          <a:ln>
            <a:noFill/>
          </a:ln>
        </p:spPr>
      </p:pic>
    </p:spTree>
    <p:extLst>
      <p:ext uri="{BB962C8B-B14F-4D97-AF65-F5344CB8AC3E}">
        <p14:creationId xmlns:p14="http://schemas.microsoft.com/office/powerpoint/2010/main" val="164527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18744" y="295860"/>
            <a:ext cx="10366941" cy="830997"/>
          </a:xfrm>
          <a:prstGeom prst="rect">
            <a:avLst/>
          </a:prstGeom>
        </p:spPr>
        <p:txBody>
          <a:bodyPr wrap="none">
            <a:spAutoFit/>
          </a:bodyPr>
          <a:lstStyle/>
          <a:p>
            <a:r>
              <a:rPr lang="vi-VN" sz="2400" b="1">
                <a:solidFill>
                  <a:srgbClr val="0000FF"/>
                </a:solidFill>
                <a:latin typeface="Times New Roman" panose="02020603050405020304" pitchFamily="18" charset="0"/>
                <a:cs typeface="Times New Roman" panose="02020603050405020304" pitchFamily="18" charset="0"/>
              </a:rPr>
              <a:t>1. Công tơ điện có chức năng gì?</a:t>
            </a:r>
            <a:endParaRPr lang="en-US" sz="2400" b="1">
              <a:solidFill>
                <a:srgbClr val="0000FF"/>
              </a:solidFill>
              <a:latin typeface="Times New Roman" panose="02020603050405020304" pitchFamily="18" charset="0"/>
              <a:cs typeface="Times New Roman" panose="02020603050405020304" pitchFamily="18" charset="0"/>
            </a:endParaRPr>
          </a:p>
          <a:p>
            <a:r>
              <a:rPr lang="vi-VN" sz="2400" b="1">
                <a:solidFill>
                  <a:srgbClr val="0000FF"/>
                </a:solidFill>
                <a:latin typeface="Times New Roman" panose="02020603050405020304" pitchFamily="18" charset="0"/>
                <a:cs typeface="Times New Roman" panose="02020603050405020304" pitchFamily="18" charset="0"/>
              </a:rPr>
              <a:t>2. </a:t>
            </a:r>
            <a:r>
              <a:rPr lang="en-US" sz="2400" b="1">
                <a:solidFill>
                  <a:srgbClr val="0000FF"/>
                </a:solidFill>
                <a:latin typeface="Times New Roman" panose="02020603050405020304" pitchFamily="18" charset="0"/>
                <a:cs typeface="Times New Roman" panose="02020603050405020304" pitchFamily="18" charset="0"/>
              </a:rPr>
              <a:t>Quan sát Hình 2.4 và cho biết: Công tơ điện có những bộ phận cơ bản nào?</a:t>
            </a:r>
          </a:p>
        </p:txBody>
      </p:sp>
      <p:pic>
        <p:nvPicPr>
          <p:cNvPr id="5" name="Picture 4" descr="C:\Users\DELL\Desktop\image_283.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891" y="1126857"/>
            <a:ext cx="6652440" cy="4852774"/>
          </a:xfrm>
          <a:prstGeom prst="rect">
            <a:avLst/>
          </a:prstGeom>
          <a:noFill/>
          <a:ln>
            <a:noFill/>
          </a:ln>
        </p:spPr>
      </p:pic>
      <p:sp>
        <p:nvSpPr>
          <p:cNvPr id="2" name="Rectangle 1"/>
          <p:cNvSpPr/>
          <p:nvPr/>
        </p:nvSpPr>
        <p:spPr>
          <a:xfrm>
            <a:off x="7144139" y="1681170"/>
            <a:ext cx="4715069" cy="2308324"/>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1. Công tơ điện là dụng cụ đo lượng điện năng tiêu thụ của một hộ gia đình hoặc doanh nghiệp.</a:t>
            </a:r>
            <a:endParaRPr lang="en-US" sz="2400">
              <a:solidFill>
                <a:srgbClr val="FF0000"/>
              </a:solidFill>
              <a:latin typeface="Times New Roman" panose="02020603050405020304" pitchFamily="18" charset="0"/>
              <a:ea typeface="Times New Roman" panose="02020603050405020304" pitchFamily="18" charset="0"/>
            </a:endParaRPr>
          </a:p>
          <a:p>
            <a:pPr>
              <a:spcAft>
                <a:spcPts val="0"/>
              </a:spcAft>
            </a:pPr>
            <a:r>
              <a:rPr lang="vi-VN" sz="2400">
                <a:solidFill>
                  <a:srgbClr val="FF0000"/>
                </a:solidFill>
                <a:latin typeface="Times New Roman" panose="02020603050405020304" pitchFamily="18" charset="0"/>
                <a:ea typeface="Times New Roman" panose="02020603050405020304" pitchFamily="18" charset="0"/>
              </a:rPr>
              <a:t>2. Công tơ điện có một số bộ phận chính: Vỏ, màn hình hiện số, các cực nối điện.</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7777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2791" y="205473"/>
            <a:ext cx="11479764" cy="830997"/>
          </a:xfrm>
          <a:prstGeom prst="rect">
            <a:avLst/>
          </a:prstGeom>
        </p:spPr>
        <p:txBody>
          <a:bodyPr wrap="square">
            <a:spAutoFit/>
          </a:bodyPr>
          <a:lstStyle/>
          <a:p>
            <a:r>
              <a:rPr lang="en-US" sz="2400" b="1">
                <a:solidFill>
                  <a:srgbClr val="0000FF"/>
                </a:solidFill>
                <a:latin typeface="Times New Roman" panose="02020603050405020304" pitchFamily="18" charset="0"/>
                <a:ea typeface="Times New Roman" panose="02020603050405020304" pitchFamily="18" charset="0"/>
              </a:rPr>
              <a:t>Hình 2.3a và Hình 2.3b lần lượt là hình ảnh công tơ điện của một hộ gia đình vào 1/7/2023 và 1/8/2023. Tính lượng điện năng tiêu thụ của hộ gia đình đó trong tháng 7. </a:t>
            </a:r>
            <a:endParaRPr lang="en-US" sz="2400" b="1">
              <a:solidFill>
                <a:srgbClr val="0000FF"/>
              </a:solidFill>
            </a:endParaRPr>
          </a:p>
        </p:txBody>
      </p:sp>
      <p:pic>
        <p:nvPicPr>
          <p:cNvPr id="6" name="Picture 5" descr="C:\Users\DELL\Desktop\image_27385.png"/>
          <p:cNvPicPr/>
          <p:nvPr/>
        </p:nvPicPr>
        <p:blipFill>
          <a:blip r:embed="rId2">
            <a:extLst>
              <a:ext uri="{28A0092B-C50C-407E-A947-70E740481C1C}">
                <a14:useLocalDpi xmlns:a14="http://schemas.microsoft.com/office/drawing/2010/main" val="0"/>
              </a:ext>
            </a:extLst>
          </a:blip>
          <a:srcRect/>
          <a:stretch>
            <a:fillRect/>
          </a:stretch>
        </p:blipFill>
        <p:spPr bwMode="auto">
          <a:xfrm>
            <a:off x="951546" y="1224032"/>
            <a:ext cx="5943775" cy="4803543"/>
          </a:xfrm>
          <a:prstGeom prst="rect">
            <a:avLst/>
          </a:prstGeom>
          <a:noFill/>
          <a:ln>
            <a:noFill/>
          </a:ln>
        </p:spPr>
      </p:pic>
    </p:spTree>
    <p:extLst>
      <p:ext uri="{BB962C8B-B14F-4D97-AF65-F5344CB8AC3E}">
        <p14:creationId xmlns:p14="http://schemas.microsoft.com/office/powerpoint/2010/main" val="3505794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2791" y="205473"/>
            <a:ext cx="11479764" cy="830997"/>
          </a:xfrm>
          <a:prstGeom prst="rect">
            <a:avLst/>
          </a:prstGeom>
        </p:spPr>
        <p:txBody>
          <a:bodyPr wrap="square">
            <a:spAutoFit/>
          </a:bodyPr>
          <a:lstStyle/>
          <a:p>
            <a:r>
              <a:rPr lang="en-US" sz="2400" b="1">
                <a:solidFill>
                  <a:srgbClr val="0000FF"/>
                </a:solidFill>
                <a:latin typeface="Times New Roman" panose="02020603050405020304" pitchFamily="18" charset="0"/>
                <a:ea typeface="Times New Roman" panose="02020603050405020304" pitchFamily="18" charset="0"/>
              </a:rPr>
              <a:t>Hình 2.3a và Hình 2.3b lần lượt là hình ảnh công tơ điện của một hộ gia đình vào 1/7/2023 và 1/8/2023. Tính lượng điện năng tiêu thụ của hộ gia đình đó trong tháng 7. </a:t>
            </a:r>
            <a:endParaRPr lang="en-US" sz="2400" b="1">
              <a:solidFill>
                <a:srgbClr val="0000FF"/>
              </a:solidFill>
            </a:endParaRPr>
          </a:p>
        </p:txBody>
      </p:sp>
      <p:pic>
        <p:nvPicPr>
          <p:cNvPr id="6" name="Picture 5" descr="C:\Users\DELL\Desktop\image_27385.png"/>
          <p:cNvPicPr/>
          <p:nvPr/>
        </p:nvPicPr>
        <p:blipFill>
          <a:blip r:embed="rId2">
            <a:extLst>
              <a:ext uri="{28A0092B-C50C-407E-A947-70E740481C1C}">
                <a14:useLocalDpi xmlns:a14="http://schemas.microsoft.com/office/drawing/2010/main" val="0"/>
              </a:ext>
            </a:extLst>
          </a:blip>
          <a:srcRect/>
          <a:stretch>
            <a:fillRect/>
          </a:stretch>
        </p:blipFill>
        <p:spPr bwMode="auto">
          <a:xfrm>
            <a:off x="951546" y="1224032"/>
            <a:ext cx="5943775" cy="4803543"/>
          </a:xfrm>
          <a:prstGeom prst="rect">
            <a:avLst/>
          </a:prstGeom>
          <a:noFill/>
          <a:ln>
            <a:noFill/>
          </a:ln>
        </p:spPr>
      </p:pic>
      <p:sp>
        <p:nvSpPr>
          <p:cNvPr id="3" name="Rectangle 2"/>
          <p:cNvSpPr/>
          <p:nvPr/>
        </p:nvSpPr>
        <p:spPr>
          <a:xfrm>
            <a:off x="7312091" y="1500970"/>
            <a:ext cx="4061926" cy="1200329"/>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Lượng điện năng tiêu thụ của hộ gia đình đó trong tháng 7 là: 497 kWh (497 số điện)</a:t>
            </a:r>
            <a:r>
              <a:rPr lang="en-US" sz="2400" b="1">
                <a:solidFill>
                  <a:srgbClr val="FF0000"/>
                </a:solidFill>
                <a:latin typeface="Times New Roman" panose="02020603050405020304" pitchFamily="18" charset="0"/>
                <a:ea typeface="Times New Roman" panose="02020603050405020304" pitchFamily="18" charset="0"/>
              </a:rPr>
              <a:t> </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30008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2. </a:t>
            </a:r>
            <a:r>
              <a:rPr lang="vi-VN" sz="2400" b="1">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45230" y="683768"/>
            <a:ext cx="11056777" cy="2677656"/>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 Một số dụng cụ đo điện đơn giản</a:t>
            </a:r>
            <a:endParaRPr lang="en-US" sz="2400" b="1">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3. Công tơ điện</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 Chức năng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Công tơ điện là dụng cụ đo lượng điện năng tiêu thụ của một hộ gia đình hoặc doanh nghiệp.</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 Cấu tạo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Công tơ điện có một số bộ phận chính: Vỏ, màn hình hiện số, các cực nối điện.</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576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2. </a:t>
            </a:r>
            <a:r>
              <a:rPr lang="vi-VN" sz="2400" b="1">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58146" y="683768"/>
            <a:ext cx="11629054" cy="1200329"/>
          </a:xfrm>
          <a:prstGeom prst="rect">
            <a:avLst/>
          </a:prstGeom>
        </p:spPr>
        <p:txBody>
          <a:bodyPr wrap="square">
            <a:spAutoFit/>
          </a:bodyPr>
          <a:lstStyle/>
          <a:p>
            <a:r>
              <a:rPr lang="en-US" sz="2400" b="1" dirty="0">
                <a:solidFill>
                  <a:srgbClr val="000000"/>
                </a:solidFill>
                <a:latin typeface="Times New Roman" panose="02020603050405020304" pitchFamily="18" charset="0"/>
                <a:ea typeface="Times New Roman" panose="02020603050405020304" pitchFamily="18" charset="0"/>
              </a:rPr>
              <a:t>II. SỬ DỤNG MỘT SỐ DỤNG CỤ ĐO ĐIỆN CƠ BẢN:</a:t>
            </a:r>
          </a:p>
          <a:p>
            <a:pPr>
              <a:spcAft>
                <a:spcPts val="0"/>
              </a:spcAft>
            </a:pPr>
            <a:r>
              <a:rPr lang="vi-VN" sz="2400" b="1" dirty="0">
                <a:solidFill>
                  <a:srgbClr val="000000"/>
                </a:solidFill>
                <a:latin typeface="Times New Roman" panose="02020603050405020304" pitchFamily="18" charset="0"/>
                <a:ea typeface="Times New Roman" panose="02020603050405020304" pitchFamily="18" charset="0"/>
              </a:rPr>
              <a:t>1. Mục tiêu</a:t>
            </a:r>
            <a:endParaRPr lang="en-US" sz="2400" b="1" dirty="0">
              <a:latin typeface="Times New Roman" panose="02020603050405020304" pitchFamily="18" charset="0"/>
              <a:ea typeface="Times New Roman" panose="02020603050405020304" pitchFamily="18" charset="0"/>
            </a:endParaRPr>
          </a:p>
          <a:p>
            <a:pPr>
              <a:spcAft>
                <a:spcPts val="0"/>
              </a:spcAft>
            </a:pPr>
            <a:r>
              <a:rPr lang="vi-VN" sz="2400" dirty="0">
                <a:solidFill>
                  <a:srgbClr val="000000"/>
                </a:solidFill>
                <a:latin typeface="Times New Roman" panose="02020603050405020304" pitchFamily="18" charset="0"/>
                <a:ea typeface="Times New Roman" panose="02020603050405020304" pitchFamily="18" charset="0"/>
              </a:rPr>
              <a:t>Sử dụng được đồng hồ vạn năng và ampe kìm để đo được một số thông số điện cơ bản.</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002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2. </a:t>
            </a:r>
            <a:r>
              <a:rPr lang="vi-VN" sz="2400" b="1">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58146" y="683768"/>
            <a:ext cx="11629054" cy="1569660"/>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2. Tiêu chí đánh giá</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Đoc được một số đại lượng đo bằng đồng hồ vạn năng và ampe kìm theo đúng quy trình.</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Có ý thức học tập, đảm bảo an toàn, vệ sinh lao động, nghiêm túc, trách nhiệm trong công việc.</a:t>
            </a:r>
            <a:endParaRPr lang="en-US" sz="240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48585B73-E17C-069F-CA01-9BF90F286162}"/>
              </a:ext>
            </a:extLst>
          </p:cNvPr>
          <p:cNvSpPr txBox="1"/>
          <p:nvPr/>
        </p:nvSpPr>
        <p:spPr>
          <a:xfrm>
            <a:off x="397933" y="6174232"/>
            <a:ext cx="6096000" cy="646331"/>
          </a:xfrm>
          <a:prstGeom prst="rect">
            <a:avLst/>
          </a:prstGeom>
          <a:noFill/>
        </p:spPr>
        <p:txBody>
          <a:bodyPr wrap="square">
            <a:spAutoFit/>
          </a:bodyPr>
          <a:lstStyle/>
          <a:p>
            <a:r>
              <a:rPr lang="en-US"/>
              <a:t>Tài liệu được chia sẻ bởi Website VnTeach.Com</a:t>
            </a:r>
          </a:p>
          <a:p>
            <a:r>
              <a:rPr lang="en-US"/>
              <a:t>https://www.vnteach.com</a:t>
            </a:r>
          </a:p>
        </p:txBody>
      </p:sp>
    </p:spTree>
    <p:extLst>
      <p:ext uri="{BB962C8B-B14F-4D97-AF65-F5344CB8AC3E}">
        <p14:creationId xmlns:p14="http://schemas.microsoft.com/office/powerpoint/2010/main" val="251142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4874" y="132781"/>
            <a:ext cx="11635273"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Quan sát Hình 2.1 và cho biết: Dụng cụ đo điện đang được sử dụng để đo đại lượng điện nào? </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710589" y="1139623"/>
            <a:ext cx="5470403" cy="4777600"/>
          </a:xfrm>
          <a:prstGeom prst="rect">
            <a:avLst/>
          </a:prstGeom>
          <a:noFill/>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2. </a:t>
            </a:r>
            <a:r>
              <a:rPr lang="vi-VN" sz="2400" b="1">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58146" y="683768"/>
            <a:ext cx="11629054" cy="1200329"/>
          </a:xfrm>
          <a:prstGeom prst="rect">
            <a:avLst/>
          </a:prstGeom>
        </p:spPr>
        <p:txBody>
          <a:bodyPr wrap="square">
            <a:spAutoFit/>
          </a:bodyPr>
          <a:lstStyle/>
          <a:p>
            <a:r>
              <a:rPr lang="vi-VN" b="1"/>
              <a:t>3</a:t>
            </a:r>
            <a:r>
              <a:rPr lang="vi-VN" sz="2400" b="1">
                <a:latin typeface="Times New Roman" panose="02020603050405020304" pitchFamily="18" charset="0"/>
                <a:cs typeface="Times New Roman" panose="02020603050405020304" pitchFamily="18" charset="0"/>
              </a:rPr>
              <a:t>. Chuẩn bị</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Thiết bị: đồng hồ vạn năng, ampe kìm, mạch điện cần đo, nguồn 220V.</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Phiếu báo cáo thực hành cá nhân</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0842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2. </a:t>
            </a:r>
            <a:r>
              <a:rPr lang="vi-VN" sz="2400" b="1">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58146" y="683768"/>
            <a:ext cx="11629054" cy="1569660"/>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4. Các bước tiến hành</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1. Chọn đại lượng đo và thang đo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2. Tiến hành đo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3. Đọc kết quả</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19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61122" y="1031654"/>
            <a:ext cx="4014935" cy="4846631"/>
          </a:xfrm>
          <a:prstGeom prst="rect">
            <a:avLst/>
          </a:prstGeom>
        </p:spPr>
      </p:pic>
      <p:sp>
        <p:nvSpPr>
          <p:cNvPr id="5" name="Rectangle 4"/>
          <p:cNvSpPr/>
          <p:nvPr/>
        </p:nvSpPr>
        <p:spPr>
          <a:xfrm>
            <a:off x="361123" y="157362"/>
            <a:ext cx="11451432" cy="830997"/>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Quy trình đo điện áp xoay chiều, đo điện áp một chiều, đo điện trở bằng đồng hồ vạn năng tiến hành theo các bước như thế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9245" y="1097240"/>
            <a:ext cx="3559726" cy="4155895"/>
          </a:xfrm>
          <a:prstGeom prst="rect">
            <a:avLst/>
          </a:prstGeom>
        </p:spPr>
      </p:pic>
      <p:sp>
        <p:nvSpPr>
          <p:cNvPr id="6" name="TextBox 5"/>
          <p:cNvSpPr txBox="1"/>
          <p:nvPr/>
        </p:nvSpPr>
        <p:spPr>
          <a:xfrm>
            <a:off x="4516016" y="5393094"/>
            <a:ext cx="3582955" cy="646331"/>
          </a:xfrm>
          <a:prstGeom prst="rect">
            <a:avLst/>
          </a:prstGeom>
          <a:noFill/>
        </p:spPr>
        <p:txBody>
          <a:bodyPr wrap="square" rtlCol="0">
            <a:spAutoFit/>
          </a:bodyPr>
          <a:lstStyle/>
          <a:p>
            <a:r>
              <a:rPr lang="vi-VN" b="1" i="1">
                <a:latin typeface="Times New Roman" panose="02020603050405020304" pitchFamily="18" charset="0"/>
                <a:cs typeface="Times New Roman" panose="02020603050405020304" pitchFamily="18" charset="0"/>
              </a:rPr>
              <a:t>Sử dụng đồng hồ vạn năng đo điện áp một chiều</a:t>
            </a:r>
            <a:endParaRPr lang="en-US" b="1" i="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2159" y="1097240"/>
            <a:ext cx="3709017" cy="4286250"/>
          </a:xfrm>
          <a:prstGeom prst="rect">
            <a:avLst/>
          </a:prstGeom>
        </p:spPr>
      </p:pic>
      <p:sp>
        <p:nvSpPr>
          <p:cNvPr id="8" name="TextBox 7"/>
          <p:cNvSpPr txBox="1"/>
          <p:nvPr/>
        </p:nvSpPr>
        <p:spPr>
          <a:xfrm>
            <a:off x="8229600" y="5383490"/>
            <a:ext cx="3582955" cy="646331"/>
          </a:xfrm>
          <a:prstGeom prst="rect">
            <a:avLst/>
          </a:prstGeom>
          <a:noFill/>
        </p:spPr>
        <p:txBody>
          <a:bodyPr wrap="square" rtlCol="0">
            <a:spAutoFit/>
          </a:bodyPr>
          <a:lstStyle/>
          <a:p>
            <a:r>
              <a:rPr lang="vi-VN" b="1" i="1">
                <a:latin typeface="Times New Roman" panose="02020603050405020304" pitchFamily="18" charset="0"/>
                <a:cs typeface="Times New Roman" panose="02020603050405020304" pitchFamily="18" charset="0"/>
              </a:rPr>
              <a:t>Sử dụng đồng hồ vạn năng đo điện trở</a:t>
            </a:r>
            <a:endParaRPr lang="en-US"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458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2. </a:t>
            </a:r>
            <a:r>
              <a:rPr lang="vi-VN" sz="2400" b="1">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435767" y="798389"/>
            <a:ext cx="4014935" cy="4846631"/>
          </a:xfrm>
          <a:prstGeom prst="rect">
            <a:avLst/>
          </a:prstGeom>
        </p:spPr>
      </p:pic>
      <p:pic>
        <p:nvPicPr>
          <p:cNvPr id="2" name="Picture 1"/>
          <p:cNvPicPr>
            <a:picLocks noChangeAspect="1"/>
          </p:cNvPicPr>
          <p:nvPr/>
        </p:nvPicPr>
        <p:blipFill>
          <a:blip r:embed="rId3"/>
          <a:stretch>
            <a:fillRect/>
          </a:stretch>
        </p:blipFill>
        <p:spPr>
          <a:xfrm>
            <a:off x="4722077" y="966339"/>
            <a:ext cx="6965284" cy="2756575"/>
          </a:xfrm>
          <a:prstGeom prst="rect">
            <a:avLst/>
          </a:prstGeom>
        </p:spPr>
      </p:pic>
    </p:spTree>
    <p:extLst>
      <p:ext uri="{BB962C8B-B14F-4D97-AF65-F5344CB8AC3E}">
        <p14:creationId xmlns:p14="http://schemas.microsoft.com/office/powerpoint/2010/main" val="1727353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4707" y="0"/>
            <a:ext cx="11451432" cy="830997"/>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Quy trình đo điện áp xoay chiều, đo điện áp một chiều, đo điện trở bằng đồng hồ vạn năng tiến hành theo các bước như thế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707" y="905642"/>
            <a:ext cx="3559726" cy="4155895"/>
          </a:xfrm>
          <a:prstGeom prst="rect">
            <a:avLst/>
          </a:prstGeom>
        </p:spPr>
      </p:pic>
      <p:sp>
        <p:nvSpPr>
          <p:cNvPr id="6" name="TextBox 5"/>
          <p:cNvSpPr txBox="1"/>
          <p:nvPr/>
        </p:nvSpPr>
        <p:spPr>
          <a:xfrm>
            <a:off x="264707" y="5309118"/>
            <a:ext cx="3582955" cy="646331"/>
          </a:xfrm>
          <a:prstGeom prst="rect">
            <a:avLst/>
          </a:prstGeom>
          <a:noFill/>
        </p:spPr>
        <p:txBody>
          <a:bodyPr wrap="square" rtlCol="0">
            <a:spAutoFit/>
          </a:bodyPr>
          <a:lstStyle/>
          <a:p>
            <a:r>
              <a:rPr lang="vi-VN" b="1" i="1">
                <a:latin typeface="Times New Roman" panose="02020603050405020304" pitchFamily="18" charset="0"/>
                <a:cs typeface="Times New Roman" panose="02020603050405020304" pitchFamily="18" charset="0"/>
              </a:rPr>
              <a:t>Sử dụng đồng hồ vạn năng đo điện áp một chiều</a:t>
            </a:r>
            <a:endParaRPr lang="en-US" b="1" i="1">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4021889" y="971734"/>
            <a:ext cx="7003387" cy="2629881"/>
          </a:xfrm>
          <a:prstGeom prst="rect">
            <a:avLst/>
          </a:prstGeom>
        </p:spPr>
      </p:pic>
    </p:spTree>
    <p:extLst>
      <p:ext uri="{BB962C8B-B14F-4D97-AF65-F5344CB8AC3E}">
        <p14:creationId xmlns:p14="http://schemas.microsoft.com/office/powerpoint/2010/main" val="2477678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4707" y="0"/>
            <a:ext cx="11451432" cy="830997"/>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Quy trình đo điện áp xoay chiều, đo điện áp một chiều, đo điện trở bằng đồng hồ vạn năng tiến hành theo các bước như thế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6" name="TextBox 5"/>
          <p:cNvSpPr txBox="1"/>
          <p:nvPr/>
        </p:nvSpPr>
        <p:spPr>
          <a:xfrm>
            <a:off x="264707" y="5309118"/>
            <a:ext cx="3582955" cy="646331"/>
          </a:xfrm>
          <a:prstGeom prst="rect">
            <a:avLst/>
          </a:prstGeom>
          <a:noFill/>
        </p:spPr>
        <p:txBody>
          <a:bodyPr wrap="square" rtlCol="0">
            <a:spAutoFit/>
          </a:bodyPr>
          <a:lstStyle/>
          <a:p>
            <a:r>
              <a:rPr lang="vi-VN" b="1" i="1">
                <a:latin typeface="Times New Roman" panose="02020603050405020304" pitchFamily="18" charset="0"/>
                <a:cs typeface="Times New Roman" panose="02020603050405020304" pitchFamily="18" charset="0"/>
              </a:rPr>
              <a:t>Sử dụng đồng hồ vạn năng đo điện trở</a:t>
            </a:r>
            <a:endParaRPr lang="en-US" b="1" i="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872" y="926932"/>
            <a:ext cx="3709017" cy="4286250"/>
          </a:xfrm>
          <a:prstGeom prst="rect">
            <a:avLst/>
          </a:prstGeom>
        </p:spPr>
      </p:pic>
      <p:sp>
        <p:nvSpPr>
          <p:cNvPr id="3" name="TextBox 2"/>
          <p:cNvSpPr txBox="1"/>
          <p:nvPr/>
        </p:nvSpPr>
        <p:spPr>
          <a:xfrm>
            <a:off x="4898571" y="1073020"/>
            <a:ext cx="6186196" cy="2308324"/>
          </a:xfrm>
          <a:prstGeom prst="rect">
            <a:avLst/>
          </a:prstGeom>
          <a:noFill/>
        </p:spPr>
        <p:txBody>
          <a:bodyPr wrap="square" rtlCol="0">
            <a:spAutoFit/>
          </a:bodyPr>
          <a:lstStyle/>
          <a:p>
            <a:r>
              <a:rPr lang="vi-VN" sz="2400">
                <a:latin typeface="Times New Roman" panose="02020603050405020304" pitchFamily="18" charset="0"/>
                <a:cs typeface="Times New Roman" panose="02020603050405020304" pitchFamily="18" charset="0"/>
              </a:rPr>
              <a:t>Sử dụng đồng hồ vạn năng để đo điện trở</a:t>
            </a:r>
          </a:p>
          <a:p>
            <a:pPr marL="285750" indent="-285750">
              <a:buFontTx/>
              <a:buChar char="-"/>
            </a:pPr>
            <a:r>
              <a:rPr lang="vi-VN" sz="2400">
                <a:latin typeface="Times New Roman" panose="02020603050405020304" pitchFamily="18" charset="0"/>
                <a:cs typeface="Times New Roman" panose="02020603050405020304" pitchFamily="18" charset="0"/>
              </a:rPr>
              <a:t>Để đồng hồ ở thang đo điện trở </a:t>
            </a:r>
            <a:r>
              <a:rPr lang="el-GR" sz="2400">
                <a:latin typeface="Times New Roman" panose="02020603050405020304" pitchFamily="18" charset="0"/>
                <a:cs typeface="Times New Roman" panose="02020603050405020304" pitchFamily="18" charset="0"/>
              </a:rPr>
              <a:t>ῼ</a:t>
            </a:r>
            <a:endParaRPr lang="vi-VN" sz="2400">
              <a:latin typeface="Times New Roman" panose="02020603050405020304" pitchFamily="18" charset="0"/>
              <a:cs typeface="Times New Roman" panose="02020603050405020304" pitchFamily="18" charset="0"/>
            </a:endParaRPr>
          </a:p>
          <a:p>
            <a:pPr marL="285750" indent="-285750">
              <a:buFontTx/>
              <a:buChar char="-"/>
            </a:pPr>
            <a:r>
              <a:rPr lang="vi-VN" sz="2400">
                <a:latin typeface="Times New Roman" panose="02020603050405020304" pitchFamily="18" charset="0"/>
                <a:cs typeface="Times New Roman" panose="02020603050405020304" pitchFamily="18" charset="0"/>
              </a:rPr>
              <a:t>Nối đầu đo màu đen với cổng chung COM, đầu đo màu đỏ với cổng V/</a:t>
            </a:r>
            <a:r>
              <a:rPr lang="el-GR" sz="2400">
                <a:latin typeface="Times New Roman" panose="02020603050405020304" pitchFamily="18" charset="0"/>
                <a:cs typeface="Times New Roman" panose="02020603050405020304" pitchFamily="18" charset="0"/>
              </a:rPr>
              <a:t> ῼ</a:t>
            </a:r>
            <a:endParaRPr lang="vi-VN" sz="2400">
              <a:latin typeface="Times New Roman" panose="02020603050405020304" pitchFamily="18" charset="0"/>
              <a:cs typeface="Times New Roman" panose="02020603050405020304" pitchFamily="18" charset="0"/>
            </a:endParaRPr>
          </a:p>
          <a:p>
            <a:pPr marL="285750" indent="-285750">
              <a:buFontTx/>
              <a:buChar char="-"/>
            </a:pPr>
            <a:r>
              <a:rPr lang="vi-VN" sz="2400">
                <a:latin typeface="Times New Roman" panose="02020603050405020304" pitchFamily="18" charset="0"/>
                <a:cs typeface="Times New Roman" panose="02020603050405020304" pitchFamily="18" charset="0"/>
              </a:rPr>
              <a:t>Kết quả đo đọc trực tiếp trên màn hình hiện số đo</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38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0846" y="259783"/>
            <a:ext cx="9025039" cy="2632707"/>
          </a:xfrm>
          <a:prstGeom prst="rect">
            <a:avLst/>
          </a:prstGeom>
        </p:spPr>
      </p:pic>
    </p:spTree>
    <p:extLst>
      <p:ext uri="{BB962C8B-B14F-4D97-AF65-F5344CB8AC3E}">
        <p14:creationId xmlns:p14="http://schemas.microsoft.com/office/powerpoint/2010/main" val="58836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2. </a:t>
            </a:r>
            <a:r>
              <a:rPr lang="vi-VN" sz="2400" b="1">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58146" y="683768"/>
            <a:ext cx="11629054" cy="6001643"/>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 Sử dụng một số dụng cụ đo điện cơ bản</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1.Mục tiêu</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Sử dụng được đồng hồ vạn năng và ampe kìm để đo được một số thông số điện cơ bản.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2. Tiêu chí đánh giá</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Đoc được một số đại lượng đo bằng đồng hồ vạn năng và ampe kìm theo đúng quy trình.</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Có ý thức học tập, đảm bảo an toàn, vệ sinh lao động, nghiêm túc, trách nhiệm trong công việc.</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3. Chuẩn bị</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Thiết bị: đồng hồ vạn năng, ampe kìm, mạch điện cần đo, nguồn 220V.</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Phiếu báo cáo thực hành cá nhân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4. Các bước tiến hành</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1. Chọn đại lượng đo và thang đo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2. Tiến hành đo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3. Đọc kết quả</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5. Thực hiện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 Sử dụng đồng hồ vạn năng</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616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70257" y="692980"/>
            <a:ext cx="4610869" cy="5334596"/>
          </a:xfrm>
          <a:prstGeom prst="rect">
            <a:avLst/>
          </a:prstGeom>
        </p:spPr>
      </p:pic>
      <p:sp>
        <p:nvSpPr>
          <p:cNvPr id="6" name="Rectangle 5"/>
          <p:cNvSpPr/>
          <p:nvPr/>
        </p:nvSpPr>
        <p:spPr>
          <a:xfrm>
            <a:off x="264707" y="0"/>
            <a:ext cx="11451432" cy="461665"/>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Quy trình cường độ dòng điện bằng ampe kìm tiến hành theo các bước như thế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0833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64707" y="543690"/>
            <a:ext cx="4241979" cy="5334596"/>
          </a:xfrm>
          <a:prstGeom prst="rect">
            <a:avLst/>
          </a:prstGeom>
        </p:spPr>
      </p:pic>
      <p:sp>
        <p:nvSpPr>
          <p:cNvPr id="6" name="Rectangle 5"/>
          <p:cNvSpPr/>
          <p:nvPr/>
        </p:nvSpPr>
        <p:spPr>
          <a:xfrm>
            <a:off x="264707" y="0"/>
            <a:ext cx="11451432" cy="461665"/>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Quy trình cường độ dòng điện bằng ampe kìm tiến hành theo các bước như thế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4619613" y="543690"/>
            <a:ext cx="6129252" cy="4345551"/>
          </a:xfrm>
          <a:prstGeom prst="rect">
            <a:avLst/>
          </a:prstGeom>
        </p:spPr>
      </p:pic>
    </p:spTree>
    <p:extLst>
      <p:ext uri="{BB962C8B-B14F-4D97-AF65-F5344CB8AC3E}">
        <p14:creationId xmlns:p14="http://schemas.microsoft.com/office/powerpoint/2010/main" val="412244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4874" y="132781"/>
            <a:ext cx="11635273"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Quan sát Hình 2.1 và cho biết: Dụng cụ đo điện đang được sử dụng để đo đại lượng điện nào? </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710589" y="1139623"/>
            <a:ext cx="5470403" cy="4777600"/>
          </a:xfrm>
          <a:prstGeom prst="rect">
            <a:avLst/>
          </a:prstGeom>
          <a:noFill/>
        </p:spPr>
      </p:pic>
      <p:sp>
        <p:nvSpPr>
          <p:cNvPr id="2" name="Rectangle 1"/>
          <p:cNvSpPr/>
          <p:nvPr/>
        </p:nvSpPr>
        <p:spPr>
          <a:xfrm>
            <a:off x="6570939" y="1518171"/>
            <a:ext cx="4560481" cy="830997"/>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Dụng cụ đo điện đang được sử dụng để đo điện áp.</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5547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64707" y="543690"/>
            <a:ext cx="4241979" cy="5334596"/>
          </a:xfrm>
          <a:prstGeom prst="rect">
            <a:avLst/>
          </a:prstGeom>
        </p:spPr>
      </p:pic>
      <p:sp>
        <p:nvSpPr>
          <p:cNvPr id="6" name="Rectangle 5"/>
          <p:cNvSpPr/>
          <p:nvPr/>
        </p:nvSpPr>
        <p:spPr>
          <a:xfrm>
            <a:off x="264707" y="0"/>
            <a:ext cx="11451432" cy="461665"/>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Quy trình cường độ dòng điện bằng ampe kìm tiến hành theo các bước như thế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5171424" y="543690"/>
            <a:ext cx="6081295" cy="5334596"/>
          </a:xfrm>
          <a:prstGeom prst="rect">
            <a:avLst/>
          </a:prstGeom>
        </p:spPr>
      </p:pic>
    </p:spTree>
    <p:extLst>
      <p:ext uri="{BB962C8B-B14F-4D97-AF65-F5344CB8AC3E}">
        <p14:creationId xmlns:p14="http://schemas.microsoft.com/office/powerpoint/2010/main" val="256511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295470" y="584775"/>
            <a:ext cx="11629052" cy="1138773"/>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Quan sát đồng hồ vạn năng, tìm hiểu các thang đo của mỗi đại lượng đo. Lập bảng theo mẫu gợi ý dưới đây.</a:t>
            </a:r>
          </a:p>
          <a:p>
            <a:r>
              <a:rPr lang="en-US" sz="2000" i="1">
                <a:latin typeface="Times New Roman" panose="02020603050405020304" pitchFamily="18" charset="0"/>
                <a:cs typeface="Times New Roman" panose="02020603050405020304" pitchFamily="18" charset="0"/>
              </a:rPr>
              <a:t>Bảng 2.1. Bảng đại lượng đo và thang đo của đồng hồ vạn năng</a:t>
            </a:r>
            <a:endParaRPr lang="en-US" sz="2000">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05122406"/>
              </p:ext>
            </p:extLst>
          </p:nvPr>
        </p:nvGraphicFramePr>
        <p:xfrm>
          <a:off x="914399" y="1941281"/>
          <a:ext cx="5016210" cy="1642872"/>
        </p:xfrm>
        <a:graphic>
          <a:graphicData uri="http://schemas.openxmlformats.org/drawingml/2006/table">
            <a:tbl>
              <a:tblPr firstRow="1" firstCol="1" bandRow="1"/>
              <a:tblGrid>
                <a:gridCol w="2508105">
                  <a:extLst>
                    <a:ext uri="{9D8B030D-6E8A-4147-A177-3AD203B41FA5}">
                      <a16:colId xmlns:a16="http://schemas.microsoft.com/office/drawing/2014/main" val="3635685397"/>
                    </a:ext>
                  </a:extLst>
                </a:gridCol>
                <a:gridCol w="2508105">
                  <a:extLst>
                    <a:ext uri="{9D8B030D-6E8A-4147-A177-3AD203B41FA5}">
                      <a16:colId xmlns:a16="http://schemas.microsoft.com/office/drawing/2014/main" val="3688971309"/>
                    </a:ext>
                  </a:extLst>
                </a:gridCol>
              </a:tblGrid>
              <a:tr h="0">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Đại lượng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Thang đo</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929537"/>
                  </a:ext>
                </a:extLst>
              </a:tr>
              <a:tr h="0">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5234965"/>
                  </a:ext>
                </a:extLst>
              </a:tr>
              <a:tr h="0">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8473164"/>
                  </a:ext>
                </a:extLst>
              </a:tr>
            </a:tbl>
          </a:graphicData>
        </a:graphic>
      </p:graphicFrame>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graphicFrame>
        <p:nvGraphicFramePr>
          <p:cNvPr id="5" name="Table 4"/>
          <p:cNvGraphicFramePr>
            <a:graphicFrameLocks noGrp="1"/>
          </p:cNvGraphicFramePr>
          <p:nvPr>
            <p:extLst>
              <p:ext uri="{D42A27DB-BD31-4B8C-83A1-F6EECF244321}">
                <p14:modId xmlns:p14="http://schemas.microsoft.com/office/powerpoint/2010/main" val="351722894"/>
              </p:ext>
            </p:extLst>
          </p:nvPr>
        </p:nvGraphicFramePr>
        <p:xfrm>
          <a:off x="382554" y="492903"/>
          <a:ext cx="10207690" cy="7081299"/>
        </p:xfrm>
        <a:graphic>
          <a:graphicData uri="http://schemas.openxmlformats.org/drawingml/2006/table">
            <a:tbl>
              <a:tblPr firstRow="1" firstCol="1" bandRow="1"/>
              <a:tblGrid>
                <a:gridCol w="5103845">
                  <a:extLst>
                    <a:ext uri="{9D8B030D-6E8A-4147-A177-3AD203B41FA5}">
                      <a16:colId xmlns:a16="http://schemas.microsoft.com/office/drawing/2014/main" val="2060457962"/>
                    </a:ext>
                  </a:extLst>
                </a:gridCol>
                <a:gridCol w="5103845">
                  <a:extLst>
                    <a:ext uri="{9D8B030D-6E8A-4147-A177-3AD203B41FA5}">
                      <a16:colId xmlns:a16="http://schemas.microsoft.com/office/drawing/2014/main" val="1931016572"/>
                    </a:ext>
                  </a:extLst>
                </a:gridCol>
              </a:tblGrid>
              <a:tr h="300199">
                <a:tc>
                  <a:txBody>
                    <a:bodyPr/>
                    <a:lstStyle/>
                    <a:p>
                      <a:pPr>
                        <a:lnSpc>
                          <a:spcPct val="115000"/>
                        </a:lnSpc>
                        <a:spcAft>
                          <a:spcPts val="0"/>
                        </a:spcAft>
                      </a:pPr>
                      <a:r>
                        <a:rPr lang="vi-VN"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t>
                      </a:r>
                      <a:r>
                        <a:rPr lang="en-US"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ại lượng</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934" marR="15934" marT="15934" marB="1593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Thang đo</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934" marR="15934" marT="15934" marB="1593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90882041"/>
                  </a:ext>
                </a:extLst>
              </a:tr>
              <a:tr h="99810">
                <a:tc rowSpan="7">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DC.V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 áp 1 chiều)</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52953"/>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25905802"/>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0735518"/>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46360954"/>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7119633"/>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90817779"/>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75353840"/>
                  </a:ext>
                </a:extLst>
              </a:tr>
              <a:tr h="99810">
                <a:tc rowSpan="4">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 áp xoay chiều)</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69904536"/>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31589190"/>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99018263"/>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10828339"/>
                  </a:ext>
                </a:extLst>
              </a:tr>
              <a:tr h="99810">
                <a:tc rowSpan="4">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DC.A</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50mA</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30446869"/>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2,5mA</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05085412"/>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25mA</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21563423"/>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250mA</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57921937"/>
                  </a:ext>
                </a:extLst>
              </a:tr>
              <a:tr h="99810">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AC.A</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15A</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52958915"/>
                  </a:ext>
                </a:extLst>
              </a:tr>
              <a:tr h="99810">
                <a:tc rowSpan="4">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 trở)</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27335282"/>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10Ω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42834377"/>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1kΩ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05735356"/>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10kΩ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7915149"/>
                  </a:ext>
                </a:extLst>
              </a:tr>
              <a:tr h="99810">
                <a:tc rowSpan="4">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(Dòng điện chạy qua tải)</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44416834"/>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10Ω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02777744"/>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1kΩ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55848162"/>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10kΩ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33778185"/>
                  </a:ext>
                </a:extLst>
              </a:tr>
              <a:tr h="99810">
                <a:tc rowSpan="4">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 áp đặt trên tải)</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58349372"/>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10Ω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36039323"/>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1kΩ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28513070"/>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10kΩ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36231638"/>
                  </a:ext>
                </a:extLst>
              </a:tr>
              <a:tr h="99810">
                <a:tc rowSpan="4">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Output</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30490114"/>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87338617"/>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37586772"/>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56696249"/>
                  </a:ext>
                </a:extLst>
              </a:tr>
              <a:tr h="99810">
                <a:tc rowSpan="4">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dB</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46491282"/>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64955202"/>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93338353"/>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70610569"/>
                  </a:ext>
                </a:extLst>
              </a:tr>
              <a:tr h="99810">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hFE</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10Ω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185667041"/>
                  </a:ext>
                </a:extLst>
              </a:tr>
              <a:tr h="99810">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16722118"/>
                  </a:ext>
                </a:extLst>
              </a:tr>
            </a:tbl>
          </a:graphicData>
        </a:graphic>
      </p:graphicFrame>
    </p:spTree>
    <p:extLst>
      <p:ext uri="{BB962C8B-B14F-4D97-AF65-F5344CB8AC3E}">
        <p14:creationId xmlns:p14="http://schemas.microsoft.com/office/powerpoint/2010/main" val="3186048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461665"/>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Tìm hiểu và chia sẻ về một loại đồng hồ đo điện dùng trong gia đình</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461665"/>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Tìm hiểu và chia sẻ về một loại đồng hồ đo điện dùng trong gia đình</a:t>
            </a:r>
          </a:p>
        </p:txBody>
      </p:sp>
      <p:sp>
        <p:nvSpPr>
          <p:cNvPr id="2" name="Rectangle 1"/>
          <p:cNvSpPr/>
          <p:nvPr/>
        </p:nvSpPr>
        <p:spPr>
          <a:xfrm>
            <a:off x="276542" y="953133"/>
            <a:ext cx="11906542" cy="5632311"/>
          </a:xfrm>
          <a:prstGeom prst="rect">
            <a:avLst/>
          </a:prstGeom>
        </p:spPr>
        <p:txBody>
          <a:bodyPr wrap="square">
            <a:spAutoFit/>
          </a:bodyPr>
          <a:lstStyle/>
          <a:p>
            <a:pPr>
              <a:spcAft>
                <a:spcPts val="0"/>
              </a:spcAft>
            </a:pPr>
            <a:r>
              <a:rPr lang="en-US">
                <a:solidFill>
                  <a:srgbClr val="FF0000"/>
                </a:solidFill>
                <a:latin typeface="Times New Roman" panose="02020603050405020304" pitchFamily="18" charset="0"/>
                <a:ea typeface="Times New Roman" panose="02020603050405020304" pitchFamily="18" charset="0"/>
              </a:rPr>
              <a:t>Một trong những loại đồng hồ đo điện thông dụng được sử dụng trong gia đình là Đồng hồ đo điện tử một pha hoặc ba pha. Đây là loại đồng hồ có chức năng đo lường và ghi nhận lượng điện tiêu thụ của một hoặc nhiều thiết bị điện trong gia đình. Dưới đây là một số thông tin cơ bản về đồng hồ đo điện tử:</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1. Chức năng:</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Đồng hồ đo điện tử được thiết kế để đo lường và ghi nhận lượng điện tiêu thụ (kWh) của các thiết bị điện, hệ thống và các tải điện khác trong gia đình.</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Nó cung cấp thông tin về tổng lượng điện đã tiêu thụ trong một khoảng thời gian cụ thể, giúp người sử dụng theo dõi và quản lý việc sử dụng điện năng.</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2. Cấu tạo:</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Đồng hồ đo điện tử thường có một màn hình hiển thị số để hiển thị lượng điện đã tiêu thụ.</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Nó bao gồm các cảm biến và mạch điện tử để đo lường dòng điện và điện áp đang đi qua mạch.</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3. Cách hoạt động:</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Đồng hồ đo điện tử sử dụng nguyên lý đo lường dựa trên sản lượng điện tử từ các cảm biến dòng và điện áp.</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Khi dòng điện đi qua cảm biến, các dữ liệu về dòng điện và điện áp được thu thập và xử lý bởi mạch điện tử bên trong đồng hồ.</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Sau đó, dữ liệu được chuyển đổi thành đơn vị kWh và hiển thị trên màn hình.</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4. Ưu điểm:</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Độ chính xác cao: Đồng hồ đo điện tử thường có độ chính xác cao hơn so với các loại đồng hồ đo điện cơ truyền thống.</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Dễ dàng sử dụng: Các đồng hồ đo điện tử thường có thiết kế đơn giản và dễ dàng để sử dụng và hiểu.</a:t>
            </a:r>
            <a:endParaRPr lang="en-US" sz="1600">
              <a:solidFill>
                <a:srgbClr val="FF0000"/>
              </a:solidFill>
              <a:latin typeface="Times New Roman" panose="02020603050405020304" pitchFamily="18" charset="0"/>
              <a:ea typeface="Times New Roman" panose="02020603050405020304" pitchFamily="18" charset="0"/>
            </a:endParaRPr>
          </a:p>
          <a:p>
            <a:r>
              <a:rPr lang="en-US">
                <a:solidFill>
                  <a:srgbClr val="FF0000"/>
                </a:solidFill>
                <a:latin typeface="Times New Roman" panose="02020603050405020304" pitchFamily="18" charset="0"/>
                <a:ea typeface="Times New Roman" panose="02020603050405020304" pitchFamily="18" charset="0"/>
              </a:rPr>
              <a:t>   - Tiết kiệm không gian: Chúng thường nhỏ gọn và không chiếm nhiều không gian trong hệ thống điện gia đình. </a:t>
            </a:r>
            <a:endParaRPr lang="en-US">
              <a:solidFill>
                <a:srgbClr val="FF0000"/>
              </a:solidFill>
            </a:endParaRPr>
          </a:p>
        </p:txBody>
      </p:sp>
    </p:spTree>
    <p:extLst>
      <p:ext uri="{BB962C8B-B14F-4D97-AF65-F5344CB8AC3E}">
        <p14:creationId xmlns:p14="http://schemas.microsoft.com/office/powerpoint/2010/main" val="593168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arn(inVertical)">
                                      <p:cBhvr>
                                        <p:cTn id="28" dur="500"/>
                                        <p:tgtEl>
                                          <p:spTgt spid="2">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barn(inVertical)">
                                      <p:cBhvr>
                                        <p:cTn id="31" dur="500"/>
                                        <p:tgtEl>
                                          <p:spTgt spid="2">
                                            <p:txEl>
                                              <p:pRg st="8" end="8"/>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barn(inVertical)">
                                      <p:cBhvr>
                                        <p:cTn id="34" dur="500"/>
                                        <p:tgtEl>
                                          <p:spTgt spid="2">
                                            <p:txEl>
                                              <p:pRg st="9" end="9"/>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barn(inVertical)">
                                      <p:cBhvr>
                                        <p:cTn id="37" dur="500"/>
                                        <p:tgtEl>
                                          <p:spTgt spid="2">
                                            <p:txEl>
                                              <p:pRg st="10" end="10"/>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2">
                                            <p:txEl>
                                              <p:pRg st="11" end="11"/>
                                            </p:txEl>
                                          </p:spTgt>
                                        </p:tgtEl>
                                        <p:attrNameLst>
                                          <p:attrName>style.visibility</p:attrName>
                                        </p:attrNameLst>
                                      </p:cBhvr>
                                      <p:to>
                                        <p:strVal val="visible"/>
                                      </p:to>
                                    </p:set>
                                    <p:animEffect transition="in" filter="barn(inVertical)">
                                      <p:cBhvr>
                                        <p:cTn id="40" dur="500"/>
                                        <p:tgtEl>
                                          <p:spTgt spid="2">
                                            <p:txEl>
                                              <p:pRg st="11" end="11"/>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Effect transition="in" filter="barn(inVertical)">
                                      <p:cBhvr>
                                        <p:cTn id="43" dur="500"/>
                                        <p:tgtEl>
                                          <p:spTgt spid="2">
                                            <p:txEl>
                                              <p:pRg st="12" end="12"/>
                                            </p:txEl>
                                          </p:spTgt>
                                        </p:tgtEl>
                                      </p:cBhvr>
                                    </p:animEffect>
                                  </p:childTnLst>
                                </p:cTn>
                              </p:par>
                              <p:par>
                                <p:cTn id="44" presetID="16" presetClass="entr" presetSubtype="21" fill="hold" nodeType="withEffect">
                                  <p:stCondLst>
                                    <p:cond delay="0"/>
                                  </p:stCondLst>
                                  <p:childTnLst>
                                    <p:set>
                                      <p:cBhvr>
                                        <p:cTn id="45" dur="1" fill="hold">
                                          <p:stCondLst>
                                            <p:cond delay="0"/>
                                          </p:stCondLst>
                                        </p:cTn>
                                        <p:tgtEl>
                                          <p:spTgt spid="2">
                                            <p:txEl>
                                              <p:pRg st="13" end="13"/>
                                            </p:txEl>
                                          </p:spTgt>
                                        </p:tgtEl>
                                        <p:attrNameLst>
                                          <p:attrName>style.visibility</p:attrName>
                                        </p:attrNameLst>
                                      </p:cBhvr>
                                      <p:to>
                                        <p:strVal val="visible"/>
                                      </p:to>
                                    </p:set>
                                    <p:animEffect transition="in" filter="barn(inVertical)">
                                      <p:cBhvr>
                                        <p:cTn id="46" dur="500"/>
                                        <p:tgtEl>
                                          <p:spTgt spid="2">
                                            <p:txEl>
                                              <p:pRg st="13" end="13"/>
                                            </p:txEl>
                                          </p:spTgt>
                                        </p:tgtEl>
                                      </p:cBhvr>
                                    </p:animEffect>
                                  </p:childTnLst>
                                </p:cTn>
                              </p:par>
                              <p:par>
                                <p:cTn id="47" presetID="16" presetClass="entr" presetSubtype="21" fill="hold" nodeType="withEffect">
                                  <p:stCondLst>
                                    <p:cond delay="0"/>
                                  </p:stCondLst>
                                  <p:childTnLst>
                                    <p:set>
                                      <p:cBhvr>
                                        <p:cTn id="48" dur="1" fill="hold">
                                          <p:stCondLst>
                                            <p:cond delay="0"/>
                                          </p:stCondLst>
                                        </p:cTn>
                                        <p:tgtEl>
                                          <p:spTgt spid="2">
                                            <p:txEl>
                                              <p:pRg st="14" end="14"/>
                                            </p:txEl>
                                          </p:spTgt>
                                        </p:tgtEl>
                                        <p:attrNameLst>
                                          <p:attrName>style.visibility</p:attrName>
                                        </p:attrNameLst>
                                      </p:cBhvr>
                                      <p:to>
                                        <p:strVal val="visible"/>
                                      </p:to>
                                    </p:set>
                                    <p:animEffect transition="in" filter="barn(inVertical)">
                                      <p:cBhvr>
                                        <p:cTn id="49"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4874" y="132781"/>
            <a:ext cx="11635273"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Nêu tên các dụng cụ đo điện ở Hình 2.1. Mỗi dụng cụ đo điện đó có thể đo được những đại lượng nào? </a:t>
            </a:r>
          </a:p>
        </p:txBody>
      </p:sp>
      <p:graphicFrame>
        <p:nvGraphicFramePr>
          <p:cNvPr id="2" name="Table 1"/>
          <p:cNvGraphicFramePr>
            <a:graphicFrameLocks noGrp="1"/>
          </p:cNvGraphicFramePr>
          <p:nvPr>
            <p:extLst>
              <p:ext uri="{D42A27DB-BD31-4B8C-83A1-F6EECF244321}">
                <p14:modId xmlns:p14="http://schemas.microsoft.com/office/powerpoint/2010/main" val="1458155332"/>
              </p:ext>
            </p:extLst>
          </p:nvPr>
        </p:nvGraphicFramePr>
        <p:xfrm>
          <a:off x="7483152" y="1494271"/>
          <a:ext cx="4123580" cy="3474212"/>
        </p:xfrm>
        <a:graphic>
          <a:graphicData uri="http://schemas.openxmlformats.org/drawingml/2006/table">
            <a:tbl>
              <a:tblPr firstRow="1" firstCol="1" bandRow="1"/>
              <a:tblGrid>
                <a:gridCol w="1408590">
                  <a:extLst>
                    <a:ext uri="{9D8B030D-6E8A-4147-A177-3AD203B41FA5}">
                      <a16:colId xmlns:a16="http://schemas.microsoft.com/office/drawing/2014/main" val="1998136179"/>
                    </a:ext>
                  </a:extLst>
                </a:gridCol>
                <a:gridCol w="2714990">
                  <a:extLst>
                    <a:ext uri="{9D8B030D-6E8A-4147-A177-3AD203B41FA5}">
                      <a16:colId xmlns:a16="http://schemas.microsoft.com/office/drawing/2014/main" val="3700842311"/>
                    </a:ext>
                  </a:extLst>
                </a:gridCol>
              </a:tblGrid>
              <a:tr h="175260">
                <a:tc>
                  <a:txBody>
                    <a:bodyPr/>
                    <a:lstStyle/>
                    <a:p>
                      <a:pPr>
                        <a:lnSpc>
                          <a:spcPct val="115000"/>
                        </a:lnSpc>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 hồ đo điện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Đại lượng đo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3056471"/>
                  </a:ext>
                </a:extLst>
              </a:tr>
              <a:tr h="182245">
                <a:tc>
                  <a:txBody>
                    <a:bodyPr/>
                    <a:lstStyle/>
                    <a:p>
                      <a:pPr>
                        <a:lnSpc>
                          <a:spcPct val="115000"/>
                        </a:lnSpc>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Ampe kế</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Cường độ dòng điện (Ampe-A)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30801987"/>
                  </a:ext>
                </a:extLst>
              </a:tr>
              <a:tr h="182245">
                <a:tc>
                  <a:txBody>
                    <a:bodyPr/>
                    <a:lstStyle/>
                    <a:p>
                      <a:pPr>
                        <a:lnSpc>
                          <a:spcPct val="115000"/>
                        </a:lnSpc>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Vôn kế</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 áp (Vôn-V)</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72648862"/>
                  </a:ext>
                </a:extLst>
              </a:tr>
              <a:tr h="182245">
                <a:tc>
                  <a:txBody>
                    <a:bodyPr/>
                    <a:lstStyle/>
                    <a:p>
                      <a:pPr>
                        <a:lnSpc>
                          <a:spcPct val="115000"/>
                        </a:lnSpc>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 hồ vạn năng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 áp, điện trở, dòng điện (Ampe, vôn và ôm)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9582767"/>
                  </a:ext>
                </a:extLst>
              </a:tr>
              <a:tr h="175260">
                <a:tc>
                  <a:txBody>
                    <a:bodyPr/>
                    <a:lstStyle/>
                    <a:p>
                      <a:pPr>
                        <a:lnSpc>
                          <a:spcPct val="115000"/>
                        </a:lnSpc>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Ampe kìm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 áp, điện trở, dòng điện (Ampe, vôn và ôm)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94671347"/>
                  </a:ext>
                </a:extLst>
              </a:tr>
            </a:tbl>
          </a:graphicData>
        </a:graphic>
      </p:graphicFrame>
    </p:spTree>
    <p:extLst>
      <p:ext uri="{BB962C8B-B14F-4D97-AF65-F5344CB8AC3E}">
        <p14:creationId xmlns:p14="http://schemas.microsoft.com/office/powerpoint/2010/main" val="260783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9398" y="463812"/>
            <a:ext cx="8032968" cy="461665"/>
          </a:xfrm>
          <a:prstGeom prst="rect">
            <a:avLst/>
          </a:prstGeom>
        </p:spPr>
        <p:txBody>
          <a:bodyPr wrap="non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Đồng hồ vạn năng có thể đo điện áp một chiều được không?</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226" y="1099652"/>
            <a:ext cx="4537593" cy="4993238"/>
          </a:xfrm>
          <a:prstGeom prst="rect">
            <a:avLst/>
          </a:prstGeom>
        </p:spPr>
      </p:pic>
      <p:sp>
        <p:nvSpPr>
          <p:cNvPr id="7" name="TextBox 6"/>
          <p:cNvSpPr txBox="1"/>
          <p:nvPr/>
        </p:nvSpPr>
        <p:spPr>
          <a:xfrm>
            <a:off x="895740" y="6186196"/>
            <a:ext cx="2435290" cy="400110"/>
          </a:xfrm>
          <a:prstGeom prst="rect">
            <a:avLst/>
          </a:prstGeom>
          <a:noFill/>
        </p:spPr>
        <p:txBody>
          <a:bodyPr wrap="square" rtlCol="0">
            <a:spAutoFit/>
          </a:bodyPr>
          <a:lstStyle/>
          <a:p>
            <a:r>
              <a:rPr lang="vi-VN" sz="2000" b="1" i="1">
                <a:latin typeface="Times New Roman" panose="02020603050405020304" pitchFamily="18" charset="0"/>
                <a:cs typeface="Times New Roman" panose="02020603050405020304" pitchFamily="18" charset="0"/>
              </a:rPr>
              <a:t>Đồng hồ vạn năng</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179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9398" y="463812"/>
            <a:ext cx="8032968" cy="461665"/>
          </a:xfrm>
          <a:prstGeom prst="rect">
            <a:avLst/>
          </a:prstGeom>
        </p:spPr>
        <p:txBody>
          <a:bodyPr wrap="non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Đồng hồ vạn năng có thể đo điện áp một chiều được không?</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226" y="1099652"/>
            <a:ext cx="4537593" cy="4993238"/>
          </a:xfrm>
          <a:prstGeom prst="rect">
            <a:avLst/>
          </a:prstGeom>
        </p:spPr>
      </p:pic>
      <p:sp>
        <p:nvSpPr>
          <p:cNvPr id="7" name="TextBox 6"/>
          <p:cNvSpPr txBox="1"/>
          <p:nvPr/>
        </p:nvSpPr>
        <p:spPr>
          <a:xfrm>
            <a:off x="895740" y="6186196"/>
            <a:ext cx="2435290" cy="400110"/>
          </a:xfrm>
          <a:prstGeom prst="rect">
            <a:avLst/>
          </a:prstGeom>
          <a:noFill/>
        </p:spPr>
        <p:txBody>
          <a:bodyPr wrap="square" rtlCol="0">
            <a:spAutoFit/>
          </a:bodyPr>
          <a:lstStyle/>
          <a:p>
            <a:r>
              <a:rPr lang="vi-VN" sz="2000" b="1" i="1">
                <a:latin typeface="Times New Roman" panose="02020603050405020304" pitchFamily="18" charset="0"/>
                <a:cs typeface="Times New Roman" panose="02020603050405020304" pitchFamily="18" charset="0"/>
              </a:rPr>
              <a:t>Đồng hồ vạn năng</a:t>
            </a:r>
            <a:endParaRPr lang="en-US" sz="2000" b="1" i="1">
              <a:latin typeface="Times New Roman" panose="02020603050405020304" pitchFamily="18" charset="0"/>
              <a:cs typeface="Times New Roman" panose="02020603050405020304" pitchFamily="18" charset="0"/>
            </a:endParaRPr>
          </a:p>
        </p:txBody>
      </p:sp>
      <p:sp>
        <p:nvSpPr>
          <p:cNvPr id="2" name="Rectangle 1"/>
          <p:cNvSpPr/>
          <p:nvPr/>
        </p:nvSpPr>
        <p:spPr>
          <a:xfrm>
            <a:off x="5835789" y="1480849"/>
            <a:ext cx="6000361" cy="461665"/>
          </a:xfrm>
          <a:prstGeom prst="rect">
            <a:avLst/>
          </a:prstGeom>
        </p:spPr>
        <p:txBody>
          <a:bodyPr wrap="none">
            <a:spAutoFit/>
          </a:bodyPr>
          <a:lstStyle/>
          <a:p>
            <a:r>
              <a:rPr lang="en-US" sz="2400">
                <a:solidFill>
                  <a:srgbClr val="FF0000"/>
                </a:solidFill>
                <a:latin typeface="Times New Roman" panose="02020603050405020304" pitchFamily="18" charset="0"/>
                <a:ea typeface="Times New Roman" panose="02020603050405020304" pitchFamily="18" charset="0"/>
              </a:rPr>
              <a:t>Đồng hồ vạn năng có thể đo điện áp một chiều.</a:t>
            </a:r>
            <a:endParaRPr lang="en-US" sz="2400">
              <a:solidFill>
                <a:srgbClr val="FF0000"/>
              </a:solidFill>
            </a:endParaRPr>
          </a:p>
        </p:txBody>
      </p:sp>
    </p:spTree>
    <p:extLst>
      <p:ext uri="{BB962C8B-B14F-4D97-AF65-F5344CB8AC3E}">
        <p14:creationId xmlns:p14="http://schemas.microsoft.com/office/powerpoint/2010/main" val="248996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012" y="267869"/>
            <a:ext cx="11062644" cy="461665"/>
          </a:xfrm>
          <a:prstGeom prst="rect">
            <a:avLst/>
          </a:prstGeom>
        </p:spPr>
        <p:txBody>
          <a:bodyPr wrap="none">
            <a:spAutoFit/>
          </a:bodyPr>
          <a:lstStyle/>
          <a:p>
            <a:r>
              <a:rPr lang="vi-VN" sz="2400" b="1">
                <a:solidFill>
                  <a:srgbClr val="0000FF"/>
                </a:solidFill>
                <a:latin typeface="Times New Roman" panose="02020603050405020304" pitchFamily="18" charset="0"/>
                <a:cs typeface="Times New Roman" panose="02020603050405020304" pitchFamily="18" charset="0"/>
              </a:rPr>
              <a:t>2.</a:t>
            </a:r>
            <a:r>
              <a:rPr lang="en-US" sz="2400" b="1">
                <a:solidFill>
                  <a:srgbClr val="0000FF"/>
                </a:solidFill>
                <a:latin typeface="Times New Roman" panose="02020603050405020304" pitchFamily="18" charset="0"/>
                <a:cs typeface="Times New Roman" panose="02020603050405020304" pitchFamily="18" charset="0"/>
              </a:rPr>
              <a:t> Quan sát Hình 2.2 và cho biết: Đồng hồ vạn năng có những bộ phận cơ bản nào?</a:t>
            </a:r>
          </a:p>
        </p:txBody>
      </p:sp>
      <p:pic>
        <p:nvPicPr>
          <p:cNvPr id="4" name="Picture 3" descr="C:\Users\DELL\Desktop\image_281.png"/>
          <p:cNvPicPr/>
          <p:nvPr/>
        </p:nvPicPr>
        <p:blipFill>
          <a:blip r:embed="rId2">
            <a:extLst>
              <a:ext uri="{28A0092B-C50C-407E-A947-70E740481C1C}">
                <a14:useLocalDpi xmlns:a14="http://schemas.microsoft.com/office/drawing/2010/main" val="0"/>
              </a:ext>
            </a:extLst>
          </a:blip>
          <a:srcRect/>
          <a:stretch>
            <a:fillRect/>
          </a:stretch>
        </p:blipFill>
        <p:spPr bwMode="auto">
          <a:xfrm>
            <a:off x="403782" y="906786"/>
            <a:ext cx="8049753" cy="4738235"/>
          </a:xfrm>
          <a:prstGeom prst="rect">
            <a:avLst/>
          </a:prstGeom>
          <a:noFill/>
          <a:ln>
            <a:noFill/>
          </a:ln>
        </p:spPr>
      </p:pic>
    </p:spTree>
    <p:extLst>
      <p:ext uri="{BB962C8B-B14F-4D97-AF65-F5344CB8AC3E}">
        <p14:creationId xmlns:p14="http://schemas.microsoft.com/office/powerpoint/2010/main" val="422441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012" y="267869"/>
            <a:ext cx="11062644" cy="461665"/>
          </a:xfrm>
          <a:prstGeom prst="rect">
            <a:avLst/>
          </a:prstGeom>
        </p:spPr>
        <p:txBody>
          <a:bodyPr wrap="none">
            <a:spAutoFit/>
          </a:bodyPr>
          <a:lstStyle/>
          <a:p>
            <a:r>
              <a:rPr lang="vi-VN" sz="2400" b="1">
                <a:solidFill>
                  <a:srgbClr val="0000FF"/>
                </a:solidFill>
                <a:latin typeface="Times New Roman" panose="02020603050405020304" pitchFamily="18" charset="0"/>
                <a:cs typeface="Times New Roman" panose="02020603050405020304" pitchFamily="18" charset="0"/>
              </a:rPr>
              <a:t>2.</a:t>
            </a:r>
            <a:r>
              <a:rPr lang="en-US" sz="2400" b="1">
                <a:solidFill>
                  <a:srgbClr val="0000FF"/>
                </a:solidFill>
                <a:latin typeface="Times New Roman" panose="02020603050405020304" pitchFamily="18" charset="0"/>
                <a:cs typeface="Times New Roman" panose="02020603050405020304" pitchFamily="18" charset="0"/>
              </a:rPr>
              <a:t> Quan sát Hình 2.2 và cho biết: Đồng hồ vạn năng có những bộ phận cơ bản nào?</a:t>
            </a:r>
          </a:p>
        </p:txBody>
      </p:sp>
      <p:pic>
        <p:nvPicPr>
          <p:cNvPr id="4" name="Picture 3" descr="C:\Users\DELL\Desktop\image_281.png"/>
          <p:cNvPicPr/>
          <p:nvPr/>
        </p:nvPicPr>
        <p:blipFill>
          <a:blip r:embed="rId2">
            <a:extLst>
              <a:ext uri="{28A0092B-C50C-407E-A947-70E740481C1C}">
                <a14:useLocalDpi xmlns:a14="http://schemas.microsoft.com/office/drawing/2010/main" val="0"/>
              </a:ext>
            </a:extLst>
          </a:blip>
          <a:srcRect/>
          <a:stretch>
            <a:fillRect/>
          </a:stretch>
        </p:blipFill>
        <p:spPr bwMode="auto">
          <a:xfrm>
            <a:off x="403783" y="906786"/>
            <a:ext cx="7088700" cy="4738235"/>
          </a:xfrm>
          <a:prstGeom prst="rect">
            <a:avLst/>
          </a:prstGeom>
          <a:noFill/>
          <a:ln>
            <a:noFill/>
          </a:ln>
        </p:spPr>
      </p:pic>
      <p:sp>
        <p:nvSpPr>
          <p:cNvPr id="3" name="Rectangle 2"/>
          <p:cNvSpPr/>
          <p:nvPr/>
        </p:nvSpPr>
        <p:spPr>
          <a:xfrm>
            <a:off x="7931020" y="906786"/>
            <a:ext cx="4030825" cy="3416320"/>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2. </a:t>
            </a:r>
            <a:r>
              <a:rPr lang="en-US" sz="2400">
                <a:solidFill>
                  <a:srgbClr val="FF0000"/>
                </a:solidFill>
                <a:latin typeface="Times New Roman" panose="02020603050405020304" pitchFamily="18" charset="0"/>
                <a:ea typeface="Times New Roman" panose="02020603050405020304" pitchFamily="18" charset="0"/>
              </a:rPr>
              <a:t>Các bộ phận cơ bản của đồng hồ vạn năng:</a:t>
            </a:r>
          </a:p>
          <a:p>
            <a:pPr>
              <a:spcAft>
                <a:spcPts val="0"/>
              </a:spcAft>
            </a:pPr>
            <a:r>
              <a:rPr lang="vi-VN" sz="2400">
                <a:solidFill>
                  <a:srgbClr val="FF0000"/>
                </a:solidFill>
                <a:latin typeface="Times New Roman" panose="02020603050405020304" pitchFamily="18" charset="0"/>
                <a:ea typeface="Times New Roman" panose="02020603050405020304" pitchFamily="18" charset="0"/>
              </a:rPr>
              <a:t>- </a:t>
            </a:r>
            <a:r>
              <a:rPr lang="en-US" sz="2400">
                <a:solidFill>
                  <a:srgbClr val="FF0000"/>
                </a:solidFill>
                <a:latin typeface="Times New Roman" panose="02020603050405020304" pitchFamily="18" charset="0"/>
                <a:ea typeface="Times New Roman" panose="02020603050405020304" pitchFamily="18" charset="0"/>
              </a:rPr>
              <a:t>Nút nguồn</a:t>
            </a:r>
          </a:p>
          <a:p>
            <a:pPr>
              <a:spcAft>
                <a:spcPts val="0"/>
              </a:spcAft>
            </a:pPr>
            <a:r>
              <a:rPr lang="vi-VN" sz="2400">
                <a:solidFill>
                  <a:srgbClr val="FF0000"/>
                </a:solidFill>
                <a:latin typeface="Times New Roman" panose="02020603050405020304" pitchFamily="18" charset="0"/>
                <a:ea typeface="Times New Roman" panose="02020603050405020304" pitchFamily="18" charset="0"/>
              </a:rPr>
              <a:t>- </a:t>
            </a:r>
            <a:r>
              <a:rPr lang="en-US" sz="2400">
                <a:solidFill>
                  <a:srgbClr val="FF0000"/>
                </a:solidFill>
                <a:latin typeface="Times New Roman" panose="02020603050405020304" pitchFamily="18" charset="0"/>
                <a:ea typeface="Times New Roman" panose="02020603050405020304" pitchFamily="18" charset="0"/>
              </a:rPr>
              <a:t>Màn hình hiển thị</a:t>
            </a:r>
          </a:p>
          <a:p>
            <a:pPr>
              <a:spcAft>
                <a:spcPts val="0"/>
              </a:spcAft>
            </a:pPr>
            <a:r>
              <a:rPr lang="vi-VN" sz="2400">
                <a:solidFill>
                  <a:srgbClr val="FF0000"/>
                </a:solidFill>
                <a:latin typeface="Times New Roman" panose="02020603050405020304" pitchFamily="18" charset="0"/>
                <a:ea typeface="Times New Roman" panose="02020603050405020304" pitchFamily="18" charset="0"/>
              </a:rPr>
              <a:t>-</a:t>
            </a:r>
            <a:r>
              <a:rPr lang="en-US" sz="2400">
                <a:solidFill>
                  <a:srgbClr val="FF0000"/>
                </a:solidFill>
                <a:latin typeface="Times New Roman" panose="02020603050405020304" pitchFamily="18" charset="0"/>
                <a:ea typeface="Times New Roman" panose="02020603050405020304" pitchFamily="18" charset="0"/>
              </a:rPr>
              <a:t> Vỏ</a:t>
            </a:r>
          </a:p>
          <a:p>
            <a:pPr>
              <a:spcAft>
                <a:spcPts val="0"/>
              </a:spcAft>
            </a:pPr>
            <a:r>
              <a:rPr lang="vi-VN" sz="2400">
                <a:solidFill>
                  <a:srgbClr val="FF0000"/>
                </a:solidFill>
                <a:latin typeface="Times New Roman" panose="02020603050405020304" pitchFamily="18" charset="0"/>
                <a:ea typeface="Times New Roman" panose="02020603050405020304" pitchFamily="18" charset="0"/>
              </a:rPr>
              <a:t>- </a:t>
            </a:r>
            <a:r>
              <a:rPr lang="en-US" sz="2400">
                <a:solidFill>
                  <a:srgbClr val="FF0000"/>
                </a:solidFill>
                <a:latin typeface="Times New Roman" panose="02020603050405020304" pitchFamily="18" charset="0"/>
                <a:ea typeface="Times New Roman" panose="02020603050405020304" pitchFamily="18" charset="0"/>
              </a:rPr>
              <a:t>Các thang đo</a:t>
            </a:r>
          </a:p>
          <a:p>
            <a:pPr>
              <a:spcAft>
                <a:spcPts val="0"/>
              </a:spcAft>
            </a:pPr>
            <a:r>
              <a:rPr lang="vi-VN" sz="2400">
                <a:solidFill>
                  <a:srgbClr val="FF0000"/>
                </a:solidFill>
                <a:latin typeface="Times New Roman" panose="02020603050405020304" pitchFamily="18" charset="0"/>
                <a:ea typeface="Times New Roman" panose="02020603050405020304" pitchFamily="18" charset="0"/>
              </a:rPr>
              <a:t>-</a:t>
            </a:r>
            <a:r>
              <a:rPr lang="en-US" sz="2400">
                <a:solidFill>
                  <a:srgbClr val="FF0000"/>
                </a:solidFill>
                <a:latin typeface="Times New Roman" panose="02020603050405020304" pitchFamily="18" charset="0"/>
                <a:ea typeface="Times New Roman" panose="02020603050405020304" pitchFamily="18" charset="0"/>
              </a:rPr>
              <a:t> Núm xoay chọn thang đo</a:t>
            </a:r>
          </a:p>
          <a:p>
            <a:pPr>
              <a:spcAft>
                <a:spcPts val="0"/>
              </a:spcAft>
            </a:pPr>
            <a:r>
              <a:rPr lang="vi-VN" sz="2400">
                <a:solidFill>
                  <a:srgbClr val="FF0000"/>
                </a:solidFill>
                <a:latin typeface="Times New Roman" panose="02020603050405020304" pitchFamily="18" charset="0"/>
                <a:ea typeface="Times New Roman" panose="02020603050405020304" pitchFamily="18" charset="0"/>
              </a:rPr>
              <a:t>-</a:t>
            </a:r>
            <a:r>
              <a:rPr lang="en-US" sz="2400">
                <a:solidFill>
                  <a:srgbClr val="FF0000"/>
                </a:solidFill>
                <a:latin typeface="Times New Roman" panose="02020603050405020304" pitchFamily="18" charset="0"/>
                <a:ea typeface="Times New Roman" panose="02020603050405020304" pitchFamily="18" charset="0"/>
              </a:rPr>
              <a:t> Giắc cắm que đo</a:t>
            </a:r>
          </a:p>
          <a:p>
            <a:pPr>
              <a:spcAft>
                <a:spcPts val="0"/>
              </a:spcAft>
            </a:pPr>
            <a:r>
              <a:rPr lang="vi-VN" sz="2400">
                <a:solidFill>
                  <a:srgbClr val="FF0000"/>
                </a:solidFill>
                <a:latin typeface="Times New Roman" panose="02020603050405020304" pitchFamily="18" charset="0"/>
                <a:ea typeface="Times New Roman" panose="02020603050405020304" pitchFamily="18" charset="0"/>
              </a:rPr>
              <a:t>-</a:t>
            </a:r>
            <a:r>
              <a:rPr lang="en-US" sz="2400">
                <a:solidFill>
                  <a:srgbClr val="FF0000"/>
                </a:solidFill>
                <a:latin typeface="Times New Roman" panose="02020603050405020304" pitchFamily="18" charset="0"/>
                <a:ea typeface="Times New Roman" panose="02020603050405020304" pitchFamily="18" charset="0"/>
              </a:rPr>
              <a:t> Que đo</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0090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2. </a:t>
            </a:r>
            <a:r>
              <a:rPr lang="vi-VN" sz="2400" b="1">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45230" y="683768"/>
            <a:ext cx="11056777" cy="3416320"/>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 Một số dụng cụ đo điện đơn giản</a:t>
            </a:r>
            <a:endParaRPr lang="en-US" sz="2400" b="1">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1. Đồng hồ vạn năng</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a.Chức năng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Đồng hồ vạn năng là dụng cụ dùng để đo thông số điện một chiều hoặc xoay chiều như cường độ dòng điện, đo hiệu điện thế, đo điện trở...</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Đồng hồ vạn năng chia ra làm 2 loại: loại hiển thị kim và loại hiển thị số.</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 Cấu tạo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Đồng hồ vạn năng gồm một số bộ phận sau: vỏ, nút nguồn, màn hình hiển thị, núm xoay chọn thang đo; que đo; các thang đo, giắc cắm que đo.</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436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313</TotalTime>
  <Words>2066</Words>
  <Application>Microsoft Office PowerPoint</Application>
  <PresentationFormat>Widescreen</PresentationFormat>
  <Paragraphs>207</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Tạ Thị Tuyết Sơn</cp:lastModifiedBy>
  <cp:revision>3</cp:revision>
  <dcterms:created xsi:type="dcterms:W3CDTF">2023-06-21T22:05:51Z</dcterms:created>
  <dcterms:modified xsi:type="dcterms:W3CDTF">2025-02-14T03:37:35Z</dcterms:modified>
</cp:coreProperties>
</file>