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11" r:id="rId4"/>
    <p:sldId id="412" r:id="rId5"/>
    <p:sldId id="413" r:id="rId6"/>
    <p:sldId id="414" r:id="rId7"/>
    <p:sldId id="398" r:id="rId8"/>
    <p:sldId id="415" r:id="rId9"/>
    <p:sldId id="416" r:id="rId10"/>
    <p:sldId id="418" r:id="rId11"/>
    <p:sldId id="417" r:id="rId12"/>
    <p:sldId id="419" r:id="rId13"/>
    <p:sldId id="420" r:id="rId14"/>
    <p:sldId id="421" r:id="rId15"/>
    <p:sldId id="422" r:id="rId16"/>
    <p:sldId id="423" r:id="rId17"/>
    <p:sldId id="424" r:id="rId18"/>
    <p:sldId id="426" r:id="rId19"/>
    <p:sldId id="427" r:id="rId20"/>
    <p:sldId id="425"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3" r:id="rId36"/>
    <p:sldId id="444" r:id="rId37"/>
    <p:sldId id="442" r:id="rId38"/>
    <p:sldId id="445" r:id="rId39"/>
    <p:sldId id="446" r:id="rId40"/>
    <p:sldId id="409" r:id="rId41"/>
    <p:sldId id="447" r:id="rId42"/>
    <p:sldId id="448" r:id="rId43"/>
    <p:sldId id="276" r:id="rId44"/>
    <p:sldId id="41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2/4/2025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185" y="65141"/>
            <a:ext cx="957482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16. MẠCH ĐIỆN ĐIỀU KHIỂN SỬ DỤNG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16523" y="624254"/>
            <a:ext cx="11632223" cy="6084277"/>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5632311"/>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Lắp ráp mạch điện điều khiển sử dụng mô đun cảm biến</a:t>
            </a:r>
          </a:p>
          <a:p>
            <a:r>
              <a:rPr lang="en-US" sz="2400" b="1">
                <a:latin typeface="Times New Roman" panose="02020603050405020304" pitchFamily="18" charset="0"/>
                <a:cs typeface="Times New Roman" panose="02020603050405020304" pitchFamily="18" charset="0"/>
              </a:rPr>
              <a:t>1.Các bước tiến hành và tiêu chí đánh giá</a:t>
            </a:r>
          </a:p>
          <a:p>
            <a:r>
              <a:rPr lang="en-US" sz="2400">
                <a:latin typeface="Times New Roman" panose="02020603050405020304" pitchFamily="18" charset="0"/>
                <a:cs typeface="Times New Roman" panose="02020603050405020304" pitchFamily="18" charset="0"/>
              </a:rPr>
              <a:t>a. Các bước tiến hành</a:t>
            </a:r>
          </a:p>
          <a:p>
            <a:r>
              <a:rPr lang="en-US" sz="2400">
                <a:latin typeface="Times New Roman" panose="02020603050405020304" pitchFamily="18" charset="0"/>
                <a:cs typeface="Times New Roman" panose="02020603050405020304" pitchFamily="18" charset="0"/>
              </a:rPr>
              <a:t>Bước 1. Tìm hiểu về mô đun cảm biến: Xác định vị trí cổng đầu vào nguồn cấp và vị trí cổng đầu ra điều khiển của mô đun</a:t>
            </a:r>
          </a:p>
          <a:p>
            <a:r>
              <a:rPr lang="en-US" sz="2400">
                <a:latin typeface="Times New Roman" panose="02020603050405020304" pitchFamily="18" charset="0"/>
                <a:cs typeface="Times New Roman" panose="02020603050405020304" pitchFamily="18" charset="0"/>
              </a:rPr>
              <a:t>Bước 2. Tìm hiểu về sơ đồ mạch điện: Xác định các thành phần chính và cách đấu nối của mạch điện</a:t>
            </a:r>
          </a:p>
          <a:p>
            <a:r>
              <a:rPr lang="en-US" sz="2400">
                <a:latin typeface="Times New Roman" panose="02020603050405020304" pitchFamily="18" charset="0"/>
                <a:cs typeface="Times New Roman" panose="02020603050405020304" pitchFamily="18" charset="0"/>
              </a:rPr>
              <a:t>Bước 3. Chuẩn bị: Chuẩn bị các dụng cụ, vật liệu và thiết bị theo sơ đồ mạch điện</a:t>
            </a:r>
          </a:p>
          <a:p>
            <a:r>
              <a:rPr lang="en-US" sz="2400">
                <a:latin typeface="Times New Roman" panose="02020603050405020304" pitchFamily="18" charset="0"/>
                <a:cs typeface="Times New Roman" panose="02020603050405020304" pitchFamily="18" charset="0"/>
              </a:rPr>
              <a:t>Bước 4. Lắp ráp mạch điện: Tiến hành đấu nối theo sơ đồ mạch điện</a:t>
            </a:r>
          </a:p>
          <a:p>
            <a:r>
              <a:rPr lang="en-US" sz="2400">
                <a:latin typeface="Times New Roman" panose="02020603050405020304" pitchFamily="18" charset="0"/>
                <a:cs typeface="Times New Roman" panose="02020603050405020304" pitchFamily="18" charset="0"/>
              </a:rPr>
              <a:t>Bước 5. Vận hành mạch điện: Cấp nguồn và kiểm tra hoạt động của mạch điện. Đánh giá và điều chỉnh.</a:t>
            </a:r>
          </a:p>
          <a:p>
            <a:r>
              <a:rPr lang="en-US" sz="2400">
                <a:latin typeface="Times New Roman" panose="02020603050405020304" pitchFamily="18" charset="0"/>
                <a:cs typeface="Times New Roman" panose="02020603050405020304" pitchFamily="18" charset="0"/>
              </a:rPr>
              <a:t>b. Tiêu chí đánh giá</a:t>
            </a:r>
          </a:p>
          <a:p>
            <a:r>
              <a:rPr lang="en-US" sz="2400">
                <a:latin typeface="Times New Roman" panose="02020603050405020304" pitchFamily="18" charset="0"/>
                <a:cs typeface="Times New Roman" panose="02020603050405020304" pitchFamily="18" charset="0"/>
              </a:rPr>
              <a:t>- Tiến hành đúng trình tự</a:t>
            </a:r>
          </a:p>
          <a:p>
            <a:r>
              <a:rPr lang="en-US" sz="2400">
                <a:latin typeface="Times New Roman" panose="02020603050405020304" pitchFamily="18" charset="0"/>
                <a:cs typeface="Times New Roman" panose="02020603050405020304" pitchFamily="18" charset="0"/>
              </a:rPr>
              <a:t>- Đấu nối đúng, chắc chắn, an toàn</a:t>
            </a:r>
          </a:p>
          <a:p>
            <a:r>
              <a:rPr lang="en-US" sz="2400">
                <a:latin typeface="Times New Roman" panose="02020603050405020304" pitchFamily="18" charset="0"/>
                <a:cs typeface="Times New Roman" panose="02020603050405020304" pitchFamily="18" charset="0"/>
              </a:rPr>
              <a:t>- Mạch hoạt động đúng chức năng</a:t>
            </a: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402732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5598168"/>
          </a:xfrm>
          <a:prstGeom prst="rect">
            <a:avLst/>
          </a:prstGeom>
        </p:spPr>
      </p:pic>
      <p:sp>
        <p:nvSpPr>
          <p:cNvPr id="7" name="Rectangle 6"/>
          <p:cNvSpPr/>
          <p:nvPr/>
        </p:nvSpPr>
        <p:spPr>
          <a:xfrm>
            <a:off x="735888" y="5910157"/>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Tree>
    <p:extLst>
      <p:ext uri="{BB962C8B-B14F-4D97-AF65-F5344CB8AC3E}">
        <p14:creationId xmlns:p14="http://schemas.microsoft.com/office/powerpoint/2010/main" val="13038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3312168"/>
          </a:xfrm>
          <a:prstGeom prst="rect">
            <a:avLst/>
          </a:prstGeom>
        </p:spPr>
      </p:pic>
      <p:sp>
        <p:nvSpPr>
          <p:cNvPr id="7" name="Rectangle 6"/>
          <p:cNvSpPr/>
          <p:nvPr/>
        </p:nvSpPr>
        <p:spPr>
          <a:xfrm>
            <a:off x="1911545" y="3332975"/>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
        <p:nvSpPr>
          <p:cNvPr id="2" name="Rectangle 1"/>
          <p:cNvSpPr/>
          <p:nvPr/>
        </p:nvSpPr>
        <p:spPr>
          <a:xfrm>
            <a:off x="2049625" y="3887575"/>
            <a:ext cx="6096000" cy="2677656"/>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1.</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Cổng đầu ra điều khiển:</a:t>
            </a:r>
          </a:p>
          <a:p>
            <a:r>
              <a:rPr lang="vi-VN" sz="2400">
                <a:latin typeface="Times New Roman" panose="02020603050405020304" pitchFamily="18" charset="0"/>
                <a:cs typeface="Times New Roman" panose="02020603050405020304" pitchFamily="18" charset="0"/>
              </a:rPr>
              <a:t>+ Tiếp điểm thường mở</a:t>
            </a:r>
          </a:p>
          <a:p>
            <a:r>
              <a:rPr lang="vi-VN" sz="2400">
                <a:latin typeface="Times New Roman" panose="02020603050405020304" pitchFamily="18" charset="0"/>
                <a:cs typeface="Times New Roman" panose="02020603050405020304" pitchFamily="18" charset="0"/>
              </a:rPr>
              <a:t>+ Đầu nối chung</a:t>
            </a:r>
          </a:p>
          <a:p>
            <a:r>
              <a:rPr lang="vi-VN" sz="2400">
                <a:latin typeface="Times New Roman" panose="02020603050405020304" pitchFamily="18" charset="0"/>
                <a:cs typeface="Times New Roman" panose="02020603050405020304" pitchFamily="18" charset="0"/>
              </a:rPr>
              <a:t>+ Tiếp điểm thường đóng</a:t>
            </a:r>
          </a:p>
          <a:p>
            <a:r>
              <a:rPr lang="vi-VN" sz="2400">
                <a:latin typeface="Times New Roman" panose="02020603050405020304" pitchFamily="18" charset="0"/>
                <a:cs typeface="Times New Roman" panose="02020603050405020304" pitchFamily="18" charset="0"/>
              </a:rPr>
              <a:t>- Cổng nối nguồn cấp cho mô đun:</a:t>
            </a:r>
          </a:p>
          <a:p>
            <a:r>
              <a:rPr lang="vi-VN" sz="2400">
                <a:latin typeface="Times New Roman" panose="02020603050405020304" pitchFamily="18" charset="0"/>
                <a:cs typeface="Times New Roman" panose="02020603050405020304" pitchFamily="18" charset="0"/>
              </a:rPr>
              <a:t>+ Đầu nối GND để nối với cực (-) của nguồn.</a:t>
            </a:r>
          </a:p>
          <a:p>
            <a:r>
              <a:rPr lang="vi-VN" sz="2400">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19776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94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73617" y="3558083"/>
            <a:ext cx="3116424" cy="3046988"/>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2. Các thành phần chính của mạch điện điều khiển đèn LED sử dụng mô đun cảm biến ánh sáng</a:t>
            </a:r>
          </a:p>
          <a:p>
            <a:r>
              <a:rPr lang="en-US" sz="2400">
                <a:solidFill>
                  <a:srgbClr val="FF0000"/>
                </a:solidFill>
                <a:latin typeface="Times New Roman" panose="02020603050405020304" pitchFamily="18" charset="0"/>
                <a:cs typeface="Times New Roman" panose="02020603050405020304" pitchFamily="18" charset="0"/>
              </a:rPr>
              <a:t>- Công tắc</a:t>
            </a:r>
          </a:p>
          <a:p>
            <a:r>
              <a:rPr lang="en-US" sz="2400">
                <a:solidFill>
                  <a:srgbClr val="FF0000"/>
                </a:solidFill>
                <a:latin typeface="Times New Roman" panose="02020603050405020304" pitchFamily="18" charset="0"/>
                <a:cs typeface="Times New Roman" panose="02020603050405020304" pitchFamily="18" charset="0"/>
              </a:rPr>
              <a:t>- Đèn LED 12V</a:t>
            </a:r>
          </a:p>
          <a:p>
            <a:r>
              <a:rPr lang="en-US" sz="24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696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spTree>
    <p:extLst>
      <p:ext uri="{BB962C8B-B14F-4D97-AF65-F5344CB8AC3E}">
        <p14:creationId xmlns:p14="http://schemas.microsoft.com/office/powerpoint/2010/main" val="298601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graphicFrame>
        <p:nvGraphicFramePr>
          <p:cNvPr id="5" name="Table 4"/>
          <p:cNvGraphicFramePr>
            <a:graphicFrameLocks noGrp="1"/>
          </p:cNvGraphicFramePr>
          <p:nvPr>
            <p:extLst>
              <p:ext uri="{D42A27DB-BD31-4B8C-83A1-F6EECF244321}">
                <p14:modId xmlns:p14="http://schemas.microsoft.com/office/powerpoint/2010/main" val="128728158"/>
              </p:ext>
            </p:extLst>
          </p:nvPr>
        </p:nvGraphicFramePr>
        <p:xfrm>
          <a:off x="350799" y="1047614"/>
          <a:ext cx="11648368" cy="3840480"/>
        </p:xfrm>
        <a:graphic>
          <a:graphicData uri="http://schemas.openxmlformats.org/drawingml/2006/table">
            <a:tbl>
              <a:tblPr firstRow="1" firstCol="1" bandRow="1"/>
              <a:tblGrid>
                <a:gridCol w="977783">
                  <a:extLst>
                    <a:ext uri="{9D8B030D-6E8A-4147-A177-3AD203B41FA5}">
                      <a16:colId xmlns:a16="http://schemas.microsoft.com/office/drawing/2014/main" val="4169517364"/>
                    </a:ext>
                  </a:extLst>
                </a:gridCol>
                <a:gridCol w="6589405">
                  <a:extLst>
                    <a:ext uri="{9D8B030D-6E8A-4147-A177-3AD203B41FA5}">
                      <a16:colId xmlns:a16="http://schemas.microsoft.com/office/drawing/2014/main" val="1466176854"/>
                    </a:ext>
                  </a:extLst>
                </a:gridCol>
                <a:gridCol w="1913053">
                  <a:extLst>
                    <a:ext uri="{9D8B030D-6E8A-4147-A177-3AD203B41FA5}">
                      <a16:colId xmlns:a16="http://schemas.microsoft.com/office/drawing/2014/main" val="464905865"/>
                    </a:ext>
                  </a:extLst>
                </a:gridCol>
                <a:gridCol w="2168127">
                  <a:extLst>
                    <a:ext uri="{9D8B030D-6E8A-4147-A177-3AD203B41FA5}">
                      <a16:colId xmlns:a16="http://schemas.microsoft.com/office/drawing/2014/main" val="14525525"/>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gọi</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9623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385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55879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Đèn LED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284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79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6966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98930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616092"/>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ánh sáng MXH M131</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370020"/>
                  </a:ext>
                </a:extLst>
              </a:tr>
            </a:tbl>
          </a:graphicData>
        </a:graphic>
      </p:graphicFrame>
    </p:spTree>
    <p:extLst>
      <p:ext uri="{BB962C8B-B14F-4D97-AF65-F5344CB8AC3E}">
        <p14:creationId xmlns:p14="http://schemas.microsoft.com/office/powerpoint/2010/main" val="16704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82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233266" y="1069472"/>
            <a:ext cx="11402008"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ánh sáng</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Đèn LED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90958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circle(in)">
                                      <p:cBhvr>
                                        <p:cTn id="31" dur="2000"/>
                                        <p:tgtEl>
                                          <p:spTgt spid="2">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circle(in)">
                                      <p:cBhvr>
                                        <p:cTn id="34" dur="2000"/>
                                        <p:tgtEl>
                                          <p:spTgt spid="2">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circle(in)">
                                      <p:cBhvr>
                                        <p:cTn id="37" dur="2000"/>
                                        <p:tgtEl>
                                          <p:spTgt spid="2">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circle(in)">
                                      <p:cBhvr>
                                        <p:cTn id="40" dur="2000"/>
                                        <p:tgtEl>
                                          <p:spTgt spid="2">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circle(in)">
                                      <p:cBhvr>
                                        <p:cTn id="43" dur="2000"/>
                                        <p:tgtEl>
                                          <p:spTgt spid="2">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circle(in)">
                                      <p:cBhvr>
                                        <p:cTn id="46" dur="2000"/>
                                        <p:tgtEl>
                                          <p:spTgt spid="2">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circle(in)">
                                      <p:cBhvr>
                                        <p:cTn id="49" dur="2000"/>
                                        <p:tgtEl>
                                          <p:spTgt spid="2">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circle(in)">
                                      <p:cBhvr>
                                        <p:cTn id="52" dur="2000"/>
                                        <p:tgtEl>
                                          <p:spTgt spid="2">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circle(in)">
                                      <p:cBhvr>
                                        <p:cTn id="55" dur="2000"/>
                                        <p:tgtEl>
                                          <p:spTgt spid="2">
                                            <p:txEl>
                                              <p:pRg st="16" end="16"/>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circle(in)">
                                      <p:cBhvr>
                                        <p:cTn id="58" dur="2000"/>
                                        <p:tgtEl>
                                          <p:spTgt spid="2">
                                            <p:txEl>
                                              <p:pRg st="17" end="17"/>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circle(in)">
                                      <p:cBhvr>
                                        <p:cTn id="61" dur="20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5878532"/>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2. Thực hành lắp ráp mạch điều khiển đơn giản sử dụng mô đun cảm biến</a:t>
            </a:r>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a. Mạch điện</a:t>
            </a:r>
            <a:r>
              <a:rPr lang="nl-NL" sz="1600">
                <a:latin typeface="Times New Roman" panose="02020603050405020304" pitchFamily="18" charset="0"/>
                <a:cs typeface="Times New Roman" panose="02020603050405020304" pitchFamily="18" charset="0"/>
              </a:rPr>
              <a:t>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ánh sáng</a:t>
            </a:r>
          </a:p>
          <a:p>
            <a:r>
              <a:rPr lang="en-US" sz="1600">
                <a:latin typeface="Times New Roman" panose="02020603050405020304" pitchFamily="18" charset="0"/>
                <a:cs typeface="Times New Roman" panose="02020603050405020304" pitchFamily="18" charset="0"/>
              </a:rPr>
              <a:t>- Cổng đầu ra điều khiển:</a:t>
            </a:r>
          </a:p>
          <a:p>
            <a:r>
              <a:rPr lang="en-US" sz="1600">
                <a:latin typeface="Times New Roman" panose="02020603050405020304" pitchFamily="18" charset="0"/>
                <a:cs typeface="Times New Roman" panose="02020603050405020304" pitchFamily="18" charset="0"/>
              </a:rPr>
              <a:t>+ Tiếp điểm thường mở</a:t>
            </a:r>
          </a:p>
          <a:p>
            <a:r>
              <a:rPr lang="en-US" sz="1600">
                <a:latin typeface="Times New Roman" panose="02020603050405020304" pitchFamily="18" charset="0"/>
                <a:cs typeface="Times New Roman" panose="02020603050405020304" pitchFamily="18" charset="0"/>
              </a:rPr>
              <a:t>+ Đầu nối chung</a:t>
            </a:r>
          </a:p>
          <a:p>
            <a:r>
              <a:rPr lang="en-US" sz="1600">
                <a:latin typeface="Times New Roman" panose="02020603050405020304" pitchFamily="18" charset="0"/>
                <a:cs typeface="Times New Roman" panose="02020603050405020304" pitchFamily="18" charset="0"/>
              </a:rPr>
              <a:t>+ Tiếp điểm thường đóng</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VCC 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Đèn LED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8826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a:solidFill>
                  <a:srgbClr val="0000FF"/>
                </a:solidFill>
                <a:latin typeface="Times New Roman" panose="02020603050405020304" pitchFamily="18" charset="0"/>
                <a:cs typeface="Times New Roman" panose="02020603050405020304" pitchFamily="18" charset="0"/>
              </a:rPr>
              <a:t>Quan sát hình 16.1 và cho biết vị trí các cổng kết nối với mạch điện trên mô đun cảm biến</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6066" y="313508"/>
            <a:ext cx="6883288"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16.1. Mô đun cảm biến nhiệt độ</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04186859"/>
              </p:ext>
            </p:extLst>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Tiêu chí đánh giá</a:t>
            </a:r>
          </a:p>
        </p:txBody>
      </p:sp>
    </p:spTree>
    <p:extLst>
      <p:ext uri="{BB962C8B-B14F-4D97-AF65-F5344CB8AC3E}">
        <p14:creationId xmlns:p14="http://schemas.microsoft.com/office/powerpoint/2010/main" val="40935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16.7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Tree>
    <p:extLst>
      <p:ext uri="{BB962C8B-B14F-4D97-AF65-F5344CB8AC3E}">
        <p14:creationId xmlns:p14="http://schemas.microsoft.com/office/powerpoint/2010/main" val="325258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16.7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
        <p:nvSpPr>
          <p:cNvPr id="2" name="Rectangle 1"/>
          <p:cNvSpPr/>
          <p:nvPr/>
        </p:nvSpPr>
        <p:spPr>
          <a:xfrm>
            <a:off x="7417836" y="3027698"/>
            <a:ext cx="4114801" cy="3416320"/>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1.Cổng đầu ra điều khiển:</a:t>
            </a:r>
          </a:p>
          <a:p>
            <a:r>
              <a:rPr lang="en-US" sz="2400">
                <a:solidFill>
                  <a:srgbClr val="FF0000"/>
                </a:solidFill>
                <a:latin typeface="Times New Roman" panose="02020603050405020304" pitchFamily="18" charset="0"/>
                <a:cs typeface="Times New Roman" panose="02020603050405020304" pitchFamily="18" charset="0"/>
              </a:rPr>
              <a:t>+ Tiếp điểm K0</a:t>
            </a:r>
          </a:p>
          <a:p>
            <a:r>
              <a:rPr lang="en-US" sz="2400">
                <a:solidFill>
                  <a:srgbClr val="FF0000"/>
                </a:solidFill>
                <a:latin typeface="Times New Roman" panose="02020603050405020304" pitchFamily="18" charset="0"/>
                <a:cs typeface="Times New Roman" panose="02020603050405020304" pitchFamily="18" charset="0"/>
              </a:rPr>
              <a:t>+ Tiếp điểm K1</a:t>
            </a:r>
          </a:p>
          <a:p>
            <a:r>
              <a:rPr lang="en-US" sz="2400">
                <a:solidFill>
                  <a:srgbClr val="FF0000"/>
                </a:solidFill>
                <a:latin typeface="Times New Roman" panose="02020603050405020304" pitchFamily="18" charset="0"/>
                <a:cs typeface="Times New Roman" panose="02020603050405020304" pitchFamily="18" charset="0"/>
              </a:rPr>
              <a:t>- Cổng nối nguồn cấp cho mô đun:</a:t>
            </a:r>
          </a:p>
          <a:p>
            <a:r>
              <a:rPr lang="en-US"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en-US" sz="2400">
                <a:solidFill>
                  <a:srgbClr val="FF0000"/>
                </a:solidFill>
                <a:latin typeface="Times New Roman" panose="02020603050405020304" pitchFamily="18" charset="0"/>
                <a:cs typeface="Times New Roman" panose="02020603050405020304" pitchFamily="18" charset="0"/>
              </a:rPr>
              <a:t>+ Đầu nối +12Vđể nối với cực (+) của nguồn.</a:t>
            </a:r>
          </a:p>
        </p:txBody>
      </p:sp>
    </p:spTree>
    <p:extLst>
      <p:ext uri="{BB962C8B-B14F-4D97-AF65-F5344CB8AC3E}">
        <p14:creationId xmlns:p14="http://schemas.microsoft.com/office/powerpoint/2010/main" val="24155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882" y="373425"/>
            <a:ext cx="359228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16.9 và nêu tên các thành phần chính của mạch điện điều khiển đèn quạt điện sử dụng mô đun cảm biến ánh sáng?</a:t>
            </a:r>
          </a:p>
        </p:txBody>
      </p:sp>
      <p:pic>
        <p:nvPicPr>
          <p:cNvPr id="5" name="Picture 4"/>
          <p:cNvPicPr>
            <a:picLocks noChangeAspect="1"/>
          </p:cNvPicPr>
          <p:nvPr/>
        </p:nvPicPr>
        <p:blipFill>
          <a:blip r:embed="rId2"/>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882" y="373425"/>
            <a:ext cx="359228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16.9 và nêu tên các thành phần chính của mạch điện điều khiển đèn quạt điện sử dụng mô đun cảm biến ánh sáng?</a:t>
            </a:r>
          </a:p>
        </p:txBody>
      </p:sp>
      <p:pic>
        <p:nvPicPr>
          <p:cNvPr id="5" name="Picture 4"/>
          <p:cNvPicPr>
            <a:picLocks noChangeAspect="1"/>
          </p:cNvPicPr>
          <p:nvPr/>
        </p:nvPicPr>
        <p:blipFill>
          <a:blip r:embed="rId2"/>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64285" y="3481968"/>
            <a:ext cx="3946850" cy="3108543"/>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en-US" sz="2800">
                <a:solidFill>
                  <a:srgbClr val="FF0000"/>
                </a:solidFill>
                <a:latin typeface="Times New Roman" panose="02020603050405020304" pitchFamily="18" charset="0"/>
                <a:cs typeface="Times New Roman" panose="02020603050405020304" pitchFamily="18" charset="0"/>
              </a:rPr>
              <a:t>- Công tắc</a:t>
            </a:r>
          </a:p>
          <a:p>
            <a:r>
              <a:rPr lang="en-US" sz="2800">
                <a:solidFill>
                  <a:srgbClr val="FF0000"/>
                </a:solidFill>
                <a:latin typeface="Times New Roman" panose="02020603050405020304" pitchFamily="18" charset="0"/>
                <a:cs typeface="Times New Roman" panose="02020603050405020304" pitchFamily="18" charset="0"/>
              </a:rPr>
              <a:t>- Quạt 12V</a:t>
            </a:r>
          </a:p>
          <a:p>
            <a:r>
              <a:rPr lang="en-US"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314612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500"/>
                                        <p:tgtEl>
                                          <p:spTgt spid="2">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00"/>
                                        <p:tgtEl>
                                          <p:spTgt spid="2">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down)">
                                      <p:cBhvr>
                                        <p:cTn id="3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nhiệt độ</a:t>
            </a:r>
          </a:p>
        </p:txBody>
      </p:sp>
    </p:spTree>
    <p:extLst>
      <p:ext uri="{BB962C8B-B14F-4D97-AF65-F5344CB8AC3E}">
        <p14:creationId xmlns:p14="http://schemas.microsoft.com/office/powerpoint/2010/main" val="19698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nhiệt độ</a:t>
            </a:r>
          </a:p>
        </p:txBody>
      </p:sp>
      <p:graphicFrame>
        <p:nvGraphicFramePr>
          <p:cNvPr id="2" name="Table 1"/>
          <p:cNvGraphicFramePr>
            <a:graphicFrameLocks noGrp="1"/>
          </p:cNvGraphicFramePr>
          <p:nvPr>
            <p:extLst>
              <p:ext uri="{D42A27DB-BD31-4B8C-83A1-F6EECF244321}">
                <p14:modId xmlns:p14="http://schemas.microsoft.com/office/powerpoint/2010/main" val="1397486039"/>
              </p:ext>
            </p:extLst>
          </p:nvPr>
        </p:nvGraphicFramePr>
        <p:xfrm>
          <a:off x="500743" y="1218021"/>
          <a:ext cx="11377125" cy="3840480"/>
        </p:xfrm>
        <a:graphic>
          <a:graphicData uri="http://schemas.openxmlformats.org/drawingml/2006/table">
            <a:tbl>
              <a:tblPr firstRow="1" firstCol="1" bandRow="1"/>
              <a:tblGrid>
                <a:gridCol w="955014">
                  <a:extLst>
                    <a:ext uri="{9D8B030D-6E8A-4147-A177-3AD203B41FA5}">
                      <a16:colId xmlns:a16="http://schemas.microsoft.com/office/drawing/2014/main" val="3698376069"/>
                    </a:ext>
                  </a:extLst>
                </a:gridCol>
                <a:gridCol w="6435965">
                  <a:extLst>
                    <a:ext uri="{9D8B030D-6E8A-4147-A177-3AD203B41FA5}">
                      <a16:colId xmlns:a16="http://schemas.microsoft.com/office/drawing/2014/main" val="4135194640"/>
                    </a:ext>
                  </a:extLst>
                </a:gridCol>
                <a:gridCol w="1868506">
                  <a:extLst>
                    <a:ext uri="{9D8B030D-6E8A-4147-A177-3AD203B41FA5}">
                      <a16:colId xmlns:a16="http://schemas.microsoft.com/office/drawing/2014/main" val="3976758446"/>
                    </a:ext>
                  </a:extLst>
                </a:gridCol>
                <a:gridCol w="2117640">
                  <a:extLst>
                    <a:ext uri="{9D8B030D-6E8A-4147-A177-3AD203B41FA5}">
                      <a16:colId xmlns:a16="http://schemas.microsoft.com/office/drawing/2014/main" val="2265106051"/>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3691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5259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97871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Quạt điện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9490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24783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08635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40282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47102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nhiệt độ XH W1209</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780966"/>
                  </a:ext>
                </a:extLst>
              </a:tr>
            </a:tbl>
          </a:graphicData>
        </a:graphic>
      </p:graphicFrame>
    </p:spTree>
    <p:extLst>
      <p:ext uri="{BB962C8B-B14F-4D97-AF65-F5344CB8AC3E}">
        <p14:creationId xmlns:p14="http://schemas.microsoft.com/office/powerpoint/2010/main" val="41912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Tree>
    <p:extLst>
      <p:ext uri="{BB962C8B-B14F-4D97-AF65-F5344CB8AC3E}">
        <p14:creationId xmlns:p14="http://schemas.microsoft.com/office/powerpoint/2010/main" val="9387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604" y="87374"/>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
        <p:nvSpPr>
          <p:cNvPr id="2" name="Rectangle 1"/>
          <p:cNvSpPr/>
          <p:nvPr/>
        </p:nvSpPr>
        <p:spPr>
          <a:xfrm>
            <a:off x="214604" y="945142"/>
            <a:ext cx="10814180"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nhiệt độ</a:t>
            </a:r>
          </a:p>
          <a:p>
            <a:r>
              <a:rPr lang="vi-VN">
                <a:solidFill>
                  <a:srgbClr val="FF0000"/>
                </a:solidFill>
                <a:latin typeface="Times New Roman" panose="02020603050405020304" pitchFamily="18" charset="0"/>
                <a:cs typeface="Times New Roman" panose="02020603050405020304" pitchFamily="18" charset="0"/>
              </a:rPr>
              <a:t>-Cổng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K0</a:t>
            </a:r>
          </a:p>
          <a:p>
            <a:r>
              <a:rPr lang="vi-VN">
                <a:solidFill>
                  <a:srgbClr val="FF0000"/>
                </a:solidFill>
                <a:latin typeface="Times New Roman" panose="02020603050405020304" pitchFamily="18" charset="0"/>
                <a:cs typeface="Times New Roman" panose="02020603050405020304" pitchFamily="18" charset="0"/>
              </a:rPr>
              <a:t>+ Tiếp điểm K1</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+12Vđể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Quạt điện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a:t>
            </a:r>
          </a:p>
          <a:p>
            <a:r>
              <a:rPr lang="vi-VN">
                <a:solidFill>
                  <a:srgbClr val="FF0000"/>
                </a:solidFill>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p>
          <a:p>
            <a:r>
              <a:rPr lang="vi-VN">
                <a:solidFill>
                  <a:srgbClr val="FF0000"/>
                </a:solidFill>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31942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barn(inVertical)">
                                      <p:cBhvr>
                                        <p:cTn id="52" dur="500"/>
                                        <p:tgtEl>
                                          <p:spTgt spid="2">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barn(inVertical)">
                                      <p:cBhvr>
                                        <p:cTn id="55" dur="500"/>
                                        <p:tgtEl>
                                          <p:spTgt spid="2">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barn(inVertical)">
                                      <p:cBhvr>
                                        <p:cTn id="58" dur="500"/>
                                        <p:tgtEl>
                                          <p:spTgt spid="2">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barn(inVertical)">
                                      <p:cBhvr>
                                        <p:cTn id="61" dur="500"/>
                                        <p:tgtEl>
                                          <p:spTgt spid="2">
                                            <p:txEl>
                                              <p:pRg st="18" end="18"/>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2">
                                            <p:txEl>
                                              <p:pRg st="19" end="19"/>
                                            </p:txEl>
                                          </p:spTgt>
                                        </p:tgtEl>
                                        <p:attrNameLst>
                                          <p:attrName>style.visibility</p:attrName>
                                        </p:attrNameLst>
                                      </p:cBhvr>
                                      <p:to>
                                        <p:strVal val="visible"/>
                                      </p:to>
                                    </p:set>
                                    <p:animEffect transition="in" filter="barn(inVertical)">
                                      <p:cBhvr>
                                        <p:cTn id="64"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5632311"/>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b. Mạch điện</a:t>
            </a:r>
            <a:r>
              <a:rPr lang="nl-NL" sz="1600" b="1">
                <a:latin typeface="Times New Roman" panose="02020603050405020304" pitchFamily="18" charset="0"/>
                <a:cs typeface="Times New Roman" panose="02020603050405020304" pitchFamily="18" charset="0"/>
              </a:rPr>
              <a:t> điều khiển sử dụng mô đun cảm biến nhiệt độ</a:t>
            </a:r>
            <a:endParaRPr lang="en-US" sz="1600" b="1">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nhiệt độ</a:t>
            </a:r>
          </a:p>
          <a:p>
            <a:r>
              <a:rPr lang="en-US" sz="1600">
                <a:latin typeface="Times New Roman" panose="02020603050405020304" pitchFamily="18" charset="0"/>
                <a:cs typeface="Times New Roman" panose="02020603050405020304" pitchFamily="18" charset="0"/>
              </a:rPr>
              <a:t>-Cổng đầu ra điều khiển:</a:t>
            </a:r>
          </a:p>
          <a:p>
            <a:r>
              <a:rPr lang="en-US" sz="1600">
                <a:latin typeface="Times New Roman" panose="02020603050405020304" pitchFamily="18" charset="0"/>
                <a:cs typeface="Times New Roman" panose="02020603050405020304" pitchFamily="18" charset="0"/>
              </a:rPr>
              <a:t>+ Tiếp điểm K0</a:t>
            </a:r>
          </a:p>
          <a:p>
            <a:r>
              <a:rPr lang="en-US" sz="1600">
                <a:latin typeface="Times New Roman" panose="02020603050405020304" pitchFamily="18" charset="0"/>
                <a:cs typeface="Times New Roman" panose="02020603050405020304" pitchFamily="18" charset="0"/>
              </a:rPr>
              <a:t>+ Tiếp điểm K1</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+12Vđể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Quạt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966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066" y="313508"/>
            <a:ext cx="5810626"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16.1. Mô đun cảm biến nhiệt độ</a:t>
            </a:r>
          </a:p>
        </p:txBody>
      </p:sp>
      <p:pic>
        <p:nvPicPr>
          <p:cNvPr id="6" name="Picture 5"/>
          <p:cNvPicPr>
            <a:picLocks noChangeAspect="1"/>
          </p:cNvPicPr>
          <p:nvPr/>
        </p:nvPicPr>
        <p:blipFill>
          <a:blip r:embed="rId3"/>
          <a:stretch>
            <a:fillRect/>
          </a:stretch>
        </p:blipFill>
        <p:spPr>
          <a:xfrm>
            <a:off x="6345092" y="313507"/>
            <a:ext cx="5375054" cy="5339946"/>
          </a:xfrm>
          <a:prstGeom prst="rect">
            <a:avLst/>
          </a:prstGeom>
        </p:spPr>
      </p:pic>
      <p:sp>
        <p:nvSpPr>
          <p:cNvPr id="7" name="TextBox 6"/>
          <p:cNvSpPr txBox="1"/>
          <p:nvPr/>
        </p:nvSpPr>
        <p:spPr>
          <a:xfrm>
            <a:off x="7221415" y="5767754"/>
            <a:ext cx="4404947"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16.1. Mô đun cảm biến nhiệt độ</a:t>
            </a:r>
          </a:p>
        </p:txBody>
      </p:sp>
    </p:spTree>
    <p:extLst>
      <p:ext uri="{BB962C8B-B14F-4D97-AF65-F5344CB8AC3E}">
        <p14:creationId xmlns:p14="http://schemas.microsoft.com/office/powerpoint/2010/main" val="36154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Tiêu chí đánh giá</a:t>
            </a:r>
          </a:p>
        </p:txBody>
      </p:sp>
    </p:spTree>
    <p:extLst>
      <p:ext uri="{BB962C8B-B14F-4D97-AF65-F5344CB8AC3E}">
        <p14:creationId xmlns:p14="http://schemas.microsoft.com/office/powerpoint/2010/main" val="32601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Tree>
    <p:extLst>
      <p:ext uri="{BB962C8B-B14F-4D97-AF65-F5344CB8AC3E}">
        <p14:creationId xmlns:p14="http://schemas.microsoft.com/office/powerpoint/2010/main" val="27473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
        <p:nvSpPr>
          <p:cNvPr id="2" name="Rectangle 1"/>
          <p:cNvSpPr/>
          <p:nvPr/>
        </p:nvSpPr>
        <p:spPr>
          <a:xfrm>
            <a:off x="7884367" y="2752501"/>
            <a:ext cx="3937518" cy="378565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1.Cổng đầu ra điều khiển:</a:t>
            </a:r>
          </a:p>
          <a:p>
            <a:r>
              <a:rPr lang="vi-VN" sz="2400">
                <a:solidFill>
                  <a:srgbClr val="FF0000"/>
                </a:solidFill>
                <a:latin typeface="Times New Roman" panose="02020603050405020304" pitchFamily="18" charset="0"/>
                <a:cs typeface="Times New Roman" panose="02020603050405020304" pitchFamily="18" charset="0"/>
              </a:rPr>
              <a:t>+ Tiếp điểm thường mở</a:t>
            </a:r>
          </a:p>
          <a:p>
            <a:r>
              <a:rPr lang="vi-VN" sz="2400">
                <a:solidFill>
                  <a:srgbClr val="FF0000"/>
                </a:solidFill>
                <a:latin typeface="Times New Roman" panose="02020603050405020304" pitchFamily="18" charset="0"/>
                <a:cs typeface="Times New Roman" panose="02020603050405020304" pitchFamily="18" charset="0"/>
              </a:rPr>
              <a:t>+ Đầu nối chung</a:t>
            </a:r>
          </a:p>
          <a:p>
            <a:r>
              <a:rPr lang="vi-VN" sz="2400">
                <a:solidFill>
                  <a:srgbClr val="FF0000"/>
                </a:solidFill>
                <a:latin typeface="Times New Roman" panose="02020603050405020304" pitchFamily="18" charset="0"/>
                <a:cs typeface="Times New Roman" panose="02020603050405020304" pitchFamily="18" charset="0"/>
              </a:rPr>
              <a:t>+ Tiếp điểm thường đóng</a:t>
            </a:r>
          </a:p>
          <a:p>
            <a:r>
              <a:rPr lang="vi-VN" sz="2400">
                <a:solidFill>
                  <a:srgbClr val="FF0000"/>
                </a:solidFill>
                <a:latin typeface="Times New Roman" panose="02020603050405020304" pitchFamily="18" charset="0"/>
                <a:cs typeface="Times New Roman" panose="02020603050405020304" pitchFamily="18" charset="0"/>
              </a:rPr>
              <a:t>- Cổng nối nguồn cấp cho mô đun:</a:t>
            </a:r>
          </a:p>
          <a:p>
            <a:r>
              <a:rPr lang="vi-VN"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sz="2400">
                <a:solidFill>
                  <a:srgbClr val="FF0000"/>
                </a:solidFill>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4838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7613778" y="2718327"/>
            <a:ext cx="420810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vi-VN" sz="2800">
                <a:solidFill>
                  <a:srgbClr val="FF0000"/>
                </a:solidFill>
                <a:latin typeface="Times New Roman" panose="02020603050405020304" pitchFamily="18" charset="0"/>
                <a:cs typeface="Times New Roman" panose="02020603050405020304" pitchFamily="18" charset="0"/>
              </a:rPr>
              <a:t>- Công tắc</a:t>
            </a:r>
          </a:p>
          <a:p>
            <a:r>
              <a:rPr lang="vi-VN" sz="2800">
                <a:solidFill>
                  <a:srgbClr val="FF0000"/>
                </a:solidFill>
                <a:latin typeface="Times New Roman" panose="02020603050405020304" pitchFamily="18" charset="0"/>
                <a:cs typeface="Times New Roman" panose="02020603050405020304" pitchFamily="18" charset="0"/>
              </a:rPr>
              <a:t>- Máy bơm 12V</a:t>
            </a:r>
          </a:p>
          <a:p>
            <a:r>
              <a:rPr lang="vi-VN"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5510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độ ẩm</a:t>
            </a:r>
          </a:p>
        </p:txBody>
      </p:sp>
    </p:spTree>
    <p:extLst>
      <p:ext uri="{BB962C8B-B14F-4D97-AF65-F5344CB8AC3E}">
        <p14:creationId xmlns:p14="http://schemas.microsoft.com/office/powerpoint/2010/main" val="5631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độ ẩm</a:t>
            </a:r>
          </a:p>
        </p:txBody>
      </p:sp>
      <p:graphicFrame>
        <p:nvGraphicFramePr>
          <p:cNvPr id="2" name="Table 1"/>
          <p:cNvGraphicFramePr>
            <a:graphicFrameLocks noGrp="1"/>
          </p:cNvGraphicFramePr>
          <p:nvPr>
            <p:extLst>
              <p:ext uri="{D42A27DB-BD31-4B8C-83A1-F6EECF244321}">
                <p14:modId xmlns:p14="http://schemas.microsoft.com/office/powerpoint/2010/main" val="2816652225"/>
              </p:ext>
            </p:extLst>
          </p:nvPr>
        </p:nvGraphicFramePr>
        <p:xfrm>
          <a:off x="500743" y="1262218"/>
          <a:ext cx="11218505" cy="3840480"/>
        </p:xfrm>
        <a:graphic>
          <a:graphicData uri="http://schemas.openxmlformats.org/drawingml/2006/table">
            <a:tbl>
              <a:tblPr firstRow="1" firstCol="1" bandRow="1"/>
              <a:tblGrid>
                <a:gridCol w="941699">
                  <a:extLst>
                    <a:ext uri="{9D8B030D-6E8A-4147-A177-3AD203B41FA5}">
                      <a16:colId xmlns:a16="http://schemas.microsoft.com/office/drawing/2014/main" val="3707954811"/>
                    </a:ext>
                  </a:extLst>
                </a:gridCol>
                <a:gridCol w="6346235">
                  <a:extLst>
                    <a:ext uri="{9D8B030D-6E8A-4147-A177-3AD203B41FA5}">
                      <a16:colId xmlns:a16="http://schemas.microsoft.com/office/drawing/2014/main" val="2505741250"/>
                    </a:ext>
                  </a:extLst>
                </a:gridCol>
                <a:gridCol w="1842455">
                  <a:extLst>
                    <a:ext uri="{9D8B030D-6E8A-4147-A177-3AD203B41FA5}">
                      <a16:colId xmlns:a16="http://schemas.microsoft.com/office/drawing/2014/main" val="3324298464"/>
                    </a:ext>
                  </a:extLst>
                </a:gridCol>
                <a:gridCol w="2088116">
                  <a:extLst>
                    <a:ext uri="{9D8B030D-6E8A-4147-A177-3AD203B41FA5}">
                      <a16:colId xmlns:a16="http://schemas.microsoft.com/office/drawing/2014/main" val="1402990614"/>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626898"/>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35632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368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Máy bơm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53218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69721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97430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21599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414765"/>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độ ẩm MH</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338676"/>
                  </a:ext>
                </a:extLst>
              </a:tr>
            </a:tbl>
          </a:graphicData>
        </a:graphic>
      </p:graphicFrame>
    </p:spTree>
    <p:extLst>
      <p:ext uri="{BB962C8B-B14F-4D97-AF65-F5344CB8AC3E}">
        <p14:creationId xmlns:p14="http://schemas.microsoft.com/office/powerpoint/2010/main" val="394982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807" y="158620"/>
            <a:ext cx="11629053"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205274" y="948690"/>
            <a:ext cx="11224725"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độ ẩm</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Máy bơm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17406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inVertical)">
                                      <p:cBhvr>
                                        <p:cTn id="28" dur="500"/>
                                        <p:tgtEl>
                                          <p:spTgt spid="5">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arn(inVertical)">
                                      <p:cBhvr>
                                        <p:cTn id="31" dur="500"/>
                                        <p:tgtEl>
                                          <p:spTgt spid="5">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barn(inVertical)">
                                      <p:cBhvr>
                                        <p:cTn id="34" dur="500"/>
                                        <p:tgtEl>
                                          <p:spTgt spid="5">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arn(inVertical)">
                                      <p:cBhvr>
                                        <p:cTn id="37" dur="500"/>
                                        <p:tgtEl>
                                          <p:spTgt spid="5">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barn(inVertical)">
                                      <p:cBhvr>
                                        <p:cTn id="40" dur="500"/>
                                        <p:tgtEl>
                                          <p:spTgt spid="5">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barn(inVertical)">
                                      <p:cBhvr>
                                        <p:cTn id="43" dur="500"/>
                                        <p:tgtEl>
                                          <p:spTgt spid="5">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barn(inVertical)">
                                      <p:cBhvr>
                                        <p:cTn id="46" dur="500"/>
                                        <p:tgtEl>
                                          <p:spTgt spid="5">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barn(inVertical)">
                                      <p:cBhvr>
                                        <p:cTn id="49" dur="500"/>
                                        <p:tgtEl>
                                          <p:spTgt spid="5">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barn(inVertical)">
                                      <p:cBhvr>
                                        <p:cTn id="52" dur="500"/>
                                        <p:tgtEl>
                                          <p:spTgt spid="5">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barn(inVertical)">
                                      <p:cBhvr>
                                        <p:cTn id="55" dur="500"/>
                                        <p:tgtEl>
                                          <p:spTgt spid="5">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5">
                                            <p:txEl>
                                              <p:pRg st="17" end="17"/>
                                            </p:txEl>
                                          </p:spTgt>
                                        </p:tgtEl>
                                        <p:attrNameLst>
                                          <p:attrName>style.visibility</p:attrName>
                                        </p:attrNameLst>
                                      </p:cBhvr>
                                      <p:to>
                                        <p:strVal val="visible"/>
                                      </p:to>
                                    </p:set>
                                    <p:animEffect transition="in" filter="barn(inVertical)">
                                      <p:cBhvr>
                                        <p:cTn id="58" dur="500"/>
                                        <p:tgtEl>
                                          <p:spTgt spid="5">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5">
                                            <p:txEl>
                                              <p:pRg st="18" end="18"/>
                                            </p:txEl>
                                          </p:spTgt>
                                        </p:tgtEl>
                                        <p:attrNameLst>
                                          <p:attrName>style.visibility</p:attrName>
                                        </p:attrNameLst>
                                      </p:cBhvr>
                                      <p:to>
                                        <p:strVal val="visible"/>
                                      </p:to>
                                    </p:set>
                                    <p:animEffect transition="in" filter="barn(inVertical)">
                                      <p:cBhvr>
                                        <p:cTn id="61"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5386090"/>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c. Mạch điện</a:t>
            </a:r>
            <a:r>
              <a:rPr lang="nl-NL" sz="1600" b="1">
                <a:latin typeface="Times New Roman" panose="02020603050405020304" pitchFamily="18" charset="0"/>
                <a:cs typeface="Times New Roman" panose="02020603050405020304" pitchFamily="18" charset="0"/>
              </a:rPr>
              <a:t> điều khiển sử dụng mô đun cảm biến độ ẩm</a:t>
            </a:r>
            <a:endParaRPr lang="en-US" sz="1600" b="1">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độ ẩm</a:t>
            </a:r>
          </a:p>
          <a:p>
            <a:r>
              <a:rPr lang="en-US" sz="1600">
                <a:latin typeface="Times New Roman" panose="02020603050405020304" pitchFamily="18" charset="0"/>
                <a:cs typeface="Times New Roman" panose="02020603050405020304" pitchFamily="18" charset="0"/>
              </a:rPr>
              <a:t>- Cổng đầu ra điều khiển:</a:t>
            </a:r>
          </a:p>
          <a:p>
            <a:r>
              <a:rPr lang="en-US" sz="1600">
                <a:latin typeface="Times New Roman" panose="02020603050405020304" pitchFamily="18" charset="0"/>
                <a:cs typeface="Times New Roman" panose="02020603050405020304" pitchFamily="18" charset="0"/>
              </a:rPr>
              <a:t>+ Tiếp điểm thường mở</a:t>
            </a:r>
          </a:p>
          <a:p>
            <a:r>
              <a:rPr lang="en-US" sz="1600">
                <a:latin typeface="Times New Roman" panose="02020603050405020304" pitchFamily="18" charset="0"/>
                <a:cs typeface="Times New Roman" panose="02020603050405020304" pitchFamily="18" charset="0"/>
              </a:rPr>
              <a:t>+ Đầu nối chung</a:t>
            </a:r>
          </a:p>
          <a:p>
            <a:r>
              <a:rPr lang="en-US" sz="1600">
                <a:latin typeface="Times New Roman" panose="02020603050405020304" pitchFamily="18" charset="0"/>
                <a:cs typeface="Times New Roman" panose="02020603050405020304" pitchFamily="18" charset="0"/>
              </a:rPr>
              <a:t>+ Tiếp điểm thường đóng</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VCC 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Máy bơm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47369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Tiêu chí đánh giá</a:t>
            </a:r>
          </a:p>
        </p:txBody>
      </p:sp>
    </p:spTree>
    <p:extLst>
      <p:ext uri="{BB962C8B-B14F-4D97-AF65-F5344CB8AC3E}">
        <p14:creationId xmlns:p14="http://schemas.microsoft.com/office/powerpoint/2010/main" val="255801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1453" y="149945"/>
            <a:ext cx="8847820" cy="5905622"/>
          </a:xfrm>
          <a:prstGeom prst="rect">
            <a:avLst/>
          </a:prstGeom>
        </p:spPr>
      </p:pic>
      <p:sp>
        <p:nvSpPr>
          <p:cNvPr id="5" name="Rectangle 4"/>
          <p:cNvSpPr/>
          <p:nvPr/>
        </p:nvSpPr>
        <p:spPr>
          <a:xfrm>
            <a:off x="1872342" y="6211669"/>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chính nào?</a:t>
            </a:r>
          </a:p>
        </p:txBody>
      </p:sp>
    </p:spTree>
    <p:extLst>
      <p:ext uri="{BB962C8B-B14F-4D97-AF65-F5344CB8AC3E}">
        <p14:creationId xmlns:p14="http://schemas.microsoft.com/office/powerpoint/2010/main" val="73292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Tree>
    <p:extLst>
      <p:ext uri="{BB962C8B-B14F-4D97-AF65-F5344CB8AC3E}">
        <p14:creationId xmlns:p14="http://schemas.microsoft.com/office/powerpoint/2010/main" val="23010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
        <p:nvSpPr>
          <p:cNvPr id="2" name="Rectangle 1"/>
          <p:cNvSpPr/>
          <p:nvPr/>
        </p:nvSpPr>
        <p:spPr>
          <a:xfrm>
            <a:off x="500743" y="2102508"/>
            <a:ext cx="11367796" cy="1384995"/>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1. Mô đun cảm biến ánh sáng được sử dụng trong rèm đóng mở tự động.</a:t>
            </a:r>
          </a:p>
          <a:p>
            <a:r>
              <a:rPr lang="vi-VN" sz="2800">
                <a:solidFill>
                  <a:srgbClr val="0000FF"/>
                </a:solidFill>
                <a:latin typeface="Times New Roman" panose="02020603050405020304" pitchFamily="18" charset="0"/>
                <a:cs typeface="Times New Roman" panose="02020603050405020304" pitchFamily="18" charset="0"/>
              </a:rPr>
              <a:t>Chức năng: Rèm tự động mở khi trời sáng và tự động đóng khi trời tối.</a:t>
            </a:r>
          </a:p>
          <a:p>
            <a:r>
              <a:rPr lang="vi-VN" sz="2800">
                <a:solidFill>
                  <a:srgbClr val="0000FF"/>
                </a:solidFill>
                <a:latin typeface="Times New Roman" panose="02020603050405020304" pitchFamily="18" charset="0"/>
                <a:cs typeface="Times New Roman" panose="02020603050405020304" pitchFamily="18" charset="0"/>
              </a:rPr>
              <a:t>Sơ đồ: </a:t>
            </a:r>
          </a:p>
        </p:txBody>
      </p:sp>
      <p:pic>
        <p:nvPicPr>
          <p:cNvPr id="5" name="Picture 4"/>
          <p:cNvPicPr>
            <a:picLocks noChangeAspect="1"/>
          </p:cNvPicPr>
          <p:nvPr/>
        </p:nvPicPr>
        <p:blipFill>
          <a:blip r:embed="rId3"/>
          <a:stretch>
            <a:fillRect/>
          </a:stretch>
        </p:blipFill>
        <p:spPr>
          <a:xfrm>
            <a:off x="2789339" y="3632624"/>
            <a:ext cx="7763583" cy="3038763"/>
          </a:xfrm>
          <a:prstGeom prst="rect">
            <a:avLst/>
          </a:prstGeom>
        </p:spPr>
      </p:pic>
    </p:spTree>
    <p:extLst>
      <p:ext uri="{BB962C8B-B14F-4D97-AF65-F5344CB8AC3E}">
        <p14:creationId xmlns:p14="http://schemas.microsoft.com/office/powerpoint/2010/main" val="4061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1.Em hãy lên ý tưởng cho việc lắp ráp mô đun cảm biến đã được học sử dụng trong gia đình.</a:t>
            </a:r>
          </a:p>
          <a:p>
            <a:r>
              <a:rPr lang="en-US" sz="2800" b="1">
                <a:latin typeface="Times New Roman" panose="02020603050405020304" pitchFamily="18" charset="0"/>
                <a:cs typeface="Times New Roman" panose="02020603050405020304" pitchFamily="18" charset="0"/>
              </a:rPr>
              <a:t>2. Đề xuất một số ứng dụng cụ thể của các mạch điện điều khiển sử dụng mô đun cảm biến ánh sáng, nhiệt độ và độ ẩm trong gia đình</a:t>
            </a:r>
          </a:p>
        </p:txBody>
      </p:sp>
    </p:spTree>
    <p:extLst>
      <p:ext uri="{BB962C8B-B14F-4D97-AF65-F5344CB8AC3E}">
        <p14:creationId xmlns:p14="http://schemas.microsoft.com/office/powerpoint/2010/main" val="26470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2224756" y="1969770"/>
            <a:ext cx="6331415" cy="3777887"/>
          </a:xfrm>
          <a:prstGeom prst="rect">
            <a:avLst/>
          </a:prstGeom>
        </p:spPr>
      </p:pic>
      <p:sp>
        <p:nvSpPr>
          <p:cNvPr id="4" name="TextBox 3"/>
          <p:cNvSpPr txBox="1"/>
          <p:nvPr/>
        </p:nvSpPr>
        <p:spPr>
          <a:xfrm>
            <a:off x="2528596" y="5999584"/>
            <a:ext cx="5831633"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11.8. Mô đun cảm biến hồng ngoại</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339972" y="1969770"/>
            <a:ext cx="6331415" cy="3777887"/>
          </a:xfrm>
          <a:prstGeom prst="rect">
            <a:avLst/>
          </a:prstGeom>
        </p:spPr>
      </p:pic>
      <p:sp>
        <p:nvSpPr>
          <p:cNvPr id="4" name="TextBox 3"/>
          <p:cNvSpPr txBox="1"/>
          <p:nvPr/>
        </p:nvSpPr>
        <p:spPr>
          <a:xfrm>
            <a:off x="589862" y="5952931"/>
            <a:ext cx="5831633"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11.8. Mô đun cảm biến hồng ngoại</a:t>
            </a:r>
          </a:p>
        </p:txBody>
      </p:sp>
      <p:sp>
        <p:nvSpPr>
          <p:cNvPr id="5" name="Rectangle 4"/>
          <p:cNvSpPr/>
          <p:nvPr/>
        </p:nvSpPr>
        <p:spPr>
          <a:xfrm>
            <a:off x="6229813" y="2062103"/>
            <a:ext cx="5787280" cy="2585323"/>
          </a:xfrm>
          <a:prstGeom prst="rect">
            <a:avLst/>
          </a:prstGeom>
        </p:spPr>
        <p:txBody>
          <a:bodyPr wrap="square">
            <a:spAutoFit/>
          </a:bodyPr>
          <a:lstStyle/>
          <a:p>
            <a:r>
              <a:rPr lang="vi-VN" b="1">
                <a:solidFill>
                  <a:srgbClr val="0000FF"/>
                </a:solidFill>
              </a:rPr>
              <a:t>- Bước 1: Kết nối cảm biến hồng ngoại vào mô đun cảm biến.</a:t>
            </a:r>
          </a:p>
          <a:p>
            <a:r>
              <a:rPr lang="vi-VN" b="1">
                <a:solidFill>
                  <a:srgbClr val="0000FF"/>
                </a:solidFill>
              </a:rPr>
              <a:t>- Bước 2: Kết nối phụ tải (bóng đèn) vào mô đun cảm biến.</a:t>
            </a:r>
          </a:p>
          <a:p>
            <a:r>
              <a:rPr lang="vi-VN" b="1">
                <a:solidFill>
                  <a:srgbClr val="0000FF"/>
                </a:solidFill>
              </a:rPr>
              <a:t>- Bước 3: Kết nối nguồn điện một chiều 12 V vào cực nguồn của mô đun cảm biến.</a:t>
            </a:r>
          </a:p>
          <a:p>
            <a:r>
              <a:rPr lang="vi-VN" b="1">
                <a:solidFill>
                  <a:srgbClr val="0000FF"/>
                </a:solidFill>
              </a:rPr>
              <a:t>- Bước 4: Chỉnh ngưỡng tác động cho mô đun cảm biến.</a:t>
            </a:r>
          </a:p>
          <a:p>
            <a:r>
              <a:rPr lang="vi-VN" b="1">
                <a:solidFill>
                  <a:srgbClr val="0000FF"/>
                </a:solidFill>
              </a:rPr>
              <a:t>- Bước 5: Kiểm tra và vận hành.</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2000"/>
                                        <p:tgtEl>
                                          <p:spTgt spid="5">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9485" y="65969"/>
            <a:ext cx="8847820" cy="4384733"/>
          </a:xfrm>
          <a:prstGeom prst="rect">
            <a:avLst/>
          </a:prstGeom>
        </p:spPr>
      </p:pic>
      <p:sp>
        <p:nvSpPr>
          <p:cNvPr id="5" name="Rectangle 4"/>
          <p:cNvSpPr/>
          <p:nvPr/>
        </p:nvSpPr>
        <p:spPr>
          <a:xfrm>
            <a:off x="2170921" y="4728432"/>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chính nào?</a:t>
            </a:r>
          </a:p>
        </p:txBody>
      </p:sp>
      <p:sp>
        <p:nvSpPr>
          <p:cNvPr id="2" name="Rectangle 1"/>
          <p:cNvSpPr/>
          <p:nvPr/>
        </p:nvSpPr>
        <p:spPr>
          <a:xfrm>
            <a:off x="528735" y="5375494"/>
            <a:ext cx="11367796"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4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28596" y="541175"/>
            <a:ext cx="2855168" cy="99837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Mô đun cảm biến</a:t>
            </a:r>
          </a:p>
        </p:txBody>
      </p:sp>
      <p:sp>
        <p:nvSpPr>
          <p:cNvPr id="5" name="Rounded Rectangle 4"/>
          <p:cNvSpPr/>
          <p:nvPr/>
        </p:nvSpPr>
        <p:spPr>
          <a:xfrm>
            <a:off x="6907763" y="541175"/>
            <a:ext cx="2855168" cy="99837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Đối tượng điều khiển</a:t>
            </a:r>
          </a:p>
        </p:txBody>
      </p:sp>
      <p:sp>
        <p:nvSpPr>
          <p:cNvPr id="6" name="Rounded Rectangle 5"/>
          <p:cNvSpPr/>
          <p:nvPr/>
        </p:nvSpPr>
        <p:spPr>
          <a:xfrm>
            <a:off x="2528596" y="2503713"/>
            <a:ext cx="7147249" cy="99837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Nguồn điện</a:t>
            </a:r>
          </a:p>
        </p:txBody>
      </p:sp>
      <p:cxnSp>
        <p:nvCxnSpPr>
          <p:cNvPr id="8" name="Straight Arrow Connector 7"/>
          <p:cNvCxnSpPr/>
          <p:nvPr/>
        </p:nvCxnSpPr>
        <p:spPr>
          <a:xfrm flipV="1">
            <a:off x="3713584" y="1539550"/>
            <a:ext cx="0" cy="961054"/>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5" idx="2"/>
          </p:cNvCxnSpPr>
          <p:nvPr/>
        </p:nvCxnSpPr>
        <p:spPr>
          <a:xfrm flipV="1">
            <a:off x="8335347" y="1539550"/>
            <a:ext cx="0" cy="96416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83764" y="1244409"/>
            <a:ext cx="1523999" cy="0"/>
          </a:xfrm>
          <a:prstGeom prst="straightConnector1">
            <a:avLst/>
          </a:prstGeom>
          <a:ln w="444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528596" y="3832693"/>
            <a:ext cx="7747520"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16.3. Sơ đồ khối của một mạch điện điều khiển sử dụng mô đun cảm biến</a:t>
            </a:r>
          </a:p>
        </p:txBody>
      </p:sp>
    </p:spTree>
    <p:extLst>
      <p:ext uri="{BB962C8B-B14F-4D97-AF65-F5344CB8AC3E}">
        <p14:creationId xmlns:p14="http://schemas.microsoft.com/office/powerpoint/2010/main" val="125588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I.Sơ đồ khối mạch điện điều khiển sử dụng mô đun cảm biến</a:t>
            </a:r>
          </a:p>
          <a:p>
            <a:r>
              <a:rPr lang="en-US" sz="2800">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19029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cảm biến</a:t>
            </a:r>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chí nào</a:t>
            </a:r>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9" name="Rectangle 8"/>
          <p:cNvSpPr/>
          <p:nvPr/>
        </p:nvSpPr>
        <p:spPr>
          <a:xfrm>
            <a:off x="662473" y="1910849"/>
            <a:ext cx="11336694"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1.1. Các bước tiến hành lắp ráp mạch điện điều khiển sử dụng mô đun cảm biến</a:t>
            </a:r>
            <a:endParaRPr lang="en-US" sz="2400" i="1">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415054121"/>
              </p:ext>
            </p:extLst>
          </p:nvPr>
        </p:nvGraphicFramePr>
        <p:xfrm>
          <a:off x="350798" y="2553251"/>
          <a:ext cx="11648368" cy="3657600"/>
        </p:xfrm>
        <a:graphic>
          <a:graphicData uri="http://schemas.openxmlformats.org/drawingml/2006/table">
            <a:tbl>
              <a:tblPr firstRow="1" firstCol="1" bandRow="1"/>
              <a:tblGrid>
                <a:gridCol w="5824184">
                  <a:extLst>
                    <a:ext uri="{9D8B030D-6E8A-4147-A177-3AD203B41FA5}">
                      <a16:colId xmlns:a16="http://schemas.microsoft.com/office/drawing/2014/main" val="2130944180"/>
                    </a:ext>
                  </a:extLst>
                </a:gridCol>
                <a:gridCol w="5824184">
                  <a:extLst>
                    <a:ext uri="{9D8B030D-6E8A-4147-A177-3AD203B41FA5}">
                      <a16:colId xmlns:a16="http://schemas.microsoft.com/office/drawing/2014/main" val="662719943"/>
                    </a:ext>
                  </a:extLst>
                </a:gridCol>
              </a:tblGrid>
              <a:tr h="0">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Trình tự các bước</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42827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1. Tìm hiểu về mô đun cảm biến: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vị trí cổng đầu vào nguồn cấp và vị trí cổng đầu ra điều khiển của mô đun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3872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2. Tìm hiểu về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các thành phần chính và cách đấu nối của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7468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3. Chuẩn bị</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Chuẩn bị các dụng cụ, vật liệu và thiết bị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572449"/>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4. Lắp ráp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Tiến hành đấu nối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18908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5. Vận hành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Cấp nguồn và kiểm tra hoạt động của mạch điện. Đánh giá và điều chỉnh.</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532253"/>
                  </a:ext>
                </a:extLst>
              </a:tr>
            </a:tbl>
          </a:graphicData>
        </a:graphic>
      </p:graphicFrame>
    </p:spTree>
    <p:extLst>
      <p:ext uri="{BB962C8B-B14F-4D97-AF65-F5344CB8AC3E}">
        <p14:creationId xmlns:p14="http://schemas.microsoft.com/office/powerpoint/2010/main" val="155537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cảm biến</a:t>
            </a:r>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chí nào</a:t>
            </a:r>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2" name="Rectangle 1"/>
          <p:cNvSpPr/>
          <p:nvPr/>
        </p:nvSpPr>
        <p:spPr>
          <a:xfrm>
            <a:off x="186611" y="1910849"/>
            <a:ext cx="11812556"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bước tiến hành lắp ráp mạch điện điều khiển sử dụng mô đun cảm biến</a:t>
            </a:r>
          </a:p>
          <a:p>
            <a:r>
              <a:rPr lang="vi-VN" sz="2400">
                <a:solidFill>
                  <a:srgbClr val="FF0000"/>
                </a:solidFill>
                <a:latin typeface="Times New Roman" panose="02020603050405020304" pitchFamily="18" charset="0"/>
                <a:cs typeface="Times New Roman" panose="02020603050405020304" pitchFamily="18" charset="0"/>
              </a:rPr>
              <a:t>Bước 1. Tìm hiểu về mô đun cảm biến: Xác định vị trí cổng đầu vào nguồn cấp và vị trí cổng đầu ra điều khiển của mô đun</a:t>
            </a:r>
          </a:p>
          <a:p>
            <a:r>
              <a:rPr lang="vi-VN" sz="2400">
                <a:solidFill>
                  <a:srgbClr val="FF0000"/>
                </a:solidFill>
                <a:latin typeface="Times New Roman" panose="02020603050405020304" pitchFamily="18" charset="0"/>
                <a:cs typeface="Times New Roman" panose="02020603050405020304" pitchFamily="18" charset="0"/>
              </a:rPr>
              <a:t>Bước 2. Tìm hiểu về sơ đồ mạch điện: Xác định các thành phần chính và cách đấu nối của mạch điện</a:t>
            </a:r>
          </a:p>
          <a:p>
            <a:r>
              <a:rPr lang="vi-VN" sz="2400">
                <a:solidFill>
                  <a:srgbClr val="FF0000"/>
                </a:solidFill>
                <a:latin typeface="Times New Roman" panose="02020603050405020304" pitchFamily="18" charset="0"/>
                <a:cs typeface="Times New Roman" panose="02020603050405020304" pitchFamily="18" charset="0"/>
              </a:rPr>
              <a:t>Bước 3. Chuẩn bị: Chuẩn bị các dụng cụ, vật liệu và thiết bị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4. Lắp ráp mạch điện: Tiến hành đấu nối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5. Vận hành mạch điện: Cấp nguồn và kiểm tra hoạt động của mạch điện. Đánh giá và điều chỉnh.</a:t>
            </a:r>
            <a:endParaRPr lang="en-US" sz="240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2. Tiêu chí đánh giá</a:t>
            </a:r>
          </a:p>
          <a:p>
            <a:r>
              <a:rPr lang="en-US" sz="2400">
                <a:solidFill>
                  <a:srgbClr val="FF0000"/>
                </a:solidFill>
                <a:latin typeface="Times New Roman" panose="02020603050405020304" pitchFamily="18" charset="0"/>
                <a:cs typeface="Times New Roman" panose="02020603050405020304" pitchFamily="18" charset="0"/>
              </a:rPr>
              <a:t>- Tiến hành đúng trình tự</a:t>
            </a:r>
          </a:p>
          <a:p>
            <a:r>
              <a:rPr lang="en-US" sz="2400">
                <a:solidFill>
                  <a:srgbClr val="FF0000"/>
                </a:solidFill>
                <a:latin typeface="Times New Roman" panose="02020603050405020304" pitchFamily="18" charset="0"/>
                <a:cs typeface="Times New Roman" panose="02020603050405020304" pitchFamily="18" charset="0"/>
              </a:rPr>
              <a:t>- Đấu nối đúng, chắc chắn, an toàn</a:t>
            </a:r>
          </a:p>
          <a:p>
            <a:r>
              <a:rPr lang="en-US" sz="2400">
                <a:solidFill>
                  <a:srgbClr val="FF0000"/>
                </a:solidFill>
                <a:latin typeface="Times New Roman" panose="02020603050405020304" pitchFamily="18" charset="0"/>
                <a:cs typeface="Times New Roman" panose="02020603050405020304" pitchFamily="18" charset="0"/>
              </a:rPr>
              <a:t>- Mạch hoạt động đúng chức năng</a:t>
            </a:r>
          </a:p>
        </p:txBody>
      </p:sp>
    </p:spTree>
    <p:extLst>
      <p:ext uri="{BB962C8B-B14F-4D97-AF65-F5344CB8AC3E}">
        <p14:creationId xmlns:p14="http://schemas.microsoft.com/office/powerpoint/2010/main" val="216710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1000"/>
                                        <p:tgtEl>
                                          <p:spTgt spid="2">
                                            <p:txEl>
                                              <p:pRg st="6" end="6"/>
                                            </p:txEl>
                                          </p:spTgt>
                                        </p:tgtEl>
                                      </p:cBhvr>
                                    </p:animEffect>
                                    <p:anim calcmode="lin" valueType="num">
                                      <p:cBhvr>
                                        <p:cTn id="4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1000"/>
                                        <p:tgtEl>
                                          <p:spTgt spid="2">
                                            <p:txEl>
                                              <p:pRg st="8" end="8"/>
                                            </p:txEl>
                                          </p:spTgt>
                                        </p:tgtEl>
                                      </p:cBhvr>
                                    </p:animEffect>
                                    <p:anim calcmode="lin" valueType="num">
                                      <p:cBhvr>
                                        <p:cTn id="5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1000"/>
                                        <p:tgtEl>
                                          <p:spTgt spid="2">
                                            <p:txEl>
                                              <p:pRg st="9" end="9"/>
                                            </p:txEl>
                                          </p:spTgt>
                                        </p:tgtEl>
                                      </p:cBhvr>
                                    </p:animEffect>
                                    <p:anim calcmode="lin" valueType="num">
                                      <p:cBhvr>
                                        <p:cTn id="6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1143</TotalTime>
  <Words>4001</Words>
  <Application>Microsoft Office PowerPoint</Application>
  <PresentationFormat>Widescreen</PresentationFormat>
  <Paragraphs>428</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Tạ Thị Tuyết Sơn</cp:lastModifiedBy>
  <cp:revision>135</cp:revision>
  <dcterms:created xsi:type="dcterms:W3CDTF">2023-06-21T22:05:51Z</dcterms:created>
  <dcterms:modified xsi:type="dcterms:W3CDTF">2025-02-04T01:24:52Z</dcterms:modified>
</cp:coreProperties>
</file>