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72" r:id="rId7"/>
    <p:sldId id="262" r:id="rId8"/>
    <p:sldId id="259" r:id="rId9"/>
    <p:sldId id="268" r:id="rId10"/>
    <p:sldId id="270" r:id="rId11"/>
    <p:sldId id="265" r:id="rId12"/>
    <p:sldId id="267" r:id="rId13"/>
    <p:sldId id="260" r:id="rId14"/>
    <p:sldId id="266" r:id="rId15"/>
    <p:sldId id="274" r:id="rId16"/>
    <p:sldId id="269" r:id="rId17"/>
    <p:sldId id="273" r:id="rId18"/>
    <p:sldId id="275" r:id="rId19"/>
    <p:sldId id="276" r:id="rId20"/>
    <p:sldId id="271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741"/>
    <a:srgbClr val="B6473C"/>
    <a:srgbClr val="3BA49F"/>
    <a:srgbClr val="69A3D8"/>
    <a:srgbClr val="FCB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87FB2-7E21-4F19-A6B9-21F0A82A7007}" v="2088" dt="2024-05-07T17:40:39.910"/>
    <p1510:client id="{5D212132-702A-4F7F-A8DC-6D08A1C581CB}" v="9" dt="2024-05-07T14:05:53.413"/>
    <p1510:client id="{9381D8F4-C244-4499-9DE8-8777B9414319}" v="1774" dt="2024-05-08T07:18:24.885"/>
    <p1510:client id="{A3165FE2-DC73-413A-A502-FF380417CA53}" v="25" dt="2024-05-08T07:30:32.612"/>
    <p1510:client id="{C4CF60F8-E4E0-42DB-8F39-0A95FB7F0B2C}" v="813" dt="2024-05-06T17:07:13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Kiểu Có chủ đề 1 - Màu chủ đề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Kiểu Trung bình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Kiểu Sáng 2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67C26-AAE5-44F8-ACD8-D63463A8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tiêu đề chính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9CB618-538A-44AA-B269-3B7895F48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altLang="vi-VN">
                <a:latin typeface="Noto Sans"/>
                <a:ea typeface="Noto Sans"/>
              </a:rPr>
              <a:t>Bấm vào đây để chỉnh sửa kiểu phụ đề chính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4D837D-BBEA-4BAD-ADFE-13E19402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328036-8B47-4A13-90FC-96820EEF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136C90-B6C2-4E8D-9603-DFC30199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1674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C2351-D260-452C-A341-FABAF090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D8ACF4-AB28-4684-980A-BAC089B7A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D862A2-5B06-4875-8EC6-AD59BB78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ECD879-C082-4D62-90D7-711EF2EA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7D7984-E9E1-45F8-BCBD-8CEAF9BA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142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FD49A8-D25C-48DA-9BBA-07929FF7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vi-VN" altLang="vi-VN" sz="42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3634E8-4456-4718-B872-F5E15C42F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425B2B-A8D1-44F4-A9A9-797FC1AA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F5E566-B020-4D13-BBF4-80A37682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704CA-5C8D-493D-975C-4B82EDAA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41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3EA21-C589-4445-B033-93BAE37C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B0B7F9-F414-4748-B52F-0C48CD2D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33F58B-1E0B-4233-9E03-84508688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38D8C-5B5A-4E71-9212-EBD57F98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586875-4AEF-493F-A1B1-95EE515D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792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2F11ED-DF98-4132-91DE-4BDBA110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BCB078-9B84-4B2A-B3C8-19227110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EEF17F-EC23-470B-8397-ADED2B6F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0E0D8-C60F-4D9A-962F-EB86D1B1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972A9-2A57-4DEE-9654-88351A0E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726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6238D-4F2E-4DC7-A26F-B81511B3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579FE-5A2C-40B2-BF3E-9FEC9C73E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D064A9-6464-4BF6-8434-ACBF97A5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18A6F0-9405-4547-AA0E-7F5348E9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9217DD-E5D4-4D2B-BC35-C1132775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BE351E-9405-4641-94B7-66CA1F28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9558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5D1EBC-5942-40FA-8FE8-5D4F34BD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258F3B-12F2-4240-8CE3-AB281DF7C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 sz="2300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A3B4F7-D9FE-4A97-BD2E-8645B97CF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BE0178-7C63-4643-8091-F6D5C5673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vi-VN" sz="2300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01DBE3-780B-479B-AA87-FA7084D39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00F7A7-23CF-4932-BBE6-4A36CBAB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C5ECE0-4616-4E1E-9FD3-E1DAF9BF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8FC356A-3431-49DB-9195-CAE57B97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382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56DDD-7201-4C8E-B251-FBBBB9CE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B45380-31CD-43A2-8F9D-BFDC8CB7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84A9C1-3E38-4050-8F34-981191A0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D085EF-F210-409B-B3AC-B696DBCC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142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97FDE4-6FED-4E16-A4FA-D78B82CB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73A502-F885-4648-8A7E-FB8D6C44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6E8E13-77C2-469F-BF07-A58921D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7983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8E7382-814E-4799-8B87-79865085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altLang="vi-VN" sz="27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BFB4C7-C60B-4454-9329-6CBB31A26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027CE5-D837-460D-81EB-43CF9835B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38C760-CB21-4D82-A942-443536BD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26F41E-357B-4271-8B7D-CD0C926B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1CE37-7E66-4EB2-B879-627B2445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435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9E3EF-7157-42D2-8F7F-1B20E43B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vi-VN" altLang="vi-VN" sz="2700">
                <a:latin typeface="Noto Sans"/>
                <a:ea typeface="Noto Sans"/>
              </a:rPr>
              <a:t>Bấm vào đây để chỉnh sửa kiểu tiêu đề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36355C-BC65-4BD4-9087-48316DA7E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133132-552C-4441-B70B-6A5514BA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70D261-7DDF-46FB-83B9-3D2A4348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8C8F54-DBE9-4131-AC4D-58D1C0D3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9DB505-EF75-44B4-AC49-AD17F397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9389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CA12A9-0C47-44A3-BAA2-B85DE583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altLang="vi-VN">
                <a:latin typeface="Noto Sans"/>
                <a:ea typeface="Noto Sans"/>
              </a:rPr>
              <a:t>Bấm vào đây để chỉnh sửa kiểu tiêu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EC4667-DBF4-4CA2-A7B4-194D097B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altLang="vi-VN">
                <a:latin typeface="Noto Sans"/>
                <a:ea typeface="Noto Sans"/>
              </a:rPr>
              <a:t>Bấm vào đây để chỉnh sửa kiểu văn bản chính</a:t>
            </a:r>
          </a:p>
          <a:p>
            <a:pPr lvl="1"/>
            <a:r>
              <a:rPr lang="vi-VN" altLang="vi-VN">
                <a:latin typeface="Noto Sans"/>
                <a:ea typeface="Noto Sans"/>
              </a:rPr>
              <a:t>Cấp độ 2</a:t>
            </a:r>
          </a:p>
          <a:p>
            <a:pPr lvl="2"/>
            <a:r>
              <a:rPr lang="vi-VN" altLang="vi-VN">
                <a:latin typeface="Noto Sans"/>
                <a:ea typeface="Noto Sans"/>
              </a:rPr>
              <a:t>Cấp ba</a:t>
            </a:r>
          </a:p>
          <a:p>
            <a:pPr lvl="3"/>
            <a:r>
              <a:rPr lang="vi-VN" altLang="vi-VN">
                <a:latin typeface="Noto Sans"/>
                <a:ea typeface="Noto Sans"/>
              </a:rPr>
              <a:t>Cấp 4</a:t>
            </a:r>
          </a:p>
          <a:p>
            <a:pPr lvl="4"/>
            <a:r>
              <a:rPr lang="vi-VN" altLang="vi-VN">
                <a:latin typeface="Noto Sans"/>
                <a:ea typeface="Noto Sans"/>
              </a:rPr>
              <a:t>Cấp 5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6497BC-021C-4A3E-A140-9160FCC2F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EEA6-E28F-40F5-A0FB-46C3A6B5F061}" type="datetimeFigureOut">
              <a:rPr lang="vi-VN" altLang="vi-VN" sz="1100" smtClean="0">
                <a:latin typeface="Noto Sans"/>
                <a:ea typeface="Noto Sans"/>
              </a:rPr>
              <a:t>08/05/2024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A2DA6B-2EF7-4DCA-9B36-316DFCE49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2AD11-5E31-4626-A9F1-8F7B5E5C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9EC7-3CCC-40D1-9D7D-AEAF929F66FD}" type="slidenum">
              <a:rPr lang="vi-VN" altLang="vi-VN" smtClean="0">
                <a:latin typeface="Noto Sans"/>
                <a:ea typeface="Noto Sans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493D6D7D-8DEB-60D2-50B3-09F435DF6590}"/>
              </a:ext>
            </a:extLst>
          </p:cNvPr>
          <p:cNvGrpSpPr/>
          <p:nvPr/>
        </p:nvGrpSpPr>
        <p:grpSpPr>
          <a:xfrm>
            <a:off x="-862381" y="2638434"/>
            <a:ext cx="14400028" cy="4543397"/>
            <a:chOff x="-862381" y="2638434"/>
            <a:chExt cx="14400028" cy="4543397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1A7B182-2AE8-4CF2-B90B-CB1B25F74418}"/>
                </a:ext>
              </a:extLst>
            </p:cNvPr>
            <p:cNvGrpSpPr/>
            <p:nvPr/>
          </p:nvGrpSpPr>
          <p:grpSpPr>
            <a:xfrm rot="470474">
              <a:off x="-862381" y="2638434"/>
              <a:ext cx="14400028" cy="4398011"/>
              <a:chOff x="-1027814" y="1516128"/>
              <a:chExt cx="14400028" cy="4398011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888CD2D-8334-4412-8657-D0F5CA924A7B}"/>
                  </a:ext>
                </a:extLst>
              </p:cNvPr>
              <p:cNvSpPr/>
              <p:nvPr/>
            </p:nvSpPr>
            <p:spPr>
              <a:xfrm rot="10315349">
                <a:off x="-1027814" y="1585137"/>
                <a:ext cx="14247628" cy="4176602"/>
              </a:xfrm>
              <a:prstGeom prst="rect">
                <a:avLst/>
              </a:prstGeom>
              <a:pattFill prst="ltDnDiag">
                <a:fgClr>
                  <a:srgbClr val="FCB63A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C207D2C-29E9-4720-AFB1-5032253FC7BC}"/>
                  </a:ext>
                </a:extLst>
              </p:cNvPr>
              <p:cNvSpPr/>
              <p:nvPr/>
            </p:nvSpPr>
            <p:spPr>
              <a:xfrm rot="10315349">
                <a:off x="-875414" y="1737537"/>
                <a:ext cx="14247628" cy="4176602"/>
              </a:xfrm>
              <a:custGeom>
                <a:avLst/>
                <a:gdLst>
                  <a:gd name="connsiteX0" fmla="*/ 0 w 14247628"/>
                  <a:gd name="connsiteY0" fmla="*/ 0 h 4176602"/>
                  <a:gd name="connsiteX1" fmla="*/ 736127 w 14247628"/>
                  <a:gd name="connsiteY1" fmla="*/ 0 h 4176602"/>
                  <a:gd name="connsiteX2" fmla="*/ 1187302 w 14247628"/>
                  <a:gd name="connsiteY2" fmla="*/ 0 h 4176602"/>
                  <a:gd name="connsiteX3" fmla="*/ 1353525 w 14247628"/>
                  <a:gd name="connsiteY3" fmla="*/ 0 h 4176602"/>
                  <a:gd name="connsiteX4" fmla="*/ 1804700 w 14247628"/>
                  <a:gd name="connsiteY4" fmla="*/ 0 h 4176602"/>
                  <a:gd name="connsiteX5" fmla="*/ 2540827 w 14247628"/>
                  <a:gd name="connsiteY5" fmla="*/ 0 h 4176602"/>
                  <a:gd name="connsiteX6" fmla="*/ 3419431 w 14247628"/>
                  <a:gd name="connsiteY6" fmla="*/ 0 h 4176602"/>
                  <a:gd name="connsiteX7" fmla="*/ 3585653 w 14247628"/>
                  <a:gd name="connsiteY7" fmla="*/ 0 h 4176602"/>
                  <a:gd name="connsiteX8" fmla="*/ 3751875 w 14247628"/>
                  <a:gd name="connsiteY8" fmla="*/ 0 h 4176602"/>
                  <a:gd name="connsiteX9" fmla="*/ 4630479 w 14247628"/>
                  <a:gd name="connsiteY9" fmla="*/ 0 h 4176602"/>
                  <a:gd name="connsiteX10" fmla="*/ 4796701 w 14247628"/>
                  <a:gd name="connsiteY10" fmla="*/ 0 h 4176602"/>
                  <a:gd name="connsiteX11" fmla="*/ 5390353 w 14247628"/>
                  <a:gd name="connsiteY11" fmla="*/ 0 h 4176602"/>
                  <a:gd name="connsiteX12" fmla="*/ 5699051 w 14247628"/>
                  <a:gd name="connsiteY12" fmla="*/ 0 h 4176602"/>
                  <a:gd name="connsiteX13" fmla="*/ 6007750 w 14247628"/>
                  <a:gd name="connsiteY13" fmla="*/ 0 h 4176602"/>
                  <a:gd name="connsiteX14" fmla="*/ 6316448 w 14247628"/>
                  <a:gd name="connsiteY14" fmla="*/ 0 h 4176602"/>
                  <a:gd name="connsiteX15" fmla="*/ 6625147 w 14247628"/>
                  <a:gd name="connsiteY15" fmla="*/ 0 h 4176602"/>
                  <a:gd name="connsiteX16" fmla="*/ 7076322 w 14247628"/>
                  <a:gd name="connsiteY16" fmla="*/ 0 h 4176602"/>
                  <a:gd name="connsiteX17" fmla="*/ 7385021 w 14247628"/>
                  <a:gd name="connsiteY17" fmla="*/ 0 h 4176602"/>
                  <a:gd name="connsiteX18" fmla="*/ 7836195 w 14247628"/>
                  <a:gd name="connsiteY18" fmla="*/ 0 h 4176602"/>
                  <a:gd name="connsiteX19" fmla="*/ 8572323 w 14247628"/>
                  <a:gd name="connsiteY19" fmla="*/ 0 h 4176602"/>
                  <a:gd name="connsiteX20" fmla="*/ 8881021 w 14247628"/>
                  <a:gd name="connsiteY20" fmla="*/ 0 h 4176602"/>
                  <a:gd name="connsiteX21" fmla="*/ 9047244 w 14247628"/>
                  <a:gd name="connsiteY21" fmla="*/ 0 h 4176602"/>
                  <a:gd name="connsiteX22" fmla="*/ 9925848 w 14247628"/>
                  <a:gd name="connsiteY22" fmla="*/ 0 h 4176602"/>
                  <a:gd name="connsiteX23" fmla="*/ 10092070 w 14247628"/>
                  <a:gd name="connsiteY23" fmla="*/ 0 h 4176602"/>
                  <a:gd name="connsiteX24" fmla="*/ 10685721 w 14247628"/>
                  <a:gd name="connsiteY24" fmla="*/ 0 h 4176602"/>
                  <a:gd name="connsiteX25" fmla="*/ 10851943 w 14247628"/>
                  <a:gd name="connsiteY25" fmla="*/ 0 h 4176602"/>
                  <a:gd name="connsiteX26" fmla="*/ 11588071 w 14247628"/>
                  <a:gd name="connsiteY26" fmla="*/ 0 h 4176602"/>
                  <a:gd name="connsiteX27" fmla="*/ 12181722 w 14247628"/>
                  <a:gd name="connsiteY27" fmla="*/ 0 h 4176602"/>
                  <a:gd name="connsiteX28" fmla="*/ 12917849 w 14247628"/>
                  <a:gd name="connsiteY28" fmla="*/ 0 h 4176602"/>
                  <a:gd name="connsiteX29" fmla="*/ 13511501 w 14247628"/>
                  <a:gd name="connsiteY29" fmla="*/ 0 h 4176602"/>
                  <a:gd name="connsiteX30" fmla="*/ 14247628 w 14247628"/>
                  <a:gd name="connsiteY30" fmla="*/ 0 h 4176602"/>
                  <a:gd name="connsiteX31" fmla="*/ 14247628 w 14247628"/>
                  <a:gd name="connsiteY31" fmla="*/ 638423 h 4176602"/>
                  <a:gd name="connsiteX32" fmla="*/ 14247628 w 14247628"/>
                  <a:gd name="connsiteY32" fmla="*/ 1109783 h 4176602"/>
                  <a:gd name="connsiteX33" fmla="*/ 14247628 w 14247628"/>
                  <a:gd name="connsiteY33" fmla="*/ 1664674 h 4176602"/>
                  <a:gd name="connsiteX34" fmla="*/ 14247628 w 14247628"/>
                  <a:gd name="connsiteY34" fmla="*/ 2261332 h 4176602"/>
                  <a:gd name="connsiteX35" fmla="*/ 14247628 w 14247628"/>
                  <a:gd name="connsiteY35" fmla="*/ 2774457 h 4176602"/>
                  <a:gd name="connsiteX36" fmla="*/ 14247628 w 14247628"/>
                  <a:gd name="connsiteY36" fmla="*/ 3454647 h 4176602"/>
                  <a:gd name="connsiteX37" fmla="*/ 14247628 w 14247628"/>
                  <a:gd name="connsiteY37" fmla="*/ 4176602 h 4176602"/>
                  <a:gd name="connsiteX38" fmla="*/ 14081406 w 14247628"/>
                  <a:gd name="connsiteY38" fmla="*/ 4176602 h 4176602"/>
                  <a:gd name="connsiteX39" fmla="*/ 13202802 w 14247628"/>
                  <a:gd name="connsiteY39" fmla="*/ 4176602 h 4176602"/>
                  <a:gd name="connsiteX40" fmla="*/ 12751627 w 14247628"/>
                  <a:gd name="connsiteY40" fmla="*/ 4176602 h 4176602"/>
                  <a:gd name="connsiteX41" fmla="*/ 11873023 w 14247628"/>
                  <a:gd name="connsiteY41" fmla="*/ 4176602 h 4176602"/>
                  <a:gd name="connsiteX42" fmla="*/ 11279372 w 14247628"/>
                  <a:gd name="connsiteY42" fmla="*/ 4176602 h 4176602"/>
                  <a:gd name="connsiteX43" fmla="*/ 11113150 w 14247628"/>
                  <a:gd name="connsiteY43" fmla="*/ 4176602 h 4176602"/>
                  <a:gd name="connsiteX44" fmla="*/ 10804451 w 14247628"/>
                  <a:gd name="connsiteY44" fmla="*/ 4176602 h 4176602"/>
                  <a:gd name="connsiteX45" fmla="*/ 10353276 w 14247628"/>
                  <a:gd name="connsiteY45" fmla="*/ 4176602 h 4176602"/>
                  <a:gd name="connsiteX46" fmla="*/ 9617149 w 14247628"/>
                  <a:gd name="connsiteY46" fmla="*/ 4176602 h 4176602"/>
                  <a:gd name="connsiteX47" fmla="*/ 8881021 w 14247628"/>
                  <a:gd name="connsiteY47" fmla="*/ 4176602 h 4176602"/>
                  <a:gd name="connsiteX48" fmla="*/ 8287370 w 14247628"/>
                  <a:gd name="connsiteY48" fmla="*/ 4176602 h 4176602"/>
                  <a:gd name="connsiteX49" fmla="*/ 7836195 w 14247628"/>
                  <a:gd name="connsiteY49" fmla="*/ 4176602 h 4176602"/>
                  <a:gd name="connsiteX50" fmla="*/ 6957592 w 14247628"/>
                  <a:gd name="connsiteY50" fmla="*/ 4176602 h 4176602"/>
                  <a:gd name="connsiteX51" fmla="*/ 6363941 w 14247628"/>
                  <a:gd name="connsiteY51" fmla="*/ 4176602 h 4176602"/>
                  <a:gd name="connsiteX52" fmla="*/ 6055242 w 14247628"/>
                  <a:gd name="connsiteY52" fmla="*/ 4176602 h 4176602"/>
                  <a:gd name="connsiteX53" fmla="*/ 5746543 w 14247628"/>
                  <a:gd name="connsiteY53" fmla="*/ 4176602 h 4176602"/>
                  <a:gd name="connsiteX54" fmla="*/ 5580321 w 14247628"/>
                  <a:gd name="connsiteY54" fmla="*/ 4176602 h 4176602"/>
                  <a:gd name="connsiteX55" fmla="*/ 4986670 w 14247628"/>
                  <a:gd name="connsiteY55" fmla="*/ 4176602 h 4176602"/>
                  <a:gd name="connsiteX56" fmla="*/ 4677971 w 14247628"/>
                  <a:gd name="connsiteY56" fmla="*/ 4176602 h 4176602"/>
                  <a:gd name="connsiteX57" fmla="*/ 3799367 w 14247628"/>
                  <a:gd name="connsiteY57" fmla="*/ 4176602 h 4176602"/>
                  <a:gd name="connsiteX58" fmla="*/ 3063240 w 14247628"/>
                  <a:gd name="connsiteY58" fmla="*/ 4176602 h 4176602"/>
                  <a:gd name="connsiteX59" fmla="*/ 2612065 w 14247628"/>
                  <a:gd name="connsiteY59" fmla="*/ 4176602 h 4176602"/>
                  <a:gd name="connsiteX60" fmla="*/ 1733461 w 14247628"/>
                  <a:gd name="connsiteY60" fmla="*/ 4176602 h 4176602"/>
                  <a:gd name="connsiteX61" fmla="*/ 1139810 w 14247628"/>
                  <a:gd name="connsiteY61" fmla="*/ 4176602 h 4176602"/>
                  <a:gd name="connsiteX62" fmla="*/ 831112 w 14247628"/>
                  <a:gd name="connsiteY62" fmla="*/ 4176602 h 4176602"/>
                  <a:gd name="connsiteX63" fmla="*/ 0 w 14247628"/>
                  <a:gd name="connsiteY63" fmla="*/ 4176602 h 4176602"/>
                  <a:gd name="connsiteX64" fmla="*/ 0 w 14247628"/>
                  <a:gd name="connsiteY64" fmla="*/ 3663477 h 4176602"/>
                  <a:gd name="connsiteX65" fmla="*/ 0 w 14247628"/>
                  <a:gd name="connsiteY65" fmla="*/ 2983287 h 4176602"/>
                  <a:gd name="connsiteX66" fmla="*/ 0 w 14247628"/>
                  <a:gd name="connsiteY66" fmla="*/ 2386630 h 4176602"/>
                  <a:gd name="connsiteX67" fmla="*/ 0 w 14247628"/>
                  <a:gd name="connsiteY67" fmla="*/ 1831738 h 4176602"/>
                  <a:gd name="connsiteX68" fmla="*/ 0 w 14247628"/>
                  <a:gd name="connsiteY68" fmla="*/ 1235081 h 4176602"/>
                  <a:gd name="connsiteX69" fmla="*/ 0 w 14247628"/>
                  <a:gd name="connsiteY69" fmla="*/ 638423 h 4176602"/>
                  <a:gd name="connsiteX70" fmla="*/ 0 w 14247628"/>
                  <a:gd name="connsiteY70" fmla="*/ 0 h 417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4247628" h="4176602" fill="none" extrusionOk="0">
                    <a:moveTo>
                      <a:pt x="0" y="0"/>
                    </a:moveTo>
                    <a:cubicBezTo>
                      <a:pt x="248748" y="-69318"/>
                      <a:pt x="538047" y="568"/>
                      <a:pt x="736127" y="0"/>
                    </a:cubicBezTo>
                    <a:cubicBezTo>
                      <a:pt x="934207" y="-568"/>
                      <a:pt x="1046949" y="31567"/>
                      <a:pt x="1187302" y="0"/>
                    </a:cubicBezTo>
                    <a:cubicBezTo>
                      <a:pt x="1327655" y="-31567"/>
                      <a:pt x="1306629" y="11518"/>
                      <a:pt x="1353525" y="0"/>
                    </a:cubicBezTo>
                    <a:cubicBezTo>
                      <a:pt x="1400421" y="-11518"/>
                      <a:pt x="1687837" y="31149"/>
                      <a:pt x="1804700" y="0"/>
                    </a:cubicBezTo>
                    <a:cubicBezTo>
                      <a:pt x="1921563" y="-31149"/>
                      <a:pt x="2234331" y="59696"/>
                      <a:pt x="2540827" y="0"/>
                    </a:cubicBezTo>
                    <a:cubicBezTo>
                      <a:pt x="2847323" y="-59696"/>
                      <a:pt x="3212362" y="76765"/>
                      <a:pt x="3419431" y="0"/>
                    </a:cubicBezTo>
                    <a:cubicBezTo>
                      <a:pt x="3626500" y="-76765"/>
                      <a:pt x="3541580" y="17100"/>
                      <a:pt x="3585653" y="0"/>
                    </a:cubicBezTo>
                    <a:cubicBezTo>
                      <a:pt x="3629726" y="-17100"/>
                      <a:pt x="3702583" y="7437"/>
                      <a:pt x="3751875" y="0"/>
                    </a:cubicBezTo>
                    <a:cubicBezTo>
                      <a:pt x="3801167" y="-7437"/>
                      <a:pt x="4253078" y="19581"/>
                      <a:pt x="4630479" y="0"/>
                    </a:cubicBezTo>
                    <a:cubicBezTo>
                      <a:pt x="5007880" y="-19581"/>
                      <a:pt x="4721219" y="7198"/>
                      <a:pt x="4796701" y="0"/>
                    </a:cubicBezTo>
                    <a:cubicBezTo>
                      <a:pt x="4872183" y="-7198"/>
                      <a:pt x="5186526" y="44538"/>
                      <a:pt x="5390353" y="0"/>
                    </a:cubicBezTo>
                    <a:cubicBezTo>
                      <a:pt x="5594180" y="-44538"/>
                      <a:pt x="5627860" y="31803"/>
                      <a:pt x="5699051" y="0"/>
                    </a:cubicBezTo>
                    <a:cubicBezTo>
                      <a:pt x="5770242" y="-31803"/>
                      <a:pt x="5878638" y="17836"/>
                      <a:pt x="6007750" y="0"/>
                    </a:cubicBezTo>
                    <a:cubicBezTo>
                      <a:pt x="6136862" y="-17836"/>
                      <a:pt x="6207749" y="36389"/>
                      <a:pt x="6316448" y="0"/>
                    </a:cubicBezTo>
                    <a:cubicBezTo>
                      <a:pt x="6425147" y="-36389"/>
                      <a:pt x="6559711" y="11839"/>
                      <a:pt x="6625147" y="0"/>
                    </a:cubicBezTo>
                    <a:cubicBezTo>
                      <a:pt x="6690583" y="-11839"/>
                      <a:pt x="6940639" y="1779"/>
                      <a:pt x="7076322" y="0"/>
                    </a:cubicBezTo>
                    <a:cubicBezTo>
                      <a:pt x="7212006" y="-1779"/>
                      <a:pt x="7286420" y="3258"/>
                      <a:pt x="7385021" y="0"/>
                    </a:cubicBezTo>
                    <a:cubicBezTo>
                      <a:pt x="7483622" y="-3258"/>
                      <a:pt x="7653628" y="51457"/>
                      <a:pt x="7836195" y="0"/>
                    </a:cubicBezTo>
                    <a:cubicBezTo>
                      <a:pt x="8018762" y="-51457"/>
                      <a:pt x="8308797" y="83438"/>
                      <a:pt x="8572323" y="0"/>
                    </a:cubicBezTo>
                    <a:cubicBezTo>
                      <a:pt x="8835849" y="-83438"/>
                      <a:pt x="8788015" y="5359"/>
                      <a:pt x="8881021" y="0"/>
                    </a:cubicBezTo>
                    <a:cubicBezTo>
                      <a:pt x="8974027" y="-5359"/>
                      <a:pt x="9002010" y="13326"/>
                      <a:pt x="9047244" y="0"/>
                    </a:cubicBezTo>
                    <a:cubicBezTo>
                      <a:pt x="9092478" y="-13326"/>
                      <a:pt x="9625387" y="18367"/>
                      <a:pt x="9925848" y="0"/>
                    </a:cubicBezTo>
                    <a:cubicBezTo>
                      <a:pt x="10226309" y="-18367"/>
                      <a:pt x="10057326" y="1288"/>
                      <a:pt x="10092070" y="0"/>
                    </a:cubicBezTo>
                    <a:cubicBezTo>
                      <a:pt x="10126814" y="-1288"/>
                      <a:pt x="10398488" y="62106"/>
                      <a:pt x="10685721" y="0"/>
                    </a:cubicBezTo>
                    <a:cubicBezTo>
                      <a:pt x="10972954" y="-62106"/>
                      <a:pt x="10806090" y="13975"/>
                      <a:pt x="10851943" y="0"/>
                    </a:cubicBezTo>
                    <a:cubicBezTo>
                      <a:pt x="10897796" y="-13975"/>
                      <a:pt x="11312684" y="77967"/>
                      <a:pt x="11588071" y="0"/>
                    </a:cubicBezTo>
                    <a:cubicBezTo>
                      <a:pt x="11863458" y="-77967"/>
                      <a:pt x="12016728" y="54787"/>
                      <a:pt x="12181722" y="0"/>
                    </a:cubicBezTo>
                    <a:cubicBezTo>
                      <a:pt x="12346716" y="-54787"/>
                      <a:pt x="12637503" y="28118"/>
                      <a:pt x="12917849" y="0"/>
                    </a:cubicBezTo>
                    <a:cubicBezTo>
                      <a:pt x="13198195" y="-28118"/>
                      <a:pt x="13236399" y="51536"/>
                      <a:pt x="13511501" y="0"/>
                    </a:cubicBezTo>
                    <a:cubicBezTo>
                      <a:pt x="13786603" y="-51536"/>
                      <a:pt x="13881386" y="67471"/>
                      <a:pt x="14247628" y="0"/>
                    </a:cubicBezTo>
                    <a:cubicBezTo>
                      <a:pt x="14257710" y="252897"/>
                      <a:pt x="14242759" y="367355"/>
                      <a:pt x="14247628" y="638423"/>
                    </a:cubicBezTo>
                    <a:cubicBezTo>
                      <a:pt x="14252497" y="909491"/>
                      <a:pt x="14214041" y="995036"/>
                      <a:pt x="14247628" y="1109783"/>
                    </a:cubicBezTo>
                    <a:cubicBezTo>
                      <a:pt x="14281215" y="1224530"/>
                      <a:pt x="14235455" y="1540689"/>
                      <a:pt x="14247628" y="1664674"/>
                    </a:cubicBezTo>
                    <a:cubicBezTo>
                      <a:pt x="14259801" y="1788659"/>
                      <a:pt x="14218912" y="2047655"/>
                      <a:pt x="14247628" y="2261332"/>
                    </a:cubicBezTo>
                    <a:cubicBezTo>
                      <a:pt x="14276344" y="2475009"/>
                      <a:pt x="14223281" y="2589964"/>
                      <a:pt x="14247628" y="2774457"/>
                    </a:cubicBezTo>
                    <a:cubicBezTo>
                      <a:pt x="14271975" y="2958951"/>
                      <a:pt x="14221521" y="3299693"/>
                      <a:pt x="14247628" y="3454647"/>
                    </a:cubicBezTo>
                    <a:cubicBezTo>
                      <a:pt x="14273735" y="3609601"/>
                      <a:pt x="14235759" y="3880616"/>
                      <a:pt x="14247628" y="4176602"/>
                    </a:cubicBezTo>
                    <a:cubicBezTo>
                      <a:pt x="14187597" y="4178879"/>
                      <a:pt x="14144058" y="4156996"/>
                      <a:pt x="14081406" y="4176602"/>
                    </a:cubicBezTo>
                    <a:cubicBezTo>
                      <a:pt x="14018754" y="4196208"/>
                      <a:pt x="13442724" y="4095220"/>
                      <a:pt x="13202802" y="4176602"/>
                    </a:cubicBezTo>
                    <a:cubicBezTo>
                      <a:pt x="12962880" y="4257984"/>
                      <a:pt x="12873123" y="4158710"/>
                      <a:pt x="12751627" y="4176602"/>
                    </a:cubicBezTo>
                    <a:cubicBezTo>
                      <a:pt x="12630132" y="4194494"/>
                      <a:pt x="12124983" y="4077717"/>
                      <a:pt x="11873023" y="4176602"/>
                    </a:cubicBezTo>
                    <a:cubicBezTo>
                      <a:pt x="11621063" y="4275487"/>
                      <a:pt x="11507974" y="4111264"/>
                      <a:pt x="11279372" y="4176602"/>
                    </a:cubicBezTo>
                    <a:cubicBezTo>
                      <a:pt x="11050770" y="4241940"/>
                      <a:pt x="11153228" y="4171677"/>
                      <a:pt x="11113150" y="4176602"/>
                    </a:cubicBezTo>
                    <a:cubicBezTo>
                      <a:pt x="11073072" y="4181527"/>
                      <a:pt x="10919888" y="4161150"/>
                      <a:pt x="10804451" y="4176602"/>
                    </a:cubicBezTo>
                    <a:cubicBezTo>
                      <a:pt x="10689014" y="4192054"/>
                      <a:pt x="10519071" y="4161350"/>
                      <a:pt x="10353276" y="4176602"/>
                    </a:cubicBezTo>
                    <a:cubicBezTo>
                      <a:pt x="10187482" y="4191854"/>
                      <a:pt x="9963073" y="4140243"/>
                      <a:pt x="9617149" y="4176602"/>
                    </a:cubicBezTo>
                    <a:cubicBezTo>
                      <a:pt x="9271225" y="4212961"/>
                      <a:pt x="9188927" y="4111487"/>
                      <a:pt x="8881021" y="4176602"/>
                    </a:cubicBezTo>
                    <a:cubicBezTo>
                      <a:pt x="8573115" y="4241717"/>
                      <a:pt x="8581334" y="4145256"/>
                      <a:pt x="8287370" y="4176602"/>
                    </a:cubicBezTo>
                    <a:cubicBezTo>
                      <a:pt x="7993406" y="4207948"/>
                      <a:pt x="7997581" y="4125962"/>
                      <a:pt x="7836195" y="4176602"/>
                    </a:cubicBezTo>
                    <a:cubicBezTo>
                      <a:pt x="7674810" y="4227242"/>
                      <a:pt x="7359965" y="4073796"/>
                      <a:pt x="6957592" y="4176602"/>
                    </a:cubicBezTo>
                    <a:cubicBezTo>
                      <a:pt x="6555219" y="4279408"/>
                      <a:pt x="6564651" y="4118401"/>
                      <a:pt x="6363941" y="4176602"/>
                    </a:cubicBezTo>
                    <a:cubicBezTo>
                      <a:pt x="6163231" y="4234803"/>
                      <a:pt x="6190892" y="4147112"/>
                      <a:pt x="6055242" y="4176602"/>
                    </a:cubicBezTo>
                    <a:cubicBezTo>
                      <a:pt x="5919592" y="4206092"/>
                      <a:pt x="5825132" y="4155904"/>
                      <a:pt x="5746543" y="4176602"/>
                    </a:cubicBezTo>
                    <a:cubicBezTo>
                      <a:pt x="5667954" y="4197300"/>
                      <a:pt x="5635441" y="4176387"/>
                      <a:pt x="5580321" y="4176602"/>
                    </a:cubicBezTo>
                    <a:cubicBezTo>
                      <a:pt x="5525201" y="4176817"/>
                      <a:pt x="5124472" y="4168892"/>
                      <a:pt x="4986670" y="4176602"/>
                    </a:cubicBezTo>
                    <a:cubicBezTo>
                      <a:pt x="4848868" y="4184312"/>
                      <a:pt x="4808130" y="4173541"/>
                      <a:pt x="4677971" y="4176602"/>
                    </a:cubicBezTo>
                    <a:cubicBezTo>
                      <a:pt x="4547812" y="4179663"/>
                      <a:pt x="4234726" y="4079991"/>
                      <a:pt x="3799367" y="4176602"/>
                    </a:cubicBezTo>
                    <a:cubicBezTo>
                      <a:pt x="3364008" y="4273213"/>
                      <a:pt x="3407829" y="4152634"/>
                      <a:pt x="3063240" y="4176602"/>
                    </a:cubicBezTo>
                    <a:cubicBezTo>
                      <a:pt x="2718651" y="4200570"/>
                      <a:pt x="2810439" y="4129246"/>
                      <a:pt x="2612065" y="4176602"/>
                    </a:cubicBezTo>
                    <a:cubicBezTo>
                      <a:pt x="2413691" y="4223958"/>
                      <a:pt x="2036750" y="4158639"/>
                      <a:pt x="1733461" y="4176602"/>
                    </a:cubicBezTo>
                    <a:cubicBezTo>
                      <a:pt x="1430172" y="4194565"/>
                      <a:pt x="1352702" y="4169817"/>
                      <a:pt x="1139810" y="4176602"/>
                    </a:cubicBezTo>
                    <a:cubicBezTo>
                      <a:pt x="926918" y="4183387"/>
                      <a:pt x="945683" y="4141866"/>
                      <a:pt x="831112" y="4176602"/>
                    </a:cubicBezTo>
                    <a:cubicBezTo>
                      <a:pt x="716541" y="4211338"/>
                      <a:pt x="282037" y="4137444"/>
                      <a:pt x="0" y="4176602"/>
                    </a:cubicBezTo>
                    <a:cubicBezTo>
                      <a:pt x="-43318" y="4022154"/>
                      <a:pt x="23991" y="3782149"/>
                      <a:pt x="0" y="3663477"/>
                    </a:cubicBezTo>
                    <a:cubicBezTo>
                      <a:pt x="-23991" y="3544806"/>
                      <a:pt x="42781" y="3249891"/>
                      <a:pt x="0" y="2983287"/>
                    </a:cubicBezTo>
                    <a:cubicBezTo>
                      <a:pt x="-42781" y="2716683"/>
                      <a:pt x="48805" y="2646236"/>
                      <a:pt x="0" y="2386630"/>
                    </a:cubicBezTo>
                    <a:cubicBezTo>
                      <a:pt x="-48805" y="2127024"/>
                      <a:pt x="11061" y="2099776"/>
                      <a:pt x="0" y="1831738"/>
                    </a:cubicBezTo>
                    <a:cubicBezTo>
                      <a:pt x="-11061" y="1563700"/>
                      <a:pt x="67587" y="1514928"/>
                      <a:pt x="0" y="1235081"/>
                    </a:cubicBezTo>
                    <a:cubicBezTo>
                      <a:pt x="-67587" y="955234"/>
                      <a:pt x="8974" y="833615"/>
                      <a:pt x="0" y="638423"/>
                    </a:cubicBezTo>
                    <a:cubicBezTo>
                      <a:pt x="-8974" y="443231"/>
                      <a:pt x="74572" y="228815"/>
                      <a:pt x="0" y="0"/>
                    </a:cubicBezTo>
                    <a:close/>
                  </a:path>
                  <a:path w="14247628" h="4176602" stroke="0" extrusionOk="0">
                    <a:moveTo>
                      <a:pt x="0" y="0"/>
                    </a:moveTo>
                    <a:cubicBezTo>
                      <a:pt x="150317" y="-46369"/>
                      <a:pt x="285154" y="50270"/>
                      <a:pt x="451175" y="0"/>
                    </a:cubicBezTo>
                    <a:cubicBezTo>
                      <a:pt x="617197" y="-50270"/>
                      <a:pt x="546188" y="19121"/>
                      <a:pt x="617397" y="0"/>
                    </a:cubicBezTo>
                    <a:cubicBezTo>
                      <a:pt x="688606" y="-19121"/>
                      <a:pt x="1150264" y="34565"/>
                      <a:pt x="1496001" y="0"/>
                    </a:cubicBezTo>
                    <a:cubicBezTo>
                      <a:pt x="1841738" y="-34565"/>
                      <a:pt x="1845369" y="24036"/>
                      <a:pt x="1947176" y="0"/>
                    </a:cubicBezTo>
                    <a:cubicBezTo>
                      <a:pt x="2048984" y="-24036"/>
                      <a:pt x="2172773" y="15043"/>
                      <a:pt x="2398351" y="0"/>
                    </a:cubicBezTo>
                    <a:cubicBezTo>
                      <a:pt x="2623930" y="-15043"/>
                      <a:pt x="3089076" y="14851"/>
                      <a:pt x="3276954" y="0"/>
                    </a:cubicBezTo>
                    <a:cubicBezTo>
                      <a:pt x="3464832" y="-14851"/>
                      <a:pt x="3474053" y="6796"/>
                      <a:pt x="3585653" y="0"/>
                    </a:cubicBezTo>
                    <a:cubicBezTo>
                      <a:pt x="3697253" y="-6796"/>
                      <a:pt x="4101127" y="60566"/>
                      <a:pt x="4464257" y="0"/>
                    </a:cubicBezTo>
                    <a:cubicBezTo>
                      <a:pt x="4827387" y="-60566"/>
                      <a:pt x="4911841" y="102346"/>
                      <a:pt x="5342860" y="0"/>
                    </a:cubicBezTo>
                    <a:cubicBezTo>
                      <a:pt x="5773879" y="-102346"/>
                      <a:pt x="5776438" y="28917"/>
                      <a:pt x="5936512" y="0"/>
                    </a:cubicBezTo>
                    <a:cubicBezTo>
                      <a:pt x="6096586" y="-28917"/>
                      <a:pt x="6401583" y="59211"/>
                      <a:pt x="6815115" y="0"/>
                    </a:cubicBezTo>
                    <a:cubicBezTo>
                      <a:pt x="7228647" y="-59211"/>
                      <a:pt x="7064978" y="19003"/>
                      <a:pt x="7266290" y="0"/>
                    </a:cubicBezTo>
                    <a:cubicBezTo>
                      <a:pt x="7467603" y="-19003"/>
                      <a:pt x="7555180" y="44406"/>
                      <a:pt x="7717465" y="0"/>
                    </a:cubicBezTo>
                    <a:cubicBezTo>
                      <a:pt x="7879750" y="-44406"/>
                      <a:pt x="8175620" y="41557"/>
                      <a:pt x="8453593" y="0"/>
                    </a:cubicBezTo>
                    <a:cubicBezTo>
                      <a:pt x="8731566" y="-41557"/>
                      <a:pt x="8691225" y="26402"/>
                      <a:pt x="8904767" y="0"/>
                    </a:cubicBezTo>
                    <a:cubicBezTo>
                      <a:pt x="9118309" y="-26402"/>
                      <a:pt x="9442176" y="30483"/>
                      <a:pt x="9783371" y="0"/>
                    </a:cubicBezTo>
                    <a:cubicBezTo>
                      <a:pt x="10124566" y="-30483"/>
                      <a:pt x="10256132" y="102813"/>
                      <a:pt x="10661975" y="0"/>
                    </a:cubicBezTo>
                    <a:cubicBezTo>
                      <a:pt x="11067818" y="-102813"/>
                      <a:pt x="10960676" y="58380"/>
                      <a:pt x="11255626" y="0"/>
                    </a:cubicBezTo>
                    <a:cubicBezTo>
                      <a:pt x="11550576" y="-58380"/>
                      <a:pt x="11525757" y="26248"/>
                      <a:pt x="11706801" y="0"/>
                    </a:cubicBezTo>
                    <a:cubicBezTo>
                      <a:pt x="11887845" y="-26248"/>
                      <a:pt x="11837788" y="12237"/>
                      <a:pt x="11873023" y="0"/>
                    </a:cubicBezTo>
                    <a:cubicBezTo>
                      <a:pt x="11908258" y="-12237"/>
                      <a:pt x="12088997" y="30484"/>
                      <a:pt x="12181722" y="0"/>
                    </a:cubicBezTo>
                    <a:cubicBezTo>
                      <a:pt x="12274447" y="-30484"/>
                      <a:pt x="12423389" y="23628"/>
                      <a:pt x="12490421" y="0"/>
                    </a:cubicBezTo>
                    <a:cubicBezTo>
                      <a:pt x="12557453" y="-23628"/>
                      <a:pt x="12847244" y="11903"/>
                      <a:pt x="12941595" y="0"/>
                    </a:cubicBezTo>
                    <a:cubicBezTo>
                      <a:pt x="13035946" y="-11903"/>
                      <a:pt x="13960589" y="58181"/>
                      <a:pt x="14247628" y="0"/>
                    </a:cubicBezTo>
                    <a:cubicBezTo>
                      <a:pt x="14313269" y="243656"/>
                      <a:pt x="14194405" y="345159"/>
                      <a:pt x="14247628" y="596657"/>
                    </a:cubicBezTo>
                    <a:cubicBezTo>
                      <a:pt x="14300851" y="848155"/>
                      <a:pt x="14220926" y="923119"/>
                      <a:pt x="14247628" y="1193315"/>
                    </a:cubicBezTo>
                    <a:cubicBezTo>
                      <a:pt x="14274330" y="1463511"/>
                      <a:pt x="14239759" y="1572903"/>
                      <a:pt x="14247628" y="1789972"/>
                    </a:cubicBezTo>
                    <a:cubicBezTo>
                      <a:pt x="14255497" y="2007041"/>
                      <a:pt x="14221742" y="2201085"/>
                      <a:pt x="14247628" y="2470162"/>
                    </a:cubicBezTo>
                    <a:cubicBezTo>
                      <a:pt x="14273514" y="2739239"/>
                      <a:pt x="14182198" y="2883086"/>
                      <a:pt x="14247628" y="3108585"/>
                    </a:cubicBezTo>
                    <a:cubicBezTo>
                      <a:pt x="14313058" y="3334084"/>
                      <a:pt x="14236390" y="3345748"/>
                      <a:pt x="14247628" y="3579945"/>
                    </a:cubicBezTo>
                    <a:cubicBezTo>
                      <a:pt x="14258866" y="3814142"/>
                      <a:pt x="14245078" y="3979884"/>
                      <a:pt x="14247628" y="4176602"/>
                    </a:cubicBezTo>
                    <a:cubicBezTo>
                      <a:pt x="13904082" y="4259493"/>
                      <a:pt x="13637552" y="4082889"/>
                      <a:pt x="13369024" y="4176602"/>
                    </a:cubicBezTo>
                    <a:cubicBezTo>
                      <a:pt x="13100496" y="4270315"/>
                      <a:pt x="12976210" y="4134241"/>
                      <a:pt x="12632897" y="4176602"/>
                    </a:cubicBezTo>
                    <a:cubicBezTo>
                      <a:pt x="12289584" y="4218963"/>
                      <a:pt x="12418059" y="4159888"/>
                      <a:pt x="12324198" y="4176602"/>
                    </a:cubicBezTo>
                    <a:cubicBezTo>
                      <a:pt x="12230337" y="4193316"/>
                      <a:pt x="12235855" y="4162295"/>
                      <a:pt x="12157976" y="4176602"/>
                    </a:cubicBezTo>
                    <a:cubicBezTo>
                      <a:pt x="12080097" y="4190909"/>
                      <a:pt x="11912432" y="4142754"/>
                      <a:pt x="11849277" y="4176602"/>
                    </a:cubicBezTo>
                    <a:cubicBezTo>
                      <a:pt x="11786122" y="4210450"/>
                      <a:pt x="11371202" y="4128177"/>
                      <a:pt x="11113150" y="4176602"/>
                    </a:cubicBezTo>
                    <a:cubicBezTo>
                      <a:pt x="10855098" y="4225027"/>
                      <a:pt x="10938771" y="4156779"/>
                      <a:pt x="10804451" y="4176602"/>
                    </a:cubicBezTo>
                    <a:cubicBezTo>
                      <a:pt x="10670131" y="4196425"/>
                      <a:pt x="10697228" y="4163595"/>
                      <a:pt x="10638229" y="4176602"/>
                    </a:cubicBezTo>
                    <a:cubicBezTo>
                      <a:pt x="10579230" y="4189609"/>
                      <a:pt x="10441851" y="4159253"/>
                      <a:pt x="10329530" y="4176602"/>
                    </a:cubicBezTo>
                    <a:cubicBezTo>
                      <a:pt x="10217209" y="4193951"/>
                      <a:pt x="9983958" y="4160407"/>
                      <a:pt x="9878355" y="4176602"/>
                    </a:cubicBezTo>
                    <a:cubicBezTo>
                      <a:pt x="9772752" y="4192797"/>
                      <a:pt x="9464621" y="4131042"/>
                      <a:pt x="9284704" y="4176602"/>
                    </a:cubicBezTo>
                    <a:cubicBezTo>
                      <a:pt x="9104787" y="4222162"/>
                      <a:pt x="9040481" y="4157245"/>
                      <a:pt x="8976006" y="4176602"/>
                    </a:cubicBezTo>
                    <a:cubicBezTo>
                      <a:pt x="8911531" y="4195959"/>
                      <a:pt x="8489603" y="4103470"/>
                      <a:pt x="8097402" y="4176602"/>
                    </a:cubicBezTo>
                    <a:cubicBezTo>
                      <a:pt x="7705201" y="4249734"/>
                      <a:pt x="7749884" y="4122038"/>
                      <a:pt x="7503751" y="4176602"/>
                    </a:cubicBezTo>
                    <a:cubicBezTo>
                      <a:pt x="7257618" y="4231166"/>
                      <a:pt x="6917340" y="4158187"/>
                      <a:pt x="6625147" y="4176602"/>
                    </a:cubicBezTo>
                    <a:cubicBezTo>
                      <a:pt x="6332954" y="4195017"/>
                      <a:pt x="6161165" y="4161318"/>
                      <a:pt x="5889020" y="4176602"/>
                    </a:cubicBezTo>
                    <a:cubicBezTo>
                      <a:pt x="5616875" y="4191886"/>
                      <a:pt x="5572497" y="4158800"/>
                      <a:pt x="5437845" y="4176602"/>
                    </a:cubicBezTo>
                    <a:cubicBezTo>
                      <a:pt x="5303193" y="4194404"/>
                      <a:pt x="4855071" y="4102997"/>
                      <a:pt x="4701717" y="4176602"/>
                    </a:cubicBezTo>
                    <a:cubicBezTo>
                      <a:pt x="4548363" y="4250207"/>
                      <a:pt x="4475107" y="4149625"/>
                      <a:pt x="4393019" y="4176602"/>
                    </a:cubicBezTo>
                    <a:cubicBezTo>
                      <a:pt x="4310931" y="4203579"/>
                      <a:pt x="4019374" y="4151244"/>
                      <a:pt x="3799367" y="4176602"/>
                    </a:cubicBezTo>
                    <a:cubicBezTo>
                      <a:pt x="3579360" y="4201960"/>
                      <a:pt x="3688934" y="4169114"/>
                      <a:pt x="3633145" y="4176602"/>
                    </a:cubicBezTo>
                    <a:cubicBezTo>
                      <a:pt x="3577356" y="4184090"/>
                      <a:pt x="2936170" y="4095944"/>
                      <a:pt x="2754541" y="4176602"/>
                    </a:cubicBezTo>
                    <a:cubicBezTo>
                      <a:pt x="2572912" y="4257260"/>
                      <a:pt x="2313793" y="4117114"/>
                      <a:pt x="2160890" y="4176602"/>
                    </a:cubicBezTo>
                    <a:cubicBezTo>
                      <a:pt x="2007987" y="4236090"/>
                      <a:pt x="1462961" y="4113837"/>
                      <a:pt x="1282287" y="4176602"/>
                    </a:cubicBezTo>
                    <a:cubicBezTo>
                      <a:pt x="1101613" y="4239367"/>
                      <a:pt x="1017053" y="4166350"/>
                      <a:pt x="831112" y="4176602"/>
                    </a:cubicBezTo>
                    <a:cubicBezTo>
                      <a:pt x="645171" y="4186854"/>
                      <a:pt x="635856" y="4165990"/>
                      <a:pt x="522413" y="4176602"/>
                    </a:cubicBezTo>
                    <a:cubicBezTo>
                      <a:pt x="408970" y="4187214"/>
                      <a:pt x="136876" y="4125998"/>
                      <a:pt x="0" y="4176602"/>
                    </a:cubicBezTo>
                    <a:cubicBezTo>
                      <a:pt x="-33735" y="3916551"/>
                      <a:pt x="13276" y="3823890"/>
                      <a:pt x="0" y="3538179"/>
                    </a:cubicBezTo>
                    <a:cubicBezTo>
                      <a:pt x="-13276" y="3252468"/>
                      <a:pt x="21290" y="3279651"/>
                      <a:pt x="0" y="3066819"/>
                    </a:cubicBezTo>
                    <a:cubicBezTo>
                      <a:pt x="-21290" y="2853987"/>
                      <a:pt x="27" y="2717194"/>
                      <a:pt x="0" y="2470162"/>
                    </a:cubicBezTo>
                    <a:cubicBezTo>
                      <a:pt x="-27" y="2223130"/>
                      <a:pt x="45624" y="2125090"/>
                      <a:pt x="0" y="1915270"/>
                    </a:cubicBezTo>
                    <a:cubicBezTo>
                      <a:pt x="-45624" y="1705450"/>
                      <a:pt x="27891" y="1597935"/>
                      <a:pt x="0" y="1360379"/>
                    </a:cubicBezTo>
                    <a:cubicBezTo>
                      <a:pt x="-27891" y="1122823"/>
                      <a:pt x="2276" y="991310"/>
                      <a:pt x="0" y="805488"/>
                    </a:cubicBezTo>
                    <a:cubicBezTo>
                      <a:pt x="-2276" y="619666"/>
                      <a:pt x="39758" y="336698"/>
                      <a:pt x="0" y="0"/>
                    </a:cubicBezTo>
                    <a:close/>
                  </a:path>
                </a:pathLst>
              </a:custGeom>
              <a:pattFill prst="pct75">
                <a:fgClr>
                  <a:srgbClr val="CEE1F2"/>
                </a:fgClr>
                <a:bgClr>
                  <a:schemeClr val="bg1"/>
                </a:bgClr>
              </a:patt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十字形 20">
                <a:extLst>
                  <a:ext uri="{FF2B5EF4-FFF2-40B4-BE49-F238E27FC236}">
                    <a16:creationId xmlns:a16="http://schemas.microsoft.com/office/drawing/2014/main" id="{33B139A6-DB38-4EA5-A9DE-827FED778007}"/>
                  </a:ext>
                </a:extLst>
              </p:cNvPr>
              <p:cNvSpPr/>
              <p:nvPr/>
            </p:nvSpPr>
            <p:spPr>
              <a:xfrm rot="2152545">
                <a:off x="3380250" y="2323840"/>
                <a:ext cx="1458081" cy="1458081"/>
              </a:xfrm>
              <a:prstGeom prst="plus">
                <a:avLst>
                  <a:gd name="adj" fmla="val 4005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除号 21">
                <a:extLst>
                  <a:ext uri="{FF2B5EF4-FFF2-40B4-BE49-F238E27FC236}">
                    <a16:creationId xmlns:a16="http://schemas.microsoft.com/office/drawing/2014/main" id="{F8FEC1C8-3B2D-4B4E-9E1F-FC30B5ED9FDA}"/>
                  </a:ext>
                </a:extLst>
              </p:cNvPr>
              <p:cNvSpPr/>
              <p:nvPr/>
            </p:nvSpPr>
            <p:spPr>
              <a:xfrm rot="21129526">
                <a:off x="9522240" y="1516128"/>
                <a:ext cx="1767840" cy="1335024"/>
              </a:xfrm>
              <a:prstGeom prst="mathDivid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号 22">
                <a:extLst>
                  <a:ext uri="{FF2B5EF4-FFF2-40B4-BE49-F238E27FC236}">
                    <a16:creationId xmlns:a16="http://schemas.microsoft.com/office/drawing/2014/main" id="{FE0B273F-7C62-4BD3-AE46-6FDFB70F08BC}"/>
                  </a:ext>
                </a:extLst>
              </p:cNvPr>
              <p:cNvSpPr/>
              <p:nvPr/>
            </p:nvSpPr>
            <p:spPr>
              <a:xfrm rot="21129526">
                <a:off x="6891170" y="4206339"/>
                <a:ext cx="1567434" cy="1335024"/>
              </a:xfrm>
              <a:prstGeom prst="mathEqual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FF67BFC-F905-41E7-BAA0-26D373FF5278}"/>
                </a:ext>
              </a:extLst>
            </p:cNvPr>
            <p:cNvSpPr/>
            <p:nvPr/>
          </p:nvSpPr>
          <p:spPr>
            <a:xfrm>
              <a:off x="6625656" y="3041315"/>
              <a:ext cx="2071903" cy="2071903"/>
            </a:xfrm>
            <a:prstGeom prst="ellipse">
              <a:avLst/>
            </a:prstGeom>
            <a:pattFill prst="ltUp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E8E6DE3-6DCE-4E14-8CA9-553742011781}"/>
                </a:ext>
              </a:extLst>
            </p:cNvPr>
            <p:cNvSpPr/>
            <p:nvPr/>
          </p:nvSpPr>
          <p:spPr>
            <a:xfrm>
              <a:off x="9706176" y="4988382"/>
              <a:ext cx="2071903" cy="20719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十字形 23">
              <a:extLst>
                <a:ext uri="{FF2B5EF4-FFF2-40B4-BE49-F238E27FC236}">
                  <a16:creationId xmlns:a16="http://schemas.microsoft.com/office/drawing/2014/main" id="{91D9C750-D9B9-4F78-90DE-9905B23385B6}"/>
                </a:ext>
              </a:extLst>
            </p:cNvPr>
            <p:cNvSpPr/>
            <p:nvPr/>
          </p:nvSpPr>
          <p:spPr>
            <a:xfrm rot="5400000">
              <a:off x="851417" y="5300853"/>
              <a:ext cx="1458081" cy="1458081"/>
            </a:xfrm>
            <a:prstGeom prst="plus">
              <a:avLst>
                <a:gd name="adj" fmla="val 4005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 descr="图片包含 图形用户界面&#10;&#10;描述已自动生成">
              <a:extLst>
                <a:ext uri="{FF2B5EF4-FFF2-40B4-BE49-F238E27FC236}">
                  <a16:creationId xmlns:a16="http://schemas.microsoft.com/office/drawing/2014/main" id="{EE0AC868-568F-47D9-8F49-C9FFB89E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8" t="61818" r="7691" b="22158"/>
            <a:stretch>
              <a:fillRect/>
            </a:stretch>
          </p:blipFill>
          <p:spPr>
            <a:xfrm>
              <a:off x="3051996" y="4863933"/>
              <a:ext cx="2661655" cy="2317898"/>
            </a:xfrm>
            <a:prstGeom prst="rect">
              <a:avLst/>
            </a:prstGeom>
          </p:spPr>
        </p:pic>
        <p:pic>
          <p:nvPicPr>
            <p:cNvPr id="28" name="图片 27" descr="卡通人物&#10;&#10;低可信度描述已自动生成">
              <a:extLst>
                <a:ext uri="{FF2B5EF4-FFF2-40B4-BE49-F238E27FC236}">
                  <a16:creationId xmlns:a16="http://schemas.microsoft.com/office/drawing/2014/main" id="{C8ED8E4E-7E31-4E87-9AF0-6C305073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9463622" y="4734143"/>
              <a:ext cx="2564861" cy="2317898"/>
            </a:xfrm>
            <a:prstGeom prst="rect">
              <a:avLst/>
            </a:prstGeom>
          </p:spPr>
        </p:pic>
        <p:pic>
          <p:nvPicPr>
            <p:cNvPr id="20" name="图片 19" descr="图片包含 图形用户界面&#10;&#10;描述已自动生成">
              <a:extLst>
                <a:ext uri="{FF2B5EF4-FFF2-40B4-BE49-F238E27FC236}">
                  <a16:creationId xmlns:a16="http://schemas.microsoft.com/office/drawing/2014/main" id="{E99E1C29-3B28-48A8-BE7E-88B8545AD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16" t="36790" r="33718" b="45707"/>
            <a:stretch>
              <a:fillRect/>
            </a:stretch>
          </p:blipFill>
          <p:spPr>
            <a:xfrm>
              <a:off x="6330779" y="2732524"/>
              <a:ext cx="2661655" cy="2211357"/>
            </a:xfrm>
            <a:prstGeom prst="rect">
              <a:avLst/>
            </a:prstGeom>
          </p:spPr>
        </p:pic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7924178-1E9E-436F-A453-6C3FC521DD09}"/>
                </a:ext>
              </a:extLst>
            </p:cNvPr>
            <p:cNvSpPr/>
            <p:nvPr/>
          </p:nvSpPr>
          <p:spPr>
            <a:xfrm>
              <a:off x="544507" y="3036693"/>
              <a:ext cx="2071903" cy="2071903"/>
            </a:xfrm>
            <a:prstGeom prst="ellipse">
              <a:avLst/>
            </a:prstGeom>
            <a:pattFill prst="ltUp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712E3C06-6888-4BFB-A07F-0C70C728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-334906" y="2730450"/>
              <a:ext cx="3161949" cy="2339668"/>
            </a:xfrm>
            <a:prstGeom prst="rect">
              <a:avLst/>
            </a:prstGeom>
          </p:spPr>
        </p:pic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3B363328-2FC2-3095-A497-679D20E9696C}"/>
              </a:ext>
            </a:extLst>
          </p:cNvPr>
          <p:cNvGrpSpPr/>
          <p:nvPr/>
        </p:nvGrpSpPr>
        <p:grpSpPr>
          <a:xfrm>
            <a:off x="-337375" y="391544"/>
            <a:ext cx="12433360" cy="2206039"/>
            <a:chOff x="-337375" y="391544"/>
            <a:chExt cx="12433360" cy="220603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B502C87-5C4F-4409-BEB4-C940A657E2C8}"/>
                </a:ext>
              </a:extLst>
            </p:cNvPr>
            <p:cNvSpPr/>
            <p:nvPr/>
          </p:nvSpPr>
          <p:spPr>
            <a:xfrm>
              <a:off x="3890" y="391544"/>
              <a:ext cx="11887236" cy="22060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vi-VN" altLang="vi-VN" sz="8000" b="1" dirty="0">
                  <a:ln w="28575">
                    <a:noFill/>
                    <a:prstDash val="solid"/>
                  </a:ln>
                  <a:pattFill prst="pct70">
                    <a:fgClr>
                      <a:srgbClr val="FCB63A"/>
                    </a:fgClr>
                    <a:bgClr>
                      <a:schemeClr val="bg1"/>
                    </a:bgClr>
                  </a:pattFill>
                  <a:latin typeface="Noto Sans"/>
                  <a:ea typeface="Noto Sans"/>
                </a:rPr>
                <a:t>Bài 20: Chế tạo nam châm điện đơn giản</a:t>
              </a:r>
              <a:endParaRPr lang="vi-VN" altLang="vi-VN" sz="8000" b="1" dirty="0">
                <a:ln w="28575">
                  <a:noFill/>
                  <a:prstDash val="solid"/>
                </a:ln>
                <a:pattFill prst="pct70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696055F-4A9D-428E-9CD9-66BB8C4BC0FA}"/>
                </a:ext>
              </a:extLst>
            </p:cNvPr>
            <p:cNvSpPr/>
            <p:nvPr/>
          </p:nvSpPr>
          <p:spPr>
            <a:xfrm>
              <a:off x="-337375" y="393097"/>
              <a:ext cx="12433360" cy="219614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noAutofit/>
            </a:bodyPr>
            <a:lstStyle/>
            <a:p>
              <a:pPr algn="ctr"/>
              <a:r>
                <a:rPr lang="vi-VN" altLang="vi-VN" sz="8000" b="1" dirty="0">
                  <a:ln w="28575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oto Sans"/>
                  <a:ea typeface="Noto Sans"/>
                </a:rPr>
                <a:t>Bài 20: Chế tạo nam châm điện đơn giản</a:t>
              </a:r>
              <a:endParaRPr lang="vi-VN" altLang="vi-VN" sz="8000" b="1" dirty="0">
                <a:ln w="28575">
                  <a:solidFill>
                    <a:srgbClr val="5B9BD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33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ABEA230-B0B6-4203-8B83-EC1DAEC4ACA5}"/>
              </a:ext>
            </a:extLst>
          </p:cNvPr>
          <p:cNvSpPr/>
          <p:nvPr/>
        </p:nvSpPr>
        <p:spPr>
          <a:xfrm>
            <a:off x="2267712" y="725115"/>
            <a:ext cx="9924288" cy="6132885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7323D0A-D7B0-41AE-9100-24F44FA24288}"/>
              </a:ext>
            </a:extLst>
          </p:cNvPr>
          <p:cNvSpPr/>
          <p:nvPr/>
        </p:nvSpPr>
        <p:spPr>
          <a:xfrm>
            <a:off x="2802456" y="2478326"/>
            <a:ext cx="7144905" cy="2927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just"/>
            <a:endParaRPr lang="en-US" sz="2800" dirty="0">
              <a:solidFill>
                <a:srgbClr val="FCB63A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 lang="en-US" sz="2800" dirty="0">
              <a:solidFill>
                <a:srgbClr val="FCB63A"/>
              </a:solidFill>
              <a:latin typeface="Times New Roman"/>
              <a:ea typeface="Times New Roman"/>
              <a:cs typeface="Times New Roman"/>
            </a:endParaRPr>
          </a:p>
          <a:p>
            <a:pPr marL="742950"/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dây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quấn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xung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quanhmột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nhựa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luồn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ống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zh-CN" altLang="en-US">
              <a:solidFill>
                <a:srgbClr val="FCB63A"/>
              </a:solidFill>
              <a:latin typeface="等线" panose="020F0502020204030204"/>
              <a:ea typeface="等线"/>
              <a:cs typeface="Arial"/>
            </a:endParaRPr>
          </a:p>
          <a:p>
            <a:pPr marL="742950"/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chiếc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đinh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sắt</a:t>
            </a:r>
            <a:r>
              <a:rPr lang="en-US" sz="280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nối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dây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zh-CN" altLang="en-US">
              <a:solidFill>
                <a:srgbClr val="FCB63A"/>
              </a:solidFill>
              <a:latin typeface="等线" panose="020F0502020204030204"/>
              <a:ea typeface="等线"/>
              <a:cs typeface="Arial"/>
            </a:endParaRPr>
          </a:p>
          <a:p>
            <a:pPr marL="742950"/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nguồn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(pin)</a:t>
            </a:r>
            <a:r>
              <a:rPr lang="en-US" sz="280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qua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b="0" i="0" u="none" strike="noStrike" baseline="0" err="1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điện</a:t>
            </a:r>
            <a:r>
              <a:rPr lang="en-US" sz="2800" b="0" i="0" u="none" strike="noStrike" baseline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en-US" sz="2800" b="0" i="0" dirty="0">
                <a:solidFill>
                  <a:srgbClr val="FCB63A"/>
                </a:solidFill>
                <a:latin typeface="Times New Roman"/>
                <a:ea typeface="Times New Roman"/>
                <a:cs typeface="Times New Roman"/>
              </a:rPr>
              <a:t>​</a:t>
            </a:r>
            <a:endParaRPr lang="zh-CN" altLang="en-US">
              <a:solidFill>
                <a:srgbClr val="FCB63A"/>
              </a:solidFill>
              <a:ea typeface="等线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图形用户界面&#10;&#10;描述已自动生成">
            <a:extLst>
              <a:ext uri="{FF2B5EF4-FFF2-40B4-BE49-F238E27FC236}">
                <a16:creationId xmlns:a16="http://schemas.microsoft.com/office/drawing/2014/main" id="{0866F9D5-9B3F-45B2-B6B0-5F55E6B6D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>
            <a:off x="2803767" y="2474542"/>
            <a:ext cx="1161429" cy="10114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02523A2-7561-4FC1-9E29-10DE8377F55C}"/>
              </a:ext>
            </a:extLst>
          </p:cNvPr>
          <p:cNvSpPr/>
          <p:nvPr/>
        </p:nvSpPr>
        <p:spPr>
          <a:xfrm>
            <a:off x="3963242" y="2808730"/>
            <a:ext cx="2318143" cy="457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r>
              <a:rPr lang="vi-VN" altLang="vi-VN" sz="2800" b="1" dirty="0">
                <a:solidFill>
                  <a:srgbClr val="FCB63A"/>
                </a:solidFill>
                <a:latin typeface="Noto Sans"/>
                <a:ea typeface="Noto Sans"/>
              </a:rPr>
              <a:t>Cách Làm</a:t>
            </a: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E14704E3-C239-4AB4-B26F-77BADC2A5B79}"/>
              </a:ext>
            </a:extLst>
          </p:cNvPr>
          <p:cNvSpPr/>
          <p:nvPr/>
        </p:nvSpPr>
        <p:spPr>
          <a:xfrm rot="2672054">
            <a:off x="10249856" y="1559432"/>
            <a:ext cx="1458081" cy="1458081"/>
          </a:xfrm>
          <a:prstGeom prst="plus">
            <a:avLst>
              <a:gd name="adj" fmla="val 400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除号 12">
            <a:extLst>
              <a:ext uri="{FF2B5EF4-FFF2-40B4-BE49-F238E27FC236}">
                <a16:creationId xmlns:a16="http://schemas.microsoft.com/office/drawing/2014/main" id="{E7CD258C-3D4B-49B0-B815-D224C64E4C8C}"/>
              </a:ext>
            </a:extLst>
          </p:cNvPr>
          <p:cNvSpPr/>
          <p:nvPr/>
        </p:nvSpPr>
        <p:spPr>
          <a:xfrm>
            <a:off x="10094976" y="3319458"/>
            <a:ext cx="1767840" cy="1335024"/>
          </a:xfrm>
          <a:prstGeom prst="mathDivid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号 13">
            <a:extLst>
              <a:ext uri="{FF2B5EF4-FFF2-40B4-BE49-F238E27FC236}">
                <a16:creationId xmlns:a16="http://schemas.microsoft.com/office/drawing/2014/main" id="{AB159F68-8AD6-4D78-90A8-830D9738970B}"/>
              </a:ext>
            </a:extLst>
          </p:cNvPr>
          <p:cNvSpPr/>
          <p:nvPr/>
        </p:nvSpPr>
        <p:spPr>
          <a:xfrm>
            <a:off x="10179177" y="4965192"/>
            <a:ext cx="1567434" cy="1335024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4F2118-DE5C-44FE-97EC-D91BFBA9F846}"/>
              </a:ext>
            </a:extLst>
          </p:cNvPr>
          <p:cNvSpPr/>
          <p:nvPr/>
        </p:nvSpPr>
        <p:spPr>
          <a:xfrm>
            <a:off x="0" y="1024128"/>
            <a:ext cx="2267712" cy="5833872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DAD28D5-8FA5-4DCB-80A4-023398B5D9B1}"/>
              </a:ext>
            </a:extLst>
          </p:cNvPr>
          <p:cNvGrpSpPr/>
          <p:nvPr/>
        </p:nvGrpSpPr>
        <p:grpSpPr>
          <a:xfrm>
            <a:off x="-1231820" y="566616"/>
            <a:ext cx="5189926" cy="6841315"/>
            <a:chOff x="-1216571" y="557057"/>
            <a:chExt cx="5189926" cy="684131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3CD2FB3-2DCA-42B1-B2E3-BBDAF384013C}"/>
                </a:ext>
              </a:extLst>
            </p:cNvPr>
            <p:cNvGrpSpPr/>
            <p:nvPr/>
          </p:nvGrpSpPr>
          <p:grpSpPr>
            <a:xfrm flipH="1">
              <a:off x="-998120" y="557057"/>
              <a:ext cx="4971475" cy="5043456"/>
              <a:chOff x="6096000" y="-330902"/>
              <a:chExt cx="7916740" cy="8031364"/>
            </a:xfrm>
          </p:grpSpPr>
          <p:pic>
            <p:nvPicPr>
              <p:cNvPr id="17" name="图片 16" descr="图片包含 游戏机, 书, 桌子, 房间&#10;&#10;描述已自动生成">
                <a:extLst>
                  <a:ext uri="{FF2B5EF4-FFF2-40B4-BE49-F238E27FC236}">
                    <a16:creationId xmlns:a16="http://schemas.microsoft.com/office/drawing/2014/main" id="{DCDC8526-2652-40A3-B3EF-A5703CCB8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2287"/>
              <a:stretch>
                <a:fillRect/>
              </a:stretch>
            </p:blipFill>
            <p:spPr>
              <a:xfrm>
                <a:off x="6096000" y="2200435"/>
                <a:ext cx="7433024" cy="5500027"/>
              </a:xfrm>
              <a:prstGeom prst="rect">
                <a:avLst/>
              </a:prstGeom>
            </p:spPr>
          </p:pic>
          <p:pic>
            <p:nvPicPr>
              <p:cNvPr id="18" name="图片 17" descr="图片包含 游戏机, 书, 桌子, 房间&#10;&#10;描述已自动生成">
                <a:extLst>
                  <a:ext uri="{FF2B5EF4-FFF2-40B4-BE49-F238E27FC236}">
                    <a16:creationId xmlns:a16="http://schemas.microsoft.com/office/drawing/2014/main" id="{128671B1-09CF-4DD1-AD1D-3FE553CE9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497" b="73067"/>
              <a:stretch>
                <a:fillRect/>
              </a:stretch>
            </p:blipFill>
            <p:spPr>
              <a:xfrm>
                <a:off x="7605959" y="-330902"/>
                <a:ext cx="6406781" cy="5062673"/>
              </a:xfrm>
              <a:prstGeom prst="rect">
                <a:avLst/>
              </a:prstGeom>
            </p:spPr>
          </p:pic>
        </p:grpSp>
        <p:pic>
          <p:nvPicPr>
            <p:cNvPr id="19" name="图片 18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D9C613B2-85EA-48EE-A284-E26E99683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-1216571" y="4058855"/>
              <a:ext cx="4513198" cy="3339517"/>
            </a:xfrm>
            <a:prstGeom prst="rect">
              <a:avLst/>
            </a:prstGeom>
          </p:spPr>
        </p:pic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87484256-5E35-5226-DB12-474C2710B8EA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22" name="Hình ảnh 21" descr="Ảnh có chứa Đồ họa, biểu tượng, ảnh chụp màn hình, thiết kế đồ họa&#10;&#10;Mô tả được tự động tạo">
            <a:extLst>
              <a:ext uri="{FF2B5EF4-FFF2-40B4-BE49-F238E27FC236}">
                <a16:creationId xmlns:a16="http://schemas.microsoft.com/office/drawing/2014/main" id="{6879ACB9-5E30-0298-2203-BB492D42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2273337" y="4978524"/>
            <a:ext cx="1871203" cy="1513246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38EE8A5-CEBB-CA4E-430D-2EF8414B3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410" y="775007"/>
            <a:ext cx="2167501" cy="1653663"/>
          </a:xfrm>
          <a:prstGeom prst="rect">
            <a:avLst/>
          </a:prstGeom>
        </p:spPr>
      </p:pic>
      <p:pic>
        <p:nvPicPr>
          <p:cNvPr id="24" name="Hình ảnh 23" descr="Ảnh có chứa ngôi sao, sáng tạo&#10;&#10;Mô tả được tự động tạo">
            <a:extLst>
              <a:ext uri="{FF2B5EF4-FFF2-40B4-BE49-F238E27FC236}">
                <a16:creationId xmlns:a16="http://schemas.microsoft.com/office/drawing/2014/main" id="{2E7156B8-243F-308F-86DE-4505D1DDD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00000">
            <a:off x="6669989" y="790417"/>
            <a:ext cx="3135876" cy="13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6">
            <a:extLst>
              <a:ext uri="{FF2B5EF4-FFF2-40B4-BE49-F238E27FC236}">
                <a16:creationId xmlns:a16="http://schemas.microsoft.com/office/drawing/2014/main" id="{A4CFA17D-4BF9-7565-79FD-CCF871A9695A}"/>
              </a:ext>
            </a:extLst>
          </p:cNvPr>
          <p:cNvSpPr/>
          <p:nvPr/>
        </p:nvSpPr>
        <p:spPr>
          <a:xfrm>
            <a:off x="14485" y="749696"/>
            <a:ext cx="9621127" cy="6108305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Hình ảnh 40" descr="Ảnh có chứa bánh răng, đồ kim loại, vòng tròn, bánh xe&#10;&#10;Mô tả được tự động tạo">
            <a:extLst>
              <a:ext uri="{FF2B5EF4-FFF2-40B4-BE49-F238E27FC236}">
                <a16:creationId xmlns:a16="http://schemas.microsoft.com/office/drawing/2014/main" id="{E0A84458-1670-4E6F-FE1E-529A6D6C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" y="3925170"/>
            <a:ext cx="3914775" cy="2924175"/>
          </a:xfrm>
          <a:prstGeom prst="rect">
            <a:avLst/>
          </a:prstGeom>
        </p:spPr>
      </p:pic>
      <p:sp>
        <p:nvSpPr>
          <p:cNvPr id="17" name="矩形 1">
            <a:extLst>
              <a:ext uri="{FF2B5EF4-FFF2-40B4-BE49-F238E27FC236}">
                <a16:creationId xmlns:a16="http://schemas.microsoft.com/office/drawing/2014/main" id="{87484256-5E35-5226-DB12-474C2710B8EA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CD5F8AA-8A3E-4B44-B4AB-DB9DDED4A58B}"/>
              </a:ext>
            </a:extLst>
          </p:cNvPr>
          <p:cNvSpPr/>
          <p:nvPr/>
        </p:nvSpPr>
        <p:spPr>
          <a:xfrm>
            <a:off x="9623595" y="499806"/>
            <a:ext cx="2568405" cy="6374581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9F17619-082C-4D45-A2B4-1619E6B13FF3}"/>
              </a:ext>
            </a:extLst>
          </p:cNvPr>
          <p:cNvGrpSpPr/>
          <p:nvPr/>
        </p:nvGrpSpPr>
        <p:grpSpPr>
          <a:xfrm>
            <a:off x="9025152" y="473467"/>
            <a:ext cx="3843087" cy="6536318"/>
            <a:chOff x="9349191" y="471632"/>
            <a:chExt cx="3843087" cy="6536318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FC0071FB-EFA9-4564-A3C2-F43EF3599369}"/>
                </a:ext>
              </a:extLst>
            </p:cNvPr>
            <p:cNvGrpSpPr/>
            <p:nvPr/>
          </p:nvGrpSpPr>
          <p:grpSpPr>
            <a:xfrm>
              <a:off x="9349191" y="2790918"/>
              <a:ext cx="3712675" cy="4217032"/>
              <a:chOff x="-1120118" y="872459"/>
              <a:chExt cx="5417797" cy="6153790"/>
            </a:xfrm>
          </p:grpSpPr>
          <p:pic>
            <p:nvPicPr>
              <p:cNvPr id="70" name="图片 69" descr="图片包含 图形用户界面&#10;&#10;描述已自动生成">
                <a:extLst>
                  <a:ext uri="{FF2B5EF4-FFF2-40B4-BE49-F238E27FC236}">
                    <a16:creationId xmlns:a16="http://schemas.microsoft.com/office/drawing/2014/main" id="{DCAFA537-3C9F-4171-B25B-ED73C358A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905876" y="2703031"/>
                <a:ext cx="5203555" cy="4323218"/>
              </a:xfrm>
              <a:prstGeom prst="rect">
                <a:avLst/>
              </a:prstGeom>
            </p:spPr>
          </p:pic>
          <p:pic>
            <p:nvPicPr>
              <p:cNvPr id="71" name="图片 70" descr="图片包含 图形用户界面&#10;&#10;描述已自动生成">
                <a:extLst>
                  <a:ext uri="{FF2B5EF4-FFF2-40B4-BE49-F238E27FC236}">
                    <a16:creationId xmlns:a16="http://schemas.microsoft.com/office/drawing/2014/main" id="{1C94A8D7-9C07-4163-B7A8-8B99CE65D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1120118" y="872459"/>
                <a:ext cx="5417797" cy="4501215"/>
              </a:xfrm>
              <a:prstGeom prst="rect">
                <a:avLst/>
              </a:prstGeom>
            </p:spPr>
          </p:pic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B7470614-70DD-4062-8C69-730B4FE9462A}"/>
                </a:ext>
              </a:extLst>
            </p:cNvPr>
            <p:cNvGrpSpPr/>
            <p:nvPr/>
          </p:nvGrpSpPr>
          <p:grpSpPr>
            <a:xfrm flipH="1">
              <a:off x="9479603" y="471632"/>
              <a:ext cx="3712675" cy="4217032"/>
              <a:chOff x="-1120118" y="872459"/>
              <a:chExt cx="5417797" cy="6153790"/>
            </a:xfrm>
          </p:grpSpPr>
          <p:pic>
            <p:nvPicPr>
              <p:cNvPr id="73" name="图片 72" descr="图片包含 图形用户界面&#10;&#10;描述已自动生成">
                <a:extLst>
                  <a:ext uri="{FF2B5EF4-FFF2-40B4-BE49-F238E27FC236}">
                    <a16:creationId xmlns:a16="http://schemas.microsoft.com/office/drawing/2014/main" id="{4F89D379-3329-47D9-A0BC-21AB477C2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905876" y="2703031"/>
                <a:ext cx="5203555" cy="4323218"/>
              </a:xfrm>
              <a:prstGeom prst="rect">
                <a:avLst/>
              </a:prstGeom>
            </p:spPr>
          </p:pic>
          <p:pic>
            <p:nvPicPr>
              <p:cNvPr id="74" name="图片 73" descr="图片包含 图形用户界面&#10;&#10;描述已自动生成">
                <a:extLst>
                  <a:ext uri="{FF2B5EF4-FFF2-40B4-BE49-F238E27FC236}">
                    <a16:creationId xmlns:a16="http://schemas.microsoft.com/office/drawing/2014/main" id="{DE742368-4DCA-4AFB-BE3F-6CCCABDD3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6" t="36790" r="33718" b="45707"/>
              <a:stretch>
                <a:fillRect/>
              </a:stretch>
            </p:blipFill>
            <p:spPr>
              <a:xfrm>
                <a:off x="-1120118" y="872459"/>
                <a:ext cx="5417797" cy="4501215"/>
              </a:xfrm>
              <a:prstGeom prst="rect">
                <a:avLst/>
              </a:prstGeom>
            </p:spPr>
          </p:pic>
        </p:grpSp>
      </p:grp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2AC4A120-C551-62C2-35C0-DE3E3680E092}"/>
              </a:ext>
            </a:extLst>
          </p:cNvPr>
          <p:cNvSpPr/>
          <p:nvPr/>
        </p:nvSpPr>
        <p:spPr>
          <a:xfrm>
            <a:off x="1294580" y="3080774"/>
            <a:ext cx="1499419" cy="721032"/>
          </a:xfrm>
          <a:prstGeom prst="roundRect">
            <a:avLst/>
          </a:prstGeom>
          <a:solidFill>
            <a:srgbClr val="B6473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01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DCA6E082-3109-2A1B-B915-35819D28032B}"/>
              </a:ext>
            </a:extLst>
          </p:cNvPr>
          <p:cNvSpPr/>
          <p:nvPr/>
        </p:nvSpPr>
        <p:spPr>
          <a:xfrm>
            <a:off x="4236062" y="1794384"/>
            <a:ext cx="5030836" cy="983229"/>
          </a:xfrm>
          <a:prstGeom prst="roundRect">
            <a:avLst/>
          </a:prstGeom>
          <a:solidFill>
            <a:srgbClr val="FCB63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Thay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nguồn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điện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endParaRPr lang="vi-VN" sz="2400" dirty="0">
              <a:solidFill>
                <a:schemeClr val="bg1"/>
              </a:solidFill>
              <a:latin typeface="Noto Sans"/>
              <a:ea typeface="等线" panose="020F0502020204030204"/>
              <a:cs typeface="Arial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pin,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đóng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tắc</a:t>
            </a:r>
            <a:r>
              <a:rPr lang="en-US" sz="2400" dirty="0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Noto Sans"/>
                <a:ea typeface="Noto Sans"/>
                <a:cs typeface="Times New Roman"/>
              </a:rPr>
              <a:t>điện</a:t>
            </a:r>
            <a:endParaRPr lang="vi-VN" sz="2400" dirty="0" err="1">
              <a:solidFill>
                <a:schemeClr val="bg1"/>
              </a:solidFill>
              <a:latin typeface="Noto Sans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CE8B6EE0-E892-400B-9AE9-A314904AB8A7}"/>
              </a:ext>
            </a:extLst>
          </p:cNvPr>
          <p:cNvSpPr/>
          <p:nvPr/>
        </p:nvSpPr>
        <p:spPr>
          <a:xfrm>
            <a:off x="6587612" y="4670321"/>
            <a:ext cx="1499419" cy="721032"/>
          </a:xfrm>
          <a:prstGeom prst="roundRect">
            <a:avLst/>
          </a:prstGeom>
          <a:solidFill>
            <a:srgbClr val="69A3D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04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F040DDD8-A498-7720-5BDA-CEF8B5BAC613}"/>
              </a:ext>
            </a:extLst>
          </p:cNvPr>
          <p:cNvSpPr/>
          <p:nvPr/>
        </p:nvSpPr>
        <p:spPr>
          <a:xfrm>
            <a:off x="1294579" y="5645352"/>
            <a:ext cx="3670708" cy="745613"/>
          </a:xfrm>
          <a:prstGeom prst="roundRect">
            <a:avLst/>
          </a:prstGeom>
          <a:solidFill>
            <a:srgbClr val="3BA49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Ngắt công tắc điện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47D263D4-D755-3B79-A4E2-65AAA4F611D9}"/>
              </a:ext>
            </a:extLst>
          </p:cNvPr>
          <p:cNvSpPr/>
          <p:nvPr/>
        </p:nvSpPr>
        <p:spPr>
          <a:xfrm>
            <a:off x="163870" y="2097546"/>
            <a:ext cx="3654323" cy="680066"/>
          </a:xfrm>
          <a:prstGeom prst="roundRect">
            <a:avLst/>
          </a:prstGeom>
          <a:solidFill>
            <a:srgbClr val="B6473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Đóng công tắc điện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1C0457B1-2211-623B-9644-251C4B4D1BB5}"/>
              </a:ext>
            </a:extLst>
          </p:cNvPr>
          <p:cNvSpPr/>
          <p:nvPr/>
        </p:nvSpPr>
        <p:spPr>
          <a:xfrm>
            <a:off x="2933288" y="4670321"/>
            <a:ext cx="1499419" cy="721032"/>
          </a:xfrm>
          <a:prstGeom prst="roundRect">
            <a:avLst/>
          </a:prstGeom>
          <a:solidFill>
            <a:srgbClr val="3BA49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02</a:t>
            </a: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A609C00C-3C82-C8AA-BADE-8BBE06A9C21D}"/>
              </a:ext>
            </a:extLst>
          </p:cNvPr>
          <p:cNvSpPr/>
          <p:nvPr/>
        </p:nvSpPr>
        <p:spPr>
          <a:xfrm>
            <a:off x="4703095" y="3080774"/>
            <a:ext cx="1499419" cy="721032"/>
          </a:xfrm>
          <a:prstGeom prst="roundRect">
            <a:avLst/>
          </a:prstGeom>
          <a:solidFill>
            <a:srgbClr val="FCB63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3600" b="1" dirty="0">
                <a:latin typeface="Noto Sans"/>
                <a:ea typeface="Noto Sans"/>
                <a:cs typeface="Noto Sans"/>
              </a:rPr>
              <a:t>03</a:t>
            </a:r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BD780BAF-EA08-3F7E-18BA-816411475700}"/>
              </a:ext>
            </a:extLst>
          </p:cNvPr>
          <p:cNvSpPr/>
          <p:nvPr/>
        </p:nvSpPr>
        <p:spPr>
          <a:xfrm>
            <a:off x="5448708" y="5645354"/>
            <a:ext cx="3818192" cy="1032386"/>
          </a:xfrm>
          <a:prstGeom prst="roundRect">
            <a:avLst/>
          </a:prstGeom>
          <a:solidFill>
            <a:srgbClr val="69A3D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vi-VN" sz="2800" dirty="0">
                <a:latin typeface="Noto Sans"/>
                <a:ea typeface="Noto Sans"/>
                <a:cs typeface="Noto Sans"/>
              </a:rPr>
              <a:t>Thay đổi cực của nguồn điện</a:t>
            </a:r>
          </a:p>
        </p:txBody>
      </p:sp>
      <p:pic>
        <p:nvPicPr>
          <p:cNvPr id="40" name="Hình ảnh 39" descr="Ảnh có chứa hình mẫu, phim hoạt hình, trái tim, Đồ họa&#10;&#10;Mô tả được tự động tạo">
            <a:extLst>
              <a:ext uri="{FF2B5EF4-FFF2-40B4-BE49-F238E27FC236}">
                <a16:creationId xmlns:a16="http://schemas.microsoft.com/office/drawing/2014/main" id="{E4AC77BD-F50C-5967-77A4-499E16553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4" y="626704"/>
            <a:ext cx="1274303" cy="1376723"/>
          </a:xfrm>
          <a:prstGeom prst="rect">
            <a:avLst/>
          </a:prstGeom>
        </p:spPr>
      </p:pic>
      <p:sp>
        <p:nvSpPr>
          <p:cNvPr id="43" name="矩形 10">
            <a:extLst>
              <a:ext uri="{FF2B5EF4-FFF2-40B4-BE49-F238E27FC236}">
                <a16:creationId xmlns:a16="http://schemas.microsoft.com/office/drawing/2014/main" id="{C6C5B18D-C2C4-071D-F2C6-1817589806F8}"/>
              </a:ext>
            </a:extLst>
          </p:cNvPr>
          <p:cNvSpPr/>
          <p:nvPr/>
        </p:nvSpPr>
        <p:spPr>
          <a:xfrm>
            <a:off x="1046339" y="1055311"/>
            <a:ext cx="5267820" cy="6538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3200" b="1" dirty="0">
                <a:solidFill>
                  <a:srgbClr val="FCB63A"/>
                </a:solidFill>
                <a:latin typeface="Noto Sans"/>
                <a:ea typeface="Noto Sans"/>
              </a:rPr>
              <a:t>Tiến Hành Thí Nghiệm</a:t>
            </a:r>
          </a:p>
        </p:txBody>
      </p:sp>
      <p:cxnSp>
        <p:nvCxnSpPr>
          <p:cNvPr id="2" name="Đường kết nối Mũi tên Thẳng 1">
            <a:extLst>
              <a:ext uri="{FF2B5EF4-FFF2-40B4-BE49-F238E27FC236}">
                <a16:creationId xmlns:a16="http://schemas.microsoft.com/office/drawing/2014/main" id="{2106535E-ED12-CF1A-3400-A6F967174175}"/>
              </a:ext>
            </a:extLst>
          </p:cNvPr>
          <p:cNvCxnSpPr/>
          <p:nvPr/>
        </p:nvCxnSpPr>
        <p:spPr>
          <a:xfrm flipV="1">
            <a:off x="380999" y="3873499"/>
            <a:ext cx="1707444" cy="423334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38487A92-77F0-554A-F449-88185C287CAC}"/>
              </a:ext>
            </a:extLst>
          </p:cNvPr>
          <p:cNvCxnSpPr>
            <a:cxnSpLocks/>
          </p:cNvCxnSpPr>
          <p:nvPr/>
        </p:nvCxnSpPr>
        <p:spPr>
          <a:xfrm flipV="1">
            <a:off x="3802944" y="3859389"/>
            <a:ext cx="1728610" cy="479778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Đường kết nối Mũi tên Thẳng 3">
            <a:extLst>
              <a:ext uri="{FF2B5EF4-FFF2-40B4-BE49-F238E27FC236}">
                <a16:creationId xmlns:a16="http://schemas.microsoft.com/office/drawing/2014/main" id="{9DB9AD08-D8A4-04A3-96A9-76004F472A30}"/>
              </a:ext>
            </a:extLst>
          </p:cNvPr>
          <p:cNvCxnSpPr>
            <a:cxnSpLocks/>
          </p:cNvCxnSpPr>
          <p:nvPr/>
        </p:nvCxnSpPr>
        <p:spPr>
          <a:xfrm flipV="1">
            <a:off x="7196666" y="3873499"/>
            <a:ext cx="1594555" cy="444501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FA4F15BF-F8AC-F259-E8ED-7D6BC06B5F32}"/>
              </a:ext>
            </a:extLst>
          </p:cNvPr>
          <p:cNvCxnSpPr>
            <a:cxnSpLocks/>
          </p:cNvCxnSpPr>
          <p:nvPr/>
        </p:nvCxnSpPr>
        <p:spPr>
          <a:xfrm flipH="1" flipV="1">
            <a:off x="2045873" y="3873437"/>
            <a:ext cx="1777998" cy="465668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1886F4CB-3504-FD9D-4D57-66F051925CB3}"/>
              </a:ext>
            </a:extLst>
          </p:cNvPr>
          <p:cNvCxnSpPr>
            <a:cxnSpLocks/>
          </p:cNvCxnSpPr>
          <p:nvPr/>
        </p:nvCxnSpPr>
        <p:spPr>
          <a:xfrm flipH="1" flipV="1">
            <a:off x="5489221" y="3852333"/>
            <a:ext cx="1714500" cy="472723"/>
          </a:xfrm>
          <a:prstGeom prst="straightConnector1">
            <a:avLst/>
          </a:prstGeom>
          <a:ln w="57150">
            <a:solidFill>
              <a:srgbClr val="4E2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>
            <a:extLst>
              <a:ext uri="{FF2B5EF4-FFF2-40B4-BE49-F238E27FC236}">
                <a16:creationId xmlns:a16="http://schemas.microsoft.com/office/drawing/2014/main" id="{78CAF91E-604F-40B0-B8E6-041BA0693033}"/>
              </a:ext>
            </a:extLst>
          </p:cNvPr>
          <p:cNvSpPr/>
          <p:nvPr/>
        </p:nvSpPr>
        <p:spPr>
          <a:xfrm rot="7740000">
            <a:off x="-541863" y="1066797"/>
            <a:ext cx="11937584" cy="3870251"/>
          </a:xfrm>
          <a:prstGeom prst="triangle">
            <a:avLst>
              <a:gd name="adj" fmla="val 0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03FF72C3-955D-4DF1-BDD2-D1AADDFD0E7B}"/>
              </a:ext>
            </a:extLst>
          </p:cNvPr>
          <p:cNvSpPr/>
          <p:nvPr/>
        </p:nvSpPr>
        <p:spPr>
          <a:xfrm rot="9960000">
            <a:off x="553205" y="4820472"/>
            <a:ext cx="11826637" cy="2255829"/>
          </a:xfrm>
          <a:prstGeom prst="triangle">
            <a:avLst>
              <a:gd name="adj" fmla="val 1105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卡通人物&#10;&#10;低可信度描述已自动生成">
            <a:extLst>
              <a:ext uri="{FF2B5EF4-FFF2-40B4-BE49-F238E27FC236}">
                <a16:creationId xmlns:a16="http://schemas.microsoft.com/office/drawing/2014/main" id="{EE81EFC8-67D0-45C0-9618-9336A9180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 rot="3027399">
            <a:off x="-360683" y="4203898"/>
            <a:ext cx="3517657" cy="317895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4733DDD8-4DBB-82DB-C359-911FA5145C93}"/>
              </a:ext>
            </a:extLst>
          </p:cNvPr>
          <p:cNvGrpSpPr/>
          <p:nvPr/>
        </p:nvGrpSpPr>
        <p:grpSpPr>
          <a:xfrm>
            <a:off x="459721" y="916441"/>
            <a:ext cx="10364838" cy="1824572"/>
            <a:chOff x="459721" y="916441"/>
            <a:chExt cx="10364838" cy="182457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1E5D7D-4805-435D-91B0-088DAA888F1D}"/>
                </a:ext>
              </a:extLst>
            </p:cNvPr>
            <p:cNvGrpSpPr/>
            <p:nvPr/>
          </p:nvGrpSpPr>
          <p:grpSpPr>
            <a:xfrm>
              <a:off x="459721" y="1260027"/>
              <a:ext cx="10184580" cy="1341006"/>
              <a:chOff x="1183696" y="1349561"/>
              <a:chExt cx="10364838" cy="1554038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E2681EF-A54F-4543-88DC-2A5B6EDC6990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图文框 11">
                <a:extLst>
                  <a:ext uri="{FF2B5EF4-FFF2-40B4-BE49-F238E27FC236}">
                    <a16:creationId xmlns:a16="http://schemas.microsoft.com/office/drawing/2014/main" id="{D99D38EE-E9D4-43AF-8AAA-E3FAAEDF2EA2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frame">
                <a:avLst>
                  <a:gd name="adj1" fmla="val 3522"/>
                </a:avLst>
              </a:prstGeom>
              <a:pattFill prst="ltDnDiag">
                <a:fgClr>
                  <a:srgbClr val="69A3D8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2324500-F931-48E5-BB9D-09F385985EB6}"/>
                </a:ext>
              </a:extLst>
            </p:cNvPr>
            <p:cNvSpPr txBox="1"/>
            <p:nvPr/>
          </p:nvSpPr>
          <p:spPr>
            <a:xfrm>
              <a:off x="459721" y="1430373"/>
              <a:ext cx="10364838" cy="131064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rmAutofit/>
            </a:bodyPr>
            <a:lstStyle/>
            <a:p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Từ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kết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quả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thí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nghiệm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,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em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rút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ra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kết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luận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gì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về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từ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trường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của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nam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châm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 </a:t>
              </a:r>
              <a:r>
                <a:rPr lang="en-US" sz="3200" spc="300" err="1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điện</a:t>
              </a:r>
              <a:r>
                <a:rPr lang="en-US" sz="3200" spc="300" dirty="0">
                  <a:solidFill>
                    <a:srgbClr val="FCB63A"/>
                  </a:solidFill>
                  <a:latin typeface="Noto Sans"/>
                  <a:ea typeface="Noto Sans"/>
                  <a:cs typeface="Times New Roman"/>
                </a:rPr>
                <a:t>?</a:t>
              </a:r>
              <a:endParaRPr lang="vi-VN" sz="3200" dirty="0">
                <a:solidFill>
                  <a:srgbClr val="FCB63A"/>
                </a:solidFill>
                <a:latin typeface="Noto San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4244821-E4BF-483B-8AD1-E530A47EB1D1}"/>
                </a:ext>
              </a:extLst>
            </p:cNvPr>
            <p:cNvSpPr/>
            <p:nvPr/>
          </p:nvSpPr>
          <p:spPr>
            <a:xfrm>
              <a:off x="459721" y="916441"/>
              <a:ext cx="1318531" cy="481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91440" tIns="45720" rIns="91440" bIns="45720" anchor="t">
              <a:normAutofit/>
            </a:bodyPr>
            <a:lstStyle/>
            <a:p>
              <a:r>
                <a:rPr lang="vi-VN" altLang="vi-VN" sz="2400" dirty="0">
                  <a:solidFill>
                    <a:schemeClr val="accent5">
                      <a:lumMod val="75000"/>
                    </a:schemeClr>
                  </a:solidFill>
                  <a:latin typeface="Noto Sans"/>
                  <a:ea typeface="Noto Sans"/>
                </a:rPr>
                <a:t>Câu hỏi</a:t>
              </a: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2A640293-CDD8-CBE6-C606-8ECF7211A251}"/>
              </a:ext>
            </a:extLst>
          </p:cNvPr>
          <p:cNvGrpSpPr/>
          <p:nvPr/>
        </p:nvGrpSpPr>
        <p:grpSpPr>
          <a:xfrm>
            <a:off x="2791074" y="3000766"/>
            <a:ext cx="8754517" cy="2544915"/>
            <a:chOff x="3028687" y="3426831"/>
            <a:chExt cx="8754517" cy="254491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2540DD9-1498-4603-A607-616CAB1F9F1A}"/>
                </a:ext>
              </a:extLst>
            </p:cNvPr>
            <p:cNvGrpSpPr/>
            <p:nvPr/>
          </p:nvGrpSpPr>
          <p:grpSpPr>
            <a:xfrm>
              <a:off x="3045075" y="3852353"/>
              <a:ext cx="8738129" cy="2119393"/>
              <a:chOff x="1183696" y="1349561"/>
              <a:chExt cx="10364838" cy="155403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A52980D-0B20-4323-8B89-46134ABDC8EF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图文框 18">
                <a:extLst>
                  <a:ext uri="{FF2B5EF4-FFF2-40B4-BE49-F238E27FC236}">
                    <a16:creationId xmlns:a16="http://schemas.microsoft.com/office/drawing/2014/main" id="{916A12FB-8B30-4D28-96B5-84F4058097A1}"/>
                  </a:ext>
                </a:extLst>
              </p:cNvPr>
              <p:cNvSpPr/>
              <p:nvPr/>
            </p:nvSpPr>
            <p:spPr>
              <a:xfrm>
                <a:off x="1183696" y="1349561"/>
                <a:ext cx="10364838" cy="1554038"/>
              </a:xfrm>
              <a:prstGeom prst="frame">
                <a:avLst>
                  <a:gd name="adj1" fmla="val 3522"/>
                </a:avLst>
              </a:prstGeom>
              <a:pattFill prst="ltDnDiag">
                <a:fgClr>
                  <a:srgbClr val="69A3D8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47BDACE-4282-45F7-A8BC-B20E09BA6BEC}"/>
                </a:ext>
              </a:extLst>
            </p:cNvPr>
            <p:cNvSpPr txBox="1"/>
            <p:nvPr/>
          </p:nvSpPr>
          <p:spPr>
            <a:xfrm>
              <a:off x="3053269" y="4071851"/>
              <a:ext cx="8729935" cy="180225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r>
                <a:rPr lang="vi-VN" sz="2800" spc="300" dirty="0">
                  <a:solidFill>
                    <a:srgbClr val="FCB63A"/>
                  </a:solidFill>
                  <a:latin typeface="Noto Sans"/>
                  <a:ea typeface="+mn-lt"/>
                  <a:cs typeface="Arial"/>
                </a:rPr>
                <a:t>Từ trường của nam châm điện chỉ tồn tại trong thời gian dòng điện chạy trong ống dây. Dòng điện thay đổi thì từ trường của nam châm cũng thay đổi.</a:t>
              </a:r>
              <a:endParaRPr lang="vi-VN" sz="2800" dirty="0">
                <a:solidFill>
                  <a:srgbClr val="2E75B6"/>
                </a:solidFill>
                <a:latin typeface="Noto Sans"/>
                <a:cs typeface="Arial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BDB5BB1-43CF-4580-9AD7-E265963829E4}"/>
                </a:ext>
              </a:extLst>
            </p:cNvPr>
            <p:cNvSpPr/>
            <p:nvPr/>
          </p:nvSpPr>
          <p:spPr>
            <a:xfrm>
              <a:off x="3028687" y="3426831"/>
              <a:ext cx="1105498" cy="440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91440" tIns="45720" rIns="91440" bIns="45720" anchor="t">
              <a:normAutofit lnSpcReduction="10000"/>
            </a:bodyPr>
            <a:lstStyle/>
            <a:p>
              <a:r>
                <a:rPr lang="vi-VN" altLang="vi-VN" sz="2400" dirty="0">
                  <a:solidFill>
                    <a:schemeClr val="accent5">
                      <a:lumMod val="75000"/>
                    </a:schemeClr>
                  </a:solidFill>
                  <a:latin typeface="Noto Sans"/>
                  <a:ea typeface="Noto Sans"/>
                </a:rPr>
                <a:t>Trả lời</a:t>
              </a:r>
            </a:p>
          </p:txBody>
        </p:sp>
      </p:grpSp>
      <p:sp>
        <p:nvSpPr>
          <p:cNvPr id="7" name="矩形 1">
            <a:extLst>
              <a:ext uri="{FF2B5EF4-FFF2-40B4-BE49-F238E27FC236}">
                <a16:creationId xmlns:a16="http://schemas.microsoft.com/office/drawing/2014/main" id="{0CA244B1-5992-632D-0675-68F1D24B83F4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26" name="图片 9" descr="图片包含 图形用户界面&#10;&#10;描述已自动生成">
            <a:extLst>
              <a:ext uri="{FF2B5EF4-FFF2-40B4-BE49-F238E27FC236}">
                <a16:creationId xmlns:a16="http://schemas.microsoft.com/office/drawing/2014/main" id="{85B930C7-1D2E-B8FB-3D28-025CCB5C6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 rot="-300000">
            <a:off x="10481223" y="-92544"/>
            <a:ext cx="1657260" cy="14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97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图形用户界面&#10;&#10;描述已自动生成">
            <a:extLst>
              <a:ext uri="{FF2B5EF4-FFF2-40B4-BE49-F238E27FC236}">
                <a16:creationId xmlns:a16="http://schemas.microsoft.com/office/drawing/2014/main" id="{A903701B-3BA8-4793-8653-17D8A3487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6" t="36790" r="33718" b="45707"/>
          <a:stretch>
            <a:fillRect/>
          </a:stretch>
        </p:blipFill>
        <p:spPr>
          <a:xfrm>
            <a:off x="-420733" y="2605360"/>
            <a:ext cx="5417797" cy="450121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645152" y="1353312"/>
            <a:ext cx="5705856" cy="116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792210" y="2523065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03</a:t>
            </a:r>
            <a:endParaRPr lang="zh-CN" altLang="en-US" sz="6000" b="1" cap="none" spc="0" dirty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602873" y="1503205"/>
            <a:ext cx="5786780" cy="11031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55000" lnSpcReduction="20000"/>
          </a:bodyPr>
          <a:lstStyle/>
          <a:p>
            <a:r>
              <a:rPr lang="vi-VN" altLang="vi-VN" sz="68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Một số ứng dụng của nam châm điện</a:t>
            </a:r>
          </a:p>
        </p:txBody>
      </p:sp>
    </p:spTree>
    <p:extLst>
      <p:ext uri="{BB962C8B-B14F-4D97-AF65-F5344CB8AC3E}">
        <p14:creationId xmlns:p14="http://schemas.microsoft.com/office/powerpoint/2010/main" val="393617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7048447" cy="632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Một số ứng dụng của nam châm điện</a:t>
            </a:r>
            <a:endParaRPr lang="vi-VN" altLang="vi-VN" sz="2800" b="1" cap="none" spc="0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3">
            <a:extLst>
              <a:ext uri="{FF2B5EF4-FFF2-40B4-BE49-F238E27FC236}">
                <a16:creationId xmlns:a16="http://schemas.microsoft.com/office/drawing/2014/main" id="{D2D0AAC5-51A5-0A14-6273-ACE6EF007DC5}"/>
              </a:ext>
            </a:extLst>
          </p:cNvPr>
          <p:cNvGrpSpPr/>
          <p:nvPr/>
        </p:nvGrpSpPr>
        <p:grpSpPr>
          <a:xfrm>
            <a:off x="495015" y="1610644"/>
            <a:ext cx="3707771" cy="4152001"/>
            <a:chOff x="1183696" y="1349561"/>
            <a:chExt cx="10364838" cy="1554038"/>
          </a:xfrm>
        </p:grpSpPr>
        <p:sp>
          <p:nvSpPr>
            <p:cNvPr id="14" name="矩形 4">
              <a:extLst>
                <a:ext uri="{FF2B5EF4-FFF2-40B4-BE49-F238E27FC236}">
                  <a16:creationId xmlns:a16="http://schemas.microsoft.com/office/drawing/2014/main" id="{B304168D-D303-F86F-7E9F-3B42187FA9AC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图文框 5">
              <a:extLst>
                <a:ext uri="{FF2B5EF4-FFF2-40B4-BE49-F238E27FC236}">
                  <a16:creationId xmlns:a16="http://schemas.microsoft.com/office/drawing/2014/main" id="{7CBC72D6-BDF2-2F2F-D81C-D7A3F1431E52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6">
            <a:extLst>
              <a:ext uri="{FF2B5EF4-FFF2-40B4-BE49-F238E27FC236}">
                <a16:creationId xmlns:a16="http://schemas.microsoft.com/office/drawing/2014/main" id="{F99619F6-3027-87FD-49AD-3D0EB5207E29}"/>
              </a:ext>
            </a:extLst>
          </p:cNvPr>
          <p:cNvSpPr txBox="1"/>
          <p:nvPr/>
        </p:nvSpPr>
        <p:spPr>
          <a:xfrm>
            <a:off x="714822" y="1976144"/>
            <a:ext cx="3487964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Nam châm điện được dùng ở cần cẩu dọn rác có lực</a:t>
            </a:r>
            <a:r>
              <a:rPr lang="vi-VN" altLang="zh-C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 </a:t>
            </a: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từ rất mạnh.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Arial"/>
              <a:ea typeface="等线" panose="020F0502020204030204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vi-VN" sz="20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Nam châm điện còn là bộ phận không thể thiếu trong các động cơ điện, máy phát điện</a:t>
            </a:r>
            <a:r>
              <a:rPr lang="vi-VN" sz="1600" spc="300" dirty="0">
                <a:solidFill>
                  <a:schemeClr val="accent5">
                    <a:lumMod val="75000"/>
                  </a:schemeClr>
                </a:solidFill>
                <a:latin typeface="Arial"/>
                <a:ea typeface="+mn-lt"/>
                <a:cs typeface="Arial"/>
              </a:rPr>
              <a:t>.</a:t>
            </a:r>
            <a:endParaRPr lang="vi-VN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id="{7546348E-3551-2CAA-D39F-0C8A006D7684}"/>
              </a:ext>
            </a:extLst>
          </p:cNvPr>
          <p:cNvSpPr/>
          <p:nvPr/>
        </p:nvSpPr>
        <p:spPr>
          <a:xfrm>
            <a:off x="968979" y="1415932"/>
            <a:ext cx="2809753" cy="555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normAutofit fontScale="92500"/>
          </a:bodyPr>
          <a:lstStyle/>
          <a:p>
            <a:pPr algn="ctr"/>
            <a:r>
              <a:rPr lang="vi-VN" altLang="vi-VN" sz="28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Cần cẩu dọn rác</a:t>
            </a:r>
          </a:p>
        </p:txBody>
      </p:sp>
      <p:grpSp>
        <p:nvGrpSpPr>
          <p:cNvPr id="31" name="组合 13">
            <a:extLst>
              <a:ext uri="{FF2B5EF4-FFF2-40B4-BE49-F238E27FC236}">
                <a16:creationId xmlns:a16="http://schemas.microsoft.com/office/drawing/2014/main" id="{572F23E5-ADB1-6E76-4BAF-11F5E776A737}"/>
              </a:ext>
            </a:extLst>
          </p:cNvPr>
          <p:cNvGrpSpPr/>
          <p:nvPr/>
        </p:nvGrpSpPr>
        <p:grpSpPr>
          <a:xfrm>
            <a:off x="8036619" y="1610644"/>
            <a:ext cx="3707771" cy="4152001"/>
            <a:chOff x="1183696" y="1349561"/>
            <a:chExt cx="10364838" cy="1554038"/>
          </a:xfrm>
        </p:grpSpPr>
        <p:sp>
          <p:nvSpPr>
            <p:cNvPr id="29" name="矩形 14">
              <a:extLst>
                <a:ext uri="{FF2B5EF4-FFF2-40B4-BE49-F238E27FC236}">
                  <a16:creationId xmlns:a16="http://schemas.microsoft.com/office/drawing/2014/main" id="{F9E25514-EE32-825F-573C-BC11588A8DC4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图文框 15">
              <a:extLst>
                <a:ext uri="{FF2B5EF4-FFF2-40B4-BE49-F238E27FC236}">
                  <a16:creationId xmlns:a16="http://schemas.microsoft.com/office/drawing/2014/main" id="{6CECADFB-62A3-F67A-6CC9-57F345190E8E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17">
            <a:extLst>
              <a:ext uri="{FF2B5EF4-FFF2-40B4-BE49-F238E27FC236}">
                <a16:creationId xmlns:a16="http://schemas.microsoft.com/office/drawing/2014/main" id="{E2F03A72-388C-0013-C068-E940F0917B90}"/>
              </a:ext>
            </a:extLst>
          </p:cNvPr>
          <p:cNvSpPr/>
          <p:nvPr/>
        </p:nvSpPr>
        <p:spPr>
          <a:xfrm>
            <a:off x="8625285" y="1415933"/>
            <a:ext cx="2531174" cy="547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2600" b="1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Chuông điện</a:t>
            </a:r>
          </a:p>
        </p:txBody>
      </p:sp>
      <p:grpSp>
        <p:nvGrpSpPr>
          <p:cNvPr id="39" name="组合 24">
            <a:extLst>
              <a:ext uri="{FF2B5EF4-FFF2-40B4-BE49-F238E27FC236}">
                <a16:creationId xmlns:a16="http://schemas.microsoft.com/office/drawing/2014/main" id="{3A53D89F-73B7-F7DD-25D7-A8D04BD206A9}"/>
              </a:ext>
            </a:extLst>
          </p:cNvPr>
          <p:cNvGrpSpPr/>
          <p:nvPr/>
        </p:nvGrpSpPr>
        <p:grpSpPr>
          <a:xfrm>
            <a:off x="4482611" y="1812272"/>
            <a:ext cx="3226778" cy="3226778"/>
            <a:chOff x="330066" y="2009043"/>
            <a:chExt cx="3226778" cy="3226778"/>
          </a:xfrm>
        </p:grpSpPr>
        <p:pic>
          <p:nvPicPr>
            <p:cNvPr id="37" name="图片 25" descr="卡通人物&#10;&#10;低可信度描述已自动生成">
              <a:extLst>
                <a:ext uri="{FF2B5EF4-FFF2-40B4-BE49-F238E27FC236}">
                  <a16:creationId xmlns:a16="http://schemas.microsoft.com/office/drawing/2014/main" id="{1B259B87-67DD-BC58-D220-ABE1B6A2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768222" y="2428313"/>
              <a:ext cx="2564861" cy="2317898"/>
            </a:xfrm>
            <a:prstGeom prst="rect">
              <a:avLst/>
            </a:prstGeom>
          </p:spPr>
        </p:pic>
        <p:sp>
          <p:nvSpPr>
            <p:cNvPr id="38" name="圆: 空心 26">
              <a:extLst>
                <a:ext uri="{FF2B5EF4-FFF2-40B4-BE49-F238E27FC236}">
                  <a16:creationId xmlns:a16="http://schemas.microsoft.com/office/drawing/2014/main" id="{B9183A6F-90BA-9ADD-9AFF-4BDC6140DC31}"/>
                </a:ext>
              </a:extLst>
            </p:cNvPr>
            <p:cNvSpPr/>
            <p:nvPr/>
          </p:nvSpPr>
          <p:spPr>
            <a:xfrm>
              <a:off x="330066" y="2009043"/>
              <a:ext cx="3226778" cy="3226778"/>
            </a:xfrm>
            <a:prstGeom prst="donut">
              <a:avLst>
                <a:gd name="adj" fmla="val 4779"/>
              </a:avLst>
            </a:prstGeom>
            <a:pattFill prst="ltDnDiag">
              <a:fgClr>
                <a:srgbClr val="69A3D8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6" name="Hình ảnh 45" descr="Ảnh có chứa phim hoạt hình, ngôi nhà, thiết kế&#10;&#10;Mô tả được tự động tạo">
            <a:extLst>
              <a:ext uri="{FF2B5EF4-FFF2-40B4-BE49-F238E27FC236}">
                <a16:creationId xmlns:a16="http://schemas.microsoft.com/office/drawing/2014/main" id="{CDF06E73-CC76-0872-C8BB-DDFA06510E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14" t="48403" r="9410" b="10820"/>
          <a:stretch/>
        </p:blipFill>
        <p:spPr>
          <a:xfrm>
            <a:off x="8212279" y="2120591"/>
            <a:ext cx="3345207" cy="26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2134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52F3E69-39D2-4234-9D79-4665136ACA24}"/>
              </a:ext>
            </a:extLst>
          </p:cNvPr>
          <p:cNvSpPr/>
          <p:nvPr/>
        </p:nvSpPr>
        <p:spPr>
          <a:xfrm>
            <a:off x="1011970" y="975218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E958A9F-6182-4BEB-8B94-D564237E5965}"/>
              </a:ext>
            </a:extLst>
          </p:cNvPr>
          <p:cNvSpPr/>
          <p:nvPr/>
        </p:nvSpPr>
        <p:spPr>
          <a:xfrm>
            <a:off x="4759180" y="986941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E4964EC-B8F2-4486-97E0-9E8026E620D8}"/>
              </a:ext>
            </a:extLst>
          </p:cNvPr>
          <p:cNvSpPr/>
          <p:nvPr/>
        </p:nvSpPr>
        <p:spPr>
          <a:xfrm>
            <a:off x="8506390" y="996073"/>
            <a:ext cx="2596354" cy="2386941"/>
          </a:xfrm>
          <a:prstGeom prst="roundRect">
            <a:avLst/>
          </a:prstGeom>
          <a:solidFill>
            <a:schemeClr val="bg1"/>
          </a:solidFill>
          <a:ln w="60325" cap="rnd">
            <a:solidFill>
              <a:srgbClr val="69A3D8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7048447" cy="632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Một số ứng dụng của nam châm điện</a:t>
            </a:r>
            <a:endParaRPr lang="vi-VN" altLang="vi-VN" sz="2800" b="1" cap="none" spc="0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3729AE-395A-4C74-96B4-00506F97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3333"/>
          <a:stretch>
            <a:fillRect/>
          </a:stretch>
        </p:blipFill>
        <p:spPr>
          <a:xfrm>
            <a:off x="1163189" y="986941"/>
            <a:ext cx="2564862" cy="251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73C97D-8F46-4E48-B43D-BF05F225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 r="46458"/>
          <a:stretch>
            <a:fillRect/>
          </a:stretch>
        </p:blipFill>
        <p:spPr>
          <a:xfrm>
            <a:off x="8389657" y="1108396"/>
            <a:ext cx="2746570" cy="2514600"/>
          </a:xfrm>
          <a:prstGeom prst="rect">
            <a:avLst/>
          </a:prstGeom>
        </p:spPr>
      </p:pic>
      <p:pic>
        <p:nvPicPr>
          <p:cNvPr id="8" name="图片 7" descr="卡通人物&#10;&#10;低可信度描述已自动生成">
            <a:extLst>
              <a:ext uri="{FF2B5EF4-FFF2-40B4-BE49-F238E27FC236}">
                <a16:creationId xmlns:a16="http://schemas.microsoft.com/office/drawing/2014/main" id="{B6803B8C-DC0E-4455-8E16-478434501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>
            <a:off x="4912083" y="986941"/>
            <a:ext cx="2564861" cy="23178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E4940AF-91A2-49A5-80EC-E28FDFBB6345}"/>
              </a:ext>
            </a:extLst>
          </p:cNvPr>
          <p:cNvSpPr txBox="1"/>
          <p:nvPr/>
        </p:nvSpPr>
        <p:spPr>
          <a:xfrm>
            <a:off x="967668" y="4366036"/>
            <a:ext cx="2949786" cy="13783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Dùng từ trường và sóng ra-đi-o nhằm giải quyết tại chỗ các vấn đề trong bộ phận cơ thể của bệnh nhân mà không cần phẫu thuật xâm lấn.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956158-7E36-4EFD-A8B2-1A69E4C29555}"/>
              </a:ext>
            </a:extLst>
          </p:cNvPr>
          <p:cNvSpPr txBox="1"/>
          <p:nvPr/>
        </p:nvSpPr>
        <p:spPr>
          <a:xfrm>
            <a:off x="4613471" y="4368438"/>
            <a:ext cx="2962725" cy="13836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Động cơ điện, xe bán tải điện, </a:t>
            </a:r>
            <a:r>
              <a:rPr lang="vi-VN" sz="1600" spc="300" dirty="0" err="1">
                <a:solidFill>
                  <a:srgbClr val="FCB63A"/>
                </a:solidFill>
                <a:latin typeface="Arial"/>
                <a:ea typeface="+mn-lt"/>
                <a:cs typeface="Arial"/>
              </a:rPr>
              <a:t>micro</a:t>
            </a:r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, bộ cảm biến, loa phóng thanh, ống sóng đi du lịch, đồ trang sức,...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81262C-DB0C-4C50-A1E8-82A1CEC942AD}"/>
              </a:ext>
            </a:extLst>
          </p:cNvPr>
          <p:cNvSpPr txBox="1"/>
          <p:nvPr/>
        </p:nvSpPr>
        <p:spPr>
          <a:xfrm>
            <a:off x="8665344" y="4366746"/>
            <a:ext cx="2336146" cy="1037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vi-VN" sz="1600" spc="300" dirty="0">
                <a:solidFill>
                  <a:srgbClr val="FCB63A"/>
                </a:solidFill>
                <a:latin typeface="Arial"/>
                <a:ea typeface="+mn-lt"/>
                <a:cs typeface="Arial"/>
              </a:rPr>
              <a:t>Giúp cho vận tốc của tàu nhanh hơn, đạt tốc độ cao hơn.</a:t>
            </a:r>
            <a:endParaRPr lang="vi-VN" dirty="0">
              <a:latin typeface="Arial"/>
              <a:cs typeface="Ari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04F9289-1CE7-4BBA-BE99-D94717796B9C}"/>
              </a:ext>
            </a:extLst>
          </p:cNvPr>
          <p:cNvSpPr/>
          <p:nvPr/>
        </p:nvSpPr>
        <p:spPr>
          <a:xfrm>
            <a:off x="0" y="5770178"/>
            <a:ext cx="12192000" cy="1128789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形 18">
            <a:extLst>
              <a:ext uri="{FF2B5EF4-FFF2-40B4-BE49-F238E27FC236}">
                <a16:creationId xmlns:a16="http://schemas.microsoft.com/office/drawing/2014/main" id="{DE70F7CB-7FC5-4B40-BEDE-BB3C90EAFEFB}"/>
              </a:ext>
            </a:extLst>
          </p:cNvPr>
          <p:cNvSpPr/>
          <p:nvPr/>
        </p:nvSpPr>
        <p:spPr>
          <a:xfrm rot="2672054">
            <a:off x="1512032" y="5808040"/>
            <a:ext cx="1027692" cy="1020637"/>
          </a:xfrm>
          <a:prstGeom prst="plus">
            <a:avLst>
              <a:gd name="adj" fmla="val 400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除号 19">
            <a:extLst>
              <a:ext uri="{FF2B5EF4-FFF2-40B4-BE49-F238E27FC236}">
                <a16:creationId xmlns:a16="http://schemas.microsoft.com/office/drawing/2014/main" id="{96487F7C-AFEF-41D0-932F-9C877E2E266B}"/>
              </a:ext>
            </a:extLst>
          </p:cNvPr>
          <p:cNvSpPr/>
          <p:nvPr/>
        </p:nvSpPr>
        <p:spPr>
          <a:xfrm>
            <a:off x="9332827" y="5810369"/>
            <a:ext cx="1259841" cy="1003414"/>
          </a:xfrm>
          <a:prstGeom prst="mathDivid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号 20">
            <a:extLst>
              <a:ext uri="{FF2B5EF4-FFF2-40B4-BE49-F238E27FC236}">
                <a16:creationId xmlns:a16="http://schemas.microsoft.com/office/drawing/2014/main" id="{0D555EEA-6DCD-4782-AB89-BCF374747F0A}"/>
              </a:ext>
            </a:extLst>
          </p:cNvPr>
          <p:cNvSpPr/>
          <p:nvPr/>
        </p:nvSpPr>
        <p:spPr>
          <a:xfrm>
            <a:off x="5389894" y="5819707"/>
            <a:ext cx="1341657" cy="996358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1840042" y="3618817"/>
            <a:ext cx="1210142" cy="594033"/>
          </a:xfrm>
          <a:prstGeom prst="roundRect">
            <a:avLst/>
          </a:prstGeom>
          <a:noFill/>
          <a:ln w="57150">
            <a:solidFill>
              <a:srgbClr val="B647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B6473C"/>
                </a:solidFill>
                <a:latin typeface="Noto Sans"/>
                <a:ea typeface="Noto Sans"/>
                <a:cs typeface="Noto Sans"/>
              </a:rPr>
              <a:t>Y học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8519339" y="3614884"/>
            <a:ext cx="2622289" cy="594033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Giao thông vận tải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C1C37CFF-4FDB-2B1D-1BC9-EBAC9B1D5A06}"/>
              </a:ext>
            </a:extLst>
          </p:cNvPr>
          <p:cNvSpPr/>
          <p:nvPr/>
        </p:nvSpPr>
        <p:spPr>
          <a:xfrm>
            <a:off x="5173792" y="3617943"/>
            <a:ext cx="1846306" cy="594033"/>
          </a:xfrm>
          <a:prstGeom prst="roundRect">
            <a:avLst/>
          </a:prstGeom>
          <a:noFill/>
          <a:ln w="57150">
            <a:solidFill>
              <a:srgbClr val="69A3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Công nghiệp</a:t>
            </a:r>
          </a:p>
        </p:txBody>
      </p:sp>
    </p:spTree>
    <p:extLst>
      <p:ext uri="{BB962C8B-B14F-4D97-AF65-F5344CB8AC3E}">
        <p14:creationId xmlns:p14="http://schemas.microsoft.com/office/powerpoint/2010/main" val="11975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/>
      <p:bldP spid="16" grpId="0"/>
      <p:bldP spid="17" grpId="0"/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365972" y="215877"/>
            <a:ext cx="3049170" cy="102150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Tổng Kết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21769D-387C-47D4-8284-1AF8E48E78EA}"/>
              </a:ext>
            </a:extLst>
          </p:cNvPr>
          <p:cNvGrpSpPr/>
          <p:nvPr/>
        </p:nvGrpSpPr>
        <p:grpSpPr>
          <a:xfrm>
            <a:off x="495015" y="1610644"/>
            <a:ext cx="3707771" cy="4152001"/>
            <a:chOff x="1183696" y="1349561"/>
            <a:chExt cx="10364838" cy="155403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A31CBDD-7F17-4CA0-9AF0-643CE7091231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图文框 5">
              <a:extLst>
                <a:ext uri="{FF2B5EF4-FFF2-40B4-BE49-F238E27FC236}">
                  <a16:creationId xmlns:a16="http://schemas.microsoft.com/office/drawing/2014/main" id="{DC020838-3ABC-492B-95C4-627DD91D25AF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D258B0A-6D37-419C-A32B-201BA6BED898}"/>
              </a:ext>
            </a:extLst>
          </p:cNvPr>
          <p:cNvSpPr txBox="1"/>
          <p:nvPr/>
        </p:nvSpPr>
        <p:spPr>
          <a:xfrm>
            <a:off x="616950" y="1976144"/>
            <a:ext cx="3480973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Cấu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tạo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bao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gồm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dẫn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,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một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thỏi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sắt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non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lồng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,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hai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đầu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nối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với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altLang="zh-CN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2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cực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nguồn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Lõi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sắt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non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có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tác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dụng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làm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tăng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</a:t>
            </a:r>
            <a:endParaRPr lang="vi-VN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96595C-61E9-4840-8056-38240A228443}"/>
              </a:ext>
            </a:extLst>
          </p:cNvPr>
          <p:cNvSpPr/>
          <p:nvPr/>
        </p:nvSpPr>
        <p:spPr>
          <a:xfrm>
            <a:off x="1198397" y="1424125"/>
            <a:ext cx="2318143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endParaRPr lang="vi-VN" altLang="vi-VN" sz="2400" dirty="0">
              <a:solidFill>
                <a:schemeClr val="accent5">
                  <a:lumMod val="75000"/>
                </a:schemeClr>
              </a:solidFill>
              <a:latin typeface="Noto Sans"/>
              <a:ea typeface="Noto San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B71C0A0-556E-4153-9A04-66D12796B2DE}"/>
              </a:ext>
            </a:extLst>
          </p:cNvPr>
          <p:cNvGrpSpPr/>
          <p:nvPr/>
        </p:nvGrpSpPr>
        <p:grpSpPr>
          <a:xfrm>
            <a:off x="8036619" y="1610644"/>
            <a:ext cx="3707771" cy="4152001"/>
            <a:chOff x="1183696" y="1349561"/>
            <a:chExt cx="10364838" cy="155403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D781BA6-4DC5-47B1-984A-6B67968BFDC6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图文框 15">
              <a:extLst>
                <a:ext uri="{FF2B5EF4-FFF2-40B4-BE49-F238E27FC236}">
                  <a16:creationId xmlns:a16="http://schemas.microsoft.com/office/drawing/2014/main" id="{BBB19ECB-C3A6-4044-AB2B-E9895B6E6881}"/>
                </a:ext>
              </a:extLst>
            </p:cNvPr>
            <p:cNvSpPr/>
            <p:nvPr/>
          </p:nvSpPr>
          <p:spPr>
            <a:xfrm>
              <a:off x="1183696" y="1349561"/>
              <a:ext cx="10364838" cy="1554038"/>
            </a:xfrm>
            <a:prstGeom prst="frame">
              <a:avLst>
                <a:gd name="adj1" fmla="val 3522"/>
              </a:avLst>
            </a:prstGeom>
            <a:pattFill prst="ltDnDiag">
              <a:fgClr>
                <a:srgbClr val="FCB6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2508959-B73D-4DB0-B18E-CA2082FC592A}"/>
              </a:ext>
            </a:extLst>
          </p:cNvPr>
          <p:cNvSpPr txBox="1"/>
          <p:nvPr/>
        </p:nvSpPr>
        <p:spPr>
          <a:xfrm>
            <a:off x="8158553" y="1976144"/>
            <a:ext cx="3487964" cy="35052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chỉ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tồn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tại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thời</a:t>
            </a:r>
            <a:r>
              <a:rPr lang="en-US" altLang="zh-CN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gian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chạy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trong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ống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dây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Dòng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thay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đổi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thì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từ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trường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của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nam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cũng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thay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 </a:t>
            </a:r>
            <a:endParaRPr lang="vi-VN" spc="30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r>
              <a:rPr lang="en-US" spc="300" dirty="0" err="1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đổi</a:t>
            </a:r>
            <a:r>
              <a:rPr lang="en-US" spc="300" dirty="0">
                <a:solidFill>
                  <a:srgbClr val="69A3D8"/>
                </a:solidFill>
                <a:latin typeface="Noto Sans"/>
                <a:ea typeface="Noto Sans"/>
                <a:cs typeface="Noto Sans"/>
              </a:rPr>
              <a:t>.</a:t>
            </a:r>
            <a:endParaRPr 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  <a:p>
            <a:endParaRPr lang="vi-VN" altLang="vi-VN" spc="300" dirty="0">
              <a:solidFill>
                <a:srgbClr val="69A3D8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C17452F-57B4-47BD-BE8D-A21876089820}"/>
              </a:ext>
            </a:extLst>
          </p:cNvPr>
          <p:cNvSpPr/>
          <p:nvPr/>
        </p:nvSpPr>
        <p:spPr>
          <a:xfrm>
            <a:off x="8739995" y="1424125"/>
            <a:ext cx="2318143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endParaRPr lang="vi-VN" altLang="vi-VN" sz="2400" dirty="0">
              <a:solidFill>
                <a:schemeClr val="accent5">
                  <a:lumMod val="75000"/>
                </a:schemeClr>
              </a:solidFill>
              <a:latin typeface="Noto Sans"/>
              <a:ea typeface="Noto San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931F954-E03F-49F8-B582-18D56846BB25}"/>
              </a:ext>
            </a:extLst>
          </p:cNvPr>
          <p:cNvGrpSpPr/>
          <p:nvPr/>
        </p:nvGrpSpPr>
        <p:grpSpPr>
          <a:xfrm>
            <a:off x="4482611" y="1976143"/>
            <a:ext cx="3226778" cy="3226778"/>
            <a:chOff x="330066" y="2009043"/>
            <a:chExt cx="3226778" cy="3226778"/>
          </a:xfrm>
        </p:grpSpPr>
        <p:pic>
          <p:nvPicPr>
            <p:cNvPr id="26" name="图片 25" descr="卡通人物&#10;&#10;低可信度描述已自动生成">
              <a:extLst>
                <a:ext uri="{FF2B5EF4-FFF2-40B4-BE49-F238E27FC236}">
                  <a16:creationId xmlns:a16="http://schemas.microsoft.com/office/drawing/2014/main" id="{DE4D88A7-9151-48A2-9726-072C33B32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768222" y="2428313"/>
              <a:ext cx="2564861" cy="2317898"/>
            </a:xfrm>
            <a:prstGeom prst="rect">
              <a:avLst/>
            </a:prstGeom>
          </p:spPr>
        </p:pic>
        <p:sp>
          <p:nvSpPr>
            <p:cNvPr id="27" name="圆: 空心 26">
              <a:extLst>
                <a:ext uri="{FF2B5EF4-FFF2-40B4-BE49-F238E27FC236}">
                  <a16:creationId xmlns:a16="http://schemas.microsoft.com/office/drawing/2014/main" id="{2F06F55F-C9B1-4AF5-BE84-6DC626DA5A06}"/>
                </a:ext>
              </a:extLst>
            </p:cNvPr>
            <p:cNvSpPr/>
            <p:nvPr/>
          </p:nvSpPr>
          <p:spPr>
            <a:xfrm>
              <a:off x="330066" y="2009043"/>
              <a:ext cx="3226778" cy="3226778"/>
            </a:xfrm>
            <a:prstGeom prst="donut">
              <a:avLst>
                <a:gd name="adj" fmla="val 4779"/>
              </a:avLst>
            </a:prstGeom>
            <a:pattFill prst="ltDnDiag">
              <a:fgClr>
                <a:srgbClr val="69A3D8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5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094951" y="145192"/>
            <a:ext cx="4006913" cy="93760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Luyện Tập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577B234-41C6-5595-A968-505AD299A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64" y="1253589"/>
            <a:ext cx="11677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Câu</a:t>
            </a:r>
            <a:r>
              <a:rPr lang="en-US" sz="2400" b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1. 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Hãy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điền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dấu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(x)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vào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ô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Đúng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hoặc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Sai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các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câu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dưới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đây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nói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về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châm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2400" b="1" i="1" dirty="0" err="1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điện</a:t>
            </a:r>
            <a:r>
              <a:rPr lang="en-US" sz="2400" b="1" i="1" dirty="0">
                <a:solidFill>
                  <a:srgbClr val="FCB63A"/>
                </a:solidFill>
                <a:latin typeface="Noto Sans"/>
                <a:ea typeface="Noto Sans"/>
                <a:cs typeface="Noto Sans"/>
              </a:rPr>
              <a:t>:</a:t>
            </a:r>
            <a:endParaRPr lang="en-US" sz="2400" b="1" dirty="0">
              <a:solidFill>
                <a:srgbClr val="FCB63A"/>
              </a:solidFill>
              <a:latin typeface="Noto Sans"/>
              <a:ea typeface="Noto Sans"/>
              <a:cs typeface="Noto Sans"/>
            </a:endParaRPr>
          </a:p>
        </p:txBody>
      </p:sp>
      <p:graphicFrame>
        <p:nvGraphicFramePr>
          <p:cNvPr id="21" name="Bảng 20">
            <a:extLst>
              <a:ext uri="{FF2B5EF4-FFF2-40B4-BE49-F238E27FC236}">
                <a16:creationId xmlns:a16="http://schemas.microsoft.com/office/drawing/2014/main" id="{1522BAAA-60B3-0DC0-C81B-A008530D6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20959"/>
              </p:ext>
            </p:extLst>
          </p:nvPr>
        </p:nvGraphicFramePr>
        <p:xfrm>
          <a:off x="196644" y="1978741"/>
          <a:ext cx="11736625" cy="43596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72557">
                  <a:extLst>
                    <a:ext uri="{9D8B030D-6E8A-4147-A177-3AD203B41FA5}">
                      <a16:colId xmlns:a16="http://schemas.microsoft.com/office/drawing/2014/main" val="1082433291"/>
                    </a:ext>
                  </a:extLst>
                </a:gridCol>
                <a:gridCol w="7465759">
                  <a:extLst>
                    <a:ext uri="{9D8B030D-6E8A-4147-A177-3AD203B41FA5}">
                      <a16:colId xmlns:a16="http://schemas.microsoft.com/office/drawing/2014/main" val="1297535889"/>
                    </a:ext>
                  </a:extLst>
                </a:gridCol>
                <a:gridCol w="1578331">
                  <a:extLst>
                    <a:ext uri="{9D8B030D-6E8A-4147-A177-3AD203B41FA5}">
                      <a16:colId xmlns:a16="http://schemas.microsoft.com/office/drawing/2014/main" val="3677669768"/>
                    </a:ext>
                  </a:extLst>
                </a:gridCol>
                <a:gridCol w="1419978">
                  <a:extLst>
                    <a:ext uri="{9D8B030D-6E8A-4147-A177-3AD203B41FA5}">
                      <a16:colId xmlns:a16="http://schemas.microsoft.com/office/drawing/2014/main" val="49006611"/>
                    </a:ext>
                  </a:extLst>
                </a:gridCol>
              </a:tblGrid>
              <a:tr h="372878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STT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Nói về nam châm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Noto Sans"/>
                        </a:rPr>
                        <a:t>Đánh giá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8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3267"/>
                  </a:ext>
                </a:extLst>
              </a:tr>
              <a:tr h="674733">
                <a:tc vMerge="1">
                  <a:txBody>
                    <a:bodyPr/>
                    <a:lstStyle/>
                    <a:p>
                      <a:pPr algn="ctr"/>
                      <a:endParaRPr lang="vi-VN" sz="24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rgbClr val="3BA49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2400" dirty="0">
                        <a:latin typeface="Noto Sans"/>
                      </a:endParaRP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rgbClr val="3BA49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vi-VN" sz="2800" b="1" dirty="0">
                          <a:latin typeface="Noto Sans"/>
                        </a:rPr>
                        <a:t>Đúng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vi-VN" sz="2800" b="1" dirty="0">
                          <a:latin typeface="Noto Sans"/>
                        </a:rPr>
                        <a:t>Sai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3BA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82916"/>
                  </a:ext>
                </a:extLst>
              </a:tr>
              <a:tr h="603708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1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Nam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châm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điện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chỉ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gồm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một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ống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dây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 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Noto Sans"/>
                        </a:rPr>
                        <a:t>dẫn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55381"/>
                  </a:ext>
                </a:extLst>
              </a:tr>
              <a:tr h="603708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2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tương tự từ trường của nam châm thẳng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37657"/>
                  </a:ext>
                </a:extLst>
              </a:tr>
              <a:tr h="87004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3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tồn tại ngay cả sau khi ngắt dòng điện chạy vào ống dây dẫn.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85900"/>
                  </a:ext>
                </a:extLst>
              </a:tr>
              <a:tr h="87004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Noto Sans"/>
                        </a:rPr>
                        <a:t>4</a:t>
                      </a:r>
                    </a:p>
                  </a:txBody>
                  <a:tcPr anchor="ctr"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vi-VN" sz="2400" b="0" i="0" u="none" strike="noStrike" noProof="0" dirty="0">
                          <a:solidFill>
                            <a:srgbClr val="000000"/>
                          </a:solidFill>
                          <a:latin typeface="Noto Sans"/>
                        </a:rPr>
                        <a:t>Từ trường của nam châm điện phụ thuộc dòng điện chạy vào ống dây và lõi sắt trong lòng ống dây.</a:t>
                      </a:r>
                      <a:endParaRPr lang="vi-VN" sz="240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vi-VN" sz="2400" dirty="0">
                        <a:latin typeface="Noto Sans"/>
                      </a:endParaRPr>
                    </a:p>
                  </a:txBody>
                  <a:tcPr>
                    <a:lnL w="12700">
                      <a:solidFill>
                        <a:srgbClr val="3BA49F"/>
                      </a:solidFill>
                    </a:lnL>
                    <a:lnR w="12700">
                      <a:solidFill>
                        <a:srgbClr val="3BA49F"/>
                      </a:solidFill>
                    </a:lnR>
                    <a:lnT w="12700">
                      <a:solidFill>
                        <a:srgbClr val="3BA49F"/>
                      </a:solidFill>
                    </a:lnT>
                    <a:lnB w="12700">
                      <a:solidFill>
                        <a:srgbClr val="3BA49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91227"/>
                  </a:ext>
                </a:extLst>
              </a:tr>
            </a:tbl>
          </a:graphicData>
        </a:graphic>
      </p:graphicFrame>
      <p:pic>
        <p:nvPicPr>
          <p:cNvPr id="23" name="Đồ họa 22" descr="Close with solid fill">
            <a:extLst>
              <a:ext uri="{FF2B5EF4-FFF2-40B4-BE49-F238E27FC236}">
                <a16:creationId xmlns:a16="http://schemas.microsoft.com/office/drawing/2014/main" id="{8843E176-FDDD-3E12-2635-1265E2B46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8219" y="3168445"/>
            <a:ext cx="496530" cy="521110"/>
          </a:xfrm>
          <a:prstGeom prst="rect">
            <a:avLst/>
          </a:prstGeom>
        </p:spPr>
      </p:pic>
      <p:pic>
        <p:nvPicPr>
          <p:cNvPr id="24" name="Đồ họa 23" descr="Close with solid fill">
            <a:extLst>
              <a:ext uri="{FF2B5EF4-FFF2-40B4-BE49-F238E27FC236}">
                <a16:creationId xmlns:a16="http://schemas.microsoft.com/office/drawing/2014/main" id="{A129E7AC-EA64-DBA1-281C-F134F0D1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2440" y="3900629"/>
            <a:ext cx="496530" cy="521110"/>
          </a:xfrm>
          <a:prstGeom prst="rect">
            <a:avLst/>
          </a:prstGeom>
        </p:spPr>
      </p:pic>
      <p:pic>
        <p:nvPicPr>
          <p:cNvPr id="25" name="Đồ họa 24" descr="Close with solid fill">
            <a:extLst>
              <a:ext uri="{FF2B5EF4-FFF2-40B4-BE49-F238E27FC236}">
                <a16:creationId xmlns:a16="http://schemas.microsoft.com/office/drawing/2014/main" id="{862D3A71-8C93-DEBA-EB38-F3759802A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2440" y="5622184"/>
            <a:ext cx="496530" cy="521110"/>
          </a:xfrm>
          <a:prstGeom prst="rect">
            <a:avLst/>
          </a:prstGeom>
        </p:spPr>
      </p:pic>
      <p:pic>
        <p:nvPicPr>
          <p:cNvPr id="26" name="Đồ họa 25" descr="Close with solid fill">
            <a:extLst>
              <a:ext uri="{FF2B5EF4-FFF2-40B4-BE49-F238E27FC236}">
                <a16:creationId xmlns:a16="http://schemas.microsoft.com/office/drawing/2014/main" id="{B55C2F67-43CF-4D33-E0AD-A9F7AA7CF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8218" y="4775518"/>
            <a:ext cx="496530" cy="5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1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3918562" y="229859"/>
            <a:ext cx="4006913" cy="93760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Luyện Tập</a:t>
            </a:r>
          </a:p>
        </p:txBody>
      </p:sp>
      <p:pic>
        <p:nvPicPr>
          <p:cNvPr id="4" name="图片 3" descr="卡通人物&#10;&#10;低可信度描述已自动生成">
            <a:extLst>
              <a:ext uri="{FF2B5EF4-FFF2-40B4-BE49-F238E27FC236}">
                <a16:creationId xmlns:a16="http://schemas.microsoft.com/office/drawing/2014/main" id="{FEEC1F10-D1FB-482E-BD2F-150D466A7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7" b="35814"/>
          <a:stretch>
            <a:fillRect/>
          </a:stretch>
        </p:blipFill>
        <p:spPr>
          <a:xfrm>
            <a:off x="5336571" y="2878448"/>
            <a:ext cx="1832032" cy="1655631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AD71AB0-79D8-4507-BAB7-AC2D1E1918CC}"/>
              </a:ext>
            </a:extLst>
          </p:cNvPr>
          <p:cNvSpPr/>
          <p:nvPr/>
        </p:nvSpPr>
        <p:spPr>
          <a:xfrm>
            <a:off x="5081956" y="2672844"/>
            <a:ext cx="2152850" cy="2152850"/>
          </a:xfrm>
          <a:prstGeom prst="ellipse">
            <a:avLst/>
          </a:prstGeom>
          <a:noFill/>
          <a:ln w="53975">
            <a:gradFill>
              <a:gsLst>
                <a:gs pos="0">
                  <a:srgbClr val="69A3D8"/>
                </a:gs>
                <a:gs pos="44000">
                  <a:schemeClr val="bg1"/>
                </a:gs>
                <a:gs pos="74000">
                  <a:schemeClr val="accent4">
                    <a:lumMod val="60000"/>
                    <a:lumOff val="40000"/>
                  </a:schemeClr>
                </a:gs>
                <a:gs pos="100000">
                  <a:srgbClr val="FCB63A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3E16BEC4-CBE2-4B74-AC98-9074568001D2}"/>
              </a:ext>
            </a:extLst>
          </p:cNvPr>
          <p:cNvSpPr/>
          <p:nvPr/>
        </p:nvSpPr>
        <p:spPr>
          <a:xfrm>
            <a:off x="8430542" y="1475906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FCB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注: 弯曲线形 6">
            <a:extLst>
              <a:ext uri="{FF2B5EF4-FFF2-40B4-BE49-F238E27FC236}">
                <a16:creationId xmlns:a16="http://schemas.microsoft.com/office/drawing/2014/main" id="{63281E71-CC66-45DA-B911-AC7D19730137}"/>
              </a:ext>
            </a:extLst>
          </p:cNvPr>
          <p:cNvSpPr/>
          <p:nvPr/>
        </p:nvSpPr>
        <p:spPr>
          <a:xfrm flipV="1">
            <a:off x="8430542" y="4441844"/>
            <a:ext cx="3157720" cy="2113765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FCB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注: 弯曲线形 7">
            <a:extLst>
              <a:ext uri="{FF2B5EF4-FFF2-40B4-BE49-F238E27FC236}">
                <a16:creationId xmlns:a16="http://schemas.microsoft.com/office/drawing/2014/main" id="{C27F09D6-1298-4D46-A509-5B44E68252B1}"/>
              </a:ext>
            </a:extLst>
          </p:cNvPr>
          <p:cNvSpPr/>
          <p:nvPr/>
        </p:nvSpPr>
        <p:spPr>
          <a:xfrm flipH="1">
            <a:off x="668216" y="1475906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69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注: 弯曲线形 8">
            <a:extLst>
              <a:ext uri="{FF2B5EF4-FFF2-40B4-BE49-F238E27FC236}">
                <a16:creationId xmlns:a16="http://schemas.microsoft.com/office/drawing/2014/main" id="{FD82A693-5F7B-466A-BDA4-4D74EE013653}"/>
              </a:ext>
            </a:extLst>
          </p:cNvPr>
          <p:cNvSpPr/>
          <p:nvPr/>
        </p:nvSpPr>
        <p:spPr>
          <a:xfrm flipH="1" flipV="1">
            <a:off x="668216" y="4441843"/>
            <a:ext cx="3157720" cy="1535210"/>
          </a:xfrm>
          <a:prstGeom prst="borderCallout2">
            <a:avLst>
              <a:gd name="adj1" fmla="val 48342"/>
              <a:gd name="adj2" fmla="val 100"/>
              <a:gd name="adj3" fmla="val 48342"/>
              <a:gd name="adj4" fmla="val -20636"/>
              <a:gd name="adj5" fmla="val 91071"/>
              <a:gd name="adj6" fmla="val -44187"/>
            </a:avLst>
          </a:prstGeom>
          <a:solidFill>
            <a:schemeClr val="bg1"/>
          </a:solidFill>
          <a:ln w="53975">
            <a:solidFill>
              <a:srgbClr val="69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06D96-9384-4D08-A3EC-150A84966431}"/>
              </a:ext>
            </a:extLst>
          </p:cNvPr>
          <p:cNvSpPr txBox="1"/>
          <p:nvPr/>
        </p:nvSpPr>
        <p:spPr>
          <a:xfrm>
            <a:off x="769469" y="171543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Câu 2: Làm thế nào để thay đổi cực từ nam châm điện ?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E2FB2B-6B02-4488-B816-8ED15422A5F9}"/>
              </a:ext>
            </a:extLst>
          </p:cNvPr>
          <p:cNvSpPr txBox="1"/>
          <p:nvPr/>
        </p:nvSpPr>
        <p:spPr>
          <a:xfrm>
            <a:off x="769468" y="467789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Ta thay đổi chiều dòng điện chạy vào dây dẫn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8E2563-E79D-4D30-9905-99D7A258F489}"/>
              </a:ext>
            </a:extLst>
          </p:cNvPr>
          <p:cNvSpPr txBox="1"/>
          <p:nvPr/>
        </p:nvSpPr>
        <p:spPr>
          <a:xfrm>
            <a:off x="8534292" y="1715431"/>
            <a:ext cx="2954215" cy="1066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1600" spc="300" dirty="0">
                <a:solidFill>
                  <a:srgbClr val="FCB63A"/>
                </a:solidFill>
                <a:latin typeface="Noto Sans"/>
                <a:ea typeface="Noto Sans"/>
              </a:rPr>
              <a:t>Câu 3: Xác định cực của nam châm điện khi có dòng điện chạy trong ống dây ?</a:t>
            </a:r>
          </a:p>
        </p:txBody>
      </p:sp>
      <p:pic>
        <p:nvPicPr>
          <p:cNvPr id="3" name="Hình ảnh 2" descr="Ảnh có chứa thiết kế, lò xo&#10;&#10;Mô tả được tự động tạo">
            <a:extLst>
              <a:ext uri="{FF2B5EF4-FFF2-40B4-BE49-F238E27FC236}">
                <a16:creationId xmlns:a16="http://schemas.microsoft.com/office/drawing/2014/main" id="{F0253B29-2094-0FD6-2E27-6FCA7CE66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811" y="4533547"/>
            <a:ext cx="2895600" cy="895350"/>
          </a:xfrm>
          <a:prstGeom prst="rect">
            <a:avLst/>
          </a:prstGeom>
        </p:spPr>
      </p:pic>
      <p:pic>
        <p:nvPicPr>
          <p:cNvPr id="13" name="Hình ảnh 12" descr="Ảnh có chứa Đồ họa, Màu đỏ son, biểu tượng, màu đỏ&#10;&#10;Mô tả được tự động tạo">
            <a:extLst>
              <a:ext uri="{FF2B5EF4-FFF2-40B4-BE49-F238E27FC236}">
                <a16:creationId xmlns:a16="http://schemas.microsoft.com/office/drawing/2014/main" id="{C73C3080-65C6-978C-FD0B-A87A81618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40000">
            <a:off x="8585728" y="5123567"/>
            <a:ext cx="721431" cy="752476"/>
          </a:xfrm>
          <a:prstGeom prst="rect">
            <a:avLst/>
          </a:prstGeom>
        </p:spPr>
      </p:pic>
      <p:pic>
        <p:nvPicPr>
          <p:cNvPr id="14" name="Hình ảnh 13" descr="Ảnh có chứa Đồ họa, Màu đỏ son, biểu tượng, màu đỏ&#10;&#10;Mô tả được tự động tạo">
            <a:extLst>
              <a:ext uri="{FF2B5EF4-FFF2-40B4-BE49-F238E27FC236}">
                <a16:creationId xmlns:a16="http://schemas.microsoft.com/office/drawing/2014/main" id="{8FE138EA-77C1-C54D-5667-C1F7C86E6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860000">
            <a:off x="9852667" y="5103107"/>
            <a:ext cx="855487" cy="844198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8A57E5A-A2EF-675D-ABBA-BC265E2B1D45}"/>
              </a:ext>
            </a:extLst>
          </p:cNvPr>
          <p:cNvSpPr/>
          <p:nvPr/>
        </p:nvSpPr>
        <p:spPr>
          <a:xfrm>
            <a:off x="8535764" y="5883651"/>
            <a:ext cx="1153698" cy="502312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Cực Bắc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D625506-40B7-E5CE-C7EA-024BC9B8D35A}"/>
              </a:ext>
            </a:extLst>
          </p:cNvPr>
          <p:cNvSpPr/>
          <p:nvPr/>
        </p:nvSpPr>
        <p:spPr>
          <a:xfrm>
            <a:off x="10116209" y="5890707"/>
            <a:ext cx="1358308" cy="495255"/>
          </a:xfrm>
          <a:prstGeom prst="roundRect">
            <a:avLst/>
          </a:prstGeom>
          <a:noFill/>
          <a:ln w="57150">
            <a:solidFill>
              <a:srgbClr val="3BA4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b="1" dirty="0">
                <a:solidFill>
                  <a:srgbClr val="3BA49F"/>
                </a:solidFill>
                <a:latin typeface="Noto Sans"/>
                <a:ea typeface="Noto Sans"/>
                <a:cs typeface="Noto Sans"/>
              </a:rPr>
              <a:t>Cực Nam</a:t>
            </a:r>
          </a:p>
        </p:txBody>
      </p:sp>
    </p:spTree>
    <p:extLst>
      <p:ext uri="{BB962C8B-B14F-4D97-AF65-F5344CB8AC3E}">
        <p14:creationId xmlns:p14="http://schemas.microsoft.com/office/powerpoint/2010/main" val="1845672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卡通人物&#10;&#10;低可信度描述已自动生成">
            <a:extLst>
              <a:ext uri="{FF2B5EF4-FFF2-40B4-BE49-F238E27FC236}">
                <a16:creationId xmlns:a16="http://schemas.microsoft.com/office/drawing/2014/main" id="{FEEC1F10-D1FB-482E-BD2F-150D466A7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124" b="35879"/>
          <a:stretch/>
        </p:blipFill>
        <p:spPr>
          <a:xfrm>
            <a:off x="4870905" y="2017670"/>
            <a:ext cx="1832032" cy="1616356"/>
          </a:xfrm>
          <a:prstGeom prst="rect">
            <a:avLst/>
          </a:prstGeom>
        </p:spPr>
      </p:pic>
      <p:sp>
        <p:nvSpPr>
          <p:cNvPr id="18" name="矩形 1">
            <a:extLst>
              <a:ext uri="{FF2B5EF4-FFF2-40B4-BE49-F238E27FC236}">
                <a16:creationId xmlns:a16="http://schemas.microsoft.com/office/drawing/2014/main" id="{D03EF384-12DC-3B01-A3F7-0EB0D3910769}"/>
              </a:ext>
            </a:extLst>
          </p:cNvPr>
          <p:cNvSpPr/>
          <p:nvPr/>
        </p:nvSpPr>
        <p:spPr>
          <a:xfrm>
            <a:off x="2580916" y="307599"/>
            <a:ext cx="6809781" cy="1310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vi-VN" altLang="vi-VN" sz="4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Hướng Dẫn Về Nhà</a:t>
            </a:r>
          </a:p>
        </p:txBody>
      </p:sp>
      <p:pic>
        <p:nvPicPr>
          <p:cNvPr id="19" name="图片 3" descr="卡通人物&#10;&#10;低可信度描述已自动生成">
            <a:extLst>
              <a:ext uri="{FF2B5EF4-FFF2-40B4-BE49-F238E27FC236}">
                <a16:creationId xmlns:a16="http://schemas.microsoft.com/office/drawing/2014/main" id="{573B3180-D322-BB87-8133-877B65B5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7" t="576" r="3461" b="69308"/>
          <a:stretch/>
        </p:blipFill>
        <p:spPr>
          <a:xfrm rot="1440000">
            <a:off x="10832849" y="5616003"/>
            <a:ext cx="1592483" cy="1475201"/>
          </a:xfrm>
          <a:prstGeom prst="rect">
            <a:avLst/>
          </a:prstGeom>
        </p:spPr>
      </p:pic>
      <p:pic>
        <p:nvPicPr>
          <p:cNvPr id="20" name="图片 3" descr="卡通人物&#10;&#10;低可信度描述已自动生成">
            <a:extLst>
              <a:ext uri="{FF2B5EF4-FFF2-40B4-BE49-F238E27FC236}">
                <a16:creationId xmlns:a16="http://schemas.microsoft.com/office/drawing/2014/main" id="{A7DE1571-6F7A-260F-8497-C5419F69E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2302" r="51154" b="67626"/>
          <a:stretch/>
        </p:blipFill>
        <p:spPr>
          <a:xfrm rot="-840000">
            <a:off x="-230261" y="5616002"/>
            <a:ext cx="1592469" cy="1473051"/>
          </a:xfrm>
          <a:prstGeom prst="rect">
            <a:avLst/>
          </a:prstGeom>
        </p:spPr>
      </p:pic>
      <p:pic>
        <p:nvPicPr>
          <p:cNvPr id="26" name="Hình ảnh 25" descr="图片包含 游戏机, 书, 桌子, 房间&#10;&#10;描述已自动生成">
            <a:extLst>
              <a:ext uri="{FF2B5EF4-FFF2-40B4-BE49-F238E27FC236}">
                <a16:creationId xmlns:a16="http://schemas.microsoft.com/office/drawing/2014/main" id="{9B392B43-162F-6B71-5987-C5D71EB4E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2" t="73078" r="58574" b="5378"/>
          <a:stretch/>
        </p:blipFill>
        <p:spPr>
          <a:xfrm>
            <a:off x="922867" y="2160058"/>
            <a:ext cx="2066116" cy="1617396"/>
          </a:xfrm>
          <a:prstGeom prst="rect">
            <a:avLst/>
          </a:prstGeom>
        </p:spPr>
      </p:pic>
      <p:pic>
        <p:nvPicPr>
          <p:cNvPr id="28" name="Hình ảnh 27" descr="图片包含 游戏机, 书, 桌子, 房间&#10;&#10;描述已自动生成">
            <a:extLst>
              <a:ext uri="{FF2B5EF4-FFF2-40B4-BE49-F238E27FC236}">
                <a16:creationId xmlns:a16="http://schemas.microsoft.com/office/drawing/2014/main" id="{E5E8E3C2-FFF6-50F3-AE64-A6600B3F1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176" t="70802" r="17608" b="4987"/>
          <a:stretch/>
        </p:blipFill>
        <p:spPr>
          <a:xfrm>
            <a:off x="8613127" y="2017146"/>
            <a:ext cx="1932015" cy="1618647"/>
          </a:xfrm>
          <a:prstGeom prst="rect">
            <a:avLst/>
          </a:prstGeom>
        </p:spPr>
      </p:pic>
      <p:sp>
        <p:nvSpPr>
          <p:cNvPr id="30" name="文本框 9">
            <a:extLst>
              <a:ext uri="{FF2B5EF4-FFF2-40B4-BE49-F238E27FC236}">
                <a16:creationId xmlns:a16="http://schemas.microsoft.com/office/drawing/2014/main" id="{95A87083-8124-DEAF-B47B-9E9A01682E8A}"/>
              </a:ext>
            </a:extLst>
          </p:cNvPr>
          <p:cNvSpPr txBox="1"/>
          <p:nvPr/>
        </p:nvSpPr>
        <p:spPr>
          <a:xfrm>
            <a:off x="1263358" y="3895598"/>
            <a:ext cx="1846494" cy="6575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Ôn Tập Kiến Thức Học</a:t>
            </a:r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id="{4F5AA993-15B1-042C-AC84-01A4E53ED884}"/>
              </a:ext>
            </a:extLst>
          </p:cNvPr>
          <p:cNvSpPr txBox="1"/>
          <p:nvPr/>
        </p:nvSpPr>
        <p:spPr>
          <a:xfrm>
            <a:off x="4283135" y="3789765"/>
            <a:ext cx="3003605" cy="869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Tìm Thêm Ứng Dụng Của Nam Châm Điện Trong Thực Tế</a:t>
            </a:r>
          </a:p>
        </p:txBody>
      </p:sp>
      <p:sp>
        <p:nvSpPr>
          <p:cNvPr id="32" name="文本框 9">
            <a:extLst>
              <a:ext uri="{FF2B5EF4-FFF2-40B4-BE49-F238E27FC236}">
                <a16:creationId xmlns:a16="http://schemas.microsoft.com/office/drawing/2014/main" id="{F5AF99B1-A502-C9DE-0E57-A943FA79DBF6}"/>
              </a:ext>
            </a:extLst>
          </p:cNvPr>
          <p:cNvSpPr txBox="1"/>
          <p:nvPr/>
        </p:nvSpPr>
        <p:spPr>
          <a:xfrm>
            <a:off x="8079024" y="3789765"/>
            <a:ext cx="3003605" cy="8692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vi-VN" altLang="vi-VN" sz="1600" spc="3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Làm Bài Tập Trong Sách Bài Tập</a:t>
            </a:r>
          </a:p>
        </p:txBody>
      </p:sp>
    </p:spTree>
    <p:extLst>
      <p:ext uri="{BB962C8B-B14F-4D97-AF65-F5344CB8AC3E}">
        <p14:creationId xmlns:p14="http://schemas.microsoft.com/office/powerpoint/2010/main" val="36463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F9251F67-8557-4125-9897-DD6C659C7B33}"/>
              </a:ext>
            </a:extLst>
          </p:cNvPr>
          <p:cNvSpPr/>
          <p:nvPr/>
        </p:nvSpPr>
        <p:spPr>
          <a:xfrm rot="10800000">
            <a:off x="4492456" y="0"/>
            <a:ext cx="7697972" cy="6857999"/>
          </a:xfrm>
          <a:prstGeom prst="rect">
            <a:avLst/>
          </a:prstGeom>
          <a:gradFill>
            <a:gsLst>
              <a:gs pos="0">
                <a:srgbClr val="9DC3E6"/>
              </a:gs>
              <a:gs pos="45000">
                <a:srgbClr val="CEE1F2"/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8861CDC-9079-49DC-90DF-8C3BDCF9B8EC}"/>
              </a:ext>
            </a:extLst>
          </p:cNvPr>
          <p:cNvSpPr/>
          <p:nvPr/>
        </p:nvSpPr>
        <p:spPr>
          <a:xfrm>
            <a:off x="598563" y="658504"/>
            <a:ext cx="3872543" cy="13850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5900" b="1" cap="none" spc="0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Nội </a:t>
            </a:r>
            <a:r>
              <a:rPr lang="vi-VN" altLang="vi-VN" sz="5900" b="1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Dung</a:t>
            </a:r>
            <a:endParaRPr lang="vi-VN" altLang="vi-VN" sz="5900" b="1" cap="none" spc="0" dirty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Noto Sans"/>
              <a:ea typeface="Noto Sans"/>
            </a:endParaRPr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F0F694FC-1247-441F-B112-D56989C8077A}"/>
              </a:ext>
            </a:extLst>
          </p:cNvPr>
          <p:cNvSpPr/>
          <p:nvPr/>
        </p:nvSpPr>
        <p:spPr>
          <a:xfrm rot="10800000">
            <a:off x="5929598" y="1760479"/>
            <a:ext cx="5510841" cy="880933"/>
          </a:xfrm>
          <a:prstGeom prst="homePlate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 w="47625">
            <a:solidFill>
              <a:srgbClr val="63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CF85106F-4345-4E7B-8F13-97DC39D3097D}"/>
              </a:ext>
            </a:extLst>
          </p:cNvPr>
          <p:cNvSpPr/>
          <p:nvPr/>
        </p:nvSpPr>
        <p:spPr>
          <a:xfrm rot="10800000">
            <a:off x="5919701" y="3320661"/>
            <a:ext cx="5520736" cy="1652828"/>
          </a:xfrm>
          <a:prstGeom prst="homePlate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 w="47625">
            <a:solidFill>
              <a:srgbClr val="63A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A730FF-386D-48E9-BD03-17B719E264D0}"/>
              </a:ext>
            </a:extLst>
          </p:cNvPr>
          <p:cNvSpPr txBox="1"/>
          <p:nvPr/>
        </p:nvSpPr>
        <p:spPr>
          <a:xfrm>
            <a:off x="6269187" y="1837737"/>
            <a:ext cx="4295554" cy="7315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BE1798-3DD3-4DA8-A89C-0F3BA4042206}"/>
              </a:ext>
            </a:extLst>
          </p:cNvPr>
          <p:cNvSpPr txBox="1"/>
          <p:nvPr/>
        </p:nvSpPr>
        <p:spPr>
          <a:xfrm>
            <a:off x="6813471" y="3457062"/>
            <a:ext cx="3879918" cy="16518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Chế tạo </a:t>
            </a:r>
            <a:endParaRPr lang="vi-VN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vi-VN" altLang="vi-VN" sz="42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 đơn giản</a:t>
            </a:r>
            <a:endParaRPr lang="vi-VN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718DB40-C1CC-4DA5-9101-6A02B90EA586}"/>
              </a:ext>
            </a:extLst>
          </p:cNvPr>
          <p:cNvSpPr/>
          <p:nvPr/>
        </p:nvSpPr>
        <p:spPr>
          <a:xfrm>
            <a:off x="10564672" y="1821172"/>
            <a:ext cx="769441" cy="7694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FD8959-8631-498B-BAAC-C6C655A81DD1}"/>
              </a:ext>
            </a:extLst>
          </p:cNvPr>
          <p:cNvSpPr txBox="1"/>
          <p:nvPr/>
        </p:nvSpPr>
        <p:spPr>
          <a:xfrm>
            <a:off x="10696160" y="1890337"/>
            <a:ext cx="510363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vi-VN" altLang="vi-VN" sz="4000">
                <a:solidFill>
                  <a:schemeClr val="bg1"/>
                </a:solidFill>
                <a:latin typeface="Noto Sans"/>
                <a:ea typeface="Noto Sans"/>
              </a:rPr>
              <a:t>1</a:t>
            </a:r>
            <a:endParaRPr lang="zh-CN" altLang="en-US" sz="4000">
              <a:solidFill>
                <a:schemeClr val="bg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B541ACC-B8B1-445E-A3D9-8338E8D4FD65}"/>
              </a:ext>
            </a:extLst>
          </p:cNvPr>
          <p:cNvSpPr/>
          <p:nvPr/>
        </p:nvSpPr>
        <p:spPr>
          <a:xfrm>
            <a:off x="10563200" y="3898835"/>
            <a:ext cx="769441" cy="76944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B584FA-479D-495B-953D-82C0F867FCC1}"/>
              </a:ext>
            </a:extLst>
          </p:cNvPr>
          <p:cNvSpPr txBox="1"/>
          <p:nvPr/>
        </p:nvSpPr>
        <p:spPr>
          <a:xfrm>
            <a:off x="10694688" y="3948208"/>
            <a:ext cx="510363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vi-VN" altLang="vi-VN" sz="4000">
                <a:solidFill>
                  <a:schemeClr val="bg1"/>
                </a:solidFill>
                <a:latin typeface="Noto Sans"/>
                <a:ea typeface="Noto Sans"/>
              </a:rPr>
              <a:t>2</a:t>
            </a:r>
            <a:endParaRPr lang="zh-CN" altLang="en-US" sz="4000">
              <a:solidFill>
                <a:schemeClr val="bg1"/>
              </a:solidFill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DD308BC-08EB-4FF7-A2F7-66FBAAC4ED95}"/>
              </a:ext>
            </a:extLst>
          </p:cNvPr>
          <p:cNvGrpSpPr/>
          <p:nvPr/>
        </p:nvGrpSpPr>
        <p:grpSpPr>
          <a:xfrm>
            <a:off x="240877" y="2275172"/>
            <a:ext cx="5613706" cy="5326421"/>
            <a:chOff x="92435" y="2294964"/>
            <a:chExt cx="5613706" cy="5326421"/>
          </a:xfrm>
        </p:grpSpPr>
        <p:pic>
          <p:nvPicPr>
            <p:cNvPr id="22" name="图片 21" descr="卡通人物&#10;&#10;中度可信度描述已自动生成">
              <a:extLst>
                <a:ext uri="{FF2B5EF4-FFF2-40B4-BE49-F238E27FC236}">
                  <a16:creationId xmlns:a16="http://schemas.microsoft.com/office/drawing/2014/main" id="{599E860C-15F3-4A14-8431-6C4FBD3B1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" t="7455"/>
            <a:stretch>
              <a:fillRect/>
            </a:stretch>
          </p:blipFill>
          <p:spPr>
            <a:xfrm flipH="1">
              <a:off x="92435" y="2294964"/>
              <a:ext cx="5613706" cy="5326421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FF769F1-0ED2-4581-8954-AA21DD04DAA0}"/>
                </a:ext>
              </a:extLst>
            </p:cNvPr>
            <p:cNvSpPr/>
            <p:nvPr/>
          </p:nvSpPr>
          <p:spPr>
            <a:xfrm>
              <a:off x="4177553" y="2459003"/>
              <a:ext cx="1021976" cy="870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20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7AAA089-6984-4B42-A9B0-2C534F03D4F6}"/>
              </a:ext>
            </a:extLst>
          </p:cNvPr>
          <p:cNvSpPr/>
          <p:nvPr/>
        </p:nvSpPr>
        <p:spPr>
          <a:xfrm>
            <a:off x="0" y="0"/>
            <a:ext cx="3745523" cy="6858000"/>
          </a:xfrm>
          <a:prstGeom prst="rect">
            <a:avLst/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98A9DF4-04A2-48C0-B179-1F662D191E2E}"/>
              </a:ext>
            </a:extLst>
          </p:cNvPr>
          <p:cNvSpPr/>
          <p:nvPr/>
        </p:nvSpPr>
        <p:spPr>
          <a:xfrm>
            <a:off x="1175869" y="1982941"/>
            <a:ext cx="5649627" cy="25637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5400" b="1" i="1" dirty="0">
                <a:ln w="28575">
                  <a:solidFill>
                    <a:schemeClr val="accent5"/>
                  </a:solidFill>
                  <a:prstDash val="solid"/>
                </a:ln>
                <a:pattFill prst="pct5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Cảm Ơn Các Em</a:t>
            </a:r>
            <a:endParaRPr lang="vi-VN" altLang="vi-VN" sz="5400" b="1" i="1" dirty="0">
              <a:ln w="285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r>
              <a:rPr lang="vi-VN" altLang="vi-VN" sz="5400" b="1" i="1" dirty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Đã Lắng Nghe Bài Giảng!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382F5B8-0F88-459A-850E-ADDAF79D3C91}"/>
              </a:ext>
            </a:extLst>
          </p:cNvPr>
          <p:cNvGrpSpPr/>
          <p:nvPr/>
        </p:nvGrpSpPr>
        <p:grpSpPr>
          <a:xfrm flipH="1">
            <a:off x="6098537" y="1026428"/>
            <a:ext cx="5613706" cy="5527397"/>
            <a:chOff x="4152832" y="1591089"/>
            <a:chExt cx="5613706" cy="5527397"/>
          </a:xfrm>
        </p:grpSpPr>
        <p:pic>
          <p:nvPicPr>
            <p:cNvPr id="3" name="图片 2" descr="卡通人物&#10;&#10;中度可信度描述已自动生成">
              <a:extLst>
                <a:ext uri="{FF2B5EF4-FFF2-40B4-BE49-F238E27FC236}">
                  <a16:creationId xmlns:a16="http://schemas.microsoft.com/office/drawing/2014/main" id="{30AC375E-5B5E-40C8-8AD0-48C6D56D3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" t="7455"/>
            <a:stretch>
              <a:fillRect/>
            </a:stretch>
          </p:blipFill>
          <p:spPr>
            <a:xfrm flipH="1">
              <a:off x="4152832" y="1792065"/>
              <a:ext cx="5613706" cy="5326421"/>
            </a:xfrm>
            <a:prstGeom prst="rect">
              <a:avLst/>
            </a:prstGeom>
          </p:spPr>
        </p:pic>
        <p:pic>
          <p:nvPicPr>
            <p:cNvPr id="6" name="图片 5" descr="卡通人物&#10;&#10;低可信度描述已自动生成">
              <a:extLst>
                <a:ext uri="{FF2B5EF4-FFF2-40B4-BE49-F238E27FC236}">
                  <a16:creationId xmlns:a16="http://schemas.microsoft.com/office/drawing/2014/main" id="{02D66FF3-DCEE-43AA-8508-1917FDE2D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387" b="35814"/>
            <a:stretch>
              <a:fillRect/>
            </a:stretch>
          </p:blipFill>
          <p:spPr>
            <a:xfrm>
              <a:off x="7933230" y="1591089"/>
              <a:ext cx="1702946" cy="1538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4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595672" y="1353312"/>
            <a:ext cx="6180868" cy="1229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游戏机, 书, 桌子, 房间&#10;&#10;描述已自动生成">
            <a:extLst>
              <a:ext uri="{FF2B5EF4-FFF2-40B4-BE49-F238E27FC236}">
                <a16:creationId xmlns:a16="http://schemas.microsoft.com/office/drawing/2014/main" id="{437FF000-A42A-4096-80CC-DA60B9DB5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2287"/>
          <a:stretch>
            <a:fillRect/>
          </a:stretch>
        </p:blipFill>
        <p:spPr>
          <a:xfrm>
            <a:off x="-2451918" y="1353312"/>
            <a:ext cx="8778897" cy="64958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792210" y="2523065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>
                <a:ln w="285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01</a:t>
            </a:r>
            <a:endParaRPr lang="zh-CN" altLang="en-US" sz="6000" b="1" cap="none" spc="0">
              <a:ln w="285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553712" y="1519592"/>
            <a:ext cx="6270199" cy="1127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/>
          </a:bodyPr>
          <a:lstStyle/>
          <a:p>
            <a:r>
              <a:rPr lang="vi-VN" altLang="vi-VN" sz="6800" dirty="0">
                <a:solidFill>
                  <a:schemeClr val="accent5">
                    <a:lumMod val="75000"/>
                  </a:schemeClr>
                </a:solidFill>
                <a:latin typeface="Noto Sans"/>
                <a:ea typeface="Noto Sans"/>
              </a:rPr>
              <a:t>Nam châm điện</a:t>
            </a:r>
          </a:p>
        </p:txBody>
      </p:sp>
    </p:spTree>
    <p:extLst>
      <p:ext uri="{BB962C8B-B14F-4D97-AF65-F5344CB8AC3E}">
        <p14:creationId xmlns:p14="http://schemas.microsoft.com/office/powerpoint/2010/main" val="17146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图文框 20">
            <a:extLst>
              <a:ext uri="{FF2B5EF4-FFF2-40B4-BE49-F238E27FC236}">
                <a16:creationId xmlns:a16="http://schemas.microsoft.com/office/drawing/2014/main" id="{AE4320B1-E77F-4D58-BD2D-C03FA0E0B527}"/>
              </a:ext>
            </a:extLst>
          </p:cNvPr>
          <p:cNvSpPr/>
          <p:nvPr/>
        </p:nvSpPr>
        <p:spPr>
          <a:xfrm>
            <a:off x="119053" y="3745977"/>
            <a:ext cx="5662214" cy="2437899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B7899A-5A5F-F8F2-97EA-DDB2CE74C0AC}"/>
              </a:ext>
            </a:extLst>
          </p:cNvPr>
          <p:cNvSpPr txBox="1"/>
          <p:nvPr/>
        </p:nvSpPr>
        <p:spPr>
          <a:xfrm>
            <a:off x="170277" y="3840774"/>
            <a:ext cx="56044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Quan </a:t>
            </a:r>
            <a:r>
              <a:rPr lang="en-US" sz="2800" err="1">
                <a:latin typeface="Times New Roman"/>
                <a:cs typeface="Times New Roman"/>
              </a:rPr>
              <a:t>sát</a:t>
            </a:r>
            <a:r>
              <a:rPr lang="en-US" sz="2800" dirty="0">
                <a:latin typeface="Times New Roman"/>
                <a:cs typeface="Times New Roman"/>
              </a:rPr>
              <a:t> Hình 20.1 – </a:t>
            </a:r>
            <a:r>
              <a:rPr lang="en-US" sz="2800" err="1">
                <a:latin typeface="Times New Roman"/>
                <a:cs typeface="Times New Roman"/>
              </a:rPr>
              <a:t>Cấu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tạo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của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nam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err="1">
                <a:latin typeface="Times New Roman"/>
                <a:cs typeface="Times New Roman"/>
              </a:rPr>
              <a:t>đọc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thông</a:t>
            </a:r>
            <a:r>
              <a:rPr lang="en-US" sz="2800" dirty="0">
                <a:latin typeface="Times New Roman"/>
                <a:cs typeface="Times New Roman"/>
              </a:rPr>
              <a:t> tin </a:t>
            </a:r>
            <a:r>
              <a:rPr lang="en-US" sz="2800" err="1">
                <a:latin typeface="Times New Roman"/>
                <a:cs typeface="Times New Roman"/>
              </a:rPr>
              <a:t>mục</a:t>
            </a:r>
            <a:r>
              <a:rPr lang="en-US" sz="2800" dirty="0">
                <a:latin typeface="Times New Roman"/>
                <a:cs typeface="Times New Roman"/>
              </a:rPr>
              <a:t> I SGK </a:t>
            </a:r>
            <a:r>
              <a:rPr lang="en-US" sz="2800" err="1">
                <a:latin typeface="Times New Roman"/>
                <a:cs typeface="Times New Roman"/>
              </a:rPr>
              <a:t>trang</a:t>
            </a:r>
            <a:r>
              <a:rPr lang="en-US" sz="2800" dirty="0">
                <a:latin typeface="Times New Roman"/>
                <a:cs typeface="Times New Roman"/>
              </a:rPr>
              <a:t> 96 </a:t>
            </a:r>
            <a:r>
              <a:rPr lang="en-US" sz="2800" err="1">
                <a:latin typeface="Times New Roman"/>
                <a:cs typeface="Times New Roman"/>
              </a:rPr>
              <a:t>và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trả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lời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câu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hỏi</a:t>
            </a:r>
            <a:r>
              <a:rPr lang="en-US" sz="2800" dirty="0">
                <a:latin typeface="Times New Roman"/>
                <a:cs typeface="Times New Roman"/>
              </a:rPr>
              <a:t>: </a:t>
            </a:r>
            <a:endParaRPr lang="vi-VN" dirty="0"/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Nam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là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gì</a:t>
            </a:r>
            <a:r>
              <a:rPr lang="en-US" sz="2800" dirty="0">
                <a:latin typeface="Times New Roman"/>
                <a:cs typeface="Times New Roman"/>
              </a:rPr>
              <a:t>? </a:t>
            </a:r>
            <a:endParaRPr lang="en-US" dirty="0">
              <a:latin typeface="等线" panose="020F0502020204030204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Mô </a:t>
            </a:r>
            <a:r>
              <a:rPr lang="en-US" sz="2800" err="1">
                <a:latin typeface="Times New Roman"/>
                <a:cs typeface="Times New Roman"/>
              </a:rPr>
              <a:t>tả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cấu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tạo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của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nam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châm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điện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  <a:endParaRPr lang="en-US"/>
          </a:p>
        </p:txBody>
      </p:sp>
      <p:pic>
        <p:nvPicPr>
          <p:cNvPr id="11" name="Hình ảnh 10" descr="Ảnh có chứa ảnh chụp màn hình, văn bản, biểu đồ&#10;&#10;Mô tả được tự động tạo">
            <a:extLst>
              <a:ext uri="{FF2B5EF4-FFF2-40B4-BE49-F238E27FC236}">
                <a16:creationId xmlns:a16="http://schemas.microsoft.com/office/drawing/2014/main" id="{EF285884-1AD2-AFF8-0B33-76C65CF8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46" y="1092858"/>
            <a:ext cx="5426583" cy="5037322"/>
          </a:xfrm>
          <a:prstGeom prst="rect">
            <a:avLst/>
          </a:prstGeom>
        </p:spPr>
      </p:pic>
      <p:pic>
        <p:nvPicPr>
          <p:cNvPr id="4" name="Hình ảnh 3" descr="图片包含 图形用户界面&#10;&#10;描述已自动生成">
            <a:extLst>
              <a:ext uri="{FF2B5EF4-FFF2-40B4-BE49-F238E27FC236}">
                <a16:creationId xmlns:a16="http://schemas.microsoft.com/office/drawing/2014/main" id="{1F1265E1-E362-3C01-F3FC-5055B523F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7" t="16251" r="9291" b="63986"/>
          <a:stretch/>
        </p:blipFill>
        <p:spPr>
          <a:xfrm>
            <a:off x="2582" y="648584"/>
            <a:ext cx="1943654" cy="1598176"/>
          </a:xfrm>
          <a:prstGeom prst="rect">
            <a:avLst/>
          </a:prstGeom>
        </p:spPr>
      </p:pic>
      <p:pic>
        <p:nvPicPr>
          <p:cNvPr id="5" name="Hình ảnh 4" descr="图片包含 图形用户界面&#10;&#10;描述已自动生成">
            <a:extLst>
              <a:ext uri="{FF2B5EF4-FFF2-40B4-BE49-F238E27FC236}">
                <a16:creationId xmlns:a16="http://schemas.microsoft.com/office/drawing/2014/main" id="{6CBED06B-7CD2-4182-37CF-C75F2E76A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3" t="56611" r="59509" b="20090"/>
          <a:stretch/>
        </p:blipFill>
        <p:spPr>
          <a:xfrm>
            <a:off x="1603633" y="1423802"/>
            <a:ext cx="1946174" cy="1640688"/>
          </a:xfrm>
          <a:prstGeom prst="rect">
            <a:avLst/>
          </a:prstGeom>
        </p:spPr>
      </p:pic>
      <p:pic>
        <p:nvPicPr>
          <p:cNvPr id="7" name="Hình ảnh 6" descr="图片包含 图形用户界面&#10;&#10;描述已自动生成">
            <a:extLst>
              <a:ext uri="{FF2B5EF4-FFF2-40B4-BE49-F238E27FC236}">
                <a16:creationId xmlns:a16="http://schemas.microsoft.com/office/drawing/2014/main" id="{25D37589-95A3-CD8E-B9CD-BB7EA63E39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53" t="37995" r="9615" b="41072"/>
          <a:stretch/>
        </p:blipFill>
        <p:spPr>
          <a:xfrm>
            <a:off x="2977822" y="2281852"/>
            <a:ext cx="2007078" cy="15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9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8AD01D0-DE24-4AE5-A6B3-8822320D10F5}"/>
              </a:ext>
            </a:extLst>
          </p:cNvPr>
          <p:cNvGrpSpPr/>
          <p:nvPr/>
        </p:nvGrpSpPr>
        <p:grpSpPr>
          <a:xfrm flipH="1">
            <a:off x="6022848" y="-330902"/>
            <a:ext cx="7916740" cy="8031364"/>
            <a:chOff x="6096000" y="-330902"/>
            <a:chExt cx="7916740" cy="8031364"/>
          </a:xfrm>
        </p:grpSpPr>
        <p:pic>
          <p:nvPicPr>
            <p:cNvPr id="4" name="图片 3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7B13F35A-4C1D-4703-A726-A8287B047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72287"/>
            <a:stretch>
              <a:fillRect/>
            </a:stretch>
          </p:blipFill>
          <p:spPr>
            <a:xfrm>
              <a:off x="6096000" y="2200435"/>
              <a:ext cx="7433024" cy="5500027"/>
            </a:xfrm>
            <a:prstGeom prst="rect">
              <a:avLst/>
            </a:prstGeom>
          </p:spPr>
        </p:pic>
        <p:pic>
          <p:nvPicPr>
            <p:cNvPr id="5" name="图片 4" descr="图片包含 游戏机, 书, 桌子, 房间&#10;&#10;描述已自动生成">
              <a:extLst>
                <a:ext uri="{FF2B5EF4-FFF2-40B4-BE49-F238E27FC236}">
                  <a16:creationId xmlns:a16="http://schemas.microsoft.com/office/drawing/2014/main" id="{9C3736A7-5091-442C-99A7-DBBEF0B4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7" b="73067"/>
            <a:stretch>
              <a:fillRect/>
            </a:stretch>
          </p:blipFill>
          <p:spPr>
            <a:xfrm>
              <a:off x="7605957" y="-330902"/>
              <a:ext cx="6406783" cy="5062673"/>
            </a:xfrm>
            <a:prstGeom prst="rect">
              <a:avLst/>
            </a:prstGeom>
          </p:spPr>
        </p:pic>
      </p:grpSp>
      <p:sp>
        <p:nvSpPr>
          <p:cNvPr id="7" name="图文框 6">
            <a:extLst>
              <a:ext uri="{FF2B5EF4-FFF2-40B4-BE49-F238E27FC236}">
                <a16:creationId xmlns:a16="http://schemas.microsoft.com/office/drawing/2014/main" id="{356FCA86-7A97-4CDC-B50A-B61BD8E0FD0E}"/>
              </a:ext>
            </a:extLst>
          </p:cNvPr>
          <p:cNvSpPr/>
          <p:nvPr/>
        </p:nvSpPr>
        <p:spPr>
          <a:xfrm>
            <a:off x="676656" y="987552"/>
            <a:ext cx="6803136" cy="5500027"/>
          </a:xfrm>
          <a:prstGeom prst="frame">
            <a:avLst>
              <a:gd name="adj1" fmla="val 3522"/>
            </a:avLst>
          </a:prstGeom>
          <a:pattFill prst="ltDnDiag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AFF5ED81-E782-9C6F-E190-7401C79BCE85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48805F5-5BFD-A2D7-DD19-AB223C6379A1}"/>
              </a:ext>
            </a:extLst>
          </p:cNvPr>
          <p:cNvSpPr txBox="1"/>
          <p:nvPr/>
        </p:nvSpPr>
        <p:spPr>
          <a:xfrm>
            <a:off x="951271" y="1983658"/>
            <a:ext cx="625823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Các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thí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nghiệm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thấy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dòng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chạy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dẫn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thẳng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hay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cuộn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đều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sinh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ra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từ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trường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người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ta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ứng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dụng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tính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chất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này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để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chế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tạo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ra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nam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châm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,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gọi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nam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châm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9261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 descr="Ảnh có chứa ảnh chụp màn hình, văn bản, biểu đồ&#10;&#10;Mô tả được tự động tạo">
            <a:extLst>
              <a:ext uri="{FF2B5EF4-FFF2-40B4-BE49-F238E27FC236}">
                <a16:creationId xmlns:a16="http://schemas.microsoft.com/office/drawing/2014/main" id="{CE8D7410-2F40-58B1-E86D-80AAEE17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285" y="207955"/>
            <a:ext cx="5426583" cy="503732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FB989B7-EE44-484F-B6CC-7764C8D58936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图文框 20">
            <a:extLst>
              <a:ext uri="{FF2B5EF4-FFF2-40B4-BE49-F238E27FC236}">
                <a16:creationId xmlns:a16="http://schemas.microsoft.com/office/drawing/2014/main" id="{AE4320B1-E77F-4D58-BD2D-C03FA0E0B527}"/>
              </a:ext>
            </a:extLst>
          </p:cNvPr>
          <p:cNvSpPr/>
          <p:nvPr/>
        </p:nvSpPr>
        <p:spPr>
          <a:xfrm>
            <a:off x="379065" y="5504928"/>
            <a:ext cx="8305110" cy="1308626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572DB9F6-3D5D-4EB5-91AD-52E68593FA82}"/>
              </a:ext>
            </a:extLst>
          </p:cNvPr>
          <p:cNvSpPr/>
          <p:nvPr/>
        </p:nvSpPr>
        <p:spPr>
          <a:xfrm>
            <a:off x="516528" y="5058959"/>
            <a:ext cx="13716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10" name="图文框 9">
            <a:extLst>
              <a:ext uri="{FF2B5EF4-FFF2-40B4-BE49-F238E27FC236}">
                <a16:creationId xmlns:a16="http://schemas.microsoft.com/office/drawing/2014/main" id="{7EE29C38-31BC-476C-B162-7D2ECE832E09}"/>
              </a:ext>
            </a:extLst>
          </p:cNvPr>
          <p:cNvSpPr/>
          <p:nvPr/>
        </p:nvSpPr>
        <p:spPr>
          <a:xfrm>
            <a:off x="335329" y="2911673"/>
            <a:ext cx="4040369" cy="2156659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075CFEE-7789-4300-9F15-21FE16D1D4B6}"/>
              </a:ext>
            </a:extLst>
          </p:cNvPr>
          <p:cNvSpPr/>
          <p:nvPr/>
        </p:nvSpPr>
        <p:spPr>
          <a:xfrm>
            <a:off x="1886179" y="2379669"/>
            <a:ext cx="13716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35E93CEF-79B4-48E2-82AD-FAB90332AD89}"/>
              </a:ext>
            </a:extLst>
          </p:cNvPr>
          <p:cNvSpPr/>
          <p:nvPr/>
        </p:nvSpPr>
        <p:spPr>
          <a:xfrm>
            <a:off x="316419" y="1294644"/>
            <a:ext cx="3647078" cy="1271755"/>
          </a:xfrm>
          <a:prstGeom prst="frame">
            <a:avLst>
              <a:gd name="adj1" fmla="val 3522"/>
            </a:avLst>
          </a:prstGeom>
          <a:pattFill prst="ltDnDiag">
            <a:fgClr>
              <a:srgbClr val="69A3D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8DEBF72-C763-49BF-99E1-6D7B35863CC1}"/>
              </a:ext>
            </a:extLst>
          </p:cNvPr>
          <p:cNvSpPr/>
          <p:nvPr/>
        </p:nvSpPr>
        <p:spPr>
          <a:xfrm>
            <a:off x="1395221" y="614913"/>
            <a:ext cx="1371600" cy="10520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/>
              <a:cs typeface="Times New Roman"/>
            </a:endParaRPr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243E8F5B-04F0-446E-A5F5-79EDE1991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8" t="61818" r="7691" b="22158"/>
          <a:stretch>
            <a:fillRect/>
          </a:stretch>
        </p:blipFill>
        <p:spPr>
          <a:xfrm>
            <a:off x="1377705" y="666859"/>
            <a:ext cx="1370744" cy="1108085"/>
          </a:xfrm>
          <a:prstGeom prst="rect">
            <a:avLst/>
          </a:prstGeom>
        </p:spPr>
      </p:pic>
      <p:pic>
        <p:nvPicPr>
          <p:cNvPr id="9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4F09B81-D0B2-410A-8076-3F826FCAF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50000" r="50000" b="27179"/>
          <a:stretch>
            <a:fillRect/>
          </a:stretch>
        </p:blipFill>
        <p:spPr>
          <a:xfrm>
            <a:off x="1890595" y="2231132"/>
            <a:ext cx="1720921" cy="1371600"/>
          </a:xfrm>
          <a:prstGeom prst="rect">
            <a:avLst/>
          </a:prstGeom>
        </p:spPr>
      </p:pic>
      <p:pic>
        <p:nvPicPr>
          <p:cNvPr id="20" name="图片 19" descr="图片包含 游戏机, 书, 桌子, 房间&#10;&#10;描述已自动生成">
            <a:extLst>
              <a:ext uri="{FF2B5EF4-FFF2-40B4-BE49-F238E27FC236}">
                <a16:creationId xmlns:a16="http://schemas.microsoft.com/office/drawing/2014/main" id="{E4691A09-6EDD-4666-920D-4935A7F00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1" t="28461" r="12637" b="51539"/>
          <a:stretch>
            <a:fillRect/>
          </a:stretch>
        </p:blipFill>
        <p:spPr>
          <a:xfrm>
            <a:off x="465980" y="5059577"/>
            <a:ext cx="1371601" cy="117600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0CBD44-FE2F-B0EB-C8AE-2932F353FA73}"/>
              </a:ext>
            </a:extLst>
          </p:cNvPr>
          <p:cNvSpPr txBox="1"/>
          <p:nvPr/>
        </p:nvSpPr>
        <p:spPr>
          <a:xfrm>
            <a:off x="398206" y="1602658"/>
            <a:ext cx="34683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A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ống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dẫn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8ECFDB-EC06-F8C6-CB55-CA4A904BFF32}"/>
              </a:ext>
            </a:extLst>
          </p:cNvPr>
          <p:cNvSpPr txBox="1"/>
          <p:nvPr/>
        </p:nvSpPr>
        <p:spPr>
          <a:xfrm>
            <a:off x="471948" y="3274143"/>
            <a:ext cx="3984524" cy="17911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B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là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một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thỏi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sắt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non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được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lồng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vào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trong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lòng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ống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FA7CA11-7895-20A2-054E-0A7912289916}"/>
              </a:ext>
            </a:extLst>
          </p:cNvPr>
          <p:cNvSpPr txBox="1"/>
          <p:nvPr/>
        </p:nvSpPr>
        <p:spPr>
          <a:xfrm>
            <a:off x="1848464" y="5560144"/>
            <a:ext cx="688504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Hai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đầu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cuộn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dây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được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nối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với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hai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endParaRPr lang="vi-VN">
              <a:solidFill>
                <a:srgbClr val="69A3D8"/>
              </a:solidFill>
              <a:latin typeface="Arial"/>
            </a:endParaRPr>
          </a:p>
          <a:p>
            <a:pPr algn="just"/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cực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nguồn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điện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E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thông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qua </a:t>
            </a:r>
            <a:r>
              <a:rPr lang="en-US" sz="3600" dirty="0" err="1">
                <a:solidFill>
                  <a:srgbClr val="69A3D8"/>
                </a:solidFill>
                <a:latin typeface="Times New Roman"/>
                <a:cs typeface="Times New Roman"/>
              </a:rPr>
              <a:t>khóa</a:t>
            </a:r>
            <a:r>
              <a:rPr lang="en-US" sz="3600" dirty="0">
                <a:solidFill>
                  <a:srgbClr val="69A3D8"/>
                </a:solidFill>
                <a:latin typeface="Times New Roman"/>
                <a:cs typeface="Times New Roman"/>
              </a:rPr>
              <a:t> K.</a:t>
            </a:r>
            <a:r>
              <a:rPr lang="vi-VN" sz="3600" dirty="0">
                <a:solidFill>
                  <a:srgbClr val="69A3D8"/>
                </a:solidFill>
                <a:latin typeface="Times New Roman"/>
                <a:cs typeface="Times New Roman"/>
              </a:rPr>
              <a:t>​</a:t>
            </a:r>
            <a:endParaRPr lang="vi-VN">
              <a:solidFill>
                <a:srgbClr val="69A3D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18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0" grpId="0" animBg="1"/>
      <p:bldP spid="14" grpId="0" animBg="1"/>
      <p:bldP spid="4" grpId="0" animBg="1"/>
      <p:bldP spid="7" grpId="0" animBg="1"/>
      <p:bldP spid="5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69A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2C42B28-377F-068A-B22C-32AF9F781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53560" r="60138" b="29463"/>
          <a:stretch/>
        </p:blipFill>
        <p:spPr>
          <a:xfrm>
            <a:off x="282386" y="1527089"/>
            <a:ext cx="3162890" cy="2769894"/>
          </a:xfrm>
          <a:prstGeom prst="rect">
            <a:avLst/>
          </a:prstGeom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id="{236FB7AA-FA94-7037-5ABE-FB5401C9514B}"/>
              </a:ext>
            </a:extLst>
          </p:cNvPr>
          <p:cNvSpPr/>
          <p:nvPr/>
        </p:nvSpPr>
        <p:spPr>
          <a:xfrm>
            <a:off x="458103" y="201895"/>
            <a:ext cx="4901738" cy="5181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oto Sans"/>
                <a:ea typeface="Noto Sans"/>
              </a:rPr>
              <a:t>Nam châm điện</a:t>
            </a:r>
            <a:endParaRPr lang="vi-VN" altLang="vi-VN" sz="2800" b="1" dirty="0">
              <a:ln w="3175">
                <a:solidFill>
                  <a:srgbClr val="5B9BD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  <a:cs typeface="Arial"/>
            </a:endParaRPr>
          </a:p>
          <a:p>
            <a:endParaRPr lang="vi-VN" altLang="vi-VN" sz="2800" b="1" dirty="0">
              <a:ln w="3175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oto Sans"/>
              <a:ea typeface="Noto Sans"/>
            </a:endParaRPr>
          </a:p>
        </p:txBody>
      </p:sp>
      <p:pic>
        <p:nvPicPr>
          <p:cNvPr id="2" name="Hình ảnh 1" descr="Ảnh có chứa vòng tròn&#10;&#10;Mô tả được tự động tạo">
            <a:extLst>
              <a:ext uri="{FF2B5EF4-FFF2-40B4-BE49-F238E27FC236}">
                <a16:creationId xmlns:a16="http://schemas.microsoft.com/office/drawing/2014/main" id="{81D121D0-CD69-B1BA-F12B-5E20F164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61" y="228651"/>
            <a:ext cx="5234142" cy="320521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FFAECE8-ED35-64D3-9F2E-63A6F0E4E634}"/>
              </a:ext>
            </a:extLst>
          </p:cNvPr>
          <p:cNvSpPr txBox="1"/>
          <p:nvPr/>
        </p:nvSpPr>
        <p:spPr>
          <a:xfrm>
            <a:off x="4531031" y="1040580"/>
            <a:ext cx="381000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3200" dirty="0">
                <a:solidFill>
                  <a:srgbClr val="FFFFFF"/>
                </a:solidFill>
                <a:latin typeface="Times New Roman"/>
                <a:cs typeface="Times New Roman"/>
              </a:rPr>
              <a:t>Làm cách nào để biết ống dây đã trở thành nam châm điện ?</a:t>
            </a:r>
          </a:p>
        </p:txBody>
      </p:sp>
      <p:pic>
        <p:nvPicPr>
          <p:cNvPr id="7" name="Hình ảnh 6" descr="Ảnh có chứa Hình chữ nhật, thiết kế, hàng&#10;&#10;Mô tả được tự động tạo">
            <a:extLst>
              <a:ext uri="{FF2B5EF4-FFF2-40B4-BE49-F238E27FC236}">
                <a16:creationId xmlns:a16="http://schemas.microsoft.com/office/drawing/2014/main" id="{2A6F2EEB-D827-390F-B404-2D2FA1F74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428" y="4278363"/>
            <a:ext cx="2078500" cy="2086693"/>
          </a:xfrm>
          <a:prstGeom prst="rect">
            <a:avLst/>
          </a:prstGeom>
        </p:spPr>
      </p:pic>
      <p:pic>
        <p:nvPicPr>
          <p:cNvPr id="8" name="Hình ảnh 7" descr="Ảnh có chứa Đồ họa, thiết kế đồ họa, ảnh chụp màn hình, Nhiều màu sắc&#10;&#10;Mô tả được tự động tạo">
            <a:extLst>
              <a:ext uri="{FF2B5EF4-FFF2-40B4-BE49-F238E27FC236}">
                <a16:creationId xmlns:a16="http://schemas.microsoft.com/office/drawing/2014/main" id="{DEA34898-FB44-9638-AA2C-69399A70D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771" y="1832230"/>
            <a:ext cx="3009491" cy="24725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7DB44EE-B1C5-4CF3-EA7C-F6A4B11F90E7}"/>
              </a:ext>
            </a:extLst>
          </p:cNvPr>
          <p:cNvSpPr txBox="1"/>
          <p:nvPr/>
        </p:nvSpPr>
        <p:spPr>
          <a:xfrm>
            <a:off x="6071417" y="4301611"/>
            <a:ext cx="582561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3200" dirty="0">
                <a:solidFill>
                  <a:srgbClr val="B6473C"/>
                </a:solidFill>
                <a:latin typeface="Times New Roman"/>
                <a:cs typeface="Times New Roman"/>
              </a:rPr>
              <a:t>Để biết ống dây đã trở thành nam châm điện hay chưa, ta cho dòng điện chay vào ống dây bằng cách đóng khóa K</a:t>
            </a:r>
          </a:p>
        </p:txBody>
      </p:sp>
    </p:spTree>
    <p:extLst>
      <p:ext uri="{BB962C8B-B14F-4D97-AF65-F5344CB8AC3E}">
        <p14:creationId xmlns:p14="http://schemas.microsoft.com/office/powerpoint/2010/main" val="386974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80E8E6F-3105-43B7-99BB-5AF3E9754577}"/>
              </a:ext>
            </a:extLst>
          </p:cNvPr>
          <p:cNvSpPr/>
          <p:nvPr/>
        </p:nvSpPr>
        <p:spPr>
          <a:xfrm>
            <a:off x="4645152" y="0"/>
            <a:ext cx="7546848" cy="6858000"/>
          </a:xfrm>
          <a:prstGeom prst="rect">
            <a:avLst/>
          </a:prstGeom>
          <a:pattFill prst="ltDnDiag">
            <a:fgClr>
              <a:srgbClr val="9DC3E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游戏机, 书, 桌子, 房间&#10;&#10;描述已自动生成">
            <a:extLst>
              <a:ext uri="{FF2B5EF4-FFF2-40B4-BE49-F238E27FC236}">
                <a16:creationId xmlns:a16="http://schemas.microsoft.com/office/drawing/2014/main" id="{69271AA7-6266-4535-993F-8BF958528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7" b="73067"/>
          <a:stretch>
            <a:fillRect/>
          </a:stretch>
        </p:blipFill>
        <p:spPr>
          <a:xfrm>
            <a:off x="-903389" y="1207008"/>
            <a:ext cx="8401469" cy="663888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2310A39-060C-40A3-94B5-48588A0D4585}"/>
              </a:ext>
            </a:extLst>
          </p:cNvPr>
          <p:cNvSpPr/>
          <p:nvPr/>
        </p:nvSpPr>
        <p:spPr>
          <a:xfrm>
            <a:off x="4645152" y="1353312"/>
            <a:ext cx="6409241" cy="1521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1B0383-C314-4E82-84EF-3D33F6462111}"/>
              </a:ext>
            </a:extLst>
          </p:cNvPr>
          <p:cNvSpPr/>
          <p:nvPr/>
        </p:nvSpPr>
        <p:spPr>
          <a:xfrm>
            <a:off x="572754" y="2509180"/>
            <a:ext cx="4901738" cy="10058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vi-VN" altLang="vi-VN" sz="6000" b="1" cap="none" spc="0">
                <a:ln w="285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effectLst/>
                <a:latin typeface="Noto Sans"/>
                <a:ea typeface="Noto Sans"/>
              </a:rPr>
              <a:t>PHẦN 02</a:t>
            </a:r>
            <a:endParaRPr lang="zh-CN" altLang="en-US" sz="6000" b="1" cap="none" spc="0">
              <a:ln w="28575">
                <a:solidFill>
                  <a:srgbClr val="FCB63A"/>
                </a:solidFill>
                <a:prstDash val="solid"/>
              </a:ln>
              <a:pattFill prst="ltDnDiag">
                <a:fgClr>
                  <a:srgbClr val="FCB63A"/>
                </a:fgClr>
                <a:bgClr>
                  <a:schemeClr val="bg1"/>
                </a:bgClr>
              </a:pattFill>
              <a:effectLst/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889692-7B0C-4005-A538-B6B96511996E}"/>
              </a:ext>
            </a:extLst>
          </p:cNvPr>
          <p:cNvSpPr txBox="1"/>
          <p:nvPr/>
        </p:nvSpPr>
        <p:spPr>
          <a:xfrm>
            <a:off x="4644888" y="1421902"/>
            <a:ext cx="6862866" cy="1446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77500" lnSpcReduction="20000"/>
          </a:bodyPr>
          <a:lstStyle/>
          <a:p>
            <a:r>
              <a:rPr lang="vi-VN" altLang="vi-VN" sz="6800" dirty="0">
                <a:solidFill>
                  <a:srgbClr val="FCB63A"/>
                </a:solidFill>
                <a:latin typeface="Noto Sans"/>
                <a:ea typeface="Noto Sans"/>
              </a:rPr>
              <a:t>Chế tạo nam châm điện đơn giản</a:t>
            </a:r>
          </a:p>
        </p:txBody>
      </p:sp>
    </p:spTree>
    <p:extLst>
      <p:ext uri="{BB962C8B-B14F-4D97-AF65-F5344CB8AC3E}">
        <p14:creationId xmlns:p14="http://schemas.microsoft.com/office/powerpoint/2010/main" val="274847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7">
            <a:extLst>
              <a:ext uri="{FF2B5EF4-FFF2-40B4-BE49-F238E27FC236}">
                <a16:creationId xmlns:a16="http://schemas.microsoft.com/office/drawing/2014/main" id="{6E4E9210-DA78-15DC-8163-BDBC0C9918A2}"/>
              </a:ext>
            </a:extLst>
          </p:cNvPr>
          <p:cNvSpPr/>
          <p:nvPr/>
        </p:nvSpPr>
        <p:spPr>
          <a:xfrm>
            <a:off x="-248" y="2987449"/>
            <a:ext cx="11937584" cy="3870251"/>
          </a:xfrm>
          <a:prstGeom prst="triangle">
            <a:avLst>
              <a:gd name="adj" fmla="val 0"/>
            </a:avLst>
          </a:prstGeom>
          <a:pattFill prst="openDmnd">
            <a:fgClr>
              <a:srgbClr val="FCB63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0BB980-34C4-4E3E-814E-671C12DA9ED8}"/>
              </a:ext>
            </a:extLst>
          </p:cNvPr>
          <p:cNvSpPr/>
          <p:nvPr/>
        </p:nvSpPr>
        <p:spPr>
          <a:xfrm>
            <a:off x="281354" y="237065"/>
            <a:ext cx="176749" cy="395982"/>
          </a:xfrm>
          <a:prstGeom prst="rect">
            <a:avLst/>
          </a:prstGeom>
          <a:solidFill>
            <a:srgbClr val="FCB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Hình ảnh 13" descr="Ảnh có chứa văn bản, ảnh chụp màn hình, biểu đồ, hàng&#10;&#10;Mô tả được tự động tạo">
            <a:extLst>
              <a:ext uri="{FF2B5EF4-FFF2-40B4-BE49-F238E27FC236}">
                <a16:creationId xmlns:a16="http://schemas.microsoft.com/office/drawing/2014/main" id="{3FADB8CC-4F80-A1E7-2BFF-F3F21C5D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17" y="2370665"/>
            <a:ext cx="4498080" cy="42919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A0703606-78C0-CC19-FA24-A08D2C8C2937}"/>
              </a:ext>
            </a:extLst>
          </p:cNvPr>
          <p:cNvGrpSpPr/>
          <p:nvPr/>
        </p:nvGrpSpPr>
        <p:grpSpPr>
          <a:xfrm>
            <a:off x="2280356" y="1059741"/>
            <a:ext cx="4978644" cy="2237658"/>
            <a:chOff x="1909124" y="2948459"/>
            <a:chExt cx="4978644" cy="223765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CDE99E7-FA23-45E0-81BB-221BC183C293}"/>
                </a:ext>
              </a:extLst>
            </p:cNvPr>
            <p:cNvSpPr/>
            <p:nvPr/>
          </p:nvSpPr>
          <p:spPr>
            <a:xfrm>
              <a:off x="1909124" y="2948459"/>
              <a:ext cx="4978644" cy="2237658"/>
            </a:xfrm>
            <a:prstGeom prst="rect">
              <a:avLst/>
            </a:prstGeom>
            <a:noFill/>
            <a:ln>
              <a:solidFill>
                <a:srgbClr val="FCB6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C7A056FE-672D-852D-6613-B6E3B1E33B83}"/>
                </a:ext>
              </a:extLst>
            </p:cNvPr>
            <p:cNvSpPr txBox="1"/>
            <p:nvPr/>
          </p:nvSpPr>
          <p:spPr>
            <a:xfrm>
              <a:off x="2108053" y="3163129"/>
              <a:ext cx="4587337" cy="181588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vi-VN" sz="2800" dirty="0">
                  <a:latin typeface="Times New Roman"/>
                  <a:cs typeface="Times New Roman"/>
                </a:rPr>
                <a:t>Chia học sinh thành các nhóm, quan sát Hình 20.2 SGK trang 97 và tiến hành thí nghiệm chế tạo nam chân đơn giản</a:t>
              </a:r>
            </a:p>
          </p:txBody>
        </p:sp>
      </p:grpSp>
      <p:sp>
        <p:nvSpPr>
          <p:cNvPr id="23" name="矩形 1">
            <a:extLst>
              <a:ext uri="{FF2B5EF4-FFF2-40B4-BE49-F238E27FC236}">
                <a16:creationId xmlns:a16="http://schemas.microsoft.com/office/drawing/2014/main" id="{0514CE93-9164-5E8D-643F-4A05FC41A862}"/>
              </a:ext>
            </a:extLst>
          </p:cNvPr>
          <p:cNvSpPr/>
          <p:nvPr/>
        </p:nvSpPr>
        <p:spPr>
          <a:xfrm>
            <a:off x="458101" y="201889"/>
            <a:ext cx="6243380" cy="576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r>
              <a:rPr lang="vi-VN" altLang="vi-VN" sz="2800" b="1" dirty="0">
                <a:ln w="3175">
                  <a:solidFill>
                    <a:srgbClr val="FCB63A"/>
                  </a:solidFill>
                  <a:prstDash val="solid"/>
                </a:ln>
                <a:pattFill prst="ltDnDiag">
                  <a:fgClr>
                    <a:srgbClr val="FCB63A"/>
                  </a:fgClr>
                  <a:bgClr>
                    <a:schemeClr val="bg1"/>
                  </a:bgClr>
                </a:pattFill>
                <a:latin typeface="Noto Sans"/>
                <a:ea typeface="Noto Sans"/>
                <a:cs typeface="Arial"/>
              </a:rPr>
              <a:t>Chế tạo nam châm điện đơn giản</a:t>
            </a:r>
          </a:p>
        </p:txBody>
      </p:sp>
      <p:pic>
        <p:nvPicPr>
          <p:cNvPr id="16" name="Hình ảnh 15" descr="Ảnh có chứa Đồ họa, biểu tượng, thiết kế, minh họa&#10;&#10;Mô tả được tự động tạo">
            <a:extLst>
              <a:ext uri="{FF2B5EF4-FFF2-40B4-BE49-F238E27FC236}">
                <a16:creationId xmlns:a16="http://schemas.microsoft.com/office/drawing/2014/main" id="{8916F4C7-7836-C856-7968-91A8A32A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5" y="1448248"/>
            <a:ext cx="211219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Application>Microsoft Office PowerPoint</Application>
  <PresentationFormat>Màn hình rộng</PresentationFormat>
  <Paragraphs>84</Paragraphs>
  <Slides>20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1" baseType="lpstr"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koala.wang</dc:creator>
  <cp:lastModifiedBy>koala.wang</cp:lastModifiedBy>
  <cp:revision>1417</cp:revision>
  <dcterms:created xsi:type="dcterms:W3CDTF">2021-08-31T05:09:49Z</dcterms:created>
  <dcterms:modified xsi:type="dcterms:W3CDTF">2024-05-08T07:30:45Z</dcterms:modified>
</cp:coreProperties>
</file>