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40" r:id="rId2"/>
    <p:sldId id="348" r:id="rId3"/>
    <p:sldId id="560" r:id="rId4"/>
    <p:sldId id="565" r:id="rId5"/>
    <p:sldId id="564" r:id="rId6"/>
    <p:sldId id="566" r:id="rId7"/>
    <p:sldId id="559" r:id="rId8"/>
    <p:sldId id="257" r:id="rId9"/>
    <p:sldId id="530" r:id="rId10"/>
    <p:sldId id="550" r:id="rId11"/>
    <p:sldId id="549" r:id="rId12"/>
    <p:sldId id="529" r:id="rId13"/>
    <p:sldId id="555" r:id="rId14"/>
    <p:sldId id="552" r:id="rId15"/>
    <p:sldId id="556" r:id="rId16"/>
    <p:sldId id="557" r:id="rId17"/>
    <p:sldId id="567" r:id="rId18"/>
    <p:sldId id="568" r:id="rId19"/>
    <p:sldId id="571" r:id="rId20"/>
    <p:sldId id="570" r:id="rId21"/>
    <p:sldId id="569" r:id="rId22"/>
    <p:sldId id="532" r:id="rId23"/>
    <p:sldId id="554" r:id="rId24"/>
    <p:sldId id="546" r:id="rId25"/>
    <p:sldId id="269" r:id="rId26"/>
    <p:sldId id="273" r:id="rId27"/>
    <p:sldId id="563" r:id="rId28"/>
    <p:sldId id="275" r:id="rId29"/>
    <p:sldId id="277" r:id="rId30"/>
    <p:sldId id="276" r:id="rId31"/>
    <p:sldId id="354" r:id="rId32"/>
    <p:sldId id="562" r:id="rId33"/>
    <p:sldId id="540" r:id="rId34"/>
    <p:sldId id="572" r:id="rId35"/>
    <p:sldId id="541" r:id="rId36"/>
    <p:sldId id="542" r:id="rId37"/>
    <p:sldId id="573" r:id="rId38"/>
    <p:sldId id="545" r:id="rId39"/>
    <p:sldId id="534" r:id="rId40"/>
    <p:sldId id="54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3CF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DCAC3-9CC6-4F6B-91C0-5F2DCE8C3B4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03279-15FC-44E2-90F7-CEA1DE01F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4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6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0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7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8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4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C355-E11D-4696-833C-5FB1071D7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2A534-38A5-453B-B5E0-E92B33E3F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7517-3F96-448D-8CD4-02D1F062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9986B-E7EF-465D-89A7-5B1EE2FA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89B0B-26BC-4E4B-BF5D-D667E69B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0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B81B-26C1-454B-A234-A953E424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39BF1-D4E9-4674-AD75-AEBA1649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70809-C5AE-41BA-B14B-5CAC070D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4FFC-EDEC-48F7-BE43-937A97E1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8E931-69C2-41B9-8DA0-7DC04AC4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7648E-22B9-4DE3-BFF5-5D9D725D9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7CC2D-3C6B-4EDD-A00E-3AB8CBBF4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13BC-70E6-49E6-A52B-B983FFE5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3E3C0-F18E-422C-8C53-ED45326D3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36EF-4A81-476B-9DCE-05439435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5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FAAD-2C0F-4C38-B4A6-EF9276F5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B005-3E63-4E82-9BC1-5BA192221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FC2BC-E5AB-4FF3-97AF-70D3C589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A86CE-3779-4109-BB8A-A6ACAFAA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CC51A-710A-4B77-BCB5-2E1F75C2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70D1-C64C-4848-B65E-A892E203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2B61-DEAE-451B-9013-F6EED77EB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8DF1-2EF9-4CFD-BA59-D30E83E3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2E4BA-2D89-4378-A3A1-4AF2617B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D6E4B-E855-4D4E-B22E-BFDD7149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031-451E-4A4F-9D9B-A7E8640F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82B9B-88F1-499C-BC9F-12E1B7EB2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77512-1408-4BCF-8F09-7F2A0EF29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84C89-F68A-4E92-A82E-B9D7A8B4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F65BD-391F-4532-85E3-68E6BD07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17AE-8541-4B02-B5F9-6F021DCF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C640-99EA-4568-AC87-9674E55A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3F956-D86A-4A78-A69B-B9EE7599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C617-D65B-4F95-BDD2-DDEA5C3B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074AC-0400-4975-9B25-BEB78B32B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B2A2FE-C0B0-4806-8FC7-8FEEF53E9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29871-62D7-43AA-A40F-D88F65B0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E2167-3BFB-41AF-A6AC-ECAC2692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4B6F3-3051-4329-8C46-31A9EE0B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59C1-1030-4293-9BB9-96DEB244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84E24-E84D-411E-B93F-650250A7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A9FA7-6715-49B4-B8CE-352FFB72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1023B-F693-4CAD-901B-1CE025DB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BAC13-23FC-4ACA-B381-75719B6C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62577-882A-4BC8-A2E1-11B4E9D9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AAE93-B551-4795-8AA7-166D281B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912A-544E-4864-B971-DA8C13DA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EDA7B-6052-437E-89CD-33C8E2EA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72309-9FF2-41AD-8FE8-1D7EF1E83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E29B6-7269-4E73-90B5-DC197AFF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0ACCA-9475-46BE-A58E-AA25AFCD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1C0A-A40F-41F5-AAD3-BE48F4AF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C55-3E79-4FEE-A762-6EA023F3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AAEBE-EC08-4882-8DFC-9F42A0211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9D772-9150-419D-862E-3372894D0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749B3-2AB3-4DFB-B19B-2B1563E0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CDE41-0128-4918-B52B-2AA85BC4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7943D-A335-46AF-87D3-A145DA90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7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93387-6144-498F-8FE4-7C9A068C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49A39-00FA-48C2-AB82-8A5A3211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B008-71FA-4CA3-BD89-119B3D12F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BF14-2AB7-45DF-BC51-41956294AAB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EB1E3-DC0F-4A5D-9C95-C844D7604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AED6F-AFD2-4ED5-B763-0701A81B7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FED8-1B22-4B97-9450-FCC9DB88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5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image" Target="../media/image2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4.xml"/><Relationship Id="rId11" Type="http://schemas.openxmlformats.org/officeDocument/2006/relationships/image" Target="../media/image26.gif"/><Relationship Id="rId5" Type="http://schemas.openxmlformats.org/officeDocument/2006/relationships/slide" Target="slide26.xml"/><Relationship Id="rId10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slide" Target="slide30.xml"/><Relationship Id="rId14" Type="http://schemas.openxmlformats.org/officeDocument/2006/relationships/slide" Target="slide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6522" y="243842"/>
            <a:ext cx="102616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“NHANH TAY – NHANH MẮT”</a:t>
            </a:r>
            <a:endParaRPr lang="en-US" sz="5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157" y="2586447"/>
            <a:ext cx="113130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HÀNG NGANG, HÀNG DỌC, HÀNG CHÉO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2điểm)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119431"/>
            <a:ext cx="12126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169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5" name="5-Point Star 4"/>
          <p:cNvSpPr>
            <a:spLocks/>
          </p:cNvSpPr>
          <p:nvPr/>
        </p:nvSpPr>
        <p:spPr>
          <a:xfrm>
            <a:off x="5687138" y="706291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5-Point Star 5"/>
          <p:cNvSpPr>
            <a:spLocks/>
          </p:cNvSpPr>
          <p:nvPr/>
        </p:nvSpPr>
        <p:spPr>
          <a:xfrm>
            <a:off x="6176664" y="1213994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5-Point Star 6"/>
          <p:cNvSpPr>
            <a:spLocks/>
          </p:cNvSpPr>
          <p:nvPr/>
        </p:nvSpPr>
        <p:spPr>
          <a:xfrm>
            <a:off x="5282108" y="1213995"/>
            <a:ext cx="559864" cy="390229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7515" y="200008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1692" y="2796052"/>
            <a:ext cx="115355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 47 - Bài 25: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8336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9">
            <a:extLst>
              <a:ext uri="{FF2B5EF4-FFF2-40B4-BE49-F238E27FC236}">
                <a16:creationId xmlns:a16="http://schemas.microsoft.com/office/drawing/2014/main" id="{94D727E6-6316-4E06-BA62-C11656337F87}"/>
              </a:ext>
            </a:extLst>
          </p:cNvPr>
          <p:cNvGrpSpPr/>
          <p:nvPr/>
        </p:nvGrpSpPr>
        <p:grpSpPr>
          <a:xfrm>
            <a:off x="5975680" y="5118963"/>
            <a:ext cx="4483447" cy="1425409"/>
            <a:chOff x="6361675" y="3092115"/>
            <a:chExt cx="2515805" cy="589758"/>
          </a:xfrm>
        </p:grpSpPr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B0D96417-A935-49B1-83FC-1778AA468DD9}"/>
                </a:ext>
              </a:extLst>
            </p:cNvPr>
            <p:cNvSpPr/>
            <p:nvPr/>
          </p:nvSpPr>
          <p:spPr bwMode="auto">
            <a:xfrm flipH="1">
              <a:off x="6361675" y="3092115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3D67AC5F-1C6B-4A7B-BE85-D661B9D78ABB}"/>
                </a:ext>
              </a:extLst>
            </p:cNvPr>
            <p:cNvSpPr txBox="1"/>
            <p:nvPr/>
          </p:nvSpPr>
          <p:spPr>
            <a:xfrm>
              <a:off x="6404127" y="3107417"/>
              <a:ext cx="2336239" cy="378571"/>
            </a:xfrm>
            <a:prstGeom prst="rect">
              <a:avLst/>
            </a:prstGeom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III.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Giới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</a:p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năm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giới</a:t>
              </a:r>
              <a:endParaRPr lang="en-AU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E59B0C5B-E340-4B60-8A72-90A98E5B8B80}"/>
              </a:ext>
            </a:extLst>
          </p:cNvPr>
          <p:cNvGrpSpPr/>
          <p:nvPr/>
        </p:nvGrpSpPr>
        <p:grpSpPr>
          <a:xfrm>
            <a:off x="4812700" y="1655105"/>
            <a:ext cx="1396720" cy="5130628"/>
            <a:chOff x="4156961" y="1319474"/>
            <a:chExt cx="880187" cy="2347565"/>
          </a:xfrm>
        </p:grpSpPr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C5F6E47B-7406-44DA-9A7D-3EA334D40189}"/>
                </a:ext>
              </a:extLst>
            </p:cNvPr>
            <p:cNvGrpSpPr/>
            <p:nvPr/>
          </p:nvGrpSpPr>
          <p:grpSpPr>
            <a:xfrm>
              <a:off x="4293709" y="1319474"/>
              <a:ext cx="621191" cy="1626036"/>
              <a:chOff x="4293709" y="1319474"/>
              <a:chExt cx="1052370" cy="2754694"/>
            </a:xfrm>
          </p:grpSpPr>
          <p:grpSp>
            <p:nvGrpSpPr>
              <p:cNvPr id="16" name="Group 32">
                <a:extLst>
                  <a:ext uri="{FF2B5EF4-FFF2-40B4-BE49-F238E27FC236}">
                    <a16:creationId xmlns:a16="http://schemas.microsoft.com/office/drawing/2014/main" id="{85339EF0-DBD7-4208-BB9A-347E84196E26}"/>
                  </a:ext>
                </a:extLst>
              </p:cNvPr>
              <p:cNvGrpSpPr/>
              <p:nvPr/>
            </p:nvGrpSpPr>
            <p:grpSpPr>
              <a:xfrm>
                <a:off x="4293709" y="1319474"/>
                <a:ext cx="1051608" cy="1576761"/>
                <a:chOff x="3531837" y="2075264"/>
                <a:chExt cx="1051608" cy="1576761"/>
              </a:xfrm>
            </p:grpSpPr>
            <p:sp>
              <p:nvSpPr>
                <p:cNvPr id="21" name="Freeform 37">
                  <a:extLst>
                    <a:ext uri="{FF2B5EF4-FFF2-40B4-BE49-F238E27FC236}">
                      <a16:creationId xmlns:a16="http://schemas.microsoft.com/office/drawing/2014/main" id="{313BEFF3-0C72-491A-9EC6-BD6828A45FF5}"/>
                    </a:ext>
                  </a:extLst>
                </p:cNvPr>
                <p:cNvSpPr/>
                <p:nvPr/>
              </p:nvSpPr>
              <p:spPr>
                <a:xfrm>
                  <a:off x="3531837" y="2075266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2" name="Freeform 38">
                  <a:extLst>
                    <a:ext uri="{FF2B5EF4-FFF2-40B4-BE49-F238E27FC236}">
                      <a16:creationId xmlns:a16="http://schemas.microsoft.com/office/drawing/2014/main" id="{E9F9F6A4-02E0-49D9-A21D-B81EFAEC5C21}"/>
                    </a:ext>
                  </a:extLst>
                </p:cNvPr>
                <p:cNvSpPr/>
                <p:nvPr/>
              </p:nvSpPr>
              <p:spPr>
                <a:xfrm>
                  <a:off x="3832013" y="2075265"/>
                  <a:ext cx="445945" cy="1194737"/>
                </a:xfrm>
                <a:custGeom>
                  <a:avLst/>
                  <a:gdLst>
                    <a:gd name="connsiteX0" fmla="*/ 0 w 445945"/>
                    <a:gd name="connsiteY0" fmla="*/ 0 h 1194737"/>
                    <a:gd name="connsiteX1" fmla="*/ 445945 w 445945"/>
                    <a:gd name="connsiteY1" fmla="*/ 0 h 1194737"/>
                    <a:gd name="connsiteX2" fmla="*/ 445945 w 445945"/>
                    <a:gd name="connsiteY2" fmla="*/ 1194737 h 1194737"/>
                    <a:gd name="connsiteX3" fmla="*/ 0 w 445945"/>
                    <a:gd name="connsiteY3" fmla="*/ 1194737 h 119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5945" h="1194737">
                      <a:moveTo>
                        <a:pt x="0" y="0"/>
                      </a:moveTo>
                      <a:lnTo>
                        <a:pt x="445945" y="0"/>
                      </a:lnTo>
                      <a:lnTo>
                        <a:pt x="445945" y="1194737"/>
                      </a:lnTo>
                      <a:lnTo>
                        <a:pt x="0" y="1194737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3" name="Freeform 39">
                  <a:extLst>
                    <a:ext uri="{FF2B5EF4-FFF2-40B4-BE49-F238E27FC236}">
                      <a16:creationId xmlns:a16="http://schemas.microsoft.com/office/drawing/2014/main" id="{E9716F0D-00D0-4381-85FF-D61C6EC5AD9D}"/>
                    </a:ext>
                  </a:extLst>
                </p:cNvPr>
                <p:cNvSpPr/>
                <p:nvPr/>
              </p:nvSpPr>
              <p:spPr>
                <a:xfrm flipH="1">
                  <a:off x="4278645" y="2075264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solidFill>
                  <a:srgbClr val="6D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17" name="Group 33">
                <a:extLst>
                  <a:ext uri="{FF2B5EF4-FFF2-40B4-BE49-F238E27FC236}">
                    <a16:creationId xmlns:a16="http://schemas.microsoft.com/office/drawing/2014/main" id="{02C980BA-E629-499B-930B-B31D538DEE07}"/>
                  </a:ext>
                </a:extLst>
              </p:cNvPr>
              <p:cNvGrpSpPr/>
              <p:nvPr/>
            </p:nvGrpSpPr>
            <p:grpSpPr>
              <a:xfrm>
                <a:off x="4294471" y="2497407"/>
                <a:ext cx="1051608" cy="1576761"/>
                <a:chOff x="3531837" y="2075264"/>
                <a:chExt cx="1051608" cy="1576761"/>
              </a:xfrm>
            </p:grpSpPr>
            <p:sp>
              <p:nvSpPr>
                <p:cNvPr id="18" name="Freeform 34">
                  <a:extLst>
                    <a:ext uri="{FF2B5EF4-FFF2-40B4-BE49-F238E27FC236}">
                      <a16:creationId xmlns:a16="http://schemas.microsoft.com/office/drawing/2014/main" id="{3E62885A-2ACB-4A91-BCA1-C0794F38DAB7}"/>
                    </a:ext>
                  </a:extLst>
                </p:cNvPr>
                <p:cNvSpPr/>
                <p:nvPr/>
              </p:nvSpPr>
              <p:spPr>
                <a:xfrm>
                  <a:off x="3531837" y="2075266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  <a:gs pos="35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9" name="Freeform 35">
                  <a:extLst>
                    <a:ext uri="{FF2B5EF4-FFF2-40B4-BE49-F238E27FC236}">
                      <a16:creationId xmlns:a16="http://schemas.microsoft.com/office/drawing/2014/main" id="{3207F67E-3FEA-4679-A687-EAED0C357682}"/>
                    </a:ext>
                  </a:extLst>
                </p:cNvPr>
                <p:cNvSpPr/>
                <p:nvPr/>
              </p:nvSpPr>
              <p:spPr>
                <a:xfrm>
                  <a:off x="3832013" y="2075265"/>
                  <a:ext cx="445945" cy="1194737"/>
                </a:xfrm>
                <a:custGeom>
                  <a:avLst/>
                  <a:gdLst>
                    <a:gd name="connsiteX0" fmla="*/ 0 w 445945"/>
                    <a:gd name="connsiteY0" fmla="*/ 0 h 1194737"/>
                    <a:gd name="connsiteX1" fmla="*/ 445945 w 445945"/>
                    <a:gd name="connsiteY1" fmla="*/ 0 h 1194737"/>
                    <a:gd name="connsiteX2" fmla="*/ 445945 w 445945"/>
                    <a:gd name="connsiteY2" fmla="*/ 1194737 h 1194737"/>
                    <a:gd name="connsiteX3" fmla="*/ 0 w 445945"/>
                    <a:gd name="connsiteY3" fmla="*/ 1194737 h 119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5945" h="1194737">
                      <a:moveTo>
                        <a:pt x="0" y="0"/>
                      </a:moveTo>
                      <a:lnTo>
                        <a:pt x="445945" y="0"/>
                      </a:lnTo>
                      <a:lnTo>
                        <a:pt x="445945" y="1194737"/>
                      </a:lnTo>
                      <a:lnTo>
                        <a:pt x="0" y="119473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0" name="Freeform 36">
                  <a:extLst>
                    <a:ext uri="{FF2B5EF4-FFF2-40B4-BE49-F238E27FC236}">
                      <a16:creationId xmlns:a16="http://schemas.microsoft.com/office/drawing/2014/main" id="{FDAC4B51-1783-4C98-AE51-260471E0B6F0}"/>
                    </a:ext>
                  </a:extLst>
                </p:cNvPr>
                <p:cNvSpPr/>
                <p:nvPr/>
              </p:nvSpPr>
              <p:spPr>
                <a:xfrm flipH="1">
                  <a:off x="4278645" y="2075264"/>
                  <a:ext cx="304800" cy="1576759"/>
                </a:xfrm>
                <a:custGeom>
                  <a:avLst/>
                  <a:gdLst>
                    <a:gd name="connsiteX0" fmla="*/ 303644 w 304800"/>
                    <a:gd name="connsiteY0" fmla="*/ 0 h 1576759"/>
                    <a:gd name="connsiteX1" fmla="*/ 304800 w 304800"/>
                    <a:gd name="connsiteY1" fmla="*/ 0 h 1576759"/>
                    <a:gd name="connsiteX2" fmla="*/ 304800 w 304800"/>
                    <a:gd name="connsiteY2" fmla="*/ 1192125 h 1576759"/>
                    <a:gd name="connsiteX3" fmla="*/ 0 w 304800"/>
                    <a:gd name="connsiteY3" fmla="*/ 1576759 h 1576759"/>
                    <a:gd name="connsiteX4" fmla="*/ 0 w 304800"/>
                    <a:gd name="connsiteY4" fmla="*/ 375069 h 1576759"/>
                    <a:gd name="connsiteX5" fmla="*/ 3947 w 304800"/>
                    <a:gd name="connsiteY5" fmla="*/ 378196 h 15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00" h="1576759">
                      <a:moveTo>
                        <a:pt x="303644" y="0"/>
                      </a:moveTo>
                      <a:lnTo>
                        <a:pt x="304800" y="0"/>
                      </a:lnTo>
                      <a:lnTo>
                        <a:pt x="304800" y="1192125"/>
                      </a:lnTo>
                      <a:lnTo>
                        <a:pt x="0" y="1576759"/>
                      </a:lnTo>
                      <a:lnTo>
                        <a:pt x="0" y="375069"/>
                      </a:lnTo>
                      <a:lnTo>
                        <a:pt x="3947" y="378196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/>
                    </a:gs>
                    <a:gs pos="35000">
                      <a:schemeClr val="accent2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10" name="Group 26">
              <a:extLst>
                <a:ext uri="{FF2B5EF4-FFF2-40B4-BE49-F238E27FC236}">
                  <a16:creationId xmlns:a16="http://schemas.microsoft.com/office/drawing/2014/main" id="{752B0DCB-6014-49A7-93ED-C08EF6018231}"/>
                </a:ext>
              </a:extLst>
            </p:cNvPr>
            <p:cNvGrpSpPr/>
            <p:nvPr/>
          </p:nvGrpSpPr>
          <p:grpSpPr>
            <a:xfrm>
              <a:off x="4470931" y="2711050"/>
              <a:ext cx="269539" cy="955989"/>
              <a:chOff x="4470931" y="2711050"/>
              <a:chExt cx="269539" cy="955989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5" name="Freeform 31">
                <a:extLst>
                  <a:ext uri="{FF2B5EF4-FFF2-40B4-BE49-F238E27FC236}">
                    <a16:creationId xmlns:a16="http://schemas.microsoft.com/office/drawing/2014/main" id="{EE0D2226-17D4-421A-8C5D-803F114C87A4}"/>
                  </a:ext>
                </a:extLst>
              </p:cNvPr>
              <p:cNvSpPr/>
              <p:nvPr/>
            </p:nvSpPr>
            <p:spPr>
              <a:xfrm>
                <a:off x="4477239" y="3614596"/>
                <a:ext cx="263231" cy="52443"/>
              </a:xfrm>
              <a:custGeom>
                <a:avLst/>
                <a:gdLst>
                  <a:gd name="connsiteX0" fmla="*/ 0 w 413533"/>
                  <a:gd name="connsiteY0" fmla="*/ 0 h 82388"/>
                  <a:gd name="connsiteX1" fmla="*/ 413533 w 413533"/>
                  <a:gd name="connsiteY1" fmla="*/ 0 h 82388"/>
                  <a:gd name="connsiteX2" fmla="*/ 410293 w 413533"/>
                  <a:gd name="connsiteY2" fmla="*/ 4444 h 82388"/>
                  <a:gd name="connsiteX3" fmla="*/ 206766 w 413533"/>
                  <a:gd name="connsiteY3" fmla="*/ 82388 h 82388"/>
                  <a:gd name="connsiteX4" fmla="*/ 3240 w 413533"/>
                  <a:gd name="connsiteY4" fmla="*/ 4444 h 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33" h="82388">
                    <a:moveTo>
                      <a:pt x="0" y="0"/>
                    </a:moveTo>
                    <a:lnTo>
                      <a:pt x="413533" y="0"/>
                    </a:lnTo>
                    <a:lnTo>
                      <a:pt x="410293" y="4444"/>
                    </a:lnTo>
                    <a:cubicBezTo>
                      <a:pt x="358206" y="52602"/>
                      <a:pt x="286248" y="82388"/>
                      <a:pt x="206766" y="82388"/>
                    </a:cubicBezTo>
                    <a:cubicBezTo>
                      <a:pt x="127284" y="82388"/>
                      <a:pt x="55327" y="52602"/>
                      <a:pt x="3240" y="44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B8974B3D-6EE9-42B6-8ABD-7B3D53CA315D}"/>
                  </a:ext>
                </a:extLst>
              </p:cNvPr>
              <p:cNvSpPr/>
              <p:nvPr/>
            </p:nvSpPr>
            <p:spPr>
              <a:xfrm>
                <a:off x="4470931" y="2711050"/>
                <a:ext cx="263230" cy="760238"/>
              </a:xfrm>
              <a:custGeom>
                <a:avLst/>
                <a:gdLst>
                  <a:gd name="connsiteX0" fmla="*/ 0 w 445945"/>
                  <a:gd name="connsiteY0" fmla="*/ 0 h 1194737"/>
                  <a:gd name="connsiteX1" fmla="*/ 445945 w 445945"/>
                  <a:gd name="connsiteY1" fmla="*/ 0 h 1194737"/>
                  <a:gd name="connsiteX2" fmla="*/ 445945 w 445945"/>
                  <a:gd name="connsiteY2" fmla="*/ 1194737 h 1194737"/>
                  <a:gd name="connsiteX3" fmla="*/ 0 w 445945"/>
                  <a:gd name="connsiteY3" fmla="*/ 1194737 h 119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945" h="1194737">
                    <a:moveTo>
                      <a:pt x="0" y="0"/>
                    </a:moveTo>
                    <a:lnTo>
                      <a:pt x="445945" y="0"/>
                    </a:lnTo>
                    <a:lnTo>
                      <a:pt x="445945" y="1194737"/>
                    </a:lnTo>
                    <a:lnTo>
                      <a:pt x="0" y="1194737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solidFill>
                  <a:srgbClr val="8C8C8C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ACEE9272-03E6-47D8-A335-5231DDD3D0A9}"/>
                </a:ext>
              </a:extLst>
            </p:cNvPr>
            <p:cNvSpPr/>
            <p:nvPr/>
          </p:nvSpPr>
          <p:spPr>
            <a:xfrm rot="20839285">
              <a:off x="4156961" y="2755758"/>
              <a:ext cx="442752" cy="781729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DD0C92BB-9F22-496D-88C7-CE65AA2ADD0C}"/>
                </a:ext>
              </a:extLst>
            </p:cNvPr>
            <p:cNvSpPr/>
            <p:nvPr/>
          </p:nvSpPr>
          <p:spPr>
            <a:xfrm rot="859247" flipH="1">
              <a:off x="4564816" y="2717064"/>
              <a:ext cx="472332" cy="809703"/>
            </a:xfrm>
            <a:custGeom>
              <a:avLst/>
              <a:gdLst>
                <a:gd name="connsiteX0" fmla="*/ 398565 w 399216"/>
                <a:gd name="connsiteY0" fmla="*/ 0 h 720509"/>
                <a:gd name="connsiteX1" fmla="*/ 399216 w 399216"/>
                <a:gd name="connsiteY1" fmla="*/ 203 h 720509"/>
                <a:gd name="connsiteX2" fmla="*/ 189700 w 399216"/>
                <a:gd name="connsiteY2" fmla="*/ 671975 h 720509"/>
                <a:gd name="connsiteX3" fmla="*/ 187218 w 399216"/>
                <a:gd name="connsiteY3" fmla="*/ 673667 h 720509"/>
                <a:gd name="connsiteX4" fmla="*/ 189945 w 399216"/>
                <a:gd name="connsiteY4" fmla="*/ 673667 h 720509"/>
                <a:gd name="connsiteX5" fmla="*/ 188471 w 399216"/>
                <a:gd name="connsiteY5" fmla="*/ 676194 h 720509"/>
                <a:gd name="connsiteX6" fmla="*/ 95893 w 399216"/>
                <a:gd name="connsiteY6" fmla="*/ 720509 h 720509"/>
                <a:gd name="connsiteX7" fmla="*/ 3316 w 399216"/>
                <a:gd name="connsiteY7" fmla="*/ 676194 h 720509"/>
                <a:gd name="connsiteX8" fmla="*/ 3158 w 399216"/>
                <a:gd name="connsiteY8" fmla="*/ 675923 h 720509"/>
                <a:gd name="connsiteX9" fmla="*/ 0 w 399216"/>
                <a:gd name="connsiteY9" fmla="*/ 675934 h 720509"/>
                <a:gd name="connsiteX10" fmla="*/ 161540 w 399216"/>
                <a:gd name="connsiteY10" fmla="*/ 157989 h 720509"/>
                <a:gd name="connsiteX11" fmla="*/ 163215 w 399216"/>
                <a:gd name="connsiteY11" fmla="*/ 160445 h 7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216" h="720509">
                  <a:moveTo>
                    <a:pt x="398565" y="0"/>
                  </a:moveTo>
                  <a:lnTo>
                    <a:pt x="399216" y="203"/>
                  </a:lnTo>
                  <a:lnTo>
                    <a:pt x="189700" y="671975"/>
                  </a:lnTo>
                  <a:lnTo>
                    <a:pt x="187218" y="673667"/>
                  </a:lnTo>
                  <a:lnTo>
                    <a:pt x="189945" y="673667"/>
                  </a:lnTo>
                  <a:lnTo>
                    <a:pt x="188471" y="676194"/>
                  </a:lnTo>
                  <a:cubicBezTo>
                    <a:pt x="164779" y="703574"/>
                    <a:pt x="132047" y="720509"/>
                    <a:pt x="95893" y="720509"/>
                  </a:cubicBezTo>
                  <a:cubicBezTo>
                    <a:pt x="59739" y="720509"/>
                    <a:pt x="27009" y="703574"/>
                    <a:pt x="3316" y="676194"/>
                  </a:cubicBezTo>
                  <a:lnTo>
                    <a:pt x="3158" y="675923"/>
                  </a:lnTo>
                  <a:lnTo>
                    <a:pt x="0" y="675934"/>
                  </a:lnTo>
                  <a:lnTo>
                    <a:pt x="161540" y="157989"/>
                  </a:lnTo>
                  <a:lnTo>
                    <a:pt x="163215" y="160445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Oval 29">
              <a:extLst>
                <a:ext uri="{FF2B5EF4-FFF2-40B4-BE49-F238E27FC236}">
                  <a16:creationId xmlns:a16="http://schemas.microsoft.com/office/drawing/2014/main" id="{7BA33880-D980-441E-808C-32F5284029FF}"/>
                </a:ext>
              </a:extLst>
            </p:cNvPr>
            <p:cNvSpPr/>
            <p:nvPr/>
          </p:nvSpPr>
          <p:spPr>
            <a:xfrm>
              <a:off x="4277435" y="3420898"/>
              <a:ext cx="612415" cy="244248"/>
            </a:xfrm>
            <a:prstGeom prst="ellipse">
              <a:avLst/>
            </a:prstGeom>
            <a:solidFill>
              <a:srgbClr val="F2A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4" name="Group 40">
            <a:extLst>
              <a:ext uri="{FF2B5EF4-FFF2-40B4-BE49-F238E27FC236}">
                <a16:creationId xmlns:a16="http://schemas.microsoft.com/office/drawing/2014/main" id="{FF22A703-0F98-412C-8388-DA6937CC532E}"/>
              </a:ext>
            </a:extLst>
          </p:cNvPr>
          <p:cNvGrpSpPr/>
          <p:nvPr/>
        </p:nvGrpSpPr>
        <p:grpSpPr>
          <a:xfrm>
            <a:off x="6001657" y="2057095"/>
            <a:ext cx="4262797" cy="1477179"/>
            <a:chOff x="6361675" y="1939003"/>
            <a:chExt cx="2515805" cy="589758"/>
          </a:xfrm>
          <a:solidFill>
            <a:srgbClr val="00B0F0"/>
          </a:solidFill>
        </p:grpSpPr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C47B15A-C10E-4E4B-B671-17087CD44426}"/>
                </a:ext>
              </a:extLst>
            </p:cNvPr>
            <p:cNvSpPr/>
            <p:nvPr/>
          </p:nvSpPr>
          <p:spPr bwMode="auto">
            <a:xfrm flipH="1">
              <a:off x="6361675" y="1939003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6DD1E42-DF96-43C9-8CAA-A3261F5BEB73}"/>
                </a:ext>
              </a:extLst>
            </p:cNvPr>
            <p:cNvSpPr txBox="1"/>
            <p:nvPr/>
          </p:nvSpPr>
          <p:spPr>
            <a:xfrm>
              <a:off x="6444432" y="1968374"/>
              <a:ext cx="2161912" cy="295172"/>
            </a:xfrm>
            <a:prstGeom prst="rect">
              <a:avLst/>
            </a:prstGeom>
            <a:noFill/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I.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cần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thiết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việc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thế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giới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sống</a:t>
              </a:r>
              <a:endParaRPr lang="en-AU" sz="28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7" name="Group 56">
            <a:extLst>
              <a:ext uri="{FF2B5EF4-FFF2-40B4-BE49-F238E27FC236}">
                <a16:creationId xmlns:a16="http://schemas.microsoft.com/office/drawing/2014/main" id="{C592F491-2A82-424C-906B-CB659D9D1F27}"/>
              </a:ext>
            </a:extLst>
          </p:cNvPr>
          <p:cNvGrpSpPr/>
          <p:nvPr/>
        </p:nvGrpSpPr>
        <p:grpSpPr>
          <a:xfrm>
            <a:off x="775703" y="3563458"/>
            <a:ext cx="4408715" cy="1477179"/>
            <a:chOff x="3314519" y="2544196"/>
            <a:chExt cx="2601923" cy="589758"/>
          </a:xfrm>
        </p:grpSpPr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E8BA27E0-838B-433D-B6D5-16774F9BDB69}"/>
                </a:ext>
              </a:extLst>
            </p:cNvPr>
            <p:cNvSpPr/>
            <p:nvPr/>
          </p:nvSpPr>
          <p:spPr bwMode="auto">
            <a:xfrm>
              <a:off x="3314519" y="2544196"/>
              <a:ext cx="2515805" cy="589758"/>
            </a:xfrm>
            <a:custGeom>
              <a:avLst/>
              <a:gdLst>
                <a:gd name="T0" fmla="*/ 3799 w 3804"/>
                <a:gd name="T1" fmla="*/ 0 h 1355"/>
                <a:gd name="T2" fmla="*/ 372 w 3804"/>
                <a:gd name="T3" fmla="*/ 0 h 1355"/>
                <a:gd name="T4" fmla="*/ 0 w 3804"/>
                <a:gd name="T5" fmla="*/ 679 h 1355"/>
                <a:gd name="T6" fmla="*/ 372 w 3804"/>
                <a:gd name="T7" fmla="*/ 1355 h 1355"/>
                <a:gd name="T8" fmla="*/ 3804 w 3804"/>
                <a:gd name="T9" fmla="*/ 1355 h 1355"/>
                <a:gd name="T10" fmla="*/ 3799 w 3804"/>
                <a:gd name="T11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4" h="1355">
                  <a:moveTo>
                    <a:pt x="3799" y="0"/>
                  </a:moveTo>
                  <a:lnTo>
                    <a:pt x="372" y="0"/>
                  </a:lnTo>
                  <a:lnTo>
                    <a:pt x="0" y="679"/>
                  </a:lnTo>
                  <a:lnTo>
                    <a:pt x="372" y="1355"/>
                  </a:lnTo>
                  <a:lnTo>
                    <a:pt x="3804" y="1355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33" tIns="45716" rIns="91433" bIns="45716" numCol="1" anchor="t" anchorCtr="0" compatLnSpc="1"/>
            <a:lstStyle/>
            <a:p>
              <a:endParaRPr lang="id-ID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8543199F-68CE-4221-9AB4-67AD81A6CBD2}"/>
                </a:ext>
              </a:extLst>
            </p:cNvPr>
            <p:cNvSpPr txBox="1"/>
            <p:nvPr/>
          </p:nvSpPr>
          <p:spPr>
            <a:xfrm>
              <a:off x="3662053" y="2544196"/>
              <a:ext cx="2254389" cy="328948"/>
            </a:xfrm>
            <a:prstGeom prst="rect">
              <a:avLst/>
            </a:prstGeom>
          </p:spPr>
          <p:txBody>
            <a:bodyPr vert="horz" lIns="91433" tIns="45716" rIns="91433" bIns="45716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0"/>
                </a:spcBef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II.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loại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sinh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  <a:sym typeface="+mn-lt"/>
                </a:rPr>
                <a:t>vật</a:t>
              </a:r>
              <a:endParaRPr lang="en-AU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F4D00FF-ADE0-41BC-B57D-0C8C8BB822B5}"/>
              </a:ext>
            </a:extLst>
          </p:cNvPr>
          <p:cNvSpPr txBox="1"/>
          <p:nvPr/>
        </p:nvSpPr>
        <p:spPr>
          <a:xfrm>
            <a:off x="3003931" y="887220"/>
            <a:ext cx="5129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pic>
        <p:nvPicPr>
          <p:cNvPr id="2052" name="Picture 4" descr="Data classification - Free miscellaneous icons">
            <a:extLst>
              <a:ext uri="{FF2B5EF4-FFF2-40B4-BE49-F238E27FC236}">
                <a16:creationId xmlns:a16="http://schemas.microsoft.com/office/drawing/2014/main" id="{AF1BE73F-FC81-4721-8505-2FBED4C5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28" y="1782828"/>
            <a:ext cx="1612443" cy="16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assification - Free maps and location icons">
            <a:extLst>
              <a:ext uri="{FF2B5EF4-FFF2-40B4-BE49-F238E27FC236}">
                <a16:creationId xmlns:a16="http://schemas.microsoft.com/office/drawing/2014/main" id="{8E676D55-A75C-4506-8B56-770C18BF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9" y="3085700"/>
            <a:ext cx="1607523" cy="16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856009" y="17121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938035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660"/>
          <a:stretch/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4133" y="578846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9BC368-DCE7-4B89-4F75-2E7F4A01A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78655"/>
              </p:ext>
            </p:extLst>
          </p:nvPr>
        </p:nvGraphicFramePr>
        <p:xfrm>
          <a:off x="127404" y="1058977"/>
          <a:ext cx="5999529" cy="405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9843">
                  <a:extLst>
                    <a:ext uri="{9D8B030D-6E8A-4147-A177-3AD203B41FA5}">
                      <a16:colId xmlns:a16="http://schemas.microsoft.com/office/drawing/2014/main" val="1700272665"/>
                    </a:ext>
                  </a:extLst>
                </a:gridCol>
                <a:gridCol w="1999843">
                  <a:extLst>
                    <a:ext uri="{9D8B030D-6E8A-4147-A177-3AD203B41FA5}">
                      <a16:colId xmlns:a16="http://schemas.microsoft.com/office/drawing/2014/main" val="4287864061"/>
                    </a:ext>
                  </a:extLst>
                </a:gridCol>
                <a:gridCol w="1999843">
                  <a:extLst>
                    <a:ext uri="{9D8B030D-6E8A-4147-A177-3AD203B41FA5}">
                      <a16:colId xmlns:a16="http://schemas.microsoft.com/office/drawing/2014/main" val="4214918297"/>
                    </a:ext>
                  </a:extLst>
                </a:gridCol>
              </a:tblGrid>
              <a:tr h="747990"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SÁCH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BÀI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 HỌC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653435"/>
                  </a:ext>
                </a:extLst>
              </a:tr>
              <a:tr h="5122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619483"/>
                  </a:ext>
                </a:extLst>
              </a:tr>
              <a:tr h="5122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991242"/>
                  </a:ext>
                </a:extLst>
              </a:tr>
              <a:tr h="5122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093878"/>
                  </a:ext>
                </a:extLst>
              </a:tr>
              <a:tr h="5122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KHTN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752596"/>
                  </a:ext>
                </a:extLst>
              </a:tr>
              <a:tr h="5122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sử-Địa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LS-ĐL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912923"/>
                  </a:ext>
                </a:extLst>
              </a:tr>
              <a:tr h="74799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521822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C19E4F67-BCE3-787B-ED9F-6F398E04F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47" y="5131416"/>
            <a:ext cx="5983586" cy="16435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9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41978" y="1284320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03" y="1191910"/>
            <a:ext cx="7287716" cy="557368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B724742F-2329-23B3-D523-37EE7A52F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516" y="2152204"/>
            <a:ext cx="3567917" cy="31947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31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412164" y="1038797"/>
            <a:ext cx="4912876" cy="57190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84269" y="1340457"/>
            <a:ext cx="106311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55462" y="1302954"/>
            <a:ext cx="81137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74048" y="1037910"/>
            <a:ext cx="891580" cy="57276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0210" y="1037911"/>
            <a:ext cx="1922106" cy="57198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610" y="1322188"/>
            <a:ext cx="16515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39677" y="1338695"/>
            <a:ext cx="92968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0326" y="1302954"/>
            <a:ext cx="78655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284319"/>
            <a:ext cx="4281818" cy="3407425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63841" y="4826675"/>
            <a:ext cx="4103170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học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sự sắp xếp các đối tượng sinh vật có những đặc điểm chung vào từng nhóm,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 tự nhất định.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96578" y="1402012"/>
            <a:ext cx="98239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 cư</a:t>
            </a:r>
          </a:p>
        </p:txBody>
      </p:sp>
    </p:spTree>
    <p:extLst>
      <p:ext uri="{BB962C8B-B14F-4D97-AF65-F5344CB8AC3E}">
        <p14:creationId xmlns:p14="http://schemas.microsoft.com/office/powerpoint/2010/main" val="20530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217903" y="1779994"/>
            <a:ext cx="10658005" cy="867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sự sắp xếp các đối tượng sinh vật có những đặc điểm chung vào từng nhóm,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 tự nhất định.</a:t>
            </a:r>
          </a:p>
        </p:txBody>
      </p:sp>
      <p:pic>
        <p:nvPicPr>
          <p:cNvPr id="24" name="Picture 2" descr="NINA Irregular Verbs | Baamboozle">
            <a:extLst>
              <a:ext uri="{FF2B5EF4-FFF2-40B4-BE49-F238E27FC236}">
                <a16:creationId xmlns:a16="http://schemas.microsoft.com/office/drawing/2014/main" id="{7152E188-2D17-445E-B020-8F2B6E2C9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03" y="785644"/>
            <a:ext cx="1234213" cy="11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NINA Irregular Verbs | Baamboozle">
            <a:extLst>
              <a:ext uri="{FF2B5EF4-FFF2-40B4-BE49-F238E27FC236}">
                <a16:creationId xmlns:a16="http://schemas.microsoft.com/office/drawing/2014/main" id="{7152E188-2D17-445E-B020-8F2B6E2C9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34" y="2647924"/>
            <a:ext cx="1234213" cy="11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5AFCE-12A0-0462-DBC2-571A258DA4C4}"/>
              </a:ext>
            </a:extLst>
          </p:cNvPr>
          <p:cNvSpPr txBox="1"/>
          <p:nvPr/>
        </p:nvSpPr>
        <p:spPr>
          <a:xfrm>
            <a:off x="694442" y="2645223"/>
            <a:ext cx="7570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 loại sinh học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DD11F59-EF46-50FE-1D0B-554F8EAA4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67" y="5228712"/>
            <a:ext cx="10803819" cy="75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17400" tIns="158700" rIns="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hiện được mối quan hệ giữa các nhóm sinh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D0C3B-F125-B1D3-2234-0D824205A1AE}"/>
              </a:ext>
            </a:extLst>
          </p:cNvPr>
          <p:cNvSpPr txBox="1"/>
          <p:nvPr/>
        </p:nvSpPr>
        <p:spPr>
          <a:xfrm>
            <a:off x="453003" y="3838498"/>
            <a:ext cx="108073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1AA37-BFB4-DD39-AA81-F2ED63C3EF81}"/>
              </a:ext>
            </a:extLst>
          </p:cNvPr>
          <p:cNvSpPr txBox="1"/>
          <p:nvPr/>
        </p:nvSpPr>
        <p:spPr>
          <a:xfrm>
            <a:off x="1217903" y="2762393"/>
            <a:ext cx="652324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98C4D-A6C9-22FF-C32B-5A992C051484}"/>
              </a:ext>
            </a:extLst>
          </p:cNvPr>
          <p:cNvSpPr txBox="1"/>
          <p:nvPr/>
        </p:nvSpPr>
        <p:spPr>
          <a:xfrm>
            <a:off x="448923" y="4566028"/>
            <a:ext cx="1074751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5D101F2-11AF-758C-EDB0-A461F7926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903" y="1779994"/>
            <a:ext cx="10658005" cy="867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sự sắp xếp các đối tượng sinh vật có những đặc điểm chung vào từng nhóm,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thứ tự nhất định.</a:t>
            </a:r>
          </a:p>
        </p:txBody>
      </p:sp>
    </p:spTree>
    <p:extLst>
      <p:ext uri="{BB962C8B-B14F-4D97-AF65-F5344CB8AC3E}">
        <p14:creationId xmlns:p14="http://schemas.microsoft.com/office/powerpoint/2010/main" val="24912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FE76C1D-4EB4-AE49-9B8B-2A1A3B88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78" y="992192"/>
            <a:ext cx="486703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!a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724FCFAC-81A3-5682-E0AC-3E6BAE148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b="3870"/>
          <a:stretch/>
        </p:blipFill>
        <p:spPr bwMode="auto">
          <a:xfrm>
            <a:off x="6224339" y="1495076"/>
            <a:ext cx="5768878" cy="4494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746B8D-2655-ADFC-43E2-93DE108EA26D}"/>
              </a:ext>
            </a:extLst>
          </p:cNvPr>
          <p:cNvSpPr txBox="1"/>
          <p:nvPr/>
        </p:nvSpPr>
        <p:spPr>
          <a:xfrm>
            <a:off x="1834546" y="5989254"/>
            <a:ext cx="7274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C3514-A472-C2B1-AB04-880FF83E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86" y="1495077"/>
            <a:ext cx="5587177" cy="44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FE76C1D-4EB4-AE49-9B8B-2A1A3B88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78" y="992192"/>
            <a:ext cx="486703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6B342-7E70-1D90-AFB9-7758F63AB8F0}"/>
              </a:ext>
            </a:extLst>
          </p:cNvPr>
          <p:cNvSpPr txBox="1"/>
          <p:nvPr/>
        </p:nvSpPr>
        <p:spPr>
          <a:xfrm>
            <a:off x="705853" y="1092944"/>
            <a:ext cx="11197389" cy="582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2: NHÓM SỐ:….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Hoàn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vi-VN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 thế giới có hàng triệu loài sinh vật khác nhau, các nhà khoa học dựa vào những  tiêu chí nào để phân loại các loài sinh vật?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5Đ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450215" algn="l"/>
              </a:tabLst>
            </a:pP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……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…………………………………………………………………………………………</a:t>
            </a:r>
            <a:r>
              <a:rPr lang="vi-VN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các đơn vị phân loại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NGÀNH, CHI/GIỐNG, HỌ, BỘ, LỚP, LOÀI, GIỚI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) 5Đ</a:t>
            </a:r>
            <a:endParaRPr lang="en-US" sz="2400" b="1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450215" algn="l"/>
              </a:tabLst>
            </a:pP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(ĐỘNG VẬT, DÂY SỐNG, ĐỘNG VẬT CÓ VÚ, ĂN THỊT, MÈO, SƯ TỬ, BÁO) 5Đ</a:t>
            </a:r>
            <a:endParaRPr lang="en-US" sz="2400" b="1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450215" algn="l"/>
              </a:tabLst>
            </a:pP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4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Hoa li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(THỰC VẬT, THỰC VẬT MỘT LÁ MẦM, HÀNH, LOA KÈN, BÁCH HỢP, HOA LI, THỰC VẬT CÓ HOA) 5Đ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157566" y="-81366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277943"/>
            <a:ext cx="9438469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TÌM CÁC TỪ KHÓA DƯỚI DẠNG HÀNG NGANG, </a:t>
            </a:r>
            <a:r>
              <a:rPr lang="en-US" altLang="en-US" dirty="0"/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DỌC, HÀNG CHÉO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557" y="1776025"/>
            <a:ext cx="4227443" cy="453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CÁC TỪ KHÓA TÌM ĐƯỢC Ở DƯỚI  ĐÂY:</a:t>
            </a:r>
            <a:endParaRPr lang="en-US" altLang="en-US" sz="1600" b="1" dirty="0"/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(1)……………………………………..……..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(2)……………………………………….…...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(3)…………………………..………………..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(4)………………………………….………...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(5)………………………………..…………..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(6)…………………………….……………...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(7)…………………………..………………..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(8)………………………….………………...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0A434790-3CCE-40EC-0677-729EAB28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12781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347DA4-8A24-601D-C2C0-2D757F71B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4543"/>
              </p:ext>
            </p:extLst>
          </p:nvPr>
        </p:nvGraphicFramePr>
        <p:xfrm>
          <a:off x="357809" y="1597350"/>
          <a:ext cx="7460976" cy="51215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21748">
                  <a:extLst>
                    <a:ext uri="{9D8B030D-6E8A-4147-A177-3AD203B41FA5}">
                      <a16:colId xmlns:a16="http://schemas.microsoft.com/office/drawing/2014/main" val="159935565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528235343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6392325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2712605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364040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98383166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0959392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72754158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136387217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737681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57711643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028609727"/>
                    </a:ext>
                  </a:extLst>
                </a:gridCol>
              </a:tblGrid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Ô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Ê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691497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4764681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Ơ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7779690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Ư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Ơ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Ă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428696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Ơ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4371229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4492788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2516104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Ư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611045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Ư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914129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3671915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Ă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3907061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Y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63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0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FE76C1D-4EB4-AE49-9B8B-2A1A3B88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78" y="992192"/>
            <a:ext cx="486703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BF9B9-DBA4-CB10-9F14-5040FD3C5A83}"/>
              </a:ext>
            </a:extLst>
          </p:cNvPr>
          <p:cNvSpPr txBox="1"/>
          <p:nvPr/>
        </p:nvSpPr>
        <p:spPr>
          <a:xfrm>
            <a:off x="718428" y="2358239"/>
            <a:ext cx="9467013" cy="3034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4038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 nhà khoa học đã dựa vào các tiêu chí để phân loại sinh vật như: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ặc điểm tế bào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M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ức độ tổ chức cơ thể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ôi trường sống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iểu dinh dưỡng…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49378-047D-6699-24AA-78B6DACC567F}"/>
              </a:ext>
            </a:extLst>
          </p:cNvPr>
          <p:cNvSpPr txBox="1"/>
          <p:nvPr/>
        </p:nvSpPr>
        <p:spPr>
          <a:xfrm>
            <a:off x="718429" y="2064834"/>
            <a:ext cx="6099465" cy="204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 thế giới có hàng triệu loài sinh vật khác nhau, các nhà khoa học dựa vào những </a:t>
            </a:r>
            <a:r>
              <a:rPr lang="vi-VN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tiêu chí 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nào để phân loại các loài sinh 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NINA Irregular Verbs | Baamboozle">
            <a:extLst>
              <a:ext uri="{FF2B5EF4-FFF2-40B4-BE49-F238E27FC236}">
                <a16:creationId xmlns:a16="http://schemas.microsoft.com/office/drawing/2014/main" id="{902C7BC2-39B5-7E69-1983-BE77B6E1A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2" y="1568397"/>
            <a:ext cx="892893" cy="7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9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21682" y="478704"/>
            <a:ext cx="559640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Hệ thống phân loại sinh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709977"/>
              </p:ext>
            </p:extLst>
          </p:nvPr>
        </p:nvGraphicFramePr>
        <p:xfrm>
          <a:off x="323850" y="958835"/>
          <a:ext cx="3776043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18856" y="2089413"/>
            <a:ext cx="861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6719" y="2710249"/>
            <a:ext cx="120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3960" y="3454809"/>
            <a:ext cx="822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102" y="4109434"/>
            <a:ext cx="603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8027" y="4777531"/>
            <a:ext cx="643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8938" y="5520602"/>
            <a:ext cx="1912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09733" y="6188699"/>
            <a:ext cx="881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105572" y="2544722"/>
            <a:ext cx="244473" cy="29733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110610" y="3232057"/>
            <a:ext cx="23674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122124" y="3948022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2091003" y="4606463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2070162" y="5369871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2042236" y="6013818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8550B6-CB70-535E-F6C3-E05749125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97299"/>
              </p:ext>
            </p:extLst>
          </p:nvPr>
        </p:nvGraphicFramePr>
        <p:xfrm>
          <a:off x="4168897" y="958486"/>
          <a:ext cx="4039431" cy="575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9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7626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6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98BC080-42F4-9F02-1EAF-0D2674018468}"/>
              </a:ext>
            </a:extLst>
          </p:cNvPr>
          <p:cNvSpPr/>
          <p:nvPr/>
        </p:nvSpPr>
        <p:spPr>
          <a:xfrm>
            <a:off x="4823191" y="617009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B74B6-2916-F269-B252-9842C918BB80}"/>
              </a:ext>
            </a:extLst>
          </p:cNvPr>
          <p:cNvSpPr/>
          <p:nvPr/>
        </p:nvSpPr>
        <p:spPr>
          <a:xfrm>
            <a:off x="5339054" y="220896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728D48-D12D-9C7C-13A5-ED78A4CEB6ED}"/>
              </a:ext>
            </a:extLst>
          </p:cNvPr>
          <p:cNvSpPr/>
          <p:nvPr/>
        </p:nvSpPr>
        <p:spPr>
          <a:xfrm>
            <a:off x="5412646" y="283272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F770-EE84-C73E-69C5-11F161F9CF36}"/>
              </a:ext>
            </a:extLst>
          </p:cNvPr>
          <p:cNvSpPr/>
          <p:nvPr/>
        </p:nvSpPr>
        <p:spPr>
          <a:xfrm>
            <a:off x="3902532" y="3592773"/>
            <a:ext cx="4460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own Arrow 45">
            <a:extLst>
              <a:ext uri="{FF2B5EF4-FFF2-40B4-BE49-F238E27FC236}">
                <a16:creationId xmlns:a16="http://schemas.microsoft.com/office/drawing/2014/main" id="{EDED15DC-46DC-58F3-4AEC-EFB2A038AEFC}"/>
              </a:ext>
            </a:extLst>
          </p:cNvPr>
          <p:cNvSpPr/>
          <p:nvPr/>
        </p:nvSpPr>
        <p:spPr>
          <a:xfrm>
            <a:off x="5950336" y="275079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46">
            <a:extLst>
              <a:ext uri="{FF2B5EF4-FFF2-40B4-BE49-F238E27FC236}">
                <a16:creationId xmlns:a16="http://schemas.microsoft.com/office/drawing/2014/main" id="{9947D631-A3F2-2D40-90FC-A3550E1BD0D3}"/>
              </a:ext>
            </a:extLst>
          </p:cNvPr>
          <p:cNvSpPr/>
          <p:nvPr/>
        </p:nvSpPr>
        <p:spPr>
          <a:xfrm>
            <a:off x="5939486" y="4088027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47">
            <a:extLst>
              <a:ext uri="{FF2B5EF4-FFF2-40B4-BE49-F238E27FC236}">
                <a16:creationId xmlns:a16="http://schemas.microsoft.com/office/drawing/2014/main" id="{D6A5B128-F40D-7000-D950-8CA9EC0298E9}"/>
              </a:ext>
            </a:extLst>
          </p:cNvPr>
          <p:cNvSpPr/>
          <p:nvPr/>
        </p:nvSpPr>
        <p:spPr>
          <a:xfrm>
            <a:off x="5929314" y="477395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48">
            <a:extLst>
              <a:ext uri="{FF2B5EF4-FFF2-40B4-BE49-F238E27FC236}">
                <a16:creationId xmlns:a16="http://schemas.microsoft.com/office/drawing/2014/main" id="{3F9A9785-31E5-0237-1A30-6AD0A2200FB4}"/>
              </a:ext>
            </a:extLst>
          </p:cNvPr>
          <p:cNvSpPr/>
          <p:nvPr/>
        </p:nvSpPr>
        <p:spPr>
          <a:xfrm>
            <a:off x="5929314" y="543856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49">
            <a:extLst>
              <a:ext uri="{FF2B5EF4-FFF2-40B4-BE49-F238E27FC236}">
                <a16:creationId xmlns:a16="http://schemas.microsoft.com/office/drawing/2014/main" id="{32EDBA92-805C-FC8D-9BFE-11075949942B}"/>
              </a:ext>
            </a:extLst>
          </p:cNvPr>
          <p:cNvSpPr/>
          <p:nvPr/>
        </p:nvSpPr>
        <p:spPr>
          <a:xfrm>
            <a:off x="5979247" y="6012191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50">
            <a:extLst>
              <a:ext uri="{FF2B5EF4-FFF2-40B4-BE49-F238E27FC236}">
                <a16:creationId xmlns:a16="http://schemas.microsoft.com/office/drawing/2014/main" id="{FA176521-522F-BC92-7181-7A986B462490}"/>
              </a:ext>
            </a:extLst>
          </p:cNvPr>
          <p:cNvSpPr/>
          <p:nvPr/>
        </p:nvSpPr>
        <p:spPr>
          <a:xfrm>
            <a:off x="5942286" y="3309592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1F3A62-6DCB-5A0E-5768-E58FDDEB4C60}"/>
              </a:ext>
            </a:extLst>
          </p:cNvPr>
          <p:cNvSpPr/>
          <p:nvPr/>
        </p:nvSpPr>
        <p:spPr>
          <a:xfrm>
            <a:off x="5546316" y="4241571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BEADCD-14EC-E192-4025-49448BDD8D3B}"/>
              </a:ext>
            </a:extLst>
          </p:cNvPr>
          <p:cNvSpPr/>
          <p:nvPr/>
        </p:nvSpPr>
        <p:spPr>
          <a:xfrm>
            <a:off x="5412646" y="5537079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895C8B-64A3-F9EE-1EB5-6F2E7D7C7376}"/>
              </a:ext>
            </a:extLst>
          </p:cNvPr>
          <p:cNvSpPr/>
          <p:nvPr/>
        </p:nvSpPr>
        <p:spPr>
          <a:xfrm>
            <a:off x="5650336" y="494130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422434-7A48-3A24-ABFB-147578A67463}"/>
              </a:ext>
            </a:extLst>
          </p:cNvPr>
          <p:cNvSpPr/>
          <p:nvPr/>
        </p:nvSpPr>
        <p:spPr>
          <a:xfrm>
            <a:off x="8552661" y="5464529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6CE7778-5B58-02F6-9A82-84A6411D2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36442"/>
              </p:ext>
            </p:extLst>
          </p:nvPr>
        </p:nvGraphicFramePr>
        <p:xfrm>
          <a:off x="8362950" y="958486"/>
          <a:ext cx="3727058" cy="575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7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53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26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3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172A386F-FFDF-839A-8863-BBBA2B3E05DE}"/>
              </a:ext>
            </a:extLst>
          </p:cNvPr>
          <p:cNvSpPr/>
          <p:nvPr/>
        </p:nvSpPr>
        <p:spPr>
          <a:xfrm>
            <a:off x="9051985" y="60573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BD79AA-CA01-E95F-388C-18BE03F4D624}"/>
              </a:ext>
            </a:extLst>
          </p:cNvPr>
          <p:cNvSpPr/>
          <p:nvPr/>
        </p:nvSpPr>
        <p:spPr>
          <a:xfrm>
            <a:off x="8595188" y="2147557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44A7E7-8D91-93ED-9D5D-4CC4B6400C80}"/>
              </a:ext>
            </a:extLst>
          </p:cNvPr>
          <p:cNvSpPr/>
          <p:nvPr/>
        </p:nvSpPr>
        <p:spPr>
          <a:xfrm>
            <a:off x="8737968" y="3498831"/>
            <a:ext cx="35521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5CDC6E-CABD-4EA2-82F1-7E8A1A43C7FE}"/>
              </a:ext>
            </a:extLst>
          </p:cNvPr>
          <p:cNvSpPr/>
          <p:nvPr/>
        </p:nvSpPr>
        <p:spPr>
          <a:xfrm>
            <a:off x="8624506" y="417222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7D3035-F55A-27CA-C711-CCBE263DA3BD}"/>
              </a:ext>
            </a:extLst>
          </p:cNvPr>
          <p:cNvSpPr/>
          <p:nvPr/>
        </p:nvSpPr>
        <p:spPr>
          <a:xfrm>
            <a:off x="8699036" y="47767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8ACC90-3C4E-A946-32F9-831610B3F7EC}"/>
              </a:ext>
            </a:extLst>
          </p:cNvPr>
          <p:cNvSpPr/>
          <p:nvPr/>
        </p:nvSpPr>
        <p:spPr>
          <a:xfrm>
            <a:off x="8677068" y="537427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1DFB75-46F6-A204-4CAE-E30F96812DF3}"/>
              </a:ext>
            </a:extLst>
          </p:cNvPr>
          <p:cNvSpPr/>
          <p:nvPr/>
        </p:nvSpPr>
        <p:spPr>
          <a:xfrm>
            <a:off x="8677068" y="2789602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Down Arrow 72">
            <a:extLst>
              <a:ext uri="{FF2B5EF4-FFF2-40B4-BE49-F238E27FC236}">
                <a16:creationId xmlns:a16="http://schemas.microsoft.com/office/drawing/2014/main" id="{113A8488-4B10-2DA5-4036-A79F7BB2E875}"/>
              </a:ext>
            </a:extLst>
          </p:cNvPr>
          <p:cNvSpPr/>
          <p:nvPr/>
        </p:nvSpPr>
        <p:spPr>
          <a:xfrm>
            <a:off x="9866469" y="262970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Down Arrow 73">
            <a:extLst>
              <a:ext uri="{FF2B5EF4-FFF2-40B4-BE49-F238E27FC236}">
                <a16:creationId xmlns:a16="http://schemas.microsoft.com/office/drawing/2014/main" id="{16EE4791-5EDE-B775-C7C7-38D9D9A6CBDE}"/>
              </a:ext>
            </a:extLst>
          </p:cNvPr>
          <p:cNvSpPr/>
          <p:nvPr/>
        </p:nvSpPr>
        <p:spPr>
          <a:xfrm>
            <a:off x="9894404" y="404718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74">
            <a:extLst>
              <a:ext uri="{FF2B5EF4-FFF2-40B4-BE49-F238E27FC236}">
                <a16:creationId xmlns:a16="http://schemas.microsoft.com/office/drawing/2014/main" id="{6C3BDCC3-21F2-C03C-A6A3-1F6643C057E5}"/>
              </a:ext>
            </a:extLst>
          </p:cNvPr>
          <p:cNvSpPr/>
          <p:nvPr/>
        </p:nvSpPr>
        <p:spPr>
          <a:xfrm>
            <a:off x="9854679" y="4607492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75">
            <a:extLst>
              <a:ext uri="{FF2B5EF4-FFF2-40B4-BE49-F238E27FC236}">
                <a16:creationId xmlns:a16="http://schemas.microsoft.com/office/drawing/2014/main" id="{627720C0-9D62-BF63-37EE-01660CE7B270}"/>
              </a:ext>
            </a:extLst>
          </p:cNvPr>
          <p:cNvSpPr/>
          <p:nvPr/>
        </p:nvSpPr>
        <p:spPr>
          <a:xfrm>
            <a:off x="9866469" y="523007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76">
            <a:extLst>
              <a:ext uri="{FF2B5EF4-FFF2-40B4-BE49-F238E27FC236}">
                <a16:creationId xmlns:a16="http://schemas.microsoft.com/office/drawing/2014/main" id="{A0BD6F51-0E5A-3324-8C54-FA955F9DA6EF}"/>
              </a:ext>
            </a:extLst>
          </p:cNvPr>
          <p:cNvSpPr/>
          <p:nvPr/>
        </p:nvSpPr>
        <p:spPr>
          <a:xfrm>
            <a:off x="9887277" y="5846595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77">
            <a:extLst>
              <a:ext uri="{FF2B5EF4-FFF2-40B4-BE49-F238E27FC236}">
                <a16:creationId xmlns:a16="http://schemas.microsoft.com/office/drawing/2014/main" id="{F7AD350C-214D-D6E1-D5E0-9AB5025A796F}"/>
              </a:ext>
            </a:extLst>
          </p:cNvPr>
          <p:cNvSpPr/>
          <p:nvPr/>
        </p:nvSpPr>
        <p:spPr>
          <a:xfrm>
            <a:off x="9894404" y="335468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7" grpId="0"/>
      <p:bldP spid="16" grpId="0"/>
      <p:bldP spid="21" grpId="0"/>
      <p:bldP spid="22" grpId="0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55" grpId="0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5E4AEC-569C-4351-8D0D-E61BC3A8875D}"/>
              </a:ext>
            </a:extLst>
          </p:cNvPr>
          <p:cNvSpPr txBox="1"/>
          <p:nvPr/>
        </p:nvSpPr>
        <p:spPr>
          <a:xfrm>
            <a:off x="7339662" y="1361377"/>
            <a:ext cx="4382351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54038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thứ tự từ lớn đến nhỏ: Giới, ngành, lớp, bộ, họ,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 (ở động vật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vi-VN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18A0B-18ED-4EB5-A0EF-FF1AAEC22872}"/>
              </a:ext>
            </a:extLst>
          </p:cNvPr>
          <p:cNvSpPr txBox="1"/>
          <p:nvPr/>
        </p:nvSpPr>
        <p:spPr>
          <a:xfrm>
            <a:off x="6989745" y="1273780"/>
            <a:ext cx="4995747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  <a:tab pos="54038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nhà khoa học phân loại sinh vật thành các đơn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 loại 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algn="just">
              <a:lnSpc>
                <a:spcPct val="115000"/>
              </a:lnSpc>
              <a:tabLst>
                <a:tab pos="450215" algn="l"/>
                <a:tab pos="54038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BCABA-B2BF-40C2-9AAE-E3C63818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86" y="1653158"/>
            <a:ext cx="6228774" cy="3502938"/>
          </a:xfrm>
          <a:prstGeom prst="rect">
            <a:avLst/>
          </a:prstGeom>
        </p:spPr>
      </p:pic>
      <p:pic>
        <p:nvPicPr>
          <p:cNvPr id="13" name="Picture 2" descr="Bài 25. Hệ thống phân loại sinh vật - Hoc24">
            <a:extLst>
              <a:ext uri="{FF2B5EF4-FFF2-40B4-BE49-F238E27FC236}">
                <a16:creationId xmlns:a16="http://schemas.microsoft.com/office/drawing/2014/main" id="{900A2C3B-CD05-40B3-A381-4E0E283C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" y="1654052"/>
            <a:ext cx="6723010" cy="50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INA Irregular Verbs | Baamboozle">
            <a:extLst>
              <a:ext uri="{FF2B5EF4-FFF2-40B4-BE49-F238E27FC236}">
                <a16:creationId xmlns:a16="http://schemas.microsoft.com/office/drawing/2014/main" id="{3089CB3E-BB51-47B7-9C92-2829E6FEDB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933" y="326217"/>
            <a:ext cx="1805067" cy="14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946BDC02-96A7-BEDC-934D-D22BB755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A8A5C6-1893-BCBF-8E4C-7BEBECC9B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7" y="545579"/>
            <a:ext cx="719299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AC8E6-3967-31A2-D86F-D774CED3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78" y="992192"/>
            <a:ext cx="486703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99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55545" y="576065"/>
            <a:ext cx="559640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Hệ thống phân loại sinh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97190" y="1170515"/>
            <a:ext cx="769306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Thông thường, mỗi loài sinh vật có 2 cách gọi tên: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702017" y="1650646"/>
            <a:ext cx="266444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Tên địa phương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59910" y="2137030"/>
            <a:ext cx="95590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Tên khoa học: thường được viết nghiêng , gồm tên chi + tên loài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2793212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07632" y="3362060"/>
            <a:ext cx="5541838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Tên địa phương là: Ong mật Châu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Tên khoa học: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NINA Irregular Verbs | Baamboozle">
            <a:extLst>
              <a:ext uri="{FF2B5EF4-FFF2-40B4-BE49-F238E27FC236}">
                <a16:creationId xmlns:a16="http://schemas.microsoft.com/office/drawing/2014/main" id="{35E8A041-E3D8-AECD-6F38-80F4E84C73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49" y="427303"/>
            <a:ext cx="1805067" cy="14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3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0238A2-E341-48AF-9FEB-8E6099C2D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26" y="256425"/>
            <a:ext cx="11486948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747D46C-05BE-4A81-8BF3-EC5AD8645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73" y="1549086"/>
            <a:ext cx="5229859" cy="348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B7C70-B394-4DC3-BE6B-15A7FE8C9CBE}"/>
              </a:ext>
            </a:extLst>
          </p:cNvPr>
          <p:cNvSpPr txBox="1"/>
          <p:nvPr/>
        </p:nvSpPr>
        <p:spPr>
          <a:xfrm>
            <a:off x="2631532" y="5130592"/>
            <a:ext cx="6094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A2B58-99A0-4F67-8047-2EE598184209}"/>
              </a:ext>
            </a:extLst>
          </p:cNvPr>
          <p:cNvSpPr txBox="1"/>
          <p:nvPr/>
        </p:nvSpPr>
        <p:spPr>
          <a:xfrm>
            <a:off x="4616328" y="5561479"/>
            <a:ext cx="1049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E94CE-F4C2-4DF7-8A21-A0B4A18358C7}"/>
              </a:ext>
            </a:extLst>
          </p:cNvPr>
          <p:cNvSpPr txBox="1"/>
          <p:nvPr/>
        </p:nvSpPr>
        <p:spPr>
          <a:xfrm>
            <a:off x="712253" y="4144678"/>
            <a:ext cx="22190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CA29E-B49D-4ECE-898F-71AC385CC7D5}"/>
              </a:ext>
            </a:extLst>
          </p:cNvPr>
          <p:cNvSpPr txBox="1"/>
          <p:nvPr/>
        </p:nvSpPr>
        <p:spPr>
          <a:xfrm>
            <a:off x="5412524" y="5561479"/>
            <a:ext cx="1277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041CB-25CD-4D5F-8D17-7DF2373E4053}"/>
              </a:ext>
            </a:extLst>
          </p:cNvPr>
          <p:cNvSpPr txBox="1"/>
          <p:nvPr/>
        </p:nvSpPr>
        <p:spPr>
          <a:xfrm>
            <a:off x="9184886" y="4144677"/>
            <a:ext cx="24328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15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6888 -0.294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36446 -0.2898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/>
      <p:bldP spid="9" grpId="1"/>
      <p:bldP spid="11" grpId="0"/>
      <p:bldP spid="13" grpId="0"/>
      <p:bldP spid="13" grpId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7" action="ppaction://hlinksldjump"/>
          </p:cNvPr>
          <p:cNvSpPr/>
          <p:nvPr/>
        </p:nvSpPr>
        <p:spPr>
          <a:xfrm>
            <a:off x="2365129" y="22262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575" y="1984537"/>
            <a:ext cx="4770782" cy="14444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03235" y="2003518"/>
            <a:ext cx="5486399" cy="1416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0575" y="4015678"/>
            <a:ext cx="5433922" cy="1537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98094" y="4019867"/>
            <a:ext cx="5438532" cy="1537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105" y="1984535"/>
            <a:ext cx="676392" cy="14219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79961" y="4015678"/>
            <a:ext cx="804536" cy="15460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92" y="4011329"/>
            <a:ext cx="804742" cy="1537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92" y="2003517"/>
            <a:ext cx="804742" cy="14254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16394" y="5553231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67251" y="124355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7323" y="1949345"/>
            <a:ext cx="5579695" cy="12589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UcPeriod"/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4"/>
            <a:ext cx="5624063" cy="12631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4061" y="3538330"/>
            <a:ext cx="5562957" cy="1258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3538330"/>
            <a:ext cx="5624062" cy="12631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49810" y="1974821"/>
            <a:ext cx="707508" cy="12334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878" y="3551067"/>
            <a:ext cx="707508" cy="12334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97" y="3577342"/>
            <a:ext cx="804742" cy="11251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935" y="1974821"/>
            <a:ext cx="804742" cy="11337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435144" y="5460684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0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36" y="1949346"/>
            <a:ext cx="518438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2838518"/>
            <a:ext cx="518438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A,B,D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1061" y="1993670"/>
            <a:ext cx="5459896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UcPeriod"/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79614" y="1997859"/>
            <a:ext cx="5764613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1061" y="3596076"/>
            <a:ext cx="5459896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1623" y="3604581"/>
            <a:ext cx="5764613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Chi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</a:p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01" y="1993670"/>
            <a:ext cx="567114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3843" y="3604580"/>
            <a:ext cx="567114" cy="13497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77" y="3604580"/>
            <a:ext cx="675861" cy="13399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78" y="1993670"/>
            <a:ext cx="699148" cy="1306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4733755" y="5477263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315132" y="0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277943"/>
            <a:ext cx="9438469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TÌM CÁC TỪ KHÓA DƯỚI DẠNG HÀNG NGANG, </a:t>
            </a:r>
            <a:r>
              <a:rPr lang="en-US" altLang="en-US" dirty="0"/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DỌC, HÀNG CHÉO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574" y="2182603"/>
            <a:ext cx="3763617" cy="38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TỪ KHÓA:</a:t>
            </a:r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1/ SÁCH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SÁCH CÔNG NGHỆ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 SÁCH NGỮ VĂN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4/VỞ SOẠN VĂN </a:t>
            </a: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5/VỞ GHI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6/BÚT MỰC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7/BÚT MÀU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8/THƯỚC KẺ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222AF6-401D-9E6E-FDF8-434248C29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421389"/>
              </p:ext>
            </p:extLst>
          </p:nvPr>
        </p:nvGraphicFramePr>
        <p:xfrm>
          <a:off x="357809" y="1597350"/>
          <a:ext cx="7460976" cy="51215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21748">
                  <a:extLst>
                    <a:ext uri="{9D8B030D-6E8A-4147-A177-3AD203B41FA5}">
                      <a16:colId xmlns:a16="http://schemas.microsoft.com/office/drawing/2014/main" val="159935565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528235343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6392325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2712605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364040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98383166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50959392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72754158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3136387217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75737681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57711643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val="2028609727"/>
                    </a:ext>
                  </a:extLst>
                </a:gridCol>
              </a:tblGrid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Ô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Ê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91497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4764681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Ơ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7779690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Ư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Ơ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O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Ă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428696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Ơ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O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71229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K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4492788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K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B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2516104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O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E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Ư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9611045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M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Ư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D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914129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M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3671915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U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Ă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3907061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B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U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Y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63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2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9966" y="1949346"/>
            <a:ext cx="570705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570605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9966" y="2838518"/>
            <a:ext cx="5707052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5570604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902029"/>
            <a:ext cx="818850" cy="643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27" y="2076369"/>
            <a:ext cx="732592" cy="6437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8" name="Cloud 17">
            <a:hlinkClick r:id="rId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Trong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..…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5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AF36D4-49AF-49D1-9108-79B5A5B5B9ED}"/>
              </a:ext>
            </a:extLst>
          </p:cNvPr>
          <p:cNvSpPr txBox="1"/>
          <p:nvPr/>
        </p:nvSpPr>
        <p:spPr>
          <a:xfrm>
            <a:off x="116783" y="217975"/>
            <a:ext cx="879861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III. GIỚI VÀ HỆ THỐNG PHÂN LOẠI 5 GIỚI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" panose="020B0502040504020204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91064-132F-4DF7-B961-CA5ED1BF76DD}"/>
              </a:ext>
            </a:extLst>
          </p:cNvPr>
          <p:cNvSpPr txBox="1"/>
          <p:nvPr/>
        </p:nvSpPr>
        <p:spPr>
          <a:xfrm>
            <a:off x="298173" y="1006351"/>
            <a:ext cx="5883965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 sinh vật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coi là đơn vị phân loại lớn nhất, bao gồm các ngành sinh vật với những đặc điểm nhất định.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nhà khoa học đã phân chia sinh vật ra thành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.(1)..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+………(2)…………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+………(3)…………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+………(4)…………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+………(5)…………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+………(6)…………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CA762-A56A-4717-B1B4-E2E671DA7330}"/>
              </a:ext>
            </a:extLst>
          </p:cNvPr>
          <p:cNvSpPr txBox="1"/>
          <p:nvPr/>
        </p:nvSpPr>
        <p:spPr>
          <a:xfrm>
            <a:off x="6406828" y="1006351"/>
            <a:ext cx="53381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tr88-SGK,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25.4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2" descr="BÀI 2 :CÁC GIỚI SINH VẬT">
            <a:extLst>
              <a:ext uri="{FF2B5EF4-FFF2-40B4-BE49-F238E27FC236}">
                <a16:creationId xmlns:a16="http://schemas.microsoft.com/office/drawing/2014/main" id="{9C2FC066-E23B-4673-91D1-4B9AA537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28" y="2393700"/>
            <a:ext cx="5257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04AFB-9666-4305-AABC-E7773EA1D782}"/>
              </a:ext>
            </a:extLst>
          </p:cNvPr>
          <p:cNvSpPr txBox="1"/>
          <p:nvPr/>
        </p:nvSpPr>
        <p:spPr>
          <a:xfrm>
            <a:off x="1126029" y="3304821"/>
            <a:ext cx="680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4BB37-CCF7-4D65-80C7-E95005CAF644}"/>
              </a:ext>
            </a:extLst>
          </p:cNvPr>
          <p:cNvSpPr txBox="1"/>
          <p:nvPr/>
        </p:nvSpPr>
        <p:spPr>
          <a:xfrm>
            <a:off x="718121" y="3811090"/>
            <a:ext cx="2365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4F9463-AA02-4935-9192-6DC2CEB5D656}"/>
              </a:ext>
            </a:extLst>
          </p:cNvPr>
          <p:cNvSpPr txBox="1"/>
          <p:nvPr/>
        </p:nvSpPr>
        <p:spPr>
          <a:xfrm>
            <a:off x="734122" y="4370720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AB1F9-6758-4A49-B7BF-BB476780A462}"/>
              </a:ext>
            </a:extLst>
          </p:cNvPr>
          <p:cNvSpPr txBox="1"/>
          <p:nvPr/>
        </p:nvSpPr>
        <p:spPr>
          <a:xfrm>
            <a:off x="718121" y="4901454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3D5B2-4CA0-4DDC-A123-FF1D368DA2DA}"/>
              </a:ext>
            </a:extLst>
          </p:cNvPr>
          <p:cNvSpPr txBox="1"/>
          <p:nvPr/>
        </p:nvSpPr>
        <p:spPr>
          <a:xfrm>
            <a:off x="718121" y="6019751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453C66-4D65-4EBF-B955-3BF9B8D2518A}"/>
              </a:ext>
            </a:extLst>
          </p:cNvPr>
          <p:cNvSpPr txBox="1"/>
          <p:nvPr/>
        </p:nvSpPr>
        <p:spPr>
          <a:xfrm>
            <a:off x="739970" y="5447770"/>
            <a:ext cx="2522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NINA Irregular Verbs | Baamboozle">
            <a:extLst>
              <a:ext uri="{FF2B5EF4-FFF2-40B4-BE49-F238E27FC236}">
                <a16:creationId xmlns:a16="http://schemas.microsoft.com/office/drawing/2014/main" id="{5EB68DC8-0FA2-487E-9B36-B236EE5C3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55" y="4272755"/>
            <a:ext cx="2836813" cy="28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0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9" grpId="0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AF36D4-49AF-49D1-9108-79B5A5B5B9ED}"/>
              </a:ext>
            </a:extLst>
          </p:cNvPr>
          <p:cNvSpPr txBox="1"/>
          <p:nvPr/>
        </p:nvSpPr>
        <p:spPr>
          <a:xfrm>
            <a:off x="116783" y="217975"/>
            <a:ext cx="879861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" panose="020B0502040504020204" pitchFamily="34" charset="0"/>
                <a:cs typeface="Times New Roman" panose="02020603050405020304" pitchFamily="18" charset="0"/>
                <a:sym typeface="+mn-lt"/>
              </a:rPr>
              <a:t>III. GIỚI VÀ HỆ THỐNG PHÂN LOẠI 5 GIỚI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" panose="020B0502040504020204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91064-132F-4DF7-B961-CA5ED1BF76DD}"/>
              </a:ext>
            </a:extLst>
          </p:cNvPr>
          <p:cNvSpPr txBox="1"/>
          <p:nvPr/>
        </p:nvSpPr>
        <p:spPr>
          <a:xfrm>
            <a:off x="298173" y="1006351"/>
            <a:ext cx="115148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 sinh vật </a:t>
            </a:r>
            <a:r>
              <a:rPr lang="vi-VN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coi là đơn vị phân loại lớn nhất, bao gồm các ngành sinh vật với những đặc điểm nhất định.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nhà khoa học đã phân chia sinh vật ra thành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.(1)..</a:t>
            </a:r>
            <a:r>
              <a:rPr lang="vi-VN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+………(3)…………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+………(4)…………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+………(5)…………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+………(6)…………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04AFB-9666-4305-AABC-E7773EA1D782}"/>
              </a:ext>
            </a:extLst>
          </p:cNvPr>
          <p:cNvSpPr txBox="1"/>
          <p:nvPr/>
        </p:nvSpPr>
        <p:spPr>
          <a:xfrm>
            <a:off x="6488862" y="2177888"/>
            <a:ext cx="680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4BB37-CCF7-4D65-80C7-E95005CAF644}"/>
              </a:ext>
            </a:extLst>
          </p:cNvPr>
          <p:cNvSpPr txBox="1"/>
          <p:nvPr/>
        </p:nvSpPr>
        <p:spPr>
          <a:xfrm>
            <a:off x="543697" y="2749869"/>
            <a:ext cx="11269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sơ.VD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4F9463-AA02-4935-9192-6DC2CEB5D656}"/>
              </a:ext>
            </a:extLst>
          </p:cNvPr>
          <p:cNvSpPr txBox="1"/>
          <p:nvPr/>
        </p:nvSpPr>
        <p:spPr>
          <a:xfrm>
            <a:off x="583622" y="3286664"/>
            <a:ext cx="110789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thực.VD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AB1F9-6758-4A49-B7BF-BB476780A462}"/>
              </a:ext>
            </a:extLst>
          </p:cNvPr>
          <p:cNvSpPr txBox="1"/>
          <p:nvPr/>
        </p:nvSpPr>
        <p:spPr>
          <a:xfrm>
            <a:off x="568402" y="3811090"/>
            <a:ext cx="112432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VD: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3D5B2-4CA0-4DDC-A123-FF1D368DA2DA}"/>
              </a:ext>
            </a:extLst>
          </p:cNvPr>
          <p:cNvSpPr txBox="1"/>
          <p:nvPr/>
        </p:nvSpPr>
        <p:spPr>
          <a:xfrm>
            <a:off x="583622" y="4873582"/>
            <a:ext cx="110949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VD: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453C66-4D65-4EBF-B955-3BF9B8D2518A}"/>
              </a:ext>
            </a:extLst>
          </p:cNvPr>
          <p:cNvSpPr txBox="1"/>
          <p:nvPr/>
        </p:nvSpPr>
        <p:spPr>
          <a:xfrm>
            <a:off x="529115" y="4335516"/>
            <a:ext cx="11073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VD: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56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A6084-1199-4C10-B630-11CC0E21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01" y="1851102"/>
            <a:ext cx="9136364" cy="478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D3CD0-D2F1-49B4-A247-85304EDCC616}"/>
              </a:ext>
            </a:extLst>
          </p:cNvPr>
          <p:cNvSpPr txBox="1"/>
          <p:nvPr/>
        </p:nvSpPr>
        <p:spPr>
          <a:xfrm>
            <a:off x="297772" y="221184"/>
            <a:ext cx="11059223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ãy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 xếp các loài trong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25.5 – SGK/89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 các giới Nấm, giới Động vật, Giới thực vật sao cho phù hợp. Nêu lí do vì 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sao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 xếp như vậy?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3DB417-C161-4736-8E44-E4DAA50EA53B}"/>
              </a:ext>
            </a:extLst>
          </p:cNvPr>
          <p:cNvSpPr txBox="1"/>
          <p:nvPr/>
        </p:nvSpPr>
        <p:spPr>
          <a:xfrm>
            <a:off x="924339" y="433530"/>
            <a:ext cx="2057400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 Nấm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35F9D-85C3-4264-B177-8E9AEB34D647}"/>
              </a:ext>
            </a:extLst>
          </p:cNvPr>
          <p:cNvSpPr txBox="1"/>
          <p:nvPr/>
        </p:nvSpPr>
        <p:spPr>
          <a:xfrm>
            <a:off x="8678149" y="423582"/>
            <a:ext cx="2589512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F1EBF-0A6B-449A-AE23-49E26DF5B094}"/>
              </a:ext>
            </a:extLst>
          </p:cNvPr>
          <p:cNvSpPr txBox="1"/>
          <p:nvPr/>
        </p:nvSpPr>
        <p:spPr>
          <a:xfrm>
            <a:off x="4335533" y="418493"/>
            <a:ext cx="2988821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74EF52-B703-4859-A5E4-28C822BBF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" r="67222" b="52753"/>
          <a:stretch/>
        </p:blipFill>
        <p:spPr>
          <a:xfrm>
            <a:off x="4686942" y="1286314"/>
            <a:ext cx="2286000" cy="1669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E5C91-39EA-484D-A69F-3A6A88D37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36" r="67222" b="11748"/>
          <a:stretch/>
        </p:blipFill>
        <p:spPr>
          <a:xfrm>
            <a:off x="8829905" y="1197989"/>
            <a:ext cx="2286000" cy="1534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13E7C-8CEC-4DCA-8AEF-317C1254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79" r="33259" b="52999"/>
          <a:stretch/>
        </p:blipFill>
        <p:spPr>
          <a:xfrm>
            <a:off x="768757" y="1238707"/>
            <a:ext cx="2368564" cy="1716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803F2-36F6-42E6-94A4-E3F291BA9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79" t="45995" r="33259" b="11989"/>
          <a:stretch/>
        </p:blipFill>
        <p:spPr>
          <a:xfrm>
            <a:off x="8829905" y="2899045"/>
            <a:ext cx="2299933" cy="1490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FCEDA8-E9DA-4A2B-8B7C-EE5796B63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22" t="977" b="53214"/>
          <a:stretch/>
        </p:blipFill>
        <p:spPr>
          <a:xfrm>
            <a:off x="4686942" y="3065582"/>
            <a:ext cx="2286001" cy="1673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E69395-A570-499B-8D7E-0F1A77B79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22" t="46746" b="11958"/>
          <a:stretch/>
        </p:blipFill>
        <p:spPr>
          <a:xfrm>
            <a:off x="8829904" y="4555626"/>
            <a:ext cx="2286001" cy="1508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5CFF12-CAEB-4A81-89F1-63F6D2178E99}"/>
              </a:ext>
            </a:extLst>
          </p:cNvPr>
          <p:cNvSpPr txBox="1"/>
          <p:nvPr/>
        </p:nvSpPr>
        <p:spPr>
          <a:xfrm>
            <a:off x="0" y="5024739"/>
            <a:ext cx="7509214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tabLst>
                <a:tab pos="45021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3DB417-C161-4736-8E44-E4DAA50EA53B}"/>
              </a:ext>
            </a:extLst>
          </p:cNvPr>
          <p:cNvSpPr txBox="1"/>
          <p:nvPr/>
        </p:nvSpPr>
        <p:spPr>
          <a:xfrm>
            <a:off x="924339" y="433530"/>
            <a:ext cx="2057400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 Nấm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35F9D-85C3-4264-B177-8E9AEB34D647}"/>
              </a:ext>
            </a:extLst>
          </p:cNvPr>
          <p:cNvSpPr txBox="1"/>
          <p:nvPr/>
        </p:nvSpPr>
        <p:spPr>
          <a:xfrm>
            <a:off x="8678149" y="423582"/>
            <a:ext cx="2589512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F1EBF-0A6B-449A-AE23-49E26DF5B094}"/>
              </a:ext>
            </a:extLst>
          </p:cNvPr>
          <p:cNvSpPr txBox="1"/>
          <p:nvPr/>
        </p:nvSpPr>
        <p:spPr>
          <a:xfrm>
            <a:off x="4335533" y="418493"/>
            <a:ext cx="2988821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5CFF12-CAEB-4A81-89F1-63F6D2178E99}"/>
              </a:ext>
            </a:extLst>
          </p:cNvPr>
          <p:cNvSpPr txBox="1"/>
          <p:nvPr/>
        </p:nvSpPr>
        <p:spPr>
          <a:xfrm>
            <a:off x="127328" y="1577204"/>
            <a:ext cx="2854411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tabLst>
                <a:tab pos="45021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5CFF12-CAEB-4A81-89F1-63F6D2178E99}"/>
              </a:ext>
            </a:extLst>
          </p:cNvPr>
          <p:cNvSpPr txBox="1"/>
          <p:nvPr/>
        </p:nvSpPr>
        <p:spPr>
          <a:xfrm>
            <a:off x="8413250" y="1729602"/>
            <a:ext cx="2854411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tabLst>
                <a:tab pos="45021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kinh</a:t>
            </a:r>
            <a:endParaRPr lang="en-US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5CFF12-CAEB-4A81-89F1-63F6D2178E99}"/>
              </a:ext>
            </a:extLst>
          </p:cNvPr>
          <p:cNvSpPr txBox="1"/>
          <p:nvPr/>
        </p:nvSpPr>
        <p:spPr>
          <a:xfrm>
            <a:off x="3854949" y="1729603"/>
            <a:ext cx="2854411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tabLst>
                <a:tab pos="45021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3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73F544-74BD-46E3-8257-A051ECDF2366}"/>
              </a:ext>
            </a:extLst>
          </p:cNvPr>
          <p:cNvSpPr/>
          <p:nvPr/>
        </p:nvSpPr>
        <p:spPr>
          <a:xfrm>
            <a:off x="8394667" y="734740"/>
            <a:ext cx="83792" cy="5973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A119F-0417-43A5-8EFC-14B9EC4CC7D3}"/>
              </a:ext>
            </a:extLst>
          </p:cNvPr>
          <p:cNvSpPr txBox="1"/>
          <p:nvPr/>
        </p:nvSpPr>
        <p:spPr>
          <a:xfrm>
            <a:off x="5073235" y="734741"/>
            <a:ext cx="333865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vật được chia thành những giới nào?</a:t>
            </a:r>
          </a:p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giới: Thực vật và Động vật.</a:t>
            </a:r>
          </a:p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giới: Khởi sinh và Nguyên sinh.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giới: Khởi sinh, Nguyên sinh, Thực vật, Nấm và Động vật.</a:t>
            </a:r>
          </a:p>
          <a:p>
            <a:pPr algn="l"/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giới: Khởi sinh, Nguyên sinh, Thực vật và Động vật.</a:t>
            </a: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BAEDE-515C-4134-BC52-0C9AEC5EED5A}"/>
              </a:ext>
            </a:extLst>
          </p:cNvPr>
          <p:cNvSpPr txBox="1"/>
          <p:nvPr/>
        </p:nvSpPr>
        <p:spPr>
          <a:xfrm>
            <a:off x="1568370" y="149966"/>
            <a:ext cx="905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HOÀN THÀNH BÀI TẬP TRẮC NGHIỆM</a:t>
            </a:r>
            <a:endParaRPr lang="en-US" sz="3200" dirty="0"/>
          </a:p>
        </p:txBody>
      </p:sp>
      <p:pic>
        <p:nvPicPr>
          <p:cNvPr id="1028" name="Picture 4" descr="Các bằng cấp tiếng Nhật">
            <a:extLst>
              <a:ext uri="{FF2B5EF4-FFF2-40B4-BE49-F238E27FC236}">
                <a16:creationId xmlns:a16="http://schemas.microsoft.com/office/drawing/2014/main" id="{0596E46D-CC04-4C00-A389-CAB651AF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28" y="3898834"/>
            <a:ext cx="3338651" cy="29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403071A-F550-435F-816B-156470E9F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084" y="5490843"/>
            <a:ext cx="2248590" cy="1264832"/>
          </a:xfrm>
          <a:prstGeom prst="roundRect">
            <a:avLst>
              <a:gd name="adj" fmla="val 301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BAC68-4BB5-4E02-BDD8-C6485825F9E2}"/>
              </a:ext>
            </a:extLst>
          </p:cNvPr>
          <p:cNvSpPr txBox="1"/>
          <p:nvPr/>
        </p:nvSpPr>
        <p:spPr>
          <a:xfrm>
            <a:off x="232637" y="706390"/>
            <a:ext cx="44884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1A6AA-0277-42E8-B633-119D23F003C6}"/>
              </a:ext>
            </a:extLst>
          </p:cNvPr>
          <p:cNvSpPr txBox="1"/>
          <p:nvPr/>
        </p:nvSpPr>
        <p:spPr>
          <a:xfrm>
            <a:off x="8651287" y="734741"/>
            <a:ext cx="35117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FD7CE-C3B8-41FC-B679-3BBBC61111E9}"/>
              </a:ext>
            </a:extLst>
          </p:cNvPr>
          <p:cNvSpPr/>
          <p:nvPr/>
        </p:nvSpPr>
        <p:spPr>
          <a:xfrm>
            <a:off x="4721087" y="734741"/>
            <a:ext cx="83792" cy="5973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1798F-401A-4BA6-917C-B271C00737DE}"/>
              </a:ext>
            </a:extLst>
          </p:cNvPr>
          <p:cNvSpPr txBox="1"/>
          <p:nvPr/>
        </p:nvSpPr>
        <p:spPr>
          <a:xfrm>
            <a:off x="8886513" y="4418209"/>
            <a:ext cx="2553014" cy="214526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A</a:t>
            </a: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D </a:t>
            </a: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A</a:t>
            </a:r>
          </a:p>
        </p:txBody>
      </p:sp>
    </p:spTree>
    <p:extLst>
      <p:ext uri="{BB962C8B-B14F-4D97-AF65-F5344CB8AC3E}">
        <p14:creationId xmlns:p14="http://schemas.microsoft.com/office/powerpoint/2010/main" val="10660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  <p:bldP spid="3" grpId="0"/>
      <p:bldP spid="5" grpId="0"/>
      <p:bldP spid="7" grpId="0"/>
      <p:bldP spid="9" grpId="0"/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741BFEF-9BC8-435E-87E8-976B59B73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30" y="3307006"/>
            <a:ext cx="417737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63480" bIns="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F18ED-ED93-4490-99CF-D0FC82793ABD}"/>
              </a:ext>
            </a:extLst>
          </p:cNvPr>
          <p:cNvGrpSpPr/>
          <p:nvPr/>
        </p:nvGrpSpPr>
        <p:grpSpPr>
          <a:xfrm>
            <a:off x="4991167" y="1581159"/>
            <a:ext cx="6966657" cy="4884233"/>
            <a:chOff x="5225343" y="1392844"/>
            <a:chExt cx="6966657" cy="4884233"/>
          </a:xfrm>
        </p:grpSpPr>
        <p:pic>
          <p:nvPicPr>
            <p:cNvPr id="4098" name="Picture 2" descr="BÀI 2 :CÁC GIỚI SINH VẬT">
              <a:extLst>
                <a:ext uri="{FF2B5EF4-FFF2-40B4-BE49-F238E27FC236}">
                  <a16:creationId xmlns:a16="http://schemas.microsoft.com/office/drawing/2014/main" id="{AD0FDC8D-99BC-49ED-B32A-49C452E60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343" y="1392844"/>
              <a:ext cx="6966657" cy="4884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B0F30B-327A-4083-9870-4A181B1D4965}"/>
                </a:ext>
              </a:extLst>
            </p:cNvPr>
            <p:cNvSpPr txBox="1"/>
            <p:nvPr/>
          </p:nvSpPr>
          <p:spPr>
            <a:xfrm>
              <a:off x="7504770" y="5366193"/>
              <a:ext cx="2199835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19B114-4269-4FD7-8DF1-62F69A8F8172}"/>
                </a:ext>
              </a:extLst>
            </p:cNvPr>
            <p:cNvSpPr txBox="1"/>
            <p:nvPr/>
          </p:nvSpPr>
          <p:spPr>
            <a:xfrm>
              <a:off x="7389595" y="4699281"/>
              <a:ext cx="2292708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A8DAE8-BCC7-4AA7-B3C2-86D3FFF64447}"/>
                </a:ext>
              </a:extLst>
            </p:cNvPr>
            <p:cNvSpPr txBox="1"/>
            <p:nvPr/>
          </p:nvSpPr>
          <p:spPr>
            <a:xfrm>
              <a:off x="7828546" y="1715380"/>
              <a:ext cx="15567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F52FD8-1A1C-4626-85FE-36AC7F18ACCD}"/>
                </a:ext>
              </a:extLst>
            </p:cNvPr>
            <p:cNvSpPr txBox="1"/>
            <p:nvPr/>
          </p:nvSpPr>
          <p:spPr>
            <a:xfrm>
              <a:off x="9995714" y="1675606"/>
              <a:ext cx="158584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8110B5-9E81-40BD-BBD7-A1A77E3154F4}"/>
                </a:ext>
              </a:extLst>
            </p:cNvPr>
            <p:cNvSpPr txBox="1"/>
            <p:nvPr/>
          </p:nvSpPr>
          <p:spPr>
            <a:xfrm>
              <a:off x="5798535" y="1669380"/>
              <a:ext cx="1456820" cy="443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17E1F5-9BDC-42EF-BA96-41E132C04097}"/>
              </a:ext>
            </a:extLst>
          </p:cNvPr>
          <p:cNvSpPr txBox="1"/>
          <p:nvPr/>
        </p:nvSpPr>
        <p:spPr>
          <a:xfrm>
            <a:off x="999131" y="1391786"/>
            <a:ext cx="432681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86B57-9477-45D3-887A-3687936FC05E}"/>
              </a:ext>
            </a:extLst>
          </p:cNvPr>
          <p:cNvSpPr txBox="1"/>
          <p:nvPr/>
        </p:nvSpPr>
        <p:spPr>
          <a:xfrm>
            <a:off x="465785" y="272660"/>
            <a:ext cx="9050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sắp xếp các loài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 các giới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vật sao cho phù 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pic>
        <p:nvPicPr>
          <p:cNvPr id="1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5D25EDD4-2F42-47FE-BC3D-02C9432AE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900" y="131203"/>
            <a:ext cx="2409366" cy="1355269"/>
          </a:xfrm>
          <a:prstGeom prst="roundRect">
            <a:avLst>
              <a:gd name="adj" fmla="val 298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446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315132" y="0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416442"/>
            <a:ext cx="9438469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574" y="2182603"/>
            <a:ext cx="3763617" cy="38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TỪ KHÓA:</a:t>
            </a:r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1/ SÁCH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SÁCH CÔNG NGHỆ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 SÁCH NGỮ VĂN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4/VỞ SOẠN VĂN </a:t>
            </a: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5/VỞ GHI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6/BÚT MỰC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7/BÚT MÀU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8/THƯỚC KẺ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8B2A6A-B052-7484-8DE2-94113390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61" y="2278329"/>
            <a:ext cx="6046303" cy="277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10" descr="Digit 180">
            <a:extLst>
              <a:ext uri="{FF2B5EF4-FFF2-40B4-BE49-F238E27FC236}">
                <a16:creationId xmlns:a16="http://schemas.microsoft.com/office/drawing/2014/main" id="{1E063521-0D04-E67B-48E2-9720C4DA5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28641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4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ungle Animal Border Stock Illustrations – 1,845 Jungle Animal Border Stock  Illustrations, Vectors &amp;amp; Clipart - Dreamstime">
            <a:extLst>
              <a:ext uri="{FF2B5EF4-FFF2-40B4-BE49-F238E27FC236}">
                <a16:creationId xmlns:a16="http://schemas.microsoft.com/office/drawing/2014/main" id="{17039138-5E4C-484D-B3BF-C310092C1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3" b="6377"/>
          <a:stretch/>
        </p:blipFill>
        <p:spPr bwMode="auto">
          <a:xfrm>
            <a:off x="-78547" y="4354803"/>
            <a:ext cx="6413500" cy="261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881CF9-BCAC-4012-8126-E70CD2C3E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875170"/>
              </p:ext>
            </p:extLst>
          </p:nvPr>
        </p:nvGraphicFramePr>
        <p:xfrm>
          <a:off x="576470" y="1150085"/>
          <a:ext cx="11300790" cy="341698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52646">
                  <a:extLst>
                    <a:ext uri="{9D8B030D-6E8A-4147-A177-3AD203B41FA5}">
                      <a16:colId xmlns:a16="http://schemas.microsoft.com/office/drawing/2014/main" val="2759560982"/>
                    </a:ext>
                  </a:extLst>
                </a:gridCol>
                <a:gridCol w="2113763">
                  <a:extLst>
                    <a:ext uri="{9D8B030D-6E8A-4147-A177-3AD203B41FA5}">
                      <a16:colId xmlns:a16="http://schemas.microsoft.com/office/drawing/2014/main" val="269545601"/>
                    </a:ext>
                  </a:extLst>
                </a:gridCol>
                <a:gridCol w="2228104">
                  <a:extLst>
                    <a:ext uri="{9D8B030D-6E8A-4147-A177-3AD203B41FA5}">
                      <a16:colId xmlns:a16="http://schemas.microsoft.com/office/drawing/2014/main" val="3206970469"/>
                    </a:ext>
                  </a:extLst>
                </a:gridCol>
                <a:gridCol w="1699591">
                  <a:extLst>
                    <a:ext uri="{9D8B030D-6E8A-4147-A177-3AD203B41FA5}">
                      <a16:colId xmlns:a16="http://schemas.microsoft.com/office/drawing/2014/main" val="1614205280"/>
                    </a:ext>
                  </a:extLst>
                </a:gridCol>
                <a:gridCol w="1933300">
                  <a:extLst>
                    <a:ext uri="{9D8B030D-6E8A-4147-A177-3AD203B41FA5}">
                      <a16:colId xmlns:a16="http://schemas.microsoft.com/office/drawing/2014/main" val="258369573"/>
                    </a:ext>
                  </a:extLst>
                </a:gridCol>
                <a:gridCol w="1873386">
                  <a:extLst>
                    <a:ext uri="{9D8B030D-6E8A-4147-A177-3AD203B41FA5}">
                      <a16:colId xmlns:a16="http://schemas.microsoft.com/office/drawing/2014/main" val="3307862213"/>
                    </a:ext>
                  </a:extLst>
                </a:gridCol>
              </a:tblGrid>
              <a:tr h="682930">
                <a:tc>
                  <a:txBody>
                    <a:bodyPr/>
                    <a:lstStyle/>
                    <a:p>
                      <a:pPr marL="60325" indent="0" algn="ctr">
                        <a:lnSpc>
                          <a:spcPct val="115000"/>
                        </a:lnSpc>
                        <a:tabLst/>
                      </a:pPr>
                      <a:r>
                        <a:rPr lang="en-US" sz="2600" dirty="0" err="1">
                          <a:effectLst/>
                        </a:rPr>
                        <a:t>Giới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Khởi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sinh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Nguyên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sinh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396875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Nấm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Thực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15000"/>
                        </a:lnSpc>
                        <a:tabLst>
                          <a:tab pos="517525" algn="l"/>
                        </a:tabLst>
                      </a:pPr>
                      <a:r>
                        <a:rPr lang="en-US" sz="2600" dirty="0" err="1">
                          <a:effectLst/>
                        </a:rPr>
                        <a:t>Động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070931"/>
                  </a:ext>
                </a:extLst>
              </a:tr>
              <a:tr h="2105793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tabLst/>
                      </a:pPr>
                      <a:r>
                        <a:rPr lang="en-US" sz="2600" dirty="0" err="1">
                          <a:effectLst/>
                        </a:rPr>
                        <a:t>Sinh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vật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-Vi khuẩn lam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-Vi khuẩn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vi-VN" sz="2600">
                          <a:effectLst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-Trùng biến hình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-Tảo lục đơn bào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-Nấm báo mưa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-Nấm hương</a:t>
                      </a: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>
                          <a:effectLst/>
                        </a:rPr>
                        <a:t>-Nấm bụng dê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Rêu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Cây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xoài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Dương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xỉ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Chó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đốm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Hươu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sao</a:t>
                      </a:r>
                      <a:endParaRPr lang="en-US" sz="26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tabLst>
                          <a:tab pos="540385" algn="l"/>
                          <a:tab pos="948690" algn="l"/>
                        </a:tabLst>
                      </a:pPr>
                      <a:r>
                        <a:rPr lang="en-US" sz="2600" dirty="0">
                          <a:effectLst/>
                        </a:rPr>
                        <a:t>-</a:t>
                      </a:r>
                      <a:r>
                        <a:rPr lang="en-US" sz="2600" dirty="0" err="1">
                          <a:effectLst/>
                        </a:rPr>
                        <a:t>Cú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mèo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92054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9D27AFF-94DF-4DAF-9BB3-FC1128CC76F3}"/>
              </a:ext>
            </a:extLst>
          </p:cNvPr>
          <p:cNvSpPr/>
          <p:nvPr/>
        </p:nvSpPr>
        <p:spPr>
          <a:xfrm>
            <a:off x="2057400" y="1921164"/>
            <a:ext cx="2027583" cy="725557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185AC-06E9-44B6-A862-64136711FE4F}"/>
              </a:ext>
            </a:extLst>
          </p:cNvPr>
          <p:cNvSpPr/>
          <p:nvPr/>
        </p:nvSpPr>
        <p:spPr>
          <a:xfrm>
            <a:off x="4199282" y="1921163"/>
            <a:ext cx="2027583" cy="1679714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0326AF-80F0-4EBC-B08E-FFFE36F1561B}"/>
              </a:ext>
            </a:extLst>
          </p:cNvPr>
          <p:cNvSpPr/>
          <p:nvPr/>
        </p:nvSpPr>
        <p:spPr>
          <a:xfrm>
            <a:off x="6443041" y="1921163"/>
            <a:ext cx="1502465" cy="261701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71584-0F14-45D9-A395-15DA83E207F6}"/>
              </a:ext>
            </a:extLst>
          </p:cNvPr>
          <p:cNvSpPr/>
          <p:nvPr/>
        </p:nvSpPr>
        <p:spPr>
          <a:xfrm>
            <a:off x="8161682" y="1921163"/>
            <a:ext cx="1502465" cy="261701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485EE-A22C-4761-9AEF-0A2EEC92AE37}"/>
              </a:ext>
            </a:extLst>
          </p:cNvPr>
          <p:cNvSpPr/>
          <p:nvPr/>
        </p:nvSpPr>
        <p:spPr>
          <a:xfrm>
            <a:off x="10019471" y="1917705"/>
            <a:ext cx="1502465" cy="261701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EE221-FEEB-4D50-902B-57CFC741D41C}"/>
              </a:ext>
            </a:extLst>
          </p:cNvPr>
          <p:cNvSpPr txBox="1"/>
          <p:nvPr/>
        </p:nvSpPr>
        <p:spPr>
          <a:xfrm>
            <a:off x="1161410" y="212783"/>
            <a:ext cx="9869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BẢNG KẾT QUẢ</a:t>
            </a:r>
            <a:endParaRPr lang="en-US" sz="4000" dirty="0"/>
          </a:p>
        </p:txBody>
      </p:sp>
      <p:pic>
        <p:nvPicPr>
          <p:cNvPr id="1026" name="Picture 2" descr="Jungle Animal Border Stock Illustrations – 1,845 Jungle Animal Border Stock  Illustrations, Vectors &amp;amp; Clipart - Dreamstime">
            <a:extLst>
              <a:ext uri="{FF2B5EF4-FFF2-40B4-BE49-F238E27FC236}">
                <a16:creationId xmlns:a16="http://schemas.microsoft.com/office/drawing/2014/main" id="{A7F1ACF8-284D-4FF5-8347-B0F7A493A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" b="61840"/>
          <a:stretch/>
        </p:blipFill>
        <p:spPr bwMode="auto">
          <a:xfrm>
            <a:off x="6215714" y="4534720"/>
            <a:ext cx="6413500" cy="25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79F63-95A5-CB91-BE2D-AA84567EF5D5}"/>
              </a:ext>
            </a:extLst>
          </p:cNvPr>
          <p:cNvSpPr/>
          <p:nvPr/>
        </p:nvSpPr>
        <p:spPr>
          <a:xfrm>
            <a:off x="-315132" y="0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416442"/>
            <a:ext cx="9438469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574" y="2182603"/>
            <a:ext cx="3763617" cy="38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TỪ KHÓA:</a:t>
            </a:r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1/ SÁCH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SÁCH CÔNG NGHỆ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 SÁCH NGỮ VĂN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4/VỞ SOẠN VĂN </a:t>
            </a: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5/VỞ GHI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6/BÚT MỰC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7/BÚT MÀU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8/THƯỚC KẺ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D749EF-9F0B-C259-CA4C-02DA9E991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35639"/>
              </p:ext>
            </p:extLst>
          </p:nvPr>
        </p:nvGraphicFramePr>
        <p:xfrm>
          <a:off x="225284" y="2698792"/>
          <a:ext cx="7858541" cy="30618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45754">
                  <a:extLst>
                    <a:ext uri="{9D8B030D-6E8A-4147-A177-3AD203B41FA5}">
                      <a16:colId xmlns:a16="http://schemas.microsoft.com/office/drawing/2014/main" val="803868416"/>
                    </a:ext>
                  </a:extLst>
                </a:gridCol>
                <a:gridCol w="2422594">
                  <a:extLst>
                    <a:ext uri="{9D8B030D-6E8A-4147-A177-3AD203B41FA5}">
                      <a16:colId xmlns:a16="http://schemas.microsoft.com/office/drawing/2014/main" val="223953754"/>
                    </a:ext>
                  </a:extLst>
                </a:gridCol>
                <a:gridCol w="2690193">
                  <a:extLst>
                    <a:ext uri="{9D8B030D-6E8A-4147-A177-3AD203B41FA5}">
                      <a16:colId xmlns:a16="http://schemas.microsoft.com/office/drawing/2014/main" val="762956678"/>
                    </a:ext>
                  </a:extLst>
                </a:gridCol>
              </a:tblGrid>
              <a:tr h="637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 GIÁO KHOA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GHI/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BÀI TẬP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 HỌC TẬP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906979"/>
                  </a:ext>
                </a:extLst>
              </a:tr>
              <a:tr h="230802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 SÁCH TOÁN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 SÁCH CÔNG NGHỆ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 SÁCH NGỮ VĂN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4/VỞ SOẠN VĂN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5/VỞ GHI TOÁN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6/BÚT MỰC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7/BÚT MÀU</a:t>
                      </a: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8/THƯỚC KẺ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7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6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ADD636-F85B-E464-8AFE-2B18CC698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111753"/>
              </p:ext>
            </p:extLst>
          </p:nvPr>
        </p:nvGraphicFramePr>
        <p:xfrm>
          <a:off x="1859371" y="754176"/>
          <a:ext cx="9126681" cy="5500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2227">
                  <a:extLst>
                    <a:ext uri="{9D8B030D-6E8A-4147-A177-3AD203B41FA5}">
                      <a16:colId xmlns:a16="http://schemas.microsoft.com/office/drawing/2014/main" val="1700272665"/>
                    </a:ext>
                  </a:extLst>
                </a:gridCol>
                <a:gridCol w="3042227">
                  <a:extLst>
                    <a:ext uri="{9D8B030D-6E8A-4147-A177-3AD203B41FA5}">
                      <a16:colId xmlns:a16="http://schemas.microsoft.com/office/drawing/2014/main" val="4287864061"/>
                    </a:ext>
                  </a:extLst>
                </a:gridCol>
                <a:gridCol w="3042227">
                  <a:extLst>
                    <a:ext uri="{9D8B030D-6E8A-4147-A177-3AD203B41FA5}">
                      <a16:colId xmlns:a16="http://schemas.microsoft.com/office/drawing/2014/main" val="4214918297"/>
                    </a:ext>
                  </a:extLst>
                </a:gridCol>
              </a:tblGrid>
              <a:tr h="1014122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SÁCH GIÁO KHOA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BÀI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 HỌC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53435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619483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991242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093878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KHTN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752596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sử-Địa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LS-ĐL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912923"/>
                  </a:ext>
                </a:extLst>
              </a:tr>
              <a:tr h="10141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521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6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924B1A-27FF-4130-BE27-0EE8BBA7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52D3F-3375-4754-93AB-72A58C67D806}"/>
              </a:ext>
            </a:extLst>
          </p:cNvPr>
          <p:cNvSpPr txBox="1"/>
          <p:nvPr/>
        </p:nvSpPr>
        <p:spPr>
          <a:xfrm>
            <a:off x="1691723" y="519714"/>
            <a:ext cx="8808554" cy="119181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 vào một cửa hàng sách lớn, em có dễ dàng tìm được quyển sách mình cần không?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AA9D2-41F9-4BE1-B1AD-EBF5FC82DBDA}"/>
              </a:ext>
            </a:extLst>
          </p:cNvPr>
          <p:cNvSpPr txBox="1"/>
          <p:nvPr/>
        </p:nvSpPr>
        <p:spPr>
          <a:xfrm>
            <a:off x="2727122" y="1711530"/>
            <a:ext cx="6097656" cy="64698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78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ÁO SÀI GÒN GIẢI PHÓNG">
            <a:extLst>
              <a:ext uri="{FF2B5EF4-FFF2-40B4-BE49-F238E27FC236}">
                <a16:creationId xmlns:a16="http://schemas.microsoft.com/office/drawing/2014/main" id="{E4EA377C-00F3-4F4F-87D9-542F045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9" y="224252"/>
            <a:ext cx="5524500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AHASA khai trương Hội sách giá đặc biệt - Báo Người lao động">
            <a:extLst>
              <a:ext uri="{FF2B5EF4-FFF2-40B4-BE49-F238E27FC236}">
                <a16:creationId xmlns:a16="http://schemas.microsoft.com/office/drawing/2014/main" id="{11207C42-4B56-4073-862B-8BF16BED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93" y="1997764"/>
            <a:ext cx="5234609" cy="3925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B1A18-450F-4B09-A714-966658D52A65}"/>
              </a:ext>
            </a:extLst>
          </p:cNvPr>
          <p:cNvSpPr txBox="1"/>
          <p:nvPr/>
        </p:nvSpPr>
        <p:spPr>
          <a:xfrm>
            <a:off x="6925919" y="395670"/>
            <a:ext cx="4154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B9F91-B7D9-45FF-AC74-7E725848D62A}"/>
              </a:ext>
            </a:extLst>
          </p:cNvPr>
          <p:cNvSpPr txBox="1"/>
          <p:nvPr/>
        </p:nvSpPr>
        <p:spPr>
          <a:xfrm>
            <a:off x="281609" y="5428399"/>
            <a:ext cx="552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25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Môi trường thế giới 2020: Bảo vệ đa dạng sinh học, hệ thống hỗ trợ sự  sống – Cổng thông tin ABS Việt Nam">
            <a:extLst>
              <a:ext uri="{FF2B5EF4-FFF2-40B4-BE49-F238E27FC236}">
                <a16:creationId xmlns:a16="http://schemas.microsoft.com/office/drawing/2014/main" id="{187868F9-DC5B-4474-A593-214F8107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9F956C-C1B9-4B05-ACB0-3A0F94801F28}"/>
              </a:ext>
            </a:extLst>
          </p:cNvPr>
          <p:cNvSpPr txBox="1"/>
          <p:nvPr/>
        </p:nvSpPr>
        <p:spPr>
          <a:xfrm>
            <a:off x="907774" y="4495423"/>
            <a:ext cx="10376452" cy="1942163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 dễ dàng tìm ra một loài sinh vật trong vô số các loài sinh vật trong tự nhiên, các nhà khoa học đã phân loại thế giới sống như thế nào?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0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2809</Words>
  <Application>Microsoft Office PowerPoint</Application>
  <PresentationFormat>Widescreen</PresentationFormat>
  <Paragraphs>692</Paragraphs>
  <Slides>40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#9Slide03 Noto Sans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PowerPoint Presentation</vt:lpstr>
      <vt:lpstr>Bài 25: HỆ THỐNG PHÂN LOẠI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HONG</dc:creator>
  <cp:lastModifiedBy>Dell</cp:lastModifiedBy>
  <cp:revision>124</cp:revision>
  <dcterms:created xsi:type="dcterms:W3CDTF">2021-08-08T13:09:21Z</dcterms:created>
  <dcterms:modified xsi:type="dcterms:W3CDTF">2023-11-27T03:08:57Z</dcterms:modified>
</cp:coreProperties>
</file>