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0"/>
  </p:notesMasterIdLst>
  <p:sldIdLst>
    <p:sldId id="257" r:id="rId2"/>
    <p:sldId id="263" r:id="rId3"/>
    <p:sldId id="470" r:id="rId4"/>
    <p:sldId id="265" r:id="rId5"/>
    <p:sldId id="349" r:id="rId6"/>
    <p:sldId id="463" r:id="rId7"/>
    <p:sldId id="464" r:id="rId8"/>
    <p:sldId id="469" r:id="rId9"/>
    <p:sldId id="465" r:id="rId10"/>
    <p:sldId id="268" r:id="rId11"/>
    <p:sldId id="477" r:id="rId12"/>
    <p:sldId id="472" r:id="rId13"/>
    <p:sldId id="475" r:id="rId14"/>
    <p:sldId id="473" r:id="rId15"/>
    <p:sldId id="474" r:id="rId16"/>
    <p:sldId id="292" r:id="rId17"/>
    <p:sldId id="476" r:id="rId18"/>
    <p:sldId id="4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87993" autoAdjust="0"/>
  </p:normalViewPr>
  <p:slideViewPr>
    <p:cSldViewPr>
      <p:cViewPr varScale="1">
        <p:scale>
          <a:sx n="67" d="100"/>
          <a:sy n="67" d="100"/>
        </p:scale>
        <p:origin x="135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91210-E46D-43DB-9810-7E5C8506D200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73F72-6DDE-44A6-83C5-74300475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2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7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259C-B7AA-41C2-AF29-5C7EB885B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1A9F1-827D-424B-A635-A39BE2D91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6F84A-0290-4085-ABCF-E45B4383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683AB-1016-4A3B-912E-5CD84FE2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037F5-ED8D-40E7-B69E-D9499A263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9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2381-206C-4FD6-B142-D759D720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5207B-5004-461B-BD33-B783D1592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0EC47-3098-402B-8E92-4B63AD13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AF02E-28A5-4190-AD73-08BF8700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9ADF0-B6BB-4861-BA49-42CC0CBF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67E34-E003-4671-AE87-E3EAE3D87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CAE8C-4A66-4115-A798-D9275A9B7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C02-0AAB-4223-90C4-928DF88B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43D20-B76B-4512-8166-091F8476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18F2-ABDD-47C2-A94E-A8343F8B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9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38349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77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1CF3-FE46-406E-88D6-B24CFC1D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5B54E-9470-41FC-879D-7DAC35FE9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031F8-2818-4C31-88E9-EBFC7FB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7C98-BC11-4A9F-B377-DAEDCB7C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3E9F8-3912-4D34-A78E-977E395F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4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38CAB-3BFF-457D-9807-36BFC9A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B3727-DA80-4A91-846E-C4DE9CCEF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8ED22-1278-481F-8F18-A141F108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B95D7-80B0-42FB-B47A-F32AA712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6BB1-2728-4245-8243-349DF28E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73F9-F3AB-4F9B-8863-D0CE96791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82C65-D877-4CDE-AB45-591B4FBE4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8AFD8-4B5F-4FD9-921A-E70EB8B06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19A9B-206E-4896-9600-06407B5C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8F39B-CDA1-4E8E-85D1-570EAE02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FAA63-C179-4401-8411-B32585AA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5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D3D9-9F9A-47C9-B813-B621EDD52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9DA7E-0B51-4A3D-8095-2F5481494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B1674-56C1-4670-882E-166FB52F4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2C9EB-9D32-490F-A126-0BA0ABBCC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F9055-8B03-45A9-926C-09DA1099F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F9CEB-865A-40ED-AA8D-2E038D0B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C231B-21EA-40B1-9810-C86BA704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DE838-0366-4036-A984-0981474D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6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8C55-50DB-47C3-9679-97A4BCD9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DA52F-7CDF-4703-9284-F3A47789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BB0D0-95B8-4D01-8BEF-8AF54CC2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47E5A-0CA9-4599-93A5-24F46A9C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0A96B-5147-48D5-8728-A6AB8127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920FE-A511-417F-9309-2C6C19ED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1068B-4C34-4A0B-B42B-F15DFDA1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65EE-D44E-400C-88B8-A3BD0E671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71A60-5AF0-45BA-916A-72614E367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2BC2B-244B-42C2-8252-135A6553A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273AA-D2E6-43C6-B59C-B013C3BA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3A289-A405-45C7-8F33-2295FAC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18A21-B4B6-4A09-9CED-08E163E6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1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5325-7CA5-4B9F-A58F-7D4CB2A3B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46F506-3C55-4D85-8CC0-C49443591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A55A-25E0-488C-816F-A8D5C69A9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4EAA5-8FB8-497D-9D73-475C0420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AC0C4-AD45-4F00-A386-C37F981F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EC130-30B7-4719-BAC5-AAF74FC6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5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A98158-581A-46D0-8438-02117961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D05AE-1DE8-4A0C-8BFC-DC2736A92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EA80C-C4AF-4C2C-BB4E-588B253CC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1B5AD-013E-4AA0-BDBA-E8C159C6B6FA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ED952-A382-4CD1-B763-58785A0C9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A57E2-A8AD-4B26-9C09-D3A0CC3D6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1867F-3A54-414F-AEEB-4774960E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1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ANH DÁN TƯỜNG SPA ĐẸP | Shopee Việt 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4202"/>
          </a:xfrm>
          <a:prstGeom prst="rect">
            <a:avLst/>
          </a:prstGeom>
          <a:noFill/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0" y="1905000"/>
            <a:ext cx="91440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347"/>
              </a:avLst>
            </a:prstTxWarp>
          </a:bodyPr>
          <a:lstStyle/>
          <a:p>
            <a:pPr algn="ctr"/>
            <a:r>
              <a:rPr lang="en-US" sz="44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</a:t>
            </a:r>
          </a:p>
          <a:p>
            <a:pPr algn="ctr"/>
            <a:endParaRPr lang="en-US" sz="44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00FF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THẦY CÔ GIÁ</a:t>
            </a:r>
            <a:r>
              <a:rPr lang="en-US" sz="44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O</a:t>
            </a:r>
            <a:r>
              <a:rPr lang="en-US" sz="44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ĐẾN DỰ GIỜ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5562602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b="1" kern="10" dirty="0">
                <a:ln w="19050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KHTN 8</a:t>
            </a:r>
          </a:p>
        </p:txBody>
      </p:sp>
      <p:pic>
        <p:nvPicPr>
          <p:cNvPr id="5" name="Picture 29" descr="Firewrk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5181600"/>
            <a:ext cx="15938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Firewrk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57200"/>
            <a:ext cx="14478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 descr="Firewrk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457200"/>
            <a:ext cx="12192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6" descr="Firewrk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4953002"/>
            <a:ext cx="16002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8" descr="Firewrk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2514602"/>
            <a:ext cx="144780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 rot="5400000">
            <a:off x="-1752600" y="4572000"/>
            <a:ext cx="4191000" cy="6858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TÔN SƯ TRỌNG ĐẠO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4999">
                    <a:srgbClr val="66008F"/>
                  </a:gs>
                  <a:gs pos="32500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0">
                    <a:srgbClr val="FF0000"/>
                  </a:gs>
                  <a:gs pos="67500">
                    <a:srgbClr val="BA0066"/>
                  </a:gs>
                  <a:gs pos="85001">
                    <a:srgbClr val="66008F"/>
                  </a:gs>
                  <a:gs pos="100000">
                    <a:srgbClr val="000082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12"/>
          <p:cNvSpPr>
            <a:spLocks noChangeArrowheads="1" noChangeShapeType="1" noTextEdit="1"/>
          </p:cNvSpPr>
          <p:nvPr/>
        </p:nvSpPr>
        <p:spPr bwMode="auto">
          <a:xfrm>
            <a:off x="1981200" y="0"/>
            <a:ext cx="1649412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vi-VN" sz="4000" kern="10"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ỵ </a:t>
            </a:r>
          </a:p>
          <a:p>
            <a:pPr algn="ctr"/>
            <a:r>
              <a:rPr lang="vi-VN" sz="4000" kern="10"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4000" kern="10" dirty="0">
              <a:ln w="31750">
                <a:solidFill>
                  <a:srgbClr val="FF0000"/>
                </a:solidFill>
                <a:round/>
                <a:headEnd/>
                <a:tailEnd/>
              </a:ln>
              <a:noFill/>
              <a:effectLst>
                <a:outerShdw dist="35921" dir="2700000" algn="ctr" rotWithShape="0">
                  <a:schemeClr val="tx1">
                    <a:alpha val="79999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7391400" y="0"/>
            <a:ext cx="17526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kern="10"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ọc</a:t>
            </a:r>
          </a:p>
          <a:p>
            <a:pPr algn="ctr"/>
            <a:r>
              <a:rPr lang="vi-VN" sz="4000" kern="10"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4000" kern="10" dirty="0">
              <a:ln w="31750">
                <a:solidFill>
                  <a:srgbClr val="FF0000"/>
                </a:solidFill>
                <a:round/>
                <a:headEnd/>
                <a:tailEnd/>
              </a:ln>
              <a:noFill/>
              <a:effectLst>
                <a:outerShdw dist="35921" dir="2700000" algn="ctr" rotWithShape="0">
                  <a:schemeClr val="tx1">
                    <a:alpha val="79999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8AA2D7-51B6-0AC3-59E8-BCE1B9AEA9E0}"/>
              </a:ext>
            </a:extLst>
          </p:cNvPr>
          <p:cNvSpPr txBox="1"/>
          <p:nvPr/>
        </p:nvSpPr>
        <p:spPr>
          <a:xfrm>
            <a:off x="609600" y="228601"/>
            <a:ext cx="853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+mj-lt"/>
              </a:rPr>
              <a:t>Câu 1</a:t>
            </a:r>
            <a:r>
              <a:rPr lang="vi-VN" sz="3200" dirty="0">
                <a:solidFill>
                  <a:srgbClr val="C00000"/>
                </a:solidFill>
                <a:latin typeface="+mj-lt"/>
              </a:rPr>
              <a:t>: 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92E57-D385-2FD9-5317-31642FB81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533400"/>
            <a:ext cx="4572000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E83BE4-F272-94D2-9716-4749A39A6D72}"/>
              </a:ext>
            </a:extLst>
          </p:cNvPr>
          <p:cNvSpPr txBox="1"/>
          <p:nvPr/>
        </p:nvSpPr>
        <p:spPr>
          <a:xfrm>
            <a:off x="381000" y="3810000"/>
            <a:ext cx="8686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32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P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32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P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32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</a:p>
          <a:p>
            <a:pPr marL="457200" indent="-457200" algn="just">
              <a:buFontTx/>
              <a:buChar char="-"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859D3A-8F78-41A9-A976-2F351844FD0B}"/>
              </a:ext>
            </a:extLst>
          </p:cNvPr>
          <p:cNvSpPr/>
          <p:nvPr/>
        </p:nvSpPr>
        <p:spPr>
          <a:xfrm>
            <a:off x="304800" y="1317739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FB16BC-623E-43A8-BD24-67E5308A145F}"/>
              </a:ext>
            </a:extLst>
          </p:cNvPr>
          <p:cNvSpPr/>
          <p:nvPr/>
        </p:nvSpPr>
        <p:spPr>
          <a:xfrm>
            <a:off x="914400" y="2209800"/>
            <a:ext cx="502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P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D0BF50-5A5B-4873-95B4-7440B0F7D616}"/>
              </a:ext>
            </a:extLst>
          </p:cNvPr>
          <p:cNvSpPr/>
          <p:nvPr/>
        </p:nvSpPr>
        <p:spPr>
          <a:xfrm>
            <a:off x="914400" y="2971800"/>
            <a:ext cx="3818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P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2A9D69-89A2-49DA-B080-796AD653E012}"/>
              </a:ext>
            </a:extLst>
          </p:cNvPr>
          <p:cNvSpPr/>
          <p:nvPr/>
        </p:nvSpPr>
        <p:spPr>
          <a:xfrm>
            <a:off x="895350" y="3771038"/>
            <a:ext cx="427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lơ lửng khi: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95F11-DA27-490E-B3E3-22E3D540ECC2}"/>
              </a:ext>
            </a:extLst>
          </p:cNvPr>
          <p:cNvSpPr txBox="1"/>
          <p:nvPr/>
        </p:nvSpPr>
        <p:spPr>
          <a:xfrm>
            <a:off x="152400" y="215473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6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38D323-27B7-4E09-93C0-7450991F4DAA}"/>
              </a:ext>
            </a:extLst>
          </p:cNvPr>
          <p:cNvSpPr txBox="1"/>
          <p:nvPr/>
        </p:nvSpPr>
        <p:spPr>
          <a:xfrm>
            <a:off x="495300" y="508008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Archimedes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89030-C95F-499D-9615-A2A277EED2E7}"/>
              </a:ext>
            </a:extLst>
          </p:cNvPr>
          <p:cNvSpPr txBox="1"/>
          <p:nvPr/>
        </p:nvSpPr>
        <p:spPr>
          <a:xfrm>
            <a:off x="533400" y="1312702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5980D-AED0-4777-9B92-5982313A923B}"/>
              </a:ext>
            </a:extLst>
          </p:cNvPr>
          <p:cNvSpPr txBox="1"/>
          <p:nvPr/>
        </p:nvSpPr>
        <p:spPr>
          <a:xfrm>
            <a:off x="495300" y="1712834"/>
            <a:ext cx="563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Archimedes: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23504-94E5-400A-B6CB-2A3B8F87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520139"/>
            <a:ext cx="2590800" cy="2191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83D35-E8DC-4CF4-84CB-185DA8CA1CEC}"/>
              </a:ext>
            </a:extLst>
          </p:cNvPr>
          <p:cNvSpPr txBox="1"/>
          <p:nvPr/>
        </p:nvSpPr>
        <p:spPr>
          <a:xfrm>
            <a:off x="3276600" y="3643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859D3A-8F78-41A9-A976-2F351844FD0B}"/>
              </a:ext>
            </a:extLst>
          </p:cNvPr>
          <p:cNvSpPr/>
          <p:nvPr/>
        </p:nvSpPr>
        <p:spPr>
          <a:xfrm>
            <a:off x="466725" y="3925275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FB16BC-623E-43A8-BD24-67E5308A145F}"/>
              </a:ext>
            </a:extLst>
          </p:cNvPr>
          <p:cNvSpPr/>
          <p:nvPr/>
        </p:nvSpPr>
        <p:spPr>
          <a:xfrm>
            <a:off x="762000" y="4783557"/>
            <a:ext cx="502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P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D0BF50-5A5B-4873-95B4-7440B0F7D616}"/>
              </a:ext>
            </a:extLst>
          </p:cNvPr>
          <p:cNvSpPr/>
          <p:nvPr/>
        </p:nvSpPr>
        <p:spPr>
          <a:xfrm>
            <a:off x="762000" y="5306777"/>
            <a:ext cx="3818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P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2A9D69-89A2-49DA-B080-796AD653E012}"/>
              </a:ext>
            </a:extLst>
          </p:cNvPr>
          <p:cNvSpPr/>
          <p:nvPr/>
        </p:nvSpPr>
        <p:spPr>
          <a:xfrm>
            <a:off x="775979" y="5703336"/>
            <a:ext cx="427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lơ lửng khi: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04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9EAF6F-AD09-47BC-9E1C-29E85B5E5EF6}"/>
              </a:ext>
            </a:extLst>
          </p:cNvPr>
          <p:cNvSpPr txBox="1"/>
          <p:nvPr/>
        </p:nvSpPr>
        <p:spPr>
          <a:xfrm>
            <a:off x="647700" y="166568"/>
            <a:ext cx="8229600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Archimedes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890A4605-DED5-4B5A-8C5B-199DA3654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4" y="2895600"/>
            <a:ext cx="504825" cy="5334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C10D41-BB16-4E0C-9F13-8D8C9084FB54}"/>
              </a:ext>
            </a:extLst>
          </p:cNvPr>
          <p:cNvSpPr txBox="1"/>
          <p:nvPr/>
        </p:nvSpPr>
        <p:spPr>
          <a:xfrm>
            <a:off x="533400" y="3478888"/>
            <a:ext cx="72390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Archimedes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Song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42F66D83-D6EB-4D16-A108-D0598B83B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340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24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DA1704-6F2D-48CA-ACED-29918D5349B2}"/>
              </a:ext>
            </a:extLst>
          </p:cNvPr>
          <p:cNvSpPr txBox="1"/>
          <p:nvPr/>
        </p:nvSpPr>
        <p:spPr>
          <a:xfrm>
            <a:off x="533400" y="76200"/>
            <a:ext cx="80772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8D4D2D3C-0DB3-4DDA-BB3D-19E5711F7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7CAAE-F5E2-428A-868B-C7888ABB1BBF}"/>
              </a:ext>
            </a:extLst>
          </p:cNvPr>
          <p:cNvSpPr txBox="1"/>
          <p:nvPr/>
        </p:nvSpPr>
        <p:spPr>
          <a:xfrm>
            <a:off x="609600" y="2971800"/>
            <a:ext cx="76962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Archimedes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40156571-49E4-4989-9E44-DB71A0F48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0386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8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E75285-BC6B-4372-9306-5E74033E8B8D}"/>
              </a:ext>
            </a:extLst>
          </p:cNvPr>
          <p:cNvSpPr txBox="1"/>
          <p:nvPr/>
        </p:nvSpPr>
        <p:spPr>
          <a:xfrm>
            <a:off x="-228600" y="533400"/>
            <a:ext cx="9753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Archimedes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Archimedes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Archimedes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endParaRPr lang="en-US" sz="2800" dirty="0"/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6AFB84B5-2B97-4BC2-9BB4-7A31B519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1" y="22860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45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00 mẫu Hình nền PowerPoint đẹp mầm non Miễn phí tải v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28600" y="381000"/>
            <a:ext cx="8382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8575">
                  <a:solidFill>
                    <a:srgbClr val="FEF8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ĐẾN ĐÂY KẾT THÚC</a:t>
            </a:r>
            <a:r>
              <a:rPr lang="en-US" sz="3600" b="1" kern="10" dirty="0">
                <a:ln w="28575">
                  <a:solidFill>
                    <a:srgbClr val="FEF8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828800" y="2162175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28575">
                  <a:solidFill>
                    <a:srgbClr val="FEF8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CÁC </a:t>
            </a:r>
            <a:r>
              <a:rPr lang="en-US" sz="3600" b="1" kern="10" dirty="0">
                <a:ln w="28575">
                  <a:solidFill>
                    <a:srgbClr val="FEF8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GIÁO VÀ CÁC </a:t>
            </a:r>
            <a:r>
              <a:rPr lang="vi-VN" sz="3600" b="1" kern="10" dirty="0">
                <a:ln w="28575">
                  <a:solidFill>
                    <a:srgbClr val="FEF8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HỌC SINH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D0305B-778B-4A97-9101-3639A49DF1FE}"/>
              </a:ext>
            </a:extLst>
          </p:cNvPr>
          <p:cNvSpPr txBox="1"/>
          <p:nvPr/>
        </p:nvSpPr>
        <p:spPr>
          <a:xfrm>
            <a:off x="228600" y="3048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Archimedes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DE3014-E088-4E85-A84A-8657F2541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1295399"/>
            <a:ext cx="4772025" cy="1473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47C9C3-840B-402E-914C-566DB1678CCA}"/>
              </a:ext>
            </a:extLst>
          </p:cNvPr>
          <p:cNvSpPr txBox="1"/>
          <p:nvPr/>
        </p:nvSpPr>
        <p:spPr>
          <a:xfrm>
            <a:off x="403862" y="4001446"/>
            <a:ext cx="82067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Tại sao khi bơi, chúng ta có thể nổi lên mặt nước nếu hít thật sâu?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A0250A-61E2-42DC-B921-99C39E05DE67}"/>
              </a:ext>
            </a:extLst>
          </p:cNvPr>
          <p:cNvSpPr txBox="1"/>
          <p:nvPr/>
        </p:nvSpPr>
        <p:spPr>
          <a:xfrm>
            <a:off x="375287" y="2896969"/>
            <a:ext cx="7783826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Archimedes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84CE2-2D82-48DD-8BF8-3CBFFA36225B}"/>
              </a:ext>
            </a:extLst>
          </p:cNvPr>
          <p:cNvSpPr txBox="1"/>
          <p:nvPr/>
        </p:nvSpPr>
        <p:spPr>
          <a:xfrm>
            <a:off x="403862" y="5334000"/>
            <a:ext cx="8915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Khi hít sâu, thể tích cơ thể tăng → nước đẩy lên mạnh hơn → FA lớn hơn trọng lượng.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315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BA9A0EF-3C87-4E1D-B047-136CE1BF41E8}"/>
              </a:ext>
            </a:extLst>
          </p:cNvPr>
          <p:cNvSpPr txBox="1"/>
          <p:nvPr/>
        </p:nvSpPr>
        <p:spPr>
          <a:xfrm>
            <a:off x="468631" y="685800"/>
            <a:ext cx="82067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ngồi thuyền nhỏ, nếu nghiêng người về một phía thuyền dễ bị lật?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6F62EF-E806-403C-B7AD-2F7CFAC58435}"/>
              </a:ext>
            </a:extLst>
          </p:cNvPr>
          <p:cNvSpPr txBox="1"/>
          <p:nvPr/>
        </p:nvSpPr>
        <p:spPr>
          <a:xfrm>
            <a:off x="855344" y="2590800"/>
            <a:ext cx="7848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nghiêng, thể tích nước bị thuyền chiếm giảm ở một bên → lực đẩy không còn thẳng hàng với trọng lực → thuyền mất cân bằng.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8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556D45-4BF9-E592-D9B6-F75117631A9A}"/>
              </a:ext>
            </a:extLst>
          </p:cNvPr>
          <p:cNvSpPr txBox="1"/>
          <p:nvPr/>
        </p:nvSpPr>
        <p:spPr>
          <a:xfrm>
            <a:off x="304799" y="4419600"/>
            <a:ext cx="8610601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C83FC-83A6-406F-9CAC-CA1F755FC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8600"/>
            <a:ext cx="722579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411E5-D852-6816-A680-62B3359C6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B0679FC-4E2A-D188-9991-AA62C46CBD41}"/>
              </a:ext>
            </a:extLst>
          </p:cNvPr>
          <p:cNvSpPr/>
          <p:nvPr/>
        </p:nvSpPr>
        <p:spPr>
          <a:xfrm rot="-5400000">
            <a:off x="1914986" y="1285148"/>
            <a:ext cx="1502666" cy="0"/>
          </a:xfrm>
          <a:prstGeom prst="line">
            <a:avLst/>
          </a:prstGeom>
          <a:ln w="123825" cap="rnd">
            <a:solidFill>
              <a:srgbClr val="3F3A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390594B-F6BA-B7E6-0E38-113FBD3D9CD9}"/>
              </a:ext>
            </a:extLst>
          </p:cNvPr>
          <p:cNvSpPr/>
          <p:nvPr/>
        </p:nvSpPr>
        <p:spPr>
          <a:xfrm rot="-5400000">
            <a:off x="5474763" y="1266442"/>
            <a:ext cx="1502666" cy="0"/>
          </a:xfrm>
          <a:prstGeom prst="line">
            <a:avLst/>
          </a:prstGeom>
          <a:ln w="123825" cap="rnd">
            <a:solidFill>
              <a:srgbClr val="3F3A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A3DC56-EA55-6120-A05A-6638E7160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28934">
            <a:off x="-307482" y="3718392"/>
            <a:ext cx="5453399" cy="640634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443FCAB-C260-7179-F838-D54FAD704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18456">
            <a:off x="3850476" y="3708050"/>
            <a:ext cx="5415130" cy="6361387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E8C3F061-88B2-61AB-7834-7D641A7A2C1E}"/>
              </a:ext>
            </a:extLst>
          </p:cNvPr>
          <p:cNvGrpSpPr/>
          <p:nvPr/>
        </p:nvGrpSpPr>
        <p:grpSpPr>
          <a:xfrm>
            <a:off x="926430" y="1589476"/>
            <a:ext cx="7025517" cy="3043613"/>
            <a:chOff x="0" y="0"/>
            <a:chExt cx="3778914" cy="225320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98E3ECD-AB83-EABA-15C6-491E00E35B38}"/>
                </a:ext>
              </a:extLst>
            </p:cNvPr>
            <p:cNvSpPr/>
            <p:nvPr/>
          </p:nvSpPr>
          <p:spPr>
            <a:xfrm>
              <a:off x="0" y="0"/>
              <a:ext cx="3778914" cy="2253205"/>
            </a:xfrm>
            <a:custGeom>
              <a:avLst/>
              <a:gdLst/>
              <a:ahLst/>
              <a:cxnLst/>
              <a:rect l="l" t="t" r="r" b="b"/>
              <a:pathLst>
                <a:path w="3778914" h="2253205">
                  <a:moveTo>
                    <a:pt x="3654454" y="2253205"/>
                  </a:moveTo>
                  <a:lnTo>
                    <a:pt x="124460" y="2253205"/>
                  </a:lnTo>
                  <a:cubicBezTo>
                    <a:pt x="55880" y="2253205"/>
                    <a:pt x="0" y="2197325"/>
                    <a:pt x="0" y="21287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54454" y="0"/>
                  </a:lnTo>
                  <a:cubicBezTo>
                    <a:pt x="3723034" y="0"/>
                    <a:pt x="3778914" y="55880"/>
                    <a:pt x="3778914" y="124460"/>
                  </a:cubicBezTo>
                  <a:lnTo>
                    <a:pt x="3778914" y="2128745"/>
                  </a:lnTo>
                  <a:cubicBezTo>
                    <a:pt x="3778914" y="2197325"/>
                    <a:pt x="3723034" y="2253205"/>
                    <a:pt x="3654454" y="2253205"/>
                  </a:cubicBezTo>
                  <a:close/>
                </a:path>
              </a:pathLst>
            </a:custGeom>
            <a:solidFill>
              <a:srgbClr val="EB8B8F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A532655E-F0DE-A77A-03A1-F765AF82DE38}"/>
              </a:ext>
            </a:extLst>
          </p:cNvPr>
          <p:cNvSpPr/>
          <p:nvPr/>
        </p:nvSpPr>
        <p:spPr>
          <a:xfrm flipV="1">
            <a:off x="926431" y="1513254"/>
            <a:ext cx="7025516" cy="1"/>
          </a:xfrm>
          <a:prstGeom prst="line">
            <a:avLst/>
          </a:prstGeom>
          <a:ln w="466725" cap="rnd">
            <a:solidFill>
              <a:srgbClr val="99B0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22ACB0D-8614-05EC-F724-72342504DEFC}"/>
              </a:ext>
            </a:extLst>
          </p:cNvPr>
          <p:cNvSpPr/>
          <p:nvPr/>
        </p:nvSpPr>
        <p:spPr>
          <a:xfrm flipV="1">
            <a:off x="940669" y="4499934"/>
            <a:ext cx="6907931" cy="65522"/>
          </a:xfrm>
          <a:prstGeom prst="line">
            <a:avLst/>
          </a:prstGeom>
          <a:ln w="238125" cap="rnd">
            <a:solidFill>
              <a:srgbClr val="99B0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893F671-2D01-2B4A-1A4A-487BD282442A}"/>
              </a:ext>
            </a:extLst>
          </p:cNvPr>
          <p:cNvGrpSpPr/>
          <p:nvPr/>
        </p:nvGrpSpPr>
        <p:grpSpPr>
          <a:xfrm>
            <a:off x="1151479" y="1824378"/>
            <a:ext cx="6416849" cy="2573810"/>
            <a:chOff x="0" y="0"/>
            <a:chExt cx="4629134" cy="2443255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55B29BE-8269-16F6-3260-2FFAFAEEB128}"/>
                </a:ext>
              </a:extLst>
            </p:cNvPr>
            <p:cNvSpPr/>
            <p:nvPr/>
          </p:nvSpPr>
          <p:spPr>
            <a:xfrm>
              <a:off x="0" y="0"/>
              <a:ext cx="4629134" cy="2443256"/>
            </a:xfrm>
            <a:custGeom>
              <a:avLst/>
              <a:gdLst/>
              <a:ahLst/>
              <a:cxnLst/>
              <a:rect l="l" t="t" r="r" b="b"/>
              <a:pathLst>
                <a:path w="4629134" h="2443256">
                  <a:moveTo>
                    <a:pt x="4504674" y="2443256"/>
                  </a:moveTo>
                  <a:lnTo>
                    <a:pt x="124460" y="2443256"/>
                  </a:lnTo>
                  <a:cubicBezTo>
                    <a:pt x="55880" y="2443256"/>
                    <a:pt x="0" y="2387375"/>
                    <a:pt x="0" y="2318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04674" y="0"/>
                  </a:lnTo>
                  <a:cubicBezTo>
                    <a:pt x="4573255" y="0"/>
                    <a:pt x="4629134" y="55880"/>
                    <a:pt x="4629134" y="124460"/>
                  </a:cubicBezTo>
                  <a:lnTo>
                    <a:pt x="4629134" y="2318795"/>
                  </a:lnTo>
                  <a:cubicBezTo>
                    <a:pt x="4629134" y="2387376"/>
                    <a:pt x="4573255" y="2443256"/>
                    <a:pt x="4504674" y="2443256"/>
                  </a:cubicBezTo>
                  <a:close/>
                </a:path>
              </a:pathLst>
            </a:custGeom>
            <a:solidFill>
              <a:srgbClr val="FFF6F5"/>
            </a:solidFill>
          </p:spPr>
          <p:txBody>
            <a:bodyPr/>
            <a:lstStyle/>
            <a:p>
              <a:endParaRPr lang="en-US" sz="900"/>
            </a:p>
          </p:txBody>
        </p: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5EA50198-9FFA-91AD-CF8D-F729CC9CB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910" y="4295640"/>
            <a:ext cx="669614" cy="140033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5B1FE21-CA84-876D-E8D4-F37A672C2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0419">
            <a:off x="7749646" y="896300"/>
            <a:ext cx="1283626" cy="123694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0903957-4979-4537-B8D8-28F5D524C2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9547" y="4995807"/>
            <a:ext cx="433690" cy="83989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DA8BFC-4D6A-1FCB-A531-16E21794CB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54478" y="4194211"/>
            <a:ext cx="1579342" cy="129218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5C0A0B2-1043-D761-9BC0-D2A9B13400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45399" y="3502373"/>
            <a:ext cx="252062" cy="36291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211DDD51-311A-4691-378E-B61B4FD6C5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79380" y="4944013"/>
            <a:ext cx="252062" cy="36291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D27C3A25-E207-6C41-A41E-811B89F284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631443" y="4840306"/>
            <a:ext cx="108002" cy="155501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1A5E923F-DA8B-4AD8-206F-15C46E0A1B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81639" y="3328078"/>
            <a:ext cx="170679" cy="24574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B0F88FDD-1D0A-B40E-4395-539C12752D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50309" y="2197329"/>
            <a:ext cx="183091" cy="263612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BAFBCDF9-7D92-9105-F6F9-F9F3C3EE71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73857" y="2441064"/>
            <a:ext cx="92566" cy="133276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1E7718F8-775C-E1D6-6F3E-B00B399F0E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903095">
            <a:off x="-160349" y="1862909"/>
            <a:ext cx="716500" cy="409057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11D012EC-38BE-9997-363F-14B6D56BC6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60008" flipH="1" flipV="1">
            <a:off x="8565210" y="3203454"/>
            <a:ext cx="683728" cy="390347"/>
          </a:xfrm>
          <a:prstGeom prst="rect">
            <a:avLst/>
          </a:prstGeom>
        </p:spPr>
      </p:pic>
      <p:sp>
        <p:nvSpPr>
          <p:cNvPr id="24" name="TextBox 24">
            <a:extLst>
              <a:ext uri="{FF2B5EF4-FFF2-40B4-BE49-F238E27FC236}">
                <a16:creationId xmlns:a16="http://schemas.microsoft.com/office/drawing/2014/main" id="{AAA83C5F-A5AC-296C-39A0-A7C224B6CE13}"/>
              </a:ext>
            </a:extLst>
          </p:cNvPr>
          <p:cNvSpPr txBox="1"/>
          <p:nvPr/>
        </p:nvSpPr>
        <p:spPr>
          <a:xfrm>
            <a:off x="1431427" y="2034835"/>
            <a:ext cx="598694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50: BÀI 17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ĐẨY ARCHIMEDES</a:t>
            </a:r>
          </a:p>
        </p:txBody>
      </p:sp>
    </p:spTree>
    <p:extLst>
      <p:ext uri="{BB962C8B-B14F-4D97-AF65-F5344CB8AC3E}">
        <p14:creationId xmlns:p14="http://schemas.microsoft.com/office/powerpoint/2010/main" val="144162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497BD24B-374A-22B2-60BD-4821E85E0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58" y="1799823"/>
            <a:ext cx="8198384" cy="3910239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53758" y="921561"/>
            <a:ext cx="86902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hút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)</a:t>
            </a:r>
            <a:endParaRPr lang="en-US" sz="3200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601B4-2CAC-4080-95FE-5CF80E535C82}"/>
              </a:ext>
            </a:extLst>
          </p:cNvPr>
          <p:cNvSpPr txBox="1"/>
          <p:nvPr/>
        </p:nvSpPr>
        <p:spPr>
          <a:xfrm>
            <a:off x="152400" y="381000"/>
            <a:ext cx="853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68A4A-F93F-464F-87B3-98A267AE0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08" y="1172662"/>
            <a:ext cx="3750210" cy="4117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8FB3D-1EA2-4E58-A796-EF986C35D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1" y="1172661"/>
            <a:ext cx="3429000" cy="4161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416DB0-7BC2-448F-8A9C-3B97023E4FDC}"/>
              </a:ext>
            </a:extLst>
          </p:cNvPr>
          <p:cNvSpPr txBox="1"/>
          <p:nvPr/>
        </p:nvSpPr>
        <p:spPr>
          <a:xfrm>
            <a:off x="225158" y="5473005"/>
            <a:ext cx="906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D1BA6-9CA5-4B80-A94A-A2985DD3A108}"/>
              </a:ext>
            </a:extLst>
          </p:cNvPr>
          <p:cNvSpPr txBox="1"/>
          <p:nvPr/>
        </p:nvSpPr>
        <p:spPr>
          <a:xfrm>
            <a:off x="243288" y="5448455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78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4" grpId="0"/>
      <p:bldP spid="4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B60254-6780-4E1B-9297-37EF163B3E7E}"/>
              </a:ext>
            </a:extLst>
          </p:cNvPr>
          <p:cNvSpPr txBox="1"/>
          <p:nvPr/>
        </p:nvSpPr>
        <p:spPr>
          <a:xfrm>
            <a:off x="228600" y="564478"/>
            <a:ext cx="54864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Treo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4DBDA-728E-42B7-8D8C-C552E2AC2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0"/>
            <a:ext cx="80564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678377-101E-4498-BC64-CC135C4E6802}"/>
              </a:ext>
            </a:extLst>
          </p:cNvPr>
          <p:cNvSpPr txBox="1"/>
          <p:nvPr/>
        </p:nvSpPr>
        <p:spPr>
          <a:xfrm>
            <a:off x="685800" y="4183681"/>
            <a:ext cx="25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31277-F694-4D22-8058-D33E8CDB3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48855"/>
            <a:ext cx="7562850" cy="2209145"/>
          </a:xfrm>
          <a:prstGeom prst="rect">
            <a:avLst/>
          </a:prstGeom>
        </p:spPr>
      </p:pic>
      <p:pic>
        <p:nvPicPr>
          <p:cNvPr id="3" name="thí nghiẹm">
            <a:hlinkClick r:id="" action="ppaction://media"/>
            <a:extLst>
              <a:ext uri="{FF2B5EF4-FFF2-40B4-BE49-F238E27FC236}">
                <a16:creationId xmlns:a16="http://schemas.microsoft.com/office/drawing/2014/main" id="{40486B5E-F0A4-4F8A-89F1-31F57D555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1" y="523220"/>
            <a:ext cx="3505200" cy="420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38D323-27B7-4E09-93C0-7450991F4DAA}"/>
              </a:ext>
            </a:extLst>
          </p:cNvPr>
          <p:cNvSpPr txBox="1"/>
          <p:nvPr/>
        </p:nvSpPr>
        <p:spPr>
          <a:xfrm>
            <a:off x="533400" y="1027926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Archimedes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89030-C95F-499D-9615-A2A277EED2E7}"/>
              </a:ext>
            </a:extLst>
          </p:cNvPr>
          <p:cNvSpPr txBox="1"/>
          <p:nvPr/>
        </p:nvSpPr>
        <p:spPr>
          <a:xfrm>
            <a:off x="533400" y="2200349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5980D-AED0-4777-9B92-5982313A923B}"/>
              </a:ext>
            </a:extLst>
          </p:cNvPr>
          <p:cNvSpPr txBox="1"/>
          <p:nvPr/>
        </p:nvSpPr>
        <p:spPr>
          <a:xfrm>
            <a:off x="523876" y="2880329"/>
            <a:ext cx="563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Archimedes: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23504-94E5-400A-B6CB-2A3B8F87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061898"/>
            <a:ext cx="2590800" cy="2191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83D35-E8DC-4CF4-84CB-185DA8CA1CEC}"/>
              </a:ext>
            </a:extLst>
          </p:cNvPr>
          <p:cNvSpPr txBox="1"/>
          <p:nvPr/>
        </p:nvSpPr>
        <p:spPr>
          <a:xfrm>
            <a:off x="381000" y="25274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A0EB1D-157B-4B75-ACA7-A80DB920D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0"/>
            <a:ext cx="90677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1A729-940D-4D73-9835-25B80783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0"/>
            <a:ext cx="8991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giới thiệu Archimedes">
            <a:hlinkClick r:id="" action="ppaction://media"/>
            <a:extLst>
              <a:ext uri="{FF2B5EF4-FFF2-40B4-BE49-F238E27FC236}">
                <a16:creationId xmlns:a16="http://schemas.microsoft.com/office/drawing/2014/main" id="{4F27BE99-6618-4902-A6C5-FDE71383E9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7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16CBE6-04AE-4B70-B3AE-A4BB29174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749"/>
            <a:ext cx="80564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A19AB-D108-4918-80D7-91876102BE12}"/>
              </a:ext>
            </a:extLst>
          </p:cNvPr>
          <p:cNvSpPr txBox="1"/>
          <p:nvPr/>
        </p:nvSpPr>
        <p:spPr>
          <a:xfrm>
            <a:off x="0" y="612343"/>
            <a:ext cx="8894670" cy="73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>
              <a:lnSpc>
                <a:spcPts val="18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vít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xốp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17.2?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85E29-2B5D-47AA-A07E-7A58330D3593}"/>
              </a:ext>
            </a:extLst>
          </p:cNvPr>
          <p:cNvSpPr txBox="1"/>
          <p:nvPr/>
        </p:nvSpPr>
        <p:spPr>
          <a:xfrm>
            <a:off x="-9525" y="4038600"/>
            <a:ext cx="10058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:………………</a:t>
            </a: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………………………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EB619-7E8E-4060-A699-BE65C12E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82075" y="-461438"/>
            <a:ext cx="29036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2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1103</TotalTime>
  <Words>983</Words>
  <Application>Microsoft Office PowerPoint</Application>
  <PresentationFormat>On-screen Show (4:3)</PresentationFormat>
  <Paragraphs>82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112</cp:revision>
  <dcterms:created xsi:type="dcterms:W3CDTF">2023-04-05T15:55:18Z</dcterms:created>
  <dcterms:modified xsi:type="dcterms:W3CDTF">2025-12-01T06:53:06Z</dcterms:modified>
</cp:coreProperties>
</file>