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7"/>
  </p:notesMasterIdLst>
  <p:sldIdLst>
    <p:sldId id="267" r:id="rId2"/>
    <p:sldId id="257" r:id="rId3"/>
    <p:sldId id="269" r:id="rId4"/>
    <p:sldId id="270" r:id="rId5"/>
    <p:sldId id="271" r:id="rId6"/>
    <p:sldId id="272" r:id="rId7"/>
    <p:sldId id="256" r:id="rId8"/>
    <p:sldId id="268" r:id="rId9"/>
    <p:sldId id="262" r:id="rId10"/>
    <p:sldId id="266" r:id="rId11"/>
    <p:sldId id="275" r:id="rId12"/>
    <p:sldId id="273" r:id="rId13"/>
    <p:sldId id="276" r:id="rId14"/>
    <p:sldId id="277" r:id="rId15"/>
    <p:sldId id="274" r:id="rId16"/>
    <p:sldId id="278" r:id="rId17"/>
    <p:sldId id="279" r:id="rId18"/>
    <p:sldId id="258" r:id="rId19"/>
    <p:sldId id="264" r:id="rId20"/>
    <p:sldId id="263" r:id="rId21"/>
    <p:sldId id="282" r:id="rId22"/>
    <p:sldId id="281" r:id="rId23"/>
    <p:sldId id="283" r:id="rId24"/>
    <p:sldId id="260" r:id="rId25"/>
    <p:sldId id="265" r:id="rId26"/>
  </p:sldIdLst>
  <p:sldSz cx="18288000" cy="10287000"/>
  <p:notesSz cx="6858000" cy="9144000"/>
  <p:embeddedFontLst>
    <p:embeddedFont>
      <p:font typeface="Atma Bold" panose="020B0604020202020204" charset="0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Poetsen" panose="020B0604020202020204" charset="0"/>
      <p:regular r:id="rId33"/>
    </p:embeddedFont>
    <p:embeddedFont>
      <p:font typeface="Raleway" pitchFamily="2" charset="0"/>
      <p:regular r:id="rId34"/>
      <p:bold r:id="rId35"/>
      <p:italic r:id="rId36"/>
      <p:boldItalic r:id="rId37"/>
    </p:embeddedFont>
    <p:embeddedFont>
      <p:font typeface="Raleway Black" pitchFamily="2" charset="0"/>
      <p:bold r:id="rId38"/>
      <p:boldItalic r:id="rId39"/>
    </p:embeddedFont>
    <p:embeddedFont>
      <p:font typeface="Sniglet" panose="020B0604020202020204" charset="0"/>
      <p:regular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842"/>
    <a:srgbClr val="3E7586"/>
    <a:srgbClr val="5B96A9"/>
    <a:srgbClr val="FECFA7"/>
    <a:srgbClr val="A0B29E"/>
    <a:srgbClr val="FBF6EB"/>
    <a:srgbClr val="7D96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0" d="100"/>
          <a:sy n="40" d="100"/>
        </p:scale>
        <p:origin x="376" y="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C729B8-DB41-4089-AD7F-85A0B41FF439}" type="datetimeFigureOut">
              <a:rPr lang="en-US" smtClean="0"/>
              <a:t>1/2/2023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559B06-238A-4A0A-9CF1-11732A8A2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1907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6.svg"/><Relationship Id="rId10" Type="http://schemas.openxmlformats.org/officeDocument/2006/relationships/image" Target="../media/image55.png"/><Relationship Id="rId4" Type="http://schemas.openxmlformats.org/officeDocument/2006/relationships/image" Target="../media/image5.png"/><Relationship Id="rId9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sv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5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sv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9.png"/><Relationship Id="rId5" Type="http://schemas.openxmlformats.org/officeDocument/2006/relationships/image" Target="../media/image6.svg"/><Relationship Id="rId10" Type="http://schemas.openxmlformats.org/officeDocument/2006/relationships/image" Target="../media/image55.png"/><Relationship Id="rId4" Type="http://schemas.openxmlformats.org/officeDocument/2006/relationships/image" Target="../media/image5.png"/><Relationship Id="rId9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1.svg"/><Relationship Id="rId7" Type="http://schemas.microsoft.com/office/2007/relationships/hdphoto" Target="../media/hdphoto1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svg"/><Relationship Id="rId10" Type="http://schemas.openxmlformats.org/officeDocument/2006/relationships/image" Target="../media/image67.jpeg"/><Relationship Id="rId4" Type="http://schemas.openxmlformats.org/officeDocument/2006/relationships/image" Target="../media/image62.png"/><Relationship Id="rId9" Type="http://schemas.openxmlformats.org/officeDocument/2006/relationships/image" Target="../media/image6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69.svg"/><Relationship Id="rId7" Type="http://schemas.openxmlformats.org/officeDocument/2006/relationships/image" Target="../media/image61.sv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71.svg"/><Relationship Id="rId4" Type="http://schemas.openxmlformats.org/officeDocument/2006/relationships/image" Target="../media/image70.png"/><Relationship Id="rId9" Type="http://schemas.openxmlformats.org/officeDocument/2006/relationships/image" Target="../media/image63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13" Type="http://schemas.openxmlformats.org/officeDocument/2006/relationships/image" Target="../media/image49.png"/><Relationship Id="rId3" Type="http://schemas.openxmlformats.org/officeDocument/2006/relationships/image" Target="../media/image24.svg"/><Relationship Id="rId7" Type="http://schemas.openxmlformats.org/officeDocument/2006/relationships/image" Target="../media/image62.png"/><Relationship Id="rId12" Type="http://schemas.openxmlformats.org/officeDocument/2006/relationships/image" Target="../media/image6.svg"/><Relationship Id="rId2" Type="http://schemas.openxmlformats.org/officeDocument/2006/relationships/image" Target="../media/image23.png"/><Relationship Id="rId16" Type="http://schemas.openxmlformats.org/officeDocument/2006/relationships/image" Target="../media/image3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11" Type="http://schemas.openxmlformats.org/officeDocument/2006/relationships/image" Target="../media/image5.png"/><Relationship Id="rId5" Type="http://schemas.openxmlformats.org/officeDocument/2006/relationships/image" Target="../media/image52.png"/><Relationship Id="rId15" Type="http://schemas.openxmlformats.org/officeDocument/2006/relationships/image" Target="../media/image35.png"/><Relationship Id="rId10" Type="http://schemas.openxmlformats.org/officeDocument/2006/relationships/image" Target="../media/image75.svg"/><Relationship Id="rId4" Type="http://schemas.openxmlformats.org/officeDocument/2006/relationships/image" Target="../media/image72.jpeg"/><Relationship Id="rId9" Type="http://schemas.openxmlformats.org/officeDocument/2006/relationships/image" Target="../media/image74.png"/><Relationship Id="rId14" Type="http://schemas.openxmlformats.org/officeDocument/2006/relationships/image" Target="../media/image50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4.svg"/><Relationship Id="rId7" Type="http://schemas.openxmlformats.org/officeDocument/2006/relationships/image" Target="../media/image12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75.svg"/><Relationship Id="rId18" Type="http://schemas.openxmlformats.org/officeDocument/2006/relationships/image" Target="../media/image55.png"/><Relationship Id="rId3" Type="http://schemas.microsoft.com/office/2007/relationships/media" Target="../media/media6.mp3"/><Relationship Id="rId7" Type="http://schemas.openxmlformats.org/officeDocument/2006/relationships/image" Target="../media/image77.svg"/><Relationship Id="rId12" Type="http://schemas.openxmlformats.org/officeDocument/2006/relationships/image" Target="../media/image74.png"/><Relationship Id="rId17" Type="http://schemas.openxmlformats.org/officeDocument/2006/relationships/image" Target="../media/image81.gif"/><Relationship Id="rId2" Type="http://schemas.openxmlformats.org/officeDocument/2006/relationships/audio" Target="../media/media5.mp3"/><Relationship Id="rId16" Type="http://schemas.openxmlformats.org/officeDocument/2006/relationships/image" Target="../media/image80.gif"/><Relationship Id="rId1" Type="http://schemas.microsoft.com/office/2007/relationships/media" Target="../media/media5.mp3"/><Relationship Id="rId6" Type="http://schemas.openxmlformats.org/officeDocument/2006/relationships/image" Target="../media/image76.png"/><Relationship Id="rId11" Type="http://schemas.openxmlformats.org/officeDocument/2006/relationships/image" Target="../media/image63.sv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8.svg"/><Relationship Id="rId10" Type="http://schemas.openxmlformats.org/officeDocument/2006/relationships/image" Target="../media/image62.png"/><Relationship Id="rId4" Type="http://schemas.openxmlformats.org/officeDocument/2006/relationships/audio" Target="../media/media6.mp3"/><Relationship Id="rId9" Type="http://schemas.openxmlformats.org/officeDocument/2006/relationships/image" Target="../media/image79.svg"/><Relationship Id="rId1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28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9.svg"/><Relationship Id="rId12" Type="http://schemas.openxmlformats.org/officeDocument/2006/relationships/image" Target="../media/image27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78.png"/><Relationship Id="rId11" Type="http://schemas.openxmlformats.org/officeDocument/2006/relationships/image" Target="../media/image75.svg"/><Relationship Id="rId5" Type="http://schemas.openxmlformats.org/officeDocument/2006/relationships/image" Target="../media/image77.svg"/><Relationship Id="rId10" Type="http://schemas.openxmlformats.org/officeDocument/2006/relationships/image" Target="../media/image74.png"/><Relationship Id="rId4" Type="http://schemas.openxmlformats.org/officeDocument/2006/relationships/image" Target="../media/image76.png"/><Relationship Id="rId9" Type="http://schemas.openxmlformats.org/officeDocument/2006/relationships/image" Target="../media/image63.svg"/><Relationship Id="rId14" Type="http://schemas.openxmlformats.org/officeDocument/2006/relationships/image" Target="../media/image8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34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3.svg"/><Relationship Id="rId12" Type="http://schemas.openxmlformats.org/officeDocument/2006/relationships/image" Target="../media/image33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62.png"/><Relationship Id="rId11" Type="http://schemas.openxmlformats.org/officeDocument/2006/relationships/image" Target="../media/image32.svg"/><Relationship Id="rId5" Type="http://schemas.openxmlformats.org/officeDocument/2006/relationships/image" Target="../media/image84.svg"/><Relationship Id="rId10" Type="http://schemas.openxmlformats.org/officeDocument/2006/relationships/image" Target="../media/image31.png"/><Relationship Id="rId4" Type="http://schemas.openxmlformats.org/officeDocument/2006/relationships/image" Target="../media/image83.png"/><Relationship Id="rId9" Type="http://schemas.openxmlformats.org/officeDocument/2006/relationships/image" Target="../media/image75.svg"/><Relationship Id="rId1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microsoft.com/office/2007/relationships/hdphoto" Target="../media/hdphoto2.wdp"/><Relationship Id="rId3" Type="http://schemas.openxmlformats.org/officeDocument/2006/relationships/image" Target="../media/image84.svg"/><Relationship Id="rId7" Type="http://schemas.openxmlformats.org/officeDocument/2006/relationships/image" Target="../media/image75.svg"/><Relationship Id="rId12" Type="http://schemas.openxmlformats.org/officeDocument/2006/relationships/image" Target="../media/image85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11" Type="http://schemas.openxmlformats.org/officeDocument/2006/relationships/image" Target="../media/image34.svg"/><Relationship Id="rId5" Type="http://schemas.openxmlformats.org/officeDocument/2006/relationships/image" Target="../media/image63.svg"/><Relationship Id="rId10" Type="http://schemas.openxmlformats.org/officeDocument/2006/relationships/image" Target="../media/image33.png"/><Relationship Id="rId4" Type="http://schemas.openxmlformats.org/officeDocument/2006/relationships/image" Target="../media/image62.png"/><Relationship Id="rId9" Type="http://schemas.openxmlformats.org/officeDocument/2006/relationships/image" Target="../media/image32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91.svg"/><Relationship Id="rId3" Type="http://schemas.openxmlformats.org/officeDocument/2006/relationships/image" Target="../media/image24.svg"/><Relationship Id="rId7" Type="http://schemas.openxmlformats.org/officeDocument/2006/relationships/image" Target="../media/image89.svg"/><Relationship Id="rId12" Type="http://schemas.openxmlformats.org/officeDocument/2006/relationships/image" Target="../media/image90.png"/><Relationship Id="rId17" Type="http://schemas.openxmlformats.org/officeDocument/2006/relationships/image" Target="../media/image93.svg"/><Relationship Id="rId2" Type="http://schemas.openxmlformats.org/officeDocument/2006/relationships/image" Target="../media/image23.png"/><Relationship Id="rId16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11" Type="http://schemas.openxmlformats.org/officeDocument/2006/relationships/image" Target="../media/image34.svg"/><Relationship Id="rId5" Type="http://schemas.openxmlformats.org/officeDocument/2006/relationships/image" Target="../media/image87.svg"/><Relationship Id="rId15" Type="http://schemas.openxmlformats.org/officeDocument/2006/relationships/image" Target="../media/image12.svg"/><Relationship Id="rId10" Type="http://schemas.openxmlformats.org/officeDocument/2006/relationships/image" Target="../media/image33.png"/><Relationship Id="rId4" Type="http://schemas.openxmlformats.org/officeDocument/2006/relationships/image" Target="../media/image86.png"/><Relationship Id="rId9" Type="http://schemas.openxmlformats.org/officeDocument/2006/relationships/image" Target="../media/image28.svg"/><Relationship Id="rId1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99.svg"/><Relationship Id="rId18" Type="http://schemas.openxmlformats.org/officeDocument/2006/relationships/image" Target="../media/image45.png"/><Relationship Id="rId3" Type="http://schemas.openxmlformats.org/officeDocument/2006/relationships/image" Target="../media/image24.svg"/><Relationship Id="rId21" Type="http://schemas.openxmlformats.org/officeDocument/2006/relationships/image" Target="../media/image84.svg"/><Relationship Id="rId7" Type="http://schemas.openxmlformats.org/officeDocument/2006/relationships/image" Target="../media/image95.svg"/><Relationship Id="rId12" Type="http://schemas.openxmlformats.org/officeDocument/2006/relationships/image" Target="../media/image98.png"/><Relationship Id="rId17" Type="http://schemas.openxmlformats.org/officeDocument/2006/relationships/image" Target="../media/image75.svg"/><Relationship Id="rId2" Type="http://schemas.openxmlformats.org/officeDocument/2006/relationships/image" Target="../media/image23.png"/><Relationship Id="rId16" Type="http://schemas.openxmlformats.org/officeDocument/2006/relationships/image" Target="../media/image74.png"/><Relationship Id="rId20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11" Type="http://schemas.openxmlformats.org/officeDocument/2006/relationships/image" Target="../media/image50.svg"/><Relationship Id="rId5" Type="http://schemas.openxmlformats.org/officeDocument/2006/relationships/image" Target="../media/image71.svg"/><Relationship Id="rId15" Type="http://schemas.openxmlformats.org/officeDocument/2006/relationships/image" Target="../media/image63.svg"/><Relationship Id="rId10" Type="http://schemas.openxmlformats.org/officeDocument/2006/relationships/image" Target="../media/image49.png"/><Relationship Id="rId19" Type="http://schemas.openxmlformats.org/officeDocument/2006/relationships/image" Target="../media/image46.svg"/><Relationship Id="rId4" Type="http://schemas.openxmlformats.org/officeDocument/2006/relationships/image" Target="../media/image70.png"/><Relationship Id="rId9" Type="http://schemas.openxmlformats.org/officeDocument/2006/relationships/image" Target="../media/image97.svg"/><Relationship Id="rId1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4.svg"/><Relationship Id="rId7" Type="http://schemas.openxmlformats.org/officeDocument/2006/relationships/image" Target="../media/image12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4.svg"/><Relationship Id="rId7" Type="http://schemas.openxmlformats.org/officeDocument/2006/relationships/image" Target="../media/image12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4.svg"/><Relationship Id="rId7" Type="http://schemas.openxmlformats.org/officeDocument/2006/relationships/image" Target="../media/image12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svg"/><Relationship Id="rId7" Type="http://schemas.openxmlformats.org/officeDocument/2006/relationships/image" Target="../media/image1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16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svg"/><Relationship Id="rId18" Type="http://schemas.openxmlformats.org/officeDocument/2006/relationships/image" Target="../media/image37.png"/><Relationship Id="rId3" Type="http://schemas.openxmlformats.org/officeDocument/2006/relationships/image" Target="../media/image22.svg"/><Relationship Id="rId21" Type="http://schemas.openxmlformats.org/officeDocument/2006/relationships/image" Target="../media/image40.svg"/><Relationship Id="rId7" Type="http://schemas.openxmlformats.org/officeDocument/2006/relationships/image" Target="../media/image26.svg"/><Relationship Id="rId12" Type="http://schemas.openxmlformats.org/officeDocument/2006/relationships/image" Target="../media/image31.png"/><Relationship Id="rId17" Type="http://schemas.openxmlformats.org/officeDocument/2006/relationships/image" Target="../media/image36.svg"/><Relationship Id="rId2" Type="http://schemas.openxmlformats.org/officeDocument/2006/relationships/image" Target="../media/image21.png"/><Relationship Id="rId16" Type="http://schemas.openxmlformats.org/officeDocument/2006/relationships/image" Target="../media/image35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0.svg"/><Relationship Id="rId5" Type="http://schemas.openxmlformats.org/officeDocument/2006/relationships/image" Target="../media/image24.svg"/><Relationship Id="rId15" Type="http://schemas.openxmlformats.org/officeDocument/2006/relationships/image" Target="../media/image34.svg"/><Relationship Id="rId23" Type="http://schemas.openxmlformats.org/officeDocument/2006/relationships/image" Target="../media/image42.svg"/><Relationship Id="rId10" Type="http://schemas.openxmlformats.org/officeDocument/2006/relationships/image" Target="../media/image29.png"/><Relationship Id="rId19" Type="http://schemas.openxmlformats.org/officeDocument/2006/relationships/image" Target="../media/image38.svg"/><Relationship Id="rId4" Type="http://schemas.openxmlformats.org/officeDocument/2006/relationships/image" Target="../media/image23.png"/><Relationship Id="rId9" Type="http://schemas.openxmlformats.org/officeDocument/2006/relationships/image" Target="../media/image28.svg"/><Relationship Id="rId14" Type="http://schemas.openxmlformats.org/officeDocument/2006/relationships/image" Target="../media/image33.png"/><Relationship Id="rId22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.svg"/><Relationship Id="rId7" Type="http://schemas.openxmlformats.org/officeDocument/2006/relationships/image" Target="../media/image12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14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6.svg"/><Relationship Id="rId18" Type="http://schemas.openxmlformats.org/officeDocument/2006/relationships/image" Target="../media/image51.jpeg"/><Relationship Id="rId3" Type="http://schemas.openxmlformats.org/officeDocument/2006/relationships/image" Target="../media/image6.svg"/><Relationship Id="rId7" Type="http://schemas.openxmlformats.org/officeDocument/2006/relationships/image" Target="../media/image14.svg"/><Relationship Id="rId12" Type="http://schemas.openxmlformats.org/officeDocument/2006/relationships/image" Target="../media/image45.png"/><Relationship Id="rId17" Type="http://schemas.openxmlformats.org/officeDocument/2006/relationships/image" Target="../media/image50.svg"/><Relationship Id="rId2" Type="http://schemas.openxmlformats.org/officeDocument/2006/relationships/image" Target="../media/image5.png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2.svg"/><Relationship Id="rId5" Type="http://schemas.openxmlformats.org/officeDocument/2006/relationships/image" Target="../media/image24.svg"/><Relationship Id="rId15" Type="http://schemas.openxmlformats.org/officeDocument/2006/relationships/image" Target="../media/image48.svg"/><Relationship Id="rId10" Type="http://schemas.openxmlformats.org/officeDocument/2006/relationships/image" Target="../media/image11.png"/><Relationship Id="rId19" Type="http://schemas.openxmlformats.org/officeDocument/2006/relationships/image" Target="../media/image52.png"/><Relationship Id="rId4" Type="http://schemas.openxmlformats.org/officeDocument/2006/relationships/image" Target="../media/image23.png"/><Relationship Id="rId9" Type="http://schemas.openxmlformats.org/officeDocument/2006/relationships/image" Target="../media/image44.svg"/><Relationship Id="rId1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6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29844" y="2260334"/>
            <a:ext cx="15428312" cy="576633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672119">
            <a:off x="-4542646" y="7181400"/>
            <a:ext cx="6954505" cy="568530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4345365">
            <a:off x="-3375540" y="-3232882"/>
            <a:ext cx="7209588" cy="562347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8749942">
            <a:off x="14195608" y="-4869878"/>
            <a:ext cx="6599876" cy="753097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9869978">
            <a:off x="13905037" y="6743993"/>
            <a:ext cx="7181017" cy="556528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3396030">
            <a:off x="-1630337" y="9147180"/>
            <a:ext cx="4321591" cy="113982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7982470" y="246119"/>
            <a:ext cx="2323060" cy="156516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5319511">
            <a:off x="-861536" y="-760407"/>
            <a:ext cx="3780472" cy="4114800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3954571" y="6217567"/>
            <a:ext cx="10378854" cy="7468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</a:pPr>
            <a:r>
              <a:rPr lang="en-US" sz="9600" dirty="0">
                <a:solidFill>
                  <a:srgbClr val="FBF6EB"/>
                </a:solidFill>
                <a:latin typeface="Sniglet"/>
              </a:rPr>
              <a:t>Look and say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272001" y="3900694"/>
            <a:ext cx="9743995" cy="1867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923"/>
              </a:lnSpc>
            </a:pPr>
            <a:r>
              <a:rPr lang="en-US" sz="16300" spc="566" dirty="0">
                <a:solidFill>
                  <a:srgbClr val="FBF6EB"/>
                </a:solidFill>
                <a:latin typeface="Atma Bold"/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40537425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6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345365">
            <a:off x="-3375540" y="-3232882"/>
            <a:ext cx="7209588" cy="562347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9869978">
            <a:off x="14405254" y="7504356"/>
            <a:ext cx="7181017" cy="556528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319511">
            <a:off x="-861536" y="-760407"/>
            <a:ext cx="3780472" cy="41148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9827760-C21D-F90B-097E-3DF7C0FC233E}"/>
              </a:ext>
            </a:extLst>
          </p:cNvPr>
          <p:cNvSpPr txBox="1"/>
          <p:nvPr/>
        </p:nvSpPr>
        <p:spPr>
          <a:xfrm>
            <a:off x="3153852" y="342900"/>
            <a:ext cx="147531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5B96A9"/>
                </a:solidFill>
                <a:latin typeface="Sniglet" panose="020B0604020202020204" charset="0"/>
              </a:rPr>
              <a:t>Ex 1. Write the words / phrases in the box next to the definition. (P.8)</a:t>
            </a:r>
          </a:p>
        </p:txBody>
      </p:sp>
      <p:sp>
        <p:nvSpPr>
          <p:cNvPr id="20" name="Rounded Rectangle 65">
            <a:extLst>
              <a:ext uri="{FF2B5EF4-FFF2-40B4-BE49-F238E27FC236}">
                <a16:creationId xmlns:a16="http://schemas.microsoft.com/office/drawing/2014/main" id="{24F7351F-E2FF-14F9-8300-173C2120CA5B}"/>
              </a:ext>
            </a:extLst>
          </p:cNvPr>
          <p:cNvSpPr/>
          <p:nvPr/>
        </p:nvSpPr>
        <p:spPr>
          <a:xfrm>
            <a:off x="2819400" y="2024314"/>
            <a:ext cx="15193522" cy="172839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Sniglet" panose="020B060402020202020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A23B2A5-9196-492E-DEB6-547769BB7AD0}"/>
              </a:ext>
            </a:extLst>
          </p:cNvPr>
          <p:cNvSpPr txBox="1"/>
          <p:nvPr/>
        </p:nvSpPr>
        <p:spPr>
          <a:xfrm>
            <a:off x="3708148" y="2123397"/>
            <a:ext cx="34693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Sniglet" panose="020B0604020202020204" charset="0"/>
              </a:rPr>
              <a:t>talent show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33F43D3-F056-0DCE-CA3E-62EB84EC5191}"/>
              </a:ext>
            </a:extLst>
          </p:cNvPr>
          <p:cNvSpPr txBox="1"/>
          <p:nvPr/>
        </p:nvSpPr>
        <p:spPr>
          <a:xfrm>
            <a:off x="7947818" y="2108869"/>
            <a:ext cx="25275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Sniglet" panose="020B0604020202020204" charset="0"/>
              </a:rPr>
              <a:t>comedy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BC7FB74-E873-B118-0C7F-33979954C52B}"/>
              </a:ext>
            </a:extLst>
          </p:cNvPr>
          <p:cNvSpPr txBox="1"/>
          <p:nvPr/>
        </p:nvSpPr>
        <p:spPr>
          <a:xfrm>
            <a:off x="11437208" y="2123397"/>
            <a:ext cx="65949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Sniglet" panose="020B0604020202020204" charset="0"/>
              </a:rPr>
              <a:t>educational </a:t>
            </a:r>
            <a:r>
              <a:rPr lang="en-US" sz="4400" dirty="0" err="1">
                <a:latin typeface="Sniglet" panose="020B0604020202020204" charset="0"/>
              </a:rPr>
              <a:t>programme</a:t>
            </a:r>
            <a:endParaRPr lang="en-US" sz="4400" dirty="0">
              <a:latin typeface="Sniglet" panose="020B060402020202020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F04403C-FFC8-0703-6323-12457AF7A7A6}"/>
              </a:ext>
            </a:extLst>
          </p:cNvPr>
          <p:cNvSpPr txBox="1"/>
          <p:nvPr/>
        </p:nvSpPr>
        <p:spPr>
          <a:xfrm>
            <a:off x="3727404" y="2802856"/>
            <a:ext cx="20816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Sniglet" panose="020B0604020202020204" charset="0"/>
              </a:rPr>
              <a:t>viewer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CBC5A90-92EB-C722-5F4D-919498887811}"/>
              </a:ext>
            </a:extLst>
          </p:cNvPr>
          <p:cNvSpPr txBox="1"/>
          <p:nvPr/>
        </p:nvSpPr>
        <p:spPr>
          <a:xfrm>
            <a:off x="7947818" y="2802855"/>
            <a:ext cx="34693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Sniglet" panose="020B0604020202020204" charset="0"/>
              </a:rPr>
              <a:t>character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26EEF2B-E6AE-406E-82EC-CCB9471376BD}"/>
              </a:ext>
            </a:extLst>
          </p:cNvPr>
          <p:cNvSpPr txBox="1"/>
          <p:nvPr/>
        </p:nvSpPr>
        <p:spPr>
          <a:xfrm>
            <a:off x="2823882" y="4189984"/>
            <a:ext cx="89871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Sniglet" panose="020B0604020202020204" charset="0"/>
              </a:rPr>
              <a:t>1. an animal or person in a film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BDCF9E7-AE3B-2FE1-2EFB-3A07B1C1407A}"/>
              </a:ext>
            </a:extLst>
          </p:cNvPr>
          <p:cNvSpPr txBox="1"/>
          <p:nvPr/>
        </p:nvSpPr>
        <p:spPr>
          <a:xfrm>
            <a:off x="2819400" y="5083124"/>
            <a:ext cx="150094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Sniglet" panose="020B0604020202020204" charset="0"/>
              </a:rPr>
              <a:t>2. a </a:t>
            </a:r>
            <a:r>
              <a:rPr lang="en-US" sz="4400" dirty="0" err="1">
                <a:latin typeface="Sniglet" panose="020B0604020202020204" charset="0"/>
              </a:rPr>
              <a:t>programme</a:t>
            </a:r>
            <a:r>
              <a:rPr lang="en-US" sz="4400" dirty="0">
                <a:latin typeface="Sniglet" panose="020B0604020202020204" charset="0"/>
              </a:rPr>
              <a:t> which teaches </a:t>
            </a:r>
            <a:r>
              <a:rPr lang="en-US" sz="4400" dirty="0" err="1">
                <a:latin typeface="Sniglet" panose="020B0604020202020204" charset="0"/>
              </a:rPr>
              <a:t>maths</a:t>
            </a:r>
            <a:r>
              <a:rPr lang="en-US" sz="4400" dirty="0">
                <a:latin typeface="Sniglet" panose="020B0604020202020204" charset="0"/>
              </a:rPr>
              <a:t>, English, etc.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B6C26FF-2C0B-9915-601E-3C39DBCAB384}"/>
              </a:ext>
            </a:extLst>
          </p:cNvPr>
          <p:cNvSpPr txBox="1"/>
          <p:nvPr/>
        </p:nvSpPr>
        <p:spPr>
          <a:xfrm>
            <a:off x="2819400" y="6080882"/>
            <a:ext cx="150094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Sniglet" panose="020B0604020202020204" charset="0"/>
              </a:rPr>
              <a:t>3. a film / show  which makes people laugh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871D234-773C-1225-AB36-B39162C11A5E}"/>
              </a:ext>
            </a:extLst>
          </p:cNvPr>
          <p:cNvSpPr txBox="1"/>
          <p:nvPr/>
        </p:nvSpPr>
        <p:spPr>
          <a:xfrm>
            <a:off x="2819400" y="7018576"/>
            <a:ext cx="150094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Sniglet" panose="020B0604020202020204" charset="0"/>
              </a:rPr>
              <a:t>4. a competition to choose the best performer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4154CC7-7544-D852-13FF-0ABC82EC9AC8}"/>
              </a:ext>
            </a:extLst>
          </p:cNvPr>
          <p:cNvSpPr txBox="1"/>
          <p:nvPr/>
        </p:nvSpPr>
        <p:spPr>
          <a:xfrm>
            <a:off x="2819400" y="8005572"/>
            <a:ext cx="150094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Sniglet" panose="020B0604020202020204" charset="0"/>
              </a:rPr>
              <a:t>5. a person who watches TV </a:t>
            </a:r>
          </a:p>
        </p:txBody>
      </p:sp>
    </p:spTree>
    <p:extLst>
      <p:ext uri="{BB962C8B-B14F-4D97-AF65-F5344CB8AC3E}">
        <p14:creationId xmlns:p14="http://schemas.microsoft.com/office/powerpoint/2010/main" val="37264408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6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345365">
            <a:off x="-3375540" y="-3232882"/>
            <a:ext cx="7209588" cy="562347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9869978">
            <a:off x="14405254" y="7504356"/>
            <a:ext cx="7181017" cy="5565288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6113C3E-72DF-C483-F9B5-475EE272F6F3}"/>
              </a:ext>
            </a:extLst>
          </p:cNvPr>
          <p:cNvSpPr/>
          <p:nvPr/>
        </p:nvSpPr>
        <p:spPr>
          <a:xfrm>
            <a:off x="12496800" y="231786"/>
            <a:ext cx="5181598" cy="1143000"/>
          </a:xfrm>
          <a:prstGeom prst="roundRect">
            <a:avLst/>
          </a:prstGeom>
          <a:solidFill>
            <a:srgbClr val="FECFA7"/>
          </a:solidFill>
          <a:ln>
            <a:solidFill>
              <a:srgbClr val="FECF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5B96A9"/>
                </a:solidFill>
                <a:latin typeface="Atma Bold" panose="020B0604020202020204" charset="0"/>
                <a:cs typeface="Atma Bold" panose="020B0604020202020204" charset="0"/>
              </a:rPr>
              <a:t>Vocabulary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724DDE-6E49-F794-1CBF-48D36A152D44}"/>
              </a:ext>
            </a:extLst>
          </p:cNvPr>
          <p:cNvSpPr txBox="1"/>
          <p:nvPr/>
        </p:nvSpPr>
        <p:spPr>
          <a:xfrm>
            <a:off x="1121654" y="2143341"/>
            <a:ext cx="76124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Sniglet" panose="020B0604020202020204" charset="0"/>
              </a:rPr>
              <a:t>1. an animal or person in a film</a:t>
            </a:r>
          </a:p>
        </p:txBody>
      </p:sp>
      <p:pic>
        <p:nvPicPr>
          <p:cNvPr id="2052" name="Picture 4" descr="Tom and Jerry Cartoon Wallpapers - Top Những Hình Ảnh Đẹp">
            <a:extLst>
              <a:ext uri="{FF2B5EF4-FFF2-40B4-BE49-F238E27FC236}">
                <a16:creationId xmlns:a16="http://schemas.microsoft.com/office/drawing/2014/main" id="{3D73D201-84E9-BBDB-A794-3B88462B8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2324100"/>
            <a:ext cx="8839198" cy="5347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oogle Shape;307;p16">
            <a:extLst>
              <a:ext uri="{FF2B5EF4-FFF2-40B4-BE49-F238E27FC236}">
                <a16:creationId xmlns:a16="http://schemas.microsoft.com/office/drawing/2014/main" id="{399968C7-C58D-DF93-8B15-EA0311B68FB4}"/>
              </a:ext>
            </a:extLst>
          </p:cNvPr>
          <p:cNvPicPr preferRelativeResize="0"/>
          <p:nvPr/>
        </p:nvPicPr>
        <p:blipFill rotWithShape="1">
          <a:blip r:embed="rId9">
            <a:alphaModFix/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/>
        </p:blipFill>
        <p:spPr>
          <a:xfrm rot="2832480">
            <a:off x="9621221" y="1501799"/>
            <a:ext cx="2382536" cy="109566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BBC11AC-BD53-29C1-898C-8A7FDAFE289A}"/>
              </a:ext>
            </a:extLst>
          </p:cNvPr>
          <p:cNvSpPr/>
          <p:nvPr/>
        </p:nvSpPr>
        <p:spPr>
          <a:xfrm>
            <a:off x="1785744" y="3864468"/>
            <a:ext cx="5968727" cy="1269388"/>
          </a:xfrm>
          <a:prstGeom prst="roundRect">
            <a:avLst/>
          </a:prstGeom>
          <a:solidFill>
            <a:srgbClr val="FBF6EB"/>
          </a:solidFill>
          <a:ln w="57150">
            <a:solidFill>
              <a:srgbClr val="5B96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  <a:latin typeface="Sniglet" panose="020B0604020202020204" charset="0"/>
                <a:cs typeface="Atma Bold" panose="020B0604020202020204" charset="0"/>
              </a:rPr>
              <a:t>character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ADDDEC-08C0-FF0C-93DE-A899848209B2}"/>
              </a:ext>
            </a:extLst>
          </p:cNvPr>
          <p:cNvSpPr txBox="1"/>
          <p:nvPr/>
        </p:nvSpPr>
        <p:spPr>
          <a:xfrm>
            <a:off x="2210208" y="5445691"/>
            <a:ext cx="543532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2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/ˈ</a:t>
            </a:r>
            <a:r>
              <a:rPr lang="en-US" sz="7200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kær.ək.tər</a:t>
            </a:r>
            <a:r>
              <a:rPr lang="en-US" sz="72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/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2D32D7F-6F14-04E6-E093-04250DA8D426}"/>
              </a:ext>
            </a:extLst>
          </p:cNvPr>
          <p:cNvSpPr txBox="1"/>
          <p:nvPr/>
        </p:nvSpPr>
        <p:spPr>
          <a:xfrm>
            <a:off x="963888" y="6957855"/>
            <a:ext cx="761243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FFA842"/>
                </a:solidFill>
                <a:latin typeface="Raleway" pitchFamily="2" charset="0"/>
                <a:cs typeface="Atma Bold" panose="020B0604020202020204" charset="0"/>
              </a:rPr>
              <a:t>nhân</a:t>
            </a:r>
            <a:r>
              <a:rPr lang="en-US" sz="6600" b="1" dirty="0">
                <a:solidFill>
                  <a:srgbClr val="FFA842"/>
                </a:solidFill>
                <a:latin typeface="Raleway" pitchFamily="2" charset="0"/>
                <a:cs typeface="Atma Bold" panose="020B0604020202020204" charset="0"/>
              </a:rPr>
              <a:t> </a:t>
            </a:r>
            <a:r>
              <a:rPr lang="en-US" sz="6600" b="1" dirty="0" err="1">
                <a:solidFill>
                  <a:srgbClr val="FFA842"/>
                </a:solidFill>
                <a:latin typeface="Raleway" pitchFamily="2" charset="0"/>
                <a:cs typeface="Atma Bold" panose="020B0604020202020204" charset="0"/>
              </a:rPr>
              <a:t>vật</a:t>
            </a:r>
            <a:r>
              <a:rPr lang="en-US" sz="6600" b="1" dirty="0">
                <a:solidFill>
                  <a:srgbClr val="FFA842"/>
                </a:solidFill>
                <a:latin typeface="Raleway" pitchFamily="2" charset="0"/>
                <a:cs typeface="Atma Bold" panose="020B0604020202020204" charset="0"/>
              </a:rPr>
              <a:t> </a:t>
            </a:r>
          </a:p>
        </p:txBody>
      </p:sp>
      <p:pic>
        <p:nvPicPr>
          <p:cNvPr id="16" name="character">
            <a:hlinkClick r:id="" action="ppaction://media"/>
            <a:extLst>
              <a:ext uri="{FF2B5EF4-FFF2-40B4-BE49-F238E27FC236}">
                <a16:creationId xmlns:a16="http://schemas.microsoft.com/office/drawing/2014/main" id="{3C50027F-7BFE-DFB8-2330-B54108523B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710698" y="4524798"/>
            <a:ext cx="948902" cy="948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063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9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11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6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345365">
            <a:off x="-3375540" y="-3232882"/>
            <a:ext cx="7209588" cy="562347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9869978">
            <a:off x="14405254" y="7504356"/>
            <a:ext cx="7181017" cy="5565288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6113C3E-72DF-C483-F9B5-475EE272F6F3}"/>
              </a:ext>
            </a:extLst>
          </p:cNvPr>
          <p:cNvSpPr/>
          <p:nvPr/>
        </p:nvSpPr>
        <p:spPr>
          <a:xfrm>
            <a:off x="12496800" y="231786"/>
            <a:ext cx="5181598" cy="1143000"/>
          </a:xfrm>
          <a:prstGeom prst="roundRect">
            <a:avLst/>
          </a:prstGeom>
          <a:solidFill>
            <a:srgbClr val="FECFA7"/>
          </a:solidFill>
          <a:ln>
            <a:solidFill>
              <a:srgbClr val="FECF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5B96A9"/>
                </a:solidFill>
                <a:latin typeface="Atma Bold" panose="020B0604020202020204" charset="0"/>
                <a:cs typeface="Atma Bold" panose="020B0604020202020204" charset="0"/>
              </a:rPr>
              <a:t>Vocabulary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724DDE-6E49-F794-1CBF-48D36A152D44}"/>
              </a:ext>
            </a:extLst>
          </p:cNvPr>
          <p:cNvSpPr txBox="1"/>
          <p:nvPr/>
        </p:nvSpPr>
        <p:spPr>
          <a:xfrm>
            <a:off x="963888" y="1981153"/>
            <a:ext cx="80223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Sniglet" panose="020B0604020202020204" charset="0"/>
              </a:rPr>
              <a:t>2. a </a:t>
            </a:r>
            <a:r>
              <a:rPr lang="en-US" sz="4800" dirty="0" err="1">
                <a:latin typeface="Sniglet" panose="020B0604020202020204" charset="0"/>
              </a:rPr>
              <a:t>programme</a:t>
            </a:r>
            <a:r>
              <a:rPr lang="en-US" sz="4800" dirty="0">
                <a:latin typeface="Sniglet" panose="020B0604020202020204" charset="0"/>
              </a:rPr>
              <a:t> which teaches </a:t>
            </a:r>
            <a:r>
              <a:rPr lang="en-US" sz="4800" dirty="0" err="1">
                <a:latin typeface="Sniglet" panose="020B0604020202020204" charset="0"/>
              </a:rPr>
              <a:t>maths</a:t>
            </a:r>
            <a:r>
              <a:rPr lang="en-US" sz="4800" dirty="0">
                <a:latin typeface="Sniglet" panose="020B0604020202020204" charset="0"/>
              </a:rPr>
              <a:t>, English, etc.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BBC11AC-BD53-29C1-898C-8A7FDAFE289A}"/>
              </a:ext>
            </a:extLst>
          </p:cNvPr>
          <p:cNvSpPr/>
          <p:nvPr/>
        </p:nvSpPr>
        <p:spPr>
          <a:xfrm>
            <a:off x="1447800" y="4043837"/>
            <a:ext cx="6552792" cy="2581196"/>
          </a:xfrm>
          <a:prstGeom prst="roundRect">
            <a:avLst/>
          </a:prstGeom>
          <a:solidFill>
            <a:srgbClr val="FBF6EB"/>
          </a:solidFill>
          <a:ln w="57150">
            <a:solidFill>
              <a:srgbClr val="5B96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  <a:latin typeface="Sniglet" panose="020B0604020202020204" charset="0"/>
                <a:cs typeface="Atma Bold" panose="020B0604020202020204" charset="0"/>
              </a:rPr>
              <a:t>educational </a:t>
            </a:r>
            <a:r>
              <a:rPr lang="en-US" sz="8000" b="1" dirty="0" err="1">
                <a:solidFill>
                  <a:schemeClr val="tx1"/>
                </a:solidFill>
                <a:latin typeface="Sniglet" panose="020B0604020202020204" charset="0"/>
                <a:cs typeface="Atma Bold" panose="020B0604020202020204" charset="0"/>
              </a:rPr>
              <a:t>programme</a:t>
            </a:r>
            <a:endParaRPr lang="en-US" sz="8000" b="1" dirty="0">
              <a:solidFill>
                <a:schemeClr val="tx1"/>
              </a:solidFill>
              <a:latin typeface="Sniglet" panose="020B0604020202020204" charset="0"/>
              <a:cs typeface="Atma Bold" panose="020B0604020202020204" charset="0"/>
            </a:endParaRPr>
          </a:p>
        </p:txBody>
      </p:sp>
      <p:pic>
        <p:nvPicPr>
          <p:cNvPr id="2056" name="Picture 8" descr="THE NATIONAL EDUCATIONAL TV CHANNEL VTV7 ON THE K + SYSTEM - Vietnam  Satellite Digital Television">
            <a:extLst>
              <a:ext uri="{FF2B5EF4-FFF2-40B4-BE49-F238E27FC236}">
                <a16:creationId xmlns:a16="http://schemas.microsoft.com/office/drawing/2014/main" id="{FE1F9FEC-ED87-B01F-8818-A211F18F6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1594" y="2010628"/>
            <a:ext cx="9010916" cy="5977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213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6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345365">
            <a:off x="-3375540" y="-3232882"/>
            <a:ext cx="7209588" cy="562347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9869978">
            <a:off x="14405254" y="7504356"/>
            <a:ext cx="7181017" cy="5565288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6113C3E-72DF-C483-F9B5-475EE272F6F3}"/>
              </a:ext>
            </a:extLst>
          </p:cNvPr>
          <p:cNvSpPr/>
          <p:nvPr/>
        </p:nvSpPr>
        <p:spPr>
          <a:xfrm>
            <a:off x="12496800" y="231786"/>
            <a:ext cx="5181598" cy="1143000"/>
          </a:xfrm>
          <a:prstGeom prst="roundRect">
            <a:avLst/>
          </a:prstGeom>
          <a:solidFill>
            <a:srgbClr val="FECFA7"/>
          </a:solidFill>
          <a:ln>
            <a:solidFill>
              <a:srgbClr val="FECF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5B96A9"/>
                </a:solidFill>
                <a:latin typeface="Atma Bold" panose="020B0604020202020204" charset="0"/>
                <a:cs typeface="Atma Bold" panose="020B0604020202020204" charset="0"/>
              </a:rPr>
              <a:t>Vocabulary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BBC11AC-BD53-29C1-898C-8A7FDAFE289A}"/>
              </a:ext>
            </a:extLst>
          </p:cNvPr>
          <p:cNvSpPr/>
          <p:nvPr/>
        </p:nvSpPr>
        <p:spPr>
          <a:xfrm>
            <a:off x="1470212" y="3980109"/>
            <a:ext cx="5867400" cy="1279032"/>
          </a:xfrm>
          <a:prstGeom prst="roundRect">
            <a:avLst/>
          </a:prstGeom>
          <a:solidFill>
            <a:srgbClr val="FBF6EB"/>
          </a:solidFill>
          <a:ln w="57150">
            <a:solidFill>
              <a:srgbClr val="5B96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  <a:latin typeface="Sniglet" panose="020B0604020202020204" charset="0"/>
                <a:cs typeface="Atma Bold" panose="020B0604020202020204" charset="0"/>
              </a:rPr>
              <a:t>comedy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2EC10F-2F76-FE5D-7775-CDD8E4035270}"/>
              </a:ext>
            </a:extLst>
          </p:cNvPr>
          <p:cNvSpPr txBox="1"/>
          <p:nvPr/>
        </p:nvSpPr>
        <p:spPr>
          <a:xfrm>
            <a:off x="1447800" y="2019300"/>
            <a:ext cx="7315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Sniglet" panose="020B0604020202020204" charset="0"/>
              </a:rPr>
              <a:t>3. a film / show  which makes people laugh</a:t>
            </a:r>
          </a:p>
        </p:txBody>
      </p:sp>
      <p:pic>
        <p:nvPicPr>
          <p:cNvPr id="5122" name="Picture 2" descr="20 Best Comedy Audiobooks to Crack You Up | Audible.com">
            <a:extLst>
              <a:ext uri="{FF2B5EF4-FFF2-40B4-BE49-F238E27FC236}">
                <a16:creationId xmlns:a16="http://schemas.microsoft.com/office/drawing/2014/main" id="{BA5C66D8-D9FC-174C-AF8C-52DE7E3AD3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2019300"/>
            <a:ext cx="8790267" cy="520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416E706-D5BF-3455-C222-82C6FB618A88}"/>
              </a:ext>
            </a:extLst>
          </p:cNvPr>
          <p:cNvSpPr txBox="1"/>
          <p:nvPr/>
        </p:nvSpPr>
        <p:spPr>
          <a:xfrm>
            <a:off x="1526424" y="5497712"/>
            <a:ext cx="543532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2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/ˈ</a:t>
            </a:r>
            <a:r>
              <a:rPr lang="en-US" sz="7200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kɒm.ə.di</a:t>
            </a:r>
            <a:r>
              <a:rPr lang="en-US" sz="72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/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54BF89-32B2-A503-6EF8-07DE2F2EE019}"/>
              </a:ext>
            </a:extLst>
          </p:cNvPr>
          <p:cNvSpPr txBox="1"/>
          <p:nvPr/>
        </p:nvSpPr>
        <p:spPr>
          <a:xfrm>
            <a:off x="825008" y="6936612"/>
            <a:ext cx="7157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FFA842"/>
                </a:solidFill>
                <a:latin typeface="Raleway" pitchFamily="2" charset="0"/>
                <a:cs typeface="Atma Bold" panose="020B0604020202020204" charset="0"/>
              </a:rPr>
              <a:t>chương</a:t>
            </a:r>
            <a:r>
              <a:rPr lang="en-US" sz="6600" b="1" dirty="0">
                <a:solidFill>
                  <a:srgbClr val="FFA842"/>
                </a:solidFill>
                <a:latin typeface="Raleway" pitchFamily="2" charset="0"/>
                <a:cs typeface="Atma Bold" panose="020B0604020202020204" charset="0"/>
              </a:rPr>
              <a:t> </a:t>
            </a:r>
            <a:r>
              <a:rPr lang="en-US" sz="6600" b="1" dirty="0" err="1">
                <a:solidFill>
                  <a:srgbClr val="FFA842"/>
                </a:solidFill>
                <a:latin typeface="Raleway" pitchFamily="2" charset="0"/>
                <a:cs typeface="Atma Bold" panose="020B0604020202020204" charset="0"/>
              </a:rPr>
              <a:t>trình</a:t>
            </a:r>
            <a:r>
              <a:rPr lang="en-US" sz="6600" b="1" dirty="0">
                <a:solidFill>
                  <a:srgbClr val="FFA842"/>
                </a:solidFill>
                <a:latin typeface="Raleway" pitchFamily="2" charset="0"/>
                <a:cs typeface="Atma Bold" panose="020B0604020202020204" charset="0"/>
              </a:rPr>
              <a:t> </a:t>
            </a:r>
            <a:r>
              <a:rPr lang="en-US" sz="6600" b="1" dirty="0" err="1">
                <a:solidFill>
                  <a:srgbClr val="FFA842"/>
                </a:solidFill>
                <a:latin typeface="Raleway" pitchFamily="2" charset="0"/>
                <a:cs typeface="Atma Bold" panose="020B0604020202020204" charset="0"/>
              </a:rPr>
              <a:t>hài</a:t>
            </a:r>
            <a:endParaRPr lang="en-US" sz="6600" b="1" dirty="0">
              <a:solidFill>
                <a:srgbClr val="FFA842"/>
              </a:solidFill>
              <a:latin typeface="Raleway" pitchFamily="2" charset="0"/>
              <a:cs typeface="Atma Bold" panose="020B0604020202020204" charset="0"/>
            </a:endParaRPr>
          </a:p>
        </p:txBody>
      </p:sp>
      <p:pic>
        <p:nvPicPr>
          <p:cNvPr id="9" name="comedy">
            <a:hlinkClick r:id="" action="ppaction://media"/>
            <a:extLst>
              <a:ext uri="{FF2B5EF4-FFF2-40B4-BE49-F238E27FC236}">
                <a16:creationId xmlns:a16="http://schemas.microsoft.com/office/drawing/2014/main" id="{AB5E758E-CD7D-E0C7-1F97-354F23D125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534155" y="4699000"/>
            <a:ext cx="889000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354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88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5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6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345365">
            <a:off x="-3375540" y="-3232882"/>
            <a:ext cx="7209588" cy="562347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9869978">
            <a:off x="14405254" y="7504356"/>
            <a:ext cx="7181017" cy="5565288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6113C3E-72DF-C483-F9B5-475EE272F6F3}"/>
              </a:ext>
            </a:extLst>
          </p:cNvPr>
          <p:cNvSpPr/>
          <p:nvPr/>
        </p:nvSpPr>
        <p:spPr>
          <a:xfrm>
            <a:off x="12496800" y="231786"/>
            <a:ext cx="5181598" cy="1143000"/>
          </a:xfrm>
          <a:prstGeom prst="roundRect">
            <a:avLst/>
          </a:prstGeom>
          <a:solidFill>
            <a:srgbClr val="FECFA7"/>
          </a:solidFill>
          <a:ln>
            <a:solidFill>
              <a:srgbClr val="FECF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5B96A9"/>
                </a:solidFill>
                <a:latin typeface="Atma Bold" panose="020B0604020202020204" charset="0"/>
                <a:cs typeface="Atma Bold" panose="020B0604020202020204" charset="0"/>
              </a:rPr>
              <a:t>Vocabulary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BBC11AC-BD53-29C1-898C-8A7FDAFE289A}"/>
              </a:ext>
            </a:extLst>
          </p:cNvPr>
          <p:cNvSpPr/>
          <p:nvPr/>
        </p:nvSpPr>
        <p:spPr>
          <a:xfrm>
            <a:off x="1470212" y="3543300"/>
            <a:ext cx="5867400" cy="1279032"/>
          </a:xfrm>
          <a:prstGeom prst="roundRect">
            <a:avLst/>
          </a:prstGeom>
          <a:solidFill>
            <a:srgbClr val="FBF6EB"/>
          </a:solidFill>
          <a:ln w="57150">
            <a:solidFill>
              <a:srgbClr val="5B96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  <a:latin typeface="Sniglet" panose="020B0604020202020204" charset="0"/>
                <a:cs typeface="Atma Bold" panose="020B0604020202020204" charset="0"/>
              </a:rPr>
              <a:t>talent show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16E706-D5BF-3455-C222-82C6FB618A88}"/>
              </a:ext>
            </a:extLst>
          </p:cNvPr>
          <p:cNvSpPr txBox="1"/>
          <p:nvPr/>
        </p:nvSpPr>
        <p:spPr>
          <a:xfrm>
            <a:off x="1357124" y="5072417"/>
            <a:ext cx="609357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2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/ˈ</a:t>
            </a:r>
            <a:r>
              <a:rPr lang="en-US" sz="7200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tæl.ənt</a:t>
            </a:r>
            <a:r>
              <a:rPr lang="en-US" sz="72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ˌ</a:t>
            </a:r>
            <a:r>
              <a:rPr lang="en-US" sz="7200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ʃəʊ</a:t>
            </a:r>
            <a:r>
              <a:rPr lang="en-US" sz="72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/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54BF89-32B2-A503-6EF8-07DE2F2EE019}"/>
              </a:ext>
            </a:extLst>
          </p:cNvPr>
          <p:cNvSpPr txBox="1"/>
          <p:nvPr/>
        </p:nvSpPr>
        <p:spPr>
          <a:xfrm>
            <a:off x="825008" y="6499803"/>
            <a:ext cx="715780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FFA842"/>
                </a:solidFill>
                <a:latin typeface="Raleway" pitchFamily="2" charset="0"/>
                <a:cs typeface="Atma Bold" panose="020B0604020202020204" charset="0"/>
              </a:rPr>
              <a:t>chương</a:t>
            </a:r>
            <a:r>
              <a:rPr lang="en-US" sz="6600" b="1" dirty="0">
                <a:solidFill>
                  <a:srgbClr val="FFA842"/>
                </a:solidFill>
                <a:latin typeface="Raleway" pitchFamily="2" charset="0"/>
                <a:cs typeface="Atma Bold" panose="020B0604020202020204" charset="0"/>
              </a:rPr>
              <a:t> </a:t>
            </a:r>
            <a:r>
              <a:rPr lang="en-US" sz="6600" b="1" dirty="0" err="1">
                <a:solidFill>
                  <a:srgbClr val="FFA842"/>
                </a:solidFill>
                <a:latin typeface="Raleway" pitchFamily="2" charset="0"/>
                <a:cs typeface="Atma Bold" panose="020B0604020202020204" charset="0"/>
              </a:rPr>
              <a:t>trình</a:t>
            </a:r>
            <a:r>
              <a:rPr lang="en-US" sz="6600" b="1" dirty="0">
                <a:solidFill>
                  <a:srgbClr val="FFA842"/>
                </a:solidFill>
                <a:latin typeface="Raleway" pitchFamily="2" charset="0"/>
                <a:cs typeface="Atma Bold" panose="020B0604020202020204" charset="0"/>
              </a:rPr>
              <a:t> </a:t>
            </a:r>
            <a:r>
              <a:rPr lang="en-US" sz="6600" b="1" dirty="0" err="1">
                <a:solidFill>
                  <a:srgbClr val="FFA842"/>
                </a:solidFill>
                <a:latin typeface="Raleway" pitchFamily="2" charset="0"/>
                <a:cs typeface="Atma Bold" panose="020B0604020202020204" charset="0"/>
              </a:rPr>
              <a:t>tìm</a:t>
            </a:r>
            <a:r>
              <a:rPr lang="en-US" sz="6600" b="1" dirty="0">
                <a:solidFill>
                  <a:srgbClr val="FFA842"/>
                </a:solidFill>
                <a:latin typeface="Raleway" pitchFamily="2" charset="0"/>
                <a:cs typeface="Atma Bold" panose="020B0604020202020204" charset="0"/>
              </a:rPr>
              <a:t> </a:t>
            </a:r>
            <a:r>
              <a:rPr lang="en-US" sz="6600" b="1" dirty="0" err="1">
                <a:solidFill>
                  <a:srgbClr val="FFA842"/>
                </a:solidFill>
                <a:latin typeface="Raleway" pitchFamily="2" charset="0"/>
                <a:cs typeface="Atma Bold" panose="020B0604020202020204" charset="0"/>
              </a:rPr>
              <a:t>kiếm</a:t>
            </a:r>
            <a:r>
              <a:rPr lang="en-US" sz="6600" b="1" dirty="0">
                <a:solidFill>
                  <a:srgbClr val="FFA842"/>
                </a:solidFill>
                <a:latin typeface="Raleway" pitchFamily="2" charset="0"/>
                <a:cs typeface="Atma Bold" panose="020B0604020202020204" charset="0"/>
              </a:rPr>
              <a:t> </a:t>
            </a:r>
            <a:r>
              <a:rPr lang="en-US" sz="6600" b="1" dirty="0" err="1">
                <a:solidFill>
                  <a:srgbClr val="FFA842"/>
                </a:solidFill>
                <a:latin typeface="Raleway" pitchFamily="2" charset="0"/>
                <a:cs typeface="Atma Bold" panose="020B0604020202020204" charset="0"/>
              </a:rPr>
              <a:t>tài</a:t>
            </a:r>
            <a:r>
              <a:rPr lang="en-US" sz="6600" b="1" dirty="0">
                <a:solidFill>
                  <a:srgbClr val="FFA842"/>
                </a:solidFill>
                <a:latin typeface="Raleway" pitchFamily="2" charset="0"/>
                <a:cs typeface="Atma Bold" panose="020B0604020202020204" charset="0"/>
              </a:rPr>
              <a:t> </a:t>
            </a:r>
            <a:r>
              <a:rPr lang="en-US" sz="6600" b="1" dirty="0" err="1">
                <a:solidFill>
                  <a:srgbClr val="FFA842"/>
                </a:solidFill>
                <a:latin typeface="Raleway" pitchFamily="2" charset="0"/>
                <a:cs typeface="Atma Bold" panose="020B0604020202020204" charset="0"/>
              </a:rPr>
              <a:t>năng</a:t>
            </a:r>
            <a:endParaRPr lang="en-US" sz="6600" b="1" dirty="0">
              <a:solidFill>
                <a:srgbClr val="FFA842"/>
              </a:solidFill>
              <a:latin typeface="Raleway" pitchFamily="2" charset="0"/>
              <a:cs typeface="Atma Bold" panose="020B060402020202020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1E89D8E-0660-E63F-8F8D-7F7985A1B60D}"/>
              </a:ext>
            </a:extLst>
          </p:cNvPr>
          <p:cNvSpPr txBox="1"/>
          <p:nvPr/>
        </p:nvSpPr>
        <p:spPr>
          <a:xfrm>
            <a:off x="1340971" y="1790700"/>
            <a:ext cx="715780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niglet" panose="020B0604020202020204" charset="0"/>
                <a:ea typeface="+mn-ea"/>
                <a:cs typeface="+mn-cs"/>
              </a:rPr>
              <a:t>4. a competition to choose the best performer</a:t>
            </a:r>
          </a:p>
        </p:txBody>
      </p:sp>
      <p:pic>
        <p:nvPicPr>
          <p:cNvPr id="20" name="talent show">
            <a:hlinkClick r:id="" action="ppaction://media"/>
            <a:extLst>
              <a:ext uri="{FF2B5EF4-FFF2-40B4-BE49-F238E27FC236}">
                <a16:creationId xmlns:a16="http://schemas.microsoft.com/office/drawing/2014/main" id="{38CF2F28-4D96-65DA-1DF4-401A848733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657097" y="4098997"/>
            <a:ext cx="812800" cy="812800"/>
          </a:xfrm>
          <a:prstGeom prst="rect">
            <a:avLst/>
          </a:prstGeom>
        </p:spPr>
      </p:pic>
      <p:pic>
        <p:nvPicPr>
          <p:cNvPr id="6146" name="Picture 2" descr="The Voice Kids | Spotify">
            <a:extLst>
              <a:ext uri="{FF2B5EF4-FFF2-40B4-BE49-F238E27FC236}">
                <a16:creationId xmlns:a16="http://schemas.microsoft.com/office/drawing/2014/main" id="{9795A2F9-9BBE-4D5E-556B-85F00192C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7980" y="1790700"/>
            <a:ext cx="7709808" cy="7281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5439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63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5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6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345365">
            <a:off x="-3375540" y="-3232882"/>
            <a:ext cx="7209588" cy="562347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9869978">
            <a:off x="14405254" y="7504356"/>
            <a:ext cx="7181017" cy="5565288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6113C3E-72DF-C483-F9B5-475EE272F6F3}"/>
              </a:ext>
            </a:extLst>
          </p:cNvPr>
          <p:cNvSpPr/>
          <p:nvPr/>
        </p:nvSpPr>
        <p:spPr>
          <a:xfrm>
            <a:off x="12496800" y="231786"/>
            <a:ext cx="5181598" cy="1143000"/>
          </a:xfrm>
          <a:prstGeom prst="roundRect">
            <a:avLst/>
          </a:prstGeom>
          <a:solidFill>
            <a:srgbClr val="FECFA7"/>
          </a:solidFill>
          <a:ln>
            <a:solidFill>
              <a:srgbClr val="FECF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5B96A9"/>
                </a:solidFill>
                <a:latin typeface="Atma Bold" panose="020B0604020202020204" charset="0"/>
                <a:cs typeface="Atma Bold" panose="020B0604020202020204" charset="0"/>
              </a:rPr>
              <a:t>Vocabulary</a:t>
            </a:r>
          </a:p>
        </p:txBody>
      </p:sp>
      <p:pic>
        <p:nvPicPr>
          <p:cNvPr id="1026" name="Picture 2" descr="480 Kids Watching Tv Illustrations &amp; Clip Art - iStock">
            <a:extLst>
              <a:ext uri="{FF2B5EF4-FFF2-40B4-BE49-F238E27FC236}">
                <a16:creationId xmlns:a16="http://schemas.microsoft.com/office/drawing/2014/main" id="{479D4161-A0F7-ABE5-9ABA-18870D843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903" y="1807882"/>
            <a:ext cx="7239000" cy="6671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Google Shape;307;p16">
            <a:extLst>
              <a:ext uri="{FF2B5EF4-FFF2-40B4-BE49-F238E27FC236}">
                <a16:creationId xmlns:a16="http://schemas.microsoft.com/office/drawing/2014/main" id="{7DA49F34-E8A5-3842-33D3-669018FF661D}"/>
              </a:ext>
            </a:extLst>
          </p:cNvPr>
          <p:cNvPicPr preferRelativeResize="0"/>
          <p:nvPr/>
        </p:nvPicPr>
        <p:blipFill rotWithShape="1">
          <a:blip r:embed="rId9">
            <a:alphaModFix/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/>
        </p:blipFill>
        <p:spPr>
          <a:xfrm rot="2179690">
            <a:off x="9268032" y="1300384"/>
            <a:ext cx="1405549" cy="77395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0ED854E-9354-6FC0-B83A-9040F4D37257}"/>
              </a:ext>
            </a:extLst>
          </p:cNvPr>
          <p:cNvSpPr txBox="1"/>
          <p:nvPr/>
        </p:nvSpPr>
        <p:spPr>
          <a:xfrm>
            <a:off x="1237388" y="1807882"/>
            <a:ext cx="78752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Sniglet" panose="020B0604020202020204" charset="0"/>
              </a:rPr>
              <a:t>5. a person who watches TV 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E49F859-A271-5BBB-2816-5B2087141A39}"/>
              </a:ext>
            </a:extLst>
          </p:cNvPr>
          <p:cNvSpPr/>
          <p:nvPr/>
        </p:nvSpPr>
        <p:spPr>
          <a:xfrm>
            <a:off x="1887074" y="3009900"/>
            <a:ext cx="5867400" cy="1279032"/>
          </a:xfrm>
          <a:prstGeom prst="roundRect">
            <a:avLst/>
          </a:prstGeom>
          <a:solidFill>
            <a:srgbClr val="FBF6EB"/>
          </a:solidFill>
          <a:ln w="57150">
            <a:solidFill>
              <a:srgbClr val="5B96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  <a:latin typeface="Sniglet" panose="020B0604020202020204" charset="0"/>
                <a:cs typeface="Atma Bold" panose="020B0604020202020204" charset="0"/>
              </a:rPr>
              <a:t>viewer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E3E7DC-5C84-A2F0-B299-48D356C39643}"/>
              </a:ext>
            </a:extLst>
          </p:cNvPr>
          <p:cNvSpPr txBox="1"/>
          <p:nvPr/>
        </p:nvSpPr>
        <p:spPr>
          <a:xfrm>
            <a:off x="1943286" y="4527503"/>
            <a:ext cx="543532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2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/ˈ</a:t>
            </a:r>
            <a:r>
              <a:rPr lang="en-US" sz="7200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vju</a:t>
            </a:r>
            <a:r>
              <a:rPr lang="en-US" sz="72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ː.</a:t>
            </a:r>
            <a:r>
              <a:rPr lang="en-US" sz="7200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ər</a:t>
            </a:r>
            <a:r>
              <a:rPr lang="en-US" sz="72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/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F754EC-784B-D9F6-788A-88B49F185B28}"/>
              </a:ext>
            </a:extLst>
          </p:cNvPr>
          <p:cNvSpPr txBox="1"/>
          <p:nvPr/>
        </p:nvSpPr>
        <p:spPr>
          <a:xfrm>
            <a:off x="1241870" y="5966403"/>
            <a:ext cx="715780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FFA842"/>
                </a:solidFill>
                <a:latin typeface="Raleway" pitchFamily="2" charset="0"/>
                <a:cs typeface="Atma Bold" panose="020B0604020202020204" charset="0"/>
              </a:rPr>
              <a:t>người</a:t>
            </a:r>
            <a:r>
              <a:rPr lang="en-US" sz="6600" b="1" dirty="0">
                <a:solidFill>
                  <a:srgbClr val="FFA842"/>
                </a:solidFill>
                <a:latin typeface="Raleway" pitchFamily="2" charset="0"/>
                <a:cs typeface="Atma Bold" panose="020B0604020202020204" charset="0"/>
              </a:rPr>
              <a:t> </a:t>
            </a:r>
            <a:r>
              <a:rPr lang="en-US" sz="6600" b="1" dirty="0" err="1">
                <a:solidFill>
                  <a:srgbClr val="FFA842"/>
                </a:solidFill>
                <a:latin typeface="Raleway" pitchFamily="2" charset="0"/>
                <a:cs typeface="Atma Bold" panose="020B0604020202020204" charset="0"/>
              </a:rPr>
              <a:t>xem</a:t>
            </a:r>
            <a:r>
              <a:rPr lang="en-US" sz="6600" b="1" dirty="0">
                <a:solidFill>
                  <a:srgbClr val="FFA842"/>
                </a:solidFill>
                <a:latin typeface="Raleway" pitchFamily="2" charset="0"/>
                <a:cs typeface="Atma Bold" panose="020B0604020202020204" charset="0"/>
              </a:rPr>
              <a:t> qua </a:t>
            </a:r>
            <a:r>
              <a:rPr lang="en-US" sz="6600" b="1" dirty="0" err="1">
                <a:solidFill>
                  <a:srgbClr val="FFA842"/>
                </a:solidFill>
                <a:latin typeface="Raleway" pitchFamily="2" charset="0"/>
                <a:cs typeface="Atma Bold" panose="020B0604020202020204" charset="0"/>
              </a:rPr>
              <a:t>màn</a:t>
            </a:r>
            <a:r>
              <a:rPr lang="en-US" sz="6600" b="1" dirty="0">
                <a:solidFill>
                  <a:srgbClr val="FFA842"/>
                </a:solidFill>
                <a:latin typeface="Raleway" pitchFamily="2" charset="0"/>
                <a:cs typeface="Atma Bold" panose="020B0604020202020204" charset="0"/>
              </a:rPr>
              <a:t> </a:t>
            </a:r>
            <a:r>
              <a:rPr lang="en-US" sz="6600" b="1" dirty="0" err="1">
                <a:solidFill>
                  <a:srgbClr val="FFA842"/>
                </a:solidFill>
                <a:latin typeface="Raleway" pitchFamily="2" charset="0"/>
                <a:cs typeface="Atma Bold" panose="020B0604020202020204" charset="0"/>
              </a:rPr>
              <a:t>hình</a:t>
            </a:r>
            <a:endParaRPr lang="en-US" sz="6600" b="1" dirty="0">
              <a:solidFill>
                <a:srgbClr val="FFA842"/>
              </a:solidFill>
              <a:latin typeface="Raleway" pitchFamily="2" charset="0"/>
              <a:cs typeface="Atma Bold" panose="020B0604020202020204" charset="0"/>
            </a:endParaRPr>
          </a:p>
        </p:txBody>
      </p:sp>
      <p:pic>
        <p:nvPicPr>
          <p:cNvPr id="15" name="viewer">
            <a:hlinkClick r:id="" action="ppaction://media"/>
            <a:extLst>
              <a:ext uri="{FF2B5EF4-FFF2-40B4-BE49-F238E27FC236}">
                <a16:creationId xmlns:a16="http://schemas.microsoft.com/office/drawing/2014/main" id="{62FEC0E8-CCA4-6058-34C9-C4753C445B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745200" y="4288932"/>
            <a:ext cx="1117600" cy="111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017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4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0" grpId="0" animBg="1"/>
      <p:bldP spid="10" grpId="1" animBg="1"/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6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345365">
            <a:off x="-3375540" y="-3232882"/>
            <a:ext cx="7209588" cy="562347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9869978">
            <a:off x="14405254" y="7504356"/>
            <a:ext cx="7181017" cy="556528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319511">
            <a:off x="-861536" y="-760407"/>
            <a:ext cx="3780472" cy="41148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9827760-C21D-F90B-097E-3DF7C0FC233E}"/>
              </a:ext>
            </a:extLst>
          </p:cNvPr>
          <p:cNvSpPr txBox="1"/>
          <p:nvPr/>
        </p:nvSpPr>
        <p:spPr>
          <a:xfrm>
            <a:off x="3153852" y="342900"/>
            <a:ext cx="147531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5B96A9"/>
                </a:solidFill>
                <a:latin typeface="Sniglet" panose="020B0604020202020204" charset="0"/>
              </a:rPr>
              <a:t>Ex 1. Write the words / phrases in the box next to the definition. (P.8)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A23B2A5-9196-492E-DEB6-547769BB7AD0}"/>
              </a:ext>
            </a:extLst>
          </p:cNvPr>
          <p:cNvSpPr txBox="1"/>
          <p:nvPr/>
        </p:nvSpPr>
        <p:spPr>
          <a:xfrm>
            <a:off x="14198329" y="6497682"/>
            <a:ext cx="34693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latin typeface="Sniglet" panose="020B0604020202020204" charset="0"/>
              </a:rPr>
              <a:t>talent show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33F43D3-F056-0DCE-CA3E-62EB84EC5191}"/>
              </a:ext>
            </a:extLst>
          </p:cNvPr>
          <p:cNvSpPr txBox="1"/>
          <p:nvPr/>
        </p:nvSpPr>
        <p:spPr>
          <a:xfrm>
            <a:off x="13405421" y="4932641"/>
            <a:ext cx="25275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latin typeface="Sniglet" panose="020B0604020202020204" charset="0"/>
              </a:rPr>
              <a:t>comedy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BC7FB74-E873-B118-0C7F-33979954C52B}"/>
              </a:ext>
            </a:extLst>
          </p:cNvPr>
          <p:cNvSpPr txBox="1"/>
          <p:nvPr/>
        </p:nvSpPr>
        <p:spPr>
          <a:xfrm>
            <a:off x="14669210" y="3068859"/>
            <a:ext cx="315846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latin typeface="Sniglet" panose="020B0604020202020204" charset="0"/>
              </a:rPr>
              <a:t>educational </a:t>
            </a:r>
            <a:r>
              <a:rPr lang="en-US" sz="4400" b="1" dirty="0" err="1">
                <a:solidFill>
                  <a:srgbClr val="C00000"/>
                </a:solidFill>
                <a:latin typeface="Sniglet" panose="020B0604020202020204" charset="0"/>
              </a:rPr>
              <a:t>programme</a:t>
            </a:r>
            <a:endParaRPr lang="en-US" sz="4400" b="1" dirty="0">
              <a:solidFill>
                <a:srgbClr val="C00000"/>
              </a:solidFill>
              <a:latin typeface="Sniglet" panose="020B060402020202020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F04403C-FFC8-0703-6323-12457AF7A7A6}"/>
              </a:ext>
            </a:extLst>
          </p:cNvPr>
          <p:cNvSpPr txBox="1"/>
          <p:nvPr/>
        </p:nvSpPr>
        <p:spPr>
          <a:xfrm>
            <a:off x="9829800" y="8214293"/>
            <a:ext cx="20816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latin typeface="Sniglet" panose="020B0604020202020204" charset="0"/>
              </a:rPr>
              <a:t>viewer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CBC5A90-92EB-C722-5F4D-919498887811}"/>
              </a:ext>
            </a:extLst>
          </p:cNvPr>
          <p:cNvSpPr txBox="1"/>
          <p:nvPr/>
        </p:nvSpPr>
        <p:spPr>
          <a:xfrm>
            <a:off x="10322861" y="1966818"/>
            <a:ext cx="34693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latin typeface="Sniglet" panose="020B0604020202020204" charset="0"/>
              </a:rPr>
              <a:t>character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26EEF2B-E6AE-406E-82EC-CCB9471376BD}"/>
              </a:ext>
            </a:extLst>
          </p:cNvPr>
          <p:cNvSpPr txBox="1"/>
          <p:nvPr/>
        </p:nvSpPr>
        <p:spPr>
          <a:xfrm>
            <a:off x="2133600" y="1979701"/>
            <a:ext cx="89871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Sniglet" panose="020B0604020202020204" charset="0"/>
              </a:rPr>
              <a:t>1. an animal or person in a film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BDCF9E7-AE3B-2FE1-2EFB-3A07B1C1407A}"/>
              </a:ext>
            </a:extLst>
          </p:cNvPr>
          <p:cNvSpPr txBox="1"/>
          <p:nvPr/>
        </p:nvSpPr>
        <p:spPr>
          <a:xfrm>
            <a:off x="2133600" y="3416844"/>
            <a:ext cx="150094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Sniglet" panose="020B0604020202020204" charset="0"/>
              </a:rPr>
              <a:t>2. a </a:t>
            </a:r>
            <a:r>
              <a:rPr lang="en-US" sz="4400" dirty="0" err="1">
                <a:latin typeface="Sniglet" panose="020B0604020202020204" charset="0"/>
              </a:rPr>
              <a:t>programme</a:t>
            </a:r>
            <a:r>
              <a:rPr lang="en-US" sz="4400" dirty="0">
                <a:latin typeface="Sniglet" panose="020B0604020202020204" charset="0"/>
              </a:rPr>
              <a:t> which teaches </a:t>
            </a:r>
            <a:r>
              <a:rPr lang="en-US" sz="4400" dirty="0" err="1">
                <a:latin typeface="Sniglet" panose="020B0604020202020204" charset="0"/>
              </a:rPr>
              <a:t>maths</a:t>
            </a:r>
            <a:r>
              <a:rPr lang="en-US" sz="4400" dirty="0">
                <a:latin typeface="Sniglet" panose="020B0604020202020204" charset="0"/>
              </a:rPr>
              <a:t>, English, etc.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B6C26FF-2C0B-9915-601E-3C39DBCAB384}"/>
              </a:ext>
            </a:extLst>
          </p:cNvPr>
          <p:cNvSpPr txBox="1"/>
          <p:nvPr/>
        </p:nvSpPr>
        <p:spPr>
          <a:xfrm>
            <a:off x="2133600" y="4932642"/>
            <a:ext cx="11201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Sniglet" panose="020B0604020202020204" charset="0"/>
              </a:rPr>
              <a:t>3. a film / show  which makes people laugh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871D234-773C-1225-AB36-B39162C11A5E}"/>
              </a:ext>
            </a:extLst>
          </p:cNvPr>
          <p:cNvSpPr txBox="1"/>
          <p:nvPr/>
        </p:nvSpPr>
        <p:spPr>
          <a:xfrm>
            <a:off x="2133600" y="6497683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Sniglet" panose="020B0604020202020204" charset="0"/>
              </a:rPr>
              <a:t>4. a competition to choose the best performer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4154CC7-7544-D852-13FF-0ABC82EC9AC8}"/>
              </a:ext>
            </a:extLst>
          </p:cNvPr>
          <p:cNvSpPr txBox="1"/>
          <p:nvPr/>
        </p:nvSpPr>
        <p:spPr>
          <a:xfrm>
            <a:off x="2133600" y="8216309"/>
            <a:ext cx="7543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Sniglet" panose="020B0604020202020204" charset="0"/>
              </a:rPr>
              <a:t>5. a person who watches TV </a:t>
            </a:r>
          </a:p>
        </p:txBody>
      </p:sp>
    </p:spTree>
    <p:extLst>
      <p:ext uri="{BB962C8B-B14F-4D97-AF65-F5344CB8AC3E}">
        <p14:creationId xmlns:p14="http://schemas.microsoft.com/office/powerpoint/2010/main" val="3955648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6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60812F71-3197-99EC-FC62-36D9ACE708B2}"/>
              </a:ext>
            </a:extLst>
          </p:cNvPr>
          <p:cNvSpPr/>
          <p:nvPr/>
        </p:nvSpPr>
        <p:spPr>
          <a:xfrm>
            <a:off x="12960214" y="4324152"/>
            <a:ext cx="2728319" cy="607676"/>
          </a:xfrm>
          <a:prstGeom prst="rect">
            <a:avLst/>
          </a:prstGeom>
          <a:solidFill>
            <a:srgbClr val="FECF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459B514-4682-29DC-BD68-78225B1A19F9}"/>
              </a:ext>
            </a:extLst>
          </p:cNvPr>
          <p:cNvSpPr/>
          <p:nvPr/>
        </p:nvSpPr>
        <p:spPr>
          <a:xfrm>
            <a:off x="8676288" y="4346666"/>
            <a:ext cx="3676089" cy="585162"/>
          </a:xfrm>
          <a:prstGeom prst="rect">
            <a:avLst/>
          </a:prstGeom>
          <a:solidFill>
            <a:srgbClr val="FECF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4BAB3F3-2E83-CD1E-3544-AE3978783996}"/>
              </a:ext>
            </a:extLst>
          </p:cNvPr>
          <p:cNvSpPr/>
          <p:nvPr/>
        </p:nvSpPr>
        <p:spPr>
          <a:xfrm>
            <a:off x="7129931" y="5531278"/>
            <a:ext cx="4890459" cy="654416"/>
          </a:xfrm>
          <a:prstGeom prst="rect">
            <a:avLst/>
          </a:prstGeom>
          <a:solidFill>
            <a:srgbClr val="FECF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7F36E08-4E42-00E3-3182-1329E695C42D}"/>
              </a:ext>
            </a:extLst>
          </p:cNvPr>
          <p:cNvSpPr/>
          <p:nvPr/>
        </p:nvSpPr>
        <p:spPr>
          <a:xfrm>
            <a:off x="2419452" y="6757784"/>
            <a:ext cx="5657747" cy="618355"/>
          </a:xfrm>
          <a:prstGeom prst="rect">
            <a:avLst/>
          </a:prstGeom>
          <a:solidFill>
            <a:srgbClr val="FECF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E9634A1-2125-6840-AA68-2AD8C901D032}"/>
              </a:ext>
            </a:extLst>
          </p:cNvPr>
          <p:cNvSpPr/>
          <p:nvPr/>
        </p:nvSpPr>
        <p:spPr>
          <a:xfrm>
            <a:off x="12026185" y="7954644"/>
            <a:ext cx="1288351" cy="641937"/>
          </a:xfrm>
          <a:prstGeom prst="rect">
            <a:avLst/>
          </a:prstGeom>
          <a:solidFill>
            <a:srgbClr val="FECF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84F2677-9825-D1A9-CF08-D59A226924B5}"/>
              </a:ext>
            </a:extLst>
          </p:cNvPr>
          <p:cNvSpPr/>
          <p:nvPr/>
        </p:nvSpPr>
        <p:spPr>
          <a:xfrm>
            <a:off x="1591854" y="9227460"/>
            <a:ext cx="4580346" cy="641936"/>
          </a:xfrm>
          <a:prstGeom prst="rect">
            <a:avLst/>
          </a:prstGeom>
          <a:solidFill>
            <a:srgbClr val="FECF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0F34D40-C346-5F14-B4B7-18EE1069D180}"/>
              </a:ext>
            </a:extLst>
          </p:cNvPr>
          <p:cNvSpPr/>
          <p:nvPr/>
        </p:nvSpPr>
        <p:spPr>
          <a:xfrm>
            <a:off x="4179337" y="3156311"/>
            <a:ext cx="849863" cy="535388"/>
          </a:xfrm>
          <a:prstGeom prst="rect">
            <a:avLst/>
          </a:prstGeom>
          <a:solidFill>
            <a:srgbClr val="FECF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A67C942-A615-8B2B-CD2F-50394A138ECA}"/>
              </a:ext>
            </a:extLst>
          </p:cNvPr>
          <p:cNvSpPr txBox="1"/>
          <p:nvPr/>
        </p:nvSpPr>
        <p:spPr>
          <a:xfrm>
            <a:off x="616854" y="2630046"/>
            <a:ext cx="16807315" cy="7314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000" dirty="0">
                <a:latin typeface="Sniglet" panose="020B0604020202020204" charset="0"/>
              </a:rPr>
              <a:t>1. Do you watch Bibi, the popular _________ for children? </a:t>
            </a:r>
          </a:p>
          <a:p>
            <a:pPr>
              <a:lnSpc>
                <a:spcPct val="200000"/>
              </a:lnSpc>
            </a:pPr>
            <a:r>
              <a:rPr lang="en-US" sz="4000" dirty="0">
                <a:latin typeface="Sniglet" panose="020B0604020202020204" charset="0"/>
              </a:rPr>
              <a:t>2. Which _________ do you prefer: Jerry the mouse or Tom the cat? </a:t>
            </a:r>
          </a:p>
          <a:p>
            <a:pPr>
              <a:lnSpc>
                <a:spcPct val="200000"/>
              </a:lnSpc>
            </a:pPr>
            <a:r>
              <a:rPr lang="en-US" sz="4000" dirty="0">
                <a:latin typeface="Sniglet" panose="020B0604020202020204" charset="0"/>
              </a:rPr>
              <a:t>3. I love ____________ like Happy Feet and Coco. </a:t>
            </a:r>
          </a:p>
          <a:p>
            <a:pPr>
              <a:lnSpc>
                <a:spcPct val="200000"/>
              </a:lnSpc>
            </a:pPr>
            <a:r>
              <a:rPr lang="en-US" sz="4000" dirty="0">
                <a:latin typeface="Sniglet" panose="020B0604020202020204" charset="0"/>
              </a:rPr>
              <a:t>4. I love Children are Always Right, a _________ for kids. </a:t>
            </a:r>
          </a:p>
          <a:p>
            <a:pPr>
              <a:lnSpc>
                <a:spcPct val="200000"/>
              </a:lnSpc>
            </a:pPr>
            <a:r>
              <a:rPr lang="en-US" sz="4000" dirty="0">
                <a:latin typeface="Sniglet" panose="020B0604020202020204" charset="0"/>
              </a:rPr>
              <a:t>5. My father often watches _________. They're so funny. </a:t>
            </a:r>
          </a:p>
          <a:p>
            <a:pPr>
              <a:lnSpc>
                <a:spcPct val="200000"/>
              </a:lnSpc>
            </a:pPr>
            <a:r>
              <a:rPr lang="en-US" sz="4000" dirty="0">
                <a:latin typeface="Sniglet" panose="020B0604020202020204" charset="0"/>
              </a:rPr>
              <a:t>6. A popular </a:t>
            </a:r>
            <a:r>
              <a:rPr lang="en-US" sz="4000" dirty="0" err="1">
                <a:latin typeface="Sniglet" panose="020B0604020202020204" charset="0"/>
              </a:rPr>
              <a:t>programme</a:t>
            </a:r>
            <a:r>
              <a:rPr lang="en-US" sz="4000" dirty="0">
                <a:latin typeface="Sniglet" panose="020B0604020202020204" charset="0"/>
              </a:rPr>
              <a:t> has a lot of _________.</a:t>
            </a:r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05549" y="255172"/>
            <a:ext cx="823151" cy="915036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59960" y="1045088"/>
            <a:ext cx="377708" cy="419870"/>
          </a:xfrm>
          <a:prstGeom prst="rect">
            <a:avLst/>
          </a:pr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EE2DF37C-DD9D-86C8-99EC-1CA995EE7CC7}"/>
              </a:ext>
            </a:extLst>
          </p:cNvPr>
          <p:cNvSpPr/>
          <p:nvPr/>
        </p:nvSpPr>
        <p:spPr>
          <a:xfrm>
            <a:off x="617124" y="1862190"/>
            <a:ext cx="3651733" cy="836854"/>
          </a:xfrm>
          <a:prstGeom prst="roundRect">
            <a:avLst/>
          </a:prstGeom>
          <a:solidFill>
            <a:srgbClr val="FFA842"/>
          </a:solidFill>
          <a:ln>
            <a:solidFill>
              <a:srgbClr val="FECF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Sniglet" panose="020B0604020202020204" charset="0"/>
              </a:rPr>
              <a:t>animated films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4C2F822D-0CDB-4CFD-1C77-1CA0249C047F}"/>
              </a:ext>
            </a:extLst>
          </p:cNvPr>
          <p:cNvSpPr/>
          <p:nvPr/>
        </p:nvSpPr>
        <p:spPr>
          <a:xfrm>
            <a:off x="4484956" y="1862190"/>
            <a:ext cx="2076496" cy="836854"/>
          </a:xfrm>
          <a:prstGeom prst="roundRect">
            <a:avLst/>
          </a:prstGeom>
          <a:solidFill>
            <a:srgbClr val="FFA842"/>
          </a:solidFill>
          <a:ln>
            <a:solidFill>
              <a:srgbClr val="FECF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Sniglet" panose="020B0604020202020204" charset="0"/>
              </a:rPr>
              <a:t>viewers</a:t>
            </a:r>
            <a:endParaRPr lang="en-US" sz="4000" dirty="0">
              <a:solidFill>
                <a:schemeClr val="tx1"/>
              </a:solidFill>
              <a:latin typeface="Sniglet" panose="020B0604020202020204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CC7ED4F5-E890-FC06-F2A4-A7384D3FA576}"/>
              </a:ext>
            </a:extLst>
          </p:cNvPr>
          <p:cNvSpPr/>
          <p:nvPr/>
        </p:nvSpPr>
        <p:spPr>
          <a:xfrm>
            <a:off x="6794815" y="1862190"/>
            <a:ext cx="2504739" cy="836854"/>
          </a:xfrm>
          <a:prstGeom prst="roundRect">
            <a:avLst/>
          </a:prstGeom>
          <a:solidFill>
            <a:srgbClr val="FFA842"/>
          </a:solidFill>
          <a:ln>
            <a:solidFill>
              <a:srgbClr val="FECF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Sniglet" panose="020B0604020202020204" charset="0"/>
              </a:rPr>
              <a:t>comedies</a:t>
            </a:r>
            <a:endParaRPr lang="en-US" sz="4000" dirty="0">
              <a:solidFill>
                <a:schemeClr val="tx1"/>
              </a:solidFill>
              <a:latin typeface="Sniglet" panose="020B0604020202020204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7DC04C6-5DFE-88C5-0139-C34721148D37}"/>
              </a:ext>
            </a:extLst>
          </p:cNvPr>
          <p:cNvSpPr/>
          <p:nvPr/>
        </p:nvSpPr>
        <p:spPr>
          <a:xfrm>
            <a:off x="9515653" y="1862925"/>
            <a:ext cx="2504738" cy="836854"/>
          </a:xfrm>
          <a:prstGeom prst="roundRect">
            <a:avLst/>
          </a:prstGeom>
          <a:solidFill>
            <a:srgbClr val="FFA842"/>
          </a:solidFill>
          <a:ln>
            <a:solidFill>
              <a:srgbClr val="FECF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Sniglet" panose="020B0604020202020204" charset="0"/>
              </a:rPr>
              <a:t>character </a:t>
            </a:r>
            <a:endParaRPr lang="en-US" sz="4000" dirty="0">
              <a:solidFill>
                <a:schemeClr val="tx1"/>
              </a:solidFill>
              <a:latin typeface="Sniglet" panose="020B0604020202020204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B4059AAE-0781-E455-336E-E4F2F59D6AA6}"/>
              </a:ext>
            </a:extLst>
          </p:cNvPr>
          <p:cNvSpPr/>
          <p:nvPr/>
        </p:nvSpPr>
        <p:spPr>
          <a:xfrm>
            <a:off x="12236490" y="1862190"/>
            <a:ext cx="3016335" cy="836854"/>
          </a:xfrm>
          <a:prstGeom prst="roundRect">
            <a:avLst/>
          </a:prstGeom>
          <a:solidFill>
            <a:srgbClr val="FFA842"/>
          </a:solidFill>
          <a:ln>
            <a:solidFill>
              <a:srgbClr val="FECF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Sniglet" panose="020B0604020202020204" charset="0"/>
              </a:rPr>
              <a:t>game show</a:t>
            </a:r>
            <a:endParaRPr lang="en-US" sz="4000" dirty="0">
              <a:solidFill>
                <a:schemeClr val="tx1"/>
              </a:solidFill>
              <a:latin typeface="Sniglet" panose="020B0604020202020204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2A5A437C-64D7-2926-9FF6-CFF93700276D}"/>
              </a:ext>
            </a:extLst>
          </p:cNvPr>
          <p:cNvSpPr/>
          <p:nvPr/>
        </p:nvSpPr>
        <p:spPr>
          <a:xfrm>
            <a:off x="15454324" y="1862190"/>
            <a:ext cx="2203209" cy="836854"/>
          </a:xfrm>
          <a:prstGeom prst="roundRect">
            <a:avLst/>
          </a:prstGeom>
          <a:solidFill>
            <a:srgbClr val="FFA842"/>
          </a:solidFill>
          <a:ln>
            <a:solidFill>
              <a:srgbClr val="FECF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Sniglet" panose="020B0604020202020204" charset="0"/>
              </a:rPr>
              <a:t>channel  </a:t>
            </a:r>
            <a:endParaRPr lang="en-US" sz="4000" dirty="0">
              <a:solidFill>
                <a:schemeClr val="tx1"/>
              </a:solidFill>
              <a:latin typeface="Sniglet" panose="020B0604020202020204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8F7EA8C0-0815-9E8B-E18D-6DD5713C0BC1}"/>
              </a:ext>
            </a:extLst>
          </p:cNvPr>
          <p:cNvSpPr/>
          <p:nvPr/>
        </p:nvSpPr>
        <p:spPr>
          <a:xfrm>
            <a:off x="8192482" y="2893629"/>
            <a:ext cx="2278092" cy="641937"/>
          </a:xfrm>
          <a:prstGeom prst="roundRect">
            <a:avLst/>
          </a:prstGeom>
          <a:solidFill>
            <a:srgbClr val="FFA842"/>
          </a:solidFill>
          <a:ln>
            <a:solidFill>
              <a:srgbClr val="FECF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Sniglet" panose="020B0604020202020204" charset="0"/>
              </a:rPr>
              <a:t>channel  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D4D808DC-4C36-C6AD-1D42-AEB49AD8DB1A}"/>
              </a:ext>
            </a:extLst>
          </p:cNvPr>
          <p:cNvSpPr/>
          <p:nvPr/>
        </p:nvSpPr>
        <p:spPr>
          <a:xfrm>
            <a:off x="2886189" y="4021583"/>
            <a:ext cx="2516668" cy="641937"/>
          </a:xfrm>
          <a:prstGeom prst="roundRect">
            <a:avLst/>
          </a:prstGeom>
          <a:solidFill>
            <a:srgbClr val="FFA842"/>
          </a:solidFill>
          <a:ln>
            <a:solidFill>
              <a:srgbClr val="FECF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Sniglet" panose="020B0604020202020204" charset="0"/>
              </a:rPr>
              <a:t>character 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B05581CA-93BB-FAE5-7C4E-2F8B625F7C21}"/>
              </a:ext>
            </a:extLst>
          </p:cNvPr>
          <p:cNvSpPr/>
          <p:nvPr/>
        </p:nvSpPr>
        <p:spPr>
          <a:xfrm>
            <a:off x="2492384" y="5247863"/>
            <a:ext cx="3552946" cy="680214"/>
          </a:xfrm>
          <a:prstGeom prst="roundRect">
            <a:avLst/>
          </a:prstGeom>
          <a:solidFill>
            <a:srgbClr val="FFA842"/>
          </a:solidFill>
          <a:ln>
            <a:solidFill>
              <a:srgbClr val="FECF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Sniglet" panose="020B0604020202020204" charset="0"/>
              </a:rPr>
              <a:t>animated films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F39CA0C8-6F37-15CD-F4CA-741B01D8F748}"/>
              </a:ext>
            </a:extLst>
          </p:cNvPr>
          <p:cNvSpPr/>
          <p:nvPr/>
        </p:nvSpPr>
        <p:spPr>
          <a:xfrm>
            <a:off x="8650839" y="6529845"/>
            <a:ext cx="2826046" cy="641937"/>
          </a:xfrm>
          <a:prstGeom prst="roundRect">
            <a:avLst/>
          </a:prstGeom>
          <a:solidFill>
            <a:srgbClr val="FFA842"/>
          </a:solidFill>
          <a:ln>
            <a:solidFill>
              <a:srgbClr val="FECF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Sniglet" panose="020B0604020202020204" charset="0"/>
              </a:rPr>
              <a:t>game show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E3A929F1-CFFB-889F-EC86-FA26F76C6829}"/>
              </a:ext>
            </a:extLst>
          </p:cNvPr>
          <p:cNvSpPr/>
          <p:nvPr/>
        </p:nvSpPr>
        <p:spPr>
          <a:xfrm>
            <a:off x="6805880" y="7743872"/>
            <a:ext cx="2605412" cy="641937"/>
          </a:xfrm>
          <a:prstGeom prst="roundRect">
            <a:avLst/>
          </a:prstGeom>
          <a:solidFill>
            <a:srgbClr val="FFA842"/>
          </a:solidFill>
          <a:ln>
            <a:solidFill>
              <a:srgbClr val="FECF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Sniglet" panose="020B0604020202020204" charset="0"/>
              </a:rPr>
              <a:t>comedies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837AFE61-E502-A806-2B6D-73534C40AC5A}"/>
              </a:ext>
            </a:extLst>
          </p:cNvPr>
          <p:cNvSpPr/>
          <p:nvPr/>
        </p:nvSpPr>
        <p:spPr>
          <a:xfrm>
            <a:off x="9144000" y="8924539"/>
            <a:ext cx="2251195" cy="641937"/>
          </a:xfrm>
          <a:prstGeom prst="roundRect">
            <a:avLst/>
          </a:prstGeom>
          <a:solidFill>
            <a:srgbClr val="FFA842"/>
          </a:solidFill>
          <a:ln>
            <a:solidFill>
              <a:srgbClr val="FECF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Sniglet" panose="020B0604020202020204" charset="0"/>
              </a:rPr>
              <a:t>viewers</a:t>
            </a:r>
          </a:p>
        </p:txBody>
      </p:sp>
      <p:pic>
        <p:nvPicPr>
          <p:cNvPr id="44" name="Picture 2" descr="Nhật vật hoạt hình Tom &amp;amp; Jerry">
            <a:extLst>
              <a:ext uri="{FF2B5EF4-FFF2-40B4-BE49-F238E27FC236}">
                <a16:creationId xmlns:a16="http://schemas.microsoft.com/office/drawing/2014/main" id="{634DFE8C-CC8B-31AD-D47F-D8D2315BC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02" b="97499" l="10000" r="94200">
                        <a14:foregroundMark x1="45400" y1="8454" x2="45400" y2="8454"/>
                        <a14:foregroundMark x1="45400" y1="8454" x2="45400" y2="8454"/>
                        <a14:foregroundMark x1="45280" y1="9205" x2="45280" y2="9205"/>
                        <a14:foregroundMark x1="45280" y1="9205" x2="45280" y2="9205"/>
                        <a14:foregroundMark x1="45280" y1="9205" x2="45280" y2="9205"/>
                        <a14:foregroundMark x1="77720" y1="4002" x2="77720" y2="4002"/>
                        <a14:foregroundMark x1="77720" y1="4002" x2="77720" y2="4002"/>
                        <a14:foregroundMark x1="78320" y1="3702" x2="78320" y2="3702"/>
                        <a14:foregroundMark x1="78320" y1="3702" x2="78320" y2="3702"/>
                        <a14:foregroundMark x1="78320" y1="3702" x2="78320" y2="3702"/>
                        <a14:foregroundMark x1="71320" y1="8454" x2="71320" y2="8454"/>
                        <a14:foregroundMark x1="71440" y1="7854" x2="71440" y2="7854"/>
                        <a14:foregroundMark x1="61240" y1="51126" x2="61240" y2="51126"/>
                        <a14:foregroundMark x1="61240" y1="51126" x2="61240" y2="51126"/>
                        <a14:foregroundMark x1="61240" y1="51126" x2="61240" y2="51126"/>
                        <a14:foregroundMark x1="61120" y1="94347" x2="61120" y2="94347"/>
                        <a14:foregroundMark x1="61240" y1="94347" x2="61240" y2="94347"/>
                        <a14:foregroundMark x1="61240" y1="94247" x2="61240" y2="94247"/>
                        <a14:foregroundMark x1="61240" y1="94247" x2="61240" y2="94247"/>
                        <a14:foregroundMark x1="61240" y1="94247" x2="61240" y2="94247"/>
                        <a14:foregroundMark x1="61360" y1="95548" x2="61360" y2="95548"/>
                        <a14:foregroundMark x1="61360" y1="95848" x2="61720" y2="96448"/>
                        <a14:foregroundMark x1="61720" y1="96448" x2="65880" y2="88444"/>
                        <a14:foregroundMark x1="65880" y1="88444" x2="65880" y2="88444"/>
                        <a14:foregroundMark x1="46200" y1="84742" x2="46200" y2="84742"/>
                        <a14:foregroundMark x1="46200" y1="84742" x2="46200" y2="84742"/>
                        <a14:foregroundMark x1="46200" y1="84742" x2="46200" y2="84742"/>
                        <a14:foregroundMark x1="53800" y1="47574" x2="53800" y2="47574"/>
                        <a14:foregroundMark x1="53680" y1="47574" x2="53680" y2="47574"/>
                        <a14:foregroundMark x1="53680" y1="47574" x2="53680" y2="47574"/>
                        <a14:foregroundMark x1="65040" y1="48424" x2="65040" y2="48424"/>
                        <a14:foregroundMark x1="63640" y1="49775" x2="63640" y2="49775"/>
                        <a14:foregroundMark x1="63640" y1="49775" x2="63640" y2="49775"/>
                        <a14:foregroundMark x1="92520" y1="86543" x2="92520" y2="86543"/>
                        <a14:foregroundMark x1="92520" y1="86543" x2="92520" y2="86543"/>
                        <a14:foregroundMark x1="92520" y1="86643" x2="92520" y2="86643"/>
                        <a14:foregroundMark x1="92760" y1="86643" x2="94200" y2="87994"/>
                        <a14:foregroundMark x1="89440" y1="84742" x2="93360" y2="87394"/>
                        <a14:foregroundMark x1="26320" y1="97499" x2="26320" y2="97499"/>
                        <a14:foregroundMark x1="26320" y1="97499" x2="26320" y2="97499"/>
                        <a14:foregroundMark x1="26320" y1="97499" x2="26320" y2="97499"/>
                        <a14:foregroundMark x1="55920" y1="73937" x2="55920" y2="73937"/>
                        <a14:foregroundMark x1="62080" y1="52576" x2="62080" y2="52576"/>
                        <a14:foregroundMark x1="62080" y1="52576" x2="62080" y2="52576"/>
                        <a14:foregroundMark x1="29520" y1="36318" x2="29520" y2="36318"/>
                        <a14:foregroundMark x1="29520" y1="36318" x2="29520" y2="36318"/>
                        <a14:foregroundMark x1="29520" y1="36318" x2="29520" y2="36318"/>
                        <a14:foregroundMark x1="29520" y1="36318" x2="29520" y2="36318"/>
                        <a14:foregroundMark x1="29520" y1="36318" x2="29520" y2="36318"/>
                        <a14:foregroundMark x1="29520" y1="36318" x2="29520" y2="36318"/>
                        <a14:foregroundMark x1="29520" y1="36318" x2="29520" y2="36318"/>
                        <a14:foregroundMark x1="29520" y1="36318" x2="29520" y2="36318"/>
                        <a14:foregroundMark x1="29520" y1="36318" x2="29520" y2="36318"/>
                        <a14:foregroundMark x1="29520" y1="36318" x2="29520" y2="36318"/>
                        <a14:foregroundMark x1="29400" y1="37019" x2="28800" y2="35118"/>
                        <a14:foregroundMark x1="28800" y1="34217" x2="29880" y2="42371"/>
                        <a14:foregroundMark x1="26800" y1="33317" x2="28440" y2="38969"/>
                        <a14:foregroundMark x1="28440" y1="37319" x2="28800" y2="41021"/>
                        <a14:foregroundMark x1="28800" y1="40420" x2="28800" y2="40420"/>
                        <a14:foregroundMark x1="28920" y1="40320" x2="28920" y2="40320"/>
                        <a14:foregroundMark x1="29160" y1="40170" x2="29160" y2="40170"/>
                        <a14:foregroundMark x1="29160" y1="40170" x2="29160" y2="40170"/>
                        <a14:foregroundMark x1="61360" y1="54377" x2="61360" y2="54377"/>
                        <a14:foregroundMark x1="61360" y1="54377" x2="61360" y2="54377"/>
                        <a14:foregroundMark x1="60560" y1="55578" x2="60320" y2="55978"/>
                        <a14:foregroundMark x1="53560" y1="60730" x2="53560" y2="60730"/>
                        <a14:foregroundMark x1="48680" y1="44722" x2="48680" y2="44722"/>
                        <a14:foregroundMark x1="48680" y1="44722" x2="48680" y2="44722"/>
                        <a14:foregroundMark x1="48800" y1="48424" x2="48800" y2="48424"/>
                        <a14:foregroundMark x1="48800" y1="48424" x2="48800" y2="48424"/>
                        <a14:foregroundMark x1="48800" y1="48424" x2="48800" y2="48424"/>
                        <a14:foregroundMark x1="48800" y1="48424" x2="48800" y2="48424"/>
                        <a14:foregroundMark x1="48800" y1="48424" x2="48800" y2="48424"/>
                        <a14:foregroundMark x1="48800" y1="48424" x2="48800" y2="48424"/>
                        <a14:foregroundMark x1="47760" y1="49175" x2="47760" y2="49175"/>
                        <a14:foregroundMark x1="47760" y1="76138" x2="47760" y2="76138"/>
                        <a14:foregroundMark x1="47760" y1="76138" x2="47760" y2="76138"/>
                        <a14:foregroundMark x1="47760" y1="76138" x2="47760" y2="76138"/>
                        <a14:foregroundMark x1="47760" y1="76138" x2="47760" y2="76138"/>
                        <a14:foregroundMark x1="46800" y1="80740" x2="53680" y2="72436"/>
                        <a14:foregroundMark x1="53680" y1="72436" x2="54520" y2="83542"/>
                        <a14:foregroundMark x1="55200" y1="74837" x2="49400" y2="84142"/>
                        <a14:foregroundMark x1="49400" y1="84142" x2="50240" y2="82091"/>
                        <a14:foregroundMark x1="32840" y1="81341" x2="40960" y2="83092"/>
                        <a14:foregroundMark x1="40960" y1="83092" x2="43600" y2="82241"/>
                        <a14:foregroundMark x1="57240" y1="69035" x2="71080" y2="75688"/>
                        <a14:foregroundMark x1="43000" y1="41321" x2="61160" y2="47924"/>
                        <a14:foregroundMark x1="61160" y1="47924" x2="61600" y2="471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8534" y="3162300"/>
            <a:ext cx="2591691" cy="2072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Watch Happy Feet | Prime Video">
            <a:extLst>
              <a:ext uri="{FF2B5EF4-FFF2-40B4-BE49-F238E27FC236}">
                <a16:creationId xmlns:a16="http://schemas.microsoft.com/office/drawing/2014/main" id="{8F00E3FA-A805-7F62-8ECC-3D284952F8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88" b="9296"/>
          <a:stretch/>
        </p:blipFill>
        <p:spPr bwMode="auto">
          <a:xfrm>
            <a:off x="12573000" y="4914858"/>
            <a:ext cx="1568259" cy="1752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6" descr="Coco (2017) - Filmaffinity">
            <a:extLst>
              <a:ext uri="{FF2B5EF4-FFF2-40B4-BE49-F238E27FC236}">
                <a16:creationId xmlns:a16="http://schemas.microsoft.com/office/drawing/2014/main" id="{3ED2EDAB-1498-7F5B-60B1-97711C91AF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67" b="6667"/>
          <a:stretch/>
        </p:blipFill>
        <p:spPr bwMode="auto">
          <a:xfrm>
            <a:off x="14113431" y="4914858"/>
            <a:ext cx="1568259" cy="1691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 descr="BBC One - The Kids Are All Right, Episode 8">
            <a:extLst>
              <a:ext uri="{FF2B5EF4-FFF2-40B4-BE49-F238E27FC236}">
                <a16:creationId xmlns:a16="http://schemas.microsoft.com/office/drawing/2014/main" id="{74E71CCC-7D0C-7A72-8B58-1E5403418E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3245" y="6657513"/>
            <a:ext cx="3332216" cy="1697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4B4A891D-F96E-8631-C89E-218AC8E07E01}"/>
              </a:ext>
            </a:extLst>
          </p:cNvPr>
          <p:cNvSpPr txBox="1"/>
          <p:nvPr/>
        </p:nvSpPr>
        <p:spPr>
          <a:xfrm>
            <a:off x="1491650" y="297191"/>
            <a:ext cx="159325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5B96A9"/>
                </a:solidFill>
                <a:latin typeface="Sniglet" panose="020B0604020202020204" charset="0"/>
              </a:rPr>
              <a:t>Ex 2. Complete the sentences with the words/ phrases in the box. </a:t>
            </a:r>
          </a:p>
        </p:txBody>
      </p:sp>
    </p:spTree>
    <p:extLst>
      <p:ext uri="{BB962C8B-B14F-4D97-AF65-F5344CB8AC3E}">
        <p14:creationId xmlns:p14="http://schemas.microsoft.com/office/powerpoint/2010/main" val="2409999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4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6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795474" y="7720464"/>
            <a:ext cx="6599876" cy="753097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4959894">
            <a:off x="-3565653" y="-4195753"/>
            <a:ext cx="8327950" cy="638129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687800" y="190500"/>
            <a:ext cx="823151" cy="915036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442211" y="980416"/>
            <a:ext cx="377708" cy="41987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31741D3-59FA-A3C2-957D-E0D3DB53A899}"/>
              </a:ext>
            </a:extLst>
          </p:cNvPr>
          <p:cNvSpPr txBox="1"/>
          <p:nvPr/>
        </p:nvSpPr>
        <p:spPr>
          <a:xfrm>
            <a:off x="2697084" y="320706"/>
            <a:ext cx="142955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5B96A9"/>
                </a:solidFill>
                <a:latin typeface="Sniglet" panose="020B0604020202020204" charset="0"/>
              </a:rPr>
              <a:t>Ex 3. Complete the sentences with the adjectives in the box. 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06F4A47-928D-FB9A-8F1A-604FCBAEB127}"/>
              </a:ext>
            </a:extLst>
          </p:cNvPr>
          <p:cNvSpPr/>
          <p:nvPr/>
        </p:nvSpPr>
        <p:spPr>
          <a:xfrm>
            <a:off x="2826510" y="1982688"/>
            <a:ext cx="2361273" cy="704678"/>
          </a:xfrm>
          <a:prstGeom prst="roundRect">
            <a:avLst/>
          </a:prstGeom>
          <a:solidFill>
            <a:srgbClr val="FECFA7"/>
          </a:solidFill>
          <a:ln>
            <a:solidFill>
              <a:srgbClr val="FFA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Sniglet" panose="020B0604020202020204" charset="0"/>
              </a:rPr>
              <a:t>popular</a:t>
            </a:r>
            <a:endParaRPr lang="en-US" sz="4400" dirty="0">
              <a:solidFill>
                <a:srgbClr val="C00000"/>
              </a:solidFill>
              <a:latin typeface="Sniglet" panose="020B060402020202020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B83C5C65-1D76-78D7-CA9B-92AD334A3DEB}"/>
              </a:ext>
            </a:extLst>
          </p:cNvPr>
          <p:cNvSpPr/>
          <p:nvPr/>
        </p:nvSpPr>
        <p:spPr>
          <a:xfrm>
            <a:off x="5390038" y="1982688"/>
            <a:ext cx="1465916" cy="704678"/>
          </a:xfrm>
          <a:prstGeom prst="roundRect">
            <a:avLst/>
          </a:prstGeom>
          <a:solidFill>
            <a:srgbClr val="FECFA7"/>
          </a:solidFill>
          <a:ln>
            <a:solidFill>
              <a:srgbClr val="FFA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Sniglet" panose="020B0604020202020204" charset="0"/>
              </a:rPr>
              <a:t>cute</a:t>
            </a:r>
            <a:endParaRPr lang="en-US" sz="4400" dirty="0">
              <a:solidFill>
                <a:srgbClr val="C00000"/>
              </a:solidFill>
              <a:latin typeface="Sniglet" panose="020B060402020202020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A60BD012-7445-D009-F531-272F37B07EA4}"/>
              </a:ext>
            </a:extLst>
          </p:cNvPr>
          <p:cNvSpPr/>
          <p:nvPr/>
        </p:nvSpPr>
        <p:spPr>
          <a:xfrm>
            <a:off x="7074468" y="1972662"/>
            <a:ext cx="1551654" cy="704678"/>
          </a:xfrm>
          <a:prstGeom prst="roundRect">
            <a:avLst/>
          </a:prstGeom>
          <a:solidFill>
            <a:srgbClr val="FECFA7"/>
          </a:solidFill>
          <a:ln>
            <a:solidFill>
              <a:srgbClr val="FFA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Sniglet" panose="020B0604020202020204" charset="0"/>
              </a:rPr>
              <a:t>live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C823EDB3-11FB-1A1F-9F6D-BE9B4D6AC533}"/>
              </a:ext>
            </a:extLst>
          </p:cNvPr>
          <p:cNvSpPr/>
          <p:nvPr/>
        </p:nvSpPr>
        <p:spPr>
          <a:xfrm>
            <a:off x="8845358" y="1982688"/>
            <a:ext cx="3214629" cy="704678"/>
          </a:xfrm>
          <a:prstGeom prst="roundRect">
            <a:avLst/>
          </a:prstGeom>
          <a:solidFill>
            <a:srgbClr val="FECFA7"/>
          </a:solidFill>
          <a:ln>
            <a:solidFill>
              <a:srgbClr val="FFA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Sniglet" panose="020B0604020202020204" charset="0"/>
              </a:rPr>
              <a:t>educational</a:t>
            </a:r>
            <a:endParaRPr lang="en-US" sz="4400" dirty="0">
              <a:solidFill>
                <a:srgbClr val="C00000"/>
              </a:solidFill>
              <a:latin typeface="Sniglet" panose="020B060402020202020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DD90BFD4-8B89-D936-A9A3-3446CC55D354}"/>
              </a:ext>
            </a:extLst>
          </p:cNvPr>
          <p:cNvSpPr/>
          <p:nvPr/>
        </p:nvSpPr>
        <p:spPr>
          <a:xfrm>
            <a:off x="12279223" y="1982688"/>
            <a:ext cx="2142964" cy="704678"/>
          </a:xfrm>
          <a:prstGeom prst="roundRect">
            <a:avLst/>
          </a:prstGeom>
          <a:solidFill>
            <a:srgbClr val="FECFA7"/>
          </a:solidFill>
          <a:ln>
            <a:solidFill>
              <a:srgbClr val="FFA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Sniglet" panose="020B0604020202020204" charset="0"/>
              </a:rPr>
              <a:t>boring</a:t>
            </a:r>
            <a:endParaRPr lang="en-US" sz="4400" dirty="0">
              <a:solidFill>
                <a:srgbClr val="C00000"/>
              </a:solidFill>
              <a:latin typeface="Sniglet" panose="020B060402020202020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093177A8-0B18-63C0-E219-EE97EBA8BBFC}"/>
              </a:ext>
            </a:extLst>
          </p:cNvPr>
          <p:cNvSpPr/>
          <p:nvPr/>
        </p:nvSpPr>
        <p:spPr>
          <a:xfrm>
            <a:off x="14641423" y="1982688"/>
            <a:ext cx="2124069" cy="704678"/>
          </a:xfrm>
          <a:prstGeom prst="roundRect">
            <a:avLst/>
          </a:prstGeom>
          <a:solidFill>
            <a:srgbClr val="FECFA7"/>
          </a:solidFill>
          <a:ln>
            <a:solidFill>
              <a:srgbClr val="FFA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Sniglet" panose="020B0604020202020204" charset="0"/>
              </a:rPr>
              <a:t>funny </a:t>
            </a:r>
            <a:endParaRPr lang="en-US" sz="4400" dirty="0">
              <a:solidFill>
                <a:srgbClr val="C00000"/>
              </a:solidFill>
              <a:latin typeface="Sniglet" panose="020B060402020202020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9830FB1-2B36-6A54-BD29-41AAFCEC3D91}"/>
              </a:ext>
            </a:extLst>
          </p:cNvPr>
          <p:cNvSpPr txBox="1"/>
          <p:nvPr/>
        </p:nvSpPr>
        <p:spPr>
          <a:xfrm>
            <a:off x="1012728" y="2848977"/>
            <a:ext cx="16262543" cy="64676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>
                <a:latin typeface="Sniglet" panose="020B0604020202020204" charset="0"/>
              </a:rPr>
              <a:t>1. The most _________ channel for children is the Cartoon Network. 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latin typeface="Sniglet" panose="020B0604020202020204" charset="0"/>
              </a:rPr>
              <a:t>2. This film is very _________. I don't want to watch it. 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latin typeface="Sniglet" panose="020B0604020202020204" charset="0"/>
              </a:rPr>
              <a:t>3. Cat Kitty is a very _________ character. Children love her. 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latin typeface="Sniglet" panose="020B0604020202020204" charset="0"/>
              </a:rPr>
              <a:t>4. You can watch this </a:t>
            </a:r>
            <a:r>
              <a:rPr lang="en-US" sz="4000" dirty="0" err="1">
                <a:latin typeface="Sniglet" panose="020B0604020202020204" charset="0"/>
              </a:rPr>
              <a:t>programme</a:t>
            </a:r>
            <a:r>
              <a:rPr lang="en-US" sz="4000" dirty="0">
                <a:latin typeface="Sniglet" panose="020B0604020202020204" charset="0"/>
              </a:rPr>
              <a:t> at the same time it happens. It's _________.  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latin typeface="Sniglet" panose="020B0604020202020204" charset="0"/>
              </a:rPr>
              <a:t>5. Comedies are _________. People laugh a lot when they watch them. 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latin typeface="Sniglet" panose="020B0604020202020204" charset="0"/>
              </a:rPr>
              <a:t>6. We learn a lot from Discovery Channel. This channel is _________ 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A28BE7E5-CD08-1AA4-595A-B346544E170A}"/>
              </a:ext>
            </a:extLst>
          </p:cNvPr>
          <p:cNvSpPr/>
          <p:nvPr/>
        </p:nvSpPr>
        <p:spPr>
          <a:xfrm>
            <a:off x="3856270" y="2874871"/>
            <a:ext cx="2663026" cy="627729"/>
          </a:xfrm>
          <a:prstGeom prst="roundRect">
            <a:avLst/>
          </a:prstGeom>
          <a:solidFill>
            <a:srgbClr val="FECFA7"/>
          </a:solidFill>
          <a:ln>
            <a:solidFill>
              <a:srgbClr val="FFA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Sniglet" panose="020B0604020202020204" charset="0"/>
              </a:rPr>
              <a:t>popular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B80CA1F5-67A3-2BAB-55F6-758B1426F342}"/>
              </a:ext>
            </a:extLst>
          </p:cNvPr>
          <p:cNvSpPr/>
          <p:nvPr/>
        </p:nvSpPr>
        <p:spPr>
          <a:xfrm>
            <a:off x="5390038" y="3807411"/>
            <a:ext cx="2213610" cy="609411"/>
          </a:xfrm>
          <a:prstGeom prst="roundRect">
            <a:avLst/>
          </a:prstGeom>
          <a:solidFill>
            <a:srgbClr val="FECFA7"/>
          </a:solidFill>
          <a:ln>
            <a:solidFill>
              <a:srgbClr val="FFA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Sniglet" panose="020B0604020202020204" charset="0"/>
              </a:rPr>
              <a:t>boring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E8E999DC-F37C-00C4-92F4-DEDFF2DFF59F}"/>
              </a:ext>
            </a:extLst>
          </p:cNvPr>
          <p:cNvSpPr/>
          <p:nvPr/>
        </p:nvSpPr>
        <p:spPr>
          <a:xfrm>
            <a:off x="6122996" y="4730622"/>
            <a:ext cx="1686800" cy="609411"/>
          </a:xfrm>
          <a:prstGeom prst="roundRect">
            <a:avLst/>
          </a:prstGeom>
          <a:solidFill>
            <a:srgbClr val="FECFA7"/>
          </a:solidFill>
          <a:ln>
            <a:solidFill>
              <a:srgbClr val="FFA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Sniglet" panose="020B0604020202020204" charset="0"/>
              </a:rPr>
              <a:t>cute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D3B4CE97-F84C-7B7F-46C5-683A5DE9900E}"/>
              </a:ext>
            </a:extLst>
          </p:cNvPr>
          <p:cNvSpPr/>
          <p:nvPr/>
        </p:nvSpPr>
        <p:spPr>
          <a:xfrm>
            <a:off x="1727909" y="6562034"/>
            <a:ext cx="1499418" cy="609411"/>
          </a:xfrm>
          <a:prstGeom prst="roundRect">
            <a:avLst/>
          </a:prstGeom>
          <a:solidFill>
            <a:srgbClr val="FECFA7"/>
          </a:solidFill>
          <a:ln>
            <a:solidFill>
              <a:srgbClr val="FFA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Sniglet" panose="020B0604020202020204" charset="0"/>
              </a:rPr>
              <a:t>live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F7AE2600-7C6E-5406-42C2-062EBF2B7FA8}"/>
              </a:ext>
            </a:extLst>
          </p:cNvPr>
          <p:cNvSpPr/>
          <p:nvPr/>
        </p:nvSpPr>
        <p:spPr>
          <a:xfrm>
            <a:off x="5242092" y="7458296"/>
            <a:ext cx="1686800" cy="609411"/>
          </a:xfrm>
          <a:prstGeom prst="roundRect">
            <a:avLst/>
          </a:prstGeom>
          <a:solidFill>
            <a:srgbClr val="FECFA7"/>
          </a:solidFill>
          <a:ln>
            <a:solidFill>
              <a:srgbClr val="FFA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Sniglet" panose="020B0604020202020204" charset="0"/>
              </a:rPr>
              <a:t>funny 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3531E81E-5630-6EBE-422A-5EAD179A6C5D}"/>
              </a:ext>
            </a:extLst>
          </p:cNvPr>
          <p:cNvSpPr/>
          <p:nvPr/>
        </p:nvSpPr>
        <p:spPr>
          <a:xfrm>
            <a:off x="13579073" y="8361200"/>
            <a:ext cx="3186419" cy="646344"/>
          </a:xfrm>
          <a:prstGeom prst="roundRect">
            <a:avLst/>
          </a:prstGeom>
          <a:solidFill>
            <a:srgbClr val="FECFA7"/>
          </a:solidFill>
          <a:ln>
            <a:solidFill>
              <a:srgbClr val="FFA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Sniglet" panose="020B0604020202020204" charset="0"/>
              </a:rPr>
              <a:t>educational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6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859558" y="1028700"/>
            <a:ext cx="12568883" cy="7127604"/>
            <a:chOff x="618303" y="0"/>
            <a:chExt cx="16758510" cy="950347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18303" y="0"/>
              <a:ext cx="16758510" cy="9503472"/>
            </a:xfrm>
            <a:prstGeom prst="rect">
              <a:avLst/>
            </a:prstGeom>
          </p:spPr>
        </p:pic>
        <p:sp>
          <p:nvSpPr>
            <p:cNvPr id="4" name="TextBox 4"/>
            <p:cNvSpPr txBox="1"/>
            <p:nvPr/>
          </p:nvSpPr>
          <p:spPr>
            <a:xfrm>
              <a:off x="1396371" y="1953271"/>
              <a:ext cx="15608014" cy="468504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3679"/>
                </a:lnSpc>
              </a:pPr>
              <a:r>
                <a:rPr lang="en-US" sz="10000" spc="600" dirty="0">
                  <a:solidFill>
                    <a:srgbClr val="FBF6EB"/>
                  </a:solidFill>
                  <a:latin typeface="Atma Bold"/>
                </a:rPr>
                <a:t>02</a:t>
              </a:r>
            </a:p>
            <a:p>
              <a:pPr algn="ctr">
                <a:lnSpc>
                  <a:spcPts val="13679"/>
                </a:lnSpc>
              </a:pPr>
              <a:r>
                <a:rPr lang="en-US" sz="10000" spc="600" dirty="0">
                  <a:solidFill>
                    <a:srgbClr val="FBF6EB"/>
                  </a:solidFill>
                  <a:latin typeface="Atma Bold"/>
                </a:rPr>
                <a:t>PRONUNCIATION</a:t>
              </a:r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4072210" y="6239132"/>
            <a:ext cx="4215790" cy="4171296"/>
            <a:chOff x="0" y="0"/>
            <a:chExt cx="19253200" cy="19050000"/>
          </a:xfrm>
        </p:grpSpPr>
        <p:sp>
          <p:nvSpPr>
            <p:cNvPr id="7" name="Freeform 7"/>
            <p:cNvSpPr/>
            <p:nvPr/>
          </p:nvSpPr>
          <p:spPr>
            <a:xfrm>
              <a:off x="389576" y="287976"/>
              <a:ext cx="18474047" cy="18474047"/>
            </a:xfrm>
            <a:custGeom>
              <a:avLst/>
              <a:gdLst/>
              <a:ahLst/>
              <a:cxnLst/>
              <a:rect l="l" t="t" r="r" b="b"/>
              <a:pathLst>
                <a:path w="18474047" h="18474047">
                  <a:moveTo>
                    <a:pt x="17583708" y="11200648"/>
                  </a:moveTo>
                  <a:cubicBezTo>
                    <a:pt x="18474048" y="13031766"/>
                    <a:pt x="18105484" y="15226006"/>
                    <a:pt x="16665746" y="16665746"/>
                  </a:cubicBezTo>
                  <a:cubicBezTo>
                    <a:pt x="15226006" y="18105484"/>
                    <a:pt x="13031766" y="18474048"/>
                    <a:pt x="11200648" y="17583708"/>
                  </a:cubicBezTo>
                  <a:lnTo>
                    <a:pt x="9237024" y="16628943"/>
                  </a:lnTo>
                  <a:lnTo>
                    <a:pt x="7273401" y="17583708"/>
                  </a:lnTo>
                  <a:cubicBezTo>
                    <a:pt x="5442282" y="18474048"/>
                    <a:pt x="3248042" y="18105484"/>
                    <a:pt x="1808304" y="16665746"/>
                  </a:cubicBezTo>
                  <a:cubicBezTo>
                    <a:pt x="368563" y="15226006"/>
                    <a:pt x="0" y="13031766"/>
                    <a:pt x="890339" y="11200648"/>
                  </a:cubicBezTo>
                  <a:lnTo>
                    <a:pt x="1845105" y="9237024"/>
                  </a:lnTo>
                  <a:lnTo>
                    <a:pt x="890339" y="7273401"/>
                  </a:lnTo>
                  <a:cubicBezTo>
                    <a:pt x="0" y="5442282"/>
                    <a:pt x="368563" y="3248042"/>
                    <a:pt x="1808302" y="1808302"/>
                  </a:cubicBezTo>
                  <a:cubicBezTo>
                    <a:pt x="3248041" y="368563"/>
                    <a:pt x="5442282" y="0"/>
                    <a:pt x="7273400" y="890339"/>
                  </a:cubicBezTo>
                  <a:lnTo>
                    <a:pt x="9237024" y="1845105"/>
                  </a:lnTo>
                  <a:lnTo>
                    <a:pt x="11200647" y="890339"/>
                  </a:lnTo>
                  <a:cubicBezTo>
                    <a:pt x="13031766" y="0"/>
                    <a:pt x="15226004" y="368563"/>
                    <a:pt x="16665746" y="1808303"/>
                  </a:cubicBezTo>
                  <a:cubicBezTo>
                    <a:pt x="18105484" y="3248042"/>
                    <a:pt x="18474048" y="5442282"/>
                    <a:pt x="17583708" y="7273400"/>
                  </a:cubicBezTo>
                  <a:lnTo>
                    <a:pt x="16628943" y="9237024"/>
                  </a:lnTo>
                  <a:lnTo>
                    <a:pt x="17583708" y="11200648"/>
                  </a:lnTo>
                  <a:close/>
                </a:path>
              </a:pathLst>
            </a:custGeom>
            <a:blipFill>
              <a:blip r:embed="rId4"/>
              <a:stretch>
                <a:fillRect r="-57687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101600" y="0"/>
              <a:ext cx="19050000" cy="19050000"/>
            </a:xfrm>
            <a:custGeom>
              <a:avLst/>
              <a:gdLst/>
              <a:ahLst/>
              <a:cxnLst/>
              <a:rect l="l" t="t" r="r" b="b"/>
              <a:pathLst>
                <a:path w="19050000" h="19050000">
                  <a:moveTo>
                    <a:pt x="0" y="0"/>
                  </a:moveTo>
                  <a:lnTo>
                    <a:pt x="19050000" y="0"/>
                  </a:lnTo>
                  <a:lnTo>
                    <a:pt x="19050000" y="19050000"/>
                  </a:lnTo>
                  <a:lnTo>
                    <a:pt x="0" y="19050000"/>
                  </a:lnTo>
                  <a:close/>
                </a:path>
              </a:pathLst>
            </a:custGeom>
            <a:blipFill>
              <a:blip r:embed="rId5"/>
              <a:stretch>
                <a:fillRect r="-609"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-44712" y="6484023"/>
            <a:ext cx="3843542" cy="3802977"/>
            <a:chOff x="0" y="0"/>
            <a:chExt cx="19253200" cy="19050000"/>
          </a:xfrm>
        </p:grpSpPr>
        <p:sp>
          <p:nvSpPr>
            <p:cNvPr id="10" name="Freeform 10"/>
            <p:cNvSpPr/>
            <p:nvPr/>
          </p:nvSpPr>
          <p:spPr>
            <a:xfrm>
              <a:off x="389576" y="287976"/>
              <a:ext cx="18474047" cy="18474047"/>
            </a:xfrm>
            <a:custGeom>
              <a:avLst/>
              <a:gdLst/>
              <a:ahLst/>
              <a:cxnLst/>
              <a:rect l="l" t="t" r="r" b="b"/>
              <a:pathLst>
                <a:path w="18474047" h="18474047">
                  <a:moveTo>
                    <a:pt x="17583708" y="11200648"/>
                  </a:moveTo>
                  <a:cubicBezTo>
                    <a:pt x="18474048" y="13031766"/>
                    <a:pt x="18105484" y="15226006"/>
                    <a:pt x="16665746" y="16665746"/>
                  </a:cubicBezTo>
                  <a:cubicBezTo>
                    <a:pt x="15226006" y="18105484"/>
                    <a:pt x="13031766" y="18474048"/>
                    <a:pt x="11200648" y="17583708"/>
                  </a:cubicBezTo>
                  <a:lnTo>
                    <a:pt x="9237024" y="16628943"/>
                  </a:lnTo>
                  <a:lnTo>
                    <a:pt x="7273401" y="17583708"/>
                  </a:lnTo>
                  <a:cubicBezTo>
                    <a:pt x="5442282" y="18474048"/>
                    <a:pt x="3248042" y="18105484"/>
                    <a:pt x="1808304" y="16665746"/>
                  </a:cubicBezTo>
                  <a:cubicBezTo>
                    <a:pt x="368563" y="15226006"/>
                    <a:pt x="0" y="13031766"/>
                    <a:pt x="890339" y="11200648"/>
                  </a:cubicBezTo>
                  <a:lnTo>
                    <a:pt x="1845105" y="9237024"/>
                  </a:lnTo>
                  <a:lnTo>
                    <a:pt x="890339" y="7273401"/>
                  </a:lnTo>
                  <a:cubicBezTo>
                    <a:pt x="0" y="5442282"/>
                    <a:pt x="368563" y="3248042"/>
                    <a:pt x="1808302" y="1808302"/>
                  </a:cubicBezTo>
                  <a:cubicBezTo>
                    <a:pt x="3248041" y="368563"/>
                    <a:pt x="5442282" y="0"/>
                    <a:pt x="7273400" y="890339"/>
                  </a:cubicBezTo>
                  <a:lnTo>
                    <a:pt x="9237024" y="1845105"/>
                  </a:lnTo>
                  <a:lnTo>
                    <a:pt x="11200647" y="890339"/>
                  </a:lnTo>
                  <a:cubicBezTo>
                    <a:pt x="13031766" y="0"/>
                    <a:pt x="15226004" y="368563"/>
                    <a:pt x="16665746" y="1808303"/>
                  </a:cubicBezTo>
                  <a:cubicBezTo>
                    <a:pt x="18105484" y="3248042"/>
                    <a:pt x="18474048" y="5442282"/>
                    <a:pt x="17583708" y="7273400"/>
                  </a:cubicBezTo>
                  <a:lnTo>
                    <a:pt x="16628943" y="9237024"/>
                  </a:lnTo>
                  <a:lnTo>
                    <a:pt x="17583708" y="11200648"/>
                  </a:lnTo>
                  <a:close/>
                </a:path>
              </a:pathLst>
            </a:custGeom>
            <a:blipFill>
              <a:blip r:embed="rId6"/>
              <a:stretch>
                <a:fillRect l="-49812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101600" y="0"/>
              <a:ext cx="19050000" cy="19050000"/>
            </a:xfrm>
            <a:custGeom>
              <a:avLst/>
              <a:gdLst/>
              <a:ahLst/>
              <a:cxnLst/>
              <a:rect l="l" t="t" r="r" b="b"/>
              <a:pathLst>
                <a:path w="19050000" h="19050000">
                  <a:moveTo>
                    <a:pt x="0" y="0"/>
                  </a:moveTo>
                  <a:lnTo>
                    <a:pt x="19050000" y="0"/>
                  </a:lnTo>
                  <a:lnTo>
                    <a:pt x="19050000" y="19050000"/>
                  </a:lnTo>
                  <a:lnTo>
                    <a:pt x="0" y="19050000"/>
                  </a:lnTo>
                  <a:close/>
                </a:path>
              </a:pathLst>
            </a:custGeom>
            <a:blipFill>
              <a:blip r:embed="rId5"/>
              <a:stretch>
                <a:fillRect r="-609"/>
              </a:stretch>
            </a:blip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618832" y="8651131"/>
            <a:ext cx="823151" cy="91503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595758" y="8651131"/>
            <a:ext cx="496598" cy="55203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8570092">
            <a:off x="15369361" y="-2544841"/>
            <a:ext cx="7209588" cy="562347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8252848">
            <a:off x="15192972" y="-258878"/>
            <a:ext cx="5245612" cy="316126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1208617">
            <a:off x="-816651" y="-1443300"/>
            <a:ext cx="3092247" cy="4944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6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672119">
            <a:off x="-4542646" y="7181400"/>
            <a:ext cx="6954505" cy="568530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8749942">
            <a:off x="14195608" y="-4869878"/>
            <a:ext cx="6599876" cy="753097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3396030">
            <a:off x="-1630337" y="9147180"/>
            <a:ext cx="4321591" cy="1139820"/>
          </a:xfrm>
          <a:prstGeom prst="rect">
            <a:avLst/>
          </a:prstGeom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28CD0AAA-E196-6233-417E-880349DE8B9F}"/>
              </a:ext>
            </a:extLst>
          </p:cNvPr>
          <p:cNvSpPr/>
          <p:nvPr/>
        </p:nvSpPr>
        <p:spPr>
          <a:xfrm>
            <a:off x="5257800" y="419100"/>
            <a:ext cx="7772400" cy="1143000"/>
          </a:xfrm>
          <a:prstGeom prst="roundRect">
            <a:avLst/>
          </a:prstGeom>
          <a:solidFill>
            <a:srgbClr val="A0B29E"/>
          </a:solidFill>
          <a:ln>
            <a:solidFill>
              <a:srgbClr val="A0B2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latin typeface="Atma Bold" panose="020B0604020202020204" charset="0"/>
                <a:cs typeface="Atma Bold" panose="020B0604020202020204" charset="0"/>
              </a:rPr>
              <a:t>LOOK AND SAY</a:t>
            </a:r>
          </a:p>
        </p:txBody>
      </p:sp>
      <p:pic>
        <p:nvPicPr>
          <p:cNvPr id="29" name="Picture 4" descr="Bài 1: Greetings - Chào hỏi trong tiếng Anh | TIẾNG ANH 1 | VTV7 - YouTube">
            <a:extLst>
              <a:ext uri="{FF2B5EF4-FFF2-40B4-BE49-F238E27FC236}">
                <a16:creationId xmlns:a16="http://schemas.microsoft.com/office/drawing/2014/main" id="{6D61311B-51ED-B627-222B-A15CC869FB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8245" y="2094694"/>
            <a:ext cx="10831616" cy="5841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5D179443-143F-D51B-3FC3-ADB1429638C3}"/>
              </a:ext>
            </a:extLst>
          </p:cNvPr>
          <p:cNvSpPr txBox="1"/>
          <p:nvPr/>
        </p:nvSpPr>
        <p:spPr>
          <a:xfrm>
            <a:off x="3728192" y="8192306"/>
            <a:ext cx="1083161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7D967A"/>
                </a:solidFill>
                <a:latin typeface="Sniglet" panose="020B0604020202020204" charset="0"/>
                <a:cs typeface="Atma Bold" panose="020B0604020202020204" charset="0"/>
              </a:rPr>
              <a:t>educational </a:t>
            </a:r>
            <a:r>
              <a:rPr lang="en-US" sz="6600" b="1" dirty="0" err="1">
                <a:solidFill>
                  <a:srgbClr val="7D967A"/>
                </a:solidFill>
                <a:latin typeface="Sniglet" panose="020B0604020202020204" charset="0"/>
                <a:cs typeface="Atma Bold" panose="020B0604020202020204" charset="0"/>
              </a:rPr>
              <a:t>programme</a:t>
            </a:r>
            <a:endParaRPr lang="en-US" sz="6600" b="1" dirty="0">
              <a:solidFill>
                <a:srgbClr val="7D967A"/>
              </a:solidFill>
              <a:latin typeface="Sniglet" panose="020B0604020202020204" charset="0"/>
              <a:cs typeface="Atma Bold" panose="020B06040202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0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6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1196772" y="4519944"/>
            <a:ext cx="10428873" cy="4011232"/>
            <a:chOff x="0" y="0"/>
            <a:chExt cx="2924300" cy="11247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924300" cy="1124767"/>
            </a:xfrm>
            <a:custGeom>
              <a:avLst/>
              <a:gdLst/>
              <a:ahLst/>
              <a:cxnLst/>
              <a:rect l="l" t="t" r="r" b="b"/>
              <a:pathLst>
                <a:path w="2924300" h="1124767">
                  <a:moveTo>
                    <a:pt x="37860" y="0"/>
                  </a:moveTo>
                  <a:lnTo>
                    <a:pt x="2886440" y="0"/>
                  </a:lnTo>
                  <a:cubicBezTo>
                    <a:pt x="2907349" y="0"/>
                    <a:pt x="2924300" y="16951"/>
                    <a:pt x="2924300" y="37860"/>
                  </a:cubicBezTo>
                  <a:lnTo>
                    <a:pt x="2924300" y="1086906"/>
                  </a:lnTo>
                  <a:cubicBezTo>
                    <a:pt x="2924300" y="1107816"/>
                    <a:pt x="2907349" y="1124767"/>
                    <a:pt x="2886440" y="1124767"/>
                  </a:cubicBezTo>
                  <a:lnTo>
                    <a:pt x="37860" y="1124767"/>
                  </a:lnTo>
                  <a:cubicBezTo>
                    <a:pt x="16951" y="1124767"/>
                    <a:pt x="0" y="1107816"/>
                    <a:pt x="0" y="1086906"/>
                  </a:cubicBezTo>
                  <a:lnTo>
                    <a:pt x="0" y="37860"/>
                  </a:lnTo>
                  <a:cubicBezTo>
                    <a:pt x="0" y="16951"/>
                    <a:pt x="16951" y="0"/>
                    <a:pt x="37860" y="0"/>
                  </a:cubicBezTo>
                  <a:close/>
                </a:path>
              </a:pathLst>
            </a:custGeom>
            <a:solidFill>
              <a:srgbClr val="FBF6EB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959894">
            <a:off x="-3565653" y="-4195753"/>
            <a:ext cx="8327950" cy="638129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3251452">
            <a:off x="-1460091" y="202108"/>
            <a:ext cx="4195033" cy="1273764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611600" y="8801100"/>
            <a:ext cx="823151" cy="915036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7588526" y="8801100"/>
            <a:ext cx="496598" cy="552031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2472118" flipH="1" flipV="1">
            <a:off x="13785461" y="-1312059"/>
            <a:ext cx="5330691" cy="2965803"/>
          </a:xfrm>
          <a:prstGeom prst="rect">
            <a:avLst/>
          </a:prstGeom>
        </p:spPr>
      </p:pic>
      <p:pic>
        <p:nvPicPr>
          <p:cNvPr id="27" name="Picture 4" descr="Ghim của Cecy Cds trên My saves | Hình gif, Đang yêu, Hình ảnh">
            <a:extLst>
              <a:ext uri="{FF2B5EF4-FFF2-40B4-BE49-F238E27FC236}">
                <a16:creationId xmlns:a16="http://schemas.microsoft.com/office/drawing/2014/main" id="{15A7FCF7-A94F-1324-3F61-FBDC5F477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906" y="2945241"/>
            <a:ext cx="5632677" cy="4662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Pregnancy GIF | Gfycat">
            <a:extLst>
              <a:ext uri="{FF2B5EF4-FFF2-40B4-BE49-F238E27FC236}">
                <a16:creationId xmlns:a16="http://schemas.microsoft.com/office/drawing/2014/main" id="{1E655E37-D06F-4562-536E-92E85EA4FB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716" y="2327705"/>
            <a:ext cx="5551715" cy="5551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F2134C92-D818-A7CD-C343-292531DEEA0D}"/>
              </a:ext>
            </a:extLst>
          </p:cNvPr>
          <p:cNvSpPr txBox="1"/>
          <p:nvPr/>
        </p:nvSpPr>
        <p:spPr>
          <a:xfrm>
            <a:off x="4144143" y="7879420"/>
            <a:ext cx="31205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u="sng" dirty="0">
                <a:latin typeface="Sniglet" panose="020B0604020202020204" charset="0"/>
              </a:rPr>
              <a:t>th</a:t>
            </a:r>
            <a:r>
              <a:rPr lang="en-US" sz="5400" dirty="0">
                <a:latin typeface="Sniglet" panose="020B0604020202020204" charset="0"/>
              </a:rPr>
              <a:t>ank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70C3142-6AC5-120D-80BD-9F62F8129BE9}"/>
              </a:ext>
            </a:extLst>
          </p:cNvPr>
          <p:cNvSpPr txBox="1"/>
          <p:nvPr/>
        </p:nvSpPr>
        <p:spPr>
          <a:xfrm>
            <a:off x="11709287" y="7908280"/>
            <a:ext cx="31205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Sniglet" panose="020B0604020202020204" charset="0"/>
              </a:rPr>
              <a:t>mo</a:t>
            </a:r>
            <a:r>
              <a:rPr lang="en-US" sz="5400" b="1" u="sng" dirty="0">
                <a:latin typeface="Sniglet" panose="020B0604020202020204" charset="0"/>
              </a:rPr>
              <a:t>th</a:t>
            </a:r>
            <a:r>
              <a:rPr lang="en-US" sz="5400" dirty="0">
                <a:latin typeface="Sniglet" panose="020B0604020202020204" charset="0"/>
              </a:rPr>
              <a:t>er</a:t>
            </a:r>
          </a:p>
        </p:txBody>
      </p:sp>
      <p:pic>
        <p:nvPicPr>
          <p:cNvPr id="31" name="thank">
            <a:hlinkClick r:id="" action="ppaction://media"/>
            <a:extLst>
              <a:ext uri="{FF2B5EF4-FFF2-40B4-BE49-F238E27FC236}">
                <a16:creationId xmlns:a16="http://schemas.microsoft.com/office/drawing/2014/main" id="{ABDEC0DB-5A49-AA0D-AE8C-5421F1985F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534236" y="8012024"/>
            <a:ext cx="715841" cy="715841"/>
          </a:xfrm>
          <a:prstGeom prst="rect">
            <a:avLst/>
          </a:prstGeom>
        </p:spPr>
      </p:pic>
      <p:pic>
        <p:nvPicPr>
          <p:cNvPr id="32" name="mother">
            <a:hlinkClick r:id="" action="ppaction://media"/>
            <a:extLst>
              <a:ext uri="{FF2B5EF4-FFF2-40B4-BE49-F238E27FC236}">
                <a16:creationId xmlns:a16="http://schemas.microsoft.com/office/drawing/2014/main" id="{6346CEA5-F12E-2A53-F3AA-C833E4600D8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958517" y="8029578"/>
            <a:ext cx="708949" cy="708949"/>
          </a:xfrm>
          <a:prstGeom prst="rect">
            <a:avLst/>
          </a:prstGeom>
        </p:spPr>
      </p:pic>
      <p:sp>
        <p:nvSpPr>
          <p:cNvPr id="33" name="Google Shape;1129;p37">
            <a:extLst>
              <a:ext uri="{FF2B5EF4-FFF2-40B4-BE49-F238E27FC236}">
                <a16:creationId xmlns:a16="http://schemas.microsoft.com/office/drawing/2014/main" id="{56C8EE5F-D9F9-0397-64EC-A73C7F8D892C}"/>
              </a:ext>
            </a:extLst>
          </p:cNvPr>
          <p:cNvSpPr txBox="1">
            <a:spLocks/>
          </p:cNvSpPr>
          <p:nvPr/>
        </p:nvSpPr>
        <p:spPr>
          <a:xfrm>
            <a:off x="2618034" y="578680"/>
            <a:ext cx="11631366" cy="76123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6600" b="1" dirty="0">
                <a:solidFill>
                  <a:srgbClr val="3E7586"/>
                </a:solidFill>
                <a:latin typeface="Atma Bold" panose="020B0604020202020204" charset="0"/>
                <a:cs typeface="Atma Bold" panose="020B0604020202020204" charset="0"/>
              </a:rPr>
              <a:t>How can you pronounce?</a:t>
            </a:r>
          </a:p>
          <a:p>
            <a:endParaRPr lang="en-US" sz="6600" b="1" dirty="0">
              <a:solidFill>
                <a:srgbClr val="3E7586"/>
              </a:solidFill>
              <a:latin typeface="Atma Bold" panose="020B0604020202020204" charset="0"/>
              <a:cs typeface="Atma Bold" panose="020B060402020202020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550FBBC-230A-C064-89FD-3A3AC9E82475}"/>
              </a:ext>
            </a:extLst>
          </p:cNvPr>
          <p:cNvSpPr txBox="1"/>
          <p:nvPr/>
        </p:nvSpPr>
        <p:spPr>
          <a:xfrm>
            <a:off x="3657600" y="8612659"/>
            <a:ext cx="31205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5400" b="1" dirty="0">
                <a:solidFill>
                  <a:srgbClr val="C00000"/>
                </a:solidFill>
                <a:latin typeface="Sniglet" panose="020B0604020202020204" charset="0"/>
              </a:rPr>
              <a:t>/θ/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31C2FCD-6CAD-871A-DE39-FAB0674007C8}"/>
              </a:ext>
            </a:extLst>
          </p:cNvPr>
          <p:cNvSpPr txBox="1"/>
          <p:nvPr/>
        </p:nvSpPr>
        <p:spPr>
          <a:xfrm>
            <a:off x="11825252" y="8701649"/>
            <a:ext cx="31205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latin typeface="Sniglet" panose="020B0604020202020204" charset="0"/>
              </a:rPr>
              <a:t>/ð/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64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7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29" grpId="0"/>
      <p:bldP spid="30" grpId="0"/>
      <p:bldP spid="34" grpId="0"/>
      <p:bldP spid="3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6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1196772" y="4519944"/>
            <a:ext cx="10428873" cy="4011232"/>
            <a:chOff x="0" y="0"/>
            <a:chExt cx="2924300" cy="11247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924300" cy="1124767"/>
            </a:xfrm>
            <a:custGeom>
              <a:avLst/>
              <a:gdLst/>
              <a:ahLst/>
              <a:cxnLst/>
              <a:rect l="l" t="t" r="r" b="b"/>
              <a:pathLst>
                <a:path w="2924300" h="1124767">
                  <a:moveTo>
                    <a:pt x="37860" y="0"/>
                  </a:moveTo>
                  <a:lnTo>
                    <a:pt x="2886440" y="0"/>
                  </a:lnTo>
                  <a:cubicBezTo>
                    <a:pt x="2907349" y="0"/>
                    <a:pt x="2924300" y="16951"/>
                    <a:pt x="2924300" y="37860"/>
                  </a:cubicBezTo>
                  <a:lnTo>
                    <a:pt x="2924300" y="1086906"/>
                  </a:lnTo>
                  <a:cubicBezTo>
                    <a:pt x="2924300" y="1107816"/>
                    <a:pt x="2907349" y="1124767"/>
                    <a:pt x="2886440" y="1124767"/>
                  </a:cubicBezTo>
                  <a:lnTo>
                    <a:pt x="37860" y="1124767"/>
                  </a:lnTo>
                  <a:cubicBezTo>
                    <a:pt x="16951" y="1124767"/>
                    <a:pt x="0" y="1107816"/>
                    <a:pt x="0" y="1086906"/>
                  </a:cubicBezTo>
                  <a:lnTo>
                    <a:pt x="0" y="37860"/>
                  </a:lnTo>
                  <a:cubicBezTo>
                    <a:pt x="0" y="16951"/>
                    <a:pt x="16951" y="0"/>
                    <a:pt x="37860" y="0"/>
                  </a:cubicBezTo>
                  <a:close/>
                </a:path>
              </a:pathLst>
            </a:custGeom>
            <a:solidFill>
              <a:srgbClr val="FBF6EB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4959894">
            <a:off x="-3565653" y="-4195753"/>
            <a:ext cx="8327950" cy="638129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3251452">
            <a:off x="-1460091" y="202108"/>
            <a:ext cx="4195033" cy="1273764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611600" y="8801100"/>
            <a:ext cx="823151" cy="915036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7588526" y="8801100"/>
            <a:ext cx="496598" cy="552031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2472118" flipH="1" flipV="1">
            <a:off x="13785461" y="-1312059"/>
            <a:ext cx="5330691" cy="2965803"/>
          </a:xfrm>
          <a:prstGeom prst="rect">
            <a:avLst/>
          </a:prstGeom>
        </p:spPr>
      </p:pic>
      <p:sp>
        <p:nvSpPr>
          <p:cNvPr id="33" name="Google Shape;1129;p37">
            <a:extLst>
              <a:ext uri="{FF2B5EF4-FFF2-40B4-BE49-F238E27FC236}">
                <a16:creationId xmlns:a16="http://schemas.microsoft.com/office/drawing/2014/main" id="{56C8EE5F-D9F9-0397-64EC-A73C7F8D892C}"/>
              </a:ext>
            </a:extLst>
          </p:cNvPr>
          <p:cNvSpPr txBox="1">
            <a:spLocks/>
          </p:cNvSpPr>
          <p:nvPr/>
        </p:nvSpPr>
        <p:spPr>
          <a:xfrm>
            <a:off x="3328317" y="458375"/>
            <a:ext cx="11631366" cy="76123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6600" b="1" dirty="0">
                <a:solidFill>
                  <a:srgbClr val="3E7586"/>
                </a:solidFill>
                <a:latin typeface="Atma Bold" panose="020B0604020202020204" charset="0"/>
                <a:cs typeface="Atma Bold" panose="020B0604020202020204" charset="0"/>
              </a:rPr>
              <a:t>How to pronounce </a:t>
            </a:r>
            <a:r>
              <a:rPr lang="el-GR" sz="6600" b="1" dirty="0">
                <a:solidFill>
                  <a:srgbClr val="C00000"/>
                </a:solidFill>
                <a:latin typeface="Atma Bold" panose="020B0604020202020204" charset="0"/>
                <a:cs typeface="Atma Bold" panose="020B0604020202020204" charset="0"/>
              </a:rPr>
              <a:t>/θ/</a:t>
            </a:r>
            <a:r>
              <a:rPr lang="en-US" sz="6600" b="1" dirty="0">
                <a:solidFill>
                  <a:srgbClr val="C00000"/>
                </a:solidFill>
                <a:latin typeface="Atma Bold" panose="020B0604020202020204" charset="0"/>
                <a:cs typeface="Atma Bold" panose="020B0604020202020204" charset="0"/>
              </a:rPr>
              <a:t> </a:t>
            </a:r>
            <a:r>
              <a:rPr lang="en-US" sz="6600" b="1" dirty="0">
                <a:solidFill>
                  <a:srgbClr val="3E7586"/>
                </a:solidFill>
                <a:latin typeface="Atma Bold" panose="020B0604020202020204" charset="0"/>
                <a:cs typeface="Atma Bold" panose="020B0604020202020204" charset="0"/>
              </a:rPr>
              <a:t>&amp; </a:t>
            </a:r>
            <a:r>
              <a:rPr lang="en-US" sz="6600" b="1" dirty="0">
                <a:solidFill>
                  <a:srgbClr val="C00000"/>
                </a:solidFill>
                <a:latin typeface="Atma Bold" panose="020B0604020202020204" charset="0"/>
                <a:cs typeface="Atma Bold" panose="020B0604020202020204" charset="0"/>
              </a:rPr>
              <a:t>/ð/</a:t>
            </a:r>
          </a:p>
          <a:p>
            <a:pPr algn="ctr"/>
            <a:r>
              <a:rPr lang="en-US" sz="6600" b="1" dirty="0">
                <a:solidFill>
                  <a:srgbClr val="3E7586"/>
                </a:solidFill>
                <a:latin typeface="Atma Bold" panose="020B0604020202020204" charset="0"/>
                <a:cs typeface="Atma Bold" panose="020B0604020202020204" charset="0"/>
              </a:rPr>
              <a:t> </a:t>
            </a:r>
            <a:endParaRPr lang="el-GR" sz="6600" b="1" dirty="0">
              <a:solidFill>
                <a:srgbClr val="3E7586"/>
              </a:solidFill>
              <a:latin typeface="Atma Bold" panose="020B0604020202020204" charset="0"/>
              <a:cs typeface="Atma Bold" panose="020B0604020202020204" charset="0"/>
            </a:endParaRPr>
          </a:p>
          <a:p>
            <a:pPr algn="ctr"/>
            <a:r>
              <a:rPr lang="en-US" sz="6600" b="1" dirty="0">
                <a:solidFill>
                  <a:srgbClr val="3E7586"/>
                </a:solidFill>
                <a:latin typeface="Atma Bold" panose="020B0604020202020204" charset="0"/>
                <a:cs typeface="Atma Bold" panose="020B0604020202020204" charset="0"/>
              </a:rPr>
              <a:t>  </a:t>
            </a:r>
          </a:p>
          <a:p>
            <a:pPr algn="ctr"/>
            <a:endParaRPr lang="en-US" sz="6600" b="1" dirty="0">
              <a:solidFill>
                <a:srgbClr val="3E7586"/>
              </a:solidFill>
              <a:latin typeface="Atma Bold" panose="020B0604020202020204" charset="0"/>
              <a:cs typeface="Atma Bold" panose="020B0604020202020204" charset="0"/>
            </a:endParaRPr>
          </a:p>
        </p:txBody>
      </p:sp>
      <p:pic>
        <p:nvPicPr>
          <p:cNvPr id="2" name="Unit-7-Television-θ-ð- ">
            <a:hlinkClick r:id="" action="ppaction://media"/>
            <a:extLst>
              <a:ext uri="{FF2B5EF4-FFF2-40B4-BE49-F238E27FC236}">
                <a16:creationId xmlns:a16="http://schemas.microsoft.com/office/drawing/2014/main" id="{8EA2BA3F-FD3C-0892-F0C4-CFC6842279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790700" y="1565904"/>
            <a:ext cx="14706600" cy="8272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681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1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6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16545" y="337598"/>
            <a:ext cx="706564" cy="847589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16545" y="9105900"/>
            <a:ext cx="823151" cy="915036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93471" y="9105900"/>
            <a:ext cx="496598" cy="552031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652349">
            <a:off x="16205705" y="7634408"/>
            <a:ext cx="4435378" cy="2938438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4786372">
            <a:off x="16679426" y="8029997"/>
            <a:ext cx="2338582" cy="2159999"/>
          </a:xfrm>
          <a:prstGeom prst="rect">
            <a:avLst/>
          </a:prstGeom>
        </p:spPr>
      </p:pic>
      <p:sp>
        <p:nvSpPr>
          <p:cNvPr id="2" name="Google Shape;1129;p37">
            <a:extLst>
              <a:ext uri="{FF2B5EF4-FFF2-40B4-BE49-F238E27FC236}">
                <a16:creationId xmlns:a16="http://schemas.microsoft.com/office/drawing/2014/main" id="{B82A09EB-49C2-FEF7-4085-AE008D973BB8}"/>
              </a:ext>
            </a:extLst>
          </p:cNvPr>
          <p:cNvSpPr txBox="1">
            <a:spLocks/>
          </p:cNvSpPr>
          <p:nvPr/>
        </p:nvSpPr>
        <p:spPr>
          <a:xfrm>
            <a:off x="1204793" y="380777"/>
            <a:ext cx="11631366" cy="76123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800" b="1" dirty="0">
                <a:solidFill>
                  <a:srgbClr val="3E7586"/>
                </a:solidFill>
                <a:latin typeface="Sniglet" panose="020B0604020202020204" charset="0"/>
                <a:cs typeface="Atma Bold" panose="020B0604020202020204" charset="0"/>
              </a:rPr>
              <a:t>Ex 4. Listen and repeat the words.  </a:t>
            </a:r>
            <a:endParaRPr lang="el-GR" sz="4800" b="1" dirty="0">
              <a:solidFill>
                <a:srgbClr val="3E7586"/>
              </a:solidFill>
              <a:latin typeface="Sniglet" panose="020B0604020202020204" charset="0"/>
              <a:cs typeface="Atma Bold" panose="020B0604020202020204" charset="0"/>
            </a:endParaRPr>
          </a:p>
          <a:p>
            <a:pPr algn="ctr"/>
            <a:r>
              <a:rPr lang="en-US" sz="4800" b="1" dirty="0">
                <a:solidFill>
                  <a:srgbClr val="3E7586"/>
                </a:solidFill>
                <a:latin typeface="Sniglet" panose="020B0604020202020204" charset="0"/>
                <a:cs typeface="Atma Bold" panose="020B0604020202020204" charset="0"/>
              </a:rPr>
              <a:t>  </a:t>
            </a:r>
          </a:p>
          <a:p>
            <a:pPr algn="ctr"/>
            <a:endParaRPr lang="en-US" sz="4800" b="1" dirty="0">
              <a:solidFill>
                <a:srgbClr val="3E7586"/>
              </a:solidFill>
              <a:latin typeface="Sniglet" panose="020B0604020202020204" charset="0"/>
              <a:cs typeface="Atma Bold" panose="020B060402020202020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33CC207-65A2-5FD3-97D5-35813669FC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2696895"/>
              </p:ext>
            </p:extLst>
          </p:nvPr>
        </p:nvGraphicFramePr>
        <p:xfrm>
          <a:off x="4733992" y="1714500"/>
          <a:ext cx="9093743" cy="7839123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45545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391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8686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5400" b="1" dirty="0"/>
                        <a:t>/</a:t>
                      </a:r>
                      <a:r>
                        <a:rPr lang="el-GR" sz="5400" b="1" dirty="0"/>
                        <a:t>θ</a:t>
                      </a:r>
                      <a:r>
                        <a:rPr lang="en-US" sz="5400" b="1" dirty="0"/>
                        <a:t>/</a:t>
                      </a:r>
                      <a:endParaRPr lang="en-US" sz="5400" b="1" dirty="0">
                        <a:latin typeface="Sniglet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5400" b="1" dirty="0"/>
                        <a:t>/ð/</a:t>
                      </a:r>
                      <a:endParaRPr lang="en-US" sz="5400" b="1" dirty="0">
                        <a:latin typeface="Sniglet" panose="020B060402020202020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3313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5400" b="1" dirty="0">
                          <a:solidFill>
                            <a:srgbClr val="F16649"/>
                          </a:solidFill>
                        </a:rPr>
                        <a:t>th</a:t>
                      </a:r>
                      <a:r>
                        <a:rPr lang="en-US" sz="5400" b="0" dirty="0">
                          <a:solidFill>
                            <a:schemeClr val="tx1"/>
                          </a:solidFill>
                        </a:rPr>
                        <a:t>eatre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5400" b="0" dirty="0">
                          <a:solidFill>
                            <a:schemeClr val="tx1"/>
                          </a:solidFill>
                        </a:rPr>
                        <a:t>ear</a:t>
                      </a:r>
                      <a:r>
                        <a:rPr lang="en-US" sz="5400" b="1" dirty="0">
                          <a:solidFill>
                            <a:srgbClr val="F16649"/>
                          </a:solidFill>
                        </a:rPr>
                        <a:t>th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5400" b="0" dirty="0">
                          <a:solidFill>
                            <a:schemeClr val="tx1"/>
                          </a:solidFill>
                        </a:rPr>
                        <a:t>any</a:t>
                      </a:r>
                      <a:r>
                        <a:rPr lang="en-US" sz="5400" b="1" dirty="0">
                          <a:solidFill>
                            <a:srgbClr val="F16649"/>
                          </a:solidFill>
                        </a:rPr>
                        <a:t>th</a:t>
                      </a:r>
                      <a:r>
                        <a:rPr lang="en-US" sz="5400" b="0" dirty="0">
                          <a:solidFill>
                            <a:schemeClr val="tx1"/>
                          </a:solidFill>
                        </a:rPr>
                        <a:t>ing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5400" b="0" dirty="0">
                          <a:solidFill>
                            <a:schemeClr val="tx1"/>
                          </a:solidFill>
                        </a:rPr>
                        <a:t>bo</a:t>
                      </a:r>
                      <a:r>
                        <a:rPr lang="en-US" sz="5400" b="1" dirty="0">
                          <a:solidFill>
                            <a:srgbClr val="F16649"/>
                          </a:solidFill>
                        </a:rPr>
                        <a:t>th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5400" b="1" dirty="0">
                          <a:solidFill>
                            <a:srgbClr val="F16649"/>
                          </a:solidFill>
                        </a:rPr>
                        <a:t>th</a:t>
                      </a:r>
                      <a:r>
                        <a:rPr lang="en-US" sz="5400" b="0" dirty="0">
                          <a:solidFill>
                            <a:schemeClr val="tx1"/>
                          </a:solidFill>
                        </a:rPr>
                        <a:t>rough</a:t>
                      </a:r>
                      <a:endParaRPr lang="en-US" sz="5400" b="0" dirty="0">
                        <a:solidFill>
                          <a:schemeClr val="tx1"/>
                        </a:solidFill>
                        <a:latin typeface="Sniglet" panose="020B06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5400" b="1" dirty="0">
                          <a:solidFill>
                            <a:srgbClr val="F16649"/>
                          </a:solidFill>
                        </a:rPr>
                        <a:t>th</a:t>
                      </a:r>
                      <a:r>
                        <a:rPr lang="en-US" sz="5400" b="0" dirty="0">
                          <a:solidFill>
                            <a:schemeClr val="tx1"/>
                          </a:solidFill>
                        </a:rPr>
                        <a:t>ere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5400" b="1" dirty="0">
                          <a:solidFill>
                            <a:srgbClr val="F16649"/>
                          </a:solidFill>
                        </a:rPr>
                        <a:t>th</a:t>
                      </a:r>
                      <a:r>
                        <a:rPr lang="en-US" sz="5400" b="0" dirty="0">
                          <a:solidFill>
                            <a:schemeClr val="tx1"/>
                          </a:solidFill>
                        </a:rPr>
                        <a:t>em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5400" b="0" dirty="0">
                          <a:solidFill>
                            <a:schemeClr val="tx1"/>
                          </a:solidFill>
                        </a:rPr>
                        <a:t>nei</a:t>
                      </a:r>
                      <a:r>
                        <a:rPr lang="en-US" sz="5400" b="1" dirty="0">
                          <a:solidFill>
                            <a:srgbClr val="F16649"/>
                          </a:solidFill>
                        </a:rPr>
                        <a:t>th</a:t>
                      </a:r>
                      <a:r>
                        <a:rPr lang="en-US" sz="5400" b="0" dirty="0">
                          <a:solidFill>
                            <a:schemeClr val="tx1"/>
                          </a:solidFill>
                        </a:rPr>
                        <a:t>er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5400" b="0" dirty="0">
                          <a:solidFill>
                            <a:schemeClr val="tx1"/>
                          </a:solidFill>
                        </a:rPr>
                        <a:t>wea</a:t>
                      </a:r>
                      <a:r>
                        <a:rPr lang="en-US" sz="5400" b="1" dirty="0">
                          <a:solidFill>
                            <a:srgbClr val="F16649"/>
                          </a:solidFill>
                        </a:rPr>
                        <a:t>th</a:t>
                      </a:r>
                      <a:r>
                        <a:rPr lang="en-US" sz="5400" b="0" dirty="0">
                          <a:solidFill>
                            <a:schemeClr val="tx1"/>
                          </a:solidFill>
                        </a:rPr>
                        <a:t>er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5400" b="1" dirty="0">
                          <a:solidFill>
                            <a:srgbClr val="F16649"/>
                          </a:solidFill>
                        </a:rPr>
                        <a:t>th</a:t>
                      </a:r>
                      <a:r>
                        <a:rPr lang="en-US" sz="5400" b="0" dirty="0">
                          <a:solidFill>
                            <a:schemeClr val="tx1"/>
                          </a:solidFill>
                        </a:rPr>
                        <a:t>an</a:t>
                      </a:r>
                      <a:endParaRPr lang="en-US" sz="5400" b="0" dirty="0">
                        <a:solidFill>
                          <a:schemeClr val="tx1"/>
                        </a:solidFill>
                        <a:latin typeface="Sniglet" panose="020B060402020202020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B2_03">
            <a:hlinkClick r:id="" action="ppaction://media"/>
            <a:extLst>
              <a:ext uri="{FF2B5EF4-FFF2-40B4-BE49-F238E27FC236}">
                <a16:creationId xmlns:a16="http://schemas.microsoft.com/office/drawing/2014/main" id="{F8A52CF4-C538-02DF-9F2D-F4ACD9B207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668000" y="413249"/>
            <a:ext cx="761230" cy="76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980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28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6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16545" y="337598"/>
            <a:ext cx="706564" cy="847589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16545" y="9105900"/>
            <a:ext cx="823151" cy="915036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93471" y="9105900"/>
            <a:ext cx="496598" cy="552031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652349">
            <a:off x="16205705" y="7634408"/>
            <a:ext cx="4435378" cy="2938438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4786372">
            <a:off x="16679426" y="8029997"/>
            <a:ext cx="2338582" cy="2159999"/>
          </a:xfrm>
          <a:prstGeom prst="rect">
            <a:avLst/>
          </a:prstGeom>
        </p:spPr>
      </p:pic>
      <p:sp>
        <p:nvSpPr>
          <p:cNvPr id="2" name="Google Shape;1129;p37">
            <a:extLst>
              <a:ext uri="{FF2B5EF4-FFF2-40B4-BE49-F238E27FC236}">
                <a16:creationId xmlns:a16="http://schemas.microsoft.com/office/drawing/2014/main" id="{B82A09EB-49C2-FEF7-4085-AE008D973BB8}"/>
              </a:ext>
            </a:extLst>
          </p:cNvPr>
          <p:cNvSpPr txBox="1">
            <a:spLocks/>
          </p:cNvSpPr>
          <p:nvPr/>
        </p:nvSpPr>
        <p:spPr>
          <a:xfrm>
            <a:off x="1204792" y="380777"/>
            <a:ext cx="15787807" cy="76123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800" b="1" dirty="0">
                <a:solidFill>
                  <a:srgbClr val="3E7586"/>
                </a:solidFill>
                <a:latin typeface="Sniglet" panose="020B0604020202020204" charset="0"/>
                <a:cs typeface="Atma Bold" panose="020B0604020202020204" charset="0"/>
              </a:rPr>
              <a:t>Ex 5. Tongue Twister </a:t>
            </a:r>
          </a:p>
          <a:p>
            <a:r>
              <a:rPr lang="en-US" sz="4800" b="1" dirty="0">
                <a:solidFill>
                  <a:srgbClr val="3E7586"/>
                </a:solidFill>
                <a:latin typeface="Sniglet" panose="020B0604020202020204" charset="0"/>
                <a:cs typeface="Atma Bold" panose="020B0604020202020204" charset="0"/>
              </a:rPr>
              <a:t>Take turns to read the sentences quickly and correctly. </a:t>
            </a:r>
          </a:p>
          <a:p>
            <a:endParaRPr lang="el-GR" sz="4800" b="1" dirty="0">
              <a:solidFill>
                <a:srgbClr val="3E7586"/>
              </a:solidFill>
              <a:latin typeface="Sniglet" panose="020B0604020202020204" charset="0"/>
              <a:cs typeface="Atma Bold" panose="020B0604020202020204" charset="0"/>
            </a:endParaRPr>
          </a:p>
          <a:p>
            <a:pPr algn="ctr"/>
            <a:r>
              <a:rPr lang="en-US" sz="4800" b="1" dirty="0">
                <a:solidFill>
                  <a:srgbClr val="3E7586"/>
                </a:solidFill>
                <a:latin typeface="Sniglet" panose="020B0604020202020204" charset="0"/>
                <a:cs typeface="Atma Bold" panose="020B0604020202020204" charset="0"/>
              </a:rPr>
              <a:t>  </a:t>
            </a:r>
          </a:p>
          <a:p>
            <a:pPr algn="ctr"/>
            <a:endParaRPr lang="en-US" sz="4800" b="1" dirty="0">
              <a:solidFill>
                <a:srgbClr val="3E7586"/>
              </a:solidFill>
              <a:latin typeface="Sniglet" panose="020B0604020202020204" charset="0"/>
              <a:cs typeface="Atma Bold" panose="020B0604020202020204" charset="0"/>
            </a:endParaRPr>
          </a:p>
        </p:txBody>
      </p:sp>
      <p:pic>
        <p:nvPicPr>
          <p:cNvPr id="5" name="Picture 2" descr="Tongue Twister Collection – A great place for language lovers, and more…">
            <a:extLst>
              <a:ext uri="{FF2B5EF4-FFF2-40B4-BE49-F238E27FC236}">
                <a16:creationId xmlns:a16="http://schemas.microsoft.com/office/drawing/2014/main" id="{5494E295-47A4-C8E7-58EE-6642045C9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875" r="93906">
                        <a14:foregroundMark x1="6484" y1="33472" x2="6484" y2="33472"/>
                        <a14:foregroundMark x1="6484" y1="33472" x2="6484" y2="33472"/>
                        <a14:foregroundMark x1="2031" y1="36667" x2="2031" y2="36667"/>
                        <a14:foregroundMark x1="2031" y1="36667" x2="2031" y2="36667"/>
                        <a14:foregroundMark x1="2031" y1="36667" x2="2031" y2="36667"/>
                        <a14:foregroundMark x1="24375" y1="43333" x2="24375" y2="43333"/>
                        <a14:foregroundMark x1="24375" y1="43333" x2="24375" y2="43333"/>
                        <a14:foregroundMark x1="24375" y1="43333" x2="24375" y2="43333"/>
                        <a14:foregroundMark x1="25703" y1="38194" x2="25703" y2="38194"/>
                        <a14:foregroundMark x1="25703" y1="38194" x2="25703" y2="38194"/>
                        <a14:foregroundMark x1="25703" y1="38194" x2="25703" y2="38194"/>
                        <a14:foregroundMark x1="25703" y1="38194" x2="25703" y2="38194"/>
                        <a14:foregroundMark x1="25703" y1="38194" x2="26094" y2="42917"/>
                        <a14:foregroundMark x1="23516" y1="42639" x2="23750" y2="44028"/>
                        <a14:foregroundMark x1="17188" y1="43889" x2="17188" y2="43889"/>
                        <a14:foregroundMark x1="17188" y1="43889" x2="17188" y2="43889"/>
                        <a14:foregroundMark x1="17188" y1="43889" x2="17188" y2="43889"/>
                        <a14:foregroundMark x1="17578" y1="40417" x2="17578" y2="40417"/>
                        <a14:foregroundMark x1="17578" y1="40417" x2="17578" y2="40417"/>
                        <a14:foregroundMark x1="17578" y1="40417" x2="17578" y2="40417"/>
                        <a14:foregroundMark x1="17578" y1="40417" x2="17578" y2="40417"/>
                        <a14:foregroundMark x1="17031" y1="38611" x2="19297" y2="47083"/>
                        <a14:foregroundMark x1="19297" y1="47083" x2="17734" y2="37639"/>
                        <a14:foregroundMark x1="17734" y1="37639" x2="17734" y2="37222"/>
                        <a14:foregroundMark x1="16406" y1="87222" x2="16406" y2="87222"/>
                        <a14:foregroundMark x1="16406" y1="87222" x2="16406" y2="87222"/>
                        <a14:foregroundMark x1="14141" y1="87778" x2="19375" y2="88750"/>
                        <a14:foregroundMark x1="19375" y1="88750" x2="19375" y2="83889"/>
                        <a14:foregroundMark x1="36719" y1="22639" x2="38672" y2="42639"/>
                        <a14:foregroundMark x1="41016" y1="27917" x2="41016" y2="27917"/>
                        <a14:foregroundMark x1="41016" y1="27917" x2="41016" y2="27917"/>
                        <a14:foregroundMark x1="37969" y1="54722" x2="37969" y2="54722"/>
                        <a14:foregroundMark x1="37969" y1="54722" x2="37969" y2="54722"/>
                        <a14:foregroundMark x1="84688" y1="32083" x2="84688" y2="32083"/>
                        <a14:foregroundMark x1="84609" y1="32083" x2="84609" y2="32083"/>
                        <a14:foregroundMark x1="84609" y1="32083" x2="84609" y2="32083"/>
                        <a14:foregroundMark x1="75859" y1="38333" x2="75859" y2="38333"/>
                        <a14:foregroundMark x1="75859" y1="38333" x2="75859" y2="38333"/>
                        <a14:foregroundMark x1="75781" y1="38333" x2="75781" y2="38333"/>
                        <a14:foregroundMark x1="74766" y1="36944" x2="76016" y2="37917"/>
                        <a14:foregroundMark x1="81641" y1="45417" x2="80703" y2="42083"/>
                        <a14:foregroundMark x1="90313" y1="12361" x2="90313" y2="12361"/>
                        <a14:foregroundMark x1="90234" y1="12500" x2="90234" y2="12500"/>
                        <a14:foregroundMark x1="90156" y1="12500" x2="90156" y2="12500"/>
                        <a14:foregroundMark x1="85781" y1="26667" x2="85781" y2="26667"/>
                        <a14:foregroundMark x1="85781" y1="26667" x2="85781" y2="26667"/>
                        <a14:foregroundMark x1="82422" y1="24028" x2="85703" y2="35000"/>
                        <a14:foregroundMark x1="85703" y1="35000" x2="76094" y2="23472"/>
                        <a14:foregroundMark x1="76094" y1="23472" x2="89531" y2="31389"/>
                        <a14:foregroundMark x1="89531" y1="31389" x2="89531" y2="31528"/>
                        <a14:foregroundMark x1="86719" y1="31389" x2="86719" y2="31389"/>
                        <a14:foregroundMark x1="57891" y1="32778" x2="57891" y2="32778"/>
                        <a14:foregroundMark x1="57891" y1="32778" x2="57891" y2="32778"/>
                        <a14:foregroundMark x1="57891" y1="32778" x2="57891" y2="32778"/>
                        <a14:foregroundMark x1="53984" y1="37500" x2="53984" y2="37500"/>
                        <a14:foregroundMark x1="53594" y1="37083" x2="53594" y2="37083"/>
                        <a14:foregroundMark x1="53594" y1="37083" x2="53594" y2="37083"/>
                        <a14:foregroundMark x1="45859" y1="60833" x2="45859" y2="60833"/>
                        <a14:foregroundMark x1="45859" y1="60833" x2="45859" y2="60833"/>
                        <a14:foregroundMark x1="45859" y1="60833" x2="45859" y2="60833"/>
                        <a14:foregroundMark x1="37344" y1="53611" x2="37344" y2="54167"/>
                        <a14:foregroundMark x1="37422" y1="54028" x2="37422" y2="63472"/>
                        <a14:foregroundMark x1="37422" y1="63472" x2="36016" y2="71250"/>
                        <a14:foregroundMark x1="82578" y1="65000" x2="82578" y2="65000"/>
                        <a14:foregroundMark x1="82578" y1="65000" x2="82578" y2="65000"/>
                        <a14:foregroundMark x1="82578" y1="65000" x2="82578" y2="65000"/>
                        <a14:foregroundMark x1="85000" y1="59167" x2="79453" y2="59306"/>
                        <a14:foregroundMark x1="79453" y1="59306" x2="81563" y2="67917"/>
                        <a14:foregroundMark x1="81563" y1="67917" x2="80469" y2="80833"/>
                        <a14:foregroundMark x1="80469" y1="80833" x2="84609" y2="74861"/>
                        <a14:foregroundMark x1="84609" y1="74861" x2="84375" y2="71389"/>
                        <a14:foregroundMark x1="91250" y1="47083" x2="87969" y2="57222"/>
                        <a14:foregroundMark x1="87969" y1="57222" x2="93359" y2="54167"/>
                        <a14:foregroundMark x1="93359" y1="54167" x2="93906" y2="54861"/>
                        <a14:foregroundMark x1="76016" y1="36806" x2="78359" y2="34444"/>
                        <a14:foregroundMark x1="72578" y1="60833" x2="73203" y2="70694"/>
                        <a14:foregroundMark x1="45859" y1="52639" x2="45859" y2="52639"/>
                        <a14:foregroundMark x1="45859" y1="52639" x2="45859" y2="52639"/>
                        <a14:foregroundMark x1="22031" y1="63056" x2="24219" y2="72222"/>
                        <a14:foregroundMark x1="24219" y1="72222" x2="25313" y2="702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787062"/>
            <a:ext cx="7721599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0250EB-C8D3-FF07-C9F5-ECA056DB80E6}"/>
              </a:ext>
            </a:extLst>
          </p:cNvPr>
          <p:cNvSpPr txBox="1"/>
          <p:nvPr/>
        </p:nvSpPr>
        <p:spPr>
          <a:xfrm>
            <a:off x="2133600" y="5525624"/>
            <a:ext cx="14630400" cy="31936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5400" dirty="0">
                <a:latin typeface="Sniglet" panose="020B0604020202020204" charset="0"/>
              </a:rPr>
              <a:t>1. </a:t>
            </a:r>
            <a:r>
              <a:rPr lang="en-US" sz="5400" b="1" u="sng" dirty="0">
                <a:solidFill>
                  <a:srgbClr val="C00000"/>
                </a:solidFill>
                <a:latin typeface="Sniglet" panose="020B0604020202020204" charset="0"/>
              </a:rPr>
              <a:t>Th</a:t>
            </a:r>
            <a:r>
              <a:rPr lang="en-US" sz="5400" dirty="0">
                <a:latin typeface="Sniglet" panose="020B0604020202020204" charset="0"/>
              </a:rPr>
              <a:t>ey are </a:t>
            </a:r>
            <a:r>
              <a:rPr lang="en-US" sz="5400" b="1" u="sng" dirty="0">
                <a:solidFill>
                  <a:srgbClr val="C00000"/>
                </a:solidFill>
                <a:latin typeface="Sniglet" panose="020B0604020202020204" charset="0"/>
              </a:rPr>
              <a:t>th</a:t>
            </a:r>
            <a:r>
              <a:rPr lang="en-US" sz="5400" dirty="0">
                <a:latin typeface="Sniglet" panose="020B0604020202020204" charset="0"/>
              </a:rPr>
              <a:t>inking about </a:t>
            </a:r>
            <a:r>
              <a:rPr lang="en-US" sz="5400" b="1" u="sng" dirty="0">
                <a:solidFill>
                  <a:srgbClr val="C00000"/>
                </a:solidFill>
                <a:latin typeface="Sniglet" panose="020B0604020202020204" charset="0"/>
              </a:rPr>
              <a:t>th</a:t>
            </a:r>
            <a:r>
              <a:rPr lang="en-US" sz="5400" dirty="0">
                <a:latin typeface="Sniglet" panose="020B0604020202020204" charset="0"/>
              </a:rPr>
              <a:t>e wea</a:t>
            </a:r>
            <a:r>
              <a:rPr lang="en-US" sz="5400" b="1" u="sng" dirty="0">
                <a:solidFill>
                  <a:srgbClr val="C00000"/>
                </a:solidFill>
                <a:latin typeface="Sniglet" panose="020B0604020202020204" charset="0"/>
              </a:rPr>
              <a:t>th</a:t>
            </a:r>
            <a:r>
              <a:rPr lang="en-US" sz="5400" dirty="0">
                <a:latin typeface="Sniglet" panose="020B0604020202020204" charset="0"/>
              </a:rPr>
              <a:t>er </a:t>
            </a:r>
            <a:r>
              <a:rPr lang="en-US" sz="5400" b="1" u="sng" dirty="0">
                <a:solidFill>
                  <a:srgbClr val="C00000"/>
                </a:solidFill>
                <a:latin typeface="Sniglet" panose="020B0604020202020204" charset="0"/>
              </a:rPr>
              <a:t>th</a:t>
            </a:r>
            <a:r>
              <a:rPr lang="en-US" sz="5400" dirty="0">
                <a:latin typeface="Sniglet" panose="020B0604020202020204" charset="0"/>
              </a:rPr>
              <a:t>ere. </a:t>
            </a:r>
          </a:p>
          <a:p>
            <a:pPr>
              <a:lnSpc>
                <a:spcPct val="200000"/>
              </a:lnSpc>
            </a:pPr>
            <a:r>
              <a:rPr lang="en-US" sz="5400" dirty="0">
                <a:latin typeface="Sniglet" panose="020B0604020202020204" charset="0"/>
              </a:rPr>
              <a:t>2. </a:t>
            </a:r>
            <a:r>
              <a:rPr lang="en-US" sz="5400" b="1" u="sng" dirty="0">
                <a:solidFill>
                  <a:srgbClr val="C00000"/>
                </a:solidFill>
                <a:latin typeface="Sniglet" panose="020B0604020202020204" charset="0"/>
              </a:rPr>
              <a:t>Th</a:t>
            </a:r>
            <a:r>
              <a:rPr lang="en-US" sz="5400" dirty="0">
                <a:latin typeface="Sniglet" panose="020B0604020202020204" charset="0"/>
              </a:rPr>
              <a:t>e new </a:t>
            </a:r>
            <a:r>
              <a:rPr lang="en-US" sz="5400" b="1" u="sng" dirty="0">
                <a:solidFill>
                  <a:srgbClr val="C00000"/>
                </a:solidFill>
                <a:latin typeface="Sniglet" panose="020B0604020202020204" charset="0"/>
              </a:rPr>
              <a:t>th</a:t>
            </a:r>
            <a:r>
              <a:rPr lang="en-US" sz="5400" dirty="0">
                <a:latin typeface="Sniglet" panose="020B0604020202020204" charset="0"/>
              </a:rPr>
              <a:t>eatre opens on </a:t>
            </a:r>
            <a:r>
              <a:rPr lang="en-US" sz="5400" b="1" u="sng" dirty="0">
                <a:solidFill>
                  <a:srgbClr val="C00000"/>
                </a:solidFill>
                <a:latin typeface="Sniglet" panose="020B0604020202020204" charset="0"/>
              </a:rPr>
              <a:t>Th</a:t>
            </a:r>
            <a:r>
              <a:rPr lang="en-US" sz="5400" dirty="0">
                <a:latin typeface="Sniglet" panose="020B0604020202020204" charset="0"/>
              </a:rPr>
              <a:t>ursday the </a:t>
            </a:r>
            <a:r>
              <a:rPr lang="en-US" sz="5400" b="1" u="sng" dirty="0">
                <a:solidFill>
                  <a:srgbClr val="C00000"/>
                </a:solidFill>
                <a:latin typeface="Sniglet" panose="020B0604020202020204" charset="0"/>
              </a:rPr>
              <a:t>th</a:t>
            </a:r>
            <a:r>
              <a:rPr lang="en-US" sz="5400" dirty="0">
                <a:latin typeface="Sniglet" panose="020B0604020202020204" charset="0"/>
              </a:rPr>
              <a:t>ird. </a:t>
            </a:r>
          </a:p>
        </p:txBody>
      </p:sp>
      <p:sp>
        <p:nvSpPr>
          <p:cNvPr id="7" name="Google Shape;1129;p37">
            <a:extLst>
              <a:ext uri="{FF2B5EF4-FFF2-40B4-BE49-F238E27FC236}">
                <a16:creationId xmlns:a16="http://schemas.microsoft.com/office/drawing/2014/main" id="{8BB068EE-9B5F-B168-DE5E-70B8258212F5}"/>
              </a:ext>
            </a:extLst>
          </p:cNvPr>
          <p:cNvSpPr txBox="1">
            <a:spLocks/>
          </p:cNvSpPr>
          <p:nvPr/>
        </p:nvSpPr>
        <p:spPr>
          <a:xfrm>
            <a:off x="5095117" y="6927543"/>
            <a:ext cx="1461230" cy="76123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l-GR" sz="4000" b="1" dirty="0">
                <a:solidFill>
                  <a:srgbClr val="FFA842"/>
                </a:solidFill>
                <a:latin typeface="Atma Bold" panose="020B0604020202020204" charset="0"/>
                <a:cs typeface="Atma Bold" panose="020B0604020202020204" charset="0"/>
              </a:rPr>
              <a:t>/θ/</a:t>
            </a:r>
          </a:p>
          <a:p>
            <a:pPr algn="ctr"/>
            <a:r>
              <a:rPr lang="en-US" sz="4000" b="1" dirty="0">
                <a:solidFill>
                  <a:srgbClr val="FFA842"/>
                </a:solidFill>
                <a:latin typeface="Atma Bold" panose="020B0604020202020204" charset="0"/>
                <a:cs typeface="Atma Bold" panose="020B0604020202020204" charset="0"/>
              </a:rPr>
              <a:t>  </a:t>
            </a:r>
          </a:p>
          <a:p>
            <a:pPr algn="ctr"/>
            <a:endParaRPr lang="en-US" sz="4000" b="1" dirty="0">
              <a:solidFill>
                <a:srgbClr val="FFA842"/>
              </a:solidFill>
              <a:latin typeface="Atma Bold" panose="020B0604020202020204" charset="0"/>
              <a:cs typeface="Atma Bold" panose="020B060402020202020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D19254-1035-D95A-06F5-D07C7CB85C84}"/>
              </a:ext>
            </a:extLst>
          </p:cNvPr>
          <p:cNvSpPr txBox="1"/>
          <p:nvPr/>
        </p:nvSpPr>
        <p:spPr>
          <a:xfrm>
            <a:off x="2324101" y="7013195"/>
            <a:ext cx="12953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A842"/>
                </a:solidFill>
                <a:latin typeface="Atma Bold" panose="020B0604020202020204" charset="0"/>
                <a:cs typeface="Atma Bold" panose="020B0604020202020204" charset="0"/>
              </a:rPr>
              <a:t>/ð/</a:t>
            </a:r>
          </a:p>
        </p:txBody>
      </p:sp>
      <p:sp>
        <p:nvSpPr>
          <p:cNvPr id="10" name="Google Shape;1129;p37">
            <a:extLst>
              <a:ext uri="{FF2B5EF4-FFF2-40B4-BE49-F238E27FC236}">
                <a16:creationId xmlns:a16="http://schemas.microsoft.com/office/drawing/2014/main" id="{DCCB8DA2-75D9-DF4A-A0BB-0E651A61F2E2}"/>
              </a:ext>
            </a:extLst>
          </p:cNvPr>
          <p:cNvSpPr txBox="1">
            <a:spLocks/>
          </p:cNvSpPr>
          <p:nvPr/>
        </p:nvSpPr>
        <p:spPr>
          <a:xfrm>
            <a:off x="5026431" y="8628255"/>
            <a:ext cx="1461230" cy="76123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l-GR" sz="4000" b="1" dirty="0">
                <a:solidFill>
                  <a:srgbClr val="FFA842"/>
                </a:solidFill>
                <a:latin typeface="Atma Bold" panose="020B0604020202020204" charset="0"/>
                <a:cs typeface="Atma Bold" panose="020B0604020202020204" charset="0"/>
              </a:rPr>
              <a:t>/θ/</a:t>
            </a:r>
          </a:p>
          <a:p>
            <a:pPr algn="ctr"/>
            <a:r>
              <a:rPr lang="en-US" sz="4000" b="1" dirty="0">
                <a:solidFill>
                  <a:srgbClr val="FFA842"/>
                </a:solidFill>
                <a:latin typeface="Atma Bold" panose="020B0604020202020204" charset="0"/>
                <a:cs typeface="Atma Bold" panose="020B0604020202020204" charset="0"/>
              </a:rPr>
              <a:t>  </a:t>
            </a:r>
          </a:p>
          <a:p>
            <a:pPr algn="ctr"/>
            <a:endParaRPr lang="en-US" sz="4000" b="1" dirty="0">
              <a:solidFill>
                <a:srgbClr val="FFA842"/>
              </a:solidFill>
              <a:latin typeface="Atma Bold" panose="020B0604020202020204" charset="0"/>
              <a:cs typeface="Atma Bold" panose="020B060402020202020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8EB37C-E1F9-8C81-26C0-E6AB971A6FF2}"/>
              </a:ext>
            </a:extLst>
          </p:cNvPr>
          <p:cNvSpPr txBox="1"/>
          <p:nvPr/>
        </p:nvSpPr>
        <p:spPr>
          <a:xfrm>
            <a:off x="9784688" y="6980887"/>
            <a:ext cx="12953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A842"/>
                </a:solidFill>
                <a:latin typeface="Atma Bold" panose="020B0604020202020204" charset="0"/>
                <a:cs typeface="Atma Bold" panose="020B0604020202020204" charset="0"/>
              </a:rPr>
              <a:t>/ð/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EE8CE6-9C67-0AC7-59F3-47505B48AFE2}"/>
              </a:ext>
            </a:extLst>
          </p:cNvPr>
          <p:cNvSpPr txBox="1"/>
          <p:nvPr/>
        </p:nvSpPr>
        <p:spPr>
          <a:xfrm>
            <a:off x="12127114" y="7013195"/>
            <a:ext cx="12953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A842"/>
                </a:solidFill>
                <a:latin typeface="Atma Bold" panose="020B0604020202020204" charset="0"/>
                <a:cs typeface="Atma Bold" panose="020B0604020202020204" charset="0"/>
              </a:rPr>
              <a:t>/ð/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B24D30-8AE6-A420-EEB8-E8281D1FD185}"/>
              </a:ext>
            </a:extLst>
          </p:cNvPr>
          <p:cNvSpPr txBox="1"/>
          <p:nvPr/>
        </p:nvSpPr>
        <p:spPr>
          <a:xfrm>
            <a:off x="13494692" y="7013195"/>
            <a:ext cx="12953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A842"/>
                </a:solidFill>
                <a:latin typeface="Atma Bold" panose="020B0604020202020204" charset="0"/>
                <a:cs typeface="Atma Bold" panose="020B0604020202020204" charset="0"/>
              </a:rPr>
              <a:t>/ð/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B7B5AE7-06EB-7633-2701-C8232198374D}"/>
              </a:ext>
            </a:extLst>
          </p:cNvPr>
          <p:cNvSpPr txBox="1"/>
          <p:nvPr/>
        </p:nvSpPr>
        <p:spPr>
          <a:xfrm>
            <a:off x="2604835" y="8654927"/>
            <a:ext cx="12953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A842"/>
                </a:solidFill>
                <a:latin typeface="Atma Bold" panose="020B0604020202020204" charset="0"/>
                <a:cs typeface="Atma Bold" panose="020B0604020202020204" charset="0"/>
              </a:rPr>
              <a:t>/ð/</a:t>
            </a:r>
          </a:p>
        </p:txBody>
      </p:sp>
      <p:sp>
        <p:nvSpPr>
          <p:cNvPr id="15" name="Google Shape;1129;p37">
            <a:extLst>
              <a:ext uri="{FF2B5EF4-FFF2-40B4-BE49-F238E27FC236}">
                <a16:creationId xmlns:a16="http://schemas.microsoft.com/office/drawing/2014/main" id="{250E4FD9-A3B5-4901-3074-19C3A53D4B05}"/>
              </a:ext>
            </a:extLst>
          </p:cNvPr>
          <p:cNvSpPr txBox="1">
            <a:spLocks/>
          </p:cNvSpPr>
          <p:nvPr/>
        </p:nvSpPr>
        <p:spPr>
          <a:xfrm>
            <a:off x="10454638" y="8605972"/>
            <a:ext cx="1461230" cy="76123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l-GR" sz="4000" b="1" dirty="0">
                <a:solidFill>
                  <a:srgbClr val="FFA842"/>
                </a:solidFill>
                <a:latin typeface="Atma Bold" panose="020B0604020202020204" charset="0"/>
                <a:cs typeface="Atma Bold" panose="020B0604020202020204" charset="0"/>
              </a:rPr>
              <a:t>/θ/</a:t>
            </a:r>
          </a:p>
          <a:p>
            <a:pPr algn="ctr"/>
            <a:r>
              <a:rPr lang="en-US" sz="4000" b="1" dirty="0">
                <a:solidFill>
                  <a:srgbClr val="FFA842"/>
                </a:solidFill>
                <a:latin typeface="Atma Bold" panose="020B0604020202020204" charset="0"/>
                <a:cs typeface="Atma Bold" panose="020B0604020202020204" charset="0"/>
              </a:rPr>
              <a:t>  </a:t>
            </a:r>
          </a:p>
          <a:p>
            <a:pPr algn="ctr"/>
            <a:endParaRPr lang="en-US" sz="4000" b="1" dirty="0">
              <a:solidFill>
                <a:srgbClr val="FFA842"/>
              </a:solidFill>
              <a:latin typeface="Atma Bold" panose="020B0604020202020204" charset="0"/>
              <a:cs typeface="Atma Bold" panose="020B0604020202020204" charset="0"/>
            </a:endParaRPr>
          </a:p>
        </p:txBody>
      </p:sp>
      <p:sp>
        <p:nvSpPr>
          <p:cNvPr id="16" name="Google Shape;1129;p37">
            <a:extLst>
              <a:ext uri="{FF2B5EF4-FFF2-40B4-BE49-F238E27FC236}">
                <a16:creationId xmlns:a16="http://schemas.microsoft.com/office/drawing/2014/main" id="{7923EC94-1462-A77E-0879-7F65316066F0}"/>
              </a:ext>
            </a:extLst>
          </p:cNvPr>
          <p:cNvSpPr txBox="1">
            <a:spLocks/>
          </p:cNvSpPr>
          <p:nvPr/>
        </p:nvSpPr>
        <p:spPr>
          <a:xfrm>
            <a:off x="14623244" y="8590360"/>
            <a:ext cx="1461230" cy="76123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l-GR" sz="4000" b="1" dirty="0">
                <a:solidFill>
                  <a:srgbClr val="FFA842"/>
                </a:solidFill>
                <a:latin typeface="Atma Bold" panose="020B0604020202020204" charset="0"/>
                <a:cs typeface="Atma Bold" panose="020B0604020202020204" charset="0"/>
              </a:rPr>
              <a:t>/θ/</a:t>
            </a:r>
          </a:p>
          <a:p>
            <a:pPr algn="ctr"/>
            <a:r>
              <a:rPr lang="en-US" sz="4000" b="1" dirty="0">
                <a:solidFill>
                  <a:srgbClr val="FFA842"/>
                </a:solidFill>
                <a:latin typeface="Atma Bold" panose="020B0604020202020204" charset="0"/>
                <a:cs typeface="Atma Bold" panose="020B0604020202020204" charset="0"/>
              </a:rPr>
              <a:t>  </a:t>
            </a:r>
          </a:p>
          <a:p>
            <a:pPr algn="ctr"/>
            <a:endParaRPr lang="en-US" sz="4000" b="1" dirty="0">
              <a:solidFill>
                <a:srgbClr val="FFA842"/>
              </a:solidFill>
              <a:latin typeface="Atma Bold" panose="020B0604020202020204" charset="0"/>
              <a:cs typeface="Atma Bol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0768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6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88583" y="745532"/>
            <a:ext cx="15510835" cy="879593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 flipH="1">
            <a:off x="3730727" y="2912259"/>
            <a:ext cx="4538031" cy="676056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400000" flipH="1">
            <a:off x="3867210" y="3115585"/>
            <a:ext cx="4265065" cy="635391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 flipH="1" flipV="1">
            <a:off x="10690500" y="2775776"/>
            <a:ext cx="4538031" cy="676056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400000" flipH="1" flipV="1">
            <a:off x="10826983" y="2979102"/>
            <a:ext cx="4265065" cy="635391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4193759">
            <a:off x="-1780207" y="7822299"/>
            <a:ext cx="5330691" cy="296580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5585412">
            <a:off x="-15978" y="163310"/>
            <a:ext cx="2619228" cy="241921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915869" flipH="1" flipV="1">
            <a:off x="15499793" y="7144372"/>
            <a:ext cx="5941746" cy="460485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9338671">
            <a:off x="13812198" y="299180"/>
            <a:ext cx="6894205" cy="181834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9782559" y="9655768"/>
            <a:ext cx="1569634" cy="333904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4368915" y="2139097"/>
            <a:ext cx="9615570" cy="15792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44"/>
              </a:lnSpc>
            </a:pPr>
            <a:r>
              <a:rPr lang="en-US" sz="13800" spc="480" dirty="0">
                <a:solidFill>
                  <a:srgbClr val="FBF6EB"/>
                </a:solidFill>
                <a:latin typeface="Atma Bold"/>
              </a:rPr>
              <a:t>Wrap-up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727454" y="5801720"/>
            <a:ext cx="4617393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4000" u="none" dirty="0">
                <a:solidFill>
                  <a:srgbClr val="5B96A9"/>
                </a:solidFill>
                <a:latin typeface="Sniglet"/>
              </a:rPr>
              <a:t>TV </a:t>
            </a:r>
            <a:r>
              <a:rPr lang="en-US" sz="4000" u="none" dirty="0" err="1">
                <a:solidFill>
                  <a:srgbClr val="5B96A9"/>
                </a:solidFill>
                <a:latin typeface="Sniglet"/>
              </a:rPr>
              <a:t>programmes</a:t>
            </a:r>
            <a:r>
              <a:rPr lang="en-US" sz="4000" u="none" dirty="0">
                <a:solidFill>
                  <a:srgbClr val="5B96A9"/>
                </a:solidFill>
                <a:latin typeface="Sniglet"/>
              </a:rPr>
              <a:t> and some adjectives to describe them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626891" y="4697209"/>
            <a:ext cx="4745703" cy="802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55"/>
              </a:lnSpc>
            </a:pPr>
            <a:r>
              <a:rPr lang="en-US" sz="5399" spc="269" dirty="0">
                <a:solidFill>
                  <a:srgbClr val="5B96A9"/>
                </a:solidFill>
                <a:latin typeface="Poetsen"/>
              </a:rPr>
              <a:t>Vocabulary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870650" y="5595308"/>
            <a:ext cx="4177730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4000" u="none" dirty="0">
                <a:solidFill>
                  <a:srgbClr val="5B96A9"/>
                </a:solidFill>
                <a:latin typeface="Sniglet"/>
              </a:rPr>
              <a:t>How to pronounce </a:t>
            </a:r>
            <a:r>
              <a:rPr lang="en-US" sz="4000" b="1" u="none" dirty="0">
                <a:solidFill>
                  <a:srgbClr val="C00000"/>
                </a:solidFill>
                <a:latin typeface="Sniglet"/>
              </a:rPr>
              <a:t>/θ/</a:t>
            </a:r>
            <a:r>
              <a:rPr lang="en-US" sz="4000" u="none" dirty="0">
                <a:solidFill>
                  <a:srgbClr val="5B96A9"/>
                </a:solidFill>
                <a:latin typeface="Sniglet"/>
              </a:rPr>
              <a:t> &amp; </a:t>
            </a:r>
            <a:r>
              <a:rPr lang="en-US" sz="4000" b="1" u="none" dirty="0">
                <a:solidFill>
                  <a:srgbClr val="C00000"/>
                </a:solidFill>
                <a:latin typeface="Sniglet"/>
              </a:rPr>
              <a:t>/ð/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184134" y="4569148"/>
            <a:ext cx="5148234" cy="7950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55"/>
              </a:lnSpc>
            </a:pPr>
            <a:r>
              <a:rPr lang="en-US" sz="5399" spc="269" dirty="0">
                <a:solidFill>
                  <a:srgbClr val="5B96A9"/>
                </a:solidFill>
                <a:latin typeface="Poetsen"/>
              </a:rPr>
              <a:t>Pronunciation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6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989367" y="768151"/>
            <a:ext cx="12309266" cy="698038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596538" y="3337795"/>
            <a:ext cx="13094923" cy="2067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945"/>
              </a:lnSpc>
            </a:pPr>
            <a:r>
              <a:rPr lang="en-US" sz="13987" spc="699" dirty="0">
                <a:solidFill>
                  <a:srgbClr val="FBF6EB"/>
                </a:solidFill>
                <a:latin typeface="Atma Bold"/>
              </a:rPr>
              <a:t>Thank you!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4959894">
            <a:off x="-3632406" y="-4003606"/>
            <a:ext cx="9516261" cy="729183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3251452">
            <a:off x="-1226402" y="1021783"/>
            <a:ext cx="4793620" cy="145551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8570092">
            <a:off x="15369361" y="-2544841"/>
            <a:ext cx="7209588" cy="562347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8252848">
            <a:off x="15192972" y="-258878"/>
            <a:ext cx="5245612" cy="316126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229907">
            <a:off x="-4207250" y="7956263"/>
            <a:ext cx="6420103" cy="500768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8784374">
            <a:off x="-2335596" y="9052558"/>
            <a:ext cx="4671192" cy="281508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652349">
            <a:off x="16205705" y="7634408"/>
            <a:ext cx="4435378" cy="293843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7670476" y="8940505"/>
            <a:ext cx="823151" cy="91503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8647402" y="8940505"/>
            <a:ext cx="496598" cy="55203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flipH="1">
            <a:off x="16720511" y="5588678"/>
            <a:ext cx="781001" cy="93688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912667" y="4936715"/>
            <a:ext cx="781001" cy="93688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6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672119">
            <a:off x="-4542646" y="7181400"/>
            <a:ext cx="6954505" cy="568530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8749942">
            <a:off x="14195608" y="-4869878"/>
            <a:ext cx="6599876" cy="753097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3396030">
            <a:off x="-1630337" y="9147180"/>
            <a:ext cx="4321591" cy="1139820"/>
          </a:xfrm>
          <a:prstGeom prst="rect">
            <a:avLst/>
          </a:prstGeom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28CD0AAA-E196-6233-417E-880349DE8B9F}"/>
              </a:ext>
            </a:extLst>
          </p:cNvPr>
          <p:cNvSpPr/>
          <p:nvPr/>
        </p:nvSpPr>
        <p:spPr>
          <a:xfrm>
            <a:off x="5257800" y="419100"/>
            <a:ext cx="7772400" cy="1143000"/>
          </a:xfrm>
          <a:prstGeom prst="roundRect">
            <a:avLst/>
          </a:prstGeom>
          <a:solidFill>
            <a:srgbClr val="A0B29E"/>
          </a:solidFill>
          <a:ln>
            <a:solidFill>
              <a:srgbClr val="A0B2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latin typeface="Atma Bold" panose="020B0604020202020204" charset="0"/>
                <a:cs typeface="Atma Bold" panose="020B0604020202020204" charset="0"/>
              </a:rPr>
              <a:t>LOOK AND SAY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D179443-143F-D51B-3FC3-ADB1429638C3}"/>
              </a:ext>
            </a:extLst>
          </p:cNvPr>
          <p:cNvSpPr txBox="1"/>
          <p:nvPr/>
        </p:nvSpPr>
        <p:spPr>
          <a:xfrm>
            <a:off x="3728192" y="8192306"/>
            <a:ext cx="108316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7D967A"/>
                </a:solidFill>
                <a:latin typeface="Sniglet" panose="020B0604020202020204" charset="0"/>
                <a:cs typeface="Atma Bold" panose="020B0604020202020204" charset="0"/>
              </a:rPr>
              <a:t>animated films</a:t>
            </a:r>
          </a:p>
        </p:txBody>
      </p:sp>
      <p:pic>
        <p:nvPicPr>
          <p:cNvPr id="2" name="Picture 2" descr="25 Best Animated Movies — Animated Movies for the Family">
            <a:extLst>
              <a:ext uri="{FF2B5EF4-FFF2-40B4-BE49-F238E27FC236}">
                <a16:creationId xmlns:a16="http://schemas.microsoft.com/office/drawing/2014/main" id="{130E6CA1-2719-8B42-9012-3CC370182B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2876" y="2303727"/>
            <a:ext cx="10262248" cy="5679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0880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6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672119">
            <a:off x="-4542646" y="7181400"/>
            <a:ext cx="6954505" cy="568530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8749942">
            <a:off x="14195608" y="-4869878"/>
            <a:ext cx="6599876" cy="753097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3396030">
            <a:off x="-1630337" y="9147180"/>
            <a:ext cx="4321591" cy="1139820"/>
          </a:xfrm>
          <a:prstGeom prst="rect">
            <a:avLst/>
          </a:prstGeom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28CD0AAA-E196-6233-417E-880349DE8B9F}"/>
              </a:ext>
            </a:extLst>
          </p:cNvPr>
          <p:cNvSpPr/>
          <p:nvPr/>
        </p:nvSpPr>
        <p:spPr>
          <a:xfrm>
            <a:off x="5051870" y="419100"/>
            <a:ext cx="7772400" cy="1143000"/>
          </a:xfrm>
          <a:prstGeom prst="roundRect">
            <a:avLst/>
          </a:prstGeom>
          <a:solidFill>
            <a:srgbClr val="A0B29E"/>
          </a:solidFill>
          <a:ln>
            <a:solidFill>
              <a:srgbClr val="A0B2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latin typeface="Atma Bold" panose="020B0604020202020204" charset="0"/>
                <a:cs typeface="Atma Bold" panose="020B0604020202020204" charset="0"/>
              </a:rPr>
              <a:t>LOOK AND SAY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D179443-143F-D51B-3FC3-ADB1429638C3}"/>
              </a:ext>
            </a:extLst>
          </p:cNvPr>
          <p:cNvSpPr txBox="1"/>
          <p:nvPr/>
        </p:nvSpPr>
        <p:spPr>
          <a:xfrm>
            <a:off x="3728192" y="8066985"/>
            <a:ext cx="1083161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7D967A"/>
                </a:solidFill>
                <a:latin typeface="Sniglet" panose="020B0604020202020204" charset="0"/>
                <a:cs typeface="Atma Bold" panose="020B0604020202020204" charset="0"/>
              </a:rPr>
              <a:t>channels</a:t>
            </a:r>
          </a:p>
        </p:txBody>
      </p:sp>
      <p:pic>
        <p:nvPicPr>
          <p:cNvPr id="4" name="Picture 4" descr="Android TV Box Xem Truyền Hình Nước Ngoài Bản Quyền Hay Nhất">
            <a:extLst>
              <a:ext uri="{FF2B5EF4-FFF2-40B4-BE49-F238E27FC236}">
                <a16:creationId xmlns:a16="http://schemas.microsoft.com/office/drawing/2014/main" id="{C8E70292-4C8A-6199-283E-7A80A41357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23"/>
          <a:stretch/>
        </p:blipFill>
        <p:spPr bwMode="auto">
          <a:xfrm>
            <a:off x="3393044" y="1878189"/>
            <a:ext cx="11501912" cy="6026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8691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0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6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672119">
            <a:off x="-4542646" y="7181400"/>
            <a:ext cx="6954505" cy="568530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8749942">
            <a:off x="14195608" y="-4869878"/>
            <a:ext cx="6599876" cy="753097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3396030">
            <a:off x="-1630337" y="9147180"/>
            <a:ext cx="4321591" cy="1139820"/>
          </a:xfrm>
          <a:prstGeom prst="rect">
            <a:avLst/>
          </a:prstGeom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28CD0AAA-E196-6233-417E-880349DE8B9F}"/>
              </a:ext>
            </a:extLst>
          </p:cNvPr>
          <p:cNvSpPr/>
          <p:nvPr/>
        </p:nvSpPr>
        <p:spPr>
          <a:xfrm>
            <a:off x="5257800" y="419100"/>
            <a:ext cx="7772400" cy="1143000"/>
          </a:xfrm>
          <a:prstGeom prst="roundRect">
            <a:avLst/>
          </a:prstGeom>
          <a:solidFill>
            <a:srgbClr val="A0B29E"/>
          </a:solidFill>
          <a:ln>
            <a:solidFill>
              <a:srgbClr val="A0B2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latin typeface="Atma Bold" panose="020B0604020202020204" charset="0"/>
                <a:cs typeface="Atma Bold" panose="020B0604020202020204" charset="0"/>
              </a:rPr>
              <a:t>LOOK AND SAY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D179443-143F-D51B-3FC3-ADB1429638C3}"/>
              </a:ext>
            </a:extLst>
          </p:cNvPr>
          <p:cNvSpPr txBox="1"/>
          <p:nvPr/>
        </p:nvSpPr>
        <p:spPr>
          <a:xfrm>
            <a:off x="3728192" y="8054656"/>
            <a:ext cx="1083161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7D967A"/>
                </a:solidFill>
                <a:latin typeface="Sniglet" panose="020B0604020202020204" charset="0"/>
                <a:cs typeface="Atma Bold" panose="020B0604020202020204" charset="0"/>
              </a:rPr>
              <a:t>cartoons</a:t>
            </a:r>
          </a:p>
        </p:txBody>
      </p:sp>
      <p:pic>
        <p:nvPicPr>
          <p:cNvPr id="2" name="Picture 2" descr="Life lessons taught by 90s cartoon characters">
            <a:extLst>
              <a:ext uri="{FF2B5EF4-FFF2-40B4-BE49-F238E27FC236}">
                <a16:creationId xmlns:a16="http://schemas.microsoft.com/office/drawing/2014/main" id="{270769CF-9215-ED19-943F-D0526B9733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536" y="2063991"/>
            <a:ext cx="9346928" cy="5903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6631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0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6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29844" y="2260334"/>
            <a:ext cx="15428312" cy="576633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345365">
            <a:off x="-3375540" y="-3232882"/>
            <a:ext cx="7209588" cy="562347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982470" y="246119"/>
            <a:ext cx="2323060" cy="156516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319511">
            <a:off x="-861536" y="-760407"/>
            <a:ext cx="3780472" cy="4114800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905000" y="3666172"/>
            <a:ext cx="14477999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600" b="1" dirty="0">
                <a:solidFill>
                  <a:srgbClr val="FBF6EB"/>
                </a:solidFill>
                <a:latin typeface="Sniglet"/>
              </a:rPr>
              <a:t>CAN YOU ADD MORE TV PROGRAMMES?</a:t>
            </a:r>
          </a:p>
        </p:txBody>
      </p:sp>
    </p:spTree>
    <p:extLst>
      <p:ext uri="{BB962C8B-B14F-4D97-AF65-F5344CB8AC3E}">
        <p14:creationId xmlns:p14="http://schemas.microsoft.com/office/powerpoint/2010/main" val="37205082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6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057016">
            <a:off x="-1891839" y="7461879"/>
            <a:ext cx="4500755" cy="397191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887924" y="1028700"/>
            <a:ext cx="14512153" cy="82296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663454" y="6595044"/>
            <a:ext cx="9099358" cy="152764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423294">
            <a:off x="14794033" y="7886715"/>
            <a:ext cx="4930533" cy="274316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057016">
            <a:off x="-1606076" y="8255299"/>
            <a:ext cx="3541353" cy="312524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6973645">
            <a:off x="12586197" y="-3392979"/>
            <a:ext cx="8842761" cy="585832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556307" y="-544246"/>
            <a:ext cx="3405986" cy="314589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2827924">
            <a:off x="-2033016" y="-1525237"/>
            <a:ext cx="4066032" cy="6500922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6022717" y="2705100"/>
            <a:ext cx="6242566" cy="17793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679"/>
              </a:lnSpc>
            </a:pPr>
            <a:r>
              <a:rPr lang="en-US" sz="12000" spc="600" dirty="0">
                <a:solidFill>
                  <a:srgbClr val="FBF6EB"/>
                </a:solidFill>
                <a:latin typeface="Atma Bold"/>
              </a:rPr>
              <a:t>UNIT 7: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371146" y="4533900"/>
            <a:ext cx="9545709" cy="17793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679"/>
              </a:lnSpc>
            </a:pPr>
            <a:r>
              <a:rPr lang="en-US" sz="12000" spc="600" dirty="0">
                <a:solidFill>
                  <a:srgbClr val="FBF6EB"/>
                </a:solidFill>
                <a:latin typeface="Atma Bold"/>
              </a:rPr>
              <a:t>TELEVISION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6832042">
            <a:off x="2916070" y="3439845"/>
            <a:ext cx="1698705" cy="188483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2752310" y="2888019"/>
            <a:ext cx="794530" cy="88322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3642022" y="3771239"/>
            <a:ext cx="549665" cy="611022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4291605" y="7039416"/>
            <a:ext cx="9704790" cy="705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72"/>
              </a:lnSpc>
            </a:pPr>
            <a:r>
              <a:rPr lang="en-US" sz="4800" spc="480" dirty="0">
                <a:solidFill>
                  <a:srgbClr val="545454"/>
                </a:solidFill>
                <a:latin typeface="Poetsen"/>
              </a:rPr>
              <a:t>Lesson 2: A closer look 1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6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672119">
            <a:off x="-4542646" y="7181400"/>
            <a:ext cx="6954505" cy="568530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8749942">
            <a:off x="14195608" y="-4869878"/>
            <a:ext cx="6599876" cy="753097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3396030">
            <a:off x="-1630337" y="9147180"/>
            <a:ext cx="4321591" cy="113982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878042" y="266700"/>
            <a:ext cx="1537388" cy="1035815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4272002" y="1585112"/>
            <a:ext cx="9743995" cy="16768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923"/>
              </a:lnSpc>
            </a:pPr>
            <a:r>
              <a:rPr lang="en-US" sz="8800" spc="566" dirty="0">
                <a:solidFill>
                  <a:srgbClr val="FBF6EB"/>
                </a:solidFill>
                <a:latin typeface="Atma Bold"/>
              </a:rPr>
              <a:t>OBJECTIVES</a:t>
            </a:r>
          </a:p>
        </p:txBody>
      </p:sp>
      <p:sp>
        <p:nvSpPr>
          <p:cNvPr id="13" name="TextBox 23">
            <a:extLst>
              <a:ext uri="{FF2B5EF4-FFF2-40B4-BE49-F238E27FC236}">
                <a16:creationId xmlns:a16="http://schemas.microsoft.com/office/drawing/2014/main" id="{79E9A341-4FA4-1EF6-2774-C76142E57005}"/>
              </a:ext>
            </a:extLst>
          </p:cNvPr>
          <p:cNvSpPr txBox="1"/>
          <p:nvPr/>
        </p:nvSpPr>
        <p:spPr>
          <a:xfrm>
            <a:off x="3599420" y="1028700"/>
            <a:ext cx="10094632" cy="1765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558"/>
              </a:lnSpc>
            </a:pPr>
            <a:r>
              <a:rPr lang="en-US" sz="9600" spc="594" dirty="0">
                <a:solidFill>
                  <a:srgbClr val="7D967A"/>
                </a:solidFill>
                <a:latin typeface="Atma Bold"/>
              </a:rPr>
              <a:t>Objectives</a:t>
            </a:r>
          </a:p>
        </p:txBody>
      </p:sp>
      <p:sp>
        <p:nvSpPr>
          <p:cNvPr id="19" name="Google Shape;1135;p38">
            <a:extLst>
              <a:ext uri="{FF2B5EF4-FFF2-40B4-BE49-F238E27FC236}">
                <a16:creationId xmlns:a16="http://schemas.microsoft.com/office/drawing/2014/main" id="{8B7FA6AC-0950-01A1-5829-BFFFD9B970B2}"/>
              </a:ext>
            </a:extLst>
          </p:cNvPr>
          <p:cNvSpPr txBox="1">
            <a:spLocks/>
          </p:cNvSpPr>
          <p:nvPr/>
        </p:nvSpPr>
        <p:spPr>
          <a:xfrm>
            <a:off x="3631504" y="5932772"/>
            <a:ext cx="14046896" cy="1185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Raleway Black"/>
              <a:buNone/>
              <a:defRPr sz="4000" b="0" i="0" u="none" strike="noStrike" cap="none">
                <a:solidFill>
                  <a:schemeClr val="dk1"/>
                </a:solidFill>
                <a:latin typeface="Raleway Black"/>
                <a:ea typeface="Raleway Black"/>
                <a:cs typeface="Raleway Black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Staatliches"/>
              <a:buNone/>
              <a:defRPr sz="8000" b="0" i="0" u="sng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Staatliches"/>
              <a:buNone/>
              <a:defRPr sz="8000" b="0" i="0" u="sng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Staatliches"/>
              <a:buNone/>
              <a:defRPr sz="8000" b="0" i="0" u="sng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Staatliches"/>
              <a:buNone/>
              <a:defRPr sz="8000" b="0" i="0" u="sng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Staatliches"/>
              <a:buNone/>
              <a:defRPr sz="8000" b="0" i="0" u="sng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Staatliches"/>
              <a:buNone/>
              <a:defRPr sz="8000" b="0" i="0" u="sng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Staatliches"/>
              <a:buNone/>
              <a:defRPr sz="8000" b="0" i="0" u="sng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Staatliches"/>
              <a:buNone/>
              <a:defRPr sz="8000" b="0" i="0" u="sng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</a:defRPr>
            </a:lvl9pPr>
          </a:lstStyle>
          <a:p>
            <a:r>
              <a:rPr lang="en-US" dirty="0"/>
              <a:t>pronounce the sounds </a:t>
            </a:r>
            <a:r>
              <a:rPr lang="en-US" dirty="0">
                <a:solidFill>
                  <a:srgbClr val="FFA842"/>
                </a:solidFill>
              </a:rPr>
              <a:t>/θ/</a:t>
            </a:r>
            <a:r>
              <a:rPr lang="en-US" dirty="0"/>
              <a:t> and </a:t>
            </a:r>
            <a:r>
              <a:rPr lang="en-US" dirty="0">
                <a:solidFill>
                  <a:srgbClr val="FFA842"/>
                </a:solidFill>
              </a:rPr>
              <a:t>/ð/</a:t>
            </a:r>
            <a:r>
              <a:rPr lang="en-US" dirty="0"/>
              <a:t> correctly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2E9AE8C-8F1F-CA19-4CB5-F1A79C641063}"/>
              </a:ext>
            </a:extLst>
          </p:cNvPr>
          <p:cNvSpPr txBox="1"/>
          <p:nvPr/>
        </p:nvSpPr>
        <p:spPr>
          <a:xfrm>
            <a:off x="2286000" y="2845296"/>
            <a:ext cx="1516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Raleway Black" pitchFamily="2" charset="0"/>
              </a:rPr>
              <a:t>By the end of this lesson, student will be able to: </a:t>
            </a:r>
          </a:p>
        </p:txBody>
      </p:sp>
      <p:sp>
        <p:nvSpPr>
          <p:cNvPr id="21" name="Google Shape;1135;p38">
            <a:extLst>
              <a:ext uri="{FF2B5EF4-FFF2-40B4-BE49-F238E27FC236}">
                <a16:creationId xmlns:a16="http://schemas.microsoft.com/office/drawing/2014/main" id="{2587DC23-4D94-FF44-A2FC-B63C98FFBDDB}"/>
              </a:ext>
            </a:extLst>
          </p:cNvPr>
          <p:cNvSpPr txBox="1">
            <a:spLocks/>
          </p:cNvSpPr>
          <p:nvPr/>
        </p:nvSpPr>
        <p:spPr>
          <a:xfrm>
            <a:off x="3631504" y="4305795"/>
            <a:ext cx="13284896" cy="1185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Raleway Black"/>
              <a:buNone/>
              <a:defRPr sz="8000" b="0" i="0" u="none" strike="noStrike" cap="none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Staatliches"/>
              <a:buNone/>
              <a:defRPr sz="8000" b="0" i="0" u="sng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Staatliches"/>
              <a:buNone/>
              <a:defRPr sz="8000" b="0" i="0" u="sng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Staatliches"/>
              <a:buNone/>
              <a:defRPr sz="8000" b="0" i="0" u="sng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Staatliches"/>
              <a:buNone/>
              <a:defRPr sz="8000" b="0" i="0" u="sng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Staatliches"/>
              <a:buNone/>
              <a:defRPr sz="8000" b="0" i="0" u="sng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Staatliches"/>
              <a:buNone/>
              <a:defRPr sz="8000" b="0" i="0" u="sng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Staatliches"/>
              <a:buNone/>
              <a:defRPr sz="8000" b="0" i="0" u="sng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Staatliches"/>
              <a:buNone/>
              <a:defRPr sz="8000" b="0" i="0" u="sng" strike="noStrike" cap="none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rPr lang="en-US" sz="4000" dirty="0"/>
              <a:t>use the words about TV </a:t>
            </a:r>
            <a:r>
              <a:rPr lang="en-US" sz="4000" dirty="0" err="1"/>
              <a:t>programmes</a:t>
            </a:r>
            <a:r>
              <a:rPr lang="en-US" sz="4000" dirty="0"/>
              <a:t> and people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355B97A-A628-36FD-6A64-2DE6B0DF3563}"/>
              </a:ext>
            </a:extLst>
          </p:cNvPr>
          <p:cNvGrpSpPr/>
          <p:nvPr/>
        </p:nvGrpSpPr>
        <p:grpSpPr>
          <a:xfrm>
            <a:off x="2265208" y="3873508"/>
            <a:ext cx="1171725" cy="1862048"/>
            <a:chOff x="2265208" y="3873508"/>
            <a:chExt cx="1171725" cy="1862048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0BC01D63-D456-B745-9041-87243F59DFA3}"/>
                </a:ext>
              </a:extLst>
            </p:cNvPr>
            <p:cNvSpPr/>
            <p:nvPr/>
          </p:nvSpPr>
          <p:spPr>
            <a:xfrm>
              <a:off x="2364781" y="4222627"/>
              <a:ext cx="972580" cy="993824"/>
            </a:xfrm>
            <a:prstGeom prst="roundRect">
              <a:avLst/>
            </a:prstGeom>
            <a:solidFill>
              <a:srgbClr val="A0B2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AE2D9A5-C567-94A3-CC9F-A304CCD65EF3}"/>
                </a:ext>
              </a:extLst>
            </p:cNvPr>
            <p:cNvSpPr txBox="1"/>
            <p:nvPr/>
          </p:nvSpPr>
          <p:spPr>
            <a:xfrm>
              <a:off x="2265208" y="3873508"/>
              <a:ext cx="1171725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 b="1" dirty="0">
                  <a:ln>
                    <a:solidFill>
                      <a:srgbClr val="A0B29E"/>
                    </a:solidFill>
                  </a:ln>
                  <a:solidFill>
                    <a:srgbClr val="FBF6EB"/>
                  </a:solidFill>
                  <a:sym typeface="Wingdings 2" panose="05020102010507070707" pitchFamily="18" charset="2"/>
                </a:rPr>
                <a:t></a:t>
              </a:r>
              <a:endParaRPr lang="en-US" sz="11500" b="1" dirty="0">
                <a:ln>
                  <a:solidFill>
                    <a:srgbClr val="A0B29E"/>
                  </a:solidFill>
                </a:ln>
                <a:solidFill>
                  <a:srgbClr val="FBF6EB"/>
                </a:solidFill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59B3011-F0BA-79AB-5520-B13E594D522A}"/>
              </a:ext>
            </a:extLst>
          </p:cNvPr>
          <p:cNvGrpSpPr/>
          <p:nvPr/>
        </p:nvGrpSpPr>
        <p:grpSpPr>
          <a:xfrm>
            <a:off x="2255154" y="5491445"/>
            <a:ext cx="1171725" cy="1862048"/>
            <a:chOff x="2255154" y="5491445"/>
            <a:chExt cx="1171725" cy="1862048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ED09985A-AABD-F0C5-7B86-3554AF6FF9A9}"/>
                </a:ext>
              </a:extLst>
            </p:cNvPr>
            <p:cNvSpPr/>
            <p:nvPr/>
          </p:nvSpPr>
          <p:spPr>
            <a:xfrm>
              <a:off x="2364781" y="5885658"/>
              <a:ext cx="972580" cy="993824"/>
            </a:xfrm>
            <a:prstGeom prst="roundRect">
              <a:avLst/>
            </a:prstGeom>
            <a:solidFill>
              <a:srgbClr val="A0B2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77753E0-D1BF-8724-79E5-09DD996F8654}"/>
                </a:ext>
              </a:extLst>
            </p:cNvPr>
            <p:cNvSpPr txBox="1"/>
            <p:nvPr/>
          </p:nvSpPr>
          <p:spPr>
            <a:xfrm>
              <a:off x="2255154" y="5491445"/>
              <a:ext cx="1171725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 b="1" dirty="0">
                  <a:ln>
                    <a:solidFill>
                      <a:srgbClr val="A0B29E"/>
                    </a:solidFill>
                  </a:ln>
                  <a:solidFill>
                    <a:srgbClr val="FBF6EB"/>
                  </a:solidFill>
                  <a:sym typeface="Wingdings 2" panose="05020102010507070707" pitchFamily="18" charset="2"/>
                </a:rPr>
                <a:t></a:t>
              </a:r>
              <a:endParaRPr lang="en-US" sz="11500" b="1" dirty="0">
                <a:ln>
                  <a:solidFill>
                    <a:srgbClr val="A0B29E"/>
                  </a:solidFill>
                </a:ln>
                <a:solidFill>
                  <a:srgbClr val="FBF6EB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1867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6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9745365">
            <a:off x="-4091573" y="7229029"/>
            <a:ext cx="7209588" cy="562347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859559" y="1321754"/>
            <a:ext cx="12568882" cy="712760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590513" y="308860"/>
            <a:ext cx="1106974" cy="74582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0400045">
            <a:off x="-3482345" y="-1653086"/>
            <a:ext cx="8095957" cy="536357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630681">
            <a:off x="-1847598" y="9145685"/>
            <a:ext cx="4826463" cy="127298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90605" y="4612622"/>
            <a:ext cx="885098" cy="106175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6619066" y="4612622"/>
            <a:ext cx="885098" cy="106175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8166669">
            <a:off x="-543605" y="-75033"/>
            <a:ext cx="3353518" cy="225943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8570092">
            <a:off x="15369361" y="-2544841"/>
            <a:ext cx="7209588" cy="562347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8252848">
            <a:off x="15192972" y="-258878"/>
            <a:ext cx="5245612" cy="3161263"/>
          </a:xfrm>
          <a:prstGeom prst="rect">
            <a:avLst/>
          </a:prstGeom>
        </p:spPr>
      </p:pic>
      <p:grpSp>
        <p:nvGrpSpPr>
          <p:cNvPr id="12" name="Group 12"/>
          <p:cNvGrpSpPr>
            <a:grpSpLocks noChangeAspect="1"/>
          </p:cNvGrpSpPr>
          <p:nvPr/>
        </p:nvGrpSpPr>
        <p:grpSpPr>
          <a:xfrm rot="-2326103">
            <a:off x="13807031" y="6237160"/>
            <a:ext cx="4496125" cy="4448673"/>
            <a:chOff x="0" y="0"/>
            <a:chExt cx="19253200" cy="19050000"/>
          </a:xfrm>
        </p:grpSpPr>
        <p:sp>
          <p:nvSpPr>
            <p:cNvPr id="13" name="Freeform 13"/>
            <p:cNvSpPr/>
            <p:nvPr/>
          </p:nvSpPr>
          <p:spPr>
            <a:xfrm>
              <a:off x="389576" y="287976"/>
              <a:ext cx="18474047" cy="18474047"/>
            </a:xfrm>
            <a:custGeom>
              <a:avLst/>
              <a:gdLst/>
              <a:ahLst/>
              <a:cxnLst/>
              <a:rect l="l" t="t" r="r" b="b"/>
              <a:pathLst>
                <a:path w="18474047" h="18474047">
                  <a:moveTo>
                    <a:pt x="17583708" y="11200648"/>
                  </a:moveTo>
                  <a:cubicBezTo>
                    <a:pt x="18474048" y="13031766"/>
                    <a:pt x="18105484" y="15226006"/>
                    <a:pt x="16665746" y="16665746"/>
                  </a:cubicBezTo>
                  <a:cubicBezTo>
                    <a:pt x="15226006" y="18105484"/>
                    <a:pt x="13031766" y="18474048"/>
                    <a:pt x="11200648" y="17583708"/>
                  </a:cubicBezTo>
                  <a:lnTo>
                    <a:pt x="9237024" y="16628943"/>
                  </a:lnTo>
                  <a:lnTo>
                    <a:pt x="7273401" y="17583708"/>
                  </a:lnTo>
                  <a:cubicBezTo>
                    <a:pt x="5442282" y="18474048"/>
                    <a:pt x="3248042" y="18105484"/>
                    <a:pt x="1808304" y="16665746"/>
                  </a:cubicBezTo>
                  <a:cubicBezTo>
                    <a:pt x="368563" y="15226006"/>
                    <a:pt x="0" y="13031766"/>
                    <a:pt x="890339" y="11200648"/>
                  </a:cubicBezTo>
                  <a:lnTo>
                    <a:pt x="1845105" y="9237024"/>
                  </a:lnTo>
                  <a:lnTo>
                    <a:pt x="890339" y="7273401"/>
                  </a:lnTo>
                  <a:cubicBezTo>
                    <a:pt x="0" y="5442282"/>
                    <a:pt x="368563" y="3248042"/>
                    <a:pt x="1808302" y="1808302"/>
                  </a:cubicBezTo>
                  <a:cubicBezTo>
                    <a:pt x="3248041" y="368563"/>
                    <a:pt x="5442282" y="0"/>
                    <a:pt x="7273400" y="890339"/>
                  </a:cubicBezTo>
                  <a:lnTo>
                    <a:pt x="9237024" y="1845105"/>
                  </a:lnTo>
                  <a:lnTo>
                    <a:pt x="11200647" y="890339"/>
                  </a:lnTo>
                  <a:cubicBezTo>
                    <a:pt x="13031766" y="0"/>
                    <a:pt x="15226004" y="368563"/>
                    <a:pt x="16665746" y="1808303"/>
                  </a:cubicBezTo>
                  <a:cubicBezTo>
                    <a:pt x="18105484" y="3248042"/>
                    <a:pt x="18474048" y="5442282"/>
                    <a:pt x="17583708" y="7273400"/>
                  </a:cubicBezTo>
                  <a:lnTo>
                    <a:pt x="16628943" y="9237024"/>
                  </a:lnTo>
                  <a:lnTo>
                    <a:pt x="17583708" y="11200648"/>
                  </a:lnTo>
                  <a:close/>
                </a:path>
              </a:pathLst>
            </a:custGeom>
            <a:blipFill>
              <a:blip r:embed="rId18"/>
              <a:stretch>
                <a:fillRect l="-24999" r="-24999"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101600" y="0"/>
              <a:ext cx="19050000" cy="19050000"/>
            </a:xfrm>
            <a:custGeom>
              <a:avLst/>
              <a:gdLst/>
              <a:ahLst/>
              <a:cxnLst/>
              <a:rect l="l" t="t" r="r" b="b"/>
              <a:pathLst>
                <a:path w="19050000" h="19050000">
                  <a:moveTo>
                    <a:pt x="0" y="0"/>
                  </a:moveTo>
                  <a:lnTo>
                    <a:pt x="19050000" y="0"/>
                  </a:lnTo>
                  <a:lnTo>
                    <a:pt x="19050000" y="19050000"/>
                  </a:lnTo>
                  <a:lnTo>
                    <a:pt x="0" y="19050000"/>
                  </a:lnTo>
                  <a:close/>
                </a:path>
              </a:pathLst>
            </a:custGeom>
            <a:blipFill>
              <a:blip r:embed="rId19"/>
              <a:stretch>
                <a:fillRect r="-609"/>
              </a:stretch>
            </a:blipFill>
          </p:spPr>
        </p:sp>
      </p:grpSp>
      <p:sp>
        <p:nvSpPr>
          <p:cNvPr id="15" name="TextBox 15"/>
          <p:cNvSpPr txBox="1"/>
          <p:nvPr/>
        </p:nvSpPr>
        <p:spPr>
          <a:xfrm>
            <a:off x="3590253" y="3050698"/>
            <a:ext cx="11167151" cy="35362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679"/>
              </a:lnSpc>
            </a:pPr>
            <a:r>
              <a:rPr lang="en-US" sz="12000" spc="600" dirty="0">
                <a:solidFill>
                  <a:srgbClr val="FBF6EB"/>
                </a:solidFill>
                <a:latin typeface="Atma Bold"/>
              </a:rPr>
              <a:t>01</a:t>
            </a:r>
          </a:p>
          <a:p>
            <a:pPr algn="ctr">
              <a:lnSpc>
                <a:spcPts val="13679"/>
              </a:lnSpc>
            </a:pPr>
            <a:r>
              <a:rPr lang="en-US" sz="12000" spc="600" dirty="0">
                <a:solidFill>
                  <a:srgbClr val="FBF6EB"/>
                </a:solidFill>
                <a:latin typeface="Atma Bold"/>
              </a:rPr>
              <a:t>VOCABULARY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484</TotalTime>
  <Words>694</Words>
  <Application>Microsoft Office PowerPoint</Application>
  <PresentationFormat>Custom</PresentationFormat>
  <Paragraphs>155</Paragraphs>
  <Slides>25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Poetsen</vt:lpstr>
      <vt:lpstr>Raleway</vt:lpstr>
      <vt:lpstr>Raleway Black</vt:lpstr>
      <vt:lpstr>Calibri</vt:lpstr>
      <vt:lpstr>Atma Bold</vt:lpstr>
      <vt:lpstr>Sniglet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Dung Thuy</cp:lastModifiedBy>
  <cp:revision>6</cp:revision>
  <dcterms:created xsi:type="dcterms:W3CDTF">2006-08-16T00:00:00Z</dcterms:created>
  <dcterms:modified xsi:type="dcterms:W3CDTF">2023-01-02T04:18:48Z</dcterms:modified>
  <dc:identifier>DAFWUwlnhLQ</dc:identifier>
</cp:coreProperties>
</file>