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32"/>
  </p:notesMasterIdLst>
  <p:sldIdLst>
    <p:sldId id="256" r:id="rId4"/>
    <p:sldId id="278" r:id="rId5"/>
    <p:sldId id="280" r:id="rId6"/>
    <p:sldId id="274" r:id="rId7"/>
    <p:sldId id="281" r:id="rId8"/>
    <p:sldId id="279" r:id="rId9"/>
    <p:sldId id="275" r:id="rId10"/>
    <p:sldId id="268" r:id="rId11"/>
    <p:sldId id="282" r:id="rId12"/>
    <p:sldId id="283" r:id="rId13"/>
    <p:sldId id="276" r:id="rId14"/>
    <p:sldId id="287" r:id="rId15"/>
    <p:sldId id="290" r:id="rId16"/>
    <p:sldId id="284" r:id="rId17"/>
    <p:sldId id="286" r:id="rId18"/>
    <p:sldId id="291" r:id="rId19"/>
    <p:sldId id="288" r:id="rId20"/>
    <p:sldId id="285" r:id="rId21"/>
    <p:sldId id="295" r:id="rId22"/>
    <p:sldId id="289" r:id="rId23"/>
    <p:sldId id="292" r:id="rId24"/>
    <p:sldId id="296" r:id="rId25"/>
    <p:sldId id="293" r:id="rId26"/>
    <p:sldId id="297" r:id="rId27"/>
    <p:sldId id="259" r:id="rId28"/>
    <p:sldId id="298" r:id="rId29"/>
    <p:sldId id="299" r:id="rId30"/>
    <p:sldId id="277" r:id="rId31"/>
  </p:sldIdLst>
  <p:sldSz cx="18288000" cy="10287000"/>
  <p:notesSz cx="6858000" cy="9144000"/>
  <p:embeddedFontLst>
    <p:embeddedFont>
      <p:font typeface="Advent Pro" panose="020B0604020202020204" charset="0"/>
      <p:regular r:id="rId33"/>
      <p:bold r:id="rId34"/>
      <p:italic r:id="rId35"/>
      <p:boldItalic r:id="rId36"/>
    </p:embeddedFont>
    <p:embeddedFont>
      <p:font typeface="Anton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Fira Sans Extra Condensed" panose="020B0604020202020204" charset="0"/>
      <p:regular r:id="rId42"/>
      <p:bold r:id="rId43"/>
      <p:italic r:id="rId44"/>
      <p:boldItalic r:id="rId45"/>
    </p:embeddedFont>
    <p:embeddedFont>
      <p:font typeface="Anaheim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C294"/>
    <a:srgbClr val="F1D055"/>
    <a:srgbClr val="F4DA7C"/>
    <a:srgbClr val="2D406A"/>
    <a:srgbClr val="F9C9C5"/>
    <a:srgbClr val="B1E5DB"/>
    <a:srgbClr val="FAF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844" autoAdjust="0"/>
  </p:normalViewPr>
  <p:slideViewPr>
    <p:cSldViewPr>
      <p:cViewPr varScale="1">
        <p:scale>
          <a:sx n="42" d="100"/>
          <a:sy n="42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26969-93A2-4F15-AA07-C3222DFC6FB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92172-AD77-405C-943E-2A63562B4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b233e76c4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b233e76c4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56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92172-AD77-405C-943E-2A63562B4E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0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chọn vào các hình tròn để hiển thị đáp 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92172-AD77-405C-943E-2A63562B4E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8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92172-AD77-405C-943E-2A63562B4E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37150" y="817850"/>
            <a:ext cx="7877400" cy="52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37150" y="6202600"/>
            <a:ext cx="6456600" cy="13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334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52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14400" y="817850"/>
            <a:ext cx="16459200" cy="12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369950" y="3063900"/>
            <a:ext cx="15547800" cy="6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2900">
                <a:latin typeface="Anaheim"/>
                <a:ea typeface="Anaheim"/>
                <a:cs typeface="Anaheim"/>
                <a:sym typeface="Anaheim"/>
              </a:defRPr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2900">
                <a:latin typeface="Anaheim"/>
                <a:ea typeface="Anaheim"/>
                <a:cs typeface="Anaheim"/>
                <a:sym typeface="Anaheim"/>
              </a:defRPr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0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14400" y="817850"/>
            <a:ext cx="16459200" cy="12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597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107650" y="819150"/>
            <a:ext cx="8073600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821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565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247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44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834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411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172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1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7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3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7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7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2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7" y="6884199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7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7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3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7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7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7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3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7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3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7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7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3" y="3757617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1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7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7" indent="0">
              <a:buNone/>
              <a:defRPr sz="2100"/>
            </a:lvl2pPr>
            <a:lvl3pPr marL="1371636" indent="0">
              <a:buNone/>
              <a:defRPr sz="1800"/>
            </a:lvl3pPr>
            <a:lvl4pPr marL="2057453" indent="0">
              <a:buNone/>
              <a:defRPr sz="1500"/>
            </a:lvl4pPr>
            <a:lvl5pPr marL="2743268" indent="0">
              <a:buNone/>
              <a:defRPr sz="1500"/>
            </a:lvl5pPr>
            <a:lvl6pPr marL="3429087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7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7" indent="0">
              <a:buNone/>
              <a:defRPr sz="4200"/>
            </a:lvl2pPr>
            <a:lvl3pPr marL="1371636" indent="0">
              <a:buNone/>
              <a:defRPr sz="3600"/>
            </a:lvl3pPr>
            <a:lvl4pPr marL="2057453" indent="0">
              <a:buNone/>
              <a:defRPr sz="3000"/>
            </a:lvl4pPr>
            <a:lvl5pPr marL="2743268" indent="0">
              <a:buNone/>
              <a:defRPr sz="3000"/>
            </a:lvl5pPr>
            <a:lvl6pPr marL="3429087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7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7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7" indent="0">
              <a:buNone/>
              <a:defRPr sz="2100"/>
            </a:lvl2pPr>
            <a:lvl3pPr marL="1371636" indent="0">
              <a:buNone/>
              <a:defRPr sz="1800"/>
            </a:lvl3pPr>
            <a:lvl4pPr marL="2057453" indent="0">
              <a:buNone/>
              <a:defRPr sz="1500"/>
            </a:lvl4pPr>
            <a:lvl5pPr marL="2743268" indent="0">
              <a:buNone/>
              <a:defRPr sz="1500"/>
            </a:lvl5pPr>
            <a:lvl6pPr marL="3429087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7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3" y="547691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2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400" y="817850"/>
            <a:ext cx="16459200" cy="1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400" y="2304950"/>
            <a:ext cx="16459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Extra Condensed"/>
              <a:buChar char="●"/>
              <a:defRPr sz="18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●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●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256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93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7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7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3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7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3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7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7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NULL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5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1.svg"/><Relationship Id="rId9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9" Type="http://schemas.openxmlformats.org/officeDocument/2006/relationships/image" Target="../media/image1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2NFPMV3jhAIkdY35pYAzrgir9LBWq6Ww2a1_S5PFqGE/cop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1" Type="http://schemas.openxmlformats.org/officeDocument/2006/relationships/image" Target="../media/image77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8.png"/><Relationship Id="rId22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5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1.svg"/><Relationship Id="rId9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35" Type="http://schemas.openxmlformats.org/officeDocument/2006/relationships/image" Target="../media/image9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9" Type="http://schemas.openxmlformats.org/officeDocument/2006/relationships/image" Target="../media/image1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457200" y="6972300"/>
            <a:ext cx="4587246" cy="4281285"/>
            <a:chOff x="-1474368" y="4582042"/>
            <a:chExt cx="6821741" cy="6366743"/>
          </a:xfrm>
        </p:grpSpPr>
        <p:sp>
          <p:nvSpPr>
            <p:cNvPr id="6" name="Freeform 6"/>
            <p:cNvSpPr/>
            <p:nvPr/>
          </p:nvSpPr>
          <p:spPr>
            <a:xfrm rot="-2308038">
              <a:off x="-1474368" y="4582042"/>
              <a:ext cx="5044237" cy="5791921"/>
            </a:xfrm>
            <a:custGeom>
              <a:avLst/>
              <a:gdLst/>
              <a:ahLst/>
              <a:cxnLst/>
              <a:rect l="l" t="t" r="r" b="b"/>
              <a:pathLst>
                <a:path w="5044237" h="5791921">
                  <a:moveTo>
                    <a:pt x="0" y="0"/>
                  </a:moveTo>
                  <a:lnTo>
                    <a:pt x="5044236" y="0"/>
                  </a:lnTo>
                  <a:lnTo>
                    <a:pt x="5044236" y="5791921"/>
                  </a:lnTo>
                  <a:lnTo>
                    <a:pt x="0" y="5791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503819">
              <a:off x="2073287" y="7008419"/>
              <a:ext cx="3274086" cy="3940366"/>
            </a:xfrm>
            <a:custGeom>
              <a:avLst/>
              <a:gdLst/>
              <a:ahLst/>
              <a:cxnLst/>
              <a:rect l="l" t="t" r="r" b="b"/>
              <a:pathLst>
                <a:path w="3274086" h="3940366">
                  <a:moveTo>
                    <a:pt x="0" y="0"/>
                  </a:moveTo>
                  <a:lnTo>
                    <a:pt x="3274085" y="0"/>
                  </a:lnTo>
                  <a:lnTo>
                    <a:pt x="3274085" y="3940366"/>
                  </a:lnTo>
                  <a:lnTo>
                    <a:pt x="0" y="3940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657044"/>
              </p:ext>
            </p:extLst>
          </p:nvPr>
        </p:nvGraphicFramePr>
        <p:xfrm>
          <a:off x="1828800" y="4777833"/>
          <a:ext cx="1508760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vi-VN" sz="115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vi-VN" sz="115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8:</a:t>
                      </a:r>
                      <a:r>
                        <a:rPr lang="en-US" sz="115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50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115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23-25</a:t>
                      </a:r>
                      <a:endParaRPr lang="en-US" sz="115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E5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38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</a:t>
                      </a:r>
                      <a:endParaRPr lang="en-US" sz="138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692019" y="952500"/>
            <a:ext cx="130106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CHỦ ĐỀ 2: ACID </a:t>
            </a:r>
            <a:r>
              <a:rPr lang="vi-VN" sz="7200" b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vi-VN" sz="7200" b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pH </a:t>
            </a:r>
            <a:r>
              <a:rPr lang="vi-VN" sz="7200" b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OXIDE </a:t>
            </a:r>
            <a:r>
              <a:rPr lang="vi-VN" sz="7200" b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-120634"/>
            <a:ext cx="4876800" cy="487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454" y="-1219203"/>
            <a:ext cx="4038606" cy="4038606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7760" y="5715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 hành</a:t>
            </a:r>
            <a:r>
              <a:rPr lang="vi-VN" sz="4000" b="1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2D4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1562100"/>
            <a:ext cx="1234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Đặt mẩu giấy quỳ tím lên mặt kính đồng hồ, lấy dung dịch HCl loãng và nhỏ một giọt lên mẩu giấy quỳ tím.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487400" y="684671"/>
            <a:ext cx="4419600" cy="2414234"/>
            <a:chOff x="13487400" y="684671"/>
            <a:chExt cx="4419600" cy="2414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87400" y="2498576"/>
              <a:ext cx="4419600" cy="6003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6200" y="684671"/>
              <a:ext cx="2011868" cy="209120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524000" y="4123214"/>
            <a:ext cx="10383520" cy="2890394"/>
            <a:chOff x="1524000" y="4123214"/>
            <a:chExt cx="10383520" cy="2890394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4175760" y="4123214"/>
              <a:ext cx="7731760" cy="2209800"/>
            </a:xfrm>
            <a:prstGeom prst="wedgeRoundRectCallout">
              <a:avLst>
                <a:gd name="adj1" fmla="val -63302"/>
                <a:gd name="adj2" fmla="val 45029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Mô tả các hiện tượng quan sát được khi tiến hành thí nghiệm.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4812761"/>
              <a:ext cx="1572904" cy="220084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702">
            <a:off x="7474048" y="6572265"/>
            <a:ext cx="1882156" cy="15935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08266" y="7667503"/>
            <a:ext cx="81147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iấy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quỳ tím chuyển sang màu đỏ.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7042087"/>
            <a:ext cx="4637843" cy="324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32840" y="1647921"/>
            <a:ext cx="9843463" cy="4893648"/>
            <a:chOff x="1132840" y="1647921"/>
            <a:chExt cx="9843463" cy="4893648"/>
          </a:xfrm>
        </p:grpSpPr>
        <p:sp>
          <p:nvSpPr>
            <p:cNvPr id="5" name="Rectangle 4"/>
            <p:cNvSpPr/>
            <p:nvPr/>
          </p:nvSpPr>
          <p:spPr>
            <a:xfrm>
              <a:off x="1132840" y="1647921"/>
              <a:ext cx="984346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thảo luận về tác dụng của dung dịch acid với quỳ tím có hai ý kiến như sau: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a) Nước làm quỳ tím đổi màu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32840" y="5525906"/>
              <a:ext cx="908453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4000">
                  <a:solidFill>
                    <a:prstClr val="black"/>
                  </a:solidFill>
                  <a:cs typeface="Arial" panose="020B0604020202020204" pitchFamily="34" charset="0"/>
                </a:rPr>
                <a:t>b) Dung dịch acid làm quỳ tím đổi màu.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81596" y="7200900"/>
            <a:ext cx="81910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Đề xuất một thí nghiệm để xác định ý kiến đúng trong hai ý kiến trên.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43000" y="419100"/>
            <a:ext cx="11909547" cy="1228821"/>
            <a:chOff x="762000" y="358342"/>
            <a:chExt cx="11909547" cy="1228821"/>
          </a:xfrm>
        </p:grpSpPr>
        <p:sp>
          <p:nvSpPr>
            <p:cNvPr id="2" name="Rectangle 1"/>
            <p:cNvSpPr/>
            <p:nvPr/>
          </p:nvSpPr>
          <p:spPr>
            <a:xfrm>
              <a:off x="2657267" y="571500"/>
              <a:ext cx="1001428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hảo </a:t>
              </a: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 trả lời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 </a:t>
              </a: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trang 48: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58342"/>
              <a:ext cx="1560652" cy="111475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1165840" y="2323857"/>
            <a:ext cx="66395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ống hút nhỏ giọt (1) hút nước rồi nhỏ một giọt lên mẩu giấy quỳ tím (1</a:t>
            </a:r>
            <a:r>
              <a:rPr lang="vi-VN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0217378" y="5783917"/>
            <a:ext cx="758925" cy="579085"/>
          </a:xfrm>
          <a:prstGeom prst="rightArrow">
            <a:avLst/>
          </a:prstGeom>
          <a:solidFill>
            <a:srgbClr val="F1D055"/>
          </a:solidFill>
          <a:ln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165840" y="5167442"/>
            <a:ext cx="65954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ống hút nhỏ giọt (2) hút acid rồi nhỏ một giọt lên mẩu giấy quỳ tím (2</a:t>
            </a:r>
            <a:r>
              <a:rPr lang="en-US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217378" y="8170396"/>
            <a:ext cx="7543879" cy="1694194"/>
          </a:xfrm>
          <a:prstGeom prst="roundRect">
            <a:avLst/>
          </a:prstGeom>
          <a:solidFill>
            <a:srgbClr val="B1E5DB"/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sự thay đổi màu sắc của giấy quỳ tím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2124" y="160916"/>
            <a:ext cx="1769133" cy="1958345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10217378" y="3775776"/>
            <a:ext cx="758925" cy="579085"/>
          </a:xfrm>
          <a:prstGeom prst="rightArrow">
            <a:avLst/>
          </a:prstGeom>
          <a:solidFill>
            <a:srgbClr val="F1D055"/>
          </a:solidFill>
          <a:ln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6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1" grpId="0"/>
      <p:bldP spid="1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1570820"/>
            <a:ext cx="139547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Lần lượt nhỏ lên ba mẩu giấy quỳ tím mỗi dung dịch sau: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Nước đường.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Nước chanh.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c) Nước muối (dung dịch NaCl).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Trường hợp nào quỳ tím sẽ chuyển sang màu đỏ?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43000" y="419100"/>
            <a:ext cx="11909547" cy="1228821"/>
            <a:chOff x="762000" y="358342"/>
            <a:chExt cx="11909547" cy="1228821"/>
          </a:xfrm>
        </p:grpSpPr>
        <p:sp>
          <p:nvSpPr>
            <p:cNvPr id="2" name="Rectangle 1"/>
            <p:cNvSpPr/>
            <p:nvPr/>
          </p:nvSpPr>
          <p:spPr>
            <a:xfrm>
              <a:off x="2657267" y="571500"/>
              <a:ext cx="1001428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hảo </a:t>
              </a: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 trả lời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 </a:t>
              </a: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trang 48: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58342"/>
              <a:ext cx="1560652" cy="111475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2124" y="160916"/>
            <a:ext cx="1769133" cy="19583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33600" y="6503992"/>
            <a:ext cx="3246592" cy="3246592"/>
            <a:chOff x="2019299" y="6362700"/>
            <a:chExt cx="3276600" cy="3276600"/>
          </a:xfrm>
        </p:grpSpPr>
        <p:sp>
          <p:nvSpPr>
            <p:cNvPr id="17" name="Oval 16"/>
            <p:cNvSpPr/>
            <p:nvPr/>
          </p:nvSpPr>
          <p:spPr>
            <a:xfrm>
              <a:off x="2019299" y="6362700"/>
              <a:ext cx="3276600" cy="3276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799" y="6990755"/>
              <a:ext cx="2513409" cy="214721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7818311" y="6503993"/>
            <a:ext cx="3246592" cy="3246592"/>
            <a:chOff x="7620000" y="6362700"/>
            <a:chExt cx="3276600" cy="3276600"/>
          </a:xfrm>
        </p:grpSpPr>
        <p:sp>
          <p:nvSpPr>
            <p:cNvPr id="20" name="Oval 19"/>
            <p:cNvSpPr/>
            <p:nvPr/>
          </p:nvSpPr>
          <p:spPr>
            <a:xfrm>
              <a:off x="7620000" y="6362700"/>
              <a:ext cx="3276600" cy="3276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869" y="6815225"/>
              <a:ext cx="2210862" cy="227902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3624037" y="6503992"/>
            <a:ext cx="3246592" cy="3246592"/>
            <a:chOff x="13319728" y="6362700"/>
            <a:chExt cx="3276600" cy="3276600"/>
          </a:xfrm>
        </p:grpSpPr>
        <p:sp>
          <p:nvSpPr>
            <p:cNvPr id="23" name="Oval 22"/>
            <p:cNvSpPr/>
            <p:nvPr/>
          </p:nvSpPr>
          <p:spPr>
            <a:xfrm>
              <a:off x="13319728" y="6362700"/>
              <a:ext cx="3276600" cy="3276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5885" y="6812663"/>
              <a:ext cx="2196182" cy="2382150"/>
            </a:xfrm>
            <a:prstGeom prst="rect">
              <a:avLst/>
            </a:prstGeom>
          </p:spPr>
        </p:pic>
      </p:grpSp>
      <p:pic>
        <p:nvPicPr>
          <p:cNvPr id="2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002631" y="7900985"/>
            <a:ext cx="2037692" cy="1773614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630165" y="8294843"/>
            <a:ext cx="1840353" cy="1639586"/>
          </a:xfrm>
          <a:prstGeom prst="rect">
            <a:avLst/>
          </a:prstGeom>
        </p:spPr>
      </p:pic>
      <p:pic>
        <p:nvPicPr>
          <p:cNvPr id="2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085400" y="7900985"/>
            <a:ext cx="1840353" cy="16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5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343400" y="0"/>
            <a:ext cx="9753600" cy="1640550"/>
            <a:chOff x="4343400" y="0"/>
            <a:chExt cx="9753600" cy="1640550"/>
          </a:xfrm>
        </p:grpSpPr>
        <p:sp>
          <p:nvSpPr>
            <p:cNvPr id="13" name="Rectangle 12"/>
            <p:cNvSpPr/>
            <p:nvPr/>
          </p:nvSpPr>
          <p:spPr>
            <a:xfrm>
              <a:off x="4343400" y="508000"/>
              <a:ext cx="9753600" cy="113255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Tác dụng với kim loại</a:t>
              </a:r>
              <a:endPara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9436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4968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entagon 17"/>
          <p:cNvSpPr/>
          <p:nvPr/>
        </p:nvSpPr>
        <p:spPr>
          <a:xfrm>
            <a:off x="0" y="2168759"/>
            <a:ext cx="4343400" cy="1066800"/>
          </a:xfrm>
          <a:prstGeom prst="homePlate">
            <a:avLst/>
          </a:prstGeom>
          <a:solidFill>
            <a:srgbClr val="F1D05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2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3761228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  <a:r>
              <a:rPr lang="vi-VN" sz="4000" b="1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2D4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71600" y="4977002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Dụng cụ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9127" y="3267066"/>
            <a:ext cx="2326089" cy="241782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370942" y="6741716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Hóa chất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22" y="6442296"/>
            <a:ext cx="2144926" cy="3755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045" y="3235559"/>
            <a:ext cx="3408680" cy="267768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254908" y="6861427"/>
            <a:ext cx="2054530" cy="2992999"/>
            <a:chOff x="12254908" y="6861427"/>
            <a:chExt cx="2054530" cy="2992999"/>
          </a:xfrm>
        </p:grpSpPr>
        <p:sp>
          <p:nvSpPr>
            <p:cNvPr id="34" name="Rectangle 33"/>
            <p:cNvSpPr/>
            <p:nvPr/>
          </p:nvSpPr>
          <p:spPr>
            <a:xfrm>
              <a:off x="12433222" y="9208095"/>
              <a:ext cx="16979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 viên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54908" y="6861427"/>
              <a:ext cx="2054530" cy="2060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84803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2360" y="7239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 hành</a:t>
            </a:r>
            <a:r>
              <a:rPr lang="vi-VN" sz="4000" b="1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2D4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7760" y="1638300"/>
            <a:ext cx="12816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Cho một viên Zn vào ống nghiệm, sau đó cho thêm vào ống nghiệm khoảng 2 ml dung dịch HCl loãng.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0" y="342900"/>
            <a:ext cx="2021772" cy="28431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7760" y="4098827"/>
            <a:ext cx="6304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trả lời câu hỏi</a:t>
            </a:r>
            <a:r>
              <a:rPr lang="en-US" sz="4000" b="1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127760" y="5328248"/>
            <a:ext cx="3810000" cy="2209800"/>
          </a:xfrm>
          <a:prstGeom prst="wedgeRoundRectCallout">
            <a:avLst>
              <a:gd name="adj1" fmla="val 71098"/>
              <a:gd name="adj2" fmla="val 5238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Mô tả các hiện tượng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xảy ra.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8001000" y="5219700"/>
            <a:ext cx="9641772" cy="2209800"/>
          </a:xfrm>
          <a:prstGeom prst="wedgeRoundRectCallout">
            <a:avLst>
              <a:gd name="adj1" fmla="val -59164"/>
              <a:gd name="adj2" fmla="val 4686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Những dấu hiệu nào chứng tỏ có phản ứng hóa học giữa dung dịch HCl và Zn?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10200" y="5813468"/>
            <a:ext cx="4487045" cy="4811002"/>
            <a:chOff x="5292657" y="5845449"/>
            <a:chExt cx="4487045" cy="48110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2657" y="6541294"/>
              <a:ext cx="4487045" cy="411515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8057" y="5845449"/>
              <a:ext cx="472044" cy="728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59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Mô phỏng] Zn + HCl  Đôt khi Hydrogen H2 tư phan ưng cua Kẽm Zn với Hydrochloric acid HC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571500"/>
            <a:ext cx="5105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tượng: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Viên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Zn tan dần.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bọt khí thoát ra.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20400" y="571500"/>
            <a:ext cx="64562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Dấu hiệu chứng tỏ có phản ứng hóa học xảy ra giữa Zn và dung dịch HCl là: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91825" y="3942398"/>
            <a:ext cx="6857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uất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hiện chất mới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tính chất khác với chất phản ứng.</a:t>
            </a:r>
          </a:p>
        </p:txBody>
      </p:sp>
      <p:sp>
        <p:nvSpPr>
          <p:cNvPr id="6" name="Oval 5"/>
          <p:cNvSpPr/>
          <p:nvPr/>
        </p:nvSpPr>
        <p:spPr>
          <a:xfrm>
            <a:off x="9677400" y="7435680"/>
            <a:ext cx="3733800" cy="15940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2268200" y="5881390"/>
            <a:ext cx="1780310" cy="16243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964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58933"/>
              </p:ext>
            </p:extLst>
          </p:nvPr>
        </p:nvGraphicFramePr>
        <p:xfrm>
          <a:off x="4554305" y="823688"/>
          <a:ext cx="12496800" cy="4343400"/>
        </p:xfrm>
        <a:graphic>
          <a:graphicData uri="http://schemas.openxmlformats.org/drawingml/2006/table">
            <a:tbl>
              <a:tblPr/>
              <a:tblGrid>
                <a:gridCol w="6630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6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9200">
                <a:tc gridSpan="2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vi-VN" sz="48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vi-VN" sz="48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LUẬN</a:t>
                      </a:r>
                      <a:endParaRPr lang="en-US" sz="480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spc="225">
                          <a:solidFill>
                            <a:srgbClr val="000000"/>
                          </a:solidFill>
                          <a:latin typeface="Garet Ultra-Bold"/>
                        </a:rPr>
                        <a:t>CHANGE OF STATE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4200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</a:rPr>
                        <a:t>occurs when matter changes from one state to another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85800" y="397548"/>
            <a:ext cx="3221845" cy="4393973"/>
            <a:chOff x="1130005" y="3022786"/>
            <a:chExt cx="3221845" cy="4393973"/>
          </a:xfrm>
        </p:grpSpPr>
        <p:sp>
          <p:nvSpPr>
            <p:cNvPr id="4" name="Freeform 4"/>
            <p:cNvSpPr/>
            <p:nvPr/>
          </p:nvSpPr>
          <p:spPr>
            <a:xfrm flipH="1">
              <a:off x="1130005" y="4216359"/>
              <a:ext cx="3049108" cy="3200400"/>
            </a:xfrm>
            <a:custGeom>
              <a:avLst/>
              <a:gdLst/>
              <a:ahLst/>
              <a:cxnLst/>
              <a:rect l="l" t="t" r="r" b="b"/>
              <a:pathLst>
                <a:path w="2410614" h="2530225">
                  <a:moveTo>
                    <a:pt x="2410615" y="0"/>
                  </a:moveTo>
                  <a:lnTo>
                    <a:pt x="0" y="0"/>
                  </a:lnTo>
                  <a:lnTo>
                    <a:pt x="0" y="2530225"/>
                  </a:lnTo>
                  <a:lnTo>
                    <a:pt x="2410615" y="2530225"/>
                  </a:lnTo>
                  <a:lnTo>
                    <a:pt x="241061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60955">
              <a:off x="3033930" y="3022786"/>
              <a:ext cx="1317920" cy="2704687"/>
            </a:xfrm>
            <a:custGeom>
              <a:avLst/>
              <a:gdLst/>
              <a:ahLst/>
              <a:cxnLst/>
              <a:rect l="l" t="t" r="r" b="b"/>
              <a:pathLst>
                <a:path w="1317920" h="2704687">
                  <a:moveTo>
                    <a:pt x="0" y="0"/>
                  </a:moveTo>
                  <a:lnTo>
                    <a:pt x="1317920" y="0"/>
                  </a:lnTo>
                  <a:lnTo>
                    <a:pt x="1317920" y="2704687"/>
                  </a:lnTo>
                  <a:lnTo>
                    <a:pt x="0" y="270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Rectangle 8"/>
          <p:cNvSpPr/>
          <p:nvPr/>
        </p:nvSpPr>
        <p:spPr>
          <a:xfrm>
            <a:off x="5486400" y="2400300"/>
            <a:ext cx="105741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Dung dịch acid tác dụng được với nhiều kim </a:t>
            </a: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tạo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ra muối và khí hydrogen.</a:t>
            </a:r>
          </a:p>
        </p:txBody>
      </p:sp>
      <p:graphicFrame>
        <p:nvGraphicFramePr>
          <p:cNvPr id="10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340281"/>
              </p:ext>
            </p:extLst>
          </p:nvPr>
        </p:nvGraphicFramePr>
        <p:xfrm>
          <a:off x="1143000" y="6134100"/>
          <a:ext cx="12496800" cy="3048000"/>
        </p:xfrm>
        <a:graphic>
          <a:graphicData uri="http://schemas.openxmlformats.org/drawingml/2006/table">
            <a:tbl>
              <a:tblPr/>
              <a:tblGrid>
                <a:gridCol w="6630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6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9200">
                <a:tc gridSpan="2">
                  <a:txBody>
                    <a:bodyPr/>
                    <a:lstStyle/>
                    <a:p>
                      <a:pPr algn="just">
                        <a:lnSpc>
                          <a:spcPts val="4950"/>
                        </a:lnSpc>
                        <a:defRPr/>
                      </a:pPr>
                      <a:r>
                        <a:rPr lang="vi-VN" sz="44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Phương</a:t>
                      </a:r>
                      <a:r>
                        <a:rPr lang="vi-VN" sz="44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tổng quát:</a:t>
                      </a:r>
                      <a:endParaRPr lang="en-US" sz="440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spc="225">
                          <a:solidFill>
                            <a:srgbClr val="000000"/>
                          </a:solidFill>
                          <a:latin typeface="Garet Ultra-Bold"/>
                        </a:rPr>
                        <a:t>CHANGE OF STATE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</a:rPr>
                        <a:t>occurs when matter changes from one state to another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981200" y="7810500"/>
            <a:ext cx="98495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Acid + Kim loại → Muối + Hydrogen</a:t>
            </a:r>
          </a:p>
        </p:txBody>
      </p:sp>
      <p:sp>
        <p:nvSpPr>
          <p:cNvPr id="12" name="Freeform 6"/>
          <p:cNvSpPr/>
          <p:nvPr/>
        </p:nvSpPr>
        <p:spPr>
          <a:xfrm>
            <a:off x="14249400" y="5676900"/>
            <a:ext cx="4800729" cy="3582543"/>
          </a:xfrm>
          <a:custGeom>
            <a:avLst/>
            <a:gdLst/>
            <a:ahLst/>
            <a:cxnLst/>
            <a:rect l="l" t="t" r="r" b="b"/>
            <a:pathLst>
              <a:path w="2386162" h="1780673">
                <a:moveTo>
                  <a:pt x="0" y="0"/>
                </a:moveTo>
                <a:lnTo>
                  <a:pt x="2386162" y="0"/>
                </a:lnTo>
                <a:lnTo>
                  <a:pt x="2386162" y="1780673"/>
                </a:lnTo>
                <a:lnTo>
                  <a:pt x="0" y="1780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7949789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14400" y="2247900"/>
            <a:ext cx="9220200" cy="7239000"/>
            <a:chOff x="914400" y="2019300"/>
            <a:chExt cx="9220200" cy="7239000"/>
          </a:xfrm>
        </p:grpSpPr>
        <p:grpSp>
          <p:nvGrpSpPr>
            <p:cNvPr id="2" name="Group 1"/>
            <p:cNvGrpSpPr/>
            <p:nvPr/>
          </p:nvGrpSpPr>
          <p:grpSpPr>
            <a:xfrm>
              <a:off x="914400" y="2019300"/>
              <a:ext cx="9220200" cy="7239000"/>
              <a:chOff x="1366520" y="4508652"/>
              <a:chExt cx="6958854" cy="4597248"/>
            </a:xfrm>
          </p:grpSpPr>
          <p:sp>
            <p:nvSpPr>
              <p:cNvPr id="3" name="Folded Corner 2"/>
              <p:cNvSpPr/>
              <p:nvPr/>
            </p:nvSpPr>
            <p:spPr>
              <a:xfrm>
                <a:off x="1366520" y="4508652"/>
                <a:ext cx="6958854" cy="4597248"/>
              </a:xfrm>
              <a:prstGeom prst="foldedCorner">
                <a:avLst/>
              </a:prstGeom>
              <a:solidFill>
                <a:schemeClr val="bg1"/>
              </a:solidFill>
              <a:ln w="38100">
                <a:solidFill>
                  <a:srgbClr val="2D406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vi-VN" sz="4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824480" y="4726304"/>
                <a:ext cx="3352800" cy="469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2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tập 4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257300" y="3067687"/>
              <a:ext cx="8572500" cy="4939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4200">
                  <a:solidFill>
                    <a:prstClr val="black"/>
                  </a:solidFill>
                  <a:cs typeface="Arial" panose="020B0604020202020204" pitchFamily="34" charset="0"/>
                </a:rPr>
                <a:t>Viết phương trình hóa học xảy ra trong các trường hợp </a:t>
              </a:r>
              <a:r>
                <a:rPr lang="vi-VN" sz="4200" smtClean="0">
                  <a:solidFill>
                    <a:prstClr val="black"/>
                  </a:solidFill>
                  <a:cs typeface="Arial" panose="020B0604020202020204" pitchFamily="34" charset="0"/>
                </a:rPr>
                <a:t>sau:</a:t>
              </a:r>
            </a:p>
            <a:p>
              <a:pPr marL="742950" lvl="0" indent="-742950" algn="just">
                <a:lnSpc>
                  <a:spcPct val="150000"/>
                </a:lnSpc>
                <a:buFont typeface="+mj-lt"/>
                <a:buAutoNum type="alphaLcParenR"/>
              </a:pPr>
              <a:r>
                <a:rPr lang="vi-VN" sz="4200" smtClean="0">
                  <a:solidFill>
                    <a:prstClr val="black"/>
                  </a:solidFill>
                  <a:cs typeface="Arial" panose="020B0604020202020204" pitchFamily="34" charset="0"/>
                </a:rPr>
                <a:t>Dung </a:t>
              </a:r>
              <a:r>
                <a:rPr lang="vi-VN" sz="4200">
                  <a:solidFill>
                    <a:prstClr val="black"/>
                  </a:solidFill>
                  <a:cs typeface="Arial" panose="020B0604020202020204" pitchFamily="34" charset="0"/>
                </a:rPr>
                <a:t>dịch H2SO4 loãng tác dụng với Zn.</a:t>
              </a:r>
            </a:p>
            <a:p>
              <a:pPr marL="742950" lvl="0" indent="-742950" algn="just">
                <a:lnSpc>
                  <a:spcPct val="150000"/>
                </a:lnSpc>
                <a:buFont typeface="+mj-lt"/>
                <a:buAutoNum type="alphaLcParenR"/>
              </a:pPr>
              <a:r>
                <a:rPr lang="vi-VN" sz="4200" smtClean="0">
                  <a:solidFill>
                    <a:prstClr val="black"/>
                  </a:solidFill>
                  <a:cs typeface="Arial" panose="020B0604020202020204" pitchFamily="34" charset="0"/>
                </a:rPr>
                <a:t>Dung </a:t>
              </a:r>
              <a:r>
                <a:rPr lang="vi-VN" sz="4200">
                  <a:solidFill>
                    <a:prstClr val="black"/>
                  </a:solidFill>
                  <a:cs typeface="Arial" panose="020B0604020202020204" pitchFamily="34" charset="0"/>
                </a:rPr>
                <a:t>dịch HCl tác dụng với Mg.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6780" y="454324"/>
            <a:ext cx="6713220" cy="1307170"/>
            <a:chOff x="906780" y="454324"/>
            <a:chExt cx="6713220" cy="13071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780" y="454324"/>
              <a:ext cx="1508760" cy="12891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14600" y="1022830"/>
              <a:ext cx="5105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cặp đôi</a:t>
              </a:r>
              <a:endPara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0515600" y="5253189"/>
            <a:ext cx="7237880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44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en-US" sz="44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Zn → ZnSO</a:t>
            </a:r>
            <a:r>
              <a:rPr lang="en-US" sz="44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H</a:t>
            </a:r>
            <a:r>
              <a:rPr lang="en-US" sz="44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↑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15600" y="7353300"/>
            <a:ext cx="65004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Mg + HCl → MgCl</a:t>
            </a:r>
            <a:r>
              <a:rPr lang="en-US" sz="4400" kern="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H</a:t>
            </a:r>
            <a:r>
              <a:rPr lang="en-US" sz="4400" kern="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↑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638" y="264747"/>
            <a:ext cx="5292659" cy="46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7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847725"/>
            <a:ext cx="4114800" cy="1295400"/>
          </a:xfrm>
          <a:prstGeom prst="homePlate">
            <a:avLst/>
          </a:prstGeom>
          <a:solidFill>
            <a:srgbClr val="F1D05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4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43000" y="3162300"/>
            <a:ext cx="4362450" cy="4362450"/>
            <a:chOff x="1828800" y="3619500"/>
            <a:chExt cx="4362450" cy="4362450"/>
          </a:xfrm>
        </p:grpSpPr>
        <p:sp>
          <p:nvSpPr>
            <p:cNvPr id="3" name="Oval 2"/>
            <p:cNvSpPr/>
            <p:nvPr/>
          </p:nvSpPr>
          <p:spPr>
            <a:xfrm>
              <a:off x="1828800" y="3619500"/>
              <a:ext cx="4362450" cy="4362450"/>
            </a:xfrm>
            <a:prstGeom prst="ellipse">
              <a:avLst/>
            </a:prstGeom>
            <a:solidFill>
              <a:srgbClr val="F9C9C5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24075" y="4231064"/>
              <a:ext cx="377190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smtClean="0">
                  <a:latin typeface="Arial" panose="020B0604020202020204" pitchFamily="34" charset="0"/>
                  <a:cs typeface="Arial" panose="020B0604020202020204" pitchFamily="34" charset="0"/>
                </a:rPr>
                <a:t>TÍNH CHẤT HÓA HỌC CỦA ACID</a:t>
              </a:r>
              <a:endParaRPr lang="en-US" sz="4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7391400" y="2171700"/>
            <a:ext cx="8915400" cy="1981200"/>
          </a:xfrm>
          <a:prstGeom prst="roundRect">
            <a:avLst>
              <a:gd name="adj" fmla="val 9548"/>
            </a:avLst>
          </a:prstGeom>
          <a:solidFill>
            <a:srgbClr val="B1E5DB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dung dịch quỳ tím chuyển đỏ.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391400" y="5687407"/>
            <a:ext cx="9144000" cy="3674685"/>
            <a:chOff x="7391400" y="5524500"/>
            <a:chExt cx="9144000" cy="3674685"/>
          </a:xfrm>
        </p:grpSpPr>
        <p:sp>
          <p:nvSpPr>
            <p:cNvPr id="7" name="Rounded Rectangle 6"/>
            <p:cNvSpPr/>
            <p:nvPr/>
          </p:nvSpPr>
          <p:spPr>
            <a:xfrm>
              <a:off x="7399020" y="5524500"/>
              <a:ext cx="8915400" cy="2303085"/>
            </a:xfrm>
            <a:prstGeom prst="roundRect">
              <a:avLst>
                <a:gd name="adj" fmla="val 9548"/>
              </a:avLst>
            </a:prstGeom>
            <a:solidFill>
              <a:srgbClr val="B1E5DB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ác </a:t>
              </a: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 với nhiều kim loại tạo ra muối và khí hydrogen.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391400" y="8429744"/>
              <a:ext cx="91440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Acid + Kim loại → Muối + Hydrogen</a:t>
              </a:r>
            </a:p>
          </p:txBody>
        </p:sp>
      </p:grpSp>
      <p:sp>
        <p:nvSpPr>
          <p:cNvPr id="11" name="Right Arrow 10"/>
          <p:cNvSpPr/>
          <p:nvPr/>
        </p:nvSpPr>
        <p:spPr>
          <a:xfrm rot="19870964">
            <a:off x="5561914" y="3525152"/>
            <a:ext cx="1676400" cy="66497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729036" flipV="1">
            <a:off x="5561913" y="6466443"/>
            <a:ext cx="1676400" cy="66497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0" y="191630"/>
            <a:ext cx="2551326" cy="1674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8" y="7843896"/>
            <a:ext cx="1998973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33600" y="1563661"/>
            <a:ext cx="13944600" cy="7457149"/>
          </a:xfrm>
          <a:prstGeom prst="rect">
            <a:avLst/>
          </a:prstGeom>
          <a:solidFill>
            <a:srgbClr val="F9C9C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8675" y="1571281"/>
            <a:ext cx="12950732" cy="670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vi-VN" sz="11500" b="1" kern="0" smtClean="0">
                <a:solidFill>
                  <a:prstClr val="black"/>
                </a:solidFill>
                <a:cs typeface="Arial" panose="020B0604020202020204" pitchFamily="34" charset="0"/>
                <a:sym typeface="Anton"/>
              </a:rPr>
              <a:t>III.</a:t>
            </a:r>
            <a:r>
              <a:rPr lang="vi-VN" sz="9600" b="1" kern="0" smtClean="0">
                <a:solidFill>
                  <a:prstClr val="black"/>
                </a:solidFill>
                <a:cs typeface="Arial" panose="020B0604020202020204" pitchFamily="34" charset="0"/>
                <a:sym typeface="Anton"/>
              </a:rPr>
              <a:t/>
            </a:r>
            <a:br>
              <a:rPr lang="vi-VN" sz="9600" b="1" kern="0" smtClean="0">
                <a:solidFill>
                  <a:prstClr val="black"/>
                </a:solidFill>
                <a:cs typeface="Arial" panose="020B0604020202020204" pitchFamily="34" charset="0"/>
                <a:sym typeface="Anton"/>
              </a:rPr>
            </a:br>
            <a:r>
              <a:rPr lang="vi-VN" sz="9600" b="1" kern="0" smtClean="0">
                <a:solidFill>
                  <a:prstClr val="black"/>
                </a:solidFill>
                <a:cs typeface="Arial" panose="020B0604020202020204" pitchFamily="34" charset="0"/>
                <a:sym typeface="Anton"/>
              </a:rPr>
              <a:t>ỨNG DỤNG CỦA MỘT SỐ ACID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 rot="11679571">
            <a:off x="1071660" y="118817"/>
            <a:ext cx="3440105" cy="2889688"/>
          </a:xfrm>
          <a:custGeom>
            <a:avLst/>
            <a:gdLst/>
            <a:ahLst/>
            <a:cxnLst/>
            <a:rect l="l" t="t" r="r" b="b"/>
            <a:pathLst>
              <a:path w="3440105" h="2889688">
                <a:moveTo>
                  <a:pt x="0" y="0"/>
                </a:moveTo>
                <a:lnTo>
                  <a:pt x="3440105" y="0"/>
                </a:lnTo>
                <a:lnTo>
                  <a:pt x="3440105" y="2889687"/>
                </a:lnTo>
                <a:lnTo>
                  <a:pt x="0" y="2889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7286924"/>
            <a:ext cx="4572000" cy="300007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859778">
            <a:off x="12760902" y="69818"/>
            <a:ext cx="5199807" cy="3687136"/>
          </a:xfrm>
          <a:custGeom>
            <a:avLst/>
            <a:gdLst/>
            <a:ahLst/>
            <a:cxnLst/>
            <a:rect l="l" t="t" r="r" b="b"/>
            <a:pathLst>
              <a:path w="5199807" h="3687136">
                <a:moveTo>
                  <a:pt x="0" y="0"/>
                </a:moveTo>
                <a:lnTo>
                  <a:pt x="5199807" y="0"/>
                </a:lnTo>
                <a:lnTo>
                  <a:pt x="5199807" y="3687136"/>
                </a:lnTo>
                <a:lnTo>
                  <a:pt x="0" y="3687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77490355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>
            <a:off x="99" y="8396850"/>
            <a:ext cx="18287994" cy="1890252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9846" y="1380018"/>
            <a:ext cx="10677144" cy="5603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41556" y="1389075"/>
            <a:ext cx="10401710" cy="4689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1500" b="1" kern="0">
                <a:solidFill>
                  <a:srgbClr val="FFFFFF"/>
                </a:solidFill>
                <a:cs typeface="Arial" panose="020B0604020202020204" pitchFamily="34" charset="0"/>
                <a:sym typeface="Anton"/>
              </a:rPr>
              <a:t>I.</a:t>
            </a:r>
            <a:r>
              <a:rPr lang="vi-VN" sz="9600" b="1" kern="0">
                <a:solidFill>
                  <a:srgbClr val="FFFFFF"/>
                </a:solidFill>
                <a:cs typeface="Arial" panose="020B0604020202020204" pitchFamily="34" charset="0"/>
                <a:sym typeface="Anton"/>
              </a:rPr>
              <a:t/>
            </a:r>
            <a:br>
              <a:rPr lang="vi-VN" sz="9600" b="1" kern="0">
                <a:solidFill>
                  <a:srgbClr val="FFFFFF"/>
                </a:solidFill>
                <a:cs typeface="Arial" panose="020B0604020202020204" pitchFamily="34" charset="0"/>
                <a:sym typeface="Anton"/>
              </a:rPr>
            </a:br>
            <a:r>
              <a:rPr lang="vi-VN" sz="9600" b="1" kern="0">
                <a:solidFill>
                  <a:srgbClr val="FFFFFF"/>
                </a:solidFill>
                <a:cs typeface="Arial" panose="020B0604020202020204" pitchFamily="34" charset="0"/>
                <a:sym typeface="Anton"/>
              </a:rPr>
              <a:t>KHÁI NIỆM ACID</a:t>
            </a:r>
            <a:endParaRPr lang="en-US"/>
          </a:p>
        </p:txBody>
      </p:sp>
      <p:grpSp>
        <p:nvGrpSpPr>
          <p:cNvPr id="60" name="Google Shape;60;p15"/>
          <p:cNvGrpSpPr/>
          <p:nvPr/>
        </p:nvGrpSpPr>
        <p:grpSpPr>
          <a:xfrm>
            <a:off x="10972800" y="1327776"/>
            <a:ext cx="6927000" cy="8174096"/>
            <a:chOff x="751250" y="588157"/>
            <a:chExt cx="3463500" cy="4087048"/>
          </a:xfrm>
        </p:grpSpPr>
        <p:sp>
          <p:nvSpPr>
            <p:cNvPr id="61" name="Google Shape;61;p15"/>
            <p:cNvSpPr/>
            <p:nvPr/>
          </p:nvSpPr>
          <p:spPr>
            <a:xfrm>
              <a:off x="751250" y="4490105"/>
              <a:ext cx="3463500" cy="185100"/>
            </a:xfrm>
            <a:prstGeom prst="ellipse">
              <a:avLst/>
            </a:prstGeom>
            <a:solidFill>
              <a:srgbClr val="2D406A">
                <a:alpha val="2291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2224993" y="588157"/>
              <a:ext cx="516257" cy="801255"/>
            </a:xfrm>
            <a:custGeom>
              <a:avLst/>
              <a:gdLst/>
              <a:ahLst/>
              <a:cxnLst/>
              <a:rect l="l" t="t" r="r" b="b"/>
              <a:pathLst>
                <a:path w="4813" h="7470" extrusionOk="0">
                  <a:moveTo>
                    <a:pt x="0" y="1"/>
                  </a:moveTo>
                  <a:lnTo>
                    <a:pt x="0" y="7469"/>
                  </a:lnTo>
                  <a:lnTo>
                    <a:pt x="4812" y="7469"/>
                  </a:lnTo>
                  <a:lnTo>
                    <a:pt x="48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1171137" y="913485"/>
              <a:ext cx="2623869" cy="3709908"/>
            </a:xfrm>
            <a:custGeom>
              <a:avLst/>
              <a:gdLst/>
              <a:ahLst/>
              <a:cxnLst/>
              <a:rect l="l" t="t" r="r" b="b"/>
              <a:pathLst>
                <a:path w="24462" h="34587" extrusionOk="0">
                  <a:moveTo>
                    <a:pt x="8547" y="0"/>
                  </a:moveTo>
                  <a:cubicBezTo>
                    <a:pt x="7920" y="0"/>
                    <a:pt x="7394" y="501"/>
                    <a:pt x="7394" y="1103"/>
                  </a:cubicBezTo>
                  <a:cubicBezTo>
                    <a:pt x="7394" y="1729"/>
                    <a:pt x="7920" y="2231"/>
                    <a:pt x="8547" y="2231"/>
                  </a:cubicBezTo>
                  <a:lnTo>
                    <a:pt x="8797" y="2231"/>
                  </a:lnTo>
                  <a:lnTo>
                    <a:pt x="8797" y="11479"/>
                  </a:lnTo>
                  <a:cubicBezTo>
                    <a:pt x="3710" y="12907"/>
                    <a:pt x="0" y="17419"/>
                    <a:pt x="0" y="22782"/>
                  </a:cubicBezTo>
                  <a:cubicBezTo>
                    <a:pt x="0" y="29299"/>
                    <a:pt x="5464" y="34587"/>
                    <a:pt x="12231" y="34587"/>
                  </a:cubicBezTo>
                  <a:cubicBezTo>
                    <a:pt x="18998" y="34587"/>
                    <a:pt x="24462" y="29299"/>
                    <a:pt x="24462" y="22782"/>
                  </a:cubicBezTo>
                  <a:cubicBezTo>
                    <a:pt x="24462" y="17419"/>
                    <a:pt x="20752" y="12907"/>
                    <a:pt x="15665" y="11479"/>
                  </a:cubicBezTo>
                  <a:lnTo>
                    <a:pt x="15665" y="2231"/>
                  </a:lnTo>
                  <a:lnTo>
                    <a:pt x="15890" y="2231"/>
                  </a:lnTo>
                  <a:cubicBezTo>
                    <a:pt x="16542" y="2231"/>
                    <a:pt x="17068" y="1729"/>
                    <a:pt x="17068" y="1103"/>
                  </a:cubicBezTo>
                  <a:cubicBezTo>
                    <a:pt x="17068" y="501"/>
                    <a:pt x="16542" y="0"/>
                    <a:pt x="158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pic>
          <p:nvPicPr>
            <p:cNvPr id="64" name="Google Shape;64;p15" title="Points scored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l="19093" r="19136"/>
            <a:stretch/>
          </p:blipFill>
          <p:spPr>
            <a:xfrm>
              <a:off x="1153850" y="2101800"/>
              <a:ext cx="2658300" cy="25146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5" name="Google Shape;65;p15"/>
            <p:cNvSpPr/>
            <p:nvPr/>
          </p:nvSpPr>
          <p:spPr>
            <a:xfrm>
              <a:off x="1472223" y="2147327"/>
              <a:ext cx="2322782" cy="2476061"/>
            </a:xfrm>
            <a:custGeom>
              <a:avLst/>
              <a:gdLst/>
              <a:ahLst/>
              <a:cxnLst/>
              <a:rect l="l" t="t" r="r" b="b"/>
              <a:pathLst>
                <a:path w="21655" h="23084" extrusionOk="0">
                  <a:moveTo>
                    <a:pt x="12983" y="1"/>
                  </a:moveTo>
                  <a:cubicBezTo>
                    <a:pt x="14737" y="2031"/>
                    <a:pt x="15790" y="4663"/>
                    <a:pt x="15790" y="7520"/>
                  </a:cubicBezTo>
                  <a:cubicBezTo>
                    <a:pt x="15790" y="14036"/>
                    <a:pt x="10326" y="19299"/>
                    <a:pt x="3559" y="19299"/>
                  </a:cubicBezTo>
                  <a:cubicBezTo>
                    <a:pt x="2331" y="19299"/>
                    <a:pt x="1128" y="19124"/>
                    <a:pt x="0" y="18798"/>
                  </a:cubicBezTo>
                  <a:lnTo>
                    <a:pt x="0" y="18798"/>
                  </a:lnTo>
                  <a:cubicBezTo>
                    <a:pt x="2231" y="21405"/>
                    <a:pt x="5640" y="23084"/>
                    <a:pt x="9424" y="23084"/>
                  </a:cubicBezTo>
                  <a:cubicBezTo>
                    <a:pt x="16191" y="23084"/>
                    <a:pt x="21655" y="17796"/>
                    <a:pt x="21655" y="11279"/>
                  </a:cubicBezTo>
                  <a:cubicBezTo>
                    <a:pt x="21655" y="5966"/>
                    <a:pt x="17996" y="1480"/>
                    <a:pt x="12983" y="1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1930436" y="2892052"/>
              <a:ext cx="344205" cy="293363"/>
            </a:xfrm>
            <a:custGeom>
              <a:avLst/>
              <a:gdLst/>
              <a:ahLst/>
              <a:cxnLst/>
              <a:rect l="l" t="t" r="r" b="b"/>
              <a:pathLst>
                <a:path w="3209" h="2735" extrusionOk="0">
                  <a:moveTo>
                    <a:pt x="1607" y="0"/>
                  </a:moveTo>
                  <a:cubicBezTo>
                    <a:pt x="1322" y="0"/>
                    <a:pt x="1033" y="85"/>
                    <a:pt x="778" y="261"/>
                  </a:cubicBezTo>
                  <a:cubicBezTo>
                    <a:pt x="151" y="687"/>
                    <a:pt x="1" y="1539"/>
                    <a:pt x="452" y="2166"/>
                  </a:cubicBezTo>
                  <a:cubicBezTo>
                    <a:pt x="729" y="2535"/>
                    <a:pt x="1167" y="2734"/>
                    <a:pt x="1615" y="2734"/>
                  </a:cubicBezTo>
                  <a:cubicBezTo>
                    <a:pt x="1896" y="2734"/>
                    <a:pt x="2181" y="2656"/>
                    <a:pt x="2432" y="2491"/>
                  </a:cubicBezTo>
                  <a:cubicBezTo>
                    <a:pt x="3059" y="2040"/>
                    <a:pt x="3209" y="1188"/>
                    <a:pt x="2758" y="587"/>
                  </a:cubicBezTo>
                  <a:cubicBezTo>
                    <a:pt x="2483" y="205"/>
                    <a:pt x="2050" y="0"/>
                    <a:pt x="1607" y="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666998" y="3306300"/>
              <a:ext cx="258181" cy="217636"/>
            </a:xfrm>
            <a:custGeom>
              <a:avLst/>
              <a:gdLst/>
              <a:ahLst/>
              <a:cxnLst/>
              <a:rect l="l" t="t" r="r" b="b"/>
              <a:pathLst>
                <a:path w="2407" h="2029" extrusionOk="0">
                  <a:moveTo>
                    <a:pt x="1196" y="0"/>
                  </a:moveTo>
                  <a:cubicBezTo>
                    <a:pt x="991" y="0"/>
                    <a:pt x="784" y="59"/>
                    <a:pt x="602" y="183"/>
                  </a:cubicBezTo>
                  <a:cubicBezTo>
                    <a:pt x="126" y="509"/>
                    <a:pt x="1" y="1136"/>
                    <a:pt x="352" y="1612"/>
                  </a:cubicBezTo>
                  <a:cubicBezTo>
                    <a:pt x="548" y="1884"/>
                    <a:pt x="864" y="2029"/>
                    <a:pt x="1188" y="2029"/>
                  </a:cubicBezTo>
                  <a:cubicBezTo>
                    <a:pt x="1400" y="2029"/>
                    <a:pt x="1617" y="1967"/>
                    <a:pt x="1805" y="1838"/>
                  </a:cubicBezTo>
                  <a:cubicBezTo>
                    <a:pt x="2281" y="1512"/>
                    <a:pt x="2407" y="885"/>
                    <a:pt x="2056" y="434"/>
                  </a:cubicBezTo>
                  <a:cubicBezTo>
                    <a:pt x="1854" y="155"/>
                    <a:pt x="1528" y="0"/>
                    <a:pt x="1196" y="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925164" y="3876829"/>
              <a:ext cx="258181" cy="217636"/>
            </a:xfrm>
            <a:custGeom>
              <a:avLst/>
              <a:gdLst/>
              <a:ahLst/>
              <a:cxnLst/>
              <a:rect l="l" t="t" r="r" b="b"/>
              <a:pathLst>
                <a:path w="2407" h="2029" extrusionOk="0">
                  <a:moveTo>
                    <a:pt x="1196" y="0"/>
                  </a:moveTo>
                  <a:cubicBezTo>
                    <a:pt x="991" y="0"/>
                    <a:pt x="784" y="59"/>
                    <a:pt x="602" y="183"/>
                  </a:cubicBezTo>
                  <a:cubicBezTo>
                    <a:pt x="126" y="509"/>
                    <a:pt x="1" y="1135"/>
                    <a:pt x="352" y="1612"/>
                  </a:cubicBezTo>
                  <a:cubicBezTo>
                    <a:pt x="548" y="1884"/>
                    <a:pt x="864" y="2029"/>
                    <a:pt x="1188" y="2029"/>
                  </a:cubicBezTo>
                  <a:cubicBezTo>
                    <a:pt x="1400" y="2029"/>
                    <a:pt x="1617" y="1966"/>
                    <a:pt x="1805" y="1837"/>
                  </a:cubicBezTo>
                  <a:cubicBezTo>
                    <a:pt x="2281" y="1511"/>
                    <a:pt x="2407" y="885"/>
                    <a:pt x="2056" y="434"/>
                  </a:cubicBezTo>
                  <a:cubicBezTo>
                    <a:pt x="1854" y="155"/>
                    <a:pt x="1528" y="0"/>
                    <a:pt x="1196" y="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966919" y="916167"/>
              <a:ext cx="1035089" cy="233941"/>
            </a:xfrm>
            <a:custGeom>
              <a:avLst/>
              <a:gdLst/>
              <a:ahLst/>
              <a:cxnLst/>
              <a:rect l="l" t="t" r="r" b="b"/>
              <a:pathLst>
                <a:path w="9650" h="2181" extrusionOk="0">
                  <a:moveTo>
                    <a:pt x="8822" y="0"/>
                  </a:moveTo>
                  <a:cubicBezTo>
                    <a:pt x="8847" y="100"/>
                    <a:pt x="8872" y="201"/>
                    <a:pt x="8872" y="326"/>
                  </a:cubicBezTo>
                  <a:cubicBezTo>
                    <a:pt x="8872" y="928"/>
                    <a:pt x="8371" y="1429"/>
                    <a:pt x="7719" y="1429"/>
                  </a:cubicBezTo>
                  <a:lnTo>
                    <a:pt x="301" y="1429"/>
                  </a:lnTo>
                  <a:cubicBezTo>
                    <a:pt x="201" y="1429"/>
                    <a:pt x="100" y="1404"/>
                    <a:pt x="0" y="1379"/>
                  </a:cubicBezTo>
                  <a:lnTo>
                    <a:pt x="0" y="1379"/>
                  </a:lnTo>
                  <a:cubicBezTo>
                    <a:pt x="125" y="1830"/>
                    <a:pt x="576" y="2181"/>
                    <a:pt x="1103" y="2181"/>
                  </a:cubicBezTo>
                  <a:lnTo>
                    <a:pt x="8521" y="2181"/>
                  </a:lnTo>
                  <a:cubicBezTo>
                    <a:pt x="9148" y="2181"/>
                    <a:pt x="9649" y="1679"/>
                    <a:pt x="9649" y="1078"/>
                  </a:cubicBezTo>
                  <a:cubicBezTo>
                    <a:pt x="9649" y="577"/>
                    <a:pt x="9298" y="151"/>
                    <a:pt x="8822" y="0"/>
                  </a:cubicBezTo>
                  <a:close/>
                </a:path>
              </a:pathLst>
            </a:custGeom>
            <a:solidFill>
              <a:srgbClr val="2D406A">
                <a:alpha val="217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562203" y="2790903"/>
              <a:ext cx="137189" cy="131826"/>
            </a:xfrm>
            <a:custGeom>
              <a:avLst/>
              <a:gdLst/>
              <a:ahLst/>
              <a:cxnLst/>
              <a:rect l="l" t="t" r="r" b="b"/>
              <a:pathLst>
                <a:path w="1279" h="1229" extrusionOk="0">
                  <a:moveTo>
                    <a:pt x="652" y="1"/>
                  </a:moveTo>
                  <a:cubicBezTo>
                    <a:pt x="301" y="1"/>
                    <a:pt x="0" y="277"/>
                    <a:pt x="0" y="627"/>
                  </a:cubicBezTo>
                  <a:cubicBezTo>
                    <a:pt x="0" y="953"/>
                    <a:pt x="301" y="1229"/>
                    <a:pt x="652" y="1229"/>
                  </a:cubicBezTo>
                  <a:cubicBezTo>
                    <a:pt x="1003" y="1229"/>
                    <a:pt x="1279" y="953"/>
                    <a:pt x="1279" y="627"/>
                  </a:cubicBezTo>
                  <a:cubicBezTo>
                    <a:pt x="1279" y="277"/>
                    <a:pt x="1003" y="1"/>
                    <a:pt x="652" y="1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3259316" y="3349201"/>
              <a:ext cx="137189" cy="131826"/>
            </a:xfrm>
            <a:custGeom>
              <a:avLst/>
              <a:gdLst/>
              <a:ahLst/>
              <a:cxnLst/>
              <a:rect l="l" t="t" r="r" b="b"/>
              <a:pathLst>
                <a:path w="1279" h="1229" extrusionOk="0">
                  <a:moveTo>
                    <a:pt x="627" y="0"/>
                  </a:moveTo>
                  <a:cubicBezTo>
                    <a:pt x="276" y="0"/>
                    <a:pt x="1" y="276"/>
                    <a:pt x="1" y="627"/>
                  </a:cubicBezTo>
                  <a:cubicBezTo>
                    <a:pt x="1" y="953"/>
                    <a:pt x="276" y="1228"/>
                    <a:pt x="627" y="1228"/>
                  </a:cubicBezTo>
                  <a:cubicBezTo>
                    <a:pt x="1003" y="1228"/>
                    <a:pt x="1279" y="953"/>
                    <a:pt x="1279" y="627"/>
                  </a:cubicBezTo>
                  <a:cubicBezTo>
                    <a:pt x="1279" y="276"/>
                    <a:pt x="1003" y="0"/>
                    <a:pt x="627" y="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2604059" y="3621535"/>
              <a:ext cx="137189" cy="131826"/>
            </a:xfrm>
            <a:custGeom>
              <a:avLst/>
              <a:gdLst/>
              <a:ahLst/>
              <a:cxnLst/>
              <a:rect l="l" t="t" r="r" b="b"/>
              <a:pathLst>
                <a:path w="1279" h="1229" extrusionOk="0">
                  <a:moveTo>
                    <a:pt x="627" y="0"/>
                  </a:moveTo>
                  <a:cubicBezTo>
                    <a:pt x="276" y="0"/>
                    <a:pt x="0" y="276"/>
                    <a:pt x="0" y="602"/>
                  </a:cubicBezTo>
                  <a:cubicBezTo>
                    <a:pt x="0" y="952"/>
                    <a:pt x="276" y="1228"/>
                    <a:pt x="627" y="1228"/>
                  </a:cubicBezTo>
                  <a:cubicBezTo>
                    <a:pt x="978" y="1228"/>
                    <a:pt x="1278" y="952"/>
                    <a:pt x="1278" y="602"/>
                  </a:cubicBezTo>
                  <a:cubicBezTo>
                    <a:pt x="1278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2812928" y="2790903"/>
              <a:ext cx="137189" cy="131826"/>
            </a:xfrm>
            <a:custGeom>
              <a:avLst/>
              <a:gdLst/>
              <a:ahLst/>
              <a:cxnLst/>
              <a:rect l="l" t="t" r="r" b="b"/>
              <a:pathLst>
                <a:path w="1279" h="1229" extrusionOk="0">
                  <a:moveTo>
                    <a:pt x="652" y="1"/>
                  </a:moveTo>
                  <a:cubicBezTo>
                    <a:pt x="301" y="1"/>
                    <a:pt x="0" y="277"/>
                    <a:pt x="0" y="627"/>
                  </a:cubicBezTo>
                  <a:cubicBezTo>
                    <a:pt x="0" y="953"/>
                    <a:pt x="301" y="1229"/>
                    <a:pt x="652" y="1229"/>
                  </a:cubicBezTo>
                  <a:cubicBezTo>
                    <a:pt x="1003" y="1229"/>
                    <a:pt x="1279" y="953"/>
                    <a:pt x="1279" y="627"/>
                  </a:cubicBezTo>
                  <a:cubicBezTo>
                    <a:pt x="1279" y="277"/>
                    <a:pt x="1003" y="1"/>
                    <a:pt x="652" y="1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964525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43400" y="0"/>
            <a:ext cx="9753600" cy="1640550"/>
            <a:chOff x="4343400" y="0"/>
            <a:chExt cx="9753600" cy="1640550"/>
          </a:xfrm>
        </p:grpSpPr>
        <p:sp>
          <p:nvSpPr>
            <p:cNvPr id="3" name="Rectangle 2"/>
            <p:cNvSpPr/>
            <p:nvPr/>
          </p:nvSpPr>
          <p:spPr>
            <a:xfrm>
              <a:off x="4343400" y="508000"/>
              <a:ext cx="9753600" cy="113255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Hydrochloric acid (HCl</a:t>
              </a:r>
              <a:r>
                <a:rPr lang="en-US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9436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24968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43" y="3505199"/>
            <a:ext cx="3982720" cy="426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72400" y="2247900"/>
            <a:ext cx="3390899" cy="3390899"/>
            <a:chOff x="7620000" y="2476500"/>
            <a:chExt cx="3200400" cy="3200400"/>
          </a:xfrm>
        </p:grpSpPr>
        <p:sp>
          <p:nvSpPr>
            <p:cNvPr id="7" name="Oval 6"/>
            <p:cNvSpPr/>
            <p:nvPr/>
          </p:nvSpPr>
          <p:spPr>
            <a:xfrm>
              <a:off x="7620000" y="2476500"/>
              <a:ext cx="3200400" cy="3200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3401" y="2746476"/>
              <a:ext cx="2286000" cy="252248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6142" r="15973"/>
          <a:stretch/>
        </p:blipFill>
        <p:spPr>
          <a:xfrm>
            <a:off x="7597002" y="6264371"/>
            <a:ext cx="3566297" cy="3502267"/>
          </a:xfrm>
          <a:prstGeom prst="ellips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13" name="Straight Arrow Connector 12"/>
          <p:cNvCxnSpPr>
            <a:stCxn id="6" idx="3"/>
            <a:endCxn id="7" idx="2"/>
          </p:cNvCxnSpPr>
          <p:nvPr/>
        </p:nvCxnSpPr>
        <p:spPr>
          <a:xfrm flipV="1">
            <a:off x="5296563" y="3943350"/>
            <a:ext cx="2475837" cy="16954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</p:cNvCxnSpPr>
          <p:nvPr/>
        </p:nvCxnSpPr>
        <p:spPr>
          <a:xfrm>
            <a:off x="5296563" y="5638799"/>
            <a:ext cx="2380918" cy="178762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3600">
            <a:off x="1370583" y="1556574"/>
            <a:ext cx="1618365" cy="88457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30000" y="2615117"/>
            <a:ext cx="6353627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trong dạ dày của người và động vật giúp tiêu hóa thức ăn.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33313" y="7046008"/>
            <a:ext cx="63536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Được sử dụng nhiều trong công nghiệp.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5337" y="720544"/>
            <a:ext cx="1473943" cy="15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922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419100"/>
            <a:ext cx="16029894" cy="1262063"/>
            <a:chOff x="990600" y="446810"/>
            <a:chExt cx="16029894" cy="1262063"/>
          </a:xfrm>
        </p:grpSpPr>
        <p:sp>
          <p:nvSpPr>
            <p:cNvPr id="2" name="Rectangle 1"/>
            <p:cNvSpPr/>
            <p:nvPr/>
          </p:nvSpPr>
          <p:spPr>
            <a:xfrm>
              <a:off x="2514600" y="723899"/>
              <a:ext cx="1450589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Hình 8.2, nêu một số ứng dụng của hydrochloric acid.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446810"/>
              <a:ext cx="1377432" cy="126206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765729" y="1886012"/>
            <a:ext cx="10985944" cy="7930556"/>
            <a:chOff x="3765729" y="1886012"/>
            <a:chExt cx="10985944" cy="7930556"/>
          </a:xfrm>
        </p:grpSpPr>
        <p:sp>
          <p:nvSpPr>
            <p:cNvPr id="6" name="TextBox 5"/>
            <p:cNvSpPr txBox="1"/>
            <p:nvPr/>
          </p:nvSpPr>
          <p:spPr>
            <a:xfrm>
              <a:off x="3841126" y="9170237"/>
              <a:ext cx="10910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3600" b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8.2</a:t>
              </a:r>
              <a:r>
                <a:rPr lang="vi-VN" sz="3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vi-VN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ứng dụng của </a:t>
              </a:r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hydrochloric </a:t>
              </a:r>
              <a:r>
                <a:rPr lang="vi-VN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acid 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5729" y="1886012"/>
              <a:ext cx="10985944" cy="727925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85800" y="2655756"/>
            <a:ext cx="26981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Tẩy rửa kim loại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38325" y="2693856"/>
            <a:ext cx="2698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chất dẻo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38325" y="6373333"/>
            <a:ext cx="2938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dược phẩm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6373333"/>
            <a:ext cx="2698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chế glucose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7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43400" y="0"/>
            <a:ext cx="9753600" cy="1640550"/>
            <a:chOff x="4343400" y="0"/>
            <a:chExt cx="9753600" cy="1640550"/>
          </a:xfrm>
        </p:grpSpPr>
        <p:sp>
          <p:nvSpPr>
            <p:cNvPr id="3" name="Rectangle 2"/>
            <p:cNvSpPr/>
            <p:nvPr/>
          </p:nvSpPr>
          <p:spPr>
            <a:xfrm>
              <a:off x="4343400" y="508000"/>
              <a:ext cx="9753600" cy="113255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Sulfuric acid (</a:t>
              </a:r>
              <a:r>
                <a:rPr lang="en-US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4800" b="1" baseline="-25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vi-VN" sz="4800" b="1" baseline="-25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9436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24968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09" r="28237"/>
          <a:stretch/>
        </p:blipFill>
        <p:spPr>
          <a:xfrm>
            <a:off x="1116163" y="2310684"/>
            <a:ext cx="6248401" cy="6020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362200" y="8536875"/>
            <a:ext cx="1408358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Sulfuric acid là một hóa chất quan trọng được sử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dụng nhiều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trong công nghiệp.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859864" y="1938903"/>
            <a:ext cx="9782922" cy="6392369"/>
            <a:chOff x="7859864" y="1938903"/>
            <a:chExt cx="9782922" cy="639236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9864" y="2292462"/>
              <a:ext cx="9067800" cy="6038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3252">
              <a:off x="15822764" y="1938903"/>
              <a:ext cx="1820022" cy="707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0083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419100"/>
            <a:ext cx="14853290" cy="1262063"/>
            <a:chOff x="990600" y="446810"/>
            <a:chExt cx="14853290" cy="1262063"/>
          </a:xfrm>
        </p:grpSpPr>
        <p:sp>
          <p:nvSpPr>
            <p:cNvPr id="3" name="Rectangle 2"/>
            <p:cNvSpPr/>
            <p:nvPr/>
          </p:nvSpPr>
          <p:spPr>
            <a:xfrm>
              <a:off x="2514600" y="723899"/>
              <a:ext cx="1332929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Hình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một số ứng dụng của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sulfuric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acid.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446810"/>
              <a:ext cx="1377432" cy="126206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876371" y="1559151"/>
            <a:ext cx="10910547" cy="8361102"/>
            <a:chOff x="3876371" y="1559151"/>
            <a:chExt cx="10910547" cy="8361102"/>
          </a:xfrm>
        </p:grpSpPr>
        <p:sp>
          <p:nvSpPr>
            <p:cNvPr id="6" name="TextBox 5"/>
            <p:cNvSpPr txBox="1"/>
            <p:nvPr/>
          </p:nvSpPr>
          <p:spPr>
            <a:xfrm>
              <a:off x="3876371" y="9273922"/>
              <a:ext cx="10910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3600" b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8.3. </a:t>
              </a:r>
              <a:r>
                <a:rPr lang="vi-VN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ứng dụng của </a:t>
              </a:r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sulfuric </a:t>
              </a:r>
              <a:r>
                <a:rPr lang="vi-VN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acid 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4836" r="2251"/>
            <a:stretch/>
          </p:blipFill>
          <p:spPr>
            <a:xfrm>
              <a:off x="4953000" y="1559151"/>
              <a:ext cx="8763000" cy="755969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667000" y="1948826"/>
            <a:ext cx="5105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giấy, tơ sợi 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4191161"/>
            <a:ext cx="39272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ắc quy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13373" y="4278681"/>
            <a:ext cx="33470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sơn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39600" y="7505700"/>
            <a:ext cx="46453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phân bón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7424523"/>
            <a:ext cx="4389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chất dẻo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0" y="7722150"/>
            <a:ext cx="1439003" cy="23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6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43400" y="0"/>
            <a:ext cx="9753600" cy="1640550"/>
            <a:chOff x="4343400" y="0"/>
            <a:chExt cx="9753600" cy="1640550"/>
          </a:xfrm>
        </p:grpSpPr>
        <p:sp>
          <p:nvSpPr>
            <p:cNvPr id="3" name="Rectangle 2"/>
            <p:cNvSpPr/>
            <p:nvPr/>
          </p:nvSpPr>
          <p:spPr>
            <a:xfrm>
              <a:off x="4343400" y="508000"/>
              <a:ext cx="9753600" cy="113255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3. </a:t>
              </a:r>
              <a:r>
                <a:rPr lang="en-US" sz="4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Acetic acid (</a:t>
              </a:r>
              <a:r>
                <a:rPr lang="en-US" sz="48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vi-VN" sz="4800" b="1" baseline="-250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8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COOH</a:t>
              </a:r>
              <a:r>
                <a:rPr lang="en-US" sz="4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9436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24968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9243" y="855951"/>
            <a:ext cx="2911946" cy="210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100"/>
            <a:ext cx="10058400" cy="5666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785649"/>
            <a:ext cx="1444844" cy="17098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953363" y="4349555"/>
            <a:ext cx="6781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Acetic acid là một acid hữu cơ có trong giấm ăn với nồng độ khoảng 4%.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29000" y="876300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loại giấm ăn phổ biến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33301">
            <a:off x="16098980" y="23092"/>
            <a:ext cx="1702522" cy="2076898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8555471">
            <a:off x="166783" y="411251"/>
            <a:ext cx="1834151" cy="1300580"/>
          </a:xfrm>
          <a:custGeom>
            <a:avLst/>
            <a:gdLst/>
            <a:ahLst/>
            <a:cxnLst/>
            <a:rect l="l" t="t" r="r" b="b"/>
            <a:pathLst>
              <a:path w="1084215" h="768807">
                <a:moveTo>
                  <a:pt x="0" y="0"/>
                </a:moveTo>
                <a:lnTo>
                  <a:pt x="1084215" y="0"/>
                </a:lnTo>
                <a:lnTo>
                  <a:pt x="1084215" y="768808"/>
                </a:lnTo>
                <a:lnTo>
                  <a:pt x="0" y="768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784657" y="2389782"/>
            <a:ext cx="8343899" cy="6721733"/>
            <a:chOff x="685800" y="2389782"/>
            <a:chExt cx="8343899" cy="672173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2"/>
            <a:srcRect l="7595"/>
            <a:stretch/>
          </p:blipFill>
          <p:spPr>
            <a:xfrm>
              <a:off x="685800" y="2389782"/>
              <a:ext cx="8343899" cy="60198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3181349" y="8120915"/>
              <a:ext cx="3352800" cy="990600"/>
            </a:xfrm>
            <a:prstGeom prst="rect">
              <a:avLst/>
            </a:prstGeom>
            <a:solidFill>
              <a:srgbClr val="F9C9C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Giấm táo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814890" y="2389782"/>
            <a:ext cx="7665320" cy="6721733"/>
            <a:chOff x="9814890" y="2389782"/>
            <a:chExt cx="7665320" cy="67217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3"/>
            <a:srcRect l="15178"/>
            <a:stretch/>
          </p:blipFill>
          <p:spPr>
            <a:xfrm>
              <a:off x="9814890" y="2389782"/>
              <a:ext cx="7665320" cy="60198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11971150" y="8120915"/>
              <a:ext cx="3352800" cy="99060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Giấm gạo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88045" y="1681163"/>
            <a:ext cx="10601863" cy="8270804"/>
            <a:chOff x="3888045" y="1681163"/>
            <a:chExt cx="10601863" cy="8270804"/>
          </a:xfrm>
        </p:grpSpPr>
        <p:sp>
          <p:nvSpPr>
            <p:cNvPr id="6" name="TextBox 5"/>
            <p:cNvSpPr txBox="1"/>
            <p:nvPr/>
          </p:nvSpPr>
          <p:spPr>
            <a:xfrm>
              <a:off x="4388376" y="9305636"/>
              <a:ext cx="960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0070C0"/>
                  </a:solidFill>
                  <a:cs typeface="Arial" panose="020B0604020202020204" pitchFamily="34" charset="0"/>
                </a:rPr>
                <a:t>Hình </a:t>
              </a:r>
              <a:r>
                <a:rPr lang="vi-VN" sz="3600" b="1" smtClean="0">
                  <a:solidFill>
                    <a:srgbClr val="0070C0"/>
                  </a:solidFill>
                  <a:cs typeface="Arial" panose="020B0604020202020204" pitchFamily="34" charset="0"/>
                </a:rPr>
                <a:t>8.4. </a:t>
              </a:r>
              <a:r>
                <a:rPr lang="vi-VN" sz="3600">
                  <a:solidFill>
                    <a:srgbClr val="0070C0"/>
                  </a:solidFill>
                  <a:cs typeface="Arial" panose="020B0604020202020204" pitchFamily="34" charset="0"/>
                </a:rPr>
                <a:t>Một số ứng dụng của </a:t>
              </a:r>
              <a:r>
                <a:rPr lang="vi-VN" sz="3600" smtClean="0">
                  <a:solidFill>
                    <a:srgbClr val="0070C0"/>
                  </a:solidFill>
                  <a:cs typeface="Arial" panose="020B0604020202020204" pitchFamily="34" charset="0"/>
                </a:rPr>
                <a:t>acetic </a:t>
              </a:r>
              <a:r>
                <a:rPr lang="vi-VN" sz="3600">
                  <a:solidFill>
                    <a:srgbClr val="0070C0"/>
                  </a:solidFill>
                  <a:cs typeface="Arial" panose="020B0604020202020204" pitchFamily="34" charset="0"/>
                </a:rPr>
                <a:t>acid 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8045" y="1681163"/>
              <a:ext cx="10601863" cy="737070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143000" y="419100"/>
            <a:ext cx="14567955" cy="1262063"/>
            <a:chOff x="990600" y="446810"/>
            <a:chExt cx="14567955" cy="1262063"/>
          </a:xfrm>
        </p:grpSpPr>
        <p:sp>
          <p:nvSpPr>
            <p:cNvPr id="3" name="Rectangle 2"/>
            <p:cNvSpPr/>
            <p:nvPr/>
          </p:nvSpPr>
          <p:spPr>
            <a:xfrm>
              <a:off x="2514600" y="723899"/>
              <a:ext cx="1304395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Hình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</a:t>
              </a:r>
              <a:r>
                <a:rPr lang="vi-VN" sz="4000" i="1">
                  <a:solidFill>
                    <a:srgbClr val="002060"/>
                  </a:solidFill>
                  <a:cs typeface="Arial" panose="020B0604020202020204" pitchFamily="34" charset="0"/>
                </a:rPr>
                <a:t>4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một số ứng dụng của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cetic acid.</a:t>
              </a:r>
              <a:endPara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446810"/>
              <a:ext cx="1377432" cy="126206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891358" y="1846555"/>
            <a:ext cx="38843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cs typeface="Arial" panose="020B0604020202020204" pitchFamily="34" charset="0"/>
              </a:rPr>
              <a:t>Sản xuất tơ nhân tạo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4191161"/>
            <a:ext cx="39272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cs typeface="Arial" panose="020B0604020202020204" pitchFamily="34" charset="0"/>
              </a:rPr>
              <a:t>Sản xuất thuốc diệt côn trùng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82600" y="4111615"/>
            <a:ext cx="29648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cs typeface="Arial" panose="020B0604020202020204" pitchFamily="34" charset="0"/>
              </a:rPr>
              <a:t>Sản xuất chất dẻo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51527" y="7187600"/>
            <a:ext cx="3352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cs typeface="Arial" panose="020B0604020202020204" pitchFamily="34" charset="0"/>
              </a:rPr>
              <a:t>Sản xuất dược phẩm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7187601"/>
            <a:ext cx="34749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cs typeface="Arial" panose="020B0604020202020204" pitchFamily="34" charset="0"/>
              </a:rPr>
              <a:t>Sản xuất thuốc nhuộm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0" y="7722150"/>
            <a:ext cx="1439003" cy="23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8;p24"/>
          <p:cNvSpPr txBox="1">
            <a:spLocks/>
          </p:cNvSpPr>
          <p:nvPr/>
        </p:nvSpPr>
        <p:spPr>
          <a:xfrm>
            <a:off x="1295400" y="647700"/>
            <a:ext cx="15781536" cy="1180161"/>
          </a:xfrm>
          <a:prstGeom prst="rect">
            <a:avLst/>
          </a:prstGeom>
          <a:solidFill>
            <a:srgbClr val="F9C9C5"/>
          </a:solidFill>
          <a:ln w="38100">
            <a:solidFill>
              <a:schemeClr val="tx1"/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4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vi-VN" sz="6600" b="1" kern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6600" b="1" ker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95400" y="2247900"/>
            <a:ext cx="8915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Người ta thường tránh muối dưa, cà trong các dụng cụ làm bằng nhôm. Cho biết lí do của việc làm trên.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b="2784"/>
          <a:stretch/>
        </p:blipFill>
        <p:spPr>
          <a:xfrm>
            <a:off x="1295399" y="5295900"/>
            <a:ext cx="8915401" cy="472440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1133336" y="2552700"/>
            <a:ext cx="5943600" cy="6449688"/>
            <a:chOff x="11133336" y="2580012"/>
            <a:chExt cx="5943600" cy="6449688"/>
          </a:xfrm>
        </p:grpSpPr>
        <p:grpSp>
          <p:nvGrpSpPr>
            <p:cNvPr id="45" name="Group 44"/>
            <p:cNvGrpSpPr/>
            <p:nvPr/>
          </p:nvGrpSpPr>
          <p:grpSpPr>
            <a:xfrm>
              <a:off x="11133336" y="2933700"/>
              <a:ext cx="5943600" cy="6096000"/>
              <a:chOff x="11353800" y="2933700"/>
              <a:chExt cx="5943600" cy="6096000"/>
            </a:xfrm>
          </p:grpSpPr>
          <p:sp>
            <p:nvSpPr>
              <p:cNvPr id="43" name="Folded Corner 42"/>
              <p:cNvSpPr/>
              <p:nvPr/>
            </p:nvSpPr>
            <p:spPr>
              <a:xfrm>
                <a:off x="11353800" y="2933700"/>
                <a:ext cx="5943600" cy="6096000"/>
              </a:xfrm>
              <a:prstGeom prst="foldedCorner">
                <a:avLst/>
              </a:prstGeom>
              <a:solidFill>
                <a:srgbClr val="F4DA7C"/>
              </a:solidFill>
              <a:ln w="38100">
                <a:solidFill>
                  <a:srgbClr val="2D40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1545055" y="3165544"/>
                <a:ext cx="5561090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Các loại dưa, cà muối chua có chứa nhiều acid.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Nếu acid tác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dụng với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nhôm sẽ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giải phóng ion kim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loại,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gây độc hại cho cơ thể.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0518" y="2580012"/>
              <a:ext cx="689236" cy="707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9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647700"/>
            <a:ext cx="16475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Nêu tên một số món ăn có sử dụng giấm ăn trong quá trình chế biến.</a:t>
            </a:r>
          </a:p>
        </p:txBody>
      </p:sp>
      <p:sp>
        <p:nvSpPr>
          <p:cNvPr id="3" name="Pentagon 2"/>
          <p:cNvSpPr/>
          <p:nvPr/>
        </p:nvSpPr>
        <p:spPr>
          <a:xfrm>
            <a:off x="-9939" y="1790700"/>
            <a:ext cx="2829339" cy="990600"/>
          </a:xfrm>
          <a:prstGeom prst="homePlate">
            <a:avLst/>
          </a:prstGeom>
          <a:solidFill>
            <a:srgbClr val="F1D05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2"/>
          <p:cNvGrpSpPr/>
          <p:nvPr/>
        </p:nvGrpSpPr>
        <p:grpSpPr>
          <a:xfrm>
            <a:off x="13250231" y="5838516"/>
            <a:ext cx="5437345" cy="4942755"/>
            <a:chOff x="0" y="0"/>
            <a:chExt cx="614424" cy="558534"/>
          </a:xfrm>
        </p:grpSpPr>
        <p:sp>
          <p:nvSpPr>
            <p:cNvPr id="6" name="Freeform 3"/>
            <p:cNvSpPr/>
            <p:nvPr/>
          </p:nvSpPr>
          <p:spPr>
            <a:xfrm>
              <a:off x="0" y="0"/>
              <a:ext cx="614423" cy="558534"/>
            </a:xfrm>
            <a:custGeom>
              <a:avLst/>
              <a:gdLst/>
              <a:ahLst/>
              <a:cxnLst/>
              <a:rect l="l" t="t" r="r" b="b"/>
              <a:pathLst>
                <a:path w="614423" h="558534">
                  <a:moveTo>
                    <a:pt x="0" y="0"/>
                  </a:moveTo>
                  <a:lnTo>
                    <a:pt x="614423" y="0"/>
                  </a:lnTo>
                  <a:lnTo>
                    <a:pt x="614423" y="558534"/>
                  </a:lnTo>
                  <a:lnTo>
                    <a:pt x="0" y="5585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59C294"/>
              </a:solidFill>
              <a:prstDash val="solid"/>
              <a:miter/>
            </a:ln>
          </p:spPr>
        </p:sp>
        <p:sp>
          <p:nvSpPr>
            <p:cNvPr id="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0" y="4572052"/>
            <a:ext cx="12192000" cy="5714948"/>
            <a:chOff x="0" y="0"/>
            <a:chExt cx="1305290" cy="645793"/>
          </a:xfrm>
        </p:grpSpPr>
        <p:sp>
          <p:nvSpPr>
            <p:cNvPr id="9" name="Freeform 6"/>
            <p:cNvSpPr/>
            <p:nvPr/>
          </p:nvSpPr>
          <p:spPr>
            <a:xfrm>
              <a:off x="0" y="0"/>
              <a:ext cx="1305290" cy="645793"/>
            </a:xfrm>
            <a:custGeom>
              <a:avLst/>
              <a:gdLst/>
              <a:ahLst/>
              <a:cxnLst/>
              <a:rect l="l" t="t" r="r" b="b"/>
              <a:pathLst>
                <a:path w="1305290" h="645793">
                  <a:moveTo>
                    <a:pt x="0" y="0"/>
                  </a:moveTo>
                  <a:lnTo>
                    <a:pt x="1305290" y="0"/>
                  </a:lnTo>
                  <a:lnTo>
                    <a:pt x="1305290" y="645793"/>
                  </a:lnTo>
                  <a:lnTo>
                    <a:pt x="0" y="645793"/>
                  </a:lnTo>
                  <a:close/>
                </a:path>
              </a:pathLst>
            </a:custGeom>
            <a:solidFill>
              <a:srgbClr val="59C294"/>
            </a:solidFill>
          </p:spPr>
        </p:sp>
        <p:sp>
          <p:nvSpPr>
            <p:cNvPr id="10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2" y="4789718"/>
            <a:ext cx="6718301" cy="44766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78" y="4789718"/>
            <a:ext cx="4476657" cy="44766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01862" y="3423629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Gỏi hoa chuối</a:t>
            </a:r>
            <a:endParaRPr lang="en-US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38778" y="3423629"/>
            <a:ext cx="447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Canh chua</a:t>
            </a:r>
            <a:endParaRPr lang="en-US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408290" y="1883122"/>
            <a:ext cx="5058295" cy="7375178"/>
            <a:chOff x="12408290" y="1883122"/>
            <a:chExt cx="5058295" cy="737517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b="2620"/>
            <a:stretch/>
          </p:blipFill>
          <p:spPr>
            <a:xfrm>
              <a:off x="12408290" y="1883122"/>
              <a:ext cx="5058295" cy="737517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2573000" y="2144930"/>
              <a:ext cx="320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Salad giấm</a:t>
              </a:r>
              <a:endPara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64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1339098"/>
            <a:ext cx="5430427" cy="724887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57200" y="195979"/>
            <a:ext cx="6934200" cy="8816415"/>
            <a:chOff x="457200" y="195979"/>
            <a:chExt cx="6934200" cy="8816415"/>
          </a:xfrm>
        </p:grpSpPr>
        <p:sp>
          <p:nvSpPr>
            <p:cNvPr id="5" name="Folded Corner 4"/>
            <p:cNvSpPr/>
            <p:nvPr/>
          </p:nvSpPr>
          <p:spPr>
            <a:xfrm>
              <a:off x="457200" y="1361439"/>
              <a:ext cx="6934200" cy="7650955"/>
            </a:xfrm>
            <a:prstGeom prst="foldedCorner">
              <a:avLst/>
            </a:prstGeom>
            <a:solidFill>
              <a:srgbClr val="F9C9C5"/>
            </a:solidFill>
            <a:ln w="38100">
              <a:solidFill>
                <a:srgbClr val="2D406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836" y="195979"/>
              <a:ext cx="2141236" cy="176057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18765"/>
          <a:stretch/>
        </p:blipFill>
        <p:spPr>
          <a:xfrm>
            <a:off x="13202827" y="419099"/>
            <a:ext cx="5420273" cy="44378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6489" r="6980"/>
          <a:stretch/>
        </p:blipFill>
        <p:spPr>
          <a:xfrm>
            <a:off x="13202827" y="5405120"/>
            <a:ext cx="5389974" cy="4157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3827" y="-20379"/>
            <a:ext cx="1694835" cy="2121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6600" y="7736650"/>
            <a:ext cx="2835134" cy="22652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700" y="2101213"/>
            <a:ext cx="655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Giấm hoặc chanh thường được dùng để pha nước chấm để tạo vị chua.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" y="5026918"/>
            <a:ext cx="655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Sấu, me, cà chua,... cũng tạo ra vị chua cho một số món ăn.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514350" y="0"/>
            <a:ext cx="11839777" cy="10287000"/>
            <a:chOff x="-514350" y="0"/>
            <a:chExt cx="11839777" cy="10287000"/>
          </a:xfrm>
        </p:grpSpPr>
        <p:grpSp>
          <p:nvGrpSpPr>
            <p:cNvPr id="2" name="Group 2"/>
            <p:cNvGrpSpPr/>
            <p:nvPr/>
          </p:nvGrpSpPr>
          <p:grpSpPr>
            <a:xfrm>
              <a:off x="-514350" y="0"/>
              <a:ext cx="11839777" cy="10287000"/>
              <a:chOff x="0" y="0"/>
              <a:chExt cx="3118295" cy="270933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11829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3118295" h="2709333">
                    <a:moveTo>
                      <a:pt x="0" y="0"/>
                    </a:moveTo>
                    <a:lnTo>
                      <a:pt x="3118295" y="0"/>
                    </a:lnTo>
                    <a:lnTo>
                      <a:pt x="3118295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9C9C5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3556" r="39498"/>
            <a:stretch/>
          </p:blipFill>
          <p:spPr>
            <a:xfrm>
              <a:off x="363856" y="455420"/>
              <a:ext cx="6584732" cy="93507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3897" r="11837"/>
            <a:stretch/>
          </p:blipFill>
          <p:spPr>
            <a:xfrm>
              <a:off x="7205455" y="6285280"/>
              <a:ext cx="3919745" cy="35208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400" y="455420"/>
              <a:ext cx="3581400" cy="551928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1896725" y="743511"/>
            <a:ext cx="5772150" cy="4427988"/>
            <a:chOff x="11896725" y="876300"/>
            <a:chExt cx="5772150" cy="442798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87400" y="876300"/>
              <a:ext cx="2590800" cy="139465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896725" y="2303467"/>
              <a:ext cx="5772150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Vì </a:t>
              </a:r>
              <a:r>
                <a:rPr lang="vi-VN" sz="4200" smtClean="0">
                  <a:latin typeface="Arial" panose="020B0604020202020204" pitchFamily="34" charset="0"/>
                  <a:cs typeface="Arial" panose="020B0604020202020204" pitchFamily="34" charset="0"/>
                </a:rPr>
                <a:t>sao giấm và </a:t>
              </a:r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các loại quả khác nhau </a:t>
              </a:r>
              <a:r>
                <a:rPr lang="vi-VN" sz="4200" smtClean="0">
                  <a:latin typeface="Arial" panose="020B0604020202020204" pitchFamily="34" charset="0"/>
                  <a:cs typeface="Arial" panose="020B0604020202020204" pitchFamily="34" charset="0"/>
                </a:rPr>
                <a:t>lại </a:t>
              </a:r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có vị chua tương tự nhau? </a:t>
              </a:r>
              <a:endParaRPr lang="en-US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338198" y="5209032"/>
            <a:ext cx="4889204" cy="4798674"/>
            <a:chOff x="12406911" y="5646392"/>
            <a:chExt cx="4889204" cy="4798674"/>
          </a:xfrm>
        </p:grpSpPr>
        <p:sp>
          <p:nvSpPr>
            <p:cNvPr id="14" name="Explosion 1 13"/>
            <p:cNvSpPr/>
            <p:nvPr/>
          </p:nvSpPr>
          <p:spPr>
            <a:xfrm rot="11069439">
              <a:off x="12406911" y="5646392"/>
              <a:ext cx="4889204" cy="4798674"/>
            </a:xfrm>
            <a:prstGeom prst="irregularSeal1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441813" y="7260899"/>
              <a:ext cx="2819400" cy="1783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480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 </a:t>
              </a:r>
              <a:r>
                <a:rPr lang="en-US" sz="480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 </a:t>
              </a:r>
              <a:r>
                <a:rPr lang="en-US" sz="48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</a:t>
              </a:r>
              <a:r>
                <a:rPr lang="en-US" sz="48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7763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72471"/>
              </p:ext>
            </p:extLst>
          </p:nvPr>
        </p:nvGraphicFramePr>
        <p:xfrm>
          <a:off x="4495800" y="615621"/>
          <a:ext cx="12496800" cy="4343400"/>
        </p:xfrm>
        <a:graphic>
          <a:graphicData uri="http://schemas.openxmlformats.org/drawingml/2006/table">
            <a:tbl>
              <a:tblPr/>
              <a:tblGrid>
                <a:gridCol w="6630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6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9200">
                <a:tc gridSpan="2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vi-VN" sz="48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vi-VN" sz="48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niệm Acid</a:t>
                      </a:r>
                      <a:endParaRPr lang="en-US" sz="480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spc="225">
                          <a:solidFill>
                            <a:srgbClr val="000000"/>
                          </a:solidFill>
                          <a:latin typeface="Garet Ultra-Bold"/>
                        </a:rPr>
                        <a:t>CHANGE OF STATE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4200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</a:rPr>
                        <a:t>occurs when matter changes from one state to another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85800" y="397548"/>
            <a:ext cx="3221845" cy="4393973"/>
            <a:chOff x="1130005" y="3022786"/>
            <a:chExt cx="3221845" cy="4393973"/>
          </a:xfrm>
        </p:grpSpPr>
        <p:sp>
          <p:nvSpPr>
            <p:cNvPr id="4" name="Freeform 4"/>
            <p:cNvSpPr/>
            <p:nvPr/>
          </p:nvSpPr>
          <p:spPr>
            <a:xfrm flipH="1">
              <a:off x="1130005" y="4216359"/>
              <a:ext cx="3049108" cy="3200400"/>
            </a:xfrm>
            <a:custGeom>
              <a:avLst/>
              <a:gdLst/>
              <a:ahLst/>
              <a:cxnLst/>
              <a:rect l="l" t="t" r="r" b="b"/>
              <a:pathLst>
                <a:path w="2410614" h="2530225">
                  <a:moveTo>
                    <a:pt x="2410615" y="0"/>
                  </a:moveTo>
                  <a:lnTo>
                    <a:pt x="0" y="0"/>
                  </a:lnTo>
                  <a:lnTo>
                    <a:pt x="0" y="2530225"/>
                  </a:lnTo>
                  <a:lnTo>
                    <a:pt x="2410615" y="2530225"/>
                  </a:lnTo>
                  <a:lnTo>
                    <a:pt x="241061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60955">
              <a:off x="3033930" y="3022786"/>
              <a:ext cx="1317920" cy="2704687"/>
            </a:xfrm>
            <a:custGeom>
              <a:avLst/>
              <a:gdLst/>
              <a:ahLst/>
              <a:cxnLst/>
              <a:rect l="l" t="t" r="r" b="b"/>
              <a:pathLst>
                <a:path w="1317920" h="2704687">
                  <a:moveTo>
                    <a:pt x="0" y="0"/>
                  </a:moveTo>
                  <a:lnTo>
                    <a:pt x="1317920" y="0"/>
                  </a:lnTo>
                  <a:lnTo>
                    <a:pt x="1317920" y="2704687"/>
                  </a:lnTo>
                  <a:lnTo>
                    <a:pt x="0" y="270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Rectangle 8"/>
          <p:cNvSpPr/>
          <p:nvPr/>
        </p:nvSpPr>
        <p:spPr>
          <a:xfrm>
            <a:off x="5334000" y="1790700"/>
            <a:ext cx="107442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latin typeface="Arial" panose="020B0604020202020204" pitchFamily="34" charset="0"/>
                <a:cs typeface="Arial" panose="020B0604020202020204" pitchFamily="34" charset="0"/>
              </a:rPr>
              <a:t>Acid là những hợp chất trong phân tử có nguyên tử hydrogen liên kết với gốc acid. Khi tan trong nước, acid tạo ra ion </a:t>
            </a: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2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97403"/>
              </p:ext>
            </p:extLst>
          </p:nvPr>
        </p:nvGraphicFramePr>
        <p:xfrm>
          <a:off x="1143000" y="6134100"/>
          <a:ext cx="12496800" cy="3048000"/>
        </p:xfrm>
        <a:graphic>
          <a:graphicData uri="http://schemas.openxmlformats.org/drawingml/2006/table">
            <a:tbl>
              <a:tblPr/>
              <a:tblGrid>
                <a:gridCol w="6630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6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9200">
                <a:tc gridSpan="2">
                  <a:txBody>
                    <a:bodyPr/>
                    <a:lstStyle/>
                    <a:p>
                      <a:pPr algn="just">
                        <a:lnSpc>
                          <a:spcPts val="4950"/>
                        </a:lnSpc>
                        <a:defRPr/>
                      </a:pPr>
                      <a:r>
                        <a:rPr lang="vi-VN" sz="42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Acid tạo</a:t>
                      </a:r>
                      <a:r>
                        <a:rPr lang="vi-VN" sz="42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ion H</a:t>
                      </a:r>
                      <a:r>
                        <a:rPr lang="vi-VN" sz="4200" b="1" spc="0" baseline="30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vi-VN" sz="42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theo sơ đồ:</a:t>
                      </a:r>
                      <a:endParaRPr lang="en-US" sz="420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spc="225">
                          <a:solidFill>
                            <a:srgbClr val="000000"/>
                          </a:solidFill>
                          <a:latin typeface="Garet Ultra-Bold"/>
                        </a:rPr>
                        <a:t>CHANGE OF STATE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</a:rPr>
                        <a:t>occurs when matter changes from one state to another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057400" y="7658100"/>
            <a:ext cx="984956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Acid  → ion H</a:t>
            </a:r>
            <a:r>
              <a:rPr lang="vi-VN" sz="42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     +      ion âm gốc acid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6"/>
          <p:cNvSpPr/>
          <p:nvPr/>
        </p:nvSpPr>
        <p:spPr>
          <a:xfrm>
            <a:off x="14249400" y="5676900"/>
            <a:ext cx="4800729" cy="3582543"/>
          </a:xfrm>
          <a:custGeom>
            <a:avLst/>
            <a:gdLst/>
            <a:ahLst/>
            <a:cxnLst/>
            <a:rect l="l" t="t" r="r" b="b"/>
            <a:pathLst>
              <a:path w="2386162" h="1780673">
                <a:moveTo>
                  <a:pt x="0" y="0"/>
                </a:moveTo>
                <a:lnTo>
                  <a:pt x="2386162" y="0"/>
                </a:lnTo>
                <a:lnTo>
                  <a:pt x="2386162" y="1780673"/>
                </a:lnTo>
                <a:lnTo>
                  <a:pt x="0" y="1780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152919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454183" y="2383553"/>
            <a:ext cx="2582534" cy="2582534"/>
            <a:chOff x="2454183" y="2369859"/>
            <a:chExt cx="2209800" cy="2209800"/>
          </a:xfrm>
        </p:grpSpPr>
        <p:sp>
          <p:nvSpPr>
            <p:cNvPr id="10" name="Freeform 5"/>
            <p:cNvSpPr/>
            <p:nvPr/>
          </p:nvSpPr>
          <p:spPr>
            <a:xfrm>
              <a:off x="2454183" y="2369859"/>
              <a:ext cx="2209800" cy="2209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solidFill>
              <a:srgbClr val="F9C9C5"/>
            </a:solidFill>
            <a:ln w="38100" cap="sq">
              <a:solidFill>
                <a:schemeClr val="tx1"/>
              </a:solidFill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54183" y="3079543"/>
              <a:ext cx="2209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HCl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Arrow 12"/>
          <p:cNvSpPr/>
          <p:nvPr/>
        </p:nvSpPr>
        <p:spPr>
          <a:xfrm>
            <a:off x="5562600" y="3310566"/>
            <a:ext cx="2286000" cy="662810"/>
          </a:xfrm>
          <a:prstGeom prst="rightArrow">
            <a:avLst/>
          </a:prstGeom>
          <a:solidFill>
            <a:srgbClr val="F1D055"/>
          </a:solidFill>
          <a:ln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1000" y="342900"/>
            <a:ext cx="4054383" cy="1447800"/>
            <a:chOff x="381000" y="342900"/>
            <a:chExt cx="4054383" cy="1447800"/>
          </a:xfrm>
        </p:grpSpPr>
        <p:sp>
          <p:nvSpPr>
            <p:cNvPr id="9" name="TextBox 8"/>
            <p:cNvSpPr txBox="1"/>
            <p:nvPr/>
          </p:nvSpPr>
          <p:spPr>
            <a:xfrm>
              <a:off x="2454183" y="743545"/>
              <a:ext cx="1981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 dụ:</a:t>
              </a:r>
              <a:endPara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342900"/>
              <a:ext cx="1995139" cy="14478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610600" y="2310514"/>
            <a:ext cx="2674518" cy="2674518"/>
            <a:chOff x="8747217" y="2272796"/>
            <a:chExt cx="2301783" cy="2301783"/>
          </a:xfrm>
        </p:grpSpPr>
        <p:sp>
          <p:nvSpPr>
            <p:cNvPr id="14" name="Freeform 7"/>
            <p:cNvSpPr/>
            <p:nvPr/>
          </p:nvSpPr>
          <p:spPr>
            <a:xfrm>
              <a:off x="8747217" y="2272796"/>
              <a:ext cx="2301783" cy="230178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49360" y="2915855"/>
              <a:ext cx="2047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60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198382" y="2310512"/>
            <a:ext cx="2674518" cy="2674518"/>
            <a:chOff x="8747217" y="2272796"/>
            <a:chExt cx="2301783" cy="2301783"/>
          </a:xfrm>
        </p:grpSpPr>
        <p:sp>
          <p:nvSpPr>
            <p:cNvPr id="19" name="Freeform 7"/>
            <p:cNvSpPr/>
            <p:nvPr/>
          </p:nvSpPr>
          <p:spPr>
            <a:xfrm>
              <a:off x="8747217" y="2272796"/>
              <a:ext cx="2301783" cy="230178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20" name="TextBox 19"/>
            <p:cNvSpPr txBox="1"/>
            <p:nvPr/>
          </p:nvSpPr>
          <p:spPr>
            <a:xfrm>
              <a:off x="8849360" y="2915855"/>
              <a:ext cx="2047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Cl</a:t>
              </a:r>
              <a:r>
                <a:rPr lang="vi-VN" sz="60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Plus 20"/>
          <p:cNvSpPr/>
          <p:nvPr/>
        </p:nvSpPr>
        <p:spPr>
          <a:xfrm>
            <a:off x="11629713" y="3057704"/>
            <a:ext cx="1234233" cy="1234233"/>
          </a:xfrm>
          <a:prstGeom prst="mathPlus">
            <a:avLst>
              <a:gd name="adj1" fmla="val 16934"/>
            </a:avLst>
          </a:prstGeom>
          <a:solidFill>
            <a:srgbClr val="F1D05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454183" y="6473252"/>
            <a:ext cx="2582534" cy="2963825"/>
            <a:chOff x="2454183" y="2369859"/>
            <a:chExt cx="2209800" cy="2536060"/>
          </a:xfrm>
        </p:grpSpPr>
        <p:sp>
          <p:nvSpPr>
            <p:cNvPr id="23" name="Freeform 5"/>
            <p:cNvSpPr/>
            <p:nvPr/>
          </p:nvSpPr>
          <p:spPr>
            <a:xfrm>
              <a:off x="2454183" y="2369859"/>
              <a:ext cx="2209800" cy="2209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solidFill>
              <a:srgbClr val="F9C9C5"/>
            </a:solidFill>
            <a:ln w="38100" cap="sq">
              <a:solidFill>
                <a:schemeClr val="tx1"/>
              </a:solidFill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54183" y="2966927"/>
              <a:ext cx="22098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6000" b="1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vi-VN" sz="6000" b="1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5562600" y="7292355"/>
            <a:ext cx="2286000" cy="662810"/>
          </a:xfrm>
          <a:prstGeom prst="rightArrow">
            <a:avLst/>
          </a:prstGeom>
          <a:solidFill>
            <a:srgbClr val="F1D055"/>
          </a:solidFill>
          <a:ln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610600" y="6286501"/>
            <a:ext cx="2674518" cy="2674518"/>
            <a:chOff x="8747217" y="2272796"/>
            <a:chExt cx="2301783" cy="2301783"/>
          </a:xfrm>
        </p:grpSpPr>
        <p:sp>
          <p:nvSpPr>
            <p:cNvPr id="27" name="Freeform 7"/>
            <p:cNvSpPr/>
            <p:nvPr/>
          </p:nvSpPr>
          <p:spPr>
            <a:xfrm>
              <a:off x="8747217" y="2272796"/>
              <a:ext cx="2301783" cy="230178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28" name="TextBox 27"/>
            <p:cNvSpPr txBox="1"/>
            <p:nvPr/>
          </p:nvSpPr>
          <p:spPr>
            <a:xfrm>
              <a:off x="8849360" y="2939133"/>
              <a:ext cx="2047240" cy="87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2H</a:t>
              </a:r>
              <a:r>
                <a:rPr lang="vi-VN" sz="60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317065" y="6286500"/>
            <a:ext cx="2674518" cy="2674518"/>
            <a:chOff x="8747217" y="2272796"/>
            <a:chExt cx="2301783" cy="2301783"/>
          </a:xfrm>
        </p:grpSpPr>
        <p:sp>
          <p:nvSpPr>
            <p:cNvPr id="30" name="Freeform 7"/>
            <p:cNvSpPr/>
            <p:nvPr/>
          </p:nvSpPr>
          <p:spPr>
            <a:xfrm>
              <a:off x="8747217" y="2272796"/>
              <a:ext cx="2301783" cy="230178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8849360" y="2915855"/>
              <a:ext cx="2047240" cy="87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vi-VN" sz="6000" b="1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sz="6000" b="1" baseline="30000" smtClean="0">
                  <a:latin typeface="Arial" panose="020B0604020202020204" pitchFamily="34" charset="0"/>
                  <a:cs typeface="Arial" panose="020B0604020202020204" pitchFamily="34" charset="0"/>
                </a:rPr>
                <a:t>2-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Plus 31"/>
          <p:cNvSpPr/>
          <p:nvPr/>
        </p:nvSpPr>
        <p:spPr>
          <a:xfrm>
            <a:off x="11629713" y="7033691"/>
            <a:ext cx="1234233" cy="1234233"/>
          </a:xfrm>
          <a:prstGeom prst="mathPlus">
            <a:avLst>
              <a:gd name="adj1" fmla="val 16934"/>
            </a:avLst>
          </a:prstGeom>
          <a:solidFill>
            <a:srgbClr val="F1D05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2"/>
          <p:cNvSpPr/>
          <p:nvPr/>
        </p:nvSpPr>
        <p:spPr>
          <a:xfrm>
            <a:off x="15695821" y="-482859"/>
            <a:ext cx="2585136" cy="2793370"/>
          </a:xfrm>
          <a:custGeom>
            <a:avLst/>
            <a:gdLst/>
            <a:ahLst/>
            <a:cxnLst/>
            <a:rect l="l" t="t" r="r" b="b"/>
            <a:pathLst>
              <a:path w="984936" h="1064273">
                <a:moveTo>
                  <a:pt x="0" y="0"/>
                </a:moveTo>
                <a:lnTo>
                  <a:pt x="984936" y="0"/>
                </a:lnTo>
                <a:lnTo>
                  <a:pt x="984936" y="1064273"/>
                </a:lnTo>
                <a:lnTo>
                  <a:pt x="0" y="1064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14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5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444984"/>
            <a:ext cx="15418291" cy="1676399"/>
            <a:chOff x="1371600" y="495301"/>
            <a:chExt cx="15418291" cy="16763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1600" y="495301"/>
              <a:ext cx="1198091" cy="167639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819400" y="979557"/>
              <a:ext cx="1397049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đặc điểm chung về thành phần phân tử của các acid.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630400" y="1893419"/>
            <a:ext cx="2378756" cy="2223386"/>
            <a:chOff x="8849360" y="2350069"/>
            <a:chExt cx="2047240" cy="1913523"/>
          </a:xfrm>
        </p:grpSpPr>
        <p:sp>
          <p:nvSpPr>
            <p:cNvPr id="7" name="Freeform 7"/>
            <p:cNvSpPr/>
            <p:nvPr/>
          </p:nvSpPr>
          <p:spPr>
            <a:xfrm>
              <a:off x="8849360" y="2350069"/>
              <a:ext cx="1913523" cy="191352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E5DB"/>
            </a:solidFill>
            <a:ln w="38100" cap="sq">
              <a:noFill/>
              <a:miter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49360" y="2915855"/>
              <a:ext cx="2047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60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694680" y="2184316"/>
            <a:ext cx="845523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ều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có nguyên tử hydrogen liên kết với gốc acid.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702">
            <a:off x="3621356" y="1897008"/>
            <a:ext cx="1882156" cy="15935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71600" y="4686300"/>
            <a:ext cx="6268720" cy="4597248"/>
            <a:chOff x="1366520" y="4508652"/>
            <a:chExt cx="6268720" cy="4597248"/>
          </a:xfrm>
        </p:grpSpPr>
        <p:sp>
          <p:nvSpPr>
            <p:cNvPr id="11" name="Folded Corner 10"/>
            <p:cNvSpPr/>
            <p:nvPr/>
          </p:nvSpPr>
          <p:spPr>
            <a:xfrm>
              <a:off x="1366520" y="4508652"/>
              <a:ext cx="6268720" cy="4597248"/>
            </a:xfrm>
            <a:prstGeom prst="foldedCorner">
              <a:avLst/>
            </a:prstGeom>
            <a:solidFill>
              <a:schemeClr val="bg1"/>
            </a:solidFill>
            <a:ln w="38100">
              <a:solidFill>
                <a:srgbClr val="2D406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vi-VN" sz="4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4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 </a:t>
              </a:r>
              <a:r>
                <a:rPr lang="vi-VN" sz="4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 đồ tạo thành ion H+ từ nitric acid (HNO3).</a:t>
              </a:r>
              <a:endParaRPr lang="en-US"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04160" y="4991100"/>
              <a:ext cx="33528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 b="1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 1</a:t>
              </a:r>
              <a:endParaRPr lang="en-US" sz="42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5907412"/>
            <a:ext cx="9448800" cy="196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82098" y="1485900"/>
            <a:ext cx="13944600" cy="7457149"/>
          </a:xfrm>
          <a:prstGeom prst="rect">
            <a:avLst/>
          </a:prstGeom>
          <a:solidFill>
            <a:srgbClr val="F9C9C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87173" y="1493520"/>
            <a:ext cx="12950732" cy="6504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vi-VN" sz="11500" b="1" kern="0" smtClean="0">
                <a:cs typeface="Arial" panose="020B0604020202020204" pitchFamily="34" charset="0"/>
                <a:sym typeface="Anton"/>
              </a:rPr>
              <a:t>II.</a:t>
            </a:r>
            <a:r>
              <a:rPr lang="vi-VN" sz="9600" b="1" kern="0" smtClean="0">
                <a:cs typeface="Arial" panose="020B0604020202020204" pitchFamily="34" charset="0"/>
                <a:sym typeface="Anton"/>
              </a:rPr>
              <a:t/>
            </a:r>
            <a:br>
              <a:rPr lang="vi-VN" sz="9600" b="1" kern="0" smtClean="0">
                <a:cs typeface="Arial" panose="020B0604020202020204" pitchFamily="34" charset="0"/>
                <a:sym typeface="Anton"/>
              </a:rPr>
            </a:br>
            <a:r>
              <a:rPr lang="vi-VN" sz="9600" b="1" kern="0" smtClean="0">
                <a:cs typeface="Arial" panose="020B0604020202020204" pitchFamily="34" charset="0"/>
                <a:sym typeface="Anton"/>
              </a:rPr>
              <a:t>TÍNH CHẤT HÓA HỌC CỦA ACID</a:t>
            </a:r>
            <a:endParaRPr lang="en-US"/>
          </a:p>
        </p:txBody>
      </p:sp>
      <p:sp>
        <p:nvSpPr>
          <p:cNvPr id="5" name="Freeform 5"/>
          <p:cNvSpPr/>
          <p:nvPr/>
        </p:nvSpPr>
        <p:spPr>
          <a:xfrm rot="11679571">
            <a:off x="1071660" y="118817"/>
            <a:ext cx="3440105" cy="2889688"/>
          </a:xfrm>
          <a:custGeom>
            <a:avLst/>
            <a:gdLst/>
            <a:ahLst/>
            <a:cxnLst/>
            <a:rect l="l" t="t" r="r" b="b"/>
            <a:pathLst>
              <a:path w="3440105" h="2889688">
                <a:moveTo>
                  <a:pt x="0" y="0"/>
                </a:moveTo>
                <a:lnTo>
                  <a:pt x="3440105" y="0"/>
                </a:lnTo>
                <a:lnTo>
                  <a:pt x="3440105" y="2889687"/>
                </a:lnTo>
                <a:lnTo>
                  <a:pt x="0" y="2889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35066" y="6844030"/>
            <a:ext cx="5051477" cy="33147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859778">
            <a:off x="12760902" y="69818"/>
            <a:ext cx="5199807" cy="3687136"/>
          </a:xfrm>
          <a:custGeom>
            <a:avLst/>
            <a:gdLst/>
            <a:ahLst/>
            <a:cxnLst/>
            <a:rect l="l" t="t" r="r" b="b"/>
            <a:pathLst>
              <a:path w="5199807" h="3687136">
                <a:moveTo>
                  <a:pt x="0" y="0"/>
                </a:moveTo>
                <a:lnTo>
                  <a:pt x="5199807" y="0"/>
                </a:lnTo>
                <a:lnTo>
                  <a:pt x="5199807" y="3687136"/>
                </a:lnTo>
                <a:lnTo>
                  <a:pt x="0" y="3687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343400" y="0"/>
            <a:ext cx="9753600" cy="1640550"/>
            <a:chOff x="4343400" y="0"/>
            <a:chExt cx="9753600" cy="1640550"/>
          </a:xfrm>
        </p:grpSpPr>
        <p:sp>
          <p:nvSpPr>
            <p:cNvPr id="13" name="Rectangle 12"/>
            <p:cNvSpPr/>
            <p:nvPr/>
          </p:nvSpPr>
          <p:spPr>
            <a:xfrm>
              <a:off x="4343400" y="508000"/>
              <a:ext cx="9753600" cy="113255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Làm đổi màu chất chỉ thị</a:t>
              </a:r>
              <a:endPara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9436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4968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entagon 17"/>
          <p:cNvSpPr/>
          <p:nvPr/>
        </p:nvSpPr>
        <p:spPr>
          <a:xfrm>
            <a:off x="0" y="2168759"/>
            <a:ext cx="4343400" cy="1066800"/>
          </a:xfrm>
          <a:prstGeom prst="homePlate">
            <a:avLst/>
          </a:prstGeom>
          <a:solidFill>
            <a:srgbClr val="F1D05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1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3761228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  <a:r>
              <a:rPr lang="vi-VN" sz="4000" b="1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2D4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71600" y="4977002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Dụng cụ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468620" y="3073707"/>
            <a:ext cx="4495800" cy="2963039"/>
            <a:chOff x="5467483" y="3207792"/>
            <a:chExt cx="4495800" cy="296303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3109">
              <a:off x="5467483" y="3207792"/>
              <a:ext cx="4495800" cy="252264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5840511" y="5524500"/>
              <a:ext cx="37497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ặt </a:t>
              </a:r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kính đồng hồ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34800" y="2910478"/>
            <a:ext cx="3595857" cy="3117271"/>
            <a:chOff x="10790411" y="3081326"/>
            <a:chExt cx="3595857" cy="311727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16360" y="3081326"/>
              <a:ext cx="2164268" cy="224961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0790411" y="5552266"/>
              <a:ext cx="35958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Ống hút nhỏ giọt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370942" y="6741716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Hóa chất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57" y="6523576"/>
            <a:ext cx="2144926" cy="375558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2115910" y="6523576"/>
            <a:ext cx="2833633" cy="3245041"/>
            <a:chOff x="12115910" y="6523576"/>
            <a:chExt cx="2833633" cy="324504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5910" y="6523576"/>
              <a:ext cx="2833633" cy="248665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2145170" y="9122286"/>
              <a:ext cx="27751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 quỳ tím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9428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emistry Thesis Infographics by Slidesgo">
  <a:themeElements>
    <a:clrScheme name="Simple Light">
      <a:dk1>
        <a:srgbClr val="2D406A"/>
      </a:dk1>
      <a:lt1>
        <a:srgbClr val="FFFFFF"/>
      </a:lt1>
      <a:dk2>
        <a:srgbClr val="FCBF4A"/>
      </a:dk2>
      <a:lt2>
        <a:srgbClr val="30A0A0"/>
      </a:lt2>
      <a:accent1>
        <a:srgbClr val="2D406A"/>
      </a:accent1>
      <a:accent2>
        <a:srgbClr val="30A0A0"/>
      </a:accent2>
      <a:accent3>
        <a:srgbClr val="FCBF4A"/>
      </a:accent3>
      <a:accent4>
        <a:srgbClr val="F3F3F3"/>
      </a:accent4>
      <a:accent5>
        <a:srgbClr val="DBD75A"/>
      </a:accent5>
      <a:accent6>
        <a:srgbClr val="56CDD3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1041</Words>
  <Application>Microsoft Office PowerPoint</Application>
  <PresentationFormat>Custom</PresentationFormat>
  <Paragraphs>127</Paragraphs>
  <Slides>28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Advent Pro</vt:lpstr>
      <vt:lpstr>Arial</vt:lpstr>
      <vt:lpstr>Anton</vt:lpstr>
      <vt:lpstr>Calibri</vt:lpstr>
      <vt:lpstr>等线 Light</vt:lpstr>
      <vt:lpstr>Wingdings</vt:lpstr>
      <vt:lpstr>Fira Sans Extra Condensed</vt:lpstr>
      <vt:lpstr>Anaheim</vt:lpstr>
      <vt:lpstr>Elsie</vt:lpstr>
      <vt:lpstr>Office Theme</vt:lpstr>
      <vt:lpstr>1_Chemistry Thesis Infographics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changes of state</dc:title>
  <dc:creator>Xinh Đẹp Dịu Hiền Huế Thị</dc:creator>
  <cp:lastModifiedBy>Admin</cp:lastModifiedBy>
  <cp:revision>47</cp:revision>
  <dcterms:created xsi:type="dcterms:W3CDTF">2006-08-16T00:00:00Z</dcterms:created>
  <dcterms:modified xsi:type="dcterms:W3CDTF">2025-03-02T03:51:56Z</dcterms:modified>
  <dc:identifier>DAFn2dd0_sY</dc:identifier>
</cp:coreProperties>
</file>