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33" r:id="rId2"/>
  </p:sldMasterIdLst>
  <p:notesMasterIdLst>
    <p:notesMasterId r:id="rId23"/>
  </p:notesMasterIdLst>
  <p:handoutMasterIdLst>
    <p:handoutMasterId r:id="rId24"/>
  </p:handoutMasterIdLst>
  <p:sldIdLst>
    <p:sldId id="12605" r:id="rId3"/>
    <p:sldId id="256" r:id="rId4"/>
    <p:sldId id="12548" r:id="rId5"/>
    <p:sldId id="12593" r:id="rId6"/>
    <p:sldId id="12573" r:id="rId7"/>
    <p:sldId id="12592" r:id="rId8"/>
    <p:sldId id="12599" r:id="rId9"/>
    <p:sldId id="12574" r:id="rId10"/>
    <p:sldId id="12575" r:id="rId11"/>
    <p:sldId id="12602" r:id="rId12"/>
    <p:sldId id="12603" r:id="rId13"/>
    <p:sldId id="12601" r:id="rId14"/>
    <p:sldId id="12595" r:id="rId15"/>
    <p:sldId id="12576" r:id="rId16"/>
    <p:sldId id="329" r:id="rId17"/>
    <p:sldId id="12587" r:id="rId18"/>
    <p:sldId id="12597" r:id="rId19"/>
    <p:sldId id="12588" r:id="rId20"/>
    <p:sldId id="12522" r:id="rId21"/>
    <p:sldId id="2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87409" autoAdjust="0"/>
  </p:normalViewPr>
  <p:slideViewPr>
    <p:cSldViewPr snapToGrid="0">
      <p:cViewPr varScale="1">
        <p:scale>
          <a:sx n="61" d="100"/>
          <a:sy n="61" d="100"/>
        </p:scale>
        <p:origin x="180" y="7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3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CE7DC-EECD-2843-3839-CB1DF235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18BE29-1C74-9F5D-796B-F10E43443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12BC67-1D92-0506-BABB-E521F903E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7C101-43FB-7D57-22ED-6A7B0B6FE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33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5F0BD-2932-7D55-F4F9-FC5FAFA1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097D5-8269-36DB-6D1E-366011075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EDBE85-1BDF-B7DC-24CD-CD4E408D8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DA3B2-2665-4D11-3D47-8BE96B0D6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93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E599C-D194-D02D-5537-DEF912BD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2C0B23-C050-9B8D-44A5-6DE1F3373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41ED2-1ACB-4CB0-7487-9CB8D7AA6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B60A2-D5EA-C331-9AEC-A99386615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06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6F3F-ACE4-0BDE-0611-18D8ED87A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D9DD9-C1C6-415D-A8A1-3DA25F9C7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C01A-CD35-08B4-03FE-68B3A05D1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6ED6-6F4E-5712-2BE0-51A1E641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E36C4-F351-14DB-CF8F-C1D2B7B2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E9D8-83DC-42CD-996B-08B3A08FA2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69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9AC9-4C8D-EE87-8975-0FA519F2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FD32-2C4B-E148-14F2-972E587D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ACFDD-5783-1728-5315-AF78819B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34D0-260E-CB51-2DBC-6AD951D3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F485-D1D6-B841-F3D0-52CBDA66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9B2A-67BA-4F40-B28D-1EB59BC822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12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7162-91BE-3B8A-53DB-3F8EA50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BE4F9-3017-2A20-A33B-F46777D97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9C77B-DAD3-4DE5-EB66-27F4101B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8EC5-E9A0-BA83-A0B0-53141DA5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C9213-A04D-8A65-EFF7-3AF725F7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C37E-218E-44A7-81E0-2BF8FC4811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690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054D-1994-E77A-8402-9B7F9B6B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E8934-3DA7-F53F-E421-1B70F9BDB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9B2EE-EC2E-2D1A-28AE-94EED84A2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85CC9-A317-C41C-0433-02D0400B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BD131-C0BB-3DE7-77FB-6EAB8E30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72B0C-50E7-ED87-F6E7-60E0ECC7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3071D-6471-4A8F-A3B7-9A9A328D51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72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C9B9-DBFE-8FE3-41FA-BBE50A97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88BEC-C606-2519-6EEB-D3BC15FC7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CD483-B881-FE08-4304-4296AD774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D61D7-636A-CA9A-CB86-C3DBD4D5D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F31FE-25F6-44E0-DFC4-FBC1F6CAB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A39BA-4571-BE7D-D9AD-932A3E8A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E8A39-A02A-7542-162E-82429399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C45E7-8A8B-57DA-5A52-EEBC2802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8A19-637E-4E97-A26E-9141FEE54C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445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F771-126F-4D3E-20FB-521BE6E9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F0F4E-323D-422B-A1F1-2E853762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488B2-372D-4D53-0F35-3FB22CCD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484FD-0306-FE5F-477C-8A312D6D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B2F9-0E0E-4EC3-8834-99A35F3B30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893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D3942-B614-A797-88DC-535664DA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98EAB-1928-4FBC-7D18-20F6DB95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5B8F-E803-D565-C44C-308BBF77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F9A5-C3BF-408D-9C9A-69A692A27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78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BF1A-ED50-B2BD-C262-35103332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60FAB-4F37-023D-798D-26099778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865AC-348B-82C0-9245-BD535C411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A6694-3D3D-2B5C-A093-B1E4AB4A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E5EE2-4DDF-AF4E-2841-A20027EC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AE92D-D336-9D9E-5B91-A18EAE7A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FF1-4531-4D51-948A-949BCBFB74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663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50FC-AD5A-0734-0E20-73F6B36A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6D060-73EE-20C5-6A72-372FC4500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01F1A-588E-315E-611A-509A2FA8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22F9B-8A36-2CF7-3397-A5ABED43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5DC1A-D833-3821-254E-994B061B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58014-CB80-68AF-EDE8-6241EB81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B9D21-6AD6-470F-A737-CC161502CF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51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1E38-DD0B-3774-A44D-7F699017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7B888-B02F-F55E-BAAB-D0BEFC240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809A-8A00-64AF-B0F2-6A9A9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E9E03-D652-AF7D-3520-70008ECE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EE319-77E1-4BEF-1FB4-B685489A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FC48-8983-47A8-92C7-2826EC2529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326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B1CEA-B28B-7A97-AB95-4597348FB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12011-10BE-EEBA-2126-19A923745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DC1A-BA7C-A8EC-65A7-9F6DDA13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EF339-DF73-AABF-A44D-FE4061CE9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E81D7-BDCE-EE04-804E-71C9011A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658-ECF1-4612-82C7-8D7161FE86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21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6DB13-3BA8-A7C9-41E2-BB363875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F52F7-4623-3C64-6F40-B4F3A301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3A24-F970-45B8-AE2E-3DF162702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88A43-BC11-B73D-A8D8-AFFB35011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B45F-0515-E4D2-CFD1-0694B4E3D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8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image" Target="../media/image131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slide" Target="slide18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2B484-B512-6DD2-4082-B95E734D1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25DD50D-D272-7F9C-11F6-ED1D14701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66164E-BE4F-4A1F-46AE-BE08A15D5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12FC7D0-86A9-9551-1D8A-BB3808BBC8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F80EA41-638C-41A3-011C-9493EAAFBC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2F3F29-7416-5520-81A9-C55E10A9B1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E7999FF-92A0-3844-516E-F1ED3189E03F}"/>
              </a:ext>
            </a:extLst>
          </p:cNvPr>
          <p:cNvSpPr txBox="1"/>
          <p:nvPr/>
        </p:nvSpPr>
        <p:spPr>
          <a:xfrm>
            <a:off x="1785685" y="1353508"/>
            <a:ext cx="91941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  <a:extLst>
              <a:ext uri="{FF2B5EF4-FFF2-40B4-BE49-F238E27FC236}">
                <a16:creationId xmlns:a16="http://schemas.microsoft.com/office/drawing/2014/main" id="{063F9182-A651-7D94-89C1-1E53CE8A0F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841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5F8F-1062-53E6-7273-2BAE51DF2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D1BAAB-2B53-BED7-5245-0BDFD250D354}"/>
                  </a:ext>
                </a:extLst>
              </p:cNvPr>
              <p:cNvSpPr/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29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</a:t>
                </a:r>
                <a:r>
                  <a:rPr lang="vi-VN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8 gam iron(III) oxide tác dụng với khí hydrogen dư ở nhiệt độ cao, thu được 4,2 gam iron. Ph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ứng x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ra như sau: Fe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2Fe + 3H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O.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hiệu suất phản ứng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blipFill>
                <a:blip r:embed="rId4"/>
                <a:stretch>
                  <a:fillRect l="-1292" t="-3421" b="-71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5A1B9D-8BDD-5314-6691-B455C11528EE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59E35-E093-62C5-4B4C-581D5777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8" y="2815610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96937-9BE0-CB4F-384E-3292A4080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FC22D5-4596-96E2-5666-49624DE7ADD7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DF9F86EA-51CC-D121-7AD6-D9CB3649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8" y="4121801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3A756CC-A1D6-7F58-1318-D55980917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578765"/>
              </p:ext>
            </p:extLst>
          </p:nvPr>
        </p:nvGraphicFramePr>
        <p:xfrm>
          <a:off x="788149" y="5370856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651000" imgH="457200" progId="Equation.DSMT4">
                  <p:embed/>
                </p:oleObj>
              </mc:Choice>
              <mc:Fallback>
                <p:oleObj r:id="rId5" imgW="165100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21BD140-9017-4E19-92A0-0AE0AC586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49" y="5370856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B2AAB9B-37F9-FC6C-BF8D-DBF68FE6E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087" y="3308753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86EBD-E26E-7600-39B0-35301652B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A88AD5-528D-59CD-C564-A386D1F00513}"/>
                  </a:ext>
                </a:extLst>
              </p:cNvPr>
              <p:cNvSpPr/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29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</a:t>
                </a:r>
                <a:r>
                  <a:rPr lang="vi-VN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8 gam iron(III) oxide tác dụng với khí hydrogen dư ở nhiệt độ cao, thu được 4,2 gam iron. Ph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ứng x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ra như sau: Fe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2Fe + 3H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O.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hiệu suất phản ứng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blipFill>
                <a:blip r:embed="rId4"/>
                <a:stretch>
                  <a:fillRect l="-1292" t="-3421" b="-71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23FD2E8-A556-DEC0-9E33-838D4078A8B6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F82C5FE-23E0-8281-3805-7174EC3F7D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5" imgW="2019300" imgH="457200" progId="Equation.DSMT4">
                  <p:embed/>
                </p:oleObj>
              </mc:Choice>
              <mc:Fallback>
                <p:oleObj r:id="rId5" imgW="201930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97BEA62-3C86-4087-B657-4A0029180B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0323AC-0A16-F1AE-6F4F-9D7BF1421C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08541" y="4757024"/>
          <a:ext cx="3592507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7" imgW="1688367" imgH="444307" progId="Equation.DSMT4">
                  <p:embed/>
                </p:oleObj>
              </mc:Choice>
              <mc:Fallback>
                <p:oleObj r:id="rId7" imgW="1688367" imgH="444307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BDCF9D7-450E-464D-B587-C007EB8E6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541" y="4757024"/>
                        <a:ext cx="3592507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C7AC7FE-F2AF-08B2-59EA-C8190C3A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8" y="2815610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D4E495-0A96-E8A2-872B-C6EA6E63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27C02A9-30A3-6247-F7DA-34A132D43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21D42-CE20-5855-E15F-EDD4F6715A1B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B05B2558-DE19-6715-E28F-984FC7AF2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020" y="2897425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5F3411E-73DE-6E50-0147-296E230A06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9" imgW="1651000" imgH="457200" progId="Equation.DSMT4">
                  <p:embed/>
                </p:oleObj>
              </mc:Choice>
              <mc:Fallback>
                <p:oleObj r:id="rId9" imgW="165100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21BD140-9017-4E19-92A0-0AE0AC586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882A26E2-7B9B-C6BB-C3A0-65E7D599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5A23382-972F-D2A9-08A1-4B14B6F38F5C}"/>
              </a:ext>
            </a:extLst>
          </p:cNvPr>
          <p:cNvSpPr/>
          <p:nvPr/>
        </p:nvSpPr>
        <p:spPr>
          <a:xfrm>
            <a:off x="582493" y="5103190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F9B85-15EC-0466-3472-48A405EBF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F3A51-48DB-5887-8FC4-5F3D1325E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5883049"/>
          </a:xfrm>
        </p:spPr>
        <p:txBody>
          <a:bodyPr>
            <a:normAutofit/>
          </a:bodyPr>
          <a:lstStyle/>
          <a:p>
            <a:pPr algn="ctr"/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8691728-D600-00D2-E508-DC9EF7F99F52}"/>
                  </a:ext>
                </a:extLst>
              </p:cNvPr>
              <p:cNvSpPr/>
              <p:nvPr/>
            </p:nvSpPr>
            <p:spPr>
              <a:xfrm>
                <a:off x="2481929" y="1966117"/>
                <a:ext cx="6502927" cy="80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0E8D7-6AB8-FC9B-AF9E-E4E720685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29" y="1966117"/>
                <a:ext cx="6502927" cy="800732"/>
              </a:xfrm>
              <a:prstGeom prst="rect">
                <a:avLst/>
              </a:prstGeom>
              <a:blipFill>
                <a:blip r:embed="rId2"/>
                <a:stretch>
                  <a:fillRect l="-23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744A1A-9A99-2DBE-24D9-38FC6E0254A2}"/>
                  </a:ext>
                </a:extLst>
              </p:cNvPr>
              <p:cNvSpPr/>
              <p:nvPr/>
            </p:nvSpPr>
            <p:spPr>
              <a:xfrm>
                <a:off x="1987943" y="3900021"/>
                <a:ext cx="6502927" cy="80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6FEB52-21A6-041C-52FB-BFEC5EEA9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43" y="3900021"/>
                <a:ext cx="6502927" cy="800732"/>
              </a:xfrm>
              <a:prstGeom prst="rect">
                <a:avLst/>
              </a:prstGeom>
              <a:blipFill>
                <a:blip r:embed="rId3"/>
                <a:stretch>
                  <a:fillRect l="-23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24B35-857A-2C3C-94E2-3C2613679113}"/>
                  </a:ext>
                </a:extLst>
              </p:cNvPr>
              <p:cNvSpPr/>
              <p:nvPr/>
            </p:nvSpPr>
            <p:spPr>
              <a:xfrm>
                <a:off x="1846052" y="5376231"/>
                <a:ext cx="6502927" cy="818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3128DF-D1EB-8CAA-C6F9-1543F563D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52" y="5376231"/>
                <a:ext cx="6502927" cy="818301"/>
              </a:xfrm>
              <a:prstGeom prst="rect">
                <a:avLst/>
              </a:prstGeom>
              <a:blipFill>
                <a:blip r:embed="rId4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7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EB56-D565-1EB1-7792-FFD5AFFD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6F7077B2-681E-D6BB-ABFA-850B3211B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2D281-A4EA-925D-2B1A-E78956D71579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8F73E64-7E9D-2F2A-7B11-B1F7579F8A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57984"/>
              </p:ext>
            </p:extLst>
          </p:nvPr>
        </p:nvGraphicFramePr>
        <p:xfrm>
          <a:off x="7671520" y="3252407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1968500" imgH="457200" progId="Equation.DSMT4">
                  <p:embed/>
                </p:oleObj>
              </mc:Choice>
              <mc:Fallback>
                <p:oleObj r:id="rId4" imgW="196850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D2AEA6-D83E-45B9-9761-51E8971827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1520" y="3252407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91260F-2F79-B0A5-B9D7-3CEBDE43E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50433"/>
              </p:ext>
            </p:extLst>
          </p:nvPr>
        </p:nvGraphicFramePr>
        <p:xfrm>
          <a:off x="1782930" y="5649039"/>
          <a:ext cx="9299292" cy="79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6" imgW="4673600" imgH="495300" progId="Equation.DSMT4">
                  <p:embed/>
                </p:oleObj>
              </mc:Choice>
              <mc:Fallback>
                <p:oleObj r:id="rId6" imgW="4673600" imgH="4953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BCF42F4-D98F-45A4-A0BB-6C413A21B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930" y="5649039"/>
                        <a:ext cx="9299292" cy="799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E34CB989-C6BC-E4BD-597B-C8FECE65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42" y="1412476"/>
            <a:ext cx="11102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 10 gam calcium carbonate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  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291AC6E-5A41-DAF5-1E13-1876C7DC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136" y="4264044"/>
            <a:ext cx="9941319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lang="ja-JP" altLang="en-US" sz="2400" i="1" dirty="0">
                <a:solidFill>
                  <a:schemeClr val="accent6">
                    <a:lumMod val="50000"/>
                  </a:schemeClr>
                </a:solidFill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　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CaO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D219C5-DD7A-D93F-580F-599235124645}"/>
                  </a:ext>
                </a:extLst>
              </p:cNvPr>
              <p:cNvSpPr/>
              <p:nvPr/>
            </p:nvSpPr>
            <p:spPr>
              <a:xfrm>
                <a:off x="1061545" y="2593956"/>
                <a:ext cx="9941319" cy="3964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r>
                  <a:rPr lang="en-US" altLang="en-US" sz="24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Giải</a:t>
                </a:r>
                <a:r>
                  <a:rPr lang="en-US" alt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 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 PTPU :                     CaCO</a:t>
                </a:r>
                <a:r>
                  <a:rPr lang="en-US" altLang="en-US" sz="2400" i="1" baseline="-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24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 CaO + CO</a:t>
                </a:r>
                <a:r>
                  <a:rPr lang="en-US" altLang="en-US" sz="2400" i="1" baseline="-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2</a:t>
                </a:r>
                <a:endPara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r>
                  <a:rPr lang="en-US" altLang="en-US" sz="2400" i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 mol </a:t>
                </a:r>
                <a:r>
                  <a:rPr lang="en-US" altLang="en-US" sz="2400" i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OpenSans" charset="0"/>
                    <a:cs typeface="Times New Roman" panose="02020603050405020304" pitchFamily="18" charset="0"/>
                  </a:rPr>
                  <a:t> PT             1       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MJXc-TeX-main-R" charset="0"/>
                    <a:cs typeface="Times New Roman" panose="02020603050405020304" pitchFamily="18" charset="0"/>
                  </a:rPr>
                  <a:t>→ 1 (mol)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r>
                  <a:rPr lang="en-US" altLang="en-US" sz="2400" i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mol </a:t>
                </a:r>
                <a:r>
                  <a:rPr lang="en-US" altLang="en-US" sz="2400" i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theo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đề</a:t>
                </a: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:           0,1       0,1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endParaRPr lang="en-US" altLang="en-US" sz="24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endParaRPr lang="en-US" altLang="en-US" sz="24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endParaRPr lang="en-US" altLang="en-US" sz="24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endParaRPr lang="en-US" altLang="en-US" sz="24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endParaRPr lang="en-US" altLang="en-US" sz="2400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061075" algn="r"/>
                  </a:tabLst>
                </a:pPr>
                <a:r>
                  <a:rPr lang="en-US" altLang="en-US" sz="2400" i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                    </a:t>
                </a:r>
                <a:endParaRPr lang="en-US" altLang="en-US" sz="2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D219C5-DD7A-D93F-580F-599235124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45" y="2593956"/>
                <a:ext cx="9941319" cy="3964034"/>
              </a:xfrm>
              <a:prstGeom prst="rect">
                <a:avLst/>
              </a:prstGeom>
              <a:blipFill>
                <a:blip r:embed="rId8"/>
                <a:stretch>
                  <a:fillRect l="-920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1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5030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5030416"/>
              </a:xfrm>
              <a:prstGeom prst="rect">
                <a:avLst/>
              </a:prstGeom>
              <a:blipFill>
                <a:blip r:embed="rId3"/>
                <a:stretch>
                  <a:fillRect l="-167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00AE-B76B-4789-9AC0-D2495D67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5883049"/>
          </a:xfrm>
        </p:spPr>
        <p:txBody>
          <a:bodyPr>
            <a:normAutofit/>
          </a:bodyPr>
          <a:lstStyle/>
          <a:p>
            <a:pPr algn="ctr"/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0E8D7-6AB8-FC9B-AF9E-E4E7206856BB}"/>
                  </a:ext>
                </a:extLst>
              </p:cNvPr>
              <p:cNvSpPr/>
              <p:nvPr/>
            </p:nvSpPr>
            <p:spPr>
              <a:xfrm>
                <a:off x="2481929" y="1966117"/>
                <a:ext cx="6502927" cy="80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80E8D7-6AB8-FC9B-AF9E-E4E720685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29" y="1966117"/>
                <a:ext cx="6502927" cy="800732"/>
              </a:xfrm>
              <a:prstGeom prst="rect">
                <a:avLst/>
              </a:prstGeom>
              <a:blipFill>
                <a:blip r:embed="rId2"/>
                <a:stretch>
                  <a:fillRect l="-23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6FEB52-21A6-041C-52FB-BFEC5EEA9439}"/>
                  </a:ext>
                </a:extLst>
              </p:cNvPr>
              <p:cNvSpPr/>
              <p:nvPr/>
            </p:nvSpPr>
            <p:spPr>
              <a:xfrm>
                <a:off x="1987943" y="3900021"/>
                <a:ext cx="6502927" cy="80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6FEB52-21A6-041C-52FB-BFEC5EEA9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43" y="3900021"/>
                <a:ext cx="6502927" cy="800732"/>
              </a:xfrm>
              <a:prstGeom prst="rect">
                <a:avLst/>
              </a:prstGeom>
              <a:blipFill>
                <a:blip r:embed="rId3"/>
                <a:stretch>
                  <a:fillRect l="-23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3128DF-D1EB-8CAA-C6F9-1543F563DDD9}"/>
                  </a:ext>
                </a:extLst>
              </p:cNvPr>
              <p:cNvSpPr/>
              <p:nvPr/>
            </p:nvSpPr>
            <p:spPr>
              <a:xfrm>
                <a:off x="1846052" y="5376231"/>
                <a:ext cx="6502927" cy="818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3128DF-D1EB-8CAA-C6F9-1543F563D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52" y="5376231"/>
                <a:ext cx="6502927" cy="818301"/>
              </a:xfrm>
              <a:prstGeom prst="rect">
                <a:avLst/>
              </a:prstGeom>
              <a:blipFill>
                <a:blip r:embed="rId4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2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5909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0" name="Right Arrow 50">
            <a:hlinkClick r:id="rId5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6B81-773C-9A3E-380E-B5C0B01C1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4663B73D-9D5F-59A9-FE7A-506D930B5EF5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13E6B2-710F-3E6D-4273-3B4180656D9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429A584B-DE0B-0C01-C29E-072DEDA78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4BA5B-1D64-C3AA-B919-B43B5A61761D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6F650AA9-5095-9A2C-AA61-5491EA45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B85DC582-CAFE-8D2F-9D16-264F24ECB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A78AE209-14E8-B908-BBDB-E85660B6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ED7679F9-15F3-7FE3-B340-DDD9CDDA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E1D91366-E944-BDD2-8914-D01E3C4974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06BF041F-6CEE-5DD5-384A-930EDA25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822" y="1982496"/>
            <a:ext cx="7416803" cy="160009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0F9F84F-7034-F35B-69E1-8270C3D8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E8089DF1-ACC2-626C-252D-426BCFA9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3215583D-F70B-301A-8771-21312C97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DB86BF7B-B08B-31B7-095E-7E11A359A8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7C1C25E1-24F8-0E56-2495-945CE79D5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747439"/>
            <a:ext cx="7414839" cy="106492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1CFB6CBA-10E6-7D2E-F788-396FD4B6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F7108E81-422D-66DD-EC14-FAF6A23EB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C4B8B22B-D814-8C9A-5E36-F64659D25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E79C7153-A103-A1AB-5C7E-ED24AD5425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618D143C-122C-B510-783F-3F189167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769FA9B3-C5C2-E2B0-F697-0368831B6D86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2DD2C48-5ED0-4A7C-8732-2ABB266BBE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3EB6D54D-EAD5-575E-15C4-4417ADF574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6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51">
                <a:extLst>
                  <a:ext uri="{FF2B5EF4-FFF2-40B4-BE49-F238E27FC236}">
                    <a16:creationId xmlns:a16="http://schemas.microsoft.com/office/drawing/2014/main" id="{3EA36008-318F-4ABE-8C60-D74ACE42D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4320" y="898805"/>
                <a:ext cx="9867680" cy="4862231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Theo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đề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H = 80%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   </a:t>
                </a:r>
              </a:p>
              <a:p>
                <a:pPr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(1)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n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Zn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= n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H2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 = 0,2 mol   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H% =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thực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tế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/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lý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thuyết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 . 100% (2)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Theo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đề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thực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tế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phản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ứng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được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0,2 mol Zn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=&gt;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Khối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Zn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thực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tế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tham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 p ứ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: 0,2 . 65 = 13 gam</a:t>
                </a: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=&gt;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Khối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Zn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cần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dùng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( hay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khối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Zn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lý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thuyết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100%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den>
                    </m:f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`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buNone/>
                </a:pPr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m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Zn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lý</a:t>
                </a:r>
                <a:r>
                  <a:rPr lang="en-US" sz="2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 </a:t>
                </a:r>
                <a:r>
                  <a:rPr lang="en-US" sz="2800" b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thuyết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OpenSans"/>
                    <a:cs typeface="Times New Roman" panose="02020603050405020304" pitchFamily="18" charset="0"/>
                  </a:rPr>
                  <a:t> 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kumimoji="0" lang="en-US" alt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100%</m:t>
                        </m:r>
                      </m:num>
                      <m:den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den>
                    </m:f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16,25g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AutoShape 51">
                <a:extLst>
                  <a:ext uri="{FF2B5EF4-FFF2-40B4-BE49-F238E27FC236}">
                    <a16:creationId xmlns:a16="http://schemas.microsoft.com/office/drawing/2014/main" id="{3EA36008-318F-4ABE-8C60-D74ACE42D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4320" y="898805"/>
                <a:ext cx="9867680" cy="486223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r="-123"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5522874" cy="3579914"/>
            <a:chOff x="6338659" y="3726694"/>
            <a:chExt cx="5522874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5522874" cy="1381129"/>
              <a:chOff x="4442370" y="2728106"/>
              <a:chExt cx="5522874" cy="138112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4822154" cy="41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7 </a:t>
                </a:r>
              </a:p>
              <a:p>
                <a:pPr lvl="0">
                  <a:defRPr/>
                </a:pP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Tốc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 </a:t>
                </a: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độ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 </a:t>
                </a: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phản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 </a:t>
                </a: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ứng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 </a:t>
                </a: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và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 </a:t>
                </a: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chất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 </a:t>
                </a: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xúc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 </a:t>
                </a:r>
                <a:r>
                  <a:rPr lang="en-US" altLang="zh-CN" sz="2800" kern="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Yeseva One" panose="00000500000000000000" charset="0"/>
                    <a:cs typeface="Times New Roman" panose="02020603050405020304" pitchFamily="18" charset="0"/>
                    <a:sym typeface="Yeseva One" panose="00000500000000000000" charset="0"/>
                  </a:rPr>
                  <a:t>tác</a:t>
                </a:r>
                <a:endParaRPr lang="zh-CN" altLang="en-US" sz="2800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Yeseva One" panose="00000500000000000000" charset="0"/>
                  <a:cs typeface="Times New Roman" panose="02020603050405020304" pitchFamily="18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6429" y="872773"/>
            <a:ext cx="9911441" cy="4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93258-E816-A8BD-071D-F3A8817AF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A9DD61-5A2D-52FA-A124-AF94E6438F44}"/>
              </a:ext>
            </a:extLst>
          </p:cNvPr>
          <p:cNvSpPr txBox="1"/>
          <p:nvPr/>
        </p:nvSpPr>
        <p:spPr>
          <a:xfrm>
            <a:off x="914400" y="860942"/>
            <a:ext cx="56598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40D573-A3FF-D0D8-F9BA-DA207E96CE79}"/>
              </a:ext>
            </a:extLst>
          </p:cNvPr>
          <p:cNvSpPr/>
          <p:nvPr/>
        </p:nvSpPr>
        <p:spPr>
          <a:xfrm>
            <a:off x="695577" y="1378350"/>
            <a:ext cx="944512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275ED-AA96-55EC-DC63-B07C538E0DCE}"/>
              </a:ext>
            </a:extLst>
          </p:cNvPr>
          <p:cNvSpPr txBox="1"/>
          <p:nvPr/>
        </p:nvSpPr>
        <p:spPr>
          <a:xfrm>
            <a:off x="914399" y="204725"/>
            <a:ext cx="106890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33612148-21F4-8D7F-4266-A999ED1ADA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7384608"/>
                  </p:ext>
                </p:extLst>
              </p:nvPr>
            </p:nvGraphicFramePr>
            <p:xfrm>
              <a:off x="-3842530" y="5102116"/>
              <a:ext cx="3048000" cy="1714500"/>
            </p:xfrm>
            <a:graphic>
              <a:graphicData uri="http://schemas.microsoft.com/office/powerpoint/2016/slidezoom">
                <pslz:sldZm>
                  <pslz:sldZmObj sldId="12593" cId="750083714">
                    <pslz:zmPr id="{867E3F40-2290-401B-BF06-2C066D912BA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3612148-21F4-8D7F-4266-A999ED1ADA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842530" y="510211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0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898072" y="666836"/>
                <a:ext cx="10706100" cy="4894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Trong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100%).</a:t>
                </a:r>
              </a:p>
              <a:p>
                <a:pPr algn="just">
                  <a:lnSpc>
                    <a:spcPct val="107000"/>
                  </a:lnSpc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2. Theo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gam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sản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phẩm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m` gam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m`≤ m,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72" y="666836"/>
                <a:ext cx="10706100" cy="4894032"/>
              </a:xfrm>
              <a:prstGeom prst="rect">
                <a:avLst/>
              </a:prstGeom>
              <a:blipFill>
                <a:blip r:embed="rId2"/>
                <a:stretch>
                  <a:fillRect l="-1138" t="-1245" r="-1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E378-C5A5-1131-0055-D9861A523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849FE-45DF-D76E-523D-8AEC26EB7136}"/>
              </a:ext>
            </a:extLst>
          </p:cNvPr>
          <p:cNvSpPr txBox="1"/>
          <p:nvPr/>
        </p:nvSpPr>
        <p:spPr>
          <a:xfrm>
            <a:off x="914400" y="860942"/>
            <a:ext cx="56598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4AC6A7-C0B6-22F5-92ED-49BCCF0646D4}"/>
              </a:ext>
            </a:extLst>
          </p:cNvPr>
          <p:cNvSpPr/>
          <p:nvPr/>
        </p:nvSpPr>
        <p:spPr>
          <a:xfrm>
            <a:off x="695577" y="1378350"/>
            <a:ext cx="9445125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1473F1-9E23-5A27-7AAA-A82B761B2B13}"/>
                  </a:ext>
                </a:extLst>
              </p:cNvPr>
              <p:cNvSpPr/>
              <p:nvPr/>
            </p:nvSpPr>
            <p:spPr>
              <a:xfrm>
                <a:off x="1034234" y="1528779"/>
                <a:ext cx="11022430" cy="532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 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m)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m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thượng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n)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n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endPara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1473F1-9E23-5A27-7AAA-A82B761B2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34" y="1528779"/>
                <a:ext cx="11022430" cy="5326202"/>
              </a:xfrm>
              <a:prstGeom prst="rect">
                <a:avLst/>
              </a:prstGeom>
              <a:blipFill>
                <a:blip r:embed="rId2"/>
                <a:stretch>
                  <a:fillRect l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CAA127-90CB-A2DA-442C-89843EF1A680}"/>
                  </a:ext>
                </a:extLst>
              </p:cNvPr>
              <p:cNvSpPr/>
              <p:nvPr/>
            </p:nvSpPr>
            <p:spPr>
              <a:xfrm>
                <a:off x="2844536" y="2628268"/>
                <a:ext cx="6502927" cy="80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8CAA127-90CB-A2DA-442C-89843EF1A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36" y="2628268"/>
                <a:ext cx="6502927" cy="800732"/>
              </a:xfrm>
              <a:prstGeom prst="rect">
                <a:avLst/>
              </a:prstGeom>
              <a:blipFill>
                <a:blip r:embed="rId3"/>
                <a:stretch>
                  <a:fillRect l="-2439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113BC7-C62F-F894-C767-12F34974BCB6}"/>
              </a:ext>
            </a:extLst>
          </p:cNvPr>
          <p:cNvSpPr txBox="1"/>
          <p:nvPr/>
        </p:nvSpPr>
        <p:spPr>
          <a:xfrm>
            <a:off x="914399" y="204725"/>
            <a:ext cx="1068902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6. TÍNH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A8670-B508-1A63-91D1-547B67EB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0DFE-DB0C-123C-BE58-0AC5FCE5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588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marL="0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A452E77-8691-30B1-B802-A7441CF29E91}"/>
                  </a:ext>
                </a:extLst>
              </p:cNvPr>
              <p:cNvSpPr/>
              <p:nvPr/>
            </p:nvSpPr>
            <p:spPr>
              <a:xfrm>
                <a:off x="2623818" y="895870"/>
                <a:ext cx="6502927" cy="80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A452E77-8691-30B1-B802-A7441CF29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818" y="895870"/>
                <a:ext cx="6502927" cy="800732"/>
              </a:xfrm>
              <a:prstGeom prst="rect">
                <a:avLst/>
              </a:prstGeom>
              <a:blipFill>
                <a:blip r:embed="rId2"/>
                <a:stretch>
                  <a:fillRect l="-23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1263DE-EC83-A7EA-17CB-08566C97B9B7}"/>
                  </a:ext>
                </a:extLst>
              </p:cNvPr>
              <p:cNvSpPr/>
              <p:nvPr/>
            </p:nvSpPr>
            <p:spPr>
              <a:xfrm>
                <a:off x="1956412" y="3028634"/>
                <a:ext cx="6502927" cy="800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𝑯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31263DE-EC83-A7EA-17CB-08566C97B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12" y="3028634"/>
                <a:ext cx="6502927" cy="800732"/>
              </a:xfrm>
              <a:prstGeom prst="rect">
                <a:avLst/>
              </a:prstGeom>
              <a:blipFill>
                <a:blip r:embed="rId3"/>
                <a:stretch>
                  <a:fillRect l="-2437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1712C7-C273-7AB5-9C1D-B0C595DE62A3}"/>
                  </a:ext>
                </a:extLst>
              </p:cNvPr>
              <p:cNvSpPr/>
              <p:nvPr/>
            </p:nvSpPr>
            <p:spPr>
              <a:xfrm>
                <a:off x="1846052" y="4752247"/>
                <a:ext cx="6502927" cy="818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den>
                    </m:f>
                    <m:r>
                      <a:rPr lang="en-US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1712C7-C273-7AB5-9C1D-B0C595DE6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52" y="4752247"/>
                <a:ext cx="6502927" cy="818301"/>
              </a:xfrm>
              <a:prstGeom prst="rect">
                <a:avLst/>
              </a:prstGeom>
              <a:blipFill>
                <a:blip r:embed="rId4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53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/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29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</a:t>
                </a:r>
                <a:r>
                  <a:rPr lang="vi-VN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8 gam iron(III) oxide tác dụng với khí hydrogen dư ở nhiệt độ cao, thu được 4,2 gam iron. Ph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ứng x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ra như sau: 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vi-VN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  <m:r>
                      <a:rPr lang="en-US" sz="3200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sz="32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O.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hiệu suất phản ứng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blipFill>
                <a:blip r:embed="rId2"/>
                <a:stretch>
                  <a:fillRect l="-1292" t="-3421" b="-71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/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vi-VN" sz="29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</a:t>
                </a:r>
                <a:r>
                  <a:rPr lang="vi-VN" sz="29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8 gam iron(III) oxide tác dụng với khí hydrogen dư ở nhiệt độ cao, thu được 4,2 gam iron. Ph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ứng x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ra như sau: Fe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vi-VN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2Fe + 3H</a:t>
                </a:r>
                <a:r>
                  <a:rPr lang="en-US" sz="32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O.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hiệu suất phản ứng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BDA02-DA14-44C7-BFEA-62CD49567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1" y="714988"/>
                <a:ext cx="11310258" cy="2300053"/>
              </a:xfrm>
              <a:prstGeom prst="rect">
                <a:avLst/>
              </a:prstGeom>
              <a:blipFill>
                <a:blip r:embed="rId4"/>
                <a:stretch>
                  <a:fillRect l="-1292" t="-3421" b="-71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5" imgW="2019300" imgH="457200" progId="Equation.DSMT4">
                  <p:embed/>
                </p:oleObj>
              </mc:Choice>
              <mc:Fallback>
                <p:oleObj r:id="rId5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38094"/>
              </p:ext>
            </p:extLst>
          </p:nvPr>
        </p:nvGraphicFramePr>
        <p:xfrm>
          <a:off x="1308541" y="4757024"/>
          <a:ext cx="3592507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7" imgW="1688367" imgH="444307" progId="Equation.DSMT4">
                  <p:embed/>
                </p:oleObj>
              </mc:Choice>
              <mc:Fallback>
                <p:oleObj r:id="rId7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541" y="4757024"/>
                        <a:ext cx="3592507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8" y="2815610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D93806-02BF-9552-C75E-2677CFBD4C53}"/>
              </a:ext>
            </a:extLst>
          </p:cNvPr>
          <p:cNvSpPr/>
          <p:nvPr/>
        </p:nvSpPr>
        <p:spPr>
          <a:xfrm>
            <a:off x="582493" y="5103190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4681</TotalTime>
  <Words>823</Words>
  <Application>Microsoft Office PowerPoint</Application>
  <PresentationFormat>Widescreen</PresentationFormat>
  <Paragraphs>172</Paragraphs>
  <Slides>20</Slides>
  <Notes>8</Notes>
  <HiddenSlides>0</HiddenSlides>
  <MMClips>2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SimSun</vt:lpstr>
      <vt:lpstr>SimSun</vt:lpstr>
      <vt:lpstr>游ゴシック</vt:lpstr>
      <vt:lpstr>.VnTime</vt:lpstr>
      <vt:lpstr>.VnTimeH</vt:lpstr>
      <vt:lpstr>Arial</vt:lpstr>
      <vt:lpstr>Calibri</vt:lpstr>
      <vt:lpstr>Calibri Light</vt:lpstr>
      <vt:lpstr>Cambria Math</vt:lpstr>
      <vt:lpstr>等线</vt:lpstr>
      <vt:lpstr>等线 Light</vt:lpstr>
      <vt:lpstr>MJXc-TeX-main-R</vt:lpstr>
      <vt:lpstr>Open Sans</vt:lpstr>
      <vt:lpstr>OpenSans</vt:lpstr>
      <vt:lpstr>Roboto</vt:lpstr>
      <vt:lpstr>Symbol</vt:lpstr>
      <vt:lpstr>Times New Roman</vt:lpstr>
      <vt:lpstr>Times New Roman Regular</vt:lpstr>
      <vt:lpstr>Yeseva One</vt:lpstr>
      <vt:lpstr>2-1031-7</vt:lpstr>
      <vt:lpstr>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</cp:lastModifiedBy>
  <cp:revision>186</cp:revision>
  <dcterms:created xsi:type="dcterms:W3CDTF">2018-12-13T14:11:00Z</dcterms:created>
  <dcterms:modified xsi:type="dcterms:W3CDTF">2025-01-07T03:05:41Z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