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68" r:id="rId4"/>
    <p:sldId id="257" r:id="rId5"/>
    <p:sldId id="261" r:id="rId6"/>
    <p:sldId id="269" r:id="rId7"/>
    <p:sldId id="270" r:id="rId8"/>
    <p:sldId id="272" r:id="rId9"/>
    <p:sldId id="271" r:id="rId10"/>
    <p:sldId id="264" r:id="rId11"/>
    <p:sldId id="273" r:id="rId12"/>
    <p:sldId id="274" r:id="rId13"/>
    <p:sldId id="275" r:id="rId14"/>
    <p:sldId id="266" r:id="rId15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ropika" panose="020B0604020202020204" charset="0"/>
      <p:regular r:id="rId21"/>
    </p:embeddedFont>
    <p:embeddedFont>
      <p:font typeface="Livvic Bold" panose="020B0604020202020204" charset="0"/>
      <p:regular r:id="rId22"/>
    </p:embeddedFont>
    <p:embeddedFont>
      <p:font typeface="Livvic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06" autoAdjust="0"/>
    <p:restoredTop sz="94622" autoAdjust="0"/>
  </p:normalViewPr>
  <p:slideViewPr>
    <p:cSldViewPr>
      <p:cViewPr varScale="1">
        <p:scale>
          <a:sx n="44" d="100"/>
          <a:sy n="44" d="100"/>
        </p:scale>
        <p:origin x="87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7CFFA-6464-4EB0-9FA0-BD6BA4540591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18250-DBE1-4A88-8E38-07CB29AFC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14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18250-DBE1-4A88-8E38-07CB29AFC0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22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18250-DBE1-4A88-8E38-07CB29AFC0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57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18250-DBE1-4A88-8E38-07CB29AFC0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76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18250-DBE1-4A88-8E38-07CB29AFC0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7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4192" y="1028700"/>
            <a:ext cx="8429808" cy="8229600"/>
          </a:xfrm>
          <a:custGeom>
            <a:avLst/>
            <a:gdLst/>
            <a:ahLst/>
            <a:cxnLst/>
            <a:rect l="l" t="t" r="r" b="b"/>
            <a:pathLst>
              <a:path w="8429808" h="8229600">
                <a:moveTo>
                  <a:pt x="0" y="0"/>
                </a:moveTo>
                <a:lnTo>
                  <a:pt x="8429808" y="0"/>
                </a:lnTo>
                <a:lnTo>
                  <a:pt x="842980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151404" y="2628900"/>
            <a:ext cx="7107896" cy="7386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8000" u="sng" spc="1448" dirty="0" err="1" smtClean="0">
                <a:solidFill>
                  <a:srgbClr val="7030A0"/>
                </a:solidFill>
                <a:latin typeface="Arial" panose="020B0604020202020204" pitchFamily="34" charset="0"/>
                <a:ea typeface="Tropika"/>
                <a:cs typeface="Arial" panose="020B0604020202020204" pitchFamily="34" charset="0"/>
                <a:sym typeface="Tropika"/>
              </a:rPr>
              <a:t>Bài</a:t>
            </a:r>
            <a:r>
              <a:rPr lang="en-US" sz="8000" u="sng" spc="1448" dirty="0" smtClean="0">
                <a:solidFill>
                  <a:srgbClr val="7030A0"/>
                </a:solidFill>
                <a:latin typeface="Arial" panose="020B0604020202020204" pitchFamily="34" charset="0"/>
                <a:ea typeface="Tropika"/>
                <a:cs typeface="Arial" panose="020B0604020202020204" pitchFamily="34" charset="0"/>
                <a:sym typeface="Tropika"/>
              </a:rPr>
              <a:t> 7:Tiết 19-22</a:t>
            </a:r>
            <a:r>
              <a:rPr lang="en-US" sz="8000" spc="1448" dirty="0" smtClean="0">
                <a:solidFill>
                  <a:srgbClr val="7030A0"/>
                </a:solidFill>
                <a:latin typeface="Arial" panose="020B0604020202020204" pitchFamily="34" charset="0"/>
                <a:ea typeface="Tropika"/>
                <a:cs typeface="Arial" panose="020B0604020202020204" pitchFamily="34" charset="0"/>
                <a:sym typeface="Tropika"/>
              </a:rPr>
              <a:t> </a:t>
            </a:r>
          </a:p>
          <a:p>
            <a:pPr algn="ctr"/>
            <a:r>
              <a:rPr lang="en-US" sz="8000" b="1" spc="1448" dirty="0" smtClean="0">
                <a:solidFill>
                  <a:srgbClr val="7030A0"/>
                </a:solidFill>
                <a:latin typeface="Arial" panose="020B0604020202020204" pitchFamily="34" charset="0"/>
                <a:ea typeface="Tropika"/>
                <a:cs typeface="Arial" panose="020B0604020202020204" pitchFamily="34" charset="0"/>
                <a:sym typeface="Tropika"/>
              </a:rPr>
              <a:t>TỐC ĐỘ PHẢN ỨNG VÀ CHẤT XÚC TÁC</a:t>
            </a:r>
            <a:endParaRPr lang="en-US" sz="8000" b="1" spc="1448" dirty="0">
              <a:solidFill>
                <a:srgbClr val="7030A0"/>
              </a:solidFill>
              <a:latin typeface="Arial" panose="020B0604020202020204" pitchFamily="34" charset="0"/>
              <a:ea typeface="Tropika"/>
              <a:cs typeface="Arial" panose="020B0604020202020204" pitchFamily="34" charset="0"/>
              <a:sym typeface="Tropik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86" y="8003092"/>
            <a:ext cx="7075714" cy="1892563"/>
          </a:xfrm>
          <a:custGeom>
            <a:avLst/>
            <a:gdLst/>
            <a:ahLst/>
            <a:cxnLst/>
            <a:rect l="l" t="t" r="r" b="b"/>
            <a:pathLst>
              <a:path w="8330124" h="2228084">
                <a:moveTo>
                  <a:pt x="0" y="0"/>
                </a:moveTo>
                <a:lnTo>
                  <a:pt x="8330124" y="0"/>
                </a:lnTo>
                <a:lnTo>
                  <a:pt x="8330124" y="2228084"/>
                </a:lnTo>
                <a:lnTo>
                  <a:pt x="0" y="22280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921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494383" y="0"/>
            <a:ext cx="7756434" cy="946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60"/>
              </a:lnSpc>
            </a:pPr>
            <a:r>
              <a:rPr lang="en-US" sz="5400" b="1" spc="680" smtClean="0">
                <a:solidFill>
                  <a:srgbClr val="927CB1"/>
                </a:solidFill>
                <a:latin typeface="Arial" panose="020B0604020202020204" pitchFamily="34" charset="0"/>
                <a:ea typeface="Tropika"/>
                <a:cs typeface="Arial" panose="020B0604020202020204" pitchFamily="34" charset="0"/>
                <a:sym typeface="Tropika"/>
              </a:rPr>
              <a:t>KẾT LUẬN</a:t>
            </a:r>
            <a:endParaRPr lang="en-US" sz="5400" b="1" spc="680">
              <a:solidFill>
                <a:srgbClr val="927CB1"/>
              </a:solidFill>
              <a:latin typeface="Arial" panose="020B0604020202020204" pitchFamily="34" charset="0"/>
              <a:ea typeface="Tropika"/>
              <a:cs typeface="Arial" panose="020B0604020202020204" pitchFamily="34" charset="0"/>
              <a:sym typeface="Tropika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33400" y="1657231"/>
            <a:ext cx="17308286" cy="10085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 nồng độ, nhiệt độ hoặc diện tích bề mặt tiếp xúc của chất tham gia phản ứng, </a:t>
            </a: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 độ phản ứng tăng lên.</a:t>
            </a:r>
            <a:endParaRPr lang="en-US" sz="3000" b="1">
              <a:solidFill>
                <a:srgbClr val="FF0000"/>
              </a:solidFill>
              <a:latin typeface="Arial" panose="020B0604020202020204" pitchFamily="34" charset="0"/>
              <a:ea typeface="Livvic"/>
              <a:cs typeface="Arial" panose="020B0604020202020204" pitchFamily="34" charset="0"/>
              <a:sym typeface="Livvi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33400" y="1056757"/>
            <a:ext cx="16764000" cy="562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681"/>
              </a:lnSpc>
            </a:pPr>
            <a:r>
              <a:rPr lang="en-US" sz="3600" b="1" spc="97" smtClean="0">
                <a:solidFill>
                  <a:srgbClr val="92BBCD"/>
                </a:solidFill>
                <a:latin typeface="Livvic Bold"/>
                <a:ea typeface="Livvic Bold"/>
                <a:cs typeface="Livvic Bold"/>
                <a:sym typeface="Livvic Bold"/>
              </a:rPr>
              <a:t>1. NỒNG ĐỘ, NHIỆT ĐỘ, DIỆN TÍCH BỀ MẶT TIẾP XÚC</a:t>
            </a:r>
            <a:endParaRPr lang="en-US" sz="3600" b="1" spc="97">
              <a:solidFill>
                <a:srgbClr val="92BBCD"/>
              </a:solidFill>
              <a:latin typeface="Livvic Bold"/>
              <a:ea typeface="Livvic Bold"/>
              <a:cs typeface="Livvic Bold"/>
              <a:sym typeface="Livvic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33400" y="3475597"/>
            <a:ext cx="17308286" cy="31577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vi-VN" sz="3000" smtClean="0">
                <a:ea typeface="Livvic"/>
                <a:cs typeface="Livvic"/>
                <a:sym typeface="Livvic"/>
              </a:rPr>
              <a:t>Có </a:t>
            </a:r>
            <a:r>
              <a:rPr lang="vi-VN" sz="3000">
                <a:ea typeface="Livvic"/>
                <a:cs typeface="Livvic"/>
                <a:sym typeface="Livvic"/>
              </a:rPr>
              <a:t>thể dùng chất xúc tác để </a:t>
            </a:r>
            <a:r>
              <a:rPr lang="vi-VN" sz="3000" smtClean="0">
                <a:ea typeface="Livvic"/>
                <a:cs typeface="Livvic"/>
                <a:sym typeface="Livvic"/>
              </a:rPr>
              <a:t>tăng </a:t>
            </a:r>
            <a:r>
              <a:rPr lang="vi-VN" sz="3000">
                <a:ea typeface="Livvic"/>
                <a:cs typeface="Livvic"/>
                <a:sym typeface="Livvic"/>
              </a:rPr>
              <a:t>tốc độ phản ứng. Sau phản ứng, </a:t>
            </a:r>
            <a:r>
              <a:rPr lang="vi-VN" sz="3000" b="1">
                <a:solidFill>
                  <a:srgbClr val="FF0000"/>
                </a:solidFill>
                <a:ea typeface="Livvic"/>
                <a:cs typeface="Livvic"/>
                <a:sym typeface="Livvic"/>
              </a:rPr>
              <a:t>khối lượng, tính chất hoá học của chất xúc tác không đổi.</a:t>
            </a:r>
            <a:r>
              <a:rPr lang="vi-VN" sz="3000">
                <a:ea typeface="Livvic"/>
                <a:cs typeface="Livvic"/>
                <a:sym typeface="Livvic"/>
              </a:rPr>
              <a:t> </a:t>
            </a:r>
            <a:endParaRPr lang="en-US" sz="3000" smtClean="0">
              <a:ea typeface="Livvic"/>
              <a:cs typeface="Livvic"/>
              <a:sym typeface="Livvic"/>
            </a:endParaRPr>
          </a:p>
          <a:p>
            <a:pPr algn="just">
              <a:lnSpc>
                <a:spcPct val="114000"/>
              </a:lnSpc>
            </a:pPr>
            <a:r>
              <a:rPr lang="vi-VN" sz="3000" b="1" smtClean="0">
                <a:ea typeface="Livvic"/>
                <a:cs typeface="Livvic"/>
                <a:sym typeface="Livvic"/>
              </a:rPr>
              <a:t>Ví </a:t>
            </a:r>
            <a:r>
              <a:rPr lang="vi-VN" sz="3000" b="1">
                <a:ea typeface="Livvic"/>
                <a:cs typeface="Livvic"/>
                <a:sym typeface="Livvic"/>
              </a:rPr>
              <a:t>dụ: </a:t>
            </a:r>
            <a:endParaRPr lang="en-US" sz="3000" b="1" smtClean="0">
              <a:ea typeface="Livvic"/>
              <a:cs typeface="Livvic"/>
              <a:sym typeface="Livvic"/>
            </a:endParaRPr>
          </a:p>
          <a:p>
            <a:pPr marL="457200" indent="-457200" algn="just">
              <a:lnSpc>
                <a:spcPct val="114000"/>
              </a:lnSpc>
              <a:buFontTx/>
              <a:buChar char="-"/>
            </a:pPr>
            <a:r>
              <a:rPr lang="vi-VN" sz="3000" smtClean="0">
                <a:ea typeface="Livvic"/>
                <a:cs typeface="Livvic"/>
                <a:sym typeface="Livvic"/>
              </a:rPr>
              <a:t>MnO</a:t>
            </a:r>
            <a:r>
              <a:rPr lang="en-US" sz="3000" baseline="-25000" smtClean="0">
                <a:ea typeface="Livvic"/>
                <a:cs typeface="Livvic"/>
                <a:sym typeface="Livvic"/>
              </a:rPr>
              <a:t>2</a:t>
            </a:r>
            <a:r>
              <a:rPr lang="vi-VN" sz="3000" smtClean="0">
                <a:ea typeface="Livvic"/>
                <a:cs typeface="Livvic"/>
                <a:sym typeface="Livvic"/>
              </a:rPr>
              <a:t> </a:t>
            </a:r>
            <a:r>
              <a:rPr lang="vi-VN" sz="3000">
                <a:ea typeface="Livvic"/>
                <a:cs typeface="Livvic"/>
                <a:sym typeface="Livvic"/>
              </a:rPr>
              <a:t>làm tăng tốc độ phản ứng phân huỷ H₂O₂. </a:t>
            </a:r>
            <a:endParaRPr lang="en-US" sz="3000">
              <a:ea typeface="Livvic"/>
              <a:cs typeface="Livvic"/>
              <a:sym typeface="Livvic"/>
            </a:endParaRPr>
          </a:p>
          <a:p>
            <a:pPr marL="457200" indent="-457200" algn="just">
              <a:lnSpc>
                <a:spcPct val="114000"/>
              </a:lnSpc>
              <a:buFontTx/>
              <a:buChar char="-"/>
            </a:pPr>
            <a:r>
              <a:rPr lang="vi-VN" sz="3000" smtClean="0">
                <a:ea typeface="Livvic"/>
                <a:cs typeface="Livvic"/>
                <a:sym typeface="Livvic"/>
              </a:rPr>
              <a:t>Enzyme </a:t>
            </a:r>
            <a:r>
              <a:rPr lang="vi-VN" sz="3000">
                <a:ea typeface="Livvic"/>
                <a:cs typeface="Livvic"/>
                <a:sym typeface="Livvic"/>
              </a:rPr>
              <a:t>amylase có trong nước bọt và trong dịch tiết của hệ tiêu hoá giúp đẩy nhanh tốc độ phản ứng chuyển hoá tinh bột thành đường.</a:t>
            </a:r>
            <a:r>
              <a:rPr lang="en-US" sz="3000" smtClean="0">
                <a:ea typeface="Livvic"/>
                <a:cs typeface="Livvic"/>
                <a:sym typeface="Livvic"/>
              </a:rPr>
              <a:t> </a:t>
            </a:r>
            <a:endParaRPr lang="en-US" sz="3000">
              <a:ea typeface="Livvic"/>
              <a:cs typeface="Livvic"/>
              <a:sym typeface="Livvi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22514" y="2888977"/>
            <a:ext cx="5073392" cy="562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1"/>
              </a:lnSpc>
            </a:pPr>
            <a:r>
              <a:rPr lang="en-US" sz="3600" b="1" spc="97" smtClean="0">
                <a:solidFill>
                  <a:srgbClr val="92BBCD"/>
                </a:solidFill>
                <a:latin typeface="Livvic Bold"/>
                <a:ea typeface="Livvic Bold"/>
                <a:cs typeface="Livvic Bold"/>
                <a:sym typeface="Livvic Bold"/>
              </a:rPr>
              <a:t>2. CHẤT XÚC TÁC </a:t>
            </a:r>
            <a:endParaRPr lang="en-US" sz="3600" b="1" spc="97">
              <a:solidFill>
                <a:srgbClr val="92BBCD"/>
              </a:solidFill>
              <a:latin typeface="Livvic Bold"/>
              <a:ea typeface="Livvic Bold"/>
              <a:cs typeface="Livvic Bold"/>
              <a:sym typeface="Livvic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722253" y="6928008"/>
            <a:ext cx="11119433" cy="31577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ct val="114000"/>
              </a:lnSpc>
              <a:buFontTx/>
              <a:buChar char="-"/>
            </a:pPr>
            <a:r>
              <a:rPr lang="en-US" sz="3000" smtClean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3000" smtClean="0">
                <a:latin typeface="Arial" panose="020B0604020202020204" pitchFamily="34" charset="0"/>
                <a:cs typeface="Arial" panose="020B0604020202020204" pitchFamily="34" charset="0"/>
              </a:rPr>
              <a:t>ập </a:t>
            </a:r>
            <a:r>
              <a:rPr lang="vi-VN" sz="3000">
                <a:latin typeface="Arial" panose="020B0604020202020204" pitchFamily="34" charset="0"/>
                <a:cs typeface="Arial" panose="020B0604020202020204" pitchFamily="34" charset="0"/>
              </a:rPr>
              <a:t>nhỏ đá vôi </a:t>
            </a:r>
            <a:r>
              <a:rPr lang="en-US" sz="3000" smtClean="0">
                <a:latin typeface="Arial" panose="020B0604020202020204" pitchFamily="34" charset="0"/>
                <a:cs typeface="Arial" panose="020B0604020202020204" pitchFamily="34" charset="0"/>
              </a:rPr>
              <a:t>để </a:t>
            </a:r>
            <a:r>
              <a:rPr lang="vi-VN" sz="3000" smtClean="0">
                <a:latin typeface="Arial" panose="020B0604020202020204" pitchFamily="34" charset="0"/>
                <a:cs typeface="Arial" panose="020B0604020202020204" pitchFamily="34" charset="0"/>
              </a:rPr>
              <a:t>nung </a:t>
            </a:r>
            <a:r>
              <a:rPr lang="vi-VN" sz="3000">
                <a:latin typeface="Arial" panose="020B0604020202020204" pitchFamily="34" charset="0"/>
                <a:cs typeface="Arial" panose="020B0604020202020204" pitchFamily="34" charset="0"/>
              </a:rPr>
              <a:t>đá vôi thành vôi sống được nhanh </a:t>
            </a:r>
            <a:r>
              <a:rPr lang="vi-VN" sz="3000" smtClean="0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14000"/>
              </a:lnSpc>
              <a:buFontTx/>
              <a:buChar char="-"/>
            </a:pPr>
            <a:r>
              <a:rPr lang="en-US" sz="3000" smtClean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3000" smtClean="0">
                <a:latin typeface="Arial" panose="020B0604020202020204" pitchFamily="34" charset="0"/>
                <a:cs typeface="Arial" panose="020B0604020202020204" pitchFamily="34" charset="0"/>
              </a:rPr>
              <a:t>ể </a:t>
            </a:r>
            <a:r>
              <a:rPr lang="vi-VN" sz="3000">
                <a:latin typeface="Arial" panose="020B0604020202020204" pitchFamily="34" charset="0"/>
                <a:cs typeface="Arial" panose="020B0604020202020204" pitchFamily="34" charset="0"/>
              </a:rPr>
              <a:t>thực phẩm giữ được lâu ta nên bảo quản chúng trong tủ lạnh,... </a:t>
            </a:r>
            <a:endParaRPr lang="en-US" sz="3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4000"/>
              </a:lnSpc>
              <a:buFontTx/>
              <a:buChar char="-"/>
            </a:pPr>
            <a:r>
              <a:rPr lang="vi-VN" sz="3000" smtClean="0"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vi-VN" sz="3000">
                <a:latin typeface="Arial" panose="020B0604020202020204" pitchFamily="34" charset="0"/>
                <a:cs typeface="Arial" panose="020B0604020202020204" pitchFamily="34" charset="0"/>
              </a:rPr>
              <a:t>công nghiệp, các quá trình sản xuất hoá chất thường cần dùng chất xúc tác để đẩy nhanh tốc độ phản ứng.</a:t>
            </a:r>
            <a:endParaRPr lang="en-US" sz="3000">
              <a:solidFill>
                <a:srgbClr val="757676"/>
              </a:solidFill>
              <a:latin typeface="Arial" panose="020B0604020202020204" pitchFamily="34" charset="0"/>
              <a:ea typeface="Livvic"/>
              <a:cs typeface="Arial" panose="020B0604020202020204" pitchFamily="34" charset="0"/>
              <a:sym typeface="Livvi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379204" y="6365610"/>
            <a:ext cx="5073392" cy="562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1"/>
              </a:lnSpc>
            </a:pPr>
            <a:r>
              <a:rPr lang="en-US" sz="3600" b="1" spc="97" smtClean="0">
                <a:solidFill>
                  <a:srgbClr val="92BBCD"/>
                </a:solidFill>
                <a:latin typeface="Livvic Bold"/>
                <a:ea typeface="Livvic Bold"/>
                <a:cs typeface="Livvic Bold"/>
                <a:sym typeface="Livvic Bold"/>
              </a:rPr>
              <a:t>VÍ DỤ</a:t>
            </a:r>
            <a:endParaRPr lang="en-US" sz="3600" b="1" spc="97">
              <a:solidFill>
                <a:srgbClr val="92BBCD"/>
              </a:solidFill>
              <a:latin typeface="Livvic Bold"/>
              <a:ea typeface="Livvic Bold"/>
              <a:cs typeface="Livvic Bold"/>
              <a:sym typeface="Livvic Bold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179982" y="-32658"/>
            <a:ext cx="10386644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782"/>
              </a:lnSpc>
            </a:pPr>
            <a:r>
              <a:rPr lang="en-US" sz="6600" b="1" spc="898" smtClean="0">
                <a:solidFill>
                  <a:srgbClr val="92BBCD"/>
                </a:solidFill>
                <a:latin typeface="+mj-lt"/>
                <a:ea typeface="Tropika"/>
                <a:cs typeface="Tropika"/>
                <a:sym typeface="Tropika"/>
              </a:rPr>
              <a:t>Câu hỏi và bài tập</a:t>
            </a:r>
            <a:endParaRPr lang="en-US" sz="6600" b="1" spc="898">
              <a:solidFill>
                <a:srgbClr val="92BBCD"/>
              </a:solidFill>
              <a:latin typeface="+mj-lt"/>
              <a:ea typeface="Tropika"/>
              <a:cs typeface="Tropika"/>
              <a:sym typeface="Tropik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82" y="1916008"/>
            <a:ext cx="17754600" cy="8370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19583" y="198175"/>
            <a:ext cx="5714999" cy="2308324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b="1">
                <a:solidFill>
                  <a:srgbClr val="92D050"/>
                </a:solidFill>
              </a:rPr>
              <a:t>Nồng độ </a:t>
            </a:r>
            <a:endParaRPr lang="en-US" sz="3600" b="1" smtClean="0">
              <a:solidFill>
                <a:srgbClr val="92D05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b="1" smtClean="0">
                <a:solidFill>
                  <a:srgbClr val="92D050"/>
                </a:solidFill>
              </a:rPr>
              <a:t>Nhiệt độ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smtClean="0">
                <a:solidFill>
                  <a:srgbClr val="92D050"/>
                </a:solidFill>
              </a:rPr>
              <a:t>Diện tích bề mặt tiếp xúc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smtClean="0">
                <a:solidFill>
                  <a:srgbClr val="92D050"/>
                </a:solidFill>
              </a:rPr>
              <a:t>Chất xúc tác</a:t>
            </a:r>
            <a:endParaRPr lang="en-US" sz="3600" b="1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1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3240569" y="-32657"/>
            <a:ext cx="11633426" cy="1262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82"/>
              </a:lnSpc>
            </a:pPr>
            <a:r>
              <a:rPr lang="en-US" sz="6600" b="1" spc="898" smtClean="0">
                <a:solidFill>
                  <a:srgbClr val="92BBCD"/>
                </a:solidFill>
                <a:latin typeface="+mj-lt"/>
                <a:ea typeface="Tropika"/>
                <a:cs typeface="Tropika"/>
                <a:sym typeface="Tropika"/>
              </a:rPr>
              <a:t>BÀI TẬP VỀ NHÀ</a:t>
            </a:r>
            <a:endParaRPr lang="en-US" sz="6600" b="1" spc="898">
              <a:solidFill>
                <a:srgbClr val="92BBCD"/>
              </a:solidFill>
              <a:latin typeface="+mj-lt"/>
              <a:ea typeface="Tropika"/>
              <a:cs typeface="Tropika"/>
              <a:sym typeface="Tropik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12230"/>
            <a:ext cx="16154400" cy="42003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345" y="5514226"/>
            <a:ext cx="16168255" cy="47516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29548"/>
            <a:ext cx="1295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/>
              <a:t>Câu 1:</a:t>
            </a:r>
            <a:endParaRPr lang="en-US" sz="3200" b="1"/>
          </a:p>
        </p:txBody>
      </p:sp>
      <p:sp>
        <p:nvSpPr>
          <p:cNvPr id="8" name="TextBox 7"/>
          <p:cNvSpPr txBox="1"/>
          <p:nvPr/>
        </p:nvSpPr>
        <p:spPr>
          <a:xfrm>
            <a:off x="1461655" y="5531544"/>
            <a:ext cx="1295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/>
              <a:t>Câu 2: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419164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3276600" y="-84612"/>
            <a:ext cx="11633426" cy="1262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82"/>
              </a:lnSpc>
            </a:pPr>
            <a:r>
              <a:rPr lang="en-US" sz="5400" b="1" spc="898" smtClean="0">
                <a:solidFill>
                  <a:srgbClr val="92BBCD"/>
                </a:solidFill>
                <a:latin typeface="+mj-lt"/>
                <a:ea typeface="Tropika"/>
                <a:cs typeface="Tropika"/>
                <a:sym typeface="Tropika"/>
              </a:rPr>
              <a:t>BÀI TẬP VỀ NHÀ</a:t>
            </a:r>
            <a:endParaRPr lang="en-US" sz="5400" b="1" spc="898">
              <a:solidFill>
                <a:srgbClr val="92BBCD"/>
              </a:solidFill>
              <a:latin typeface="+mj-lt"/>
              <a:ea typeface="Tropika"/>
              <a:cs typeface="Tropika"/>
              <a:sym typeface="Tropik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884" y="1229548"/>
            <a:ext cx="10668000" cy="63779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3000" b="1" smtClean="0">
                <a:solidFill>
                  <a:srgbClr val="FF0000"/>
                </a:solidFill>
              </a:rPr>
              <a:t>Câu 3: </a:t>
            </a:r>
            <a:r>
              <a:rPr lang="vi-VN" sz="3000">
                <a:latin typeface="Calibri" panose="020F0502020204030204" pitchFamily="34" charset="0"/>
                <a:cs typeface="Calibri" panose="020F0502020204030204" pitchFamily="34" charset="0"/>
              </a:rPr>
              <a:t>Phản ứng phân huỷ H₂O, xảy ra như sau: </a:t>
            </a:r>
            <a:endParaRPr lang="en-US" sz="30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4000"/>
              </a:lnSpc>
            </a:pPr>
            <a:r>
              <a:rPr lang="vi-VN" sz="3000" smtClean="0">
                <a:latin typeface="Calibri" panose="020F0502020204030204" pitchFamily="34" charset="0"/>
                <a:cs typeface="Calibri" panose="020F0502020204030204" pitchFamily="34" charset="0"/>
              </a:rPr>
              <a:t>2H</a:t>
            </a:r>
            <a:r>
              <a:rPr lang="vi-VN" sz="3000">
                <a:latin typeface="Calibri" panose="020F0502020204030204" pitchFamily="34" charset="0"/>
                <a:cs typeface="Calibri" panose="020F0502020204030204" pitchFamily="34" charset="0"/>
              </a:rPr>
              <a:t>₂O₂ → 2H2O + O2. </a:t>
            </a:r>
            <a:endParaRPr lang="en-US" sz="30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vi-VN" sz="3000" smtClean="0">
                <a:latin typeface="Calibri" panose="020F0502020204030204" pitchFamily="34" charset="0"/>
                <a:cs typeface="Calibri" panose="020F0502020204030204" pitchFamily="34" charset="0"/>
              </a:rPr>
              <a:t>Người </a:t>
            </a:r>
            <a:r>
              <a:rPr lang="vi-VN" sz="3000">
                <a:latin typeface="Calibri" panose="020F0502020204030204" pitchFamily="34" charset="0"/>
                <a:cs typeface="Calibri" panose="020F0502020204030204" pitchFamily="34" charset="0"/>
              </a:rPr>
              <a:t>ta cho 5 mL dung dịch H₂O, (cùng nồng độ) vào 5 ống nghiệm. Sau đó lần lượt cho vào 4 ống nghiệm lượng nhỏ các chất Fe, MnO2, KI, SIO, và một ống giữ nguyên. Đun nóng 5 ống nghiệm ở cùng một nhiệt độ và đo thời gian đến khi phản ứng kết thúc. Kết quả thu được được trình bày trên biểu đồ như sau</a:t>
            </a:r>
            <a:r>
              <a:rPr lang="vi-VN" sz="300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30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4000"/>
              </a:lnSpc>
            </a:pPr>
            <a:endParaRPr lang="en-US" sz="3000" smtClean="0"/>
          </a:p>
          <a:p>
            <a:pPr algn="just">
              <a:lnSpc>
                <a:spcPct val="114000"/>
              </a:lnSpc>
            </a:pPr>
            <a:r>
              <a:rPr lang="en-US" sz="3000">
                <a:cs typeface="Arial" panose="020B0604020202020204" pitchFamily="34" charset="0"/>
              </a:rPr>
              <a:t>Từ biểu đó trên hãy cho biết:</a:t>
            </a:r>
          </a:p>
          <a:p>
            <a:pPr algn="just">
              <a:lnSpc>
                <a:spcPct val="114000"/>
              </a:lnSpc>
            </a:pPr>
            <a:r>
              <a:rPr lang="en-US" sz="3000">
                <a:cs typeface="Arial" panose="020B0604020202020204" pitchFamily="34" charset="0"/>
              </a:rPr>
              <a:t>a) chất nào có tác dụng xúc tác tốt nhất (làm phản ứng xảy ra nhanh nhất).</a:t>
            </a:r>
          </a:p>
          <a:p>
            <a:pPr algn="just">
              <a:lnSpc>
                <a:spcPct val="114000"/>
              </a:lnSpc>
            </a:pPr>
            <a:r>
              <a:rPr lang="en-US" sz="3000">
                <a:cs typeface="Arial" panose="020B0604020202020204" pitchFamily="34" charset="0"/>
              </a:rPr>
              <a:t>b) chất nào không có tác dụng xúc tác.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7666" y="7886700"/>
            <a:ext cx="1766908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000" b="1" smtClean="0">
                <a:solidFill>
                  <a:srgbClr val="FF0000"/>
                </a:solidFill>
              </a:rPr>
              <a:t>Câu 4: </a:t>
            </a:r>
            <a:r>
              <a:rPr lang="vi-VN" sz="3000">
                <a:latin typeface="Calibri" panose="020F0502020204030204" pitchFamily="34" charset="0"/>
                <a:cs typeface="Calibri" panose="020F0502020204030204" pitchFamily="34" charset="0"/>
              </a:rPr>
              <a:t>Một bạn học sinh thực hiện thí nghiệm như sau: Lấy một ít cơm nguội để trong một cái bát (chén) và bọc kín. Một bát để trong tủ lạnh (khoảng 5 °C), một bát để ở nhiệt độ phòng (khoảng 35 °C). Bạn đó theo dõi thấy cơm ở nhiệt độ phòng bắt đầu thiu sau 12 giờ, trong khi đó cơm ở tủ lạnh bắt đầu thiu sau 84 giờ (3,5 ngày). Tốc độ phản ứng cơm bị oxi hoá (cơm thiu) ở nhiệt độ phòng lớn hơn ở nhiệt độ tủ lạnh bao nhiêu lần?</a:t>
            </a:r>
            <a:endParaRPr lang="en-US" sz="30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5577" y="1239939"/>
            <a:ext cx="6941173" cy="504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3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8429808" cy="8229600"/>
          </a:xfrm>
          <a:custGeom>
            <a:avLst/>
            <a:gdLst/>
            <a:ahLst/>
            <a:cxnLst/>
            <a:rect l="l" t="t" r="r" b="b"/>
            <a:pathLst>
              <a:path w="8429808" h="8229600">
                <a:moveTo>
                  <a:pt x="0" y="0"/>
                </a:moveTo>
                <a:lnTo>
                  <a:pt x="8429808" y="0"/>
                </a:lnTo>
                <a:lnTo>
                  <a:pt x="842980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076755" y="3516864"/>
            <a:ext cx="6700753" cy="2590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29"/>
              </a:lnSpc>
            </a:pPr>
            <a:r>
              <a:rPr lang="en-US" sz="8524" spc="852">
                <a:solidFill>
                  <a:srgbClr val="927CB1"/>
                </a:solidFill>
                <a:latin typeface="Tropika"/>
                <a:ea typeface="Tropika"/>
                <a:cs typeface="Tropika"/>
                <a:sym typeface="Tropika"/>
              </a:rPr>
              <a:t>THANK YOU</a:t>
            </a:r>
          </a:p>
          <a:p>
            <a:pPr algn="ctr">
              <a:lnSpc>
                <a:spcPts val="10229"/>
              </a:lnSpc>
            </a:pPr>
            <a:r>
              <a:rPr lang="en-US" sz="8524" spc="852">
                <a:solidFill>
                  <a:srgbClr val="927CB1"/>
                </a:solidFill>
                <a:latin typeface="Tropika"/>
                <a:ea typeface="Tropika"/>
                <a:cs typeface="Tropika"/>
                <a:sym typeface="Tropika"/>
              </a:rPr>
              <a:t>SO MUCH!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654164" y="7514357"/>
            <a:ext cx="5545937" cy="934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9"/>
              </a:lnSpc>
            </a:pPr>
            <a:r>
              <a:rPr lang="en-US" sz="3082" spc="308">
                <a:solidFill>
                  <a:srgbClr val="92BBCD"/>
                </a:solidFill>
                <a:latin typeface="Livvic"/>
                <a:ea typeface="Livvic"/>
                <a:cs typeface="Livvic"/>
                <a:sym typeface="Livvic"/>
              </a:rPr>
              <a:t>Raise your hand if you have any questions for us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09600" y="0"/>
            <a:ext cx="16843051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782"/>
              </a:lnSpc>
            </a:pPr>
            <a:r>
              <a:rPr lang="en-US" sz="6000" b="1" spc="300" smtClean="0">
                <a:solidFill>
                  <a:srgbClr val="927CB1"/>
                </a:solidFill>
                <a:latin typeface="Arial" panose="020B0604020202020204" pitchFamily="34" charset="0"/>
                <a:ea typeface="Tropika"/>
                <a:cs typeface="Arial" panose="020B0604020202020204" pitchFamily="34" charset="0"/>
                <a:sym typeface="Tropika"/>
              </a:rPr>
              <a:t>I – Khái niệm tốc độ phản ứng</a:t>
            </a:r>
            <a:endParaRPr lang="en-US" sz="6000" b="1" spc="300">
              <a:solidFill>
                <a:srgbClr val="927CB1"/>
              </a:solidFill>
              <a:latin typeface="Arial" panose="020B0604020202020204" pitchFamily="34" charset="0"/>
              <a:ea typeface="Tropika"/>
              <a:cs typeface="Arial" panose="020B0604020202020204" pitchFamily="34" charset="0"/>
              <a:sym typeface="Tropika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556940" y="1399861"/>
            <a:ext cx="16339457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030"/>
              </a:lnSpc>
            </a:pPr>
            <a:r>
              <a:rPr lang="vi-VN" sz="3200" b="1">
                <a:solidFill>
                  <a:srgbClr val="FF0000"/>
                </a:solidFill>
              </a:rPr>
              <a:t>Tốc độ phản ứng </a:t>
            </a:r>
            <a:r>
              <a:rPr lang="vi-VN" sz="3200"/>
              <a:t>là đại lượng </a:t>
            </a:r>
            <a:r>
              <a:rPr lang="vi-VN" sz="3200" b="1">
                <a:solidFill>
                  <a:srgbClr val="FF0000"/>
                </a:solidFill>
              </a:rPr>
              <a:t>đặc trưng cho sự nhanh, chậm </a:t>
            </a:r>
            <a:r>
              <a:rPr lang="vi-VN" sz="3200"/>
              <a:t>của</a:t>
            </a:r>
            <a:r>
              <a:rPr lang="vi-VN" sz="3200" b="1">
                <a:solidFill>
                  <a:srgbClr val="FF0000"/>
                </a:solidFill>
              </a:rPr>
              <a:t> phản ứng hoá học</a:t>
            </a:r>
            <a:r>
              <a:rPr lang="vi-VN" sz="3200">
                <a:solidFill>
                  <a:srgbClr val="FF0000"/>
                </a:solidFill>
              </a:rPr>
              <a:t>.</a:t>
            </a:r>
            <a:endParaRPr lang="en-US" sz="4800">
              <a:solidFill>
                <a:srgbClr val="FF0000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pic>
        <p:nvPicPr>
          <p:cNvPr id="2052" name="Picture 4" descr="image-arti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2665536"/>
            <a:ext cx="5378824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ửa sắt bị gỉ sé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65536"/>
            <a:ext cx="5907578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5"/>
          <p:cNvSpPr txBox="1"/>
          <p:nvPr/>
        </p:nvSpPr>
        <p:spPr>
          <a:xfrm>
            <a:off x="1251724" y="7204714"/>
            <a:ext cx="7366529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</a:pPr>
            <a:r>
              <a:rPr lang="en-US" sz="3200" b="1" smtClean="0">
                <a:latin typeface="Livvic"/>
                <a:ea typeface="Livvic"/>
                <a:cs typeface="Livvic"/>
                <a:sym typeface="Livvic"/>
              </a:rPr>
              <a:t>Hình 7.1. Sắt bị gỉ</a:t>
            </a:r>
            <a:endParaRPr lang="en-US" sz="3200" b="1"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2" name="TextBox 5"/>
          <p:cNvSpPr txBox="1"/>
          <p:nvPr/>
        </p:nvSpPr>
        <p:spPr>
          <a:xfrm>
            <a:off x="9750347" y="7204714"/>
            <a:ext cx="7366529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</a:pPr>
            <a:r>
              <a:rPr lang="en-US" sz="3200" b="1" smtClean="0">
                <a:latin typeface="Livvic"/>
                <a:ea typeface="Livvic"/>
                <a:cs typeface="Livvic"/>
                <a:sym typeface="Livvic"/>
              </a:rPr>
              <a:t>Hình 7.2. Đốt cháy than</a:t>
            </a:r>
            <a:endParaRPr lang="en-US" sz="3200" b="1">
              <a:latin typeface="Livvic"/>
              <a:ea typeface="Livvic"/>
              <a:cs typeface="Livvic"/>
              <a:sym typeface="Livvic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22" y="1098272"/>
            <a:ext cx="1067002" cy="11161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51724" y="7984638"/>
            <a:ext cx="161682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smtClean="0"/>
              <a:t>Các phản ứng đốt cháy (cồn, than, củi, giấy…) xảy ra ngay lập tức, có sự toả nhiệt + phát sáng.</a:t>
            </a:r>
          </a:p>
          <a:p>
            <a:r>
              <a:rPr lang="en-US" sz="3200"/>
              <a:t>=&gt; </a:t>
            </a:r>
            <a:r>
              <a:rPr lang="en-US" sz="3200" b="1">
                <a:solidFill>
                  <a:srgbClr val="FF0000"/>
                </a:solidFill>
              </a:rPr>
              <a:t>Các phản ứng đốt cháy</a:t>
            </a:r>
            <a:r>
              <a:rPr lang="en-US" sz="3200" b="1">
                <a:solidFill>
                  <a:srgbClr val="00B050"/>
                </a:solidFill>
              </a:rPr>
              <a:t> xảy ra với tốc độ rất </a:t>
            </a:r>
            <a:r>
              <a:rPr lang="en-US" sz="3200" b="1" smtClean="0">
                <a:solidFill>
                  <a:srgbClr val="00B050"/>
                </a:solidFill>
              </a:rPr>
              <a:t>nhanh.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smtClean="0"/>
              <a:t>Dây thép, cửa sắt (chứa sắt) sau một thời gian có thể xuất hiện lớp gỉ màu nâu, xốp.</a:t>
            </a:r>
          </a:p>
          <a:p>
            <a:r>
              <a:rPr lang="en-US" sz="3200" smtClean="0"/>
              <a:t>=&gt; </a:t>
            </a:r>
            <a:r>
              <a:rPr lang="en-US" sz="3200" b="1" smtClean="0">
                <a:solidFill>
                  <a:srgbClr val="FF0000"/>
                </a:solidFill>
              </a:rPr>
              <a:t>Phản ứng của sắt với oxygen trong không khí ẩm</a:t>
            </a:r>
            <a:r>
              <a:rPr lang="en-US" sz="3200" smtClean="0"/>
              <a:t> </a:t>
            </a:r>
            <a:r>
              <a:rPr lang="en-US" sz="3200" b="1" smtClean="0">
                <a:solidFill>
                  <a:srgbClr val="FFC000"/>
                </a:solidFill>
              </a:rPr>
              <a:t>xảy ra với tốc độ chậm hơn.</a:t>
            </a:r>
            <a:endParaRPr lang="en-US" sz="3200" b="1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-21771" y="0"/>
            <a:ext cx="18288000" cy="992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23"/>
              </a:lnSpc>
            </a:pPr>
            <a:r>
              <a:rPr lang="en-US" sz="4000" b="1" spc="3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ropika"/>
                <a:cs typeface="Arial" panose="020B0604020202020204" pitchFamily="34" charset="0"/>
                <a:sym typeface="Tropika"/>
              </a:rPr>
              <a:t>Hoạt động: Quan sát thí nghiệm Đá vôi CaCO</a:t>
            </a:r>
            <a:r>
              <a:rPr lang="en-US" sz="4000" b="1" spc="300" baseline="-250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ropika"/>
                <a:cs typeface="Arial" panose="020B0604020202020204" pitchFamily="34" charset="0"/>
                <a:sym typeface="Tropika"/>
              </a:rPr>
              <a:t>3</a:t>
            </a:r>
            <a:r>
              <a:rPr lang="en-US" sz="4000" b="1" spc="3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ropika"/>
                <a:cs typeface="Arial" panose="020B0604020202020204" pitchFamily="34" charset="0"/>
                <a:sym typeface="Tropika"/>
              </a:rPr>
              <a:t> phản ứng với HCl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4543" y="1485900"/>
            <a:ext cx="3984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Cốc 1: viên CaCO</a:t>
            </a:r>
            <a:r>
              <a:rPr lang="en-US" sz="3200" b="1" baseline="-25000" smtClean="0">
                <a:solidFill>
                  <a:srgbClr val="7030A0"/>
                </a:solidFill>
              </a:rPr>
              <a:t>3</a:t>
            </a:r>
            <a:r>
              <a:rPr lang="en-US" sz="3200" b="1" smtClean="0">
                <a:solidFill>
                  <a:srgbClr val="7030A0"/>
                </a:solidFill>
              </a:rPr>
              <a:t> lớn</a:t>
            </a:r>
            <a:endParaRPr lang="en-US" sz="3200" b="1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1485900"/>
            <a:ext cx="3984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B050"/>
                </a:solidFill>
              </a:rPr>
              <a:t>Cốc 2: Viên CaCO</a:t>
            </a:r>
            <a:r>
              <a:rPr lang="en-US" sz="3200" b="1" baseline="-25000" smtClean="0">
                <a:solidFill>
                  <a:srgbClr val="00B050"/>
                </a:solidFill>
              </a:rPr>
              <a:t>3</a:t>
            </a:r>
            <a:r>
              <a:rPr lang="en-US" sz="3200" b="1" smtClean="0">
                <a:solidFill>
                  <a:srgbClr val="00B050"/>
                </a:solidFill>
              </a:rPr>
              <a:t> nhỏ</a:t>
            </a:r>
            <a:endParaRPr lang="en-US" sz="3200" b="1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15602" y="14859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70C0"/>
                </a:solidFill>
              </a:rPr>
              <a:t>Cốc 3: Bột CaCO</a:t>
            </a:r>
            <a:r>
              <a:rPr lang="en-US" sz="3200" b="1" baseline="-25000" smtClean="0">
                <a:solidFill>
                  <a:srgbClr val="0070C0"/>
                </a:solidFill>
              </a:rPr>
              <a:t>3</a:t>
            </a:r>
            <a:r>
              <a:rPr lang="en-US" sz="3200" b="1" smtClean="0">
                <a:solidFill>
                  <a:srgbClr val="0070C0"/>
                </a:solidFill>
              </a:rPr>
              <a:t> </a:t>
            </a:r>
            <a:endParaRPr lang="en-US" sz="3200" b="1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25600" y="3086100"/>
            <a:ext cx="3657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i="1" smtClean="0"/>
              <a:t>Phản ứng giữa HCl và đá vôi ở dạng nào xảy ra nhanh hơn?</a:t>
            </a:r>
            <a:endParaRPr lang="en-US" sz="4400" i="1"/>
          </a:p>
        </p:txBody>
      </p:sp>
      <p:sp>
        <p:nvSpPr>
          <p:cNvPr id="9" name="TextBox 8"/>
          <p:cNvSpPr txBox="1"/>
          <p:nvPr/>
        </p:nvSpPr>
        <p:spPr>
          <a:xfrm>
            <a:off x="14325600" y="6580580"/>
            <a:ext cx="3657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u="sng" smtClean="0"/>
              <a:t>Trả lời</a:t>
            </a:r>
          </a:p>
          <a:p>
            <a:pPr algn="just"/>
            <a:r>
              <a:rPr lang="en-US" sz="4400" smtClean="0">
                <a:solidFill>
                  <a:srgbClr val="FF0000"/>
                </a:solidFill>
              </a:rPr>
              <a:t>Bột &gt; viên nhỏ &gt; viên lớn</a:t>
            </a:r>
            <a:endParaRPr lang="en-US" sz="4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02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430000" y="1004455"/>
            <a:ext cx="6597396" cy="8229600"/>
          </a:xfrm>
          <a:custGeom>
            <a:avLst/>
            <a:gdLst/>
            <a:ahLst/>
            <a:cxnLst/>
            <a:rect l="l" t="t" r="r" b="b"/>
            <a:pathLst>
              <a:path w="6597396" h="8229600">
                <a:moveTo>
                  <a:pt x="0" y="0"/>
                </a:moveTo>
                <a:lnTo>
                  <a:pt x="6597396" y="0"/>
                </a:lnTo>
                <a:lnTo>
                  <a:pt x="659739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57200" y="2628900"/>
            <a:ext cx="10668000" cy="3859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4400" spc="224" smtClean="0">
                <a:latin typeface="Livvic"/>
                <a:ea typeface="Livvic"/>
                <a:cs typeface="Livvic"/>
                <a:sym typeface="Livvic"/>
              </a:rPr>
              <a:t>Trong một phản ứng, để xác định tốc độ phản ứng, ta có thể đo </a:t>
            </a:r>
            <a:r>
              <a:rPr lang="en-US" sz="4400" b="1" spc="224" smtClean="0">
                <a:solidFill>
                  <a:srgbClr val="FF0000"/>
                </a:solidFill>
                <a:latin typeface="Livvic"/>
                <a:ea typeface="Livvic"/>
                <a:cs typeface="Livvic"/>
                <a:sym typeface="Livvic"/>
              </a:rPr>
              <a:t>sự thay đổi</a:t>
            </a:r>
            <a:r>
              <a:rPr lang="en-US" sz="4400" spc="224" smtClean="0">
                <a:latin typeface="Livvic"/>
                <a:ea typeface="Livvic"/>
                <a:cs typeface="Livvic"/>
                <a:sym typeface="Livvic"/>
              </a:rPr>
              <a:t> </a:t>
            </a:r>
            <a:r>
              <a:rPr lang="en-US" sz="4400" b="1" spc="224" smtClean="0">
                <a:solidFill>
                  <a:srgbClr val="7030A0"/>
                </a:solidFill>
                <a:latin typeface="Livvic"/>
                <a:ea typeface="Livvic"/>
                <a:cs typeface="Livvic"/>
                <a:sym typeface="Livvic"/>
              </a:rPr>
              <a:t>thể tích chất khí</a:t>
            </a:r>
            <a:r>
              <a:rPr lang="en-US" sz="4400" spc="224" smtClean="0">
                <a:latin typeface="Livvic"/>
                <a:ea typeface="Livvic"/>
                <a:cs typeface="Livvic"/>
                <a:sym typeface="Livvic"/>
              </a:rPr>
              <a:t>, </a:t>
            </a:r>
            <a:r>
              <a:rPr lang="en-US" sz="4400" b="1" spc="224" smtClean="0">
                <a:solidFill>
                  <a:srgbClr val="00B0F0"/>
                </a:solidFill>
                <a:latin typeface="Livvic"/>
                <a:ea typeface="Livvic"/>
                <a:cs typeface="Livvic"/>
                <a:sym typeface="Livvic"/>
              </a:rPr>
              <a:t>khối lượng chất rắn </a:t>
            </a:r>
            <a:r>
              <a:rPr lang="en-US" sz="4400" spc="224" smtClean="0">
                <a:latin typeface="Livvic"/>
                <a:ea typeface="Livvic"/>
                <a:cs typeface="Livvic"/>
                <a:sym typeface="Livvic"/>
              </a:rPr>
              <a:t>hoặc </a:t>
            </a:r>
            <a:r>
              <a:rPr lang="en-US" sz="4400" b="1" spc="224" smtClean="0">
                <a:solidFill>
                  <a:srgbClr val="00B050"/>
                </a:solidFill>
                <a:latin typeface="Livvic"/>
                <a:ea typeface="Livvic"/>
                <a:cs typeface="Livvic"/>
                <a:sym typeface="Livvic"/>
              </a:rPr>
              <a:t>nồng độ chất tan </a:t>
            </a:r>
            <a:r>
              <a:rPr lang="en-US" sz="4400" spc="224" smtClean="0">
                <a:latin typeface="Livvic"/>
                <a:ea typeface="Livvic"/>
                <a:cs typeface="Livvic"/>
                <a:sym typeface="Livvic"/>
              </a:rPr>
              <a:t>trong một khoảng thời gian.</a:t>
            </a:r>
            <a:endParaRPr lang="en-US" sz="4400" b="1" spc="224">
              <a:solidFill>
                <a:srgbClr val="FF0000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5010282" y="7187562"/>
            <a:ext cx="3629043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1"/>
              </a:lnSpc>
            </a:pPr>
            <a:r>
              <a:rPr lang="en-US" sz="3001" b="1" spc="75" smtClean="0">
                <a:solidFill>
                  <a:srgbClr val="FF0000"/>
                </a:solidFill>
                <a:latin typeface="Livvic Bold"/>
                <a:ea typeface="Livvic Bold"/>
                <a:cs typeface="Livvic Bold"/>
                <a:sym typeface="Livvic Bold"/>
              </a:rPr>
              <a:t>NHIỆT ĐỘ</a:t>
            </a:r>
            <a:endParaRPr lang="en-US" sz="3001" b="1" spc="75">
              <a:solidFill>
                <a:srgbClr val="FF0000"/>
              </a:solidFill>
              <a:latin typeface="Livvic Bold"/>
              <a:ea typeface="Livvic Bold"/>
              <a:cs typeface="Livvic Bold"/>
              <a:sym typeface="Livvic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04800" y="7183097"/>
            <a:ext cx="418695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1"/>
              </a:lnSpc>
            </a:pPr>
            <a:r>
              <a:rPr lang="en-US" sz="3001" b="1" spc="75" smtClean="0">
                <a:solidFill>
                  <a:srgbClr val="7030A0"/>
                </a:solidFill>
                <a:latin typeface="Livvic Bold"/>
                <a:ea typeface="Livvic Bold"/>
                <a:cs typeface="Livvic Bold"/>
                <a:sym typeface="Livvic Bold"/>
              </a:rPr>
              <a:t>NỒNG ĐỘ</a:t>
            </a:r>
            <a:endParaRPr lang="en-US" sz="3001" spc="75">
              <a:solidFill>
                <a:srgbClr val="7030A0"/>
              </a:solidFill>
              <a:latin typeface="Livvic" panose="020B0604020202020204" charset="0"/>
              <a:ea typeface="Livvic Bold"/>
              <a:cs typeface="Livvic Bold"/>
              <a:sym typeface="Livvic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144000" y="7183097"/>
            <a:ext cx="5493687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1"/>
              </a:lnSpc>
            </a:pPr>
            <a:r>
              <a:rPr lang="en-US" sz="3001" b="1" spc="75" smtClean="0">
                <a:solidFill>
                  <a:srgbClr val="FF00FF"/>
                </a:solidFill>
                <a:latin typeface="Livvic Bold"/>
                <a:ea typeface="Livvic Bold"/>
                <a:cs typeface="Livvic Bold"/>
                <a:sym typeface="Livvic Bold"/>
              </a:rPr>
              <a:t>DIỆN TÍCH BỀ MẶT TIẾP XÚC</a:t>
            </a:r>
            <a:endParaRPr lang="en-US" sz="3001" spc="75">
              <a:solidFill>
                <a:srgbClr val="FF00FF"/>
              </a:solidFill>
              <a:latin typeface="Livvic" panose="020B0604020202020204" charset="0"/>
              <a:ea typeface="Livvic Bold"/>
              <a:cs typeface="Livvic Bold"/>
              <a:sym typeface="Livvic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71499" y="342900"/>
            <a:ext cx="17144999" cy="2060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55"/>
              </a:lnSpc>
            </a:pPr>
            <a:r>
              <a:rPr lang="en-US" sz="6000" b="1" spc="300" smtClean="0">
                <a:solidFill>
                  <a:srgbClr val="0070C0"/>
                </a:solidFill>
                <a:latin typeface="Arial" panose="020B0604020202020204" pitchFamily="34" charset="0"/>
                <a:ea typeface="Tropika"/>
                <a:cs typeface="Arial" panose="020B0604020202020204" pitchFamily="34" charset="0"/>
                <a:sym typeface="Tropika"/>
              </a:rPr>
              <a:t>II – Một số yếu tố ảnh hưởng đến tốc độ phản ứng: </a:t>
            </a:r>
            <a:r>
              <a:rPr lang="en-US" sz="6000" spc="300">
                <a:solidFill>
                  <a:srgbClr val="0070C0"/>
                </a:solidFill>
                <a:latin typeface="Arial" panose="020B0604020202020204" pitchFamily="34" charset="0"/>
                <a:ea typeface="Tropika"/>
                <a:cs typeface="Arial" panose="020B0604020202020204" pitchFamily="34" charset="0"/>
                <a:sym typeface="Tropika"/>
              </a:rPr>
              <a:t>4</a:t>
            </a:r>
            <a:r>
              <a:rPr lang="en-US" sz="6000" spc="300" smtClean="0">
                <a:solidFill>
                  <a:srgbClr val="0070C0"/>
                </a:solidFill>
                <a:latin typeface="Arial" panose="020B0604020202020204" pitchFamily="34" charset="0"/>
                <a:ea typeface="Tropika"/>
                <a:cs typeface="Arial" panose="020B0604020202020204" pitchFamily="34" charset="0"/>
                <a:sym typeface="Tropika"/>
              </a:rPr>
              <a:t> yếu tố chính</a:t>
            </a:r>
            <a:endParaRPr lang="en-US" sz="6000" spc="300">
              <a:solidFill>
                <a:srgbClr val="0070C0"/>
              </a:solidFill>
              <a:latin typeface="Arial" panose="020B0604020202020204" pitchFamily="34" charset="0"/>
              <a:ea typeface="Tropika"/>
              <a:cs typeface="Arial" panose="020B0604020202020204" pitchFamily="34" charset="0"/>
              <a:sym typeface="Tropika"/>
            </a:endParaRPr>
          </a:p>
        </p:txBody>
      </p:sp>
      <p:pic>
        <p:nvPicPr>
          <p:cNvPr id="3074" name="Picture 2" descr="https://congnghedoluong.com/wp-content/uploads/2020/03/11-427x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282" y="3511098"/>
            <a:ext cx="3629043" cy="339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óa học 10 Chân trời sáng tạo Bài 16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869857"/>
            <a:ext cx="5493687" cy="404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511098"/>
            <a:ext cx="4186954" cy="33661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71600" y="8115300"/>
            <a:ext cx="16916400" cy="1744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200" smtClean="0"/>
              <a:t>Phản ứng có sản phẩm là </a:t>
            </a:r>
            <a:r>
              <a:rPr lang="en-US" sz="3200" i="1" smtClean="0"/>
              <a:t>chất khí </a:t>
            </a:r>
            <a:r>
              <a:rPr lang="en-US" sz="3200" smtClean="0"/>
              <a:t>hoặc </a:t>
            </a:r>
            <a:r>
              <a:rPr lang="en-US" sz="3200" i="1" smtClean="0"/>
              <a:t>chất kết tủa.</a:t>
            </a:r>
          </a:p>
          <a:p>
            <a:pPr marL="457200" indent="-457200">
              <a:lnSpc>
                <a:spcPct val="114000"/>
              </a:lnSpc>
              <a:buFont typeface="Symbol" panose="05050102010706020507" pitchFamily="18" charset="2"/>
              <a:buChar char="Þ"/>
            </a:pPr>
            <a:r>
              <a:rPr lang="en-US" sz="3200" smtClean="0"/>
              <a:t> Dựa vào tốc độ thoát khí hoặc tốc độ xuất hiện kết tủa để đánh giá tốc độ phản ứng.</a:t>
            </a:r>
            <a:endParaRPr lang="en-US" sz="3200" i="1" smtClean="0"/>
          </a:p>
          <a:p>
            <a:pPr marL="457200" indent="-457200">
              <a:lnSpc>
                <a:spcPct val="114000"/>
              </a:lnSpc>
              <a:buFont typeface="Symbol" panose="05050102010706020507" pitchFamily="18" charset="2"/>
              <a:buChar char="Þ"/>
            </a:pPr>
            <a:r>
              <a:rPr lang="en-US" sz="3200"/>
              <a:t> </a:t>
            </a:r>
            <a:r>
              <a:rPr lang="en-US" sz="3200" smtClean="0"/>
              <a:t>Tốc độ </a:t>
            </a:r>
            <a:r>
              <a:rPr lang="en-US" sz="3200" u="sng" smtClean="0"/>
              <a:t>thoát khí</a:t>
            </a:r>
            <a:r>
              <a:rPr lang="en-US" sz="3200" smtClean="0"/>
              <a:t>/tốc độ xuất hiện </a:t>
            </a:r>
            <a:r>
              <a:rPr lang="en-US" sz="3200" u="sng" smtClean="0"/>
              <a:t>kết tủa </a:t>
            </a:r>
            <a:r>
              <a:rPr lang="en-US" sz="3200" i="1" smtClean="0"/>
              <a:t>càng nhanh </a:t>
            </a:r>
            <a:r>
              <a:rPr lang="en-US" sz="3200" smtClean="0"/>
              <a:t>thì </a:t>
            </a:r>
            <a:r>
              <a:rPr lang="en-US" sz="3200" u="sng" smtClean="0"/>
              <a:t>tốc độ phản ứng</a:t>
            </a:r>
            <a:r>
              <a:rPr lang="en-US" sz="3200" smtClean="0"/>
              <a:t> </a:t>
            </a:r>
            <a:r>
              <a:rPr lang="en-US" sz="3200" i="1" smtClean="0"/>
              <a:t>càng nhanh.</a:t>
            </a:r>
            <a:endParaRPr lang="en-US" sz="3200" i="1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8562" y="3511098"/>
            <a:ext cx="2775313" cy="3366186"/>
          </a:xfrm>
          <a:prstGeom prst="rect">
            <a:avLst/>
          </a:prstGeom>
        </p:spPr>
      </p:pic>
      <p:sp>
        <p:nvSpPr>
          <p:cNvPr id="20" name="TextBox 6"/>
          <p:cNvSpPr txBox="1"/>
          <p:nvPr/>
        </p:nvSpPr>
        <p:spPr>
          <a:xfrm>
            <a:off x="15076880" y="7121865"/>
            <a:ext cx="3058675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1"/>
              </a:lnSpc>
            </a:pPr>
            <a:r>
              <a:rPr lang="en-US" sz="3001" b="1" spc="75" smtClean="0">
                <a:solidFill>
                  <a:srgbClr val="FF0000"/>
                </a:solidFill>
                <a:latin typeface="Livvic Bold"/>
                <a:ea typeface="Livvic Bold"/>
                <a:cs typeface="Livvic Bold"/>
                <a:sym typeface="Livvic Bold"/>
              </a:rPr>
              <a:t>CHẤT XÚC TÁC</a:t>
            </a:r>
            <a:endParaRPr lang="en-US" sz="3001" b="1" spc="75">
              <a:solidFill>
                <a:srgbClr val="FF0000"/>
              </a:solidFill>
              <a:latin typeface="Livvic Bold"/>
              <a:ea typeface="Livvic Bold"/>
              <a:cs typeface="Livvic Bold"/>
              <a:sym typeface="Livvic Bold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-21771" y="0"/>
            <a:ext cx="18288000" cy="992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23"/>
              </a:lnSpc>
            </a:pPr>
            <a:r>
              <a:rPr lang="en-US" sz="4000" b="1" spc="3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ropika"/>
                <a:cs typeface="Arial" panose="020B0604020202020204" pitchFamily="34" charset="0"/>
                <a:sym typeface="Tropika"/>
              </a:rPr>
              <a:t>II-1. Ảnh hưởng của nồng độ đến tốc độ phản ứng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4542" y="1010273"/>
            <a:ext cx="175586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Chuẩn bị: </a:t>
            </a:r>
            <a:r>
              <a:rPr lang="en-US" sz="3200" smtClean="0"/>
              <a:t>dung dịch HCl 1M và HCl 3M, 2 thanh kim loại Mg giống nhau cùng khối lượng, cốc thuỷ tinh.</a:t>
            </a:r>
          </a:p>
          <a:p>
            <a:r>
              <a:rPr lang="en-US" sz="3200" b="1" smtClean="0"/>
              <a:t>Tiến hành:</a:t>
            </a:r>
          </a:p>
          <a:p>
            <a:pPr marL="457200" indent="-457200">
              <a:buFontTx/>
              <a:buChar char="-"/>
            </a:pPr>
            <a:r>
              <a:rPr lang="en-US" sz="3200" smtClean="0"/>
              <a:t>Cho vào cốc (1) khoảng 50mL dung dịch HCl 1 M; cốc (2) khoảng 50 mL dung dịch HCl 3 M.</a:t>
            </a:r>
          </a:p>
          <a:p>
            <a:pPr marL="457200" indent="-457200">
              <a:buFontTx/>
              <a:buChar char="-"/>
            </a:pPr>
            <a:r>
              <a:rPr lang="en-US" sz="3200" smtClean="0"/>
              <a:t>Nhẹ nhàng đưa lần lượt 2 thanh Mg vào 2 cốc và quan sát sự thoát khí.</a:t>
            </a:r>
            <a:endParaRPr lang="en-US" sz="3200"/>
          </a:p>
        </p:txBody>
      </p:sp>
      <p:sp>
        <p:nvSpPr>
          <p:cNvPr id="8" name="TextBox 7"/>
          <p:cNvSpPr txBox="1"/>
          <p:nvPr/>
        </p:nvSpPr>
        <p:spPr>
          <a:xfrm>
            <a:off x="13868400" y="3086100"/>
            <a:ext cx="411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smtClean="0"/>
              <a:t>Câu hỏi:</a:t>
            </a:r>
          </a:p>
          <a:p>
            <a:pPr marL="571500" indent="-571500" algn="just">
              <a:buFontTx/>
              <a:buChar char="-"/>
            </a:pPr>
            <a:r>
              <a:rPr lang="en-US" sz="3200" i="1" smtClean="0"/>
              <a:t>Phản ứng ở cốc nào xảy ra nhanh hơn?</a:t>
            </a:r>
          </a:p>
          <a:p>
            <a:pPr marL="571500" indent="-571500" algn="just">
              <a:buFontTx/>
              <a:buChar char="-"/>
            </a:pPr>
            <a:r>
              <a:rPr lang="en-US" sz="3200" i="1" smtClean="0"/>
              <a:t>Nồng độ ảnh hường đến tốc độ phản ứng như thế nào?</a:t>
            </a:r>
            <a:endParaRPr lang="en-US" sz="3200" i="1"/>
          </a:p>
        </p:txBody>
      </p:sp>
      <p:sp>
        <p:nvSpPr>
          <p:cNvPr id="9" name="TextBox 8"/>
          <p:cNvSpPr txBox="1"/>
          <p:nvPr/>
        </p:nvSpPr>
        <p:spPr>
          <a:xfrm>
            <a:off x="13868400" y="6255127"/>
            <a:ext cx="4191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u="sng" smtClean="0"/>
              <a:t>Trả lời</a:t>
            </a:r>
          </a:p>
          <a:p>
            <a:pPr marL="571500" indent="-571500" algn="just">
              <a:buFontTx/>
              <a:buChar char="-"/>
            </a:pPr>
            <a:r>
              <a:rPr lang="en-US" sz="3200" smtClean="0"/>
              <a:t>Phản ứng ở cốc (2) xảy ra nhanh hơn.</a:t>
            </a:r>
          </a:p>
          <a:p>
            <a:pPr marL="571500" indent="-571500" algn="just">
              <a:buFontTx/>
              <a:buChar char="-"/>
            </a:pPr>
            <a:r>
              <a:rPr lang="en-US" sz="3200" b="1" smtClean="0"/>
              <a:t>Nồng độ</a:t>
            </a:r>
            <a:r>
              <a:rPr lang="en-US" sz="3200" smtClean="0"/>
              <a:t> của chất tham gia phản ứng </a:t>
            </a:r>
            <a:r>
              <a:rPr lang="en-US" sz="3200" b="1" smtClean="0"/>
              <a:t>càng lớn </a:t>
            </a:r>
            <a:r>
              <a:rPr lang="en-US" sz="3200" smtClean="0"/>
              <a:t>thì </a:t>
            </a:r>
            <a:r>
              <a:rPr lang="en-US" sz="3200" b="1" smtClean="0"/>
              <a:t>tốc độ phản ứng</a:t>
            </a:r>
            <a:r>
              <a:rPr lang="en-US" sz="3200" smtClean="0"/>
              <a:t> xảy ra </a:t>
            </a:r>
            <a:r>
              <a:rPr lang="en-US" sz="3200" b="1" smtClean="0"/>
              <a:t>càng nhanh</a:t>
            </a:r>
            <a:r>
              <a:rPr lang="en-US" sz="320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235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-21771" y="0"/>
            <a:ext cx="18288000" cy="1166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23"/>
              </a:lnSpc>
            </a:pPr>
            <a:r>
              <a:rPr lang="en-US" sz="4000" b="1" spc="3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ropika"/>
                <a:cs typeface="Arial" panose="020B0604020202020204" pitchFamily="34" charset="0"/>
                <a:sym typeface="Tropika"/>
              </a:rPr>
              <a:t>II-2. Ảnh hưởng của nhiệt độ đến tốc độ phản ứng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4542" y="1010273"/>
            <a:ext cx="17558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Chuẩn bị: </a:t>
            </a:r>
            <a:r>
              <a:rPr lang="en-US" sz="3200" smtClean="0"/>
              <a:t>viên C sủi, nước lạnh, nước nóng; cốc thuỷ tinh</a:t>
            </a:r>
          </a:p>
          <a:p>
            <a:r>
              <a:rPr lang="en-US" sz="3200" b="1" smtClean="0"/>
              <a:t>Tiến hành:</a:t>
            </a:r>
          </a:p>
          <a:p>
            <a:r>
              <a:rPr lang="en-US" sz="3200" smtClean="0"/>
              <a:t>Lấy hai cốc nước, một cốc nước lạnh và một cốc nước nóng, cho đồng thời vào mỗi cốc một viên C sủi.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868400" y="3086100"/>
            <a:ext cx="411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smtClean="0"/>
              <a:t>Câu hỏi:</a:t>
            </a:r>
          </a:p>
          <a:p>
            <a:pPr marL="571500" indent="-571500" algn="just">
              <a:buFontTx/>
              <a:buChar char="-"/>
            </a:pPr>
            <a:r>
              <a:rPr lang="en-US" sz="3200" i="1" smtClean="0"/>
              <a:t>Phản ứng ở cốc nào xảy ra nhanh hơn?</a:t>
            </a:r>
          </a:p>
          <a:p>
            <a:pPr marL="571500" indent="-571500" algn="just">
              <a:buFontTx/>
              <a:buChar char="-"/>
            </a:pPr>
            <a:r>
              <a:rPr lang="en-US" sz="3200" i="1" smtClean="0"/>
              <a:t>Nhiệt độ ảnh hường đến tốc độ phản ứng như thế nào?</a:t>
            </a:r>
            <a:endParaRPr lang="en-US" sz="3200" i="1"/>
          </a:p>
        </p:txBody>
      </p:sp>
      <p:sp>
        <p:nvSpPr>
          <p:cNvPr id="9" name="TextBox 8"/>
          <p:cNvSpPr txBox="1"/>
          <p:nvPr/>
        </p:nvSpPr>
        <p:spPr>
          <a:xfrm>
            <a:off x="13868400" y="6255127"/>
            <a:ext cx="4191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u="sng" smtClean="0"/>
              <a:t>Trả lời</a:t>
            </a:r>
          </a:p>
          <a:p>
            <a:pPr marL="571500" indent="-571500" algn="just">
              <a:buFontTx/>
              <a:buChar char="-"/>
            </a:pPr>
            <a:r>
              <a:rPr lang="en-US" sz="3200" smtClean="0"/>
              <a:t>Phản ứng cốc nước nóng xảy ra nhanh hơn.</a:t>
            </a:r>
          </a:p>
          <a:p>
            <a:pPr marL="571500" indent="-571500" algn="just">
              <a:buFontTx/>
              <a:buChar char="-"/>
            </a:pPr>
            <a:r>
              <a:rPr lang="en-US" sz="3200" smtClean="0"/>
              <a:t>Nhiệt độ càng cao thì tốc độ phản ứng xảy ra càng nhanh.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4542" y="8724900"/>
            <a:ext cx="2993572" cy="70788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</a:rPr>
              <a:t>Nước lạnh</a:t>
            </a:r>
            <a:endParaRPr lang="en-US" sz="4000" b="1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58400" y="8686800"/>
            <a:ext cx="2783114" cy="70788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accent6"/>
                </a:solidFill>
              </a:rPr>
              <a:t>Nước nóng</a:t>
            </a:r>
            <a:endParaRPr lang="en-US" sz="4000" b="1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37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-21772" y="0"/>
            <a:ext cx="18919371" cy="992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23"/>
              </a:lnSpc>
            </a:pPr>
            <a:r>
              <a:rPr lang="en-US" sz="4000" b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ropika"/>
                <a:cs typeface="Arial" panose="020B0604020202020204" pitchFamily="34" charset="0"/>
                <a:sym typeface="Tropika"/>
              </a:rPr>
              <a:t>II-3. Ảnh hưởng của diện tích bề mặt tiếp xúc đến tốc độ phản ứng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4542" y="1153370"/>
            <a:ext cx="17558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Xem lại thí nghiệm HCl và đá vôi với các kích thước khác nhau</a:t>
            </a:r>
            <a:endParaRPr lang="en-US" sz="3200" smtClean="0"/>
          </a:p>
        </p:txBody>
      </p:sp>
      <p:sp>
        <p:nvSpPr>
          <p:cNvPr id="8" name="TextBox 7"/>
          <p:cNvSpPr txBox="1"/>
          <p:nvPr/>
        </p:nvSpPr>
        <p:spPr>
          <a:xfrm>
            <a:off x="13868400" y="2715697"/>
            <a:ext cx="4114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smtClean="0"/>
              <a:t>Câu hỏi:</a:t>
            </a:r>
          </a:p>
          <a:p>
            <a:pPr marL="571500" indent="-571500" algn="just">
              <a:buFontTx/>
              <a:buChar char="-"/>
            </a:pPr>
            <a:r>
              <a:rPr lang="en-US" sz="3200" i="1" smtClean="0"/>
              <a:t>Phản ứng ở cốc nào xảy ra nhanh hơn?</a:t>
            </a:r>
          </a:p>
          <a:p>
            <a:pPr marL="571500" indent="-571500" algn="just">
              <a:buFontTx/>
              <a:buChar char="-"/>
            </a:pPr>
            <a:r>
              <a:rPr lang="en-US" sz="3200" i="1" smtClean="0"/>
              <a:t>Kích thước hạt ảnh hường đến tốc độ phản ứng như thế nào?</a:t>
            </a:r>
            <a:endParaRPr lang="en-US" sz="3200" i="1"/>
          </a:p>
        </p:txBody>
      </p:sp>
      <p:sp>
        <p:nvSpPr>
          <p:cNvPr id="9" name="TextBox 8"/>
          <p:cNvSpPr txBox="1"/>
          <p:nvPr/>
        </p:nvSpPr>
        <p:spPr>
          <a:xfrm>
            <a:off x="13868400" y="6255127"/>
            <a:ext cx="4191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u="sng" smtClean="0"/>
              <a:t>Trả lời</a:t>
            </a:r>
          </a:p>
          <a:p>
            <a:pPr marL="571500" indent="-571500" algn="just">
              <a:buFontTx/>
              <a:buChar char="-"/>
            </a:pPr>
            <a:r>
              <a:rPr lang="en-US" sz="3200" smtClean="0"/>
              <a:t>Phản ứng cốc (3) xảy ra nhanh nhất.</a:t>
            </a:r>
          </a:p>
          <a:p>
            <a:pPr marL="571500" indent="-571500" algn="just">
              <a:buFontTx/>
              <a:buChar char="-"/>
            </a:pPr>
            <a:r>
              <a:rPr lang="en-US" sz="3200" smtClean="0"/>
              <a:t>Kích thước hạt càng nhỏ thì tốc độ phản ứng xảy ra càng nhanh.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4543" y="1820264"/>
            <a:ext cx="3984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Cốc 1: viên CaCO</a:t>
            </a:r>
            <a:r>
              <a:rPr lang="en-US" sz="3200" b="1" baseline="-25000" smtClean="0">
                <a:solidFill>
                  <a:srgbClr val="7030A0"/>
                </a:solidFill>
              </a:rPr>
              <a:t>3</a:t>
            </a:r>
            <a:r>
              <a:rPr lang="en-US" sz="3200" b="1" smtClean="0">
                <a:solidFill>
                  <a:srgbClr val="7030A0"/>
                </a:solidFill>
              </a:rPr>
              <a:t> lớn</a:t>
            </a:r>
            <a:endParaRPr lang="en-US" sz="3200" b="1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1820264"/>
            <a:ext cx="3984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B050"/>
                </a:solidFill>
              </a:rPr>
              <a:t>Cốc 2: Viên CaCO</a:t>
            </a:r>
            <a:r>
              <a:rPr lang="en-US" sz="3200" b="1" baseline="-25000" smtClean="0">
                <a:solidFill>
                  <a:srgbClr val="00B050"/>
                </a:solidFill>
              </a:rPr>
              <a:t>3</a:t>
            </a:r>
            <a:r>
              <a:rPr lang="en-US" sz="3200" b="1" smtClean="0">
                <a:solidFill>
                  <a:srgbClr val="00B050"/>
                </a:solidFill>
              </a:rPr>
              <a:t> nhỏ</a:t>
            </a:r>
            <a:endParaRPr lang="en-US" sz="3200" b="1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15602" y="1820264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70C0"/>
                </a:solidFill>
              </a:rPr>
              <a:t>Cốc 3: Bột CaCO</a:t>
            </a:r>
            <a:r>
              <a:rPr lang="en-US" sz="3200" b="1" baseline="-25000" smtClean="0">
                <a:solidFill>
                  <a:srgbClr val="0070C0"/>
                </a:solidFill>
              </a:rPr>
              <a:t>3</a:t>
            </a:r>
            <a:r>
              <a:rPr lang="en-US" sz="3200" b="1" smtClean="0">
                <a:solidFill>
                  <a:srgbClr val="0070C0"/>
                </a:solidFill>
              </a:rPr>
              <a:t> </a:t>
            </a:r>
            <a:endParaRPr lang="en-US" sz="32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9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-21771" y="0"/>
            <a:ext cx="18288000" cy="1166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23"/>
              </a:lnSpc>
            </a:pPr>
            <a:r>
              <a:rPr lang="en-US" sz="4000" b="1" spc="3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ropika"/>
                <a:cs typeface="Arial" panose="020B0604020202020204" pitchFamily="34" charset="0"/>
                <a:sym typeface="Tropika"/>
              </a:rPr>
              <a:t>II-4. Ảnh hưởng của chất xúc tác đến tốc độ phản ứng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4542" y="1010273"/>
            <a:ext cx="175586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Chuẩn bị: </a:t>
            </a:r>
            <a:r>
              <a:rPr lang="en-US" sz="3200" smtClean="0"/>
              <a:t>nước oxy già (y tế) H</a:t>
            </a:r>
            <a:r>
              <a:rPr lang="en-US" sz="3200" baseline="-25000" smtClean="0"/>
              <a:t>2</a:t>
            </a:r>
            <a:r>
              <a:rPr lang="en-US" sz="3200" smtClean="0"/>
              <a:t>O</a:t>
            </a:r>
            <a:r>
              <a:rPr lang="en-US" sz="3200" baseline="-25000" smtClean="0"/>
              <a:t>2</a:t>
            </a:r>
            <a:r>
              <a:rPr lang="en-US" sz="3200" smtClean="0"/>
              <a:t> 3%, manganese dioxide (MnO</a:t>
            </a:r>
            <a:r>
              <a:rPr lang="en-US" sz="3200" baseline="-25000" smtClean="0"/>
              <a:t>2</a:t>
            </a:r>
            <a:r>
              <a:rPr lang="en-US" sz="3200" smtClean="0"/>
              <a:t>, dạng bột); bình nón</a:t>
            </a:r>
          </a:p>
          <a:p>
            <a:r>
              <a:rPr lang="en-US" sz="3200" b="1" smtClean="0"/>
              <a:t>Tiến hành:</a:t>
            </a:r>
          </a:p>
          <a:p>
            <a:pPr marL="457200" indent="-457200">
              <a:buFontTx/>
              <a:buChar char="-"/>
            </a:pPr>
            <a:r>
              <a:rPr lang="en-US" sz="3200" smtClean="0"/>
              <a:t>Cho khoảng 25 mL dung dịch H</a:t>
            </a:r>
            <a:r>
              <a:rPr lang="en-US" sz="3200" baseline="-25000" smtClean="0"/>
              <a:t>2</a:t>
            </a:r>
            <a:r>
              <a:rPr lang="en-US" sz="3200" smtClean="0"/>
              <a:t>O</a:t>
            </a:r>
            <a:r>
              <a:rPr lang="en-US" sz="3200" baseline="-25000" smtClean="0"/>
              <a:t>2</a:t>
            </a:r>
            <a:r>
              <a:rPr lang="en-US" sz="3200" smtClean="0"/>
              <a:t> 3% vào hai bình nón (1) và (2).</a:t>
            </a:r>
          </a:p>
          <a:p>
            <a:pPr marL="457200" indent="-457200">
              <a:buFontTx/>
              <a:buChar char="-"/>
            </a:pPr>
            <a:r>
              <a:rPr lang="en-US" sz="3200" smtClean="0"/>
              <a:t>Cho một ít bột manganese dioxide vào bình nón (1) và quan sát sự thoát khí.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868400" y="3086100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smtClean="0"/>
              <a:t>Câu hỏi:</a:t>
            </a:r>
          </a:p>
          <a:p>
            <a:pPr algn="just"/>
            <a:r>
              <a:rPr lang="en-US" sz="3200" i="1" smtClean="0"/>
              <a:t>Phản ứng ở bình nào xảy ra nhanh hơn?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868400" y="6255127"/>
            <a:ext cx="419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u="sng" smtClean="0"/>
              <a:t>Trả lời</a:t>
            </a:r>
          </a:p>
          <a:p>
            <a:pPr algn="just"/>
            <a:r>
              <a:rPr lang="en-US" sz="3200" smtClean="0"/>
              <a:t>Phản ứng bình nón (1) xảy ra nhanh hơn.</a:t>
            </a:r>
            <a:endParaRPr lang="en-US" sz="3200"/>
          </a:p>
          <a:p>
            <a:pPr algn="just"/>
            <a:endParaRPr lang="en-US" sz="3200" smtClean="0"/>
          </a:p>
          <a:p>
            <a:pPr algn="just"/>
            <a:r>
              <a:rPr lang="en-US" sz="3200" smtClean="0"/>
              <a:t>2H</a:t>
            </a:r>
            <a:r>
              <a:rPr lang="en-US" sz="3200" baseline="-25000" smtClean="0"/>
              <a:t>2</a:t>
            </a:r>
            <a:r>
              <a:rPr lang="en-US" sz="3200" smtClean="0"/>
              <a:t>O</a:t>
            </a:r>
            <a:r>
              <a:rPr lang="en-US" sz="3200" baseline="-25000" smtClean="0"/>
              <a:t>2</a:t>
            </a:r>
            <a:r>
              <a:rPr lang="en-US" sz="3200" smtClean="0"/>
              <a:t> </a:t>
            </a:r>
            <a:r>
              <a:rPr lang="en-US" sz="3200" smtClean="0">
                <a:sym typeface="Wingdings" panose="05000000000000000000" pitchFamily="2" charset="2"/>
              </a:rPr>
              <a:t> 2H</a:t>
            </a:r>
            <a:r>
              <a:rPr lang="en-US" sz="3200" baseline="-25000" smtClean="0">
                <a:sym typeface="Wingdings" panose="05000000000000000000" pitchFamily="2" charset="2"/>
              </a:rPr>
              <a:t>2</a:t>
            </a:r>
            <a:r>
              <a:rPr lang="en-US" sz="3200" smtClean="0">
                <a:sym typeface="Wingdings" panose="05000000000000000000" pitchFamily="2" charset="2"/>
              </a:rPr>
              <a:t>O + O</a:t>
            </a:r>
            <a:r>
              <a:rPr lang="en-US" sz="3200" baseline="-25000" smtClean="0">
                <a:sym typeface="Wingdings" panose="05000000000000000000" pitchFamily="2" charset="2"/>
              </a:rPr>
              <a:t>2</a:t>
            </a:r>
            <a:r>
              <a:rPr lang="en-US" sz="3200" smtClean="0">
                <a:sym typeface="Wingdings" panose="05000000000000000000" pitchFamily="2" charset="2"/>
              </a:rPr>
              <a:t>↑</a:t>
            </a:r>
            <a:endParaRPr lang="en-US" sz="3200" smtClean="0"/>
          </a:p>
        </p:txBody>
      </p:sp>
    </p:spTree>
    <p:extLst>
      <p:ext uri="{BB962C8B-B14F-4D97-AF65-F5344CB8AC3E}">
        <p14:creationId xmlns:p14="http://schemas.microsoft.com/office/powerpoint/2010/main" val="423931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1288</Words>
  <Application>Microsoft Office PowerPoint</Application>
  <PresentationFormat>Custom</PresentationFormat>
  <Paragraphs>107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Symbol</vt:lpstr>
      <vt:lpstr>Calibri</vt:lpstr>
      <vt:lpstr>Wingdings</vt:lpstr>
      <vt:lpstr>Tropika</vt:lpstr>
      <vt:lpstr>Livvic Bold</vt:lpstr>
      <vt:lpstr>Arial</vt:lpstr>
      <vt:lpstr>Livvic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Pastel Purple and Blue 3D Illustration STEM Science Education Presentation</dc:title>
  <cp:lastModifiedBy>Admin</cp:lastModifiedBy>
  <cp:revision>35</cp:revision>
  <dcterms:created xsi:type="dcterms:W3CDTF">2006-08-16T00:00:00Z</dcterms:created>
  <dcterms:modified xsi:type="dcterms:W3CDTF">2025-02-16T10:48:21Z</dcterms:modified>
  <dc:identifier>DAGR3KpeuWg</dc:identifier>
</cp:coreProperties>
</file>