
<file path=[Content_Types].xml><?xml version="1.0" encoding="utf-8"?>
<Types xmlns="http://schemas.openxmlformats.org/package/2006/content-types">
  <Default Extension="bmp" ContentType="image/bmp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497" r:id="rId10"/>
    <p:sldId id="498" r:id="rId11"/>
    <p:sldId id="297" r:id="rId12"/>
    <p:sldId id="370" r:id="rId13"/>
    <p:sldId id="354" r:id="rId14"/>
    <p:sldId id="502" r:id="rId15"/>
    <p:sldId id="503" r:id="rId16"/>
    <p:sldId id="372" r:id="rId17"/>
    <p:sldId id="362" r:id="rId18"/>
    <p:sldId id="37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043"/>
    <a:srgbClr val="009900"/>
    <a:srgbClr val="CC00CC"/>
    <a:srgbClr val="FFF1B3"/>
    <a:srgbClr val="EDF6F7"/>
    <a:srgbClr val="C8FFFF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AC5D381E-DA03-4AFD-8077-31C5F1940157}"/>
    <pc:docChg chg="modSld">
      <pc:chgData name="phamthaonb2001@gmail.com" userId="eb1e03224dcf1b25" providerId="LiveId" clId="{AC5D381E-DA03-4AFD-8077-31C5F1940157}" dt="2025-02-23T15:04:57.094" v="72" actId="20577"/>
      <pc:docMkLst>
        <pc:docMk/>
      </pc:docMkLst>
      <pc:sldChg chg="modSp mod">
        <pc:chgData name="phamthaonb2001@gmail.com" userId="eb1e03224dcf1b25" providerId="LiveId" clId="{AC5D381E-DA03-4AFD-8077-31C5F1940157}" dt="2025-02-23T15:04:57.094" v="72" actId="20577"/>
        <pc:sldMkLst>
          <pc:docMk/>
          <pc:sldMk cId="3182148580" sldId="317"/>
        </pc:sldMkLst>
        <pc:spChg chg="mod">
          <ac:chgData name="phamthaonb2001@gmail.com" userId="eb1e03224dcf1b25" providerId="LiveId" clId="{AC5D381E-DA03-4AFD-8077-31C5F1940157}" dt="2025-02-23T15:04:57.094" v="72" actId="20577"/>
          <ac:spMkLst>
            <pc:docMk/>
            <pc:sldMk cId="3182148580" sldId="31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15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gif"/><Relationship Id="rId20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17.png"/><Relationship Id="rId3" Type="http://schemas.microsoft.com/office/2007/relationships/media" Target="../media/media11.wav"/><Relationship Id="rId21" Type="http://schemas.openxmlformats.org/officeDocument/2006/relationships/image" Target="../media/image15.png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image" Target="../media/image10.gif"/><Relationship Id="rId2" Type="http://schemas.openxmlformats.org/officeDocument/2006/relationships/audio" Target="../media/media10.wav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5" Type="http://schemas.microsoft.com/office/2007/relationships/media" Target="../media/media12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wav"/><Relationship Id="rId19" Type="http://schemas.openxmlformats.org/officeDocument/2006/relationships/image" Target="../media/image18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Thảo</a:t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Lê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Đôn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lời 2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Doan 1 + 2">
            <a:hlinkClick r:id="" action="ppaction://media"/>
            <a:extLst>
              <a:ext uri="{FF2B5EF4-FFF2-40B4-BE49-F238E27FC236}">
                <a16:creationId xmlns:a16="http://schemas.microsoft.com/office/drawing/2014/main" id="{BEC4F687-7A78-C8EA-5B12-FDE049B79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3200" y="2921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CA2FC7-4727-D8BE-C7FB-DE95ACC44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55" y="808813"/>
            <a:ext cx="11393490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1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cao tieng hat uoc mo beat Bmoll Tem 130 1 lan">
            <a:hlinkClick r:id="" action="ppaction://media"/>
            <a:extLst>
              <a:ext uri="{FF2B5EF4-FFF2-40B4-BE49-F238E27FC236}">
                <a16:creationId xmlns:a16="http://schemas.microsoft.com/office/drawing/2014/main" id="{FE8EFCD8-ABEE-580B-35A4-D459379A2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609600"/>
            <a:ext cx="7467600" cy="6109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647300"/>
            <a:ext cx="11734800" cy="8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II. Nhịp</a:t>
            </a: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DCCBEA-CF01-4D24-885A-1C36D485C9CB}"/>
              </a:ext>
            </a:extLst>
          </p:cNvPr>
          <p:cNvSpPr txBox="1"/>
          <p:nvPr/>
        </p:nvSpPr>
        <p:spPr>
          <a:xfrm>
            <a:off x="2838450" y="3632537"/>
            <a:ext cx="720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M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7043"/>
                </a:solidFill>
              </a:rPr>
              <a:t>Mv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</a:t>
            </a:r>
            <a:r>
              <a:rPr lang="en-US" sz="1100" b="1">
                <a:solidFill>
                  <a:srgbClr val="0000FF"/>
                </a:solidFill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b="1">
                <a:solidFill>
                  <a:srgbClr val="0000FF"/>
                </a:solidFill>
              </a:rPr>
              <a:t>  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b="1">
                <a:solidFill>
                  <a:srgbClr val="0000FF"/>
                </a:solidFill>
              </a:rPr>
              <a:t>   </a:t>
            </a:r>
            <a:r>
              <a:rPr lang="en-US" sz="2000" b="1">
                <a:solidFill>
                  <a:srgbClr val="FF0000"/>
                </a:solidFill>
              </a:rPr>
              <a:t>M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600" b="1">
                <a:solidFill>
                  <a:srgbClr val="0000FF"/>
                </a:solidFill>
              </a:rPr>
              <a:t>   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7043"/>
                </a:solidFill>
              </a:rPr>
              <a:t>Mv</a:t>
            </a:r>
            <a:r>
              <a:rPr lang="en-US" sz="2000" b="1">
                <a:solidFill>
                  <a:srgbClr val="0000FF"/>
                </a:solidFill>
              </a:rPr>
              <a:t>  </a:t>
            </a:r>
            <a:r>
              <a:rPr lang="en-US" sz="1400" b="1">
                <a:solidFill>
                  <a:srgbClr val="0000FF"/>
                </a:solidFill>
              </a:rPr>
              <a:t> </a:t>
            </a:r>
            <a:r>
              <a:rPr lang="en-US" sz="1200" b="1">
                <a:solidFill>
                  <a:srgbClr val="0000FF"/>
                </a:solidFill>
              </a:rPr>
              <a:t>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  <a:r>
              <a:rPr lang="en-US" sz="1600" b="1">
                <a:solidFill>
                  <a:srgbClr val="0000FF"/>
                </a:solidFill>
              </a:rPr>
              <a:t>  </a:t>
            </a:r>
            <a:r>
              <a:rPr lang="en-US" sz="2000" b="1">
                <a:solidFill>
                  <a:srgbClr val="0000FF"/>
                </a:solidFill>
              </a:rPr>
              <a:t> </a:t>
            </a:r>
            <a:r>
              <a:rPr lang="en-US" sz="1600" b="1">
                <a:solidFill>
                  <a:srgbClr val="0000FF"/>
                </a:solidFill>
              </a:rPr>
              <a:t>N</a:t>
            </a:r>
            <a:r>
              <a:rPr lang="en-US" sz="2000" b="1">
                <a:solidFill>
                  <a:srgbClr val="0000FF"/>
                </a:solidFill>
              </a:rPr>
              <a:t>   </a:t>
            </a:r>
          </a:p>
          <a:p>
            <a:r>
              <a:rPr lang="en-US" sz="2000" b="1">
                <a:solidFill>
                  <a:srgbClr val="0000FF"/>
                </a:solidFill>
              </a:rPr>
              <a:t>  </a:t>
            </a:r>
          </a:p>
          <a:p>
            <a:r>
              <a:rPr lang="en-US" sz="2000" b="1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13EBC-779C-BA6B-525B-7AB639A7B94B}"/>
              </a:ext>
            </a:extLst>
          </p:cNvPr>
          <p:cNvGrpSpPr/>
          <p:nvPr/>
        </p:nvGrpSpPr>
        <p:grpSpPr>
          <a:xfrm>
            <a:off x="6562825" y="457200"/>
            <a:ext cx="412292" cy="892343"/>
            <a:chOff x="7463558" y="4264433"/>
            <a:chExt cx="412292" cy="8923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D5C8DB-D10A-B0B7-810D-779BB3C649EB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7C57BA-9CB4-BCF3-8539-C1154F59400C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5AF781-D792-7A04-14E7-3002178231BC}"/>
              </a:ext>
            </a:extLst>
          </p:cNvPr>
          <p:cNvSpPr txBox="1"/>
          <p:nvPr/>
        </p:nvSpPr>
        <p:spPr>
          <a:xfrm>
            <a:off x="1143000" y="363253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Nhấn trọng âm: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273034-D687-FA63-EF38-383794840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968" y="2692209"/>
            <a:ext cx="7802064" cy="1000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0E17F-3B8B-AEEE-21D9-4A5E1CC73EF6}"/>
              </a:ext>
            </a:extLst>
          </p:cNvPr>
          <p:cNvSpPr txBox="1"/>
          <p:nvPr/>
        </p:nvSpPr>
        <p:spPr>
          <a:xfrm>
            <a:off x="5591937" y="17903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Ví dụ:</a:t>
            </a:r>
          </a:p>
        </p:txBody>
      </p:sp>
      <p:pic>
        <p:nvPicPr>
          <p:cNvPr id="3" name="VD nhip 6.8 AmThanh">
            <a:hlinkClick r:id="" action="ppaction://media"/>
            <a:extLst>
              <a:ext uri="{FF2B5EF4-FFF2-40B4-BE49-F238E27FC236}">
                <a16:creationId xmlns:a16="http://schemas.microsoft.com/office/drawing/2014/main" id="{A8715BB1-DB1A-E665-2094-38429ABFE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182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1000" y="1087178"/>
            <a:ext cx="11277600" cy="195660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 b="1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Nhận xét </a:t>
            </a:r>
            <a:r>
              <a:rPr lang="en-US" sz="2400" b="1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ví dụ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Có bao nhiêu phách trong một ô nhịp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 độ của nốt móc đơn tương đương với mấy phách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  <a:p>
            <a:pPr marL="342900" indent="-342900" algn="just" ea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</a:rPr>
              <a:t>Trường độ của nốt đen chấm dôi tương đương với mấy phách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1" name="Picture 4" descr="https://tuannguyenweb.files.wordpress.com/2017/05/8209cd50d6a29bf52a674ca37df94565_students-group-work-by-pietluk-children-group-work-clipart_2213-1650.png?w=1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549" y="1752600"/>
            <a:ext cx="1981200" cy="14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C7F122B-E635-44EA-9FD5-8F960D309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641740"/>
              </p:ext>
            </p:extLst>
          </p:nvPr>
        </p:nvGraphicFramePr>
        <p:xfrm>
          <a:off x="533400" y="3673758"/>
          <a:ext cx="11125200" cy="2484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4062862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43288445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426653918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Nhịp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                        Nhịp  </a:t>
                      </a:r>
                      <a:endParaRPr lang="en-US" sz="240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217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Số phách trong một ô nhịp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220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Giá trị trường độ của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02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400" b="0"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Độ mạnh nhẹ của các phách</a:t>
                      </a:r>
                      <a:endParaRPr lang="en-US" sz="2400" b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  <a:p>
                      <a:pPr algn="just"/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639864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947022A-0C7C-4802-BBA5-F38A6D26854A}"/>
              </a:ext>
            </a:extLst>
          </p:cNvPr>
          <p:cNvGrpSpPr/>
          <p:nvPr/>
        </p:nvGrpSpPr>
        <p:grpSpPr>
          <a:xfrm>
            <a:off x="5791200" y="3655584"/>
            <a:ext cx="359726" cy="708835"/>
            <a:chOff x="4495800" y="3615068"/>
            <a:chExt cx="359726" cy="7088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3C60E7-CAD9-4ABD-8A5F-B0329F09B7F5}"/>
                </a:ext>
              </a:extLst>
            </p:cNvPr>
            <p:cNvSpPr txBox="1"/>
            <p:nvPr/>
          </p:nvSpPr>
          <p:spPr>
            <a:xfrm>
              <a:off x="4499338" y="361506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401960-2053-4BE2-A175-FEF2E71A547D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D2BA1-DD6B-400C-A723-DDF59BC18E66}"/>
              </a:ext>
            </a:extLst>
          </p:cNvPr>
          <p:cNvGrpSpPr/>
          <p:nvPr/>
        </p:nvGrpSpPr>
        <p:grpSpPr>
          <a:xfrm>
            <a:off x="9372600" y="3665209"/>
            <a:ext cx="391807" cy="708835"/>
            <a:chOff x="4495800" y="3615068"/>
            <a:chExt cx="356188" cy="7088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583A48-138A-4A1B-96E9-8B3A94D34321}"/>
                </a:ext>
              </a:extLst>
            </p:cNvPr>
            <p:cNvSpPr txBox="1"/>
            <p:nvPr/>
          </p:nvSpPr>
          <p:spPr>
            <a:xfrm>
              <a:off x="4499338" y="3615068"/>
              <a:ext cx="323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E87063-50AD-4246-890D-AB2BAF3F0065}"/>
                </a:ext>
              </a:extLst>
            </p:cNvPr>
            <p:cNvSpPr txBox="1"/>
            <p:nvPr/>
          </p:nvSpPr>
          <p:spPr>
            <a:xfrm>
              <a:off x="4495800" y="386223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8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AAD1FB-D68C-4201-8395-5611AE126ADB}"/>
              </a:ext>
            </a:extLst>
          </p:cNvPr>
          <p:cNvSpPr txBox="1"/>
          <p:nvPr/>
        </p:nvSpPr>
        <p:spPr>
          <a:xfrm>
            <a:off x="4648200" y="4419600"/>
            <a:ext cx="196079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3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móc đơn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48684-1A83-4EAE-A07A-6FC51671F692}"/>
              </a:ext>
            </a:extLst>
          </p:cNvPr>
          <p:cNvSpPr txBox="1"/>
          <p:nvPr/>
        </p:nvSpPr>
        <p:spPr>
          <a:xfrm>
            <a:off x="7543800" y="4419600"/>
            <a:ext cx="3276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6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>
                <a:solidFill>
                  <a:srgbClr val="C00000"/>
                </a:solidFill>
              </a:rPr>
              <a:t>Nốt móc đơn</a:t>
            </a:r>
          </a:p>
          <a:p>
            <a:pPr algn="ctr"/>
            <a:endParaRPr lang="en-US" sz="1600">
              <a:solidFill>
                <a:srgbClr val="C00000"/>
              </a:solidFill>
            </a:endParaRPr>
          </a:p>
          <a:p>
            <a:pPr algn="ctr"/>
            <a:r>
              <a:rPr lang="en-US" sz="2400" b="1">
                <a:solidFill>
                  <a:srgbClr val="C00000"/>
                </a:solidFill>
              </a:rPr>
              <a:t>M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N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C00000"/>
                </a:solidFill>
              </a:rPr>
              <a:t>Mv</a:t>
            </a:r>
            <a:r>
              <a:rPr lang="en-US" sz="2400">
                <a:solidFill>
                  <a:srgbClr val="C00000"/>
                </a:solidFill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C00000"/>
                </a:solidFill>
                <a:ea typeface="Times New Roman" panose="02020603050405020304" pitchFamily="18" charset="0"/>
              </a:rPr>
              <a:t>–</a:t>
            </a:r>
            <a:r>
              <a:rPr lang="en-US" sz="2400">
                <a:solidFill>
                  <a:srgbClr val="C00000"/>
                </a:solidFill>
                <a:ea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C00000"/>
                </a:solidFill>
                <a:ea typeface="Times New Roman" panose="02020603050405020304" pitchFamily="18" charset="0"/>
              </a:rPr>
              <a:t>N </a:t>
            </a:r>
            <a:endParaRPr lang="en-US" sz="24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C5870B-E490-4BA0-8328-E93E2A5AF6D3}"/>
              </a:ext>
            </a:extLst>
          </p:cNvPr>
          <p:cNvSpPr txBox="1"/>
          <p:nvPr/>
        </p:nvSpPr>
        <p:spPr>
          <a:xfrm>
            <a:off x="8229600" y="4419600"/>
            <a:ext cx="1828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14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  <a:p>
            <a:pPr algn="ctr"/>
            <a:endParaRPr lang="en-US" sz="1600" b="1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en-US" sz="2000" b="1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22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3F37CFA-7D16-C33F-6044-9898DC3A47FD}"/>
              </a:ext>
            </a:extLst>
          </p:cNvPr>
          <p:cNvGrpSpPr/>
          <p:nvPr/>
        </p:nvGrpSpPr>
        <p:grpSpPr>
          <a:xfrm>
            <a:off x="1143000" y="3440668"/>
            <a:ext cx="10163163" cy="2502932"/>
            <a:chOff x="1143000" y="3657600"/>
            <a:chExt cx="10163163" cy="25029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29F597-9845-BD9F-40B2-7A5DA5CC2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7100" y="4241205"/>
              <a:ext cx="818121" cy="12597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F19937-8544-77D1-56C9-81787532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800" y="4296833"/>
              <a:ext cx="796401" cy="12308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658529-A76A-48B0-4D4F-50624DDDD008}"/>
                </a:ext>
              </a:extLst>
            </p:cNvPr>
            <p:cNvSpPr txBox="1"/>
            <p:nvPr/>
          </p:nvSpPr>
          <p:spPr>
            <a:xfrm>
              <a:off x="1143000" y="3657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Cách đánh nhịp thứ nhất  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F0854F-BC10-561C-77EE-8E635D4B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7000" y="3963925"/>
              <a:ext cx="2236851" cy="189661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2C12B5-2A85-E050-25A2-466365BD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4463" y="3893821"/>
              <a:ext cx="2171700" cy="195453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737774-408D-514E-E76D-DB7D0A5836BA}"/>
                </a:ext>
              </a:extLst>
            </p:cNvPr>
            <p:cNvSpPr txBox="1"/>
            <p:nvPr/>
          </p:nvSpPr>
          <p:spPr>
            <a:xfrm>
              <a:off x="7610463" y="3657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Cách đánh nhịp thứ hai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8123B3-66A0-57F0-7109-D9C31C01E4EA}"/>
                </a:ext>
              </a:extLst>
            </p:cNvPr>
            <p:cNvSpPr txBox="1"/>
            <p:nvPr/>
          </p:nvSpPr>
          <p:spPr>
            <a:xfrm>
              <a:off x="7115163" y="5791200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Tay trái                             Tay phải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2B7D079-9B94-DF4B-7539-2F0870CE7AFE}"/>
                </a:ext>
              </a:extLst>
            </p:cNvPr>
            <p:cNvSpPr txBox="1"/>
            <p:nvPr/>
          </p:nvSpPr>
          <p:spPr>
            <a:xfrm>
              <a:off x="1143000" y="57912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Tay trái               Tay phải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D7B53D-1854-6A04-5B9C-6D199DE49B81}"/>
              </a:ext>
            </a:extLst>
          </p:cNvPr>
          <p:cNvGrpSpPr/>
          <p:nvPr/>
        </p:nvGrpSpPr>
        <p:grpSpPr>
          <a:xfrm>
            <a:off x="790447" y="103646"/>
            <a:ext cx="10487153" cy="6512111"/>
            <a:chOff x="790447" y="103646"/>
            <a:chExt cx="10487153" cy="651211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58F0657-CAB0-DC10-A6B9-B9F73D3B098A}"/>
                </a:ext>
              </a:extLst>
            </p:cNvPr>
            <p:cNvGrpSpPr/>
            <p:nvPr/>
          </p:nvGrpSpPr>
          <p:grpSpPr>
            <a:xfrm>
              <a:off x="1096908" y="6096000"/>
              <a:ext cx="10071161" cy="519757"/>
              <a:chOff x="1096908" y="6096000"/>
              <a:chExt cx="10071161" cy="519757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6D1E645-BDF4-4A2B-62B5-411335B63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6908" y="6096000"/>
                <a:ext cx="8688203" cy="51975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5A31798-0BA1-9CEB-30CA-5BE8BF32F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53600" y="6129204"/>
                <a:ext cx="1414469" cy="392294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00FB45-DF92-099A-C356-4496336F754F}"/>
                </a:ext>
              </a:extLst>
            </p:cNvPr>
            <p:cNvGrpSpPr/>
            <p:nvPr/>
          </p:nvGrpSpPr>
          <p:grpSpPr>
            <a:xfrm>
              <a:off x="790447" y="103646"/>
              <a:ext cx="10487153" cy="3296779"/>
              <a:chOff x="790447" y="103646"/>
              <a:chExt cx="10487153" cy="329677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9C9397F-8C4F-A790-7A4A-1CACDF1DDCBD}"/>
                  </a:ext>
                </a:extLst>
              </p:cNvPr>
              <p:cNvGrpSpPr/>
              <p:nvPr/>
            </p:nvGrpSpPr>
            <p:grpSpPr>
              <a:xfrm>
                <a:off x="790447" y="609600"/>
                <a:ext cx="10487153" cy="892351"/>
                <a:chOff x="152407" y="1828808"/>
                <a:chExt cx="10487153" cy="892351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BBD9A3AB-16B4-CC1C-8709-1ED853356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407" y="1828808"/>
                  <a:ext cx="8402223" cy="534999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DE30FD64-304B-C652-F8A8-B6924FCCF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69870" y="1942120"/>
                  <a:ext cx="2069690" cy="344949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6B6E518-6DE0-634A-DEB7-A1249AE9EF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2407" y="2362208"/>
                  <a:ext cx="6632612" cy="349807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155D982E-5C5C-F587-C27D-1EA6E11D8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85019" y="2394406"/>
                  <a:ext cx="3500926" cy="326753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0984CCA-1061-B6C7-F4A0-CA042840C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8200" y="2895600"/>
                <a:ext cx="2162175" cy="504825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34B6420-BC93-C2D2-654D-65810A1E9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29200" y="103646"/>
                <a:ext cx="996264" cy="58215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7B7782C-1453-787C-A004-A53956CA0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52700" y="1600200"/>
                <a:ext cx="5952051" cy="11092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0527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E78867E8-F767-A702-25D4-BC69905A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676"/>
            <a:ext cx="7696198" cy="792646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Đánh nhịp     </a:t>
            </a:r>
            <a:endParaRPr lang="en-US" sz="320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227609-64CA-F595-2A62-6B660658355F}"/>
              </a:ext>
            </a:extLst>
          </p:cNvPr>
          <p:cNvGrpSpPr/>
          <p:nvPr/>
        </p:nvGrpSpPr>
        <p:grpSpPr>
          <a:xfrm>
            <a:off x="6858000" y="76025"/>
            <a:ext cx="415830" cy="914575"/>
            <a:chOff x="6858000" y="76025"/>
            <a:chExt cx="415830" cy="9145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EC7CA2-CDF3-32B8-1E66-8A06F13FDFDA}"/>
                </a:ext>
              </a:extLst>
            </p:cNvPr>
            <p:cNvSpPr txBox="1"/>
            <p:nvPr/>
          </p:nvSpPr>
          <p:spPr>
            <a:xfrm>
              <a:off x="6861538" y="760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04308F-C403-EF11-C1CC-389289EAA413}"/>
                </a:ext>
              </a:extLst>
            </p:cNvPr>
            <p:cNvSpPr txBox="1"/>
            <p:nvPr/>
          </p:nvSpPr>
          <p:spPr>
            <a:xfrm>
              <a:off x="6858000" y="40582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0B050"/>
                  </a:solidFill>
                </a:rPr>
                <a:t>8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AB4F396C-8C3B-A9ED-3A34-D541065DDD0A}"/>
              </a:ext>
            </a:extLst>
          </p:cNvPr>
          <p:cNvSpPr txBox="1">
            <a:spLocks/>
          </p:cNvSpPr>
          <p:nvPr/>
        </p:nvSpPr>
        <p:spPr bwMode="auto">
          <a:xfrm>
            <a:off x="3381375" y="685800"/>
            <a:ext cx="525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>
                <a:solidFill>
                  <a:srgbClr val="00B050"/>
                </a:solidFill>
                <a:cs typeface="Times New Roman" panose="02020603050405020304" pitchFamily="18" charset="0"/>
              </a:rPr>
              <a:t>(Cách đánh nhịp thứ nhất)</a:t>
            </a:r>
            <a:endParaRPr lang="en-US" sz="3200" kern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F1B1F-FF31-572A-B359-F41F8E868011}"/>
              </a:ext>
            </a:extLst>
          </p:cNvPr>
          <p:cNvSpPr txBox="1"/>
          <p:nvPr/>
        </p:nvSpPr>
        <p:spPr>
          <a:xfrm>
            <a:off x="3810000" y="32426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6AE6F9-23F6-54B6-D1BF-4791F9EA166B}"/>
              </a:ext>
            </a:extLst>
          </p:cNvPr>
          <p:cNvSpPr txBox="1"/>
          <p:nvPr/>
        </p:nvSpPr>
        <p:spPr>
          <a:xfrm>
            <a:off x="2514600" y="17446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372923-E1C8-0764-1C30-BB95A6305A63}"/>
              </a:ext>
            </a:extLst>
          </p:cNvPr>
          <p:cNvCxnSpPr>
            <a:cxnSpLocks/>
          </p:cNvCxnSpPr>
          <p:nvPr/>
        </p:nvCxnSpPr>
        <p:spPr bwMode="auto">
          <a:xfrm>
            <a:off x="3733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F4EE5E56-9562-5874-4ABA-DF73D1A4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1" y="1676400"/>
            <a:ext cx="1650437" cy="31908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541D77-495B-FBF6-184E-0BCEE1A3E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81" y="3815974"/>
            <a:ext cx="744197" cy="14913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49EB13D-D55F-45E6-FBD4-C91B602D1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403" y="3815973"/>
            <a:ext cx="744197" cy="149134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8C68C3-CD07-51E6-0A41-190B2D263BAB}"/>
              </a:ext>
            </a:extLst>
          </p:cNvPr>
          <p:cNvSpPr txBox="1"/>
          <p:nvPr/>
        </p:nvSpPr>
        <p:spPr>
          <a:xfrm>
            <a:off x="2590800" y="5630867"/>
            <a:ext cx="706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Tay trái                                                     Tay phải</a:t>
            </a:r>
          </a:p>
          <a:p>
            <a:endParaRPr lang="en-US" sz="2400" b="1">
              <a:solidFill>
                <a:srgbClr val="0000FF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957615-45A0-476D-8159-828FF04B2D5A}"/>
              </a:ext>
            </a:extLst>
          </p:cNvPr>
          <p:cNvCxnSpPr>
            <a:cxnSpLocks/>
          </p:cNvCxnSpPr>
          <p:nvPr/>
        </p:nvCxnSpPr>
        <p:spPr bwMode="auto">
          <a:xfrm flipV="1">
            <a:off x="2971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5ABDC4-3D43-B4E7-6AEB-888BB05F0373}"/>
              </a:ext>
            </a:extLst>
          </p:cNvPr>
          <p:cNvCxnSpPr>
            <a:cxnSpLocks/>
          </p:cNvCxnSpPr>
          <p:nvPr/>
        </p:nvCxnSpPr>
        <p:spPr bwMode="auto">
          <a:xfrm>
            <a:off x="8305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BB24B2-5887-115C-4414-22DFA842AF27}"/>
              </a:ext>
            </a:extLst>
          </p:cNvPr>
          <p:cNvCxnSpPr>
            <a:cxnSpLocks/>
          </p:cNvCxnSpPr>
          <p:nvPr/>
        </p:nvCxnSpPr>
        <p:spPr bwMode="auto">
          <a:xfrm flipV="1">
            <a:off x="9067800" y="1828487"/>
            <a:ext cx="0" cy="1781175"/>
          </a:xfrm>
          <a:prstGeom prst="straightConnector1">
            <a:avLst/>
          </a:prstGeom>
          <a:ln w="63500" cmpd="sng">
            <a:solidFill>
              <a:srgbClr val="0000FF"/>
            </a:solidFill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EB1532B-9E46-7C95-3C4B-962672760D97}"/>
              </a:ext>
            </a:extLst>
          </p:cNvPr>
          <p:cNvSpPr txBox="1"/>
          <p:nvPr/>
        </p:nvSpPr>
        <p:spPr>
          <a:xfrm>
            <a:off x="7882937" y="324268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617DB9-8757-EF4C-1489-D46A48A7D5D7}"/>
              </a:ext>
            </a:extLst>
          </p:cNvPr>
          <p:cNvSpPr txBox="1"/>
          <p:nvPr/>
        </p:nvSpPr>
        <p:spPr>
          <a:xfrm>
            <a:off x="9168812" y="17446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83FFA7-3161-4896-0DAD-27A1ADB27093}"/>
              </a:ext>
            </a:extLst>
          </p:cNvPr>
          <p:cNvGrpSpPr/>
          <p:nvPr/>
        </p:nvGrpSpPr>
        <p:grpSpPr>
          <a:xfrm>
            <a:off x="2514600" y="1744667"/>
            <a:ext cx="7010400" cy="1979382"/>
            <a:chOff x="2514600" y="1752600"/>
            <a:chExt cx="7010400" cy="197938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BCCA019-F250-5A6E-F6DA-77319CEA0D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3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B6A2438-0CAD-A673-B2D8-1361355D5BD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71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4A04D55-44B6-5348-6102-0821446E55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05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C7C2AB7-9354-0F8E-8865-624B91E7AF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067800" y="1836420"/>
              <a:ext cx="0" cy="1781175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headEnd type="none" w="lg" len="lg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B7077D-BB08-A59C-3E03-68231F2869F1}"/>
                </a:ext>
              </a:extLst>
            </p:cNvPr>
            <p:cNvSpPr txBox="1"/>
            <p:nvPr/>
          </p:nvSpPr>
          <p:spPr>
            <a:xfrm>
              <a:off x="7882937" y="3250618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29237CB-2A07-44E6-0514-448429FFDD17}"/>
                </a:ext>
              </a:extLst>
            </p:cNvPr>
            <p:cNvSpPr txBox="1"/>
            <p:nvPr/>
          </p:nvSpPr>
          <p:spPr>
            <a:xfrm>
              <a:off x="9168812" y="1752600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C47C9F-01E3-50FE-A139-A2ED90747F50}"/>
                </a:ext>
              </a:extLst>
            </p:cNvPr>
            <p:cNvSpPr txBox="1"/>
            <p:nvPr/>
          </p:nvSpPr>
          <p:spPr>
            <a:xfrm>
              <a:off x="3810000" y="3250618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8DC38A1-6254-76E0-9666-1BA8E3C68E8D}"/>
                </a:ext>
              </a:extLst>
            </p:cNvPr>
            <p:cNvSpPr txBox="1"/>
            <p:nvPr/>
          </p:nvSpPr>
          <p:spPr>
            <a:xfrm>
              <a:off x="2514600" y="1752600"/>
              <a:ext cx="356188" cy="481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733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351339-E5D4-4609-51F0-48DF20382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14" y="2663319"/>
            <a:ext cx="9832086" cy="814959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37610E49-D892-4DE4-9429-4BDD006A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85800"/>
            <a:ext cx="5181600" cy="457200"/>
          </a:xfrm>
        </p:spPr>
        <p:txBody>
          <a:bodyPr/>
          <a:lstStyle/>
          <a:p>
            <a:r>
              <a:rPr lang="en-US" sz="3200" b="1">
                <a:solidFill>
                  <a:srgbClr val="00B050"/>
                </a:solidFill>
                <a:cs typeface="Times New Roman" panose="02020603050405020304" pitchFamily="18" charset="0"/>
              </a:rPr>
              <a:t>Bài tập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59E1B1-CAED-47CA-9193-8ED3C7238933}"/>
              </a:ext>
            </a:extLst>
          </p:cNvPr>
          <p:cNvSpPr txBox="1"/>
          <p:nvPr/>
        </p:nvSpPr>
        <p:spPr>
          <a:xfrm>
            <a:off x="3234437" y="1447800"/>
            <a:ext cx="514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Vạch nhịp cho đoạn nhạc dưới đây: 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FBEFE3E-FE82-466F-9A6C-32A62D913771}"/>
              </a:ext>
            </a:extLst>
          </p:cNvPr>
          <p:cNvCxnSpPr/>
          <p:nvPr/>
        </p:nvCxnSpPr>
        <p:spPr bwMode="auto">
          <a:xfrm>
            <a:off x="3108960" y="2861310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8FBC01-C949-4914-A58E-276D5041AD46}"/>
              </a:ext>
            </a:extLst>
          </p:cNvPr>
          <p:cNvCxnSpPr/>
          <p:nvPr/>
        </p:nvCxnSpPr>
        <p:spPr bwMode="auto">
          <a:xfrm>
            <a:off x="4908712" y="286331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945D2D5-F29D-414A-AB39-E077314BC8A0}"/>
              </a:ext>
            </a:extLst>
          </p:cNvPr>
          <p:cNvCxnSpPr/>
          <p:nvPr/>
        </p:nvCxnSpPr>
        <p:spPr bwMode="auto">
          <a:xfrm>
            <a:off x="7091842" y="286712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Arrow: Down 65">
            <a:extLst>
              <a:ext uri="{FF2B5EF4-FFF2-40B4-BE49-F238E27FC236}">
                <a16:creationId xmlns:a16="http://schemas.microsoft.com/office/drawing/2014/main" id="{A268A701-6215-49D8-B7E9-EB6D3238C3EB}"/>
              </a:ext>
            </a:extLst>
          </p:cNvPr>
          <p:cNvSpPr/>
          <p:nvPr/>
        </p:nvSpPr>
        <p:spPr bwMode="auto">
          <a:xfrm>
            <a:off x="299355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FBA24066-97B6-446D-ABD4-B65D1274D989}"/>
              </a:ext>
            </a:extLst>
          </p:cNvPr>
          <p:cNvSpPr/>
          <p:nvPr/>
        </p:nvSpPr>
        <p:spPr bwMode="auto">
          <a:xfrm>
            <a:off x="4802032" y="239649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Arrow: Down 67">
            <a:extLst>
              <a:ext uri="{FF2B5EF4-FFF2-40B4-BE49-F238E27FC236}">
                <a16:creationId xmlns:a16="http://schemas.microsoft.com/office/drawing/2014/main" id="{11439E7C-A81A-486A-AA3D-29511CCAD6A0}"/>
              </a:ext>
            </a:extLst>
          </p:cNvPr>
          <p:cNvSpPr/>
          <p:nvPr/>
        </p:nvSpPr>
        <p:spPr bwMode="auto">
          <a:xfrm>
            <a:off x="6981352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id="{FBC7B365-8D51-4878-A8C6-52F4ED2E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27" y="4123178"/>
            <a:ext cx="2347565" cy="175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0DDD69-9EB4-02B8-71CB-AD80B3D42BC1}"/>
              </a:ext>
            </a:extLst>
          </p:cNvPr>
          <p:cNvCxnSpPr/>
          <p:nvPr/>
        </p:nvCxnSpPr>
        <p:spPr bwMode="auto">
          <a:xfrm>
            <a:off x="9046210" y="2867125"/>
            <a:ext cx="0" cy="3810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57C7733D-C826-35F1-1C77-DBDAA08EBB35}"/>
              </a:ext>
            </a:extLst>
          </p:cNvPr>
          <p:cNvSpPr/>
          <p:nvPr/>
        </p:nvSpPr>
        <p:spPr bwMode="auto">
          <a:xfrm>
            <a:off x="8935720" y="2385060"/>
            <a:ext cx="237328" cy="381000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2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0551"/>
            <a:ext cx="12039600" cy="6096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III. Trải nghiệm và khám phá: Tạo ra hai ô nhịp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D3EC63-1FEC-4149-9459-BE32F065613E}"/>
              </a:ext>
            </a:extLst>
          </p:cNvPr>
          <p:cNvGrpSpPr/>
          <p:nvPr/>
        </p:nvGrpSpPr>
        <p:grpSpPr>
          <a:xfrm>
            <a:off x="10571480" y="438151"/>
            <a:ext cx="412292" cy="892343"/>
            <a:chOff x="7463558" y="4264433"/>
            <a:chExt cx="412292" cy="8923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3FD85A-F0EC-C704-3AAE-C7DBD52AE868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86789A-94F2-2DBF-B9F7-05A8D3B89B65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3FE5C-7021-50C5-2A99-B2FBBE951431}"/>
              </a:ext>
            </a:extLst>
          </p:cNvPr>
          <p:cNvGrpSpPr/>
          <p:nvPr/>
        </p:nvGrpSpPr>
        <p:grpSpPr>
          <a:xfrm>
            <a:off x="1371600" y="2247901"/>
            <a:ext cx="9777413" cy="3086099"/>
            <a:chOff x="1600200" y="1962150"/>
            <a:chExt cx="9777413" cy="30860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369A17-A31F-CA50-F8F8-A71244F95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7200" y="1962150"/>
              <a:ext cx="3300413" cy="2933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3FC1F8-D9B9-9AFB-4C24-DDDD49D4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003902"/>
              <a:ext cx="5974121" cy="3044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79639"/>
            <a:ext cx="9448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Bay cao tiếng hát ước mơ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685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 HÁT ƯỚC MƠ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2860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3526692"/>
            <a:ext cx="90678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Bay cao tiếng hát ước mơ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Ca ngợi Tổ quốc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loại hợp xướng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Nhịp 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7F18B-4A1B-93D9-44A9-3A56A2DA8EA8}"/>
              </a:ext>
            </a:extLst>
          </p:cNvPr>
          <p:cNvGrpSpPr/>
          <p:nvPr/>
        </p:nvGrpSpPr>
        <p:grpSpPr>
          <a:xfrm>
            <a:off x="6553200" y="5181600"/>
            <a:ext cx="525389" cy="977366"/>
            <a:chOff x="7463558" y="4264433"/>
            <a:chExt cx="412292" cy="8923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A22771-6BB1-6AC5-8832-7358DF60BF43}"/>
                </a:ext>
              </a:extLst>
            </p:cNvPr>
            <p:cNvSpPr txBox="1"/>
            <p:nvPr/>
          </p:nvSpPr>
          <p:spPr>
            <a:xfrm>
              <a:off x="7463558" y="4264433"/>
              <a:ext cx="323541" cy="533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D43CDC-B1C7-ECA3-1683-851928997FD3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514600" y="2015591"/>
            <a:ext cx="70866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11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Bay cao tiếng hát ước mơ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hịp</a:t>
            </a:r>
          </a:p>
          <a:p>
            <a:pPr algn="just"/>
            <a:r>
              <a:rPr lang="en-US" sz="24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N&amp;KP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ô nhịp</a:t>
            </a:r>
            <a:endParaRPr lang="en-US" sz="2800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96B7F0-8FA8-AD66-75E6-49E8F7CC3ADA}"/>
              </a:ext>
            </a:extLst>
          </p:cNvPr>
          <p:cNvGrpSpPr/>
          <p:nvPr/>
        </p:nvGrpSpPr>
        <p:grpSpPr>
          <a:xfrm>
            <a:off x="3649436" y="3089109"/>
            <a:ext cx="412292" cy="892343"/>
            <a:chOff x="7463558" y="4264433"/>
            <a:chExt cx="412292" cy="8923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0ED3D6-713E-8B8D-0974-D29B88C2CCDD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3AD4F3-7501-77D2-5E55-745B047AE038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F18AAE-46AE-CF2E-A99F-2A89F608E76B}"/>
              </a:ext>
            </a:extLst>
          </p:cNvPr>
          <p:cNvGrpSpPr/>
          <p:nvPr/>
        </p:nvGrpSpPr>
        <p:grpSpPr>
          <a:xfrm>
            <a:off x="7131508" y="3633108"/>
            <a:ext cx="412292" cy="892343"/>
            <a:chOff x="7463558" y="4264433"/>
            <a:chExt cx="412292" cy="8923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DD174B-105C-4F7A-2A0C-DA69DCF8E7A1}"/>
                </a:ext>
              </a:extLst>
            </p:cNvPr>
            <p:cNvSpPr txBox="1"/>
            <p:nvPr/>
          </p:nvSpPr>
          <p:spPr>
            <a:xfrm>
              <a:off x="7463558" y="426443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6</a:t>
              </a:r>
              <a:endParaRPr lang="en-US" sz="3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D09076-8258-342D-147A-EA3663B13AE2}"/>
                </a:ext>
              </a:extLst>
            </p:cNvPr>
            <p:cNvSpPr txBox="1"/>
            <p:nvPr/>
          </p:nvSpPr>
          <p:spPr>
            <a:xfrm>
              <a:off x="7463558" y="457200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8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92E10C-8D84-A3BB-CF15-C161D127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68934"/>
            <a:ext cx="8093430" cy="6256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6019802" cy="4876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giai điệu vui tươi rộn rã, lời ca trong trẻo, tự hào, bài </a:t>
            </a:r>
            <a:r>
              <a:rPr lang="vi-VN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Bay cao tiếng hát ước mơ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bức tranh về cuộc sống tươi đẹp, về tương lai rộng mở của thiếu nhi Việt Nam.</a:t>
            </a:r>
            <a:endParaRPr lang="en-US" sz="2400">
              <a:solidFill>
                <a:srgbClr val="0000FF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4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Nguyễn Nam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 sáng tác một số ca khúc cho thiếu nhi như: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Bay cao tiếng hát ước mơ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Tuổi hồng cho em 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(thơ Trần Danh Lân), </a:t>
            </a:r>
            <a:r>
              <a:rPr lang="vi-VN" sz="24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yêu thương em được đến trường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vi-VN" sz="24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37DE3-96D8-2E70-B440-D2548DF7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521411"/>
            <a:ext cx="5585420" cy="3815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y cao tieng hat uoc mo Hat mau bmoll Tem 130 1 lan">
            <a:hlinkClick r:id="" action="ppaction://media"/>
            <a:extLst>
              <a:ext uri="{FF2B5EF4-FFF2-40B4-BE49-F238E27FC236}">
                <a16:creationId xmlns:a16="http://schemas.microsoft.com/office/drawing/2014/main" id="{58CE8B3A-E4D7-D22F-4CCE-4F212EDD0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533400"/>
            <a:ext cx="75438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30162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 dong bai hat giong thu">
            <a:hlinkClick r:id="" action="ppaction://media"/>
            <a:extLst>
              <a:ext uri="{FF2B5EF4-FFF2-40B4-BE49-F238E27FC236}">
                <a16:creationId xmlns:a16="http://schemas.microsoft.com/office/drawing/2014/main" id="{51F7902B-4479-CDD0-8F30-CA14ECF50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406400"/>
            <a:ext cx="8819931" cy="386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384936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lời 1 </a:t>
            </a:r>
            <a:r>
              <a:rPr lang="en-US" sz="3200">
                <a:solidFill>
                  <a:srgbClr val="009900"/>
                </a:solidFill>
                <a:cs typeface="Times New Roman" panose="02020603050405020304" pitchFamily="18" charset="0"/>
              </a:rPr>
              <a:t>(Đoạn 1)</a:t>
            </a:r>
            <a:endParaRPr lang="en-US" sz="32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461136" y="1016000"/>
            <a:ext cx="685800" cy="2489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38787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773" y="5409800"/>
            <a:ext cx="219075" cy="466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6592A-5D65-2535-83E4-27301E92D7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0653" y="2323927"/>
            <a:ext cx="7325747" cy="123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0035D-2CF1-472D-3197-FA3D907093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2914" y="879928"/>
            <a:ext cx="7220958" cy="1190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679CD5-DE12-54DC-1D64-A73A8DC672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3872" y="3712151"/>
            <a:ext cx="7163800" cy="1133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C90394-D33A-BC59-D78D-BDFE9C0267E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4245" y="5151211"/>
            <a:ext cx="7163800" cy="1114581"/>
          </a:xfrm>
          <a:prstGeom prst="rect">
            <a:avLst/>
          </a:prstGeom>
        </p:spPr>
      </p:pic>
      <p:pic>
        <p:nvPicPr>
          <p:cNvPr id="20" name="Cau 1">
            <a:hlinkClick r:id="" action="ppaction://media"/>
            <a:extLst>
              <a:ext uri="{FF2B5EF4-FFF2-40B4-BE49-F238E27FC236}">
                <a16:creationId xmlns:a16="http://schemas.microsoft.com/office/drawing/2014/main" id="{A0284AB6-8137-6AF5-CC27-38CF87B83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9439" y="1155700"/>
            <a:ext cx="406400" cy="406400"/>
          </a:xfrm>
          <a:prstGeom prst="rect">
            <a:avLst/>
          </a:prstGeom>
        </p:spPr>
      </p:pic>
      <p:pic>
        <p:nvPicPr>
          <p:cNvPr id="26" name="Cau 2">
            <a:hlinkClick r:id="" action="ppaction://media"/>
            <a:extLst>
              <a:ext uri="{FF2B5EF4-FFF2-40B4-BE49-F238E27FC236}">
                <a16:creationId xmlns:a16="http://schemas.microsoft.com/office/drawing/2014/main" id="{AC98B28F-E7F0-F8C6-0198-71C72E14B4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2549525"/>
            <a:ext cx="406400" cy="406400"/>
          </a:xfrm>
          <a:prstGeom prst="rect">
            <a:avLst/>
          </a:prstGeom>
        </p:spPr>
      </p:pic>
      <p:pic>
        <p:nvPicPr>
          <p:cNvPr id="27" name="Cau 1+2">
            <a:hlinkClick r:id="" action="ppaction://media"/>
            <a:extLst>
              <a:ext uri="{FF2B5EF4-FFF2-40B4-BE49-F238E27FC236}">
                <a16:creationId xmlns:a16="http://schemas.microsoft.com/office/drawing/2014/main" id="{7437D47A-0EA5-2032-D91E-6F18DF88E00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2038159"/>
            <a:ext cx="406400" cy="406400"/>
          </a:xfrm>
          <a:prstGeom prst="rect">
            <a:avLst/>
          </a:prstGeom>
        </p:spPr>
      </p:pic>
      <p:pic>
        <p:nvPicPr>
          <p:cNvPr id="28" name="Cau 3">
            <a:hlinkClick r:id="" action="ppaction://media"/>
            <a:extLst>
              <a:ext uri="{FF2B5EF4-FFF2-40B4-BE49-F238E27FC236}">
                <a16:creationId xmlns:a16="http://schemas.microsoft.com/office/drawing/2014/main" id="{3223F797-CEE1-B643-5CF0-DE2952B229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59439" y="3860800"/>
            <a:ext cx="406400" cy="406400"/>
          </a:xfrm>
          <a:prstGeom prst="rect">
            <a:avLst/>
          </a:prstGeom>
        </p:spPr>
      </p:pic>
      <p:pic>
        <p:nvPicPr>
          <p:cNvPr id="29" name="Cau 4">
            <a:hlinkClick r:id="" action="ppaction://media"/>
            <a:extLst>
              <a:ext uri="{FF2B5EF4-FFF2-40B4-BE49-F238E27FC236}">
                <a16:creationId xmlns:a16="http://schemas.microsoft.com/office/drawing/2014/main" id="{C0293304-7A55-7F1C-7FAE-5D4CE368574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5370401"/>
            <a:ext cx="406400" cy="406400"/>
          </a:xfrm>
          <a:prstGeom prst="rect">
            <a:avLst/>
          </a:prstGeom>
        </p:spPr>
      </p:pic>
      <p:pic>
        <p:nvPicPr>
          <p:cNvPr id="30" name="Cau 3+4">
            <a:hlinkClick r:id="" action="ppaction://media"/>
            <a:extLst>
              <a:ext uri="{FF2B5EF4-FFF2-40B4-BE49-F238E27FC236}">
                <a16:creationId xmlns:a16="http://schemas.microsoft.com/office/drawing/2014/main" id="{426F6AFC-56E7-677D-1E4A-D4E304B2A2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4737100"/>
            <a:ext cx="406400" cy="406400"/>
          </a:xfrm>
          <a:prstGeom prst="rect">
            <a:avLst/>
          </a:prstGeom>
        </p:spPr>
      </p:pic>
      <p:pic>
        <p:nvPicPr>
          <p:cNvPr id="31" name="Doan 1">
            <a:hlinkClick r:id="" action="ppaction://media"/>
            <a:extLst>
              <a:ext uri="{FF2B5EF4-FFF2-40B4-BE49-F238E27FC236}">
                <a16:creationId xmlns:a16="http://schemas.microsoft.com/office/drawing/2014/main" id="{656C2C3E-079A-A271-D96B-BCD87871B31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30864" y="3295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779ABD-4560-86BF-9836-42B179F587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938892"/>
            <a:ext cx="7097115" cy="1152686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384936" y="990600"/>
            <a:ext cx="685800" cy="5283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lời 1 </a:t>
            </a:r>
            <a:r>
              <a:rPr lang="en-US" sz="3200">
                <a:solidFill>
                  <a:srgbClr val="009900"/>
                </a:solidFill>
                <a:cs typeface="Times New Roman" panose="02020603050405020304" pitchFamily="18" charset="0"/>
              </a:rPr>
              <a:t>(Đoạn 2)</a:t>
            </a:r>
            <a:endParaRPr lang="en-US" sz="3200" dirty="0">
              <a:solidFill>
                <a:srgbClr val="0099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461136" y="1016000"/>
            <a:ext cx="685800" cy="2489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7171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5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538787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224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408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4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4773" y="5409800"/>
            <a:ext cx="219075" cy="466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9E922A-EF9E-F6D1-07C3-510E2FFC3CA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6708" y="2333467"/>
            <a:ext cx="7163800" cy="1133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3BF7F8-5DBE-B06B-01E3-20B1884914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00594" y="3722759"/>
            <a:ext cx="7287642" cy="11907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6B4FAF-587D-1157-6418-639ED8DF11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89364" y="5131109"/>
            <a:ext cx="6982799" cy="1171739"/>
          </a:xfrm>
          <a:prstGeom prst="rect">
            <a:avLst/>
          </a:prstGeom>
        </p:spPr>
      </p:pic>
      <p:pic>
        <p:nvPicPr>
          <p:cNvPr id="27" name="Cau 5">
            <a:hlinkClick r:id="" action="ppaction://media"/>
            <a:extLst>
              <a:ext uri="{FF2B5EF4-FFF2-40B4-BE49-F238E27FC236}">
                <a16:creationId xmlns:a16="http://schemas.microsoft.com/office/drawing/2014/main" id="{BFB22A4C-7F0D-3C4C-3838-09BB8B16B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1155700"/>
            <a:ext cx="406400" cy="406400"/>
          </a:xfrm>
          <a:prstGeom prst="rect">
            <a:avLst/>
          </a:prstGeom>
        </p:spPr>
      </p:pic>
      <p:pic>
        <p:nvPicPr>
          <p:cNvPr id="28" name="Cau 6">
            <a:hlinkClick r:id="" action="ppaction://media"/>
            <a:extLst>
              <a:ext uri="{FF2B5EF4-FFF2-40B4-BE49-F238E27FC236}">
                <a16:creationId xmlns:a16="http://schemas.microsoft.com/office/drawing/2014/main" id="{D5C78035-63ED-5517-951B-ED4062D9DE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2549525"/>
            <a:ext cx="406400" cy="406400"/>
          </a:xfrm>
          <a:prstGeom prst="rect">
            <a:avLst/>
          </a:prstGeom>
        </p:spPr>
      </p:pic>
      <p:pic>
        <p:nvPicPr>
          <p:cNvPr id="29" name="Cau 5+6">
            <a:hlinkClick r:id="" action="ppaction://media"/>
            <a:extLst>
              <a:ext uri="{FF2B5EF4-FFF2-40B4-BE49-F238E27FC236}">
                <a16:creationId xmlns:a16="http://schemas.microsoft.com/office/drawing/2014/main" id="{67800A65-A824-5531-161C-1FD3C2245C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1888378"/>
            <a:ext cx="406400" cy="406400"/>
          </a:xfrm>
          <a:prstGeom prst="rect">
            <a:avLst/>
          </a:prstGeom>
        </p:spPr>
      </p:pic>
      <p:pic>
        <p:nvPicPr>
          <p:cNvPr id="30" name="Cau 7">
            <a:hlinkClick r:id="" action="ppaction://media"/>
            <a:extLst>
              <a:ext uri="{FF2B5EF4-FFF2-40B4-BE49-F238E27FC236}">
                <a16:creationId xmlns:a16="http://schemas.microsoft.com/office/drawing/2014/main" id="{384D9388-98FE-219C-C4BF-2CD86407EB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3936600"/>
            <a:ext cx="406400" cy="406400"/>
          </a:xfrm>
          <a:prstGeom prst="rect">
            <a:avLst/>
          </a:prstGeom>
        </p:spPr>
      </p:pic>
      <p:pic>
        <p:nvPicPr>
          <p:cNvPr id="31" name="Cau 8">
            <a:hlinkClick r:id="" action="ppaction://media"/>
            <a:extLst>
              <a:ext uri="{FF2B5EF4-FFF2-40B4-BE49-F238E27FC236}">
                <a16:creationId xmlns:a16="http://schemas.microsoft.com/office/drawing/2014/main" id="{5C9CC1D3-1036-FF9A-527D-8F4D6A84DA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5346300"/>
            <a:ext cx="406400" cy="406400"/>
          </a:xfrm>
          <a:prstGeom prst="rect">
            <a:avLst/>
          </a:prstGeom>
        </p:spPr>
      </p:pic>
      <p:pic>
        <p:nvPicPr>
          <p:cNvPr id="32" name="Cau 7+8">
            <a:hlinkClick r:id="" action="ppaction://media"/>
            <a:extLst>
              <a:ext uri="{FF2B5EF4-FFF2-40B4-BE49-F238E27FC236}">
                <a16:creationId xmlns:a16="http://schemas.microsoft.com/office/drawing/2014/main" id="{9671A877-C3B9-BC0F-22FD-810F5AD7599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45454" y="4762500"/>
            <a:ext cx="406400" cy="406400"/>
          </a:xfrm>
          <a:prstGeom prst="rect">
            <a:avLst/>
          </a:prstGeom>
        </p:spPr>
      </p:pic>
      <p:pic>
        <p:nvPicPr>
          <p:cNvPr id="33" name="Doan 2">
            <a:hlinkClick r:id="" action="ppaction://media"/>
            <a:extLst>
              <a:ext uri="{FF2B5EF4-FFF2-40B4-BE49-F238E27FC236}">
                <a16:creationId xmlns:a16="http://schemas.microsoft.com/office/drawing/2014/main" id="{8919FBC5-5F89-3AD2-0B12-FE4FF47F591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603864" y="3295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6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9762</TotalTime>
  <Words>448</Words>
  <Application>Microsoft Office PowerPoint</Application>
  <PresentationFormat>Widescreen</PresentationFormat>
  <Paragraphs>98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Wingdings</vt:lpstr>
      <vt:lpstr>Default Design</vt:lpstr>
      <vt:lpstr>Giáo viên: Phạm Thị Thu Thảo Trường: THCS Lê Quý Đôn</vt:lpstr>
      <vt:lpstr>Chủ đề 6 TIẾNG HÁT ƯỚC MƠ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lời 1 (Đoạn 1)</vt:lpstr>
      <vt:lpstr>Học hát từng câu lời 1 (Đoạn 2)</vt:lpstr>
      <vt:lpstr>Hát lời 2</vt:lpstr>
      <vt:lpstr>Hát hoàn chỉnh cả bài</vt:lpstr>
      <vt:lpstr>PowerPoint Presentation</vt:lpstr>
      <vt:lpstr>Thảo luận nhóm</vt:lpstr>
      <vt:lpstr>PowerPoint Presentation</vt:lpstr>
      <vt:lpstr>Đánh nhịp     </vt:lpstr>
      <vt:lpstr>Bài tập </vt:lpstr>
      <vt:lpstr>III. Trải nghiệm và khám phá: Tạo ra hai ô nhịp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phamthaonb2001@gmail.com</cp:lastModifiedBy>
  <cp:revision>332</cp:revision>
  <dcterms:created xsi:type="dcterms:W3CDTF">2006-11-06T13:45:38Z</dcterms:created>
  <dcterms:modified xsi:type="dcterms:W3CDTF">2025-02-23T15:07:47Z</dcterms:modified>
</cp:coreProperties>
</file>