
<file path=[Content_Types].xml><?xml version="1.0" encoding="utf-8"?>
<Types xmlns="http://schemas.openxmlformats.org/package/2006/content-types">
  <Default Extension="bmp" ContentType="image/bmp"/>
  <Default Extension="gif" ContentType="image/gif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21"/>
  </p:notesMasterIdLst>
  <p:sldIdLst>
    <p:sldId id="317" r:id="rId2"/>
    <p:sldId id="292" r:id="rId3"/>
    <p:sldId id="318" r:id="rId4"/>
    <p:sldId id="337" r:id="rId5"/>
    <p:sldId id="293" r:id="rId6"/>
    <p:sldId id="294" r:id="rId7"/>
    <p:sldId id="295" r:id="rId8"/>
    <p:sldId id="338" r:id="rId9"/>
    <p:sldId id="361" r:id="rId10"/>
    <p:sldId id="362" r:id="rId11"/>
    <p:sldId id="297" r:id="rId12"/>
    <p:sldId id="344" r:id="rId13"/>
    <p:sldId id="363" r:id="rId14"/>
    <p:sldId id="368" r:id="rId15"/>
    <p:sldId id="327" r:id="rId16"/>
    <p:sldId id="369" r:id="rId17"/>
    <p:sldId id="372" r:id="rId18"/>
    <p:sldId id="371" r:id="rId19"/>
    <p:sldId id="310" r:id="rId20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1B3"/>
    <a:srgbClr val="009900"/>
    <a:srgbClr val="EDF6F7"/>
    <a:srgbClr val="C8FFFF"/>
    <a:srgbClr val="0000FF"/>
    <a:srgbClr val="FF7043"/>
    <a:srgbClr val="FF00FF"/>
    <a:srgbClr val="FF9900"/>
    <a:srgbClr val="CC00CC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67" autoAdjust="0"/>
    <p:restoredTop sz="94356" autoAdjust="0"/>
  </p:normalViewPr>
  <p:slideViewPr>
    <p:cSldViewPr>
      <p:cViewPr varScale="1">
        <p:scale>
          <a:sx n="85" d="100"/>
          <a:sy n="85" d="100"/>
        </p:scale>
        <p:origin x="557" y="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2:13.361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3:51.443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3:54.097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3:58.875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3:59.558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2:13.361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3:51.443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3:54.097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3:58.875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8T08:33:59.558"/>
    </inkml:context>
    <inkml:brush xml:id="br0">
      <inkml:brushProperty name="width" value="0.1" units="cm"/>
      <inkml:brushProperty name="height" value="0.6" units="cm"/>
      <inkml:brushProperty name="color" value="#E71224"/>
      <inkml:brushProperty name="ignorePressure" value="1"/>
      <inkml:brushProperty name="inkEffects" value="pencil"/>
    </inkml:brush>
  </inkml:definitions>
  <inkml:trace contextRef="#ctx0" brushRef="#br0">1 0,'0'0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467A44-B9E3-4839-A5C6-5F8A911FFAFC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8F8F5B-8E1F-4947-81C1-D51EE90A865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8C4A0E-AE95-454F-A2E2-71B23AF28C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130BA-9B41-4D5B-8CD7-263DBE816A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63D9F9-6FA6-4913-AC9C-E88B45A273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FEDE19-A640-4E92-93C1-021EA31184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395E3F-7D6A-4CA7-B93E-E99E08BA59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B3C4FF-FCF3-423C-AF0D-CC2F270ACB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54EED5-014E-4B21-AF20-0FAAD83CEF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49440E-59E1-47FA-B69F-0F304E9996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0BE4AC-A57C-4D7A-8622-A771FD9AD3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DEE483-DD1C-4192-AD40-C8F21048B1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E4362E-EEC3-4576-BDFE-7739F93EDD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CDB6DB-3D4F-49D8-8FDB-612300820E8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6A0F44-ECC0-4664-BB81-4589E688E0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BB2E09-7A25-4679-9E62-65DB48CA28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40C62B-41F5-48A8-B539-C8361A2645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035C7E76-F3A5-4018-853D-E449C62038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  <p:sldLayoutId id="2147483664" r:id="rId13"/>
    <p:sldLayoutId id="2147483665" r:id="rId14"/>
    <p:sldLayoutId id="2147483666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5.bmp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6.wav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17.png"/><Relationship Id="rId3" Type="http://schemas.microsoft.com/office/2007/relationships/media" Target="../media/media4.wav"/><Relationship Id="rId7" Type="http://schemas.microsoft.com/office/2007/relationships/media" Target="../media/media6.wav"/><Relationship Id="rId12" Type="http://schemas.openxmlformats.org/officeDocument/2006/relationships/audio" Target="../media/media8.wav"/><Relationship Id="rId17" Type="http://schemas.openxmlformats.org/officeDocument/2006/relationships/image" Target="../media/image16.png"/><Relationship Id="rId2" Type="http://schemas.openxmlformats.org/officeDocument/2006/relationships/audio" Target="../media/media3.wav"/><Relationship Id="rId16" Type="http://schemas.openxmlformats.org/officeDocument/2006/relationships/image" Target="../media/image15.png"/><Relationship Id="rId1" Type="http://schemas.microsoft.com/office/2007/relationships/media" Target="../media/media3.wav"/><Relationship Id="rId6" Type="http://schemas.openxmlformats.org/officeDocument/2006/relationships/audio" Target="../media/media5.wav"/><Relationship Id="rId11" Type="http://schemas.microsoft.com/office/2007/relationships/media" Target="../media/media8.wav"/><Relationship Id="rId5" Type="http://schemas.microsoft.com/office/2007/relationships/media" Target="../media/media5.wav"/><Relationship Id="rId15" Type="http://schemas.openxmlformats.org/officeDocument/2006/relationships/image" Target="../media/image14.png"/><Relationship Id="rId10" Type="http://schemas.openxmlformats.org/officeDocument/2006/relationships/audio" Target="../media/media7.wav"/><Relationship Id="rId19" Type="http://schemas.openxmlformats.org/officeDocument/2006/relationships/image" Target="../media/image18.png"/><Relationship Id="rId4" Type="http://schemas.openxmlformats.org/officeDocument/2006/relationships/audio" Target="../media/media4.wav"/><Relationship Id="rId9" Type="http://schemas.microsoft.com/office/2007/relationships/media" Target="../media/media7.wav"/><Relationship Id="rId14" Type="http://schemas.openxmlformats.org/officeDocument/2006/relationships/image" Target="../media/image13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4.wav"/><Relationship Id="rId3" Type="http://schemas.microsoft.com/office/2007/relationships/media" Target="../media/media12.wav"/><Relationship Id="rId7" Type="http://schemas.microsoft.com/office/2007/relationships/media" Target="../media/media14.wav"/><Relationship Id="rId12" Type="http://schemas.openxmlformats.org/officeDocument/2006/relationships/image" Target="../media/image18.png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6" Type="http://schemas.openxmlformats.org/officeDocument/2006/relationships/audio" Target="../media/media13.wav"/><Relationship Id="rId11" Type="http://schemas.openxmlformats.org/officeDocument/2006/relationships/image" Target="../media/image13.gif"/><Relationship Id="rId5" Type="http://schemas.microsoft.com/office/2007/relationships/media" Target="../media/media13.wav"/><Relationship Id="rId10" Type="http://schemas.openxmlformats.org/officeDocument/2006/relationships/image" Target="../media/image22.png"/><Relationship Id="rId4" Type="http://schemas.openxmlformats.org/officeDocument/2006/relationships/audio" Target="../media/media12.wav"/><Relationship Id="rId9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13" Type="http://schemas.openxmlformats.org/officeDocument/2006/relationships/customXml" Target="../ink/ink5.xml"/><Relationship Id="rId3" Type="http://schemas.openxmlformats.org/officeDocument/2006/relationships/slideLayout" Target="../slideLayouts/slideLayout2.xml"/><Relationship Id="rId7" Type="http://schemas.openxmlformats.org/officeDocument/2006/relationships/customXml" Target="../ink/ink2.xml"/><Relationship Id="rId12" Type="http://schemas.openxmlformats.org/officeDocument/2006/relationships/image" Target="../media/image160.png"/><Relationship Id="rId2" Type="http://schemas.microsoft.com/office/2007/relationships/media" Target="../media/media16.mp4"/><Relationship Id="rId1" Type="http://schemas.openxmlformats.org/officeDocument/2006/relationships/video" Target="NULL" TargetMode="External"/><Relationship Id="rId6" Type="http://schemas.openxmlformats.org/officeDocument/2006/relationships/image" Target="../media/image130.png"/><Relationship Id="rId11" Type="http://schemas.openxmlformats.org/officeDocument/2006/relationships/customXml" Target="../ink/ink4.xml"/><Relationship Id="rId15" Type="http://schemas.openxmlformats.org/officeDocument/2006/relationships/image" Target="../media/image24.png"/><Relationship Id="rId10" Type="http://schemas.openxmlformats.org/officeDocument/2006/relationships/image" Target="../media/image150.png"/><Relationship Id="rId4" Type="http://schemas.openxmlformats.org/officeDocument/2006/relationships/customXml" Target="../ink/ink1.xml"/><Relationship Id="rId9" Type="http://schemas.openxmlformats.org/officeDocument/2006/relationships/customXml" Target="../ink/ink3.xml"/><Relationship Id="rId14" Type="http://schemas.openxmlformats.org/officeDocument/2006/relationships/image" Target="../media/image17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13" Type="http://schemas.openxmlformats.org/officeDocument/2006/relationships/image" Target="../media/image17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0.png"/><Relationship Id="rId12" Type="http://schemas.openxmlformats.org/officeDocument/2006/relationships/customXml" Target="../ink/ink10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customXml" Target="../ink/ink7.xml"/><Relationship Id="rId11" Type="http://schemas.openxmlformats.org/officeDocument/2006/relationships/image" Target="../media/image160.png"/><Relationship Id="rId5" Type="http://schemas.openxmlformats.org/officeDocument/2006/relationships/image" Target="../media/image130.png"/><Relationship Id="rId10" Type="http://schemas.openxmlformats.org/officeDocument/2006/relationships/customXml" Target="../ink/ink9.xml"/><Relationship Id="rId4" Type="http://schemas.openxmlformats.org/officeDocument/2006/relationships/customXml" Target="../ink/ink6.xml"/><Relationship Id="rId9" Type="http://schemas.openxmlformats.org/officeDocument/2006/relationships/image" Target="../media/image150.png"/><Relationship Id="rId1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981200" y="480060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sz="2800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Giáo</a:t>
            </a: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viên</a:t>
            </a: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: </a:t>
            </a:r>
            <a:r>
              <a:rPr lang="en-US" sz="2800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Phạm</a:t>
            </a: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Thị</a:t>
            </a: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Thu </a:t>
            </a:r>
            <a:r>
              <a:rPr lang="en-US" sz="2800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Thảo</a:t>
            </a:r>
            <a:b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Tr</a:t>
            </a:r>
            <a:r>
              <a:rPr lang="vi-VN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ường</a:t>
            </a: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: THCS Lê </a:t>
            </a:r>
            <a:r>
              <a:rPr lang="en-US" sz="2800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Quý</a:t>
            </a: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Đôn</a:t>
            </a:r>
            <a:endParaRPr lang="en-US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2362201"/>
            <a:ext cx="3600000" cy="344761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429000" y="762000"/>
            <a:ext cx="531427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>
                <a:ln w="19050">
                  <a:solidFill>
                    <a:srgbClr val="FFC00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ÂM NHẠC 6</a:t>
            </a:r>
          </a:p>
        </p:txBody>
      </p:sp>
    </p:spTree>
    <p:extLst>
      <p:ext uri="{BB962C8B-B14F-4D97-AF65-F5344CB8AC3E}">
        <p14:creationId xmlns:p14="http://schemas.microsoft.com/office/powerpoint/2010/main" val="31821485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3333E-6 C -3.33333E-6 -0.01898 -3.33333E-6 -0.03703 0.00018 -0.03703 C 0.00035 -0.03703 0.00052 -0.01898 0.00052 -3.33333E-6 C 0.00052 0.02107 0.0007 0.0419 0.00087 0.0419 C 0.00105 0.0419 0.00105 0.02107 0.00122 -3.33333E-6 C 0.00122 -0.01898 0.00139 -0.03703 0.00157 -0.03703 C 0.00174 -0.03703 0.00174 -0.01898 0.00191 -3.33333E-6 C 0.00191 0.02107 0.00191 0.0419 0.00209 0.0419 C 0.00226 0.0419 0.00261 -3.33333E-6 0.00261 0.00023 C 0.00261 -0.01898 0.00261 -0.03703 0.00278 -0.03703 C 0.00295 -0.03703 0.00313 -0.01898 0.00313 -3.33333E-6 C 0.00313 0.02107 0.0033 0.0419 0.00348 0.0419 C 0.00365 0.0419 0.00365 0.02107 0.00382 -3.33333E-6 C 0.00382 -0.01898 0.004 -0.03703 0.00417 -0.03703 C 0.00434 -0.03703 0.00434 -0.01898 0.00452 -3.33333E-6 C 0.00452 0.02107 0.00452 0.0419 0.00469 0.0419 C 0.00486 0.0419 0.00504 0.02107 0.00521 -3.33333E-6 " pathEditMode="relative" rAng="0" ptsTypes="AAAAAAAAAAAAAAAAA">
                                      <p:cBhvr>
                                        <p:cTn id="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00" y="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2209800" y="304800"/>
            <a:ext cx="7772400" cy="1470025"/>
          </a:xfrm>
        </p:spPr>
        <p:txBody>
          <a:bodyPr/>
          <a:lstStyle/>
          <a:p>
            <a:r>
              <a:rPr lang="en-US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Chủ</a:t>
            </a:r>
            <a:r>
              <a:rPr lang="en-US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4000" b="1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đề</a:t>
            </a:r>
            <a:r>
              <a:rPr lang="en-US" sz="4000" b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4</a:t>
            </a:r>
            <a:br>
              <a:rPr lang="en-US" sz="4000" b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40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TÌNH BẠN BỐN PHƯƠNG</a:t>
            </a:r>
            <a:endParaRPr lang="en-US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838200" y="2133600"/>
            <a:ext cx="10744200" cy="3733800"/>
          </a:xfrm>
        </p:spPr>
        <p:txBody>
          <a:bodyPr/>
          <a:lstStyle/>
          <a:p>
            <a:pPr algn="just">
              <a:spcAft>
                <a:spcPts val="300"/>
              </a:spcAft>
            </a:pP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– Hát: Bài </a:t>
            </a:r>
            <a:r>
              <a:rPr lang="en-US" sz="2800" b="1" i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Tình bạn bốn phương</a:t>
            </a:r>
          </a:p>
          <a:p>
            <a:pPr algn="just">
              <a:spcAft>
                <a:spcPts val="300"/>
              </a:spcAft>
            </a:pP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– Nghe nhạc: </a:t>
            </a:r>
            <a:r>
              <a:rPr lang="en-US" sz="2800" b="1" i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Turkish March</a:t>
            </a:r>
          </a:p>
          <a:p>
            <a:pPr algn="just">
              <a:spcAft>
                <a:spcPts val="300"/>
              </a:spcAft>
            </a:pP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– Đọc nhạc: </a:t>
            </a:r>
            <a:r>
              <a:rPr lang="en-US" sz="2800" b="1" i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Bài đọc nhạc số 4 </a:t>
            </a:r>
            <a:endParaRPr lang="en-US" sz="2800" i="1" dirty="0">
              <a:solidFill>
                <a:srgbClr val="C00000"/>
              </a:solidFill>
              <a:latin typeface="+mj-lt"/>
              <a:cs typeface="Times New Roman" panose="02020603050405020304" pitchFamily="18" charset="0"/>
            </a:endParaRPr>
          </a:p>
          <a:p>
            <a:pPr algn="just">
              <a:spcAft>
                <a:spcPts val="300"/>
              </a:spcAft>
            </a:pP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– Nhạc cụ: </a:t>
            </a:r>
            <a:r>
              <a:rPr lang="en-US" sz="2800" b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Thể hiện tiết tấu; Hoà tấu</a:t>
            </a:r>
          </a:p>
          <a:p>
            <a:pPr algn="just">
              <a:spcAft>
                <a:spcPts val="300"/>
              </a:spcAft>
            </a:pP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– Lí thuyết âm nhạc: </a:t>
            </a:r>
            <a:r>
              <a:rPr lang="en-US" sz="2800" b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Nhịp</a:t>
            </a: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 </a:t>
            </a:r>
            <a:endParaRPr lang="en-US" sz="2800" b="1">
              <a:solidFill>
                <a:srgbClr val="C00000"/>
              </a:solidFill>
              <a:latin typeface="+mj-lt"/>
              <a:cs typeface="Times New Roman" panose="02020603050405020304" pitchFamily="18" charset="0"/>
            </a:endParaRPr>
          </a:p>
          <a:p>
            <a:pPr algn="just">
              <a:spcAft>
                <a:spcPts val="300"/>
              </a:spcAft>
            </a:pP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– Th</a:t>
            </a:r>
            <a:r>
              <a:rPr lang="vi-VN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ường</a:t>
            </a: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 thức âm nhạc: </a:t>
            </a:r>
            <a:r>
              <a:rPr lang="en-US" sz="2800" b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Nhạc sĩ Wolfgang Amadeus Mozart</a:t>
            </a: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                                        </a:t>
            </a:r>
            <a:endParaRPr lang="en-US" sz="2800" dirty="0">
              <a:solidFill>
                <a:srgbClr val="0000FF"/>
              </a:solidFill>
              <a:latin typeface="+mj-lt"/>
              <a:cs typeface="Times New Roman" panose="02020603050405020304" pitchFamily="18" charset="0"/>
            </a:endParaRPr>
          </a:p>
          <a:p>
            <a:pPr algn="just">
              <a:spcAft>
                <a:spcPts val="300"/>
              </a:spcAft>
            </a:pPr>
            <a:r>
              <a:rPr lang="en-US" sz="2800" b="1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– </a:t>
            </a:r>
            <a:r>
              <a:rPr lang="en-US" sz="2800" b="1" dirty="0" err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Trải</a:t>
            </a:r>
            <a:r>
              <a:rPr lang="en-US" sz="2800" b="1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err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nghiệm</a:t>
            </a: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 và </a:t>
            </a:r>
            <a:r>
              <a:rPr lang="en-US" sz="2800" b="1" err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khám</a:t>
            </a:r>
            <a:r>
              <a:rPr lang="en-US" sz="28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 phá: </a:t>
            </a:r>
            <a:r>
              <a:rPr lang="en-US" sz="2800" b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Thể hiện vòng hợp âm; Làm nhạc cụ gõ bằng các vật liệu, đồ dùng đã qua sử dụng</a:t>
            </a:r>
            <a:endParaRPr lang="en-US" sz="2800" dirty="0">
              <a:solidFill>
                <a:srgbClr val="C00000"/>
              </a:solidFill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clrChange>
              <a:clrFrom>
                <a:srgbClr val="F9FEFF"/>
              </a:clrFrom>
              <a:clrTo>
                <a:srgbClr val="F9FE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2384"/>
            <a:ext cx="1727200" cy="19304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C6743B5A-D8F3-4FED-B256-F0301FE2A9D6}"/>
              </a:ext>
            </a:extLst>
          </p:cNvPr>
          <p:cNvGrpSpPr/>
          <p:nvPr/>
        </p:nvGrpSpPr>
        <p:grpSpPr>
          <a:xfrm>
            <a:off x="5334000" y="4180065"/>
            <a:ext cx="385042" cy="828020"/>
            <a:chOff x="5334000" y="4038600"/>
            <a:chExt cx="385042" cy="828020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DD8EF294-662F-44E8-8C63-A7F2786958CA}"/>
                </a:ext>
              </a:extLst>
            </p:cNvPr>
            <p:cNvSpPr txBox="1"/>
            <p:nvPr/>
          </p:nvSpPr>
          <p:spPr>
            <a:xfrm>
              <a:off x="5334000" y="4038600"/>
              <a:ext cx="3850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b="1">
                  <a:solidFill>
                    <a:srgbClr val="C00000"/>
                  </a:solidFill>
                  <a:latin typeface="+mj-lt"/>
                  <a:cs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18F5AC9-1F87-44E0-A4FB-54F351C2562A}"/>
                </a:ext>
              </a:extLst>
            </p:cNvPr>
            <p:cNvSpPr txBox="1"/>
            <p:nvPr/>
          </p:nvSpPr>
          <p:spPr>
            <a:xfrm>
              <a:off x="5334000" y="4343400"/>
              <a:ext cx="3850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b="1">
                  <a:solidFill>
                    <a:srgbClr val="C00000"/>
                  </a:solidFill>
                  <a:latin typeface="+mj-lt"/>
                  <a:cs typeface="Times New Roman" panose="02020603050405020304" pitchFamily="18" charset="0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543492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9000" b="-5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2209800" y="533401"/>
            <a:ext cx="7772400" cy="1470025"/>
          </a:xfrm>
        </p:spPr>
        <p:txBody>
          <a:bodyPr/>
          <a:lstStyle/>
          <a:p>
            <a:r>
              <a:rPr lang="en-US" sz="4000" b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Chủ đề 4</a:t>
            </a:r>
            <a:br>
              <a:rPr lang="en-US" sz="4000" b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40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TÌNH BẠN BỐN PHƯƠNG</a:t>
            </a:r>
            <a:endParaRPr lang="en-US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1828800" y="2362200"/>
            <a:ext cx="8839200" cy="2312988"/>
          </a:xfrm>
        </p:spPr>
        <p:txBody>
          <a:bodyPr/>
          <a:lstStyle/>
          <a:p>
            <a:r>
              <a:rPr lang="en-US" sz="4000" b="1" dirty="0" err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Tiết</a:t>
            </a:r>
            <a:r>
              <a:rPr lang="vi-VN" sz="4000" b="1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 1</a:t>
            </a:r>
            <a:r>
              <a:rPr lang="en-US" sz="40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4</a:t>
            </a:r>
            <a:endParaRPr lang="en-US" sz="4000" b="1" dirty="0">
              <a:solidFill>
                <a:srgbClr val="0000FF"/>
              </a:solidFill>
              <a:latin typeface="+mj-lt"/>
              <a:cs typeface="Times New Roman" panose="02020603050405020304" pitchFamily="18" charset="0"/>
            </a:endParaRPr>
          </a:p>
          <a:p>
            <a:pPr algn="just"/>
            <a:r>
              <a:rPr lang="en-US" sz="2800" b="1" i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–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Hát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bài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Tình</a:t>
            </a:r>
            <a:r>
              <a:rPr lang="en-US" sz="2800" b="1" i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bạn</a:t>
            </a:r>
            <a:r>
              <a:rPr lang="en-US" sz="2800" b="1" i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bốn</a:t>
            </a:r>
            <a:r>
              <a:rPr lang="en-US" sz="2800" b="1" i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phương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,</a:t>
            </a:r>
            <a:r>
              <a:rPr lang="en-US" sz="2800" b="1" i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kết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hợp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gõ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đệm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bằng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nhạc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cụ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gõ</a:t>
            </a:r>
            <a:endParaRPr lang="en-US" sz="2800" dirty="0">
              <a:solidFill>
                <a:srgbClr val="C00000"/>
              </a:solidFill>
              <a:latin typeface="+mj-lt"/>
              <a:cs typeface="Times New Roman" panose="02020603050405020304" pitchFamily="18" charset="0"/>
            </a:endParaRPr>
          </a:p>
          <a:p>
            <a:pPr algn="just"/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–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Trải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nghiệm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và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khám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phá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: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Làm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nhạc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cụ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gõ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bằng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các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vật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liệu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,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đồ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dùng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đã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qua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sử</a:t>
            </a:r>
            <a:r>
              <a:rPr lang="en-US" sz="2800" b="1" dirty="0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dụng</a:t>
            </a:r>
            <a:endParaRPr lang="en-US" sz="2800" dirty="0">
              <a:solidFill>
                <a:srgbClr val="C00000"/>
              </a:solidFill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clrChange>
              <a:clrFrom>
                <a:srgbClr val="F9FEFF"/>
              </a:clrFrom>
              <a:clrTo>
                <a:srgbClr val="F9FE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52413"/>
            <a:ext cx="1727200" cy="193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4510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11582400" cy="1143000"/>
          </a:xfrm>
        </p:spPr>
        <p:txBody>
          <a:bodyPr/>
          <a:lstStyle/>
          <a:p>
            <a:r>
              <a:rPr lang="en-US" sz="3200" b="1">
                <a:solidFill>
                  <a:srgbClr val="0000FF"/>
                </a:solidFill>
                <a:cs typeface="Times New Roman" panose="02020603050405020304" pitchFamily="18" charset="0"/>
              </a:rPr>
              <a:t>I. </a:t>
            </a:r>
            <a:r>
              <a:rPr lang="en-US" sz="32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Hát bài </a:t>
            </a:r>
            <a:r>
              <a:rPr lang="en-US" sz="3200" b="1" i="1">
                <a:solidFill>
                  <a:srgbClr val="C00000"/>
                </a:solidFill>
                <a:latin typeface="+mj-lt"/>
                <a:cs typeface="Times New Roman" panose="02020603050405020304" pitchFamily="18" charset="0"/>
              </a:rPr>
              <a:t>Tình bạn bốn phương</a:t>
            </a:r>
            <a:r>
              <a:rPr lang="en-US" sz="32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,</a:t>
            </a:r>
            <a:br>
              <a:rPr lang="en-US" sz="3200" b="1" i="1">
                <a:solidFill>
                  <a:srgbClr val="0000FF"/>
                </a:solidFill>
                <a:cs typeface="Times New Roman" panose="02020603050405020304" pitchFamily="18" charset="0"/>
              </a:rPr>
            </a:br>
            <a:r>
              <a:rPr lang="en-US" sz="3200" b="1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kết hợp gõ đệm bằng nhạc cụ gõ</a:t>
            </a:r>
            <a:endParaRPr lang="en-US" sz="3200" dirty="0">
              <a:solidFill>
                <a:srgbClr val="0000FF"/>
              </a:solidFill>
              <a:cs typeface="Times New Roman" panose="02020603050405020304" pitchFamily="18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8B1D06C-88B6-4AA0-8EDB-36EC08C3BA35}"/>
              </a:ext>
            </a:extLst>
          </p:cNvPr>
          <p:cNvGrpSpPr/>
          <p:nvPr/>
        </p:nvGrpSpPr>
        <p:grpSpPr>
          <a:xfrm>
            <a:off x="1295400" y="1682827"/>
            <a:ext cx="9315495" cy="4876800"/>
            <a:chOff x="1295400" y="1682827"/>
            <a:chExt cx="9315495" cy="487680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BBCF961-B161-44CD-AC4F-A9AB18113B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95400" y="1682827"/>
              <a:ext cx="9315495" cy="4876800"/>
            </a:xfrm>
            <a:prstGeom prst="roundRect">
              <a:avLst>
                <a:gd name="adj" fmla="val 16667"/>
              </a:avLst>
            </a:prstGeom>
            <a:ln w="38100">
              <a:solidFill>
                <a:srgbClr val="FFC000"/>
              </a:solidFill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91DBD60-05E2-4CBC-9171-F6C76AAF40C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00553" y="5556617"/>
              <a:ext cx="505932" cy="6917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139418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0"/>
            <a:ext cx="7315200" cy="715962"/>
          </a:xfrm>
        </p:spPr>
        <p:txBody>
          <a:bodyPr/>
          <a:lstStyle/>
          <a:p>
            <a:r>
              <a:rPr lang="en-US" sz="3200" b="1" dirty="0">
                <a:solidFill>
                  <a:srgbClr val="0000FF"/>
                </a:solidFill>
                <a:latin typeface="+mn-lt"/>
                <a:cs typeface="Times New Roman" panose="02020603050405020304" pitchFamily="18" charset="0"/>
              </a:rPr>
              <a:t>1</a:t>
            </a:r>
            <a:r>
              <a:rPr lang="en-US" sz="3200" b="1">
                <a:solidFill>
                  <a:srgbClr val="0000FF"/>
                </a:solidFill>
                <a:latin typeface="+mn-lt"/>
                <a:cs typeface="Times New Roman" panose="02020603050405020304" pitchFamily="18" charset="0"/>
              </a:rPr>
              <a:t>.</a:t>
            </a:r>
            <a:r>
              <a:rPr lang="vi-VN" sz="3200" b="1">
                <a:solidFill>
                  <a:srgbClr val="0000FF"/>
                </a:solidFill>
                <a:latin typeface="+mn-lt"/>
                <a:cs typeface="Times New Roman" panose="02020603050405020304" pitchFamily="18" charset="0"/>
              </a:rPr>
              <a:t> H</a:t>
            </a:r>
            <a:r>
              <a:rPr lang="en-US" sz="3200" b="1">
                <a:solidFill>
                  <a:srgbClr val="0000FF"/>
                </a:solidFill>
                <a:latin typeface="+mn-lt"/>
                <a:cs typeface="Times New Roman" panose="02020603050405020304" pitchFamily="18" charset="0"/>
              </a:rPr>
              <a:t>át bài</a:t>
            </a:r>
            <a:endParaRPr lang="en-US" sz="3200" b="1" i="1" dirty="0">
              <a:solidFill>
                <a:srgbClr val="0000FF"/>
              </a:solidFill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EE95E16-1859-4356-8455-5B354917A0E7}"/>
              </a:ext>
            </a:extLst>
          </p:cNvPr>
          <p:cNvSpPr/>
          <p:nvPr/>
        </p:nvSpPr>
        <p:spPr bwMode="auto">
          <a:xfrm>
            <a:off x="1524000" y="304800"/>
            <a:ext cx="1600200" cy="9144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E98EC90-CFBE-4059-9150-C891A3786B09}"/>
              </a:ext>
            </a:extLst>
          </p:cNvPr>
          <p:cNvGrpSpPr/>
          <p:nvPr/>
        </p:nvGrpSpPr>
        <p:grpSpPr>
          <a:xfrm>
            <a:off x="1524000" y="685800"/>
            <a:ext cx="8915400" cy="5960028"/>
            <a:chOff x="1524000" y="685800"/>
            <a:chExt cx="8915400" cy="5960028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C600574-485A-4AD8-A9F6-618A8CC445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4993" b="87901"/>
            <a:stretch/>
          </p:blipFill>
          <p:spPr>
            <a:xfrm>
              <a:off x="1897380" y="762000"/>
              <a:ext cx="8542020" cy="457200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4D68E43-FE79-4F5D-BDBC-4149FDE8361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16837"/>
            <a:stretch/>
          </p:blipFill>
          <p:spPr>
            <a:xfrm>
              <a:off x="1897380" y="1295400"/>
              <a:ext cx="8542020" cy="5350428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DF77EF6-6E71-4D18-858B-0A348A0FF5EC}"/>
                </a:ext>
              </a:extLst>
            </p:cNvPr>
            <p:cNvSpPr/>
            <p:nvPr/>
          </p:nvSpPr>
          <p:spPr bwMode="auto">
            <a:xfrm>
              <a:off x="1524000" y="685800"/>
              <a:ext cx="1600200" cy="6858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52679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74638"/>
            <a:ext cx="7848600" cy="715962"/>
          </a:xfrm>
        </p:spPr>
        <p:txBody>
          <a:bodyPr/>
          <a:lstStyle/>
          <a:p>
            <a:r>
              <a:rPr lang="en-US" sz="2800" b="1">
                <a:solidFill>
                  <a:srgbClr val="0000FF"/>
                </a:solidFill>
                <a:cs typeface="Times New Roman" panose="02020603050405020304" pitchFamily="18" charset="0"/>
              </a:rPr>
              <a:t>Giới thiệu </a:t>
            </a:r>
            <a:r>
              <a:rPr lang="vi-VN" sz="2800" b="1">
                <a:solidFill>
                  <a:srgbClr val="0000FF"/>
                </a:solidFill>
                <a:cs typeface="Times New Roman" panose="02020603050405020304" pitchFamily="18" charset="0"/>
              </a:rPr>
              <a:t>bài </a:t>
            </a:r>
            <a:r>
              <a:rPr lang="vi-VN" sz="2800" b="1" dirty="0">
                <a:solidFill>
                  <a:srgbClr val="0000FF"/>
                </a:solidFill>
                <a:cs typeface="Times New Roman" panose="02020603050405020304" pitchFamily="18" charset="0"/>
              </a:rPr>
              <a:t>hát</a:t>
            </a:r>
            <a:endParaRPr lang="en-US" sz="2800" b="1" dirty="0">
              <a:solidFill>
                <a:srgbClr val="0000FF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362075"/>
            <a:ext cx="5181600" cy="4011176"/>
          </a:xfrm>
        </p:spPr>
        <p:txBody>
          <a:bodyPr/>
          <a:lstStyle/>
          <a:p>
            <a:pPr indent="274320" algn="just">
              <a:lnSpc>
                <a:spcPct val="115000"/>
              </a:lnSpc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Bài hát </a:t>
            </a:r>
            <a:r>
              <a:rPr lang="en-US" sz="2400" i="1">
                <a:solidFill>
                  <a:srgbClr val="C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Tình </a:t>
            </a:r>
            <a:r>
              <a:rPr lang="en-US" sz="2400" i="1">
                <a:solidFill>
                  <a:srgbClr val="C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bạn</a:t>
            </a:r>
            <a:r>
              <a:rPr lang="en-US" sz="2400" i="1">
                <a:solidFill>
                  <a:srgbClr val="C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bốn phương </a:t>
            </a:r>
            <a:r>
              <a:rPr lang="en-US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được nhạc sĩ Đỗ Thanh Hiên đặt tên và lời Việt trên giai điệu của bài </a:t>
            </a:r>
            <a:r>
              <a:rPr lang="en-US" sz="2400" i="1">
                <a:solidFill>
                  <a:srgbClr val="C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Auld Lang Syne.</a:t>
            </a:r>
            <a:r>
              <a:rPr lang="en-US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Nội dung bài hát thể hiện mong ước của tuổi thơ trên khắp hành tinh muốn được kết bạn với nhau và được sống trong hoà bình, nhân ái. </a:t>
            </a:r>
          </a:p>
          <a:p>
            <a:pPr indent="0" algn="just">
              <a:lnSpc>
                <a:spcPct val="115000"/>
              </a:lnSpc>
              <a:spcAft>
                <a:spcPts val="300"/>
              </a:spcAft>
              <a:buNone/>
            </a:pPr>
            <a:endParaRPr lang="en-US" sz="18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182880" algn="just">
              <a:lnSpc>
                <a:spcPct val="115000"/>
              </a:lnSpc>
              <a:spcBef>
                <a:spcPts val="300"/>
              </a:spcBef>
              <a:spcAft>
                <a:spcPts val="300"/>
              </a:spcAft>
              <a:buNone/>
            </a:pPr>
            <a:endParaRPr lang="en-US" sz="2400">
              <a:solidFill>
                <a:srgbClr val="0000FF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4066A3A-C58F-4522-9577-CD2017356AB3}"/>
              </a:ext>
            </a:extLst>
          </p:cNvPr>
          <p:cNvSpPr txBox="1">
            <a:spLocks/>
          </p:cNvSpPr>
          <p:nvPr/>
        </p:nvSpPr>
        <p:spPr bwMode="auto">
          <a:xfrm>
            <a:off x="76200" y="4953000"/>
            <a:ext cx="114300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indent="274320" algn="just">
              <a:lnSpc>
                <a:spcPct val="115000"/>
              </a:lnSpc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2400" i="1">
                <a:solidFill>
                  <a:srgbClr val="C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Auld Lang Syne </a:t>
            </a:r>
            <a:r>
              <a:rPr lang="en-US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là một bài dân ca Scotland rất nổi </a:t>
            </a:r>
            <a:r>
              <a:rPr lang="vi-VN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tiếng. Với lời ca </a:t>
            </a:r>
            <a:r>
              <a:rPr lang="en-US" sz="2400">
                <a:solidFill>
                  <a:srgbClr val="0000FF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được dịch ra nhiều thứ </a:t>
            </a:r>
            <a:r>
              <a:rPr lang="vi-VN" sz="2400">
                <a:solidFill>
                  <a:srgbClr val="0000FF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tiếng, </a:t>
            </a:r>
            <a:r>
              <a:rPr lang="en-US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Auld Lang Syne </a:t>
            </a:r>
            <a:r>
              <a:rPr lang="en-US" sz="2400">
                <a:solidFill>
                  <a:srgbClr val="0000FF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được hát ở rất nhiều nước trên thế </a:t>
            </a:r>
            <a:r>
              <a:rPr lang="vi-VN" sz="2400">
                <a:solidFill>
                  <a:srgbClr val="0000FF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giới </a:t>
            </a:r>
            <a:r>
              <a:rPr lang="vi-VN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trong những dịp như: </a:t>
            </a:r>
            <a:r>
              <a:rPr lang="en-US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thời khắc giao </a:t>
            </a:r>
            <a:r>
              <a:rPr lang="vi-VN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thừa,</a:t>
            </a:r>
            <a:r>
              <a:rPr lang="en-US" sz="2400">
                <a:solidFill>
                  <a:srgbClr val="0000F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lễ tốt nghiệp, liên hoan chia tay,...</a:t>
            </a:r>
            <a:endParaRPr lang="en-US" sz="2400">
              <a:solidFill>
                <a:srgbClr val="0000FF"/>
              </a:solidFill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ACF378-3D9C-4B3F-A8FB-8FB3ED5FE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1675" y="1219200"/>
            <a:ext cx="6181725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632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-76200"/>
            <a:ext cx="7391400" cy="792162"/>
          </a:xfrm>
        </p:spPr>
        <p:txBody>
          <a:bodyPr/>
          <a:lstStyle/>
          <a:p>
            <a:r>
              <a:rPr lang="vi-VN" sz="2800" b="1" dirty="0">
                <a:solidFill>
                  <a:srgbClr val="0000FF"/>
                </a:solidFill>
                <a:cs typeface="Times New Roman" panose="02020603050405020304" pitchFamily="18" charset="0"/>
              </a:rPr>
              <a:t>Nghe hát mẫu</a:t>
            </a:r>
            <a:endParaRPr lang="en-US" sz="2800" b="1" dirty="0">
              <a:solidFill>
                <a:srgbClr val="0000FF"/>
              </a:solidFill>
              <a:cs typeface="Times New Roman" panose="02020603050405020304" pitchFamily="18" charset="0"/>
            </a:endParaRPr>
          </a:p>
        </p:txBody>
      </p:sp>
      <p:pic>
        <p:nvPicPr>
          <p:cNvPr id="3" name="TinhBanBonPhuong Beat Hat mau BanQuyen">
            <a:hlinkClick r:id="" action="ppaction://media"/>
            <a:extLst>
              <a:ext uri="{FF2B5EF4-FFF2-40B4-BE49-F238E27FC236}">
                <a16:creationId xmlns:a16="http://schemas.microsoft.com/office/drawing/2014/main" id="{B17B9B07-567D-4ABA-B2BC-EB83589D02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5800" y="609600"/>
            <a:ext cx="10591799" cy="60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3586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41710CE-3097-46AD-829E-6ECE837730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0" y="4589981"/>
            <a:ext cx="2967227" cy="2191819"/>
          </a:xfrm>
          <a:prstGeom prst="rect">
            <a:avLst/>
          </a:prstGeom>
        </p:spPr>
      </p:pic>
      <p:pic>
        <p:nvPicPr>
          <p:cNvPr id="8" name="Khoi Dong Giong">
            <a:hlinkClick r:id="" action="ppaction://media"/>
            <a:extLst>
              <a:ext uri="{FF2B5EF4-FFF2-40B4-BE49-F238E27FC236}">
                <a16:creationId xmlns:a16="http://schemas.microsoft.com/office/drawing/2014/main" id="{9D6FEEE2-307B-4C17-855A-B534CE2AB2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490" r="2104"/>
          <a:stretch/>
        </p:blipFill>
        <p:spPr>
          <a:xfrm>
            <a:off x="1524000" y="609600"/>
            <a:ext cx="8953450" cy="365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3117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11811000" cy="685800"/>
          </a:xfrm>
        </p:spPr>
        <p:txBody>
          <a:bodyPr/>
          <a:lstStyle/>
          <a:p>
            <a:r>
              <a:rPr lang="vi-VN" sz="2800" b="1">
                <a:solidFill>
                  <a:srgbClr val="0000FF"/>
                </a:solidFill>
                <a:cs typeface="Times New Roman" panose="02020603050405020304" pitchFamily="18" charset="0"/>
              </a:rPr>
              <a:t>Học hát từng câu</a:t>
            </a:r>
            <a:r>
              <a:rPr lang="en-US" sz="2800" b="1">
                <a:solidFill>
                  <a:srgbClr val="0000FF"/>
                </a:solidFill>
                <a:cs typeface="Times New Roman" panose="02020603050405020304" pitchFamily="18" charset="0"/>
              </a:rPr>
              <a:t> </a:t>
            </a:r>
            <a:r>
              <a:rPr lang="en-US" sz="2800">
                <a:solidFill>
                  <a:srgbClr val="0000FF"/>
                </a:solidFill>
                <a:cs typeface="Times New Roman" panose="02020603050405020304" pitchFamily="18" charset="0"/>
              </a:rPr>
              <a:t>(Lời 1)</a:t>
            </a:r>
            <a:endParaRPr lang="en-US" sz="2800" dirty="0">
              <a:solidFill>
                <a:srgbClr val="0000FF"/>
              </a:solidFill>
              <a:cs typeface="Times New Roman" panose="02020603050405020304" pitchFamily="18" charset="0"/>
            </a:endParaRPr>
          </a:p>
        </p:txBody>
      </p:sp>
      <p:sp>
        <p:nvSpPr>
          <p:cNvPr id="2" name="Left Brace 1"/>
          <p:cNvSpPr/>
          <p:nvPr/>
        </p:nvSpPr>
        <p:spPr bwMode="auto">
          <a:xfrm>
            <a:off x="1024964" y="762000"/>
            <a:ext cx="499036" cy="5485875"/>
          </a:xfrm>
          <a:prstGeom prst="leftBrace">
            <a:avLst/>
          </a:prstGeom>
          <a:solidFill>
            <a:schemeClr val="bg1"/>
          </a:solidFill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hangingPunct="0"/>
            <a:endParaRPr lang="vi-VN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11437" y="1012533"/>
            <a:ext cx="219075" cy="4667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28700" y="2423679"/>
            <a:ext cx="219075" cy="4667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3900" y="4659240"/>
            <a:ext cx="219075" cy="4667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192762B-0241-4B45-BEA7-8CF980AF319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3900" y="1844467"/>
            <a:ext cx="219075" cy="466725"/>
          </a:xfrm>
          <a:prstGeom prst="rect">
            <a:avLst/>
          </a:prstGeom>
        </p:spPr>
      </p:pic>
      <p:sp>
        <p:nvSpPr>
          <p:cNvPr id="23" name="Left Brace 22">
            <a:extLst>
              <a:ext uri="{FF2B5EF4-FFF2-40B4-BE49-F238E27FC236}">
                <a16:creationId xmlns:a16="http://schemas.microsoft.com/office/drawing/2014/main" id="{A8551141-C5AB-486A-A8CE-B5F10A95E2B0}"/>
              </a:ext>
            </a:extLst>
          </p:cNvPr>
          <p:cNvSpPr/>
          <p:nvPr/>
        </p:nvSpPr>
        <p:spPr bwMode="auto">
          <a:xfrm>
            <a:off x="1142649" y="762000"/>
            <a:ext cx="544025" cy="2666475"/>
          </a:xfrm>
          <a:prstGeom prst="leftBrace">
            <a:avLst>
              <a:gd name="adj1" fmla="val 0"/>
              <a:gd name="adj2" fmla="val 46431"/>
            </a:avLst>
          </a:prstGeom>
          <a:solidFill>
            <a:schemeClr val="bg1"/>
          </a:solidFill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hangingPunct="0"/>
            <a:endParaRPr lang="vi-VN"/>
          </a:p>
        </p:txBody>
      </p:sp>
      <p:sp>
        <p:nvSpPr>
          <p:cNvPr id="26" name="Left Brace 25">
            <a:extLst>
              <a:ext uri="{FF2B5EF4-FFF2-40B4-BE49-F238E27FC236}">
                <a16:creationId xmlns:a16="http://schemas.microsoft.com/office/drawing/2014/main" id="{F63F4529-B727-4B79-B45E-9EDA187F31F0}"/>
              </a:ext>
            </a:extLst>
          </p:cNvPr>
          <p:cNvSpPr/>
          <p:nvPr/>
        </p:nvSpPr>
        <p:spPr bwMode="auto">
          <a:xfrm>
            <a:off x="1138552" y="3581400"/>
            <a:ext cx="544025" cy="2666475"/>
          </a:xfrm>
          <a:prstGeom prst="leftBrace">
            <a:avLst>
              <a:gd name="adj1" fmla="val 0"/>
              <a:gd name="adj2" fmla="val 46431"/>
            </a:avLst>
          </a:prstGeom>
          <a:solidFill>
            <a:schemeClr val="bg1"/>
          </a:solidFill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hangingPunct="0"/>
            <a:endParaRPr lang="vi-VN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6C2E80-212A-49BB-B057-DF04DD74222E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9375" t="27405" r="37500" b="59783"/>
          <a:stretch/>
        </p:blipFill>
        <p:spPr>
          <a:xfrm>
            <a:off x="1547547" y="685800"/>
            <a:ext cx="9229725" cy="12520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5B5B8CE-4F0E-43CA-9D88-C93252E1E56E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9375" t="27405" r="38124" b="58889"/>
          <a:stretch/>
        </p:blipFill>
        <p:spPr>
          <a:xfrm>
            <a:off x="1547547" y="3537361"/>
            <a:ext cx="9121140" cy="133943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BE7759B-5632-4C7C-9452-EBC736D34F3E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9375" t="28889" r="33750" b="59219"/>
          <a:stretch/>
        </p:blipFill>
        <p:spPr>
          <a:xfrm>
            <a:off x="1547547" y="5181600"/>
            <a:ext cx="9881235" cy="11621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C1EA59-F16D-42E2-9370-2BD0DAFFDBA6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9374" t="27405" r="38126" b="58063"/>
          <a:stretch/>
        </p:blipFill>
        <p:spPr>
          <a:xfrm>
            <a:off x="1583622" y="2085038"/>
            <a:ext cx="9121140" cy="1420162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CA9B15D-79C3-40D3-A46D-541007ECF1E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28700" y="3864180"/>
            <a:ext cx="219075" cy="46672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9160CD58-8486-4BB3-9036-74EB97FE0E6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28700" y="5365458"/>
            <a:ext cx="219075" cy="46672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852F2C2C-CE63-4B17-AE6E-CB7F89B3A00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5373" y="3346833"/>
            <a:ext cx="219075" cy="466725"/>
          </a:xfrm>
          <a:prstGeom prst="rect">
            <a:avLst/>
          </a:prstGeom>
        </p:spPr>
      </p:pic>
      <p:pic>
        <p:nvPicPr>
          <p:cNvPr id="3" name="TinhBanBonPhuong Cau 1">
            <a:hlinkClick r:id="" action="ppaction://media"/>
            <a:extLst>
              <a:ext uri="{FF2B5EF4-FFF2-40B4-BE49-F238E27FC236}">
                <a16:creationId xmlns:a16="http://schemas.microsoft.com/office/drawing/2014/main" id="{F7A54EA1-1066-4D37-8842-D089CBE652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658600" y="905436"/>
            <a:ext cx="406400" cy="406400"/>
          </a:xfrm>
          <a:prstGeom prst="rect">
            <a:avLst/>
          </a:prstGeom>
        </p:spPr>
      </p:pic>
      <p:pic>
        <p:nvPicPr>
          <p:cNvPr id="7" name="TinhBanBonPhuong Cau 2-Cau 4">
            <a:hlinkClick r:id="" action="ppaction://media"/>
            <a:extLst>
              <a:ext uri="{FF2B5EF4-FFF2-40B4-BE49-F238E27FC236}">
                <a16:creationId xmlns:a16="http://schemas.microsoft.com/office/drawing/2014/main" id="{035177FA-3450-4354-95FE-E2B70181233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658600" y="2374900"/>
            <a:ext cx="406400" cy="406400"/>
          </a:xfrm>
          <a:prstGeom prst="rect">
            <a:avLst/>
          </a:prstGeom>
        </p:spPr>
      </p:pic>
      <p:pic>
        <p:nvPicPr>
          <p:cNvPr id="19" name="TinhBanBonPhuong Cau 2-Cau 4">
            <a:hlinkClick r:id="" action="ppaction://media"/>
            <a:extLst>
              <a:ext uri="{FF2B5EF4-FFF2-40B4-BE49-F238E27FC236}">
                <a16:creationId xmlns:a16="http://schemas.microsoft.com/office/drawing/2014/main" id="{29366BD0-7D6E-41BF-9105-B777495EAA7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638402" y="5334000"/>
            <a:ext cx="406400" cy="406400"/>
          </a:xfrm>
          <a:prstGeom prst="rect">
            <a:avLst/>
          </a:prstGeom>
        </p:spPr>
      </p:pic>
      <p:pic>
        <p:nvPicPr>
          <p:cNvPr id="9" name="TinhBanBonPhuong Cau 3">
            <a:hlinkClick r:id="" action="ppaction://media"/>
            <a:extLst>
              <a:ext uri="{FF2B5EF4-FFF2-40B4-BE49-F238E27FC236}">
                <a16:creationId xmlns:a16="http://schemas.microsoft.com/office/drawing/2014/main" id="{E23C425D-07AC-462B-A660-853807E876A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633200" y="3783172"/>
            <a:ext cx="406400" cy="406400"/>
          </a:xfrm>
          <a:prstGeom prst="rect">
            <a:avLst/>
          </a:prstGeom>
        </p:spPr>
      </p:pic>
      <p:pic>
        <p:nvPicPr>
          <p:cNvPr id="12" name="TinhBanBonPhuong Doan 1">
            <a:hlinkClick r:id="" action="ppaction://media"/>
            <a:extLst>
              <a:ext uri="{FF2B5EF4-FFF2-40B4-BE49-F238E27FC236}">
                <a16:creationId xmlns:a16="http://schemas.microsoft.com/office/drawing/2014/main" id="{61FFE294-1220-4A1C-8DC0-1E9169CF334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633200" y="1752600"/>
            <a:ext cx="406400" cy="406400"/>
          </a:xfrm>
          <a:prstGeom prst="rect">
            <a:avLst/>
          </a:prstGeom>
        </p:spPr>
      </p:pic>
      <p:pic>
        <p:nvPicPr>
          <p:cNvPr id="15" name="TinhBanBonPhuong Doan 2">
            <a:hlinkClick r:id="" action="ppaction://media"/>
            <a:extLst>
              <a:ext uri="{FF2B5EF4-FFF2-40B4-BE49-F238E27FC236}">
                <a16:creationId xmlns:a16="http://schemas.microsoft.com/office/drawing/2014/main" id="{DA5D86A2-6595-4E2D-B465-3E6F5EE1168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633200" y="4673600"/>
            <a:ext cx="406400" cy="406400"/>
          </a:xfrm>
          <a:prstGeom prst="rect">
            <a:avLst/>
          </a:prstGeom>
        </p:spPr>
      </p:pic>
      <p:pic>
        <p:nvPicPr>
          <p:cNvPr id="16" name="TinhBanBonPhuong 4 cau">
            <a:hlinkClick r:id="" action="ppaction://media"/>
            <a:extLst>
              <a:ext uri="{FF2B5EF4-FFF2-40B4-BE49-F238E27FC236}">
                <a16:creationId xmlns:a16="http://schemas.microsoft.com/office/drawing/2014/main" id="{09F8B840-5657-4AEE-A4AD-AF7BB31B976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633200" y="330173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519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17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32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51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66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81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97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1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1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 animBg="1"/>
      <p:bldP spid="23" grpId="0" animBg="1"/>
      <p:bldP spid="23" grpId="1" animBg="1"/>
      <p:bldP spid="26" grpId="0" animBg="1"/>
      <p:bldP spid="26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11811000" cy="685800"/>
          </a:xfrm>
        </p:spPr>
        <p:txBody>
          <a:bodyPr/>
          <a:lstStyle/>
          <a:p>
            <a:r>
              <a:rPr lang="vi-VN" sz="2800" b="1">
                <a:solidFill>
                  <a:srgbClr val="0000FF"/>
                </a:solidFill>
                <a:cs typeface="Times New Roman" panose="02020603050405020304" pitchFamily="18" charset="0"/>
              </a:rPr>
              <a:t>Học hát </a:t>
            </a:r>
            <a:r>
              <a:rPr lang="en-US" sz="2800" b="1">
                <a:solidFill>
                  <a:srgbClr val="0000FF"/>
                </a:solidFill>
                <a:cs typeface="Times New Roman" panose="02020603050405020304" pitchFamily="18" charset="0"/>
              </a:rPr>
              <a:t>lời 2</a:t>
            </a:r>
            <a:endParaRPr lang="en-US" sz="2800" b="1" dirty="0">
              <a:solidFill>
                <a:srgbClr val="0000FF"/>
              </a:solidFill>
              <a:cs typeface="Times New Roman" panose="02020603050405020304" pitchFamily="18" charset="0"/>
            </a:endParaRPr>
          </a:p>
        </p:txBody>
      </p:sp>
      <p:pic>
        <p:nvPicPr>
          <p:cNvPr id="2" name="TinhBan BonPhuong Loi 2">
            <a:hlinkClick r:id="" action="ppaction://media"/>
            <a:extLst>
              <a:ext uri="{FF2B5EF4-FFF2-40B4-BE49-F238E27FC236}">
                <a16:creationId xmlns:a16="http://schemas.microsoft.com/office/drawing/2014/main" id="{B0BD6808-915B-473B-919B-66D414C837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8333"/>
          <a:stretch/>
        </p:blipFill>
        <p:spPr>
          <a:xfrm>
            <a:off x="1295400" y="852624"/>
            <a:ext cx="9490129" cy="570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9711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TinhBanBonPhuong Beat BQ2">
            <a:hlinkClick r:id="" action="ppaction://media"/>
            <a:extLst>
              <a:ext uri="{FF2B5EF4-FFF2-40B4-BE49-F238E27FC236}">
                <a16:creationId xmlns:a16="http://schemas.microsoft.com/office/drawing/2014/main" id="{3B3119EA-AA60-410A-BF2C-883EADC157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05000" y="727879"/>
            <a:ext cx="8441723" cy="605392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7400" y="76200"/>
            <a:ext cx="8229600" cy="685800"/>
          </a:xfrm>
        </p:spPr>
        <p:txBody>
          <a:bodyPr/>
          <a:lstStyle/>
          <a:p>
            <a:r>
              <a:rPr lang="vi-VN" sz="2800" b="1">
                <a:solidFill>
                  <a:srgbClr val="0000FF"/>
                </a:solidFill>
                <a:cs typeface="Times New Roman" panose="02020603050405020304" pitchFamily="18" charset="0"/>
              </a:rPr>
              <a:t>Hát hoàn chỉnh cả bài</a:t>
            </a:r>
            <a:endParaRPr lang="en-US" sz="2800" b="1" dirty="0">
              <a:solidFill>
                <a:srgbClr val="0000FF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5912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304800" y="228600"/>
            <a:ext cx="1158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US" sz="3200" b="1" kern="0">
                <a:solidFill>
                  <a:srgbClr val="0000FF"/>
                </a:solidFill>
                <a:cs typeface="Times New Roman" panose="02020603050405020304" pitchFamily="18" charset="0"/>
              </a:rPr>
              <a:t>2. G</a:t>
            </a:r>
            <a:r>
              <a:rPr lang="en-US" sz="3200" b="1">
                <a:solidFill>
                  <a:srgbClr val="0000FF"/>
                </a:solidFill>
                <a:cs typeface="Times New Roman" panose="02020603050405020304" pitchFamily="18" charset="0"/>
              </a:rPr>
              <a:t>õ đệm cho bài hát bằng nhạc cụ gõ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FBE0C0-77EC-4646-A7F9-7340149E05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905000"/>
            <a:ext cx="9906000" cy="442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3020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5EA8DE-BAC1-4AF7-A9BB-D87F7D23096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24000" y="0"/>
            <a:ext cx="9022216" cy="6781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E184CDE-D573-4DD9-AD89-5A64FF1C430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90699" y="1485900"/>
            <a:ext cx="219075" cy="4667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8BD285-F413-4740-8517-A71EC8D3E37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90700" y="2895600"/>
            <a:ext cx="219075" cy="4667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50881CD-3408-4B03-8C1F-A9D928ED88E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800225" y="4305300"/>
            <a:ext cx="219075" cy="4667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8F1F58-32D3-432E-95CE-0BF10BD4933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800225" y="5753100"/>
            <a:ext cx="219075" cy="466725"/>
          </a:xfrm>
          <a:prstGeom prst="rect">
            <a:avLst/>
          </a:prstGeom>
        </p:spPr>
      </p:pic>
      <p:pic>
        <p:nvPicPr>
          <p:cNvPr id="2" name="BT TietTau Triangle">
            <a:hlinkClick r:id="" action="ppaction://media"/>
            <a:extLst>
              <a:ext uri="{FF2B5EF4-FFF2-40B4-BE49-F238E27FC236}">
                <a16:creationId xmlns:a16="http://schemas.microsoft.com/office/drawing/2014/main" id="{D6A7F27F-AB51-4F1C-BA9F-D74F87E3C9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972800" y="1422401"/>
            <a:ext cx="406400" cy="406400"/>
          </a:xfrm>
          <a:prstGeom prst="rect">
            <a:avLst/>
          </a:prstGeom>
        </p:spPr>
      </p:pic>
      <p:pic>
        <p:nvPicPr>
          <p:cNvPr id="8" name="BT TietTau Trong nho">
            <a:hlinkClick r:id="" action="ppaction://media"/>
            <a:extLst>
              <a:ext uri="{FF2B5EF4-FFF2-40B4-BE49-F238E27FC236}">
                <a16:creationId xmlns:a16="http://schemas.microsoft.com/office/drawing/2014/main" id="{626C6C39-9D63-4389-BF07-B8A844452C4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972800" y="2832100"/>
            <a:ext cx="406400" cy="406400"/>
          </a:xfrm>
          <a:prstGeom prst="rect">
            <a:avLst/>
          </a:prstGeom>
        </p:spPr>
      </p:pic>
      <p:pic>
        <p:nvPicPr>
          <p:cNvPr id="9" name="BT TietTau Tambourine">
            <a:hlinkClick r:id="" action="ppaction://media"/>
            <a:extLst>
              <a:ext uri="{FF2B5EF4-FFF2-40B4-BE49-F238E27FC236}">
                <a16:creationId xmlns:a16="http://schemas.microsoft.com/office/drawing/2014/main" id="{8A799D1F-95B8-459D-A650-A9729B2FDCE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972800" y="4191000"/>
            <a:ext cx="406400" cy="406400"/>
          </a:xfrm>
          <a:prstGeom prst="rect">
            <a:avLst/>
          </a:prstGeom>
        </p:spPr>
      </p:pic>
      <p:pic>
        <p:nvPicPr>
          <p:cNvPr id="10" name="BT TietTau ThanhPhach">
            <a:hlinkClick r:id="" action="ppaction://media"/>
            <a:extLst>
              <a:ext uri="{FF2B5EF4-FFF2-40B4-BE49-F238E27FC236}">
                <a16:creationId xmlns:a16="http://schemas.microsoft.com/office/drawing/2014/main" id="{BA4504CC-6154-4DF9-8103-311AAA29889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972800" y="5715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6948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17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30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43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D4 BT_TietTau BQ2">
            <a:hlinkClick r:id="" action="ppaction://media"/>
            <a:extLst>
              <a:ext uri="{FF2B5EF4-FFF2-40B4-BE49-F238E27FC236}">
                <a16:creationId xmlns:a16="http://schemas.microsoft.com/office/drawing/2014/main" id="{D921DD7F-4F32-4A08-8939-19DE31D340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9700" y="304800"/>
            <a:ext cx="937260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9410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35A1260-C03A-4897-ACD1-4978CBEBF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76200"/>
            <a:ext cx="8686800" cy="792162"/>
          </a:xfrm>
        </p:spPr>
        <p:txBody>
          <a:bodyPr/>
          <a:lstStyle/>
          <a:p>
            <a:r>
              <a:rPr lang="en-US" sz="2800" b="1">
                <a:solidFill>
                  <a:srgbClr val="0000FF"/>
                </a:solidFill>
                <a:cs typeface="Times New Roman" panose="02020603050405020304" pitchFamily="18" charset="0"/>
              </a:rPr>
              <a:t>Ứng dụng đệm cho</a:t>
            </a:r>
            <a:r>
              <a:rPr lang="vi-VN" sz="2800" b="1">
                <a:solidFill>
                  <a:srgbClr val="0000FF"/>
                </a:solidFill>
                <a:cs typeface="Times New Roman" panose="02020603050405020304" pitchFamily="18" charset="0"/>
              </a:rPr>
              <a:t> bài hát</a:t>
            </a:r>
            <a:r>
              <a:rPr lang="en-US" sz="2800" b="1">
                <a:solidFill>
                  <a:srgbClr val="0000FF"/>
                </a:solidFill>
                <a:cs typeface="Times New Roman" panose="02020603050405020304" pitchFamily="18" charset="0"/>
              </a:rPr>
              <a:t> </a:t>
            </a:r>
            <a:r>
              <a:rPr lang="en-US" sz="2800" b="1" i="1">
                <a:solidFill>
                  <a:srgbClr val="C00000"/>
                </a:solidFill>
                <a:cs typeface="Times New Roman" panose="02020603050405020304" pitchFamily="18" charset="0"/>
              </a:rPr>
              <a:t>Tình bạn bốn phương</a:t>
            </a:r>
            <a:endParaRPr lang="en-US" sz="2800" b="1" i="1" dirty="0">
              <a:solidFill>
                <a:srgbClr val="C00000"/>
              </a:solidFill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4D5E500-2550-41BF-A035-5447CB92AC70}"/>
                  </a:ext>
                </a:extLst>
              </p14:cNvPr>
              <p14:cNvContentPartPr/>
              <p14:nvPr/>
            </p14:nvContentPartPr>
            <p14:xfrm>
              <a:off x="418755" y="1580610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4D5E500-2550-41BF-A035-5447CB92AC7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01115" y="147297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4A25B18-0E64-48F0-A996-B4A915C511DE}"/>
                  </a:ext>
                </a:extLst>
              </p14:cNvPr>
              <p14:cNvContentPartPr/>
              <p14:nvPr/>
            </p14:nvContentPartPr>
            <p14:xfrm>
              <a:off x="8648715" y="190461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4A25B18-0E64-48F0-A996-B4A915C511D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630715" y="179697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6D18927-373B-4116-AAC1-6435541694B4}"/>
                  </a:ext>
                </a:extLst>
              </p14:cNvPr>
              <p14:cNvContentPartPr/>
              <p14:nvPr/>
            </p14:nvContentPartPr>
            <p14:xfrm>
              <a:off x="4238355" y="2133210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6D18927-373B-4116-AAC1-6435541694B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220715" y="202521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3F3D73A-ECC7-4852-B024-FD533EB8ABE7}"/>
                  </a:ext>
                </a:extLst>
              </p14:cNvPr>
              <p14:cNvContentPartPr/>
              <p14:nvPr/>
            </p14:nvContentPartPr>
            <p14:xfrm>
              <a:off x="4752435" y="2523450"/>
              <a:ext cx="360" cy="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63F3D73A-ECC7-4852-B024-FD533EB8ABE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734795" y="241581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4B092F2F-6B9F-48B4-9315-7CE1BA8BB3A6}"/>
                  </a:ext>
                </a:extLst>
              </p14:cNvPr>
              <p14:cNvContentPartPr/>
              <p14:nvPr/>
            </p14:nvContentPartPr>
            <p14:xfrm>
              <a:off x="5552715" y="3819090"/>
              <a:ext cx="36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4B092F2F-6B9F-48B4-9315-7CE1BA8BB3A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535075" y="3711090"/>
                <a:ext cx="36000" cy="216000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CD4 Hat+GoDem">
            <a:hlinkClick r:id="" action="ppaction://media"/>
            <a:extLst>
              <a:ext uri="{FF2B5EF4-FFF2-40B4-BE49-F238E27FC236}">
                <a16:creationId xmlns:a16="http://schemas.microsoft.com/office/drawing/2014/main" id="{61C9BBDC-22CA-4123-BE9E-EA9F83BAE5C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138"/>
                </p14:media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43000" y="868362"/>
            <a:ext cx="10134600" cy="5700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1122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35A1260-C03A-4897-ACD1-4978CBEBF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76200"/>
            <a:ext cx="8686800" cy="792162"/>
          </a:xfrm>
        </p:spPr>
        <p:txBody>
          <a:bodyPr/>
          <a:lstStyle/>
          <a:p>
            <a:r>
              <a:rPr lang="en-US" sz="2800" b="1">
                <a:solidFill>
                  <a:srgbClr val="0000FF"/>
                </a:solidFill>
                <a:cs typeface="Times New Roman" panose="02020603050405020304" pitchFamily="18" charset="0"/>
              </a:rPr>
              <a:t>Ứng dụng đệm cho</a:t>
            </a:r>
            <a:r>
              <a:rPr lang="vi-VN" sz="2800" b="1">
                <a:solidFill>
                  <a:srgbClr val="0000FF"/>
                </a:solidFill>
                <a:cs typeface="Times New Roman" panose="02020603050405020304" pitchFamily="18" charset="0"/>
              </a:rPr>
              <a:t> bài hát</a:t>
            </a:r>
            <a:r>
              <a:rPr lang="en-US" sz="2800" b="1">
                <a:solidFill>
                  <a:srgbClr val="0000FF"/>
                </a:solidFill>
                <a:cs typeface="Times New Roman" panose="02020603050405020304" pitchFamily="18" charset="0"/>
              </a:rPr>
              <a:t> </a:t>
            </a:r>
            <a:r>
              <a:rPr lang="en-US" sz="2800" b="1" i="1">
                <a:solidFill>
                  <a:srgbClr val="C00000"/>
                </a:solidFill>
                <a:cs typeface="Times New Roman" panose="02020603050405020304" pitchFamily="18" charset="0"/>
              </a:rPr>
              <a:t>Tình bạn bốn phương</a:t>
            </a:r>
            <a:endParaRPr lang="en-US" sz="2800" b="1" i="1" dirty="0">
              <a:solidFill>
                <a:srgbClr val="C00000"/>
              </a:solidFill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4D5E500-2550-41BF-A035-5447CB92AC70}"/>
                  </a:ext>
                </a:extLst>
              </p14:cNvPr>
              <p14:cNvContentPartPr/>
              <p14:nvPr/>
            </p14:nvContentPartPr>
            <p14:xfrm>
              <a:off x="418755" y="1580610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4D5E500-2550-41BF-A035-5447CB92AC70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1115" y="147297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4A25B18-0E64-48F0-A996-B4A915C511DE}"/>
                  </a:ext>
                </a:extLst>
              </p14:cNvPr>
              <p14:cNvContentPartPr/>
              <p14:nvPr/>
            </p14:nvContentPartPr>
            <p14:xfrm>
              <a:off x="8648715" y="190461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4A25B18-0E64-48F0-A996-B4A915C511D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630715" y="179697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6D18927-373B-4116-AAC1-6435541694B4}"/>
                  </a:ext>
                </a:extLst>
              </p14:cNvPr>
              <p14:cNvContentPartPr/>
              <p14:nvPr/>
            </p14:nvContentPartPr>
            <p14:xfrm>
              <a:off x="4238355" y="2133210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6D18927-373B-4116-AAC1-6435541694B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220715" y="202521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3F3D73A-ECC7-4852-B024-FD533EB8ABE7}"/>
                  </a:ext>
                </a:extLst>
              </p14:cNvPr>
              <p14:cNvContentPartPr/>
              <p14:nvPr/>
            </p14:nvContentPartPr>
            <p14:xfrm>
              <a:off x="4752435" y="2523450"/>
              <a:ext cx="360" cy="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63F3D73A-ECC7-4852-B024-FD533EB8ABE7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734795" y="241581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4B092F2F-6B9F-48B4-9315-7CE1BA8BB3A6}"/>
                  </a:ext>
                </a:extLst>
              </p14:cNvPr>
              <p14:cNvContentPartPr/>
              <p14:nvPr/>
            </p14:nvContentPartPr>
            <p14:xfrm>
              <a:off x="5552715" y="3819090"/>
              <a:ext cx="36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4B092F2F-6B9F-48B4-9315-7CE1BA8BB3A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535075" y="3711090"/>
                <a:ext cx="36000" cy="216000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CD4 GoDem TinhBan4Phuong BQ2">
            <a:hlinkClick r:id="" action="ppaction://media"/>
            <a:extLst>
              <a:ext uri="{FF2B5EF4-FFF2-40B4-BE49-F238E27FC236}">
                <a16:creationId xmlns:a16="http://schemas.microsoft.com/office/drawing/2014/main" id="{A9080866-DDF8-48AB-AD3D-1998B5C891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22645" y="838200"/>
            <a:ext cx="111506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4081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81000"/>
            <a:ext cx="8382000" cy="381000"/>
          </a:xfrm>
        </p:spPr>
        <p:txBody>
          <a:bodyPr/>
          <a:lstStyle/>
          <a:p>
            <a:r>
              <a:rPr lang="en-US" sz="3200" b="1">
                <a:solidFill>
                  <a:srgbClr val="0000FF"/>
                </a:solidFill>
              </a:rPr>
              <a:t>II. </a:t>
            </a:r>
            <a:r>
              <a:rPr lang="en-US" sz="3200" b="1" dirty="0" err="1">
                <a:solidFill>
                  <a:srgbClr val="0000FF"/>
                </a:solidFill>
              </a:rPr>
              <a:t>Trải</a:t>
            </a:r>
            <a:r>
              <a:rPr lang="en-US" sz="3200" b="1" dirty="0">
                <a:solidFill>
                  <a:srgbClr val="0000FF"/>
                </a:solidFill>
              </a:rPr>
              <a:t> </a:t>
            </a:r>
            <a:r>
              <a:rPr lang="en-US" sz="3200" b="1" dirty="0" err="1">
                <a:solidFill>
                  <a:srgbClr val="0000FF"/>
                </a:solidFill>
              </a:rPr>
              <a:t>nghiệm</a:t>
            </a:r>
            <a:r>
              <a:rPr lang="en-US" sz="3200" b="1" dirty="0">
                <a:solidFill>
                  <a:srgbClr val="0000FF"/>
                </a:solidFill>
              </a:rPr>
              <a:t> </a:t>
            </a:r>
            <a:r>
              <a:rPr lang="en-US" sz="3200" b="1" dirty="0" err="1">
                <a:solidFill>
                  <a:srgbClr val="0000FF"/>
                </a:solidFill>
              </a:rPr>
              <a:t>và</a:t>
            </a:r>
            <a:r>
              <a:rPr lang="en-US" sz="3200" b="1" dirty="0">
                <a:solidFill>
                  <a:srgbClr val="0000FF"/>
                </a:solidFill>
              </a:rPr>
              <a:t> </a:t>
            </a:r>
            <a:r>
              <a:rPr lang="en-US" sz="3200" b="1" err="1">
                <a:solidFill>
                  <a:srgbClr val="0000FF"/>
                </a:solidFill>
              </a:rPr>
              <a:t>khám</a:t>
            </a:r>
            <a:r>
              <a:rPr lang="en-US" sz="3200" b="1">
                <a:solidFill>
                  <a:srgbClr val="0000FF"/>
                </a:solidFill>
              </a:rPr>
              <a:t> phá</a:t>
            </a:r>
            <a:endParaRPr lang="en-US" sz="3200" b="1" dirty="0">
              <a:solidFill>
                <a:srgbClr val="0000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2A765E-BBEE-4B96-A875-6D07D37941DD}"/>
              </a:ext>
            </a:extLst>
          </p:cNvPr>
          <p:cNvSpPr txBox="1"/>
          <p:nvPr/>
        </p:nvSpPr>
        <p:spPr>
          <a:xfrm>
            <a:off x="2819400" y="929643"/>
            <a:ext cx="6781800" cy="899157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 algn="just">
              <a:lnSpc>
                <a:spcPct val="114000"/>
              </a:lnSpc>
              <a:buFont typeface="Wingdings" panose="05000000000000000000" pitchFamily="2" charset="2"/>
              <a:buChar char="v"/>
            </a:pPr>
            <a:r>
              <a:rPr lang="en-US" sz="2400">
                <a:solidFill>
                  <a:srgbClr val="009900"/>
                </a:solidFill>
              </a:rPr>
              <a:t>Làm nhạc cụ gõ bằng các vật liệu, đồ dùng đã qua sử dụng để góp phần bảo vệ môi trường. </a:t>
            </a:r>
          </a:p>
        </p:txBody>
      </p:sp>
      <p:pic>
        <p:nvPicPr>
          <p:cNvPr id="4" name="tu tao Maracas">
            <a:hlinkClick r:id="" action="ppaction://media"/>
            <a:extLst>
              <a:ext uri="{FF2B5EF4-FFF2-40B4-BE49-F238E27FC236}">
                <a16:creationId xmlns:a16="http://schemas.microsoft.com/office/drawing/2014/main" id="{06DE0D6A-A44E-4784-B290-876A87AB16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1066" y="1905000"/>
            <a:ext cx="8669867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920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B15E0D5-B5EF-454E-8341-7A3A8E0AC1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20" b="58840"/>
          <a:stretch/>
        </p:blipFill>
        <p:spPr>
          <a:xfrm>
            <a:off x="313813" y="1013146"/>
            <a:ext cx="3441769" cy="37191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9FD3E4-995C-4D22-9545-50887E000E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70" t="43198" r="7569" b="29595"/>
          <a:stretch/>
        </p:blipFill>
        <p:spPr>
          <a:xfrm>
            <a:off x="8581878" y="723914"/>
            <a:ext cx="3441769" cy="21488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5C302E-FDF1-43E8-A849-81482F069E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1" t="70406" r="50274" b="959"/>
          <a:stretch/>
        </p:blipFill>
        <p:spPr>
          <a:xfrm>
            <a:off x="3129169" y="3883624"/>
            <a:ext cx="3987556" cy="22758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0BABF8C-283B-4825-889F-BE4B54B8D7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61" t="70406" r="7832" b="1883"/>
          <a:stretch/>
        </p:blipFill>
        <p:spPr>
          <a:xfrm>
            <a:off x="8707340" y="3981598"/>
            <a:ext cx="3320897" cy="21488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4E24A4A-DBD2-436F-BF62-96A789C5CC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6" t="43198" r="58484" b="29595"/>
          <a:stretch/>
        </p:blipFill>
        <p:spPr>
          <a:xfrm>
            <a:off x="3689314" y="723914"/>
            <a:ext cx="3289371" cy="2148816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B7149767-9485-4930-8CFA-3700E416C4D7}"/>
              </a:ext>
            </a:extLst>
          </p:cNvPr>
          <p:cNvSpPr/>
          <p:nvPr/>
        </p:nvSpPr>
        <p:spPr bwMode="auto">
          <a:xfrm>
            <a:off x="7315200" y="1676400"/>
            <a:ext cx="990600" cy="533400"/>
          </a:xfrm>
          <a:prstGeom prst="rightArrow">
            <a:avLst/>
          </a:prstGeom>
          <a:solidFill>
            <a:schemeClr val="accent5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10C239C6-5F5A-4B50-BB56-28ADAB90129F}"/>
              </a:ext>
            </a:extLst>
          </p:cNvPr>
          <p:cNvSpPr/>
          <p:nvPr/>
        </p:nvSpPr>
        <p:spPr bwMode="auto">
          <a:xfrm>
            <a:off x="7315200" y="4881654"/>
            <a:ext cx="990600" cy="533400"/>
          </a:xfrm>
          <a:prstGeom prst="rightArrow">
            <a:avLst/>
          </a:prstGeom>
          <a:solidFill>
            <a:schemeClr val="accent5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2103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4555" y="0"/>
            <a:ext cx="12192000" cy="6858000"/>
            <a:chOff x="-14555" y="0"/>
            <a:chExt cx="12192000" cy="685800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899"/>
            <a:stretch/>
          </p:blipFill>
          <p:spPr>
            <a:xfrm>
              <a:off x="-14555" y="0"/>
              <a:ext cx="12192000" cy="685800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62484" y="3574293"/>
              <a:ext cx="2519671" cy="2909814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854076"/>
            <a:ext cx="8229600" cy="873587"/>
          </a:xfrm>
        </p:spPr>
        <p:txBody>
          <a:bodyPr/>
          <a:lstStyle/>
          <a:p>
            <a:r>
              <a:rPr lang="en-US" sz="3200" b="1" dirty="0" err="1">
                <a:solidFill>
                  <a:srgbClr val="0000FF"/>
                </a:solidFill>
              </a:rPr>
              <a:t>Dặn</a:t>
            </a:r>
            <a:r>
              <a:rPr lang="en-US" sz="3200" b="1" dirty="0">
                <a:solidFill>
                  <a:srgbClr val="0000FF"/>
                </a:solidFill>
              </a:rPr>
              <a:t> </a:t>
            </a:r>
            <a:r>
              <a:rPr lang="en-US" sz="3200" b="1" dirty="0" err="1">
                <a:solidFill>
                  <a:srgbClr val="0000FF"/>
                </a:solidFill>
              </a:rPr>
              <a:t>dò</a:t>
            </a:r>
            <a:r>
              <a:rPr lang="en-US" sz="3200" b="1" dirty="0">
                <a:solidFill>
                  <a:srgbClr val="0000FF"/>
                </a:solidFill>
              </a:rPr>
              <a:t> </a:t>
            </a:r>
            <a:r>
              <a:rPr lang="en-US" sz="3200" b="1" dirty="0" err="1">
                <a:solidFill>
                  <a:srgbClr val="0000FF"/>
                </a:solidFill>
              </a:rPr>
              <a:t>về</a:t>
            </a:r>
            <a:r>
              <a:rPr lang="en-US" sz="3200" b="1" dirty="0">
                <a:solidFill>
                  <a:srgbClr val="0000FF"/>
                </a:solidFill>
              </a:rPr>
              <a:t> </a:t>
            </a:r>
            <a:r>
              <a:rPr lang="en-US" sz="3200" b="1" dirty="0" err="1">
                <a:solidFill>
                  <a:srgbClr val="0000FF"/>
                </a:solidFill>
              </a:rPr>
              <a:t>nhà</a:t>
            </a:r>
            <a:endParaRPr lang="en-US" sz="32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0" y="2179639"/>
            <a:ext cx="8229600" cy="1020762"/>
          </a:xfrm>
        </p:spPr>
        <p:txBody>
          <a:bodyPr/>
          <a:lstStyle/>
          <a:p>
            <a:pPr>
              <a:buFontTx/>
              <a:buChar char="-"/>
            </a:pPr>
            <a:r>
              <a:rPr lang="en-US" sz="2800">
                <a:solidFill>
                  <a:srgbClr val="0000FF"/>
                </a:solidFill>
              </a:rPr>
              <a:t>Tập hát bài </a:t>
            </a:r>
            <a:r>
              <a:rPr lang="en-US" sz="2800" i="1">
                <a:solidFill>
                  <a:srgbClr val="0000FF"/>
                </a:solidFill>
              </a:rPr>
              <a:t>Tình bạn bốn phương; </a:t>
            </a:r>
            <a:r>
              <a:rPr lang="en-US" sz="2800">
                <a:solidFill>
                  <a:srgbClr val="0000FF"/>
                </a:solidFill>
              </a:rPr>
              <a:t>thuộc lời ca.</a:t>
            </a:r>
          </a:p>
          <a:p>
            <a:pPr>
              <a:buFontTx/>
              <a:buChar char="-"/>
            </a:pPr>
            <a:r>
              <a:rPr lang="en-US" sz="2800">
                <a:solidFill>
                  <a:srgbClr val="0000FF"/>
                </a:solidFill>
              </a:rPr>
              <a:t>Hoàn thiện nhạc cụ gõ tự tạo.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7219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7014</TotalTime>
  <Words>401</Words>
  <Application>Microsoft Office PowerPoint</Application>
  <PresentationFormat>Widescreen</PresentationFormat>
  <Paragraphs>33</Paragraphs>
  <Slides>19</Slides>
  <Notes>0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Times New Roman</vt:lpstr>
      <vt:lpstr>Wingdings</vt:lpstr>
      <vt:lpstr>Default Design</vt:lpstr>
      <vt:lpstr>Giáo viên: Phạm Thị Thu Thảo Trường: THCS Lê Quý Đôn</vt:lpstr>
      <vt:lpstr>Chủ đề 4 TÌNH BẠN BỐN PHƯƠNG</vt:lpstr>
      <vt:lpstr>Chủ đề 4 TÌNH BẠN BỐN PHƯƠNG</vt:lpstr>
      <vt:lpstr>I. Hát bài Tình bạn bốn phương, kết hợp gõ đệm bằng nhạc cụ gõ</vt:lpstr>
      <vt:lpstr>1. Hát bài</vt:lpstr>
      <vt:lpstr>Giới thiệu bài hát</vt:lpstr>
      <vt:lpstr>Nghe hát mẫu</vt:lpstr>
      <vt:lpstr>PowerPoint Presentation</vt:lpstr>
      <vt:lpstr>Học hát từng câu (Lời 1)</vt:lpstr>
      <vt:lpstr>Học hát lời 2</vt:lpstr>
      <vt:lpstr>Hát hoàn chỉnh cả bài</vt:lpstr>
      <vt:lpstr>PowerPoint Presentation</vt:lpstr>
      <vt:lpstr>PowerPoint Presentation</vt:lpstr>
      <vt:lpstr>PowerPoint Presentation</vt:lpstr>
      <vt:lpstr>Ứng dụng đệm cho bài hát Tình bạn bốn phương</vt:lpstr>
      <vt:lpstr>Ứng dụng đệm cho bài hát Tình bạn bốn phương</vt:lpstr>
      <vt:lpstr>II. Trải nghiệm và khám phá</vt:lpstr>
      <vt:lpstr>PowerPoint Presentation</vt:lpstr>
      <vt:lpstr>Dặn dò về nhà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phamthaonb2001@gmail.com</cp:lastModifiedBy>
  <cp:revision>275</cp:revision>
  <dcterms:created xsi:type="dcterms:W3CDTF">2006-11-06T13:45:38Z</dcterms:created>
  <dcterms:modified xsi:type="dcterms:W3CDTF">2025-12-12T00:37:56Z</dcterms:modified>
</cp:coreProperties>
</file>