
<file path=[Content_Types].xml><?xml version="1.0" encoding="utf-8"?>
<Types xmlns="http://schemas.openxmlformats.org/package/2006/content-types">
  <Default Extension="bmp" ContentType="image/bmp"/>
  <Default Extension="gif" ContentType="image/gif"/>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8"/>
  </p:notesMasterIdLst>
  <p:sldIdLst>
    <p:sldId id="317" r:id="rId2"/>
    <p:sldId id="292" r:id="rId3"/>
    <p:sldId id="318" r:id="rId4"/>
    <p:sldId id="475" r:id="rId5"/>
    <p:sldId id="294" r:id="rId6"/>
    <p:sldId id="295" r:id="rId7"/>
    <p:sldId id="338" r:id="rId8"/>
    <p:sldId id="498" r:id="rId9"/>
    <p:sldId id="297" r:id="rId10"/>
    <p:sldId id="503" r:id="rId11"/>
    <p:sldId id="369" r:id="rId12"/>
    <p:sldId id="421" r:id="rId13"/>
    <p:sldId id="372" r:id="rId14"/>
    <p:sldId id="505" r:id="rId15"/>
    <p:sldId id="486" r:id="rId16"/>
    <p:sldId id="375" r:id="rId1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9900CC"/>
    <a:srgbClr val="FF9900"/>
    <a:srgbClr val="CC00CC"/>
    <a:srgbClr val="FFF1B3"/>
    <a:srgbClr val="EDF6F7"/>
    <a:srgbClr val="C8FFFF"/>
    <a:srgbClr val="FF704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27" autoAdjust="0"/>
    <p:restoredTop sz="94356" autoAdjust="0"/>
  </p:normalViewPr>
  <p:slideViewPr>
    <p:cSldViewPr>
      <p:cViewPr varScale="1">
        <p:scale>
          <a:sx n="85" d="100"/>
          <a:sy n="85" d="100"/>
        </p:scale>
        <p:origin x="662" y="6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1/19/2025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bmp"/><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bmp"/><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b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audio" Target="../media/media6.wav"/><Relationship Id="rId13" Type="http://schemas.microsoft.com/office/2007/relationships/media" Target="../media/media9.wav"/><Relationship Id="rId18" Type="http://schemas.openxmlformats.org/officeDocument/2006/relationships/image" Target="../media/image12.png"/><Relationship Id="rId3" Type="http://schemas.microsoft.com/office/2007/relationships/media" Target="../media/media4.wav"/><Relationship Id="rId21" Type="http://schemas.openxmlformats.org/officeDocument/2006/relationships/image" Target="../media/image15.png"/><Relationship Id="rId7" Type="http://schemas.microsoft.com/office/2007/relationships/media" Target="../media/media6.wav"/><Relationship Id="rId12" Type="http://schemas.openxmlformats.org/officeDocument/2006/relationships/audio" Target="../media/media8.wav"/><Relationship Id="rId17" Type="http://schemas.openxmlformats.org/officeDocument/2006/relationships/image" Target="../media/image11.png"/><Relationship Id="rId2" Type="http://schemas.openxmlformats.org/officeDocument/2006/relationships/audio" Target="../media/media3.wav"/><Relationship Id="rId16" Type="http://schemas.openxmlformats.org/officeDocument/2006/relationships/image" Target="../media/image10.gif"/><Relationship Id="rId20" Type="http://schemas.openxmlformats.org/officeDocument/2006/relationships/image" Target="../media/image14.png"/><Relationship Id="rId1" Type="http://schemas.microsoft.com/office/2007/relationships/media" Target="../media/media3.wav"/><Relationship Id="rId6" Type="http://schemas.openxmlformats.org/officeDocument/2006/relationships/audio" Target="../media/media5.wav"/><Relationship Id="rId11" Type="http://schemas.microsoft.com/office/2007/relationships/media" Target="../media/media8.wav"/><Relationship Id="rId5" Type="http://schemas.microsoft.com/office/2007/relationships/media" Target="../media/media5.wav"/><Relationship Id="rId15" Type="http://schemas.openxmlformats.org/officeDocument/2006/relationships/slideLayout" Target="../slideLayouts/slideLayout2.xml"/><Relationship Id="rId23" Type="http://schemas.openxmlformats.org/officeDocument/2006/relationships/image" Target="../media/image17.png"/><Relationship Id="rId10" Type="http://schemas.openxmlformats.org/officeDocument/2006/relationships/audio" Target="../media/media7.wav"/><Relationship Id="rId19" Type="http://schemas.openxmlformats.org/officeDocument/2006/relationships/image" Target="../media/image13.png"/><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audio" Target="../media/media9.wav"/><Relationship Id="rId22"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Phạm</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Thị</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Thu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Thảo</a:t>
            </a:r>
            <a:b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00FF"/>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THCS Lê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Quý</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Đôn</a:t>
            </a:r>
            <a:endPar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8</a:t>
            </a:r>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B43A6762-C6DF-BD73-D490-1E9B10ECB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D5FA06EC-5E0E-DEE4-A2FD-423797AD8591}"/>
              </a:ext>
            </a:extLst>
          </p:cNvPr>
          <p:cNvSpPr txBox="1">
            <a:spLocks/>
          </p:cNvSpPr>
          <p:nvPr/>
        </p:nvSpPr>
        <p:spPr bwMode="auto">
          <a:xfrm>
            <a:off x="76200" y="228600"/>
            <a:ext cx="1203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a:solidFill>
                  <a:srgbClr val="C00000"/>
                </a:solidFill>
                <a:cs typeface="Times New Roman" panose="02020603050405020304" pitchFamily="18" charset="0"/>
              </a:rPr>
              <a:t>II. </a:t>
            </a:r>
            <a:r>
              <a:rPr lang="vi-VN" sz="3200" b="1" kern="0">
                <a:solidFill>
                  <a:srgbClr val="C00000"/>
                </a:solidFill>
                <a:cs typeface="Times New Roman" panose="02020603050405020304" pitchFamily="18" charset="0"/>
              </a:rPr>
              <a:t>Đảo phách</a:t>
            </a:r>
            <a:endParaRPr lang="en-US" sz="3200" b="1" kern="0">
              <a:solidFill>
                <a:srgbClr val="C00000"/>
              </a:solidFill>
              <a:cs typeface="Times New Roman" panose="02020603050405020304" pitchFamily="18" charset="0"/>
            </a:endParaRPr>
          </a:p>
        </p:txBody>
      </p:sp>
      <p:sp>
        <p:nvSpPr>
          <p:cNvPr id="3" name="Title 1">
            <a:extLst>
              <a:ext uri="{FF2B5EF4-FFF2-40B4-BE49-F238E27FC236}">
                <a16:creationId xmlns:a16="http://schemas.microsoft.com/office/drawing/2014/main" id="{0DC96ECC-52FE-8248-A511-83DF2D604C0E}"/>
              </a:ext>
            </a:extLst>
          </p:cNvPr>
          <p:cNvSpPr txBox="1">
            <a:spLocks/>
          </p:cNvSpPr>
          <p:nvPr/>
        </p:nvSpPr>
        <p:spPr bwMode="auto">
          <a:xfrm>
            <a:off x="0" y="1156122"/>
            <a:ext cx="1219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a:solidFill>
                  <a:srgbClr val="0000FF"/>
                </a:solidFill>
                <a:cs typeface="Times New Roman" panose="02020603050405020304" pitchFamily="18" charset="0"/>
              </a:rPr>
              <a:t>Phần mạnh của phách, phần nhẹ của phách</a:t>
            </a:r>
          </a:p>
        </p:txBody>
      </p:sp>
      <p:sp>
        <p:nvSpPr>
          <p:cNvPr id="4" name="Rectangle 2">
            <a:extLst>
              <a:ext uri="{FF2B5EF4-FFF2-40B4-BE49-F238E27FC236}">
                <a16:creationId xmlns:a16="http://schemas.microsoft.com/office/drawing/2014/main" id="{27E3B21A-7186-6DEE-44AC-E22AC09DF53E}"/>
              </a:ext>
            </a:extLst>
          </p:cNvPr>
          <p:cNvSpPr>
            <a:spLocks noChangeArrowheads="1"/>
          </p:cNvSpPr>
          <p:nvPr/>
        </p:nvSpPr>
        <p:spPr bwMode="auto">
          <a:xfrm>
            <a:off x="1219200" y="1732222"/>
            <a:ext cx="9677400" cy="2300670"/>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R="0" lvl="0" indent="274320" algn="just" defTabSz="914400" rtl="0" eaLnBrk="0" fontAlgn="base" latinLnBrk="0" hangingPunct="0">
              <a:lnSpc>
                <a:spcPct val="114000"/>
              </a:lnSpc>
              <a:spcBef>
                <a:spcPts val="300"/>
              </a:spcBef>
              <a:spcAft>
                <a:spcPts val="300"/>
              </a:spcAft>
              <a:buClrTx/>
              <a:buSzTx/>
              <a:tabLst/>
            </a:pPr>
            <a:r>
              <a:rPr lang="vi-VN" sz="2400">
                <a:solidFill>
                  <a:srgbClr val="0000FF"/>
                </a:solidFill>
                <a:latin typeface="+mj-lt"/>
                <a:ea typeface="Calibri" panose="020F0502020204030204" pitchFamily="34" charset="0"/>
              </a:rPr>
              <a:t>Trong mỗi ô nhịp, phách ở ngay sau vạch nhịp là phách mạnh (M), còn các phách sau sẽ là phách nhẹ (N) hoặc phách mạnh vừa (Mv). </a:t>
            </a:r>
            <a:endParaRPr lang="en-US" sz="2400">
              <a:solidFill>
                <a:srgbClr val="0000FF"/>
              </a:solidFill>
              <a:latin typeface="+mj-lt"/>
              <a:ea typeface="Calibri" panose="020F0502020204030204" pitchFamily="34" charset="0"/>
            </a:endParaRPr>
          </a:p>
          <a:p>
            <a:pPr marR="0" lvl="0" indent="274320" algn="just" defTabSz="914400" rtl="0" eaLnBrk="0" fontAlgn="base" latinLnBrk="0" hangingPunct="0">
              <a:lnSpc>
                <a:spcPct val="114000"/>
              </a:lnSpc>
              <a:spcBef>
                <a:spcPts val="300"/>
              </a:spcBef>
              <a:spcAft>
                <a:spcPts val="300"/>
              </a:spcAft>
              <a:buClrTx/>
              <a:buSzTx/>
              <a:tabLst/>
            </a:pPr>
            <a:r>
              <a:rPr lang="vi-VN" sz="2400">
                <a:solidFill>
                  <a:srgbClr val="0000FF"/>
                </a:solidFill>
                <a:latin typeface="+mj-lt"/>
                <a:ea typeface="Calibri" panose="020F0502020204030204" pitchFamily="34" charset="0"/>
              </a:rPr>
              <a:t>Mỗi phách lại được chia ra thành phần mạnh của phách (m) và phần nhẹ của phách (n). </a:t>
            </a:r>
            <a:endParaRPr lang="en-US" sz="2400">
              <a:solidFill>
                <a:srgbClr val="0000FF"/>
              </a:solidFill>
              <a:latin typeface="+mj-lt"/>
              <a:ea typeface="Calibri" panose="020F0502020204030204" pitchFamily="34" charset="0"/>
            </a:endParaRPr>
          </a:p>
          <a:p>
            <a:pPr marR="0" lvl="0" indent="274320" algn="ctr" defTabSz="914400" rtl="0" eaLnBrk="0" fontAlgn="base" latinLnBrk="0" hangingPunct="0">
              <a:lnSpc>
                <a:spcPct val="114000"/>
              </a:lnSpc>
              <a:spcBef>
                <a:spcPts val="300"/>
              </a:spcBef>
              <a:spcAft>
                <a:spcPts val="300"/>
              </a:spcAft>
              <a:buClrTx/>
              <a:buSzTx/>
              <a:tabLst/>
            </a:pPr>
            <a:r>
              <a:rPr lang="vi-VN" sz="2400">
                <a:solidFill>
                  <a:srgbClr val="0000FF"/>
                </a:solidFill>
                <a:latin typeface="+mj-lt"/>
                <a:ea typeface="Calibri" panose="020F0502020204030204" pitchFamily="34" charset="0"/>
              </a:rPr>
              <a:t>Ví dụ:</a:t>
            </a:r>
            <a:endParaRPr lang="en-US" sz="2400">
              <a:solidFill>
                <a:srgbClr val="0000FF"/>
              </a:solidFill>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B9D61EE5-3F74-81AB-E620-0C4AA47BB5BE}"/>
              </a:ext>
            </a:extLst>
          </p:cNvPr>
          <p:cNvPicPr>
            <a:picLocks noChangeAspect="1"/>
          </p:cNvPicPr>
          <p:nvPr/>
        </p:nvPicPr>
        <p:blipFill>
          <a:blip r:embed="rId2"/>
          <a:stretch>
            <a:fillRect/>
          </a:stretch>
        </p:blipFill>
        <p:spPr>
          <a:xfrm>
            <a:off x="2763160" y="4203447"/>
            <a:ext cx="6665680" cy="1844662"/>
          </a:xfrm>
          <a:prstGeom prst="rect">
            <a:avLst/>
          </a:prstGeom>
        </p:spPr>
      </p:pic>
    </p:spTree>
    <p:extLst>
      <p:ext uri="{BB962C8B-B14F-4D97-AF65-F5344CB8AC3E}">
        <p14:creationId xmlns:p14="http://schemas.microsoft.com/office/powerpoint/2010/main" val="55067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ao phach">
            <a:hlinkClick r:id="" action="ppaction://media"/>
            <a:extLst>
              <a:ext uri="{FF2B5EF4-FFF2-40B4-BE49-F238E27FC236}">
                <a16:creationId xmlns:a16="http://schemas.microsoft.com/office/drawing/2014/main" id="{C6403006-959E-A1B5-B8F0-26846AE9FE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339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flipH="1">
            <a:off x="228600" y="2286000"/>
            <a:ext cx="2028825" cy="2962275"/>
          </a:xfrm>
          <a:prstGeom prst="rect">
            <a:avLst/>
          </a:prstGeom>
        </p:spPr>
      </p:pic>
      <p:sp>
        <p:nvSpPr>
          <p:cNvPr id="4" name="Rectangle 1"/>
          <p:cNvSpPr>
            <a:spLocks noChangeArrowheads="1"/>
          </p:cNvSpPr>
          <p:nvPr/>
        </p:nvSpPr>
        <p:spPr bwMode="auto">
          <a:xfrm>
            <a:off x="2819400" y="716518"/>
            <a:ext cx="8610600" cy="4704169"/>
          </a:xfrm>
          <a:prstGeom prst="wedgeRoundRectCallout">
            <a:avLst>
              <a:gd name="adj1" fmla="val -61381"/>
              <a:gd name="adj2" fmla="val -330"/>
              <a:gd name="adj3" fmla="val 16667"/>
            </a:avLst>
          </a:prstGeom>
          <a:ln>
            <a:solidFill>
              <a:srgbClr val="FFC00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C00000"/>
                </a:solidFill>
                <a:effectLst/>
                <a:latin typeface="+mj-lt"/>
                <a:ea typeface="Calibri" panose="020F0502020204030204" pitchFamily="34" charset="0"/>
              </a:rPr>
              <a:t>Đảo phách </a:t>
            </a:r>
            <a:r>
              <a:rPr lang="vi-VN" sz="2400">
                <a:solidFill>
                  <a:srgbClr val="0000FF"/>
                </a:solidFill>
                <a:effectLst/>
                <a:latin typeface="+mj-lt"/>
                <a:ea typeface="Calibri" panose="020F0502020204030204" pitchFamily="34" charset="0"/>
              </a:rPr>
              <a:t>là hiện tượng một âm bắt đầu vang lên ở phách nhẹ và tiếp tục ngân sang phách mạnh liền sau đó; hoặc một âm bắt đầu vang lên ở phần nhẹ của phách tiếp tục ngân sang phần mạnh của phách liền sau đó.</a:t>
            </a:r>
            <a:endParaRPr lang="en-US" sz="2400">
              <a:solidFill>
                <a:srgbClr val="0000FF"/>
              </a:solidFill>
              <a:effectLst/>
              <a:latin typeface="+mj-lt"/>
              <a:ea typeface="Calibri" panose="020F0502020204030204" pitchFamily="34" charset="0"/>
            </a:endParaRPr>
          </a:p>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0000FF"/>
                </a:solidFill>
                <a:effectLst/>
                <a:latin typeface="+mj-lt"/>
                <a:ea typeface="Calibri" panose="020F0502020204030204" pitchFamily="34" charset="0"/>
              </a:rPr>
              <a:t>Đảo phách làm cho trọng âm trong tiết tấu bản nhạc không trùng với trọng âm theo qui luật của loại nhịp.</a:t>
            </a:r>
            <a:endParaRPr lang="en-US" sz="2400">
              <a:solidFill>
                <a:srgbClr val="0000FF"/>
              </a:solidFill>
              <a:effectLst/>
              <a:latin typeface="+mj-lt"/>
              <a:ea typeface="Calibri" panose="020F0502020204030204" pitchFamily="34" charset="0"/>
            </a:endParaRPr>
          </a:p>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0000FF"/>
                </a:solidFill>
                <a:effectLst/>
                <a:latin typeface="+mj-lt"/>
                <a:ea typeface="Calibri" panose="020F0502020204030204" pitchFamily="34" charset="0"/>
              </a:rPr>
              <a:t>Đảo phách có thể xảy ra trong phạm vi một ô nhịp hoặc từ ô nhịp này sang ô nhịp khác.</a:t>
            </a:r>
          </a:p>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0000FF"/>
                </a:solidFill>
                <a:effectLst/>
                <a:latin typeface="+mj-lt"/>
                <a:ea typeface="Calibri" panose="020F0502020204030204" pitchFamily="34" charset="0"/>
              </a:rPr>
              <a:t>Đảo phách xuất hiện trong bản nhạc thường tạo cảm giác rộn ràng, vui tươi</a:t>
            </a:r>
          </a:p>
        </p:txBody>
      </p:sp>
    </p:spTree>
    <p:extLst>
      <p:ext uri="{BB962C8B-B14F-4D97-AF65-F5344CB8AC3E}">
        <p14:creationId xmlns:p14="http://schemas.microsoft.com/office/powerpoint/2010/main" val="192846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37610E49-D892-4DE4-9429-4BDD006A40CF}"/>
              </a:ext>
            </a:extLst>
          </p:cNvPr>
          <p:cNvSpPr>
            <a:spLocks noGrp="1"/>
          </p:cNvSpPr>
          <p:nvPr>
            <p:ph type="title"/>
          </p:nvPr>
        </p:nvSpPr>
        <p:spPr>
          <a:xfrm>
            <a:off x="0" y="1524000"/>
            <a:ext cx="4267200" cy="472112"/>
          </a:xfrm>
        </p:spPr>
        <p:txBody>
          <a:bodyPr/>
          <a:lstStyle/>
          <a:p>
            <a:r>
              <a:rPr lang="en-US" sz="2800" b="1">
                <a:solidFill>
                  <a:srgbClr val="009900"/>
                </a:solidFill>
                <a:cs typeface="Times New Roman" panose="02020603050405020304" pitchFamily="18" charset="0"/>
              </a:rPr>
              <a:t>Đáp án </a:t>
            </a:r>
          </a:p>
        </p:txBody>
      </p:sp>
      <p:pic>
        <p:nvPicPr>
          <p:cNvPr id="12" name="Picture 11">
            <a:extLst>
              <a:ext uri="{FF2B5EF4-FFF2-40B4-BE49-F238E27FC236}">
                <a16:creationId xmlns:a16="http://schemas.microsoft.com/office/drawing/2014/main" id="{FA9E623D-CBC4-FDFC-855A-9240D9F57005}"/>
              </a:ext>
            </a:extLst>
          </p:cNvPr>
          <p:cNvPicPr>
            <a:picLocks noChangeAspect="1"/>
          </p:cNvPicPr>
          <p:nvPr/>
        </p:nvPicPr>
        <p:blipFill>
          <a:blip r:embed="rId2"/>
          <a:stretch>
            <a:fillRect/>
          </a:stretch>
        </p:blipFill>
        <p:spPr>
          <a:xfrm>
            <a:off x="98150" y="225778"/>
            <a:ext cx="914400" cy="688622"/>
          </a:xfrm>
          <a:prstGeom prst="rect">
            <a:avLst/>
          </a:prstGeom>
        </p:spPr>
      </p:pic>
      <p:sp>
        <p:nvSpPr>
          <p:cNvPr id="15" name="Rectangle 2">
            <a:extLst>
              <a:ext uri="{FF2B5EF4-FFF2-40B4-BE49-F238E27FC236}">
                <a16:creationId xmlns:a16="http://schemas.microsoft.com/office/drawing/2014/main" id="{34212FE8-1459-74AD-A896-892CC2F6C63B}"/>
              </a:ext>
            </a:extLst>
          </p:cNvPr>
          <p:cNvSpPr>
            <a:spLocks noChangeArrowheads="1"/>
          </p:cNvSpPr>
          <p:nvPr/>
        </p:nvSpPr>
        <p:spPr bwMode="auto">
          <a:xfrm>
            <a:off x="1215435" y="2209800"/>
            <a:ext cx="1888445" cy="2952515"/>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R="0" lvl="0" algn="just" defTabSz="914400" rtl="0" eaLnBrk="0" fontAlgn="base" latinLnBrk="0" hangingPunct="0">
              <a:lnSpc>
                <a:spcPct val="114000"/>
              </a:lnSpc>
              <a:spcBef>
                <a:spcPts val="300"/>
              </a:spcBef>
              <a:spcAft>
                <a:spcPts val="300"/>
              </a:spcAft>
              <a:buClrTx/>
              <a:buSzTx/>
              <a:tabLst/>
            </a:pPr>
            <a:r>
              <a:rPr lang="en-US" sz="2400">
                <a:solidFill>
                  <a:srgbClr val="009900"/>
                </a:solidFill>
                <a:latin typeface="+mj-lt"/>
                <a:ea typeface="Calibri" panose="020F0502020204030204" pitchFamily="34" charset="0"/>
              </a:rPr>
              <a:t>1. Ô nhịp 7</a:t>
            </a:r>
          </a:p>
          <a:p>
            <a:pPr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2. </a:t>
            </a:r>
            <a:r>
              <a:rPr lang="en-US" sz="2400">
                <a:solidFill>
                  <a:srgbClr val="009900"/>
                </a:solidFill>
                <a:ea typeface="Calibri" panose="020F0502020204030204" pitchFamily="34" charset="0"/>
              </a:rPr>
              <a:t>Ô nhịp 9</a:t>
            </a:r>
            <a:endParaRPr lang="en-US" sz="2400">
              <a:solidFill>
                <a:srgbClr val="009900"/>
              </a:solidFill>
              <a:latin typeface="+mj-lt"/>
              <a:ea typeface="Calibri" panose="020F0502020204030204" pitchFamily="34" charset="0"/>
            </a:endParaRPr>
          </a:p>
          <a:p>
            <a:pPr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3. </a:t>
            </a:r>
            <a:r>
              <a:rPr lang="en-US" sz="2400">
                <a:solidFill>
                  <a:srgbClr val="009900"/>
                </a:solidFill>
                <a:ea typeface="Calibri" panose="020F0502020204030204" pitchFamily="34" charset="0"/>
              </a:rPr>
              <a:t>Ô nhịp 12</a:t>
            </a:r>
            <a:endParaRPr lang="en-US" sz="2400">
              <a:solidFill>
                <a:srgbClr val="009900"/>
              </a:solidFill>
              <a:latin typeface="+mj-lt"/>
              <a:ea typeface="Calibri" panose="020F0502020204030204" pitchFamily="34" charset="0"/>
            </a:endParaRPr>
          </a:p>
          <a:p>
            <a:pPr lvl="0"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4. </a:t>
            </a:r>
            <a:r>
              <a:rPr lang="en-US" sz="2400">
                <a:solidFill>
                  <a:srgbClr val="009900"/>
                </a:solidFill>
                <a:ea typeface="Calibri" panose="020F0502020204030204" pitchFamily="34" charset="0"/>
              </a:rPr>
              <a:t>Ô nhịp 14</a:t>
            </a:r>
          </a:p>
          <a:p>
            <a:pPr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5. </a:t>
            </a:r>
            <a:r>
              <a:rPr lang="en-US" sz="2400">
                <a:solidFill>
                  <a:srgbClr val="009900"/>
                </a:solidFill>
                <a:ea typeface="Calibri" panose="020F0502020204030204" pitchFamily="34" charset="0"/>
              </a:rPr>
              <a:t>Ô nhịp 16</a:t>
            </a:r>
          </a:p>
          <a:p>
            <a:pPr algn="just" eaLnBrk="0" hangingPunct="0">
              <a:lnSpc>
                <a:spcPct val="114000"/>
              </a:lnSpc>
              <a:spcBef>
                <a:spcPts val="300"/>
              </a:spcBef>
              <a:spcAft>
                <a:spcPts val="300"/>
              </a:spcAft>
            </a:pPr>
            <a:r>
              <a:rPr lang="en-US" sz="2400">
                <a:solidFill>
                  <a:srgbClr val="009900"/>
                </a:solidFill>
                <a:ea typeface="Calibri" panose="020F0502020204030204" pitchFamily="34" charset="0"/>
              </a:rPr>
              <a:t>6. Ô nhịp 19</a:t>
            </a:r>
          </a:p>
        </p:txBody>
      </p:sp>
      <p:pic>
        <p:nvPicPr>
          <p:cNvPr id="3" name="Picture 2">
            <a:extLst>
              <a:ext uri="{FF2B5EF4-FFF2-40B4-BE49-F238E27FC236}">
                <a16:creationId xmlns:a16="http://schemas.microsoft.com/office/drawing/2014/main" id="{88D8A0D1-1C48-E4D8-55C0-19B6B62AC744}"/>
              </a:ext>
            </a:extLst>
          </p:cNvPr>
          <p:cNvPicPr>
            <a:picLocks noChangeAspect="1"/>
          </p:cNvPicPr>
          <p:nvPr/>
        </p:nvPicPr>
        <p:blipFill>
          <a:blip r:embed="rId3"/>
          <a:stretch>
            <a:fillRect/>
          </a:stretch>
        </p:blipFill>
        <p:spPr>
          <a:xfrm>
            <a:off x="1018165" y="155014"/>
            <a:ext cx="10132695" cy="732949"/>
          </a:xfrm>
          <a:prstGeom prst="rect">
            <a:avLst/>
          </a:prstGeom>
        </p:spPr>
      </p:pic>
      <p:pic>
        <p:nvPicPr>
          <p:cNvPr id="6" name="Picture 5">
            <a:extLst>
              <a:ext uri="{FF2B5EF4-FFF2-40B4-BE49-F238E27FC236}">
                <a16:creationId xmlns:a16="http://schemas.microsoft.com/office/drawing/2014/main" id="{92DFE424-BBE6-DEC5-B96D-8282D8D28335}"/>
              </a:ext>
            </a:extLst>
          </p:cNvPr>
          <p:cNvPicPr>
            <a:picLocks noChangeAspect="1"/>
          </p:cNvPicPr>
          <p:nvPr/>
        </p:nvPicPr>
        <p:blipFill>
          <a:blip r:embed="rId4"/>
          <a:stretch>
            <a:fillRect/>
          </a:stretch>
        </p:blipFill>
        <p:spPr>
          <a:xfrm>
            <a:off x="4267200" y="914400"/>
            <a:ext cx="7073300" cy="5752950"/>
          </a:xfrm>
          <a:prstGeom prst="rect">
            <a:avLst/>
          </a:prstGeom>
        </p:spPr>
      </p:pic>
      <p:sp>
        <p:nvSpPr>
          <p:cNvPr id="9" name="Flowchart: Alternate Process 8">
            <a:extLst>
              <a:ext uri="{FF2B5EF4-FFF2-40B4-BE49-F238E27FC236}">
                <a16:creationId xmlns:a16="http://schemas.microsoft.com/office/drawing/2014/main" id="{8183D4DA-0B8E-2589-3ED9-171FD9B71D11}"/>
              </a:ext>
            </a:extLst>
          </p:cNvPr>
          <p:cNvSpPr/>
          <p:nvPr/>
        </p:nvSpPr>
        <p:spPr bwMode="auto">
          <a:xfrm>
            <a:off x="4699000" y="3159760"/>
            <a:ext cx="1691640" cy="57404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Flowchart: Alternate Process 9">
            <a:extLst>
              <a:ext uri="{FF2B5EF4-FFF2-40B4-BE49-F238E27FC236}">
                <a16:creationId xmlns:a16="http://schemas.microsoft.com/office/drawing/2014/main" id="{D04BDC44-97F6-74D1-2804-19E3552C8004}"/>
              </a:ext>
            </a:extLst>
          </p:cNvPr>
          <p:cNvSpPr/>
          <p:nvPr/>
        </p:nvSpPr>
        <p:spPr bwMode="auto">
          <a:xfrm>
            <a:off x="9372600" y="3139440"/>
            <a:ext cx="1742440" cy="59436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Flowchart: Alternate Process 10">
            <a:extLst>
              <a:ext uri="{FF2B5EF4-FFF2-40B4-BE49-F238E27FC236}">
                <a16:creationId xmlns:a16="http://schemas.microsoft.com/office/drawing/2014/main" id="{62B2E963-128A-8BDF-8ECD-E05F9CDB4D4C}"/>
              </a:ext>
            </a:extLst>
          </p:cNvPr>
          <p:cNvSpPr/>
          <p:nvPr/>
        </p:nvSpPr>
        <p:spPr bwMode="auto">
          <a:xfrm>
            <a:off x="7620000" y="4013200"/>
            <a:ext cx="1600200" cy="60960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Flowchart: Alternate Process 12">
            <a:extLst>
              <a:ext uri="{FF2B5EF4-FFF2-40B4-BE49-F238E27FC236}">
                <a16:creationId xmlns:a16="http://schemas.microsoft.com/office/drawing/2014/main" id="{D7C725A7-3F51-07AA-1851-B37CB96274B1}"/>
              </a:ext>
            </a:extLst>
          </p:cNvPr>
          <p:cNvSpPr/>
          <p:nvPr/>
        </p:nvSpPr>
        <p:spPr bwMode="auto">
          <a:xfrm>
            <a:off x="4724400" y="4947920"/>
            <a:ext cx="1600200" cy="57404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Flowchart: Alternate Process 15">
            <a:extLst>
              <a:ext uri="{FF2B5EF4-FFF2-40B4-BE49-F238E27FC236}">
                <a16:creationId xmlns:a16="http://schemas.microsoft.com/office/drawing/2014/main" id="{B7AEBC71-AB2D-AE17-D04A-C6C9635F67C0}"/>
              </a:ext>
            </a:extLst>
          </p:cNvPr>
          <p:cNvSpPr/>
          <p:nvPr/>
        </p:nvSpPr>
        <p:spPr bwMode="auto">
          <a:xfrm>
            <a:off x="9032240" y="4897120"/>
            <a:ext cx="1270000" cy="59436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Flowchart: Alternate Process 16">
            <a:extLst>
              <a:ext uri="{FF2B5EF4-FFF2-40B4-BE49-F238E27FC236}">
                <a16:creationId xmlns:a16="http://schemas.microsoft.com/office/drawing/2014/main" id="{5A213BED-BAD5-AC37-D4E0-0F3822463873}"/>
              </a:ext>
            </a:extLst>
          </p:cNvPr>
          <p:cNvSpPr/>
          <p:nvPr/>
        </p:nvSpPr>
        <p:spPr bwMode="auto">
          <a:xfrm>
            <a:off x="6659880" y="5781040"/>
            <a:ext cx="1600200" cy="57404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3862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par>
                                <p:cTn id="41" presetID="32" presetClass="emph" presetSubtype="0" repeatCount="indefinite" fill="hold" grpId="1" nodeType="with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par>
                                <p:cTn id="47" presetID="32" presetClass="emph" presetSubtype="0" repeatCount="indefinite" fill="hold" grpId="1" nodeType="withEffect">
                                  <p:stCondLst>
                                    <p:cond delay="0"/>
                                  </p:stCondLst>
                                  <p:childTnLst>
                                    <p:animRot by="120000">
                                      <p:cBhvr>
                                        <p:cTn id="48" dur="100" fill="hold">
                                          <p:stCondLst>
                                            <p:cond delay="0"/>
                                          </p:stCondLst>
                                        </p:cTn>
                                        <p:tgtEl>
                                          <p:spTgt spid="10"/>
                                        </p:tgtEl>
                                        <p:attrNameLst>
                                          <p:attrName>r</p:attrName>
                                        </p:attrNameLst>
                                      </p:cBhvr>
                                    </p:animRot>
                                    <p:animRot by="-240000">
                                      <p:cBhvr>
                                        <p:cTn id="49" dur="200" fill="hold">
                                          <p:stCondLst>
                                            <p:cond delay="200"/>
                                          </p:stCondLst>
                                        </p:cTn>
                                        <p:tgtEl>
                                          <p:spTgt spid="10"/>
                                        </p:tgtEl>
                                        <p:attrNameLst>
                                          <p:attrName>r</p:attrName>
                                        </p:attrNameLst>
                                      </p:cBhvr>
                                    </p:animRot>
                                    <p:animRot by="240000">
                                      <p:cBhvr>
                                        <p:cTn id="50" dur="200" fill="hold">
                                          <p:stCondLst>
                                            <p:cond delay="400"/>
                                          </p:stCondLst>
                                        </p:cTn>
                                        <p:tgtEl>
                                          <p:spTgt spid="10"/>
                                        </p:tgtEl>
                                        <p:attrNameLst>
                                          <p:attrName>r</p:attrName>
                                        </p:attrNameLst>
                                      </p:cBhvr>
                                    </p:animRot>
                                    <p:animRot by="-240000">
                                      <p:cBhvr>
                                        <p:cTn id="51" dur="200" fill="hold">
                                          <p:stCondLst>
                                            <p:cond delay="600"/>
                                          </p:stCondLst>
                                        </p:cTn>
                                        <p:tgtEl>
                                          <p:spTgt spid="10"/>
                                        </p:tgtEl>
                                        <p:attrNameLst>
                                          <p:attrName>r</p:attrName>
                                        </p:attrNameLst>
                                      </p:cBhvr>
                                    </p:animRot>
                                    <p:animRot by="120000">
                                      <p:cBhvr>
                                        <p:cTn id="52" dur="200" fill="hold">
                                          <p:stCondLst>
                                            <p:cond delay="800"/>
                                          </p:stCondLst>
                                        </p:cTn>
                                        <p:tgtEl>
                                          <p:spTgt spid="10"/>
                                        </p:tgtEl>
                                        <p:attrNameLst>
                                          <p:attrName>r</p:attrName>
                                        </p:attrNameLst>
                                      </p:cBhvr>
                                    </p:animRot>
                                  </p:childTnLst>
                                </p:cTn>
                              </p:par>
                              <p:par>
                                <p:cTn id="53" presetID="32" presetClass="emph" presetSubtype="0" repeatCount="indefinite" fill="hold" grpId="1" nodeType="withEffect">
                                  <p:stCondLst>
                                    <p:cond delay="0"/>
                                  </p:stCondLst>
                                  <p:childTnLst>
                                    <p:animRot by="120000">
                                      <p:cBhvr>
                                        <p:cTn id="54" dur="100" fill="hold">
                                          <p:stCondLst>
                                            <p:cond delay="0"/>
                                          </p:stCondLst>
                                        </p:cTn>
                                        <p:tgtEl>
                                          <p:spTgt spid="11"/>
                                        </p:tgtEl>
                                        <p:attrNameLst>
                                          <p:attrName>r</p:attrName>
                                        </p:attrNameLst>
                                      </p:cBhvr>
                                    </p:animRot>
                                    <p:animRot by="-240000">
                                      <p:cBhvr>
                                        <p:cTn id="55" dur="200" fill="hold">
                                          <p:stCondLst>
                                            <p:cond delay="200"/>
                                          </p:stCondLst>
                                        </p:cTn>
                                        <p:tgtEl>
                                          <p:spTgt spid="11"/>
                                        </p:tgtEl>
                                        <p:attrNameLst>
                                          <p:attrName>r</p:attrName>
                                        </p:attrNameLst>
                                      </p:cBhvr>
                                    </p:animRot>
                                    <p:animRot by="240000">
                                      <p:cBhvr>
                                        <p:cTn id="56" dur="200" fill="hold">
                                          <p:stCondLst>
                                            <p:cond delay="400"/>
                                          </p:stCondLst>
                                        </p:cTn>
                                        <p:tgtEl>
                                          <p:spTgt spid="11"/>
                                        </p:tgtEl>
                                        <p:attrNameLst>
                                          <p:attrName>r</p:attrName>
                                        </p:attrNameLst>
                                      </p:cBhvr>
                                    </p:animRot>
                                    <p:animRot by="-240000">
                                      <p:cBhvr>
                                        <p:cTn id="57" dur="200" fill="hold">
                                          <p:stCondLst>
                                            <p:cond delay="600"/>
                                          </p:stCondLst>
                                        </p:cTn>
                                        <p:tgtEl>
                                          <p:spTgt spid="11"/>
                                        </p:tgtEl>
                                        <p:attrNameLst>
                                          <p:attrName>r</p:attrName>
                                        </p:attrNameLst>
                                      </p:cBhvr>
                                    </p:animRot>
                                    <p:animRot by="120000">
                                      <p:cBhvr>
                                        <p:cTn id="58" dur="200" fill="hold">
                                          <p:stCondLst>
                                            <p:cond delay="800"/>
                                          </p:stCondLst>
                                        </p:cTn>
                                        <p:tgtEl>
                                          <p:spTgt spid="11"/>
                                        </p:tgtEl>
                                        <p:attrNameLst>
                                          <p:attrName>r</p:attrName>
                                        </p:attrNameLst>
                                      </p:cBhvr>
                                    </p:animRot>
                                  </p:childTnLst>
                                </p:cTn>
                              </p:par>
                              <p:par>
                                <p:cTn id="59" presetID="32" presetClass="emph" presetSubtype="0" repeatCount="indefinite" fill="hold" grpId="1" nodeType="withEffect">
                                  <p:stCondLst>
                                    <p:cond delay="0"/>
                                  </p:stCondLst>
                                  <p:childTnLst>
                                    <p:animRot by="120000">
                                      <p:cBhvr>
                                        <p:cTn id="60" dur="100" fill="hold">
                                          <p:stCondLst>
                                            <p:cond delay="0"/>
                                          </p:stCondLst>
                                        </p:cTn>
                                        <p:tgtEl>
                                          <p:spTgt spid="13"/>
                                        </p:tgtEl>
                                        <p:attrNameLst>
                                          <p:attrName>r</p:attrName>
                                        </p:attrNameLst>
                                      </p:cBhvr>
                                    </p:animRot>
                                    <p:animRot by="-240000">
                                      <p:cBhvr>
                                        <p:cTn id="61" dur="200" fill="hold">
                                          <p:stCondLst>
                                            <p:cond delay="200"/>
                                          </p:stCondLst>
                                        </p:cTn>
                                        <p:tgtEl>
                                          <p:spTgt spid="13"/>
                                        </p:tgtEl>
                                        <p:attrNameLst>
                                          <p:attrName>r</p:attrName>
                                        </p:attrNameLst>
                                      </p:cBhvr>
                                    </p:animRot>
                                    <p:animRot by="240000">
                                      <p:cBhvr>
                                        <p:cTn id="62" dur="200" fill="hold">
                                          <p:stCondLst>
                                            <p:cond delay="400"/>
                                          </p:stCondLst>
                                        </p:cTn>
                                        <p:tgtEl>
                                          <p:spTgt spid="13"/>
                                        </p:tgtEl>
                                        <p:attrNameLst>
                                          <p:attrName>r</p:attrName>
                                        </p:attrNameLst>
                                      </p:cBhvr>
                                    </p:animRot>
                                    <p:animRot by="-240000">
                                      <p:cBhvr>
                                        <p:cTn id="63" dur="200" fill="hold">
                                          <p:stCondLst>
                                            <p:cond delay="600"/>
                                          </p:stCondLst>
                                        </p:cTn>
                                        <p:tgtEl>
                                          <p:spTgt spid="13"/>
                                        </p:tgtEl>
                                        <p:attrNameLst>
                                          <p:attrName>r</p:attrName>
                                        </p:attrNameLst>
                                      </p:cBhvr>
                                    </p:animRot>
                                    <p:animRot by="120000">
                                      <p:cBhvr>
                                        <p:cTn id="64" dur="200" fill="hold">
                                          <p:stCondLst>
                                            <p:cond delay="800"/>
                                          </p:stCondLst>
                                        </p:cTn>
                                        <p:tgtEl>
                                          <p:spTgt spid="13"/>
                                        </p:tgtEl>
                                        <p:attrNameLst>
                                          <p:attrName>r</p:attrName>
                                        </p:attrNameLst>
                                      </p:cBhvr>
                                    </p:animRot>
                                  </p:childTnLst>
                                </p:cTn>
                              </p:par>
                              <p:par>
                                <p:cTn id="65" presetID="32" presetClass="emph" presetSubtype="0" repeatCount="indefinite" fill="hold" grpId="1" nodeType="withEffect">
                                  <p:stCondLst>
                                    <p:cond delay="0"/>
                                  </p:stCondLst>
                                  <p:childTnLst>
                                    <p:animRot by="120000">
                                      <p:cBhvr>
                                        <p:cTn id="66" dur="100" fill="hold">
                                          <p:stCondLst>
                                            <p:cond delay="0"/>
                                          </p:stCondLst>
                                        </p:cTn>
                                        <p:tgtEl>
                                          <p:spTgt spid="16"/>
                                        </p:tgtEl>
                                        <p:attrNameLst>
                                          <p:attrName>r</p:attrName>
                                        </p:attrNameLst>
                                      </p:cBhvr>
                                    </p:animRot>
                                    <p:animRot by="-240000">
                                      <p:cBhvr>
                                        <p:cTn id="67" dur="200" fill="hold">
                                          <p:stCondLst>
                                            <p:cond delay="200"/>
                                          </p:stCondLst>
                                        </p:cTn>
                                        <p:tgtEl>
                                          <p:spTgt spid="16"/>
                                        </p:tgtEl>
                                        <p:attrNameLst>
                                          <p:attrName>r</p:attrName>
                                        </p:attrNameLst>
                                      </p:cBhvr>
                                    </p:animRot>
                                    <p:animRot by="240000">
                                      <p:cBhvr>
                                        <p:cTn id="68" dur="200" fill="hold">
                                          <p:stCondLst>
                                            <p:cond delay="400"/>
                                          </p:stCondLst>
                                        </p:cTn>
                                        <p:tgtEl>
                                          <p:spTgt spid="16"/>
                                        </p:tgtEl>
                                        <p:attrNameLst>
                                          <p:attrName>r</p:attrName>
                                        </p:attrNameLst>
                                      </p:cBhvr>
                                    </p:animRot>
                                    <p:animRot by="-240000">
                                      <p:cBhvr>
                                        <p:cTn id="69" dur="200" fill="hold">
                                          <p:stCondLst>
                                            <p:cond delay="600"/>
                                          </p:stCondLst>
                                        </p:cTn>
                                        <p:tgtEl>
                                          <p:spTgt spid="16"/>
                                        </p:tgtEl>
                                        <p:attrNameLst>
                                          <p:attrName>r</p:attrName>
                                        </p:attrNameLst>
                                      </p:cBhvr>
                                    </p:animRot>
                                    <p:animRot by="120000">
                                      <p:cBhvr>
                                        <p:cTn id="70" dur="200" fill="hold">
                                          <p:stCondLst>
                                            <p:cond delay="800"/>
                                          </p:stCondLst>
                                        </p:cTn>
                                        <p:tgtEl>
                                          <p:spTgt spid="16"/>
                                        </p:tgtEl>
                                        <p:attrNameLst>
                                          <p:attrName>r</p:attrName>
                                        </p:attrNameLst>
                                      </p:cBhvr>
                                    </p:animRot>
                                  </p:childTnLst>
                                </p:cTn>
                              </p:par>
                              <p:par>
                                <p:cTn id="71" presetID="32" presetClass="emph" presetSubtype="0" repeatCount="indefinite" fill="hold" grpId="1" nodeType="withEffect">
                                  <p:stCondLst>
                                    <p:cond delay="0"/>
                                  </p:stCondLst>
                                  <p:childTnLst>
                                    <p:animRot by="120000">
                                      <p:cBhvr>
                                        <p:cTn id="72" dur="100" fill="hold">
                                          <p:stCondLst>
                                            <p:cond delay="0"/>
                                          </p:stCondLst>
                                        </p:cTn>
                                        <p:tgtEl>
                                          <p:spTgt spid="17"/>
                                        </p:tgtEl>
                                        <p:attrNameLst>
                                          <p:attrName>r</p:attrName>
                                        </p:attrNameLst>
                                      </p:cBhvr>
                                    </p:animRot>
                                    <p:animRot by="-240000">
                                      <p:cBhvr>
                                        <p:cTn id="73" dur="200" fill="hold">
                                          <p:stCondLst>
                                            <p:cond delay="200"/>
                                          </p:stCondLst>
                                        </p:cTn>
                                        <p:tgtEl>
                                          <p:spTgt spid="17"/>
                                        </p:tgtEl>
                                        <p:attrNameLst>
                                          <p:attrName>r</p:attrName>
                                        </p:attrNameLst>
                                      </p:cBhvr>
                                    </p:animRot>
                                    <p:animRot by="240000">
                                      <p:cBhvr>
                                        <p:cTn id="74" dur="200" fill="hold">
                                          <p:stCondLst>
                                            <p:cond delay="400"/>
                                          </p:stCondLst>
                                        </p:cTn>
                                        <p:tgtEl>
                                          <p:spTgt spid="17"/>
                                        </p:tgtEl>
                                        <p:attrNameLst>
                                          <p:attrName>r</p:attrName>
                                        </p:attrNameLst>
                                      </p:cBhvr>
                                    </p:animRot>
                                    <p:animRot by="-240000">
                                      <p:cBhvr>
                                        <p:cTn id="75" dur="200" fill="hold">
                                          <p:stCondLst>
                                            <p:cond delay="600"/>
                                          </p:stCondLst>
                                        </p:cTn>
                                        <p:tgtEl>
                                          <p:spTgt spid="17"/>
                                        </p:tgtEl>
                                        <p:attrNameLst>
                                          <p:attrName>r</p:attrName>
                                        </p:attrNameLst>
                                      </p:cBhvr>
                                    </p:animRot>
                                    <p:animRot by="120000">
                                      <p:cBhvr>
                                        <p:cTn id="76"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5" grpId="0" animBg="1"/>
      <p:bldP spid="9" grpId="0" animBg="1"/>
      <p:bldP spid="9" grpId="1" animBg="1"/>
      <p:bldP spid="10" grpId="0" animBg="1"/>
      <p:bldP spid="10" grpId="1" animBg="1"/>
      <p:bldP spid="11" grpId="0" animBg="1"/>
      <p:bldP spid="11" grpId="1" animBg="1"/>
      <p:bldP spid="13" grpId="0" animBg="1"/>
      <p:bldP spid="13" grpId="1" animBg="1"/>
      <p:bldP spid="16" grpId="0" animBg="1"/>
      <p:bldP spid="16" grpId="1"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524000"/>
          </a:xfrm>
        </p:spPr>
        <p:txBody>
          <a:bodyPr/>
          <a:lstStyle/>
          <a:p>
            <a:r>
              <a:rPr lang="en-US" sz="3200" b="1">
                <a:solidFill>
                  <a:srgbClr val="C00000"/>
                </a:solidFill>
              </a:rPr>
              <a:t>III. Trải nghiệm và khám phá:</a:t>
            </a:r>
            <a:br>
              <a:rPr lang="en-US" sz="3200" b="1">
                <a:solidFill>
                  <a:srgbClr val="C00000"/>
                </a:solidFill>
              </a:rPr>
            </a:br>
            <a:r>
              <a:rPr lang="vi-VN" sz="3200" b="1">
                <a:solidFill>
                  <a:srgbClr val="0000FF"/>
                </a:solidFill>
              </a:rPr>
              <a:t>Tạo ra mẫu tiết tấu có đảo phách</a:t>
            </a:r>
            <a:endParaRPr lang="en-US" sz="3200" b="1" dirty="0">
              <a:solidFill>
                <a:srgbClr val="0000FF"/>
              </a:solidFill>
            </a:endParaRPr>
          </a:p>
        </p:txBody>
      </p:sp>
      <p:grpSp>
        <p:nvGrpSpPr>
          <p:cNvPr id="8" name="Group 7">
            <a:extLst>
              <a:ext uri="{FF2B5EF4-FFF2-40B4-BE49-F238E27FC236}">
                <a16:creationId xmlns:a16="http://schemas.microsoft.com/office/drawing/2014/main" id="{7525205E-0AAC-E871-0524-889C55E5C8BF}"/>
              </a:ext>
            </a:extLst>
          </p:cNvPr>
          <p:cNvGrpSpPr/>
          <p:nvPr/>
        </p:nvGrpSpPr>
        <p:grpSpPr>
          <a:xfrm>
            <a:off x="1447800" y="2028824"/>
            <a:ext cx="9145559" cy="2509838"/>
            <a:chOff x="1371600" y="2028824"/>
            <a:chExt cx="9145559" cy="2509838"/>
          </a:xfrm>
        </p:grpSpPr>
        <p:pic>
          <p:nvPicPr>
            <p:cNvPr id="5" name="Picture 4">
              <a:extLst>
                <a:ext uri="{FF2B5EF4-FFF2-40B4-BE49-F238E27FC236}">
                  <a16:creationId xmlns:a16="http://schemas.microsoft.com/office/drawing/2014/main" id="{46C676F1-DB89-53FE-F78E-C4BC29E053A2}"/>
                </a:ext>
              </a:extLst>
            </p:cNvPr>
            <p:cNvPicPr>
              <a:picLocks noChangeAspect="1"/>
            </p:cNvPicPr>
            <p:nvPr/>
          </p:nvPicPr>
          <p:blipFill>
            <a:blip r:embed="rId2"/>
            <a:stretch>
              <a:fillRect/>
            </a:stretch>
          </p:blipFill>
          <p:spPr>
            <a:xfrm>
              <a:off x="1371600" y="2319337"/>
              <a:ext cx="6181725" cy="2219325"/>
            </a:xfrm>
            <a:prstGeom prst="rect">
              <a:avLst/>
            </a:prstGeom>
          </p:spPr>
        </p:pic>
        <p:pic>
          <p:nvPicPr>
            <p:cNvPr id="7" name="Picture 6">
              <a:extLst>
                <a:ext uri="{FF2B5EF4-FFF2-40B4-BE49-F238E27FC236}">
                  <a16:creationId xmlns:a16="http://schemas.microsoft.com/office/drawing/2014/main" id="{68B9F3DA-C85B-A47B-5991-A1DD5EDA0ABF}"/>
                </a:ext>
              </a:extLst>
            </p:cNvPr>
            <p:cNvPicPr>
              <a:picLocks noChangeAspect="1"/>
            </p:cNvPicPr>
            <p:nvPr/>
          </p:nvPicPr>
          <p:blipFill>
            <a:blip r:embed="rId3"/>
            <a:stretch>
              <a:fillRect/>
            </a:stretch>
          </p:blipFill>
          <p:spPr>
            <a:xfrm>
              <a:off x="8077200" y="2028824"/>
              <a:ext cx="2439959" cy="2509838"/>
            </a:xfrm>
            <a:prstGeom prst="rect">
              <a:avLst/>
            </a:prstGeom>
          </p:spPr>
        </p:pic>
      </p:grpSp>
    </p:spTree>
    <p:extLst>
      <p:ext uri="{BB962C8B-B14F-4D97-AF65-F5344CB8AC3E}">
        <p14:creationId xmlns:p14="http://schemas.microsoft.com/office/powerpoint/2010/main" val="2289032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0600"/>
            <a:ext cx="8382000" cy="381000"/>
          </a:xfrm>
        </p:spPr>
        <p:txBody>
          <a:bodyPr/>
          <a:lstStyle/>
          <a:p>
            <a:r>
              <a:rPr lang="en-US" sz="2800" b="1">
                <a:solidFill>
                  <a:srgbClr val="009900"/>
                </a:solidFill>
              </a:rPr>
              <a:t>Đáp án tham khảo:</a:t>
            </a:r>
            <a:endParaRPr lang="en-US" sz="2800" b="1" dirty="0">
              <a:solidFill>
                <a:srgbClr val="009900"/>
              </a:solidFill>
            </a:endParaRPr>
          </a:p>
        </p:txBody>
      </p:sp>
      <p:pic>
        <p:nvPicPr>
          <p:cNvPr id="5" name="Picture 4">
            <a:extLst>
              <a:ext uri="{FF2B5EF4-FFF2-40B4-BE49-F238E27FC236}">
                <a16:creationId xmlns:a16="http://schemas.microsoft.com/office/drawing/2014/main" id="{8BE078C7-00A7-C210-3C83-9757B75C8574}"/>
              </a:ext>
            </a:extLst>
          </p:cNvPr>
          <p:cNvPicPr>
            <a:picLocks noChangeAspect="1"/>
          </p:cNvPicPr>
          <p:nvPr/>
        </p:nvPicPr>
        <p:blipFill>
          <a:blip r:embed="rId2"/>
          <a:stretch>
            <a:fillRect/>
          </a:stretch>
        </p:blipFill>
        <p:spPr>
          <a:xfrm>
            <a:off x="2222809" y="1905000"/>
            <a:ext cx="7746381" cy="2730100"/>
          </a:xfrm>
          <a:prstGeom prst="rect">
            <a:avLst/>
          </a:prstGeom>
        </p:spPr>
      </p:pic>
    </p:spTree>
    <p:extLst>
      <p:ext uri="{BB962C8B-B14F-4D97-AF65-F5344CB8AC3E}">
        <p14:creationId xmlns:p14="http://schemas.microsoft.com/office/powerpoint/2010/main" val="3256573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286000" y="2179639"/>
            <a:ext cx="7543800" cy="1020762"/>
          </a:xfrm>
        </p:spPr>
        <p:txBody>
          <a:bodyPr/>
          <a:lstStyle/>
          <a:p>
            <a:pPr>
              <a:buFont typeface="Arial" panose="020B0604020202020204" pitchFamily="34" charset="0"/>
              <a:buChar char="•"/>
            </a:pPr>
            <a:r>
              <a:rPr lang="en-US" sz="2800">
                <a:solidFill>
                  <a:srgbClr val="0000FF"/>
                </a:solidFill>
              </a:rPr>
              <a:t>Tập hát bài </a:t>
            </a:r>
            <a:r>
              <a:rPr lang="vi-VN" sz="2800" i="1">
                <a:solidFill>
                  <a:srgbClr val="C00000"/>
                </a:solidFill>
              </a:rPr>
              <a:t>Xuân quê hương</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65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533400"/>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5</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GIAI ĐIỆU QUÊ HƯƠNG</a:t>
            </a:r>
            <a:endParaRPr lang="en-US" b="1" dirty="0">
              <a:solidFill>
                <a:srgbClr val="C0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
        <p:nvSpPr>
          <p:cNvPr id="8" name="Title 3">
            <a:extLst>
              <a:ext uri="{FF2B5EF4-FFF2-40B4-BE49-F238E27FC236}">
                <a16:creationId xmlns:a16="http://schemas.microsoft.com/office/drawing/2014/main" id="{AB190598-6BD6-7A79-7B53-56444E90E2CC}"/>
              </a:ext>
            </a:extLst>
          </p:cNvPr>
          <p:cNvSpPr txBox="1">
            <a:spLocks/>
          </p:cNvSpPr>
          <p:nvPr/>
        </p:nvSpPr>
        <p:spPr bwMode="auto">
          <a:xfrm>
            <a:off x="2209800" y="2286000"/>
            <a:ext cx="7772400" cy="1041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a:solidFill>
                  <a:srgbClr val="0000FF"/>
                </a:solidFill>
                <a:effectLst>
                  <a:outerShdw blurRad="38100" dist="38100" dir="2700000" algn="tl">
                    <a:srgbClr val="000000">
                      <a:alpha val="43137"/>
                    </a:srgbClr>
                  </a:outerShdw>
                </a:effectLst>
              </a:rPr>
              <a:t>BÀI 9</a:t>
            </a:r>
            <a:endParaRPr lang="en-US" sz="4000" b="1" kern="0" dirty="0">
              <a:solidFill>
                <a:srgbClr val="C00000"/>
              </a:solidFill>
              <a:effectLst>
                <a:outerShdw blurRad="38100" dist="38100" dir="2700000" algn="tl">
                  <a:srgbClr val="000000">
                    <a:alpha val="43137"/>
                  </a:srgbClr>
                </a:outerShdw>
              </a:effectLst>
            </a:endParaRPr>
          </a:p>
        </p:txBody>
      </p:sp>
      <p:sp>
        <p:nvSpPr>
          <p:cNvPr id="11" name="Subtitle 6">
            <a:extLst>
              <a:ext uri="{FF2B5EF4-FFF2-40B4-BE49-F238E27FC236}">
                <a16:creationId xmlns:a16="http://schemas.microsoft.com/office/drawing/2014/main" id="{CDC8949D-1BAA-3D72-B0F3-CB56CB10206D}"/>
              </a:ext>
            </a:extLst>
          </p:cNvPr>
          <p:cNvSpPr>
            <a:spLocks noGrp="1"/>
          </p:cNvSpPr>
          <p:nvPr>
            <p:ph type="subTitle" idx="1"/>
          </p:nvPr>
        </p:nvSpPr>
        <p:spPr>
          <a:xfrm>
            <a:off x="1143000" y="3505200"/>
            <a:ext cx="9982200" cy="2162908"/>
          </a:xfrm>
        </p:spPr>
        <p:txBody>
          <a:bodyPr/>
          <a:lstStyle/>
          <a:p>
            <a:pPr algn="just">
              <a:spcAft>
                <a:spcPts val="300"/>
              </a:spcAft>
            </a:pPr>
            <a:r>
              <a:rPr lang="en-US" b="1">
                <a:solidFill>
                  <a:srgbClr val="0000FF"/>
                </a:solidFill>
                <a:latin typeface="+mj-lt"/>
                <a:cs typeface="Times New Roman" panose="02020603050405020304" pitchFamily="18" charset="0"/>
              </a:rPr>
              <a:t>– Hát</a:t>
            </a: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bài hát </a:t>
            </a:r>
            <a:r>
              <a:rPr lang="vi-VN" b="1" i="1">
                <a:solidFill>
                  <a:srgbClr val="C00000"/>
                </a:solidFill>
                <a:latin typeface="+mj-lt"/>
                <a:cs typeface="Times New Roman" panose="02020603050405020304" pitchFamily="18" charset="0"/>
              </a:rPr>
              <a:t>Xuân quê hương</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Nghe nhạc: </a:t>
            </a:r>
            <a:r>
              <a:rPr lang="en-US" b="1">
                <a:solidFill>
                  <a:srgbClr val="0000FF"/>
                </a:solidFill>
                <a:latin typeface="+mj-lt"/>
                <a:cs typeface="Times New Roman" panose="02020603050405020304" pitchFamily="18" charset="0"/>
              </a:rPr>
              <a:t>bản nhạc </a:t>
            </a:r>
            <a:r>
              <a:rPr lang="en-US" b="1" i="1">
                <a:solidFill>
                  <a:srgbClr val="C00000"/>
                </a:solidFill>
                <a:latin typeface="+mj-lt"/>
                <a:cs typeface="Times New Roman" panose="02020603050405020304" pitchFamily="18" charset="0"/>
              </a:rPr>
              <a:t>Long ngâm</a:t>
            </a: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Thường thức</a:t>
            </a:r>
            <a:r>
              <a:rPr lang="vi-VN" b="1">
                <a:solidFill>
                  <a:srgbClr val="0000FF"/>
                </a:solidFill>
                <a:latin typeface="+mj-lt"/>
                <a:cs typeface="Times New Roman" panose="02020603050405020304" pitchFamily="18" charset="0"/>
              </a:rPr>
              <a:t> âm nhạc: </a:t>
            </a:r>
            <a:r>
              <a:rPr lang="nl-NL" b="1">
                <a:solidFill>
                  <a:srgbClr val="C00000"/>
                </a:solidFill>
                <a:latin typeface="+mj-lt"/>
                <a:cs typeface="Times New Roman" panose="02020603050405020304" pitchFamily="18" charset="0"/>
              </a:rPr>
              <a:t>Nhã nhạc cung đình Huế</a:t>
            </a:r>
          </a:p>
          <a:p>
            <a:pPr algn="just">
              <a:spcAft>
                <a:spcPts val="300"/>
              </a:spcAft>
            </a:pPr>
            <a:r>
              <a:rPr lang="vi-VN" b="1">
                <a:solidFill>
                  <a:srgbClr val="0000FF"/>
                </a:solidFill>
                <a:latin typeface="+mj-lt"/>
                <a:cs typeface="Times New Roman" panose="02020603050405020304" pitchFamily="18" charset="0"/>
              </a:rPr>
              <a:t>–</a:t>
            </a:r>
            <a:r>
              <a:rPr lang="en-US" b="1">
                <a:solidFill>
                  <a:srgbClr val="0000FF"/>
                </a:solidFill>
                <a:latin typeface="+mj-lt"/>
                <a:cs typeface="Times New Roman" panose="02020603050405020304" pitchFamily="18" charset="0"/>
              </a:rPr>
              <a:t> Lí thuyết</a:t>
            </a:r>
            <a:r>
              <a:rPr lang="vi-VN" b="1">
                <a:solidFill>
                  <a:srgbClr val="0000FF"/>
                </a:solidFill>
                <a:latin typeface="+mj-lt"/>
                <a:cs typeface="Times New Roman" panose="02020603050405020304" pitchFamily="18" charset="0"/>
              </a:rPr>
              <a:t> âm nhạc: </a:t>
            </a:r>
            <a:r>
              <a:rPr lang="nl-NL" b="1">
                <a:solidFill>
                  <a:srgbClr val="C00000"/>
                </a:solidFill>
                <a:latin typeface="+mj-lt"/>
                <a:cs typeface="Times New Roman" panose="02020603050405020304" pitchFamily="18" charset="0"/>
              </a:rPr>
              <a:t>Đảo phách </a:t>
            </a:r>
            <a:endParaRPr lang="vi-VN" b="1">
              <a:solidFill>
                <a:srgbClr val="0000FF"/>
              </a:solidFill>
              <a:latin typeface="+mj-lt"/>
              <a:cs typeface="Times New Roman" panose="02020603050405020304" pitchFamily="18" charset="0"/>
            </a:endParaRPr>
          </a:p>
          <a:p>
            <a:pPr algn="just">
              <a:spcAft>
                <a:spcPts val="300"/>
              </a:spcAft>
            </a:pPr>
            <a:r>
              <a:rPr lang="nl-NL" b="1">
                <a:solidFill>
                  <a:srgbClr val="C00000"/>
                </a:solidFill>
                <a:latin typeface="+mj-lt"/>
                <a:cs typeface="Times New Roman" panose="02020603050405020304" pitchFamily="18" charset="0"/>
              </a:rPr>
              <a:t> </a:t>
            </a:r>
            <a:endParaRPr lang="vi-VN" b="1">
              <a:solidFill>
                <a:srgbClr val="0000FF"/>
              </a:solidFill>
              <a:latin typeface="+mj-lt"/>
              <a:cs typeface="Times New Roman" panose="02020603050405020304" pitchFamily="18" charset="0"/>
            </a:endParaRPr>
          </a:p>
          <a:p>
            <a:pPr algn="just">
              <a:spcAft>
                <a:spcPts val="300"/>
              </a:spcAft>
            </a:pPr>
            <a:endParaRPr lang="vi-VN" b="1">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905000" y="2015591"/>
            <a:ext cx="8534400" cy="2327809"/>
          </a:xfrm>
        </p:spPr>
        <p:txBody>
          <a:bodyPr/>
          <a:lstStyle/>
          <a:p>
            <a:r>
              <a:rPr lang="en-US" sz="4000" b="1">
                <a:solidFill>
                  <a:srgbClr val="0000FF"/>
                </a:solidFill>
                <a:effectLst>
                  <a:outerShdw blurRad="38100" dist="38100" dir="2700000" algn="tl">
                    <a:srgbClr val="000000">
                      <a:alpha val="43137"/>
                    </a:srgbClr>
                  </a:outerShdw>
                </a:effectLst>
                <a:latin typeface="+mj-lt"/>
                <a:cs typeface="Times New Roman" panose="02020603050405020304" pitchFamily="18" charset="0"/>
              </a:rPr>
              <a:t>Bài 9</a:t>
            </a:r>
            <a:r>
              <a:rPr lang="en-US" sz="4000" b="1">
                <a:solidFill>
                  <a:srgbClr val="0000FF"/>
                </a:solidFill>
                <a:latin typeface="+mj-lt"/>
                <a:cs typeface="Times New Roman" panose="02020603050405020304" pitchFamily="18" charset="0"/>
              </a:rPr>
              <a:t> </a:t>
            </a:r>
            <a:r>
              <a:rPr lang="en-US" sz="4000">
                <a:solidFill>
                  <a:srgbClr val="0000FF"/>
                </a:solidFill>
                <a:latin typeface="+mj-lt"/>
                <a:cs typeface="Times New Roman" panose="02020603050405020304" pitchFamily="18" charset="0"/>
              </a:rPr>
              <a:t>(Tiết</a:t>
            </a:r>
            <a:r>
              <a:rPr lang="vi-VN" sz="4000">
                <a:solidFill>
                  <a:srgbClr val="0000FF"/>
                </a:solidFill>
                <a:latin typeface="+mj-lt"/>
                <a:cs typeface="Times New Roman" panose="02020603050405020304" pitchFamily="18" charset="0"/>
              </a:rPr>
              <a:t> 1</a:t>
            </a:r>
            <a:r>
              <a:rPr lang="en-US" sz="4000">
                <a:solidFill>
                  <a:srgbClr val="0000FF"/>
                </a:solidFill>
                <a:latin typeface="+mj-lt"/>
                <a:cs typeface="Times New Roman" panose="02020603050405020304" pitchFamily="18" charset="0"/>
              </a:rPr>
              <a:t>)</a:t>
            </a:r>
            <a:endParaRPr lang="en-US" sz="4000" dirty="0">
              <a:solidFill>
                <a:srgbClr val="0000FF"/>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Hát bài </a:t>
            </a:r>
            <a:r>
              <a:rPr lang="vi-VN" sz="3200" b="1" i="1">
                <a:solidFill>
                  <a:srgbClr val="C00000"/>
                </a:solidFill>
                <a:latin typeface="+mj-lt"/>
                <a:cs typeface="Times New Roman" panose="02020603050405020304" pitchFamily="18" charset="0"/>
              </a:rPr>
              <a:t>Xuân quê hương</a:t>
            </a:r>
            <a:endParaRPr lang="en-US" sz="3200" b="1" i="1">
              <a:solidFill>
                <a:srgbClr val="C00000"/>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Đảo phách</a:t>
            </a:r>
            <a:endParaRPr lang="en-US" sz="3200" b="1" i="1">
              <a:solidFill>
                <a:srgbClr val="C00000"/>
              </a:solidFill>
              <a:latin typeface="+mj-lt"/>
              <a:cs typeface="Times New Roman" panose="02020603050405020304" pitchFamily="18" charset="0"/>
            </a:endParaRPr>
          </a:p>
          <a:p>
            <a:pPr algn="just"/>
            <a:r>
              <a:rPr lang="en-US" sz="2800" b="1">
                <a:solidFill>
                  <a:srgbClr val="C00000"/>
                </a:solidFill>
                <a:latin typeface="+mj-lt"/>
                <a:cs typeface="Times New Roman" panose="02020603050405020304" pitchFamily="18" charset="0"/>
              </a:rPr>
              <a:t>–</a:t>
            </a: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T</a:t>
            </a:r>
            <a:r>
              <a:rPr lang="en-US" b="1">
                <a:solidFill>
                  <a:srgbClr val="C00000"/>
                </a:solidFill>
                <a:latin typeface="+mj-lt"/>
                <a:cs typeface="Times New Roman" panose="02020603050405020304" pitchFamily="18" charset="0"/>
              </a:rPr>
              <a:t>N&amp;KP</a:t>
            </a:r>
            <a:r>
              <a:rPr lang="vi-VN" b="1">
                <a:solidFill>
                  <a:srgbClr val="C00000"/>
                </a:solidFill>
                <a:latin typeface="+mj-lt"/>
                <a:cs typeface="Times New Roman" panose="02020603050405020304" pitchFamily="18" charset="0"/>
              </a:rPr>
              <a:t>: Tạo ra mẫu tiết tấu có đảo phách</a:t>
            </a:r>
            <a:endParaRPr lang="en-US" i="1" dirty="0">
              <a:solidFill>
                <a:srgbClr val="C00000"/>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4D4A743-68B4-C235-2BA9-B0F2289AAA44}"/>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5C09FA47-5EF4-84B3-E363-63B54D35877C}"/>
              </a:ext>
            </a:extLst>
          </p:cNvPr>
          <p:cNvPicPr>
            <a:picLocks noChangeAspect="1"/>
          </p:cNvPicPr>
          <p:nvPr/>
        </p:nvPicPr>
        <p:blipFill>
          <a:blip r:embed="rId2"/>
          <a:stretch>
            <a:fillRect/>
          </a:stretch>
        </p:blipFill>
        <p:spPr>
          <a:xfrm>
            <a:off x="1828800" y="609600"/>
            <a:ext cx="8722894" cy="6138332"/>
          </a:xfrm>
          <a:prstGeom prst="rect">
            <a:avLst/>
          </a:prstGeom>
        </p:spPr>
      </p:pic>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03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228599" y="1447800"/>
            <a:ext cx="6096001" cy="4876800"/>
          </a:xfrm>
        </p:spPr>
        <p:txBody>
          <a:bodyPr/>
          <a:lstStyle/>
          <a:p>
            <a:pPr marL="0" indent="274320" algn="just">
              <a:lnSpc>
                <a:spcPct val="115000"/>
              </a:lnSpc>
              <a:spcBef>
                <a:spcPts val="300"/>
              </a:spcBef>
              <a:spcAft>
                <a:spcPts val="300"/>
              </a:spcAft>
              <a:buNone/>
            </a:pPr>
            <a:r>
              <a:rPr lang="vi-VN" sz="2200">
                <a:solidFill>
                  <a:srgbClr val="0000FF"/>
                </a:solidFill>
                <a:effectLst/>
                <a:latin typeface="+mj-lt"/>
                <a:ea typeface="Calibri" panose="020F0502020204030204" pitchFamily="34" charset="0"/>
                <a:cs typeface="Times New Roman" panose="02020603050405020304" pitchFamily="18" charset="0"/>
              </a:rPr>
              <a:t>Quảng Nam là vùng đất thuộc Nam Trung Bộ của nước ta. Nơi đây có kho tàng âm nhạc dân gian khá đa dạng với những nét đặc trưng riêng. </a:t>
            </a:r>
          </a:p>
          <a:p>
            <a:pPr marL="0" indent="274320" algn="just">
              <a:lnSpc>
                <a:spcPct val="115000"/>
              </a:lnSpc>
              <a:spcBef>
                <a:spcPts val="300"/>
              </a:spcBef>
              <a:spcAft>
                <a:spcPts val="300"/>
              </a:spcAft>
              <a:buNone/>
            </a:pPr>
            <a:r>
              <a:rPr lang="vi-VN" sz="2200">
                <a:solidFill>
                  <a:srgbClr val="0000FF"/>
                </a:solidFill>
                <a:effectLst/>
                <a:latin typeface="+mj-lt"/>
                <a:ea typeface="Calibri" panose="020F0502020204030204" pitchFamily="34" charset="0"/>
                <a:cs typeface="Times New Roman" panose="02020603050405020304" pitchFamily="18" charset="0"/>
              </a:rPr>
              <a:t>Bài hát </a:t>
            </a:r>
            <a:r>
              <a:rPr lang="vi-VN" sz="2200" i="1">
                <a:solidFill>
                  <a:srgbClr val="C00000"/>
                </a:solidFill>
                <a:effectLst/>
                <a:latin typeface="+mj-lt"/>
                <a:ea typeface="Calibri" panose="020F0502020204030204" pitchFamily="34" charset="0"/>
                <a:cs typeface="Times New Roman" panose="02020603050405020304" pitchFamily="18" charset="0"/>
              </a:rPr>
              <a:t>Xuân quê hương </a:t>
            </a:r>
            <a:r>
              <a:rPr lang="vi-VN" sz="2200">
                <a:solidFill>
                  <a:srgbClr val="0000FF"/>
                </a:solidFill>
                <a:effectLst/>
                <a:latin typeface="+mj-lt"/>
                <a:ea typeface="Calibri" panose="020F0502020204030204" pitchFamily="34" charset="0"/>
                <a:cs typeface="Times New Roman" panose="02020603050405020304" pitchFamily="18" charset="0"/>
              </a:rPr>
              <a:t>được hai tác giả Nguyễn Mai Anh và Lê Kim Hưng đặt tên và lời mới phỏng theo điệu </a:t>
            </a:r>
            <a:r>
              <a:rPr lang="vi-VN" sz="2200" i="1">
                <a:solidFill>
                  <a:srgbClr val="0000FF"/>
                </a:solidFill>
                <a:effectLst/>
                <a:latin typeface="+mj-lt"/>
                <a:ea typeface="Calibri" panose="020F0502020204030204" pitchFamily="34" charset="0"/>
                <a:cs typeface="Times New Roman" panose="02020603050405020304" pitchFamily="18" charset="0"/>
              </a:rPr>
              <a:t>Lí thương nhau </a:t>
            </a:r>
            <a:r>
              <a:rPr lang="vi-VN" sz="2200">
                <a:solidFill>
                  <a:srgbClr val="0000FF"/>
                </a:solidFill>
                <a:effectLst/>
                <a:latin typeface="+mj-lt"/>
                <a:ea typeface="Calibri" panose="020F0502020204030204" pitchFamily="34" charset="0"/>
                <a:cs typeface="Times New Roman" panose="02020603050405020304" pitchFamily="18" charset="0"/>
              </a:rPr>
              <a:t>(Dân ca Quảng Nam). Bài hát có hình thức một đoạn, giai điệu mềm mại, trong sáng, lời ca giản dị, thể hiện một mùa xuân tràn đầy sức sống đang về trên quê hương.</a:t>
            </a:r>
          </a:p>
        </p:txBody>
      </p:sp>
      <p:pic>
        <p:nvPicPr>
          <p:cNvPr id="6" name="Picture 5">
            <a:extLst>
              <a:ext uri="{FF2B5EF4-FFF2-40B4-BE49-F238E27FC236}">
                <a16:creationId xmlns:a16="http://schemas.microsoft.com/office/drawing/2014/main" id="{A67F8207-E5FA-391D-5097-26D34C7CD13F}"/>
              </a:ext>
            </a:extLst>
          </p:cNvPr>
          <p:cNvPicPr>
            <a:picLocks noChangeAspect="1"/>
          </p:cNvPicPr>
          <p:nvPr/>
        </p:nvPicPr>
        <p:blipFill>
          <a:blip r:embed="rId2"/>
          <a:stretch>
            <a:fillRect/>
          </a:stretch>
        </p:blipFill>
        <p:spPr>
          <a:xfrm>
            <a:off x="6362700" y="1504668"/>
            <a:ext cx="5676900" cy="4286532"/>
          </a:xfrm>
          <a:prstGeom prst="rect">
            <a:avLst/>
          </a:prstGeom>
          <a:ln>
            <a:noFill/>
          </a:ln>
          <a:effectLst>
            <a:softEdge rad="112500"/>
          </a:effectLst>
        </p:spPr>
      </p:pic>
    </p:spTree>
    <p:extLst>
      <p:ext uri="{BB962C8B-B14F-4D97-AF65-F5344CB8AC3E}">
        <p14:creationId xmlns:p14="http://schemas.microsoft.com/office/powerpoint/2010/main" val="253463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Xuan que huong Hat mau Gdur Tem 105">
            <a:hlinkClick r:id="" action="ppaction://media"/>
            <a:extLst>
              <a:ext uri="{FF2B5EF4-FFF2-40B4-BE49-F238E27FC236}">
                <a16:creationId xmlns:a16="http://schemas.microsoft.com/office/drawing/2014/main" id="{B4FFFB7E-E3F5-08D7-E157-52437F9658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7175" y="434402"/>
            <a:ext cx="8826500" cy="6423598"/>
          </a:xfrm>
          <a:prstGeom prst="rect">
            <a:avLst/>
          </a:prstGeom>
        </p:spPr>
      </p:pic>
      <p:sp>
        <p:nvSpPr>
          <p:cNvPr id="2" name="Title 1"/>
          <p:cNvSpPr>
            <a:spLocks noGrp="1"/>
          </p:cNvSpPr>
          <p:nvPr>
            <p:ph type="title"/>
          </p:nvPr>
        </p:nvSpPr>
        <p:spPr>
          <a:xfrm>
            <a:off x="0" y="-76200"/>
            <a:ext cx="121920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137835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 Bai hat giong truong">
            <a:hlinkClick r:id="" action="ppaction://media"/>
            <a:extLst>
              <a:ext uri="{FF2B5EF4-FFF2-40B4-BE49-F238E27FC236}">
                <a16:creationId xmlns:a16="http://schemas.microsoft.com/office/drawing/2014/main" id="{E9655D38-BCB7-09E7-A13F-D52BFA8472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52400"/>
            <a:ext cx="9649810" cy="4224068"/>
          </a:xfrm>
          <a:prstGeom prst="rect">
            <a:avLst/>
          </a:prstGeom>
        </p:spPr>
      </p:pic>
      <p:pic>
        <p:nvPicPr>
          <p:cNvPr id="7" name="Picture 6">
            <a:extLst>
              <a:ext uri="{FF2B5EF4-FFF2-40B4-BE49-F238E27FC236}">
                <a16:creationId xmlns:a16="http://schemas.microsoft.com/office/drawing/2014/main" id="{041710CE-3097-46AD-829E-6ECE83773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spTree>
    <p:extLst>
      <p:ext uri="{BB962C8B-B14F-4D97-AF65-F5344CB8AC3E}">
        <p14:creationId xmlns:p14="http://schemas.microsoft.com/office/powerpoint/2010/main" val="102131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eft Brace 17"/>
          <p:cNvSpPr/>
          <p:nvPr/>
        </p:nvSpPr>
        <p:spPr bwMode="auto">
          <a:xfrm>
            <a:off x="1033463" y="609600"/>
            <a:ext cx="642937" cy="608584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752600" y="0"/>
            <a:ext cx="8229600" cy="685800"/>
          </a:xfrm>
        </p:spPr>
        <p:txBody>
          <a:bodyPr/>
          <a:lstStyle/>
          <a:p>
            <a:r>
              <a:rPr lang="vi-VN" sz="3200" b="1">
                <a:solidFill>
                  <a:srgbClr val="0000FF"/>
                </a:solidFill>
                <a:cs typeface="Times New Roman" panose="02020603050405020304" pitchFamily="18" charset="0"/>
              </a:rPr>
              <a:t>Học hát từng câ</a:t>
            </a:r>
            <a:r>
              <a:rPr lang="en-US" sz="3200" b="1">
                <a:solidFill>
                  <a:srgbClr val="0000FF"/>
                </a:solidFill>
                <a:cs typeface="Times New Roman" panose="02020603050405020304" pitchFamily="18" charset="0"/>
              </a:rPr>
              <a:t>u</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066800" y="635000"/>
            <a:ext cx="642937" cy="2883135"/>
          </a:xfrm>
          <a:prstGeom prst="leftBrace">
            <a:avLst>
              <a:gd name="adj1" fmla="val 8333"/>
              <a:gd name="adj2" fmla="val 45943"/>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072835" y="807782"/>
            <a:ext cx="219075" cy="466725"/>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57225" y="2440289"/>
            <a:ext cx="219075" cy="466725"/>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23888" y="1801333"/>
            <a:ext cx="219075" cy="466725"/>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537209" y="3489494"/>
            <a:ext cx="240983" cy="513398"/>
          </a:xfrm>
          <a:prstGeom prst="rect">
            <a:avLst/>
          </a:prstGeom>
        </p:spPr>
      </p:pic>
      <p:pic>
        <p:nvPicPr>
          <p:cNvPr id="25" name="Picture 24">
            <a:extLst>
              <a:ext uri="{FF2B5EF4-FFF2-40B4-BE49-F238E27FC236}">
                <a16:creationId xmlns:a16="http://schemas.microsoft.com/office/drawing/2014/main" id="{8B991DF5-29E4-A097-DBEC-6D2FDDF439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47700" y="4491368"/>
            <a:ext cx="219075" cy="466725"/>
          </a:xfrm>
          <a:prstGeom prst="rect">
            <a:avLst/>
          </a:prstGeom>
        </p:spPr>
      </p:pic>
      <p:sp>
        <p:nvSpPr>
          <p:cNvPr id="30" name="Left Brace 29">
            <a:extLst>
              <a:ext uri="{FF2B5EF4-FFF2-40B4-BE49-F238E27FC236}">
                <a16:creationId xmlns:a16="http://schemas.microsoft.com/office/drawing/2014/main" id="{7DB19550-DF92-30F8-EF07-4D8D018D6FEF}"/>
              </a:ext>
            </a:extLst>
          </p:cNvPr>
          <p:cNvSpPr/>
          <p:nvPr/>
        </p:nvSpPr>
        <p:spPr bwMode="auto">
          <a:xfrm>
            <a:off x="1069656" y="3590734"/>
            <a:ext cx="666241" cy="3104706"/>
          </a:xfrm>
          <a:prstGeom prst="leftBrace">
            <a:avLst>
              <a:gd name="adj1" fmla="val 8333"/>
              <a:gd name="adj2" fmla="val 46515"/>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31" name="Picture 30">
            <a:extLst>
              <a:ext uri="{FF2B5EF4-FFF2-40B4-BE49-F238E27FC236}">
                <a16:creationId xmlns:a16="http://schemas.microsoft.com/office/drawing/2014/main" id="{B6BC5A0C-BC13-D231-8B31-37880FC51EF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26745" y="4883001"/>
            <a:ext cx="219075" cy="466725"/>
          </a:xfrm>
          <a:prstGeom prst="rect">
            <a:avLst/>
          </a:prstGeom>
        </p:spPr>
      </p:pic>
      <p:pic>
        <p:nvPicPr>
          <p:cNvPr id="33" name="Picture 32">
            <a:extLst>
              <a:ext uri="{FF2B5EF4-FFF2-40B4-BE49-F238E27FC236}">
                <a16:creationId xmlns:a16="http://schemas.microsoft.com/office/drawing/2014/main" id="{281090EA-F6D6-A822-F11F-6C4C4BB366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103294" y="5925820"/>
            <a:ext cx="219075" cy="466725"/>
          </a:xfrm>
          <a:prstGeom prst="rect">
            <a:avLst/>
          </a:prstGeom>
        </p:spPr>
      </p:pic>
      <p:pic>
        <p:nvPicPr>
          <p:cNvPr id="8" name="Picture 7">
            <a:extLst>
              <a:ext uri="{FF2B5EF4-FFF2-40B4-BE49-F238E27FC236}">
                <a16:creationId xmlns:a16="http://schemas.microsoft.com/office/drawing/2014/main" id="{891EE274-5CF8-B2AF-08A9-E75C0620B735}"/>
              </a:ext>
            </a:extLst>
          </p:cNvPr>
          <p:cNvPicPr>
            <a:picLocks noChangeAspect="1"/>
          </p:cNvPicPr>
          <p:nvPr/>
        </p:nvPicPr>
        <p:blipFill>
          <a:blip r:embed="rId17"/>
          <a:stretch>
            <a:fillRect/>
          </a:stretch>
        </p:blipFill>
        <p:spPr>
          <a:xfrm>
            <a:off x="1534798" y="598967"/>
            <a:ext cx="7519132" cy="994549"/>
          </a:xfrm>
          <a:prstGeom prst="rect">
            <a:avLst/>
          </a:prstGeom>
        </p:spPr>
      </p:pic>
      <p:grpSp>
        <p:nvGrpSpPr>
          <p:cNvPr id="45" name="Group 44">
            <a:extLst>
              <a:ext uri="{FF2B5EF4-FFF2-40B4-BE49-F238E27FC236}">
                <a16:creationId xmlns:a16="http://schemas.microsoft.com/office/drawing/2014/main" id="{A42E87C9-2818-2096-E75E-F5FE689B31F9}"/>
              </a:ext>
            </a:extLst>
          </p:cNvPr>
          <p:cNvGrpSpPr/>
          <p:nvPr/>
        </p:nvGrpSpPr>
        <p:grpSpPr>
          <a:xfrm>
            <a:off x="1496182" y="1527601"/>
            <a:ext cx="7671369" cy="2023108"/>
            <a:chOff x="1496182" y="1527601"/>
            <a:chExt cx="7671369" cy="2023108"/>
          </a:xfrm>
        </p:grpSpPr>
        <p:pic>
          <p:nvPicPr>
            <p:cNvPr id="23" name="Picture 22">
              <a:extLst>
                <a:ext uri="{FF2B5EF4-FFF2-40B4-BE49-F238E27FC236}">
                  <a16:creationId xmlns:a16="http://schemas.microsoft.com/office/drawing/2014/main" id="{4F7EF0C5-9785-7ECB-0FD3-5A17DB22E329}"/>
                </a:ext>
              </a:extLst>
            </p:cNvPr>
            <p:cNvPicPr>
              <a:picLocks noChangeAspect="1"/>
            </p:cNvPicPr>
            <p:nvPr/>
          </p:nvPicPr>
          <p:blipFill>
            <a:blip r:embed="rId18"/>
            <a:stretch>
              <a:fillRect/>
            </a:stretch>
          </p:blipFill>
          <p:spPr>
            <a:xfrm>
              <a:off x="1508382" y="1527601"/>
              <a:ext cx="7659169" cy="1009791"/>
            </a:xfrm>
            <a:prstGeom prst="rect">
              <a:avLst/>
            </a:prstGeom>
          </p:spPr>
        </p:pic>
        <p:pic>
          <p:nvPicPr>
            <p:cNvPr id="28" name="Picture 27">
              <a:extLst>
                <a:ext uri="{FF2B5EF4-FFF2-40B4-BE49-F238E27FC236}">
                  <a16:creationId xmlns:a16="http://schemas.microsoft.com/office/drawing/2014/main" id="{CCC1946D-E915-F5E6-17C7-822B4FB37FAE}"/>
                </a:ext>
              </a:extLst>
            </p:cNvPr>
            <p:cNvPicPr>
              <a:picLocks noChangeAspect="1"/>
            </p:cNvPicPr>
            <p:nvPr/>
          </p:nvPicPr>
          <p:blipFill>
            <a:blip r:embed="rId19"/>
            <a:stretch>
              <a:fillRect/>
            </a:stretch>
          </p:blipFill>
          <p:spPr>
            <a:xfrm>
              <a:off x="1496182" y="2626655"/>
              <a:ext cx="7659169" cy="924054"/>
            </a:xfrm>
            <a:prstGeom prst="rect">
              <a:avLst/>
            </a:prstGeom>
          </p:spPr>
        </p:pic>
      </p:grpSp>
      <p:grpSp>
        <p:nvGrpSpPr>
          <p:cNvPr id="46" name="Group 45">
            <a:extLst>
              <a:ext uri="{FF2B5EF4-FFF2-40B4-BE49-F238E27FC236}">
                <a16:creationId xmlns:a16="http://schemas.microsoft.com/office/drawing/2014/main" id="{87675D7F-CF94-B48A-AA36-120B389D63A2}"/>
              </a:ext>
            </a:extLst>
          </p:cNvPr>
          <p:cNvGrpSpPr/>
          <p:nvPr/>
        </p:nvGrpSpPr>
        <p:grpSpPr>
          <a:xfrm>
            <a:off x="1499962" y="3659573"/>
            <a:ext cx="7706215" cy="1977906"/>
            <a:chOff x="1499962" y="3659573"/>
            <a:chExt cx="7706215" cy="1977906"/>
          </a:xfrm>
        </p:grpSpPr>
        <p:pic>
          <p:nvPicPr>
            <p:cNvPr id="29" name="Picture 28">
              <a:extLst>
                <a:ext uri="{FF2B5EF4-FFF2-40B4-BE49-F238E27FC236}">
                  <a16:creationId xmlns:a16="http://schemas.microsoft.com/office/drawing/2014/main" id="{1986A2FE-108F-DE84-A0FC-76D8CA5E0F2E}"/>
                </a:ext>
              </a:extLst>
            </p:cNvPr>
            <p:cNvPicPr>
              <a:picLocks noChangeAspect="1"/>
            </p:cNvPicPr>
            <p:nvPr/>
          </p:nvPicPr>
          <p:blipFill>
            <a:blip r:embed="rId20"/>
            <a:stretch>
              <a:fillRect/>
            </a:stretch>
          </p:blipFill>
          <p:spPr>
            <a:xfrm>
              <a:off x="1508903" y="3659573"/>
              <a:ext cx="7697274" cy="990738"/>
            </a:xfrm>
            <a:prstGeom prst="rect">
              <a:avLst/>
            </a:prstGeom>
          </p:spPr>
        </p:pic>
        <p:pic>
          <p:nvPicPr>
            <p:cNvPr id="43" name="Picture 42">
              <a:extLst>
                <a:ext uri="{FF2B5EF4-FFF2-40B4-BE49-F238E27FC236}">
                  <a16:creationId xmlns:a16="http://schemas.microsoft.com/office/drawing/2014/main" id="{1C2010AB-C2C5-20AB-3D8F-3B7E16640678}"/>
                </a:ext>
              </a:extLst>
            </p:cNvPr>
            <p:cNvPicPr>
              <a:picLocks noChangeAspect="1"/>
            </p:cNvPicPr>
            <p:nvPr/>
          </p:nvPicPr>
          <p:blipFill>
            <a:blip r:embed="rId21"/>
            <a:stretch>
              <a:fillRect/>
            </a:stretch>
          </p:blipFill>
          <p:spPr>
            <a:xfrm>
              <a:off x="1499962" y="4703899"/>
              <a:ext cx="7697274" cy="933580"/>
            </a:xfrm>
            <a:prstGeom prst="rect">
              <a:avLst/>
            </a:prstGeom>
          </p:spPr>
        </p:pic>
      </p:grpSp>
      <p:pic>
        <p:nvPicPr>
          <p:cNvPr id="44" name="Picture 43">
            <a:extLst>
              <a:ext uri="{FF2B5EF4-FFF2-40B4-BE49-F238E27FC236}">
                <a16:creationId xmlns:a16="http://schemas.microsoft.com/office/drawing/2014/main" id="{E21DF14A-A269-BD72-D93E-F167F234EBBB}"/>
              </a:ext>
            </a:extLst>
          </p:cNvPr>
          <p:cNvPicPr>
            <a:picLocks noChangeAspect="1"/>
          </p:cNvPicPr>
          <p:nvPr/>
        </p:nvPicPr>
        <p:blipFill>
          <a:blip r:embed="rId22"/>
          <a:stretch>
            <a:fillRect/>
          </a:stretch>
        </p:blipFill>
        <p:spPr>
          <a:xfrm>
            <a:off x="1519470" y="5709955"/>
            <a:ext cx="7664885" cy="908812"/>
          </a:xfrm>
          <a:prstGeom prst="rect">
            <a:avLst/>
          </a:prstGeom>
        </p:spPr>
      </p:pic>
      <p:sp>
        <p:nvSpPr>
          <p:cNvPr id="47" name="Left Brace 46">
            <a:extLst>
              <a:ext uri="{FF2B5EF4-FFF2-40B4-BE49-F238E27FC236}">
                <a16:creationId xmlns:a16="http://schemas.microsoft.com/office/drawing/2014/main" id="{2CA85B87-60EB-BDE2-F4E7-1CB6F202F4CB}"/>
              </a:ext>
            </a:extLst>
          </p:cNvPr>
          <p:cNvSpPr/>
          <p:nvPr/>
        </p:nvSpPr>
        <p:spPr bwMode="auto">
          <a:xfrm>
            <a:off x="1066800" y="1600200"/>
            <a:ext cx="642937" cy="1966255"/>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48" name="Left Brace 47">
            <a:extLst>
              <a:ext uri="{FF2B5EF4-FFF2-40B4-BE49-F238E27FC236}">
                <a16:creationId xmlns:a16="http://schemas.microsoft.com/office/drawing/2014/main" id="{09B5942D-89E2-DD4D-1DB0-BF7AB05794A1}"/>
              </a:ext>
            </a:extLst>
          </p:cNvPr>
          <p:cNvSpPr/>
          <p:nvPr/>
        </p:nvSpPr>
        <p:spPr bwMode="auto">
          <a:xfrm>
            <a:off x="1109663" y="3632200"/>
            <a:ext cx="642937" cy="20066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9" name="Cau 1">
            <a:hlinkClick r:id="" action="ppaction://media"/>
            <a:extLst>
              <a:ext uri="{FF2B5EF4-FFF2-40B4-BE49-F238E27FC236}">
                <a16:creationId xmlns:a16="http://schemas.microsoft.com/office/drawing/2014/main" id="{85B7C354-3EA6-E4C7-E99E-7A547DA6D4DE}"/>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755681" y="689841"/>
            <a:ext cx="406400" cy="406400"/>
          </a:xfrm>
          <a:prstGeom prst="rect">
            <a:avLst/>
          </a:prstGeom>
        </p:spPr>
      </p:pic>
      <p:pic>
        <p:nvPicPr>
          <p:cNvPr id="50" name="Cau 2">
            <a:hlinkClick r:id="" action="ppaction://media"/>
            <a:extLst>
              <a:ext uri="{FF2B5EF4-FFF2-40B4-BE49-F238E27FC236}">
                <a16:creationId xmlns:a16="http://schemas.microsoft.com/office/drawing/2014/main" id="{FFF09358-EB90-73D9-3BDF-829C0EBDB4FB}"/>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0755681" y="2336800"/>
            <a:ext cx="406400" cy="406400"/>
          </a:xfrm>
          <a:prstGeom prst="rect">
            <a:avLst/>
          </a:prstGeom>
        </p:spPr>
      </p:pic>
      <p:pic>
        <p:nvPicPr>
          <p:cNvPr id="51" name="Cau 1 + 2">
            <a:hlinkClick r:id="" action="ppaction://media"/>
            <a:extLst>
              <a:ext uri="{FF2B5EF4-FFF2-40B4-BE49-F238E27FC236}">
                <a16:creationId xmlns:a16="http://schemas.microsoft.com/office/drawing/2014/main" id="{539C65A6-2FB2-55BA-EF56-A4C01FC18D9F}"/>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10718800" y="1670167"/>
            <a:ext cx="406400" cy="406400"/>
          </a:xfrm>
          <a:prstGeom prst="rect">
            <a:avLst/>
          </a:prstGeom>
        </p:spPr>
      </p:pic>
      <p:pic>
        <p:nvPicPr>
          <p:cNvPr id="52" name="Cau 3">
            <a:hlinkClick r:id="" action="ppaction://media"/>
            <a:extLst>
              <a:ext uri="{FF2B5EF4-FFF2-40B4-BE49-F238E27FC236}">
                <a16:creationId xmlns:a16="http://schemas.microsoft.com/office/drawing/2014/main" id="{18DE604E-8575-94DC-8473-53DBFE2885EA}"/>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0675937" y="4318000"/>
            <a:ext cx="406400" cy="406400"/>
          </a:xfrm>
          <a:prstGeom prst="rect">
            <a:avLst/>
          </a:prstGeom>
        </p:spPr>
      </p:pic>
      <p:pic>
        <p:nvPicPr>
          <p:cNvPr id="53" name="Cau 4">
            <a:hlinkClick r:id="" action="ppaction://media"/>
            <a:extLst>
              <a:ext uri="{FF2B5EF4-FFF2-40B4-BE49-F238E27FC236}">
                <a16:creationId xmlns:a16="http://schemas.microsoft.com/office/drawing/2014/main" id="{03BAE25F-7EFB-D952-D565-7639A5C47867}"/>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10675937" y="5862320"/>
            <a:ext cx="406400" cy="406400"/>
          </a:xfrm>
          <a:prstGeom prst="rect">
            <a:avLst/>
          </a:prstGeom>
        </p:spPr>
      </p:pic>
      <p:pic>
        <p:nvPicPr>
          <p:cNvPr id="54" name="Cau 3 + 4">
            <a:hlinkClick r:id="" action="ppaction://media"/>
            <a:extLst>
              <a:ext uri="{FF2B5EF4-FFF2-40B4-BE49-F238E27FC236}">
                <a16:creationId xmlns:a16="http://schemas.microsoft.com/office/drawing/2014/main" id="{1329311C-596D-AE1A-C55D-B055E856159E}"/>
              </a:ext>
            </a:extLst>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10673539" y="4814185"/>
            <a:ext cx="406400" cy="406400"/>
          </a:xfrm>
          <a:prstGeom prst="rect">
            <a:avLst/>
          </a:prstGeom>
        </p:spPr>
      </p:pic>
      <p:pic>
        <p:nvPicPr>
          <p:cNvPr id="55" name="Xuan que huong am thanh">
            <a:hlinkClick r:id="" action="ppaction://media"/>
            <a:extLst>
              <a:ext uri="{FF2B5EF4-FFF2-40B4-BE49-F238E27FC236}">
                <a16:creationId xmlns:a16="http://schemas.microsoft.com/office/drawing/2014/main" id="{A5C23691-B738-A323-CF3C-AC1990285C44}"/>
              </a:ext>
            </a:extLst>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10759354" y="3342640"/>
            <a:ext cx="406400" cy="406400"/>
          </a:xfrm>
          <a:prstGeom prst="rect">
            <a:avLst/>
          </a:prstGeom>
        </p:spPr>
      </p:pic>
    </p:spTree>
    <p:extLst>
      <p:ext uri="{BB962C8B-B14F-4D97-AF65-F5344CB8AC3E}">
        <p14:creationId xmlns:p14="http://schemas.microsoft.com/office/powerpoint/2010/main" val="1050753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49"/>
                                        </p:tgtEl>
                                      </p:cBhvr>
                                    </p:animEffect>
                                    <p:set>
                                      <p:cBhvr>
                                        <p:cTn id="10" dur="1" fill="hold">
                                          <p:stCondLst>
                                            <p:cond delay="499"/>
                                          </p:stCondLst>
                                        </p:cTn>
                                        <p:tgtEl>
                                          <p:spTgt spid="49"/>
                                        </p:tgtEl>
                                        <p:attrNameLst>
                                          <p:attrName>style.visibility</p:attrName>
                                        </p:attrNameLst>
                                      </p:cBhvr>
                                      <p:to>
                                        <p:strVal val="hidden"/>
                                      </p:to>
                                    </p:set>
                                    <p:cmd type="call" cmd="stop">
                                      <p:cBhvr>
                                        <p:cTn id="11" dur="1">
                                          <p:stCondLst>
                                            <p:cond delay="499"/>
                                          </p:stCondLst>
                                        </p:cTn>
                                        <p:tgtEl>
                                          <p:spTgt spid="49"/>
                                        </p:tgtEl>
                                      </p:cBhvr>
                                    </p:cmd>
                                  </p:childTnLst>
                                </p:cTn>
                              </p:par>
                              <p:par>
                                <p:cTn id="12" presetID="1" presetClass="entr" presetSubtype="0"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childTnLst>
                                </p:cTn>
                              </p:par>
                              <p:par>
                                <p:cTn id="14" presetID="6" presetClass="entr" presetSubtype="16"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circle(in)">
                                      <p:cBhvr>
                                        <p:cTn id="16" dur="500"/>
                                        <p:tgtEl>
                                          <p:spTgt spid="47"/>
                                        </p:tgtEl>
                                      </p:cBhvr>
                                    </p:animEffec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50"/>
                                        </p:tgtEl>
                                      </p:cBhvr>
                                    </p:animEffect>
                                    <p:set>
                                      <p:cBhvr>
                                        <p:cTn id="28" dur="1" fill="hold">
                                          <p:stCondLst>
                                            <p:cond delay="499"/>
                                          </p:stCondLst>
                                        </p:cTn>
                                        <p:tgtEl>
                                          <p:spTgt spid="50"/>
                                        </p:tgtEl>
                                        <p:attrNameLst>
                                          <p:attrName>style.visibility</p:attrName>
                                        </p:attrNameLst>
                                      </p:cBhvr>
                                      <p:to>
                                        <p:strVal val="hidden"/>
                                      </p:to>
                                    </p:set>
                                    <p:cmd type="call" cmd="stop">
                                      <p:cBhvr>
                                        <p:cTn id="29" dur="1">
                                          <p:stCondLst>
                                            <p:cond delay="499"/>
                                          </p:stCondLst>
                                        </p:cTn>
                                        <p:tgtEl>
                                          <p:spTgt spid="50"/>
                                        </p:tgtEl>
                                      </p:cBhvr>
                                    </p:cmd>
                                  </p:childTnLst>
                                </p:cTn>
                              </p:par>
                              <p:par>
                                <p:cTn id="30" presetID="3" presetClass="exit" presetSubtype="10" fill="hold" grpId="1" nodeType="withEffect">
                                  <p:stCondLst>
                                    <p:cond delay="0"/>
                                  </p:stCondLst>
                                  <p:childTnLst>
                                    <p:animEffect transition="out" filter="blinds(horizontal)">
                                      <p:cBhvr>
                                        <p:cTn id="31" dur="500"/>
                                        <p:tgtEl>
                                          <p:spTgt spid="47"/>
                                        </p:tgtEl>
                                      </p:cBhvr>
                                    </p:animEffect>
                                    <p:set>
                                      <p:cBhvr>
                                        <p:cTn id="32" dur="1" fill="hold">
                                          <p:stCondLst>
                                            <p:cond delay="499"/>
                                          </p:stCondLst>
                                        </p:cTn>
                                        <p:tgtEl>
                                          <p:spTgt spid="4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nodeType="clickEffect">
                                  <p:stCondLst>
                                    <p:cond delay="0"/>
                                  </p:stCondLst>
                                  <p:childTnLst>
                                    <p:animEffect transition="out" filter="blinds(horizontal)">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51"/>
                                        </p:tgtEl>
                                      </p:cBhvr>
                                    </p:animEffect>
                                    <p:set>
                                      <p:cBhvr>
                                        <p:cTn id="50" dur="1" fill="hold">
                                          <p:stCondLst>
                                            <p:cond delay="499"/>
                                          </p:stCondLst>
                                        </p:cTn>
                                        <p:tgtEl>
                                          <p:spTgt spid="51"/>
                                        </p:tgtEl>
                                        <p:attrNameLst>
                                          <p:attrName>style.visibility</p:attrName>
                                        </p:attrNameLst>
                                      </p:cBhvr>
                                      <p:to>
                                        <p:strVal val="hidden"/>
                                      </p:to>
                                    </p:set>
                                    <p:cmd type="call" cmd="stop">
                                      <p:cBhvr>
                                        <p:cTn id="51" dur="1">
                                          <p:stCondLst>
                                            <p:cond delay="499"/>
                                          </p:stCondLst>
                                        </p:cTn>
                                        <p:tgtEl>
                                          <p:spTgt spid="51"/>
                                        </p:tgtEl>
                                      </p:cBhvr>
                                    </p:cmd>
                                  </p:childTnLst>
                                </p:cTn>
                              </p:par>
                              <p:par>
                                <p:cTn id="52" presetID="1" presetClass="entr" presetSubtype="0"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childTnLst>
                                </p:cTn>
                              </p:par>
                              <p:par>
                                <p:cTn id="56" presetID="6" presetClass="entr" presetSubtype="16"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circle(in)">
                                      <p:cBhvr>
                                        <p:cTn id="58" dur="500"/>
                                        <p:tgtEl>
                                          <p:spTgt spid="48"/>
                                        </p:tgtEl>
                                      </p:cBhvr>
                                    </p:animEffec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1" nodeType="clickEffect">
                                  <p:stCondLst>
                                    <p:cond delay="0"/>
                                  </p:stCondLst>
                                  <p:childTnLst>
                                    <p:animEffect transition="out" filter="blinds(horizontal)">
                                      <p:cBhvr>
                                        <p:cTn id="64" dur="500"/>
                                        <p:tgtEl>
                                          <p:spTgt spid="48"/>
                                        </p:tgtEl>
                                      </p:cBhvr>
                                    </p:animEffect>
                                    <p:set>
                                      <p:cBhvr>
                                        <p:cTn id="65" dur="1" fill="hold">
                                          <p:stCondLst>
                                            <p:cond delay="499"/>
                                          </p:stCondLst>
                                        </p:cTn>
                                        <p:tgtEl>
                                          <p:spTgt spid="48"/>
                                        </p:tgtEl>
                                        <p:attrNameLst>
                                          <p:attrName>style.visibility</p:attrName>
                                        </p:attrNameLst>
                                      </p:cBhvr>
                                      <p:to>
                                        <p:strVal val="hidden"/>
                                      </p:to>
                                    </p:set>
                                  </p:childTnLst>
                                </p:cTn>
                              </p:par>
                              <p:par>
                                <p:cTn id="66" presetID="3" presetClass="exit" presetSubtype="10" fill="hold" nodeType="withEffect">
                                  <p:stCondLst>
                                    <p:cond delay="0"/>
                                  </p:stCondLst>
                                  <p:childTnLst>
                                    <p:animEffect transition="out" filter="blinds(horizontal)">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3" presetClass="exit" presetSubtype="10" fill="hold" nodeType="withEffect">
                                  <p:stCondLst>
                                    <p:cond delay="0"/>
                                  </p:stCondLst>
                                  <p:childTnLst>
                                    <p:animEffect transition="out" filter="blinds(horizontal)">
                                      <p:cBhvr>
                                        <p:cTn id="70" dur="500"/>
                                        <p:tgtEl>
                                          <p:spTgt spid="52"/>
                                        </p:tgtEl>
                                      </p:cBhvr>
                                    </p:animEffect>
                                    <p:set>
                                      <p:cBhvr>
                                        <p:cTn id="71" dur="1" fill="hold">
                                          <p:stCondLst>
                                            <p:cond delay="499"/>
                                          </p:stCondLst>
                                        </p:cTn>
                                        <p:tgtEl>
                                          <p:spTgt spid="52"/>
                                        </p:tgtEl>
                                        <p:attrNameLst>
                                          <p:attrName>style.visibility</p:attrName>
                                        </p:attrNameLst>
                                      </p:cBhvr>
                                      <p:to>
                                        <p:strVal val="hidden"/>
                                      </p:to>
                                    </p:set>
                                    <p:cmd type="call" cmd="stop">
                                      <p:cBhvr>
                                        <p:cTn id="72" dur="1">
                                          <p:stCondLst>
                                            <p:cond delay="499"/>
                                          </p:stCondLst>
                                        </p:cTn>
                                        <p:tgtEl>
                                          <p:spTgt spid="52"/>
                                        </p:tgtEl>
                                      </p:cBhvr>
                                    </p:cmd>
                                  </p:childTnLst>
                                </p:cTn>
                              </p:par>
                              <p:par>
                                <p:cTn id="73" presetID="1" presetClass="entr" presetSubtype="0"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circle(in)">
                                      <p:cBhvr>
                                        <p:cTn id="83" dur="500"/>
                                        <p:tgtEl>
                                          <p:spTgt spid="30"/>
                                        </p:tgtEl>
                                      </p:cBhvr>
                                    </p:animEffect>
                                  </p:childTnLst>
                                </p:cTn>
                              </p:par>
                              <p:par>
                                <p:cTn id="84" presetID="3" presetClass="exit" presetSubtype="10" fill="hold" nodeType="withEffect">
                                  <p:stCondLst>
                                    <p:cond delay="0"/>
                                  </p:stCondLst>
                                  <p:childTnLst>
                                    <p:animEffect transition="out" filter="blinds(horizont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3" presetClass="exit" presetSubtype="10" fill="hold" nodeType="withEffect">
                                  <p:stCondLst>
                                    <p:cond delay="0"/>
                                  </p:stCondLst>
                                  <p:childTnLst>
                                    <p:animEffect transition="out" filter="blinds(horizontal)">
                                      <p:cBhvr>
                                        <p:cTn id="88" dur="500"/>
                                        <p:tgtEl>
                                          <p:spTgt spid="53"/>
                                        </p:tgtEl>
                                      </p:cBhvr>
                                    </p:animEffect>
                                    <p:set>
                                      <p:cBhvr>
                                        <p:cTn id="89" dur="1" fill="hold">
                                          <p:stCondLst>
                                            <p:cond delay="499"/>
                                          </p:stCondLst>
                                        </p:cTn>
                                        <p:tgtEl>
                                          <p:spTgt spid="53"/>
                                        </p:tgtEl>
                                        <p:attrNameLst>
                                          <p:attrName>style.visibility</p:attrName>
                                        </p:attrNameLst>
                                      </p:cBhvr>
                                      <p:to>
                                        <p:strVal val="hidden"/>
                                      </p:to>
                                    </p:set>
                                    <p:cmd type="call" cmd="stop">
                                      <p:cBhvr>
                                        <p:cTn id="90" dur="1">
                                          <p:stCondLst>
                                            <p:cond delay="499"/>
                                          </p:stCondLst>
                                        </p:cTn>
                                        <p:tgtEl>
                                          <p:spTgt spid="53"/>
                                        </p:tgtEl>
                                      </p:cBhvr>
                                    </p:cmd>
                                  </p:childTnLst>
                                </p:cTn>
                              </p:par>
                              <p:par>
                                <p:cTn id="91" presetID="1" presetClass="entr" presetSubtype="0" fill="hold"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3" presetClass="exit" presetSubtype="10" fill="hold" grpId="1" nodeType="clickEffect">
                                  <p:stCondLst>
                                    <p:cond delay="0"/>
                                  </p:stCondLst>
                                  <p:childTnLst>
                                    <p:animEffect transition="out" filter="blinds(horizontal)">
                                      <p:cBhvr>
                                        <p:cTn id="98" dur="500"/>
                                        <p:tgtEl>
                                          <p:spTgt spid="30"/>
                                        </p:tgtEl>
                                      </p:cBhvr>
                                    </p:animEffect>
                                    <p:set>
                                      <p:cBhvr>
                                        <p:cTn id="99" dur="1" fill="hold">
                                          <p:stCondLst>
                                            <p:cond delay="499"/>
                                          </p:stCondLst>
                                        </p:cTn>
                                        <p:tgtEl>
                                          <p:spTgt spid="30"/>
                                        </p:tgtEl>
                                        <p:attrNameLst>
                                          <p:attrName>style.visibility</p:attrName>
                                        </p:attrNameLst>
                                      </p:cBhvr>
                                      <p:to>
                                        <p:strVal val="hidden"/>
                                      </p:to>
                                    </p:set>
                                  </p:childTnLst>
                                </p:cTn>
                              </p:par>
                              <p:par>
                                <p:cTn id="100" presetID="3" presetClass="exit" presetSubtype="10" fill="hold" nodeType="withEffect">
                                  <p:stCondLst>
                                    <p:cond delay="0"/>
                                  </p:stCondLst>
                                  <p:childTnLst>
                                    <p:animEffect transition="out" filter="blinds(horizontal)">
                                      <p:cBhvr>
                                        <p:cTn id="101" dur="500"/>
                                        <p:tgtEl>
                                          <p:spTgt spid="31"/>
                                        </p:tgtEl>
                                      </p:cBhvr>
                                    </p:animEffect>
                                    <p:set>
                                      <p:cBhvr>
                                        <p:cTn id="102" dur="1" fill="hold">
                                          <p:stCondLst>
                                            <p:cond delay="499"/>
                                          </p:stCondLst>
                                        </p:cTn>
                                        <p:tgtEl>
                                          <p:spTgt spid="31"/>
                                        </p:tgtEl>
                                        <p:attrNameLst>
                                          <p:attrName>style.visibility</p:attrName>
                                        </p:attrNameLst>
                                      </p:cBhvr>
                                      <p:to>
                                        <p:strVal val="hidden"/>
                                      </p:to>
                                    </p:set>
                                  </p:childTnLst>
                                </p:cTn>
                              </p:par>
                              <p:par>
                                <p:cTn id="103" presetID="3" presetClass="exit" presetSubtype="10" fill="hold" nodeType="withEffect">
                                  <p:stCondLst>
                                    <p:cond delay="0"/>
                                  </p:stCondLst>
                                  <p:childTnLst>
                                    <p:animEffect transition="out" filter="blinds(horizontal)">
                                      <p:cBhvr>
                                        <p:cTn id="104" dur="500"/>
                                        <p:tgtEl>
                                          <p:spTgt spid="54"/>
                                        </p:tgtEl>
                                      </p:cBhvr>
                                    </p:animEffect>
                                    <p:set>
                                      <p:cBhvr>
                                        <p:cTn id="105" dur="1" fill="hold">
                                          <p:stCondLst>
                                            <p:cond delay="499"/>
                                          </p:stCondLst>
                                        </p:cTn>
                                        <p:tgtEl>
                                          <p:spTgt spid="54"/>
                                        </p:tgtEl>
                                        <p:attrNameLst>
                                          <p:attrName>style.visibility</p:attrName>
                                        </p:attrNameLst>
                                      </p:cBhvr>
                                      <p:to>
                                        <p:strVal val="hidden"/>
                                      </p:to>
                                    </p:set>
                                    <p:cmd type="call" cmd="stop">
                                      <p:cBhvr>
                                        <p:cTn id="106" dur="1">
                                          <p:stCondLst>
                                            <p:cond delay="499"/>
                                          </p:stCondLst>
                                        </p:cTn>
                                        <p:tgtEl>
                                          <p:spTgt spid="54"/>
                                        </p:tgtEl>
                                      </p:cBhvr>
                                    </p:cmd>
                                  </p:childTnLst>
                                </p:cTn>
                              </p:par>
                              <p:par>
                                <p:cTn id="107" presetID="1" presetClass="entr" presetSubtype="0" fill="hold" nodeType="withEffect">
                                  <p:stCondLst>
                                    <p:cond delay="0"/>
                                  </p:stCondLst>
                                  <p:childTnLst>
                                    <p:set>
                                      <p:cBhvr>
                                        <p:cTn id="108" dur="1" fill="hold">
                                          <p:stCondLst>
                                            <p:cond delay="0"/>
                                          </p:stCondLst>
                                        </p:cTn>
                                        <p:tgtEl>
                                          <p:spTgt spid="19"/>
                                        </p:tgtEl>
                                        <p:attrNameLst>
                                          <p:attrName>style.visibility</p:attrName>
                                        </p:attrNameLst>
                                      </p:cBhvr>
                                      <p:to>
                                        <p:strVal val="visible"/>
                                      </p:to>
                                    </p:set>
                                  </p:childTnLst>
                                </p:cTn>
                              </p:par>
                              <p:par>
                                <p:cTn id="109" presetID="6" presetClass="entr" presetSubtype="16" fill="hold" grpId="0" nodeType="with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circle(in)">
                                      <p:cBhvr>
                                        <p:cTn id="111" dur="500"/>
                                        <p:tgtEl>
                                          <p:spTgt spid="18"/>
                                        </p:tgtEl>
                                      </p:cBhvr>
                                    </p:animEffect>
                                  </p:childTnLst>
                                </p:cTn>
                              </p:par>
                              <p:par>
                                <p:cTn id="112" presetID="1" presetClass="entr" presetSubtype="0" fill="hold" nodeType="withEffect">
                                  <p:stCondLst>
                                    <p:cond delay="0"/>
                                  </p:stCondLst>
                                  <p:childTnLst>
                                    <p:set>
                                      <p:cBhvr>
                                        <p:cTn id="11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4" fill="hold" display="0">
                  <p:stCondLst>
                    <p:cond delay="indefinite"/>
                  </p:stCondLst>
                  <p:endCondLst>
                    <p:cond evt="onStopAudio" delay="0">
                      <p:tgtEl>
                        <p:sldTgt/>
                      </p:tgtEl>
                    </p:cond>
                  </p:endCondLst>
                </p:cTn>
                <p:tgtEl>
                  <p:spTgt spid="49"/>
                </p:tgtEl>
              </p:cMediaNode>
            </p:audio>
            <p:audio>
              <p:cMediaNode vol="80000">
                <p:cTn id="115" fill="hold" display="0">
                  <p:stCondLst>
                    <p:cond delay="indefinite"/>
                  </p:stCondLst>
                  <p:endCondLst>
                    <p:cond evt="onStopAudio" delay="0">
                      <p:tgtEl>
                        <p:sldTgt/>
                      </p:tgtEl>
                    </p:cond>
                  </p:endCondLst>
                </p:cTn>
                <p:tgtEl>
                  <p:spTgt spid="50"/>
                </p:tgtEl>
              </p:cMediaNode>
            </p:audio>
            <p:audio>
              <p:cMediaNode vol="80000">
                <p:cTn id="116" fill="hold" display="0">
                  <p:stCondLst>
                    <p:cond delay="indefinite"/>
                  </p:stCondLst>
                  <p:endCondLst>
                    <p:cond evt="onStopAudio" delay="0">
                      <p:tgtEl>
                        <p:sldTgt/>
                      </p:tgtEl>
                    </p:cond>
                  </p:endCondLst>
                </p:cTn>
                <p:tgtEl>
                  <p:spTgt spid="51"/>
                </p:tgtEl>
              </p:cMediaNode>
            </p:audio>
            <p:audio>
              <p:cMediaNode vol="80000">
                <p:cTn id="117" fill="hold" display="0">
                  <p:stCondLst>
                    <p:cond delay="indefinite"/>
                  </p:stCondLst>
                  <p:endCondLst>
                    <p:cond evt="onStopAudio" delay="0">
                      <p:tgtEl>
                        <p:sldTgt/>
                      </p:tgtEl>
                    </p:cond>
                  </p:endCondLst>
                </p:cTn>
                <p:tgtEl>
                  <p:spTgt spid="52"/>
                </p:tgtEl>
              </p:cMediaNode>
            </p:audio>
            <p:audio>
              <p:cMediaNode vol="80000">
                <p:cTn id="118" fill="hold" display="0">
                  <p:stCondLst>
                    <p:cond delay="indefinite"/>
                  </p:stCondLst>
                  <p:endCondLst>
                    <p:cond evt="onStopAudio" delay="0">
                      <p:tgtEl>
                        <p:sldTgt/>
                      </p:tgtEl>
                    </p:cond>
                  </p:endCondLst>
                </p:cTn>
                <p:tgtEl>
                  <p:spTgt spid="53"/>
                </p:tgtEl>
              </p:cMediaNode>
            </p:audio>
            <p:audio>
              <p:cMediaNode vol="80000">
                <p:cTn id="119" fill="hold" display="0">
                  <p:stCondLst>
                    <p:cond delay="indefinite"/>
                  </p:stCondLst>
                  <p:endCondLst>
                    <p:cond evt="onStopAudio" delay="0">
                      <p:tgtEl>
                        <p:sldTgt/>
                      </p:tgtEl>
                    </p:cond>
                  </p:endCondLst>
                </p:cTn>
                <p:tgtEl>
                  <p:spTgt spid="54"/>
                </p:tgtEl>
              </p:cMediaNode>
            </p:audio>
            <p:audio>
              <p:cMediaNode vol="80000">
                <p:cTn id="120" fill="hold" display="0">
                  <p:stCondLst>
                    <p:cond delay="indefinite"/>
                  </p:stCondLst>
                  <p:endCondLst>
                    <p:cond evt="onStopAudio" delay="0">
                      <p:tgtEl>
                        <p:sldTgt/>
                      </p:tgtEl>
                    </p:cond>
                  </p:endCondLst>
                </p:cTn>
                <p:tgtEl>
                  <p:spTgt spid="55"/>
                </p:tgtEl>
              </p:cMediaNode>
            </p:audio>
          </p:childTnLst>
        </p:cTn>
      </p:par>
    </p:tnLst>
    <p:bldLst>
      <p:bldP spid="18" grpId="0" animBg="1"/>
      <p:bldP spid="2" grpId="0" animBg="1"/>
      <p:bldP spid="2" grpId="1" animBg="1"/>
      <p:bldP spid="30" grpId="0" animBg="1"/>
      <p:bldP spid="30" grpId="1" animBg="1"/>
      <p:bldP spid="47" grpId="0" animBg="1"/>
      <p:bldP spid="47" grpId="1" animBg="1"/>
      <p:bldP spid="48" grpId="0" animBg="1"/>
      <p:bldP spid="4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Xuan Que Huong BEAT Gdur Tem 105">
            <a:hlinkClick r:id="" action="ppaction://media"/>
            <a:extLst>
              <a:ext uri="{FF2B5EF4-FFF2-40B4-BE49-F238E27FC236}">
                <a16:creationId xmlns:a16="http://schemas.microsoft.com/office/drawing/2014/main" id="{1C4B1588-C27E-C3A8-7A2B-255AE699BA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457200"/>
            <a:ext cx="8750300" cy="6368143"/>
          </a:xfrm>
          <a:prstGeom prst="rect">
            <a:avLst/>
          </a:prstGeom>
        </p:spPr>
      </p:pic>
      <p:sp>
        <p:nvSpPr>
          <p:cNvPr id="2" name="Title 1"/>
          <p:cNvSpPr>
            <a:spLocks noGrp="1"/>
          </p:cNvSpPr>
          <p:nvPr>
            <p:ph type="title"/>
          </p:nvPr>
        </p:nvSpPr>
        <p:spPr>
          <a:xfrm>
            <a:off x="1905000" y="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302591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9767</TotalTime>
  <Words>468</Words>
  <Application>Microsoft Office PowerPoint</Application>
  <PresentationFormat>Widescreen</PresentationFormat>
  <Paragraphs>40</Paragraphs>
  <Slides>16</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Times New Roman</vt:lpstr>
      <vt:lpstr>Default Design</vt:lpstr>
      <vt:lpstr>Giáo viên: Phạm Thị Thu Thảo Trường: THCS Lê Quý Đôn</vt:lpstr>
      <vt:lpstr>Chủ đề 5 GIAI ĐIỆU QUÊ HƯƠNG</vt:lpstr>
      <vt:lpstr>PowerPoint Presentation</vt:lpstr>
      <vt:lpstr>I. Hát bài</vt:lpstr>
      <vt:lpstr>Giới thiệu bài hát</vt:lpstr>
      <vt:lpstr>Nghe hát mẫu</vt:lpstr>
      <vt:lpstr>PowerPoint Presentation</vt:lpstr>
      <vt:lpstr>Học hát từng câu</vt:lpstr>
      <vt:lpstr>Hát hoàn chỉnh cả bài</vt:lpstr>
      <vt:lpstr>PowerPoint Presentation</vt:lpstr>
      <vt:lpstr>PowerPoint Presentation</vt:lpstr>
      <vt:lpstr>PowerPoint Presentation</vt:lpstr>
      <vt:lpstr>Đáp án </vt:lpstr>
      <vt:lpstr>III. Trải nghiệm và khám phá: Tạo ra mẫu tiết tấu có đảo phách</vt:lpstr>
      <vt:lpstr>Đáp án tham khảo:</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phamthaonb2001@gmail.com</cp:lastModifiedBy>
  <cp:revision>336</cp:revision>
  <dcterms:created xsi:type="dcterms:W3CDTF">2006-11-06T13:45:38Z</dcterms:created>
  <dcterms:modified xsi:type="dcterms:W3CDTF">2025-01-19T14:50:53Z</dcterms:modified>
</cp:coreProperties>
</file>