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63" r:id="rId2"/>
    <p:sldId id="256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83" r:id="rId11"/>
    <p:sldId id="265" r:id="rId12"/>
    <p:sldId id="264" r:id="rId13"/>
    <p:sldId id="284" r:id="rId14"/>
    <p:sldId id="286" r:id="rId15"/>
    <p:sldId id="267" r:id="rId16"/>
    <p:sldId id="285" r:id="rId17"/>
    <p:sldId id="268" r:id="rId18"/>
    <p:sldId id="289" r:id="rId19"/>
    <p:sldId id="269" r:id="rId20"/>
    <p:sldId id="270" r:id="rId21"/>
    <p:sldId id="271" r:id="rId22"/>
    <p:sldId id="272" r:id="rId23"/>
    <p:sldId id="273" r:id="rId24"/>
    <p:sldId id="274" r:id="rId25"/>
    <p:sldId id="282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8" clrIdx="0">
    <p:extLst>
      <p:ext uri="{19B8F6BF-5375-455C-9EA6-DF929625EA0E}">
        <p15:presenceInfo xmlns:p15="http://schemas.microsoft.com/office/powerpoint/2012/main" userId="921f379a6e0057b3" providerId="Windows Live"/>
      </p:ext>
    </p:extLst>
  </p:cmAuthor>
  <p:cmAuthor id="2" name="Trung Hồ Xuân" initials="THX" lastIdx="1" clrIdx="1">
    <p:extLst>
      <p:ext uri="{19B8F6BF-5375-455C-9EA6-DF929625EA0E}">
        <p15:presenceInfo xmlns:p15="http://schemas.microsoft.com/office/powerpoint/2012/main" userId="43ae11154ad73c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666" autoAdjust="0"/>
  </p:normalViewPr>
  <p:slideViewPr>
    <p:cSldViewPr snapToGrid="0">
      <p:cViewPr>
        <p:scale>
          <a:sx n="73" d="100"/>
          <a:sy n="73" d="100"/>
        </p:scale>
        <p:origin x="128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2T15:19:00.082" idx="18">
    <p:pos x="10" y="10"/>
    <p:text>Đưa toàn bài về font Arial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22T15:16:16.052" idx="14">
    <p:pos x="7671" y="389"/>
    <p:text>bỏ 1 ô HĐ lt đi</p:text>
    <p:extLst>
      <p:ext uri="{C676402C-5697-4E1C-873F-D02D1690AC5C}">
        <p15:threadingInfo xmlns:p15="http://schemas.microsoft.com/office/powerpoint/2012/main" timeZoneBias="-420"/>
      </p:ext>
    </p:extLst>
  </p:cm>
  <p:cm authorId="2" dt="2023-07-27T00:40:33.803" idx="1">
    <p:pos x="7671" y="485"/>
    <p:text>ok</p:text>
    <p:extLst>
      <p:ext uri="{C676402C-5697-4E1C-873F-D02D1690AC5C}">
        <p15:threadingInfo xmlns:p15="http://schemas.microsoft.com/office/powerpoint/2012/main" timeZoneBias="-420">
          <p15:parentCm authorId="1" idx="14"/>
        </p15:threadingInfo>
      </p:ext>
    </p:extLs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8035-DAA2-4901-AEBA-C8F0C72E1DC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82EDC-2A95-44F6-861B-BE387AB4B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4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9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phiếu học tập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20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cá nhân ,Gv giới thiệu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85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chiếu ví dụ, học sinh quan sát, làm vào vở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nêu, chiếu chú ý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nhân trình bày a,b vào vở.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2 bạn lên bẳng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bảng.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6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giới thiệu đây 2 đơn thức đồng dạng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0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phiếu học tập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901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nhân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hai bạn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slide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02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chia làm 4 nhóm nhận phiếu học tập ,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bài trên phiếu học tập. Hs trình bày vào vở.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48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chữa bài trên phiếu học tập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376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chữa bài trên phiếu học tập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6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Click vào màm hình để tìm hiểu luật chơi.</a:t>
            </a:r>
          </a:p>
          <a:p>
            <a:r>
              <a:rPr lang="vi-VN" dirty="0"/>
              <a:t>-để chơi trò chơi click vào ngôi sao dc chọn để nhận gói câu hỏi.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2EDC-2A95-44F6-861B-BE387AB4B1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98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25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Gv : Click vào hình ảnh học sinh để quay về trò chơi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E78A0-A4EF-414F-A714-96405B545F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8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82EDC-2A95-44F6-861B-BE387AB4B1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82EDC-2A95-44F6-861B-BE387AB4B1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1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6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2 nhóm biểu thức có trong phần mở đầu</a:t>
            </a:r>
          </a:p>
          <a:p>
            <a:pPr algn="l"/>
            <a:r>
              <a:rPr lang="en-US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vi-VN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đôi</a:t>
            </a:r>
            <a:endParaRPr lang="en-US" b="1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 nhận xét các biểu thức ở nhóm 1 có những đặc điểm gì?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nhóm trình </a:t>
            </a:r>
            <a:r>
              <a:rPr lang="vi-VN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bày.</a:t>
            </a:r>
            <a:endParaRPr lang="en-US" b="1" i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đưa ra nhận xét</a:t>
            </a:r>
            <a:r>
              <a:rPr lang="vi-VN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và truyền tải cho học sinh khái niệm về đơn thức nhiều biến.</a:t>
            </a:r>
            <a:endParaRPr lang="vi-VN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chiếu slide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-Đặt câu hỏi thế nào là đơn thức, học sinh trình bày, gv chiếu khái niệm.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61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cá nhân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Đại diện lớp  trình bày.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 Gv chữa chiếu đâp án.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1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 nhân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diện lớp  trình bày lời giải thích .</a:t>
            </a:r>
          </a:p>
          <a:p>
            <a:pPr algn="l"/>
            <a:r>
              <a:rPr lang="vi-VN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chữa chiếu đâp án.</a:t>
            </a:r>
            <a:endParaRPr lang="en-U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6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wmf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0.wmf"/><Relationship Id="rId1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10" Type="http://schemas.openxmlformats.org/officeDocument/2006/relationships/image" Target="../media/image35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8.bin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3.w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40.wmf"/><Relationship Id="rId9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image" Target="../media/image3.gif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52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png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47.wmf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48.wmf"/><Relationship Id="rId19" Type="http://schemas.openxmlformats.org/officeDocument/2006/relationships/image" Target="../media/image53.png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8.wmf"/><Relationship Id="rId12" Type="http://schemas.openxmlformats.org/officeDocument/2006/relationships/comments" Target="../comments/commen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54.bin"/><Relationship Id="rId26" Type="http://schemas.openxmlformats.org/officeDocument/2006/relationships/oleObject" Target="../embeddings/oleObject58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67.wmf"/><Relationship Id="rId25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64.wmf"/><Relationship Id="rId24" Type="http://schemas.openxmlformats.org/officeDocument/2006/relationships/oleObject" Target="../embeddings/oleObject57.bin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23" Type="http://schemas.openxmlformats.org/officeDocument/2006/relationships/image" Target="../media/image70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Relationship Id="rId27" Type="http://schemas.openxmlformats.org/officeDocument/2006/relationships/image" Target="../media/image7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4.xml"/><Relationship Id="rId7" Type="http://schemas.openxmlformats.org/officeDocument/2006/relationships/slide" Target="slide2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11" Type="http://schemas.openxmlformats.org/officeDocument/2006/relationships/image" Target="../media/image6.wmf"/><Relationship Id="rId5" Type="http://schemas.openxmlformats.org/officeDocument/2006/relationships/image" Target="../media/image8.jpg"/><Relationship Id="rId10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8.jp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slide" Target="slide2.xml"/><Relationship Id="rId4" Type="http://schemas.openxmlformats.org/officeDocument/2006/relationships/image" Target="../media/image9.gif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5" Type="http://schemas.openxmlformats.org/officeDocument/2006/relationships/image" Target="../media/image9.gif"/><Relationship Id="rId10" Type="http://schemas.openxmlformats.org/officeDocument/2006/relationships/image" Target="../media/image13.wmf"/><Relationship Id="rId4" Type="http://schemas.openxmlformats.org/officeDocument/2006/relationships/image" Target="../media/image8.jpg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8.jp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wmf"/><Relationship Id="rId5" Type="http://schemas.openxmlformats.org/officeDocument/2006/relationships/slide" Target="slide2.xml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9.gif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8.jp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slide" Target="slide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8.jp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slide" Target="slide2.xml"/><Relationship Id="rId4" Type="http://schemas.openxmlformats.org/officeDocument/2006/relationships/image" Target="../media/image9.gif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943"/>
            <a:ext cx="12192001" cy="682409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466972" y="26222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9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725092" y="1632499"/>
            <a:ext cx="3257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T2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184730" y="1917984"/>
            <a:ext cx="12007269" cy="1863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THỨC NHIỀU BIẾN, ĐA THỨC NHIỀU BIẾN </a:t>
            </a:r>
            <a:r>
              <a:rPr lang="vi-VN" sz="4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en-US" sz="4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1</a:t>
            </a:r>
            <a:r>
              <a:rPr lang="vi-VN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4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4027801" y="-3984038"/>
            <a:ext cx="1167327" cy="9135406"/>
            <a:chOff x="8256368" y="608689"/>
            <a:chExt cx="1270737" cy="691650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 rot="16200000">
              <a:off x="5290395" y="3847627"/>
              <a:ext cx="6643540" cy="711593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 rot="16200000">
              <a:off x="5677722" y="3285426"/>
              <a:ext cx="6526119" cy="1172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tabLst>
                  <a:tab pos="4976813" algn="l"/>
                </a:tabLst>
              </a:pPr>
              <a:r>
                <a:rPr lang="en-US" sz="3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3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THÀNH KIẾN THỨC</a:t>
              </a:r>
              <a:endPara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31884" y="2548106"/>
            <a:ext cx="33440903" cy="5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4148" y="1462655"/>
            <a:ext cx="7833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Đơn thức nhiều biến:</a:t>
            </a:r>
          </a:p>
        </p:txBody>
      </p:sp>
    </p:spTree>
    <p:extLst>
      <p:ext uri="{BB962C8B-B14F-4D97-AF65-F5344CB8AC3E}">
        <p14:creationId xmlns:p14="http://schemas.microsoft.com/office/powerpoint/2010/main" val="2985838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078656" y="882894"/>
            <a:ext cx="2539229" cy="375615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8260" y="742079"/>
            <a:ext cx="2366402" cy="3756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160" y="43118"/>
            <a:ext cx="1004286" cy="734852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84363"/>
              </p:ext>
            </p:extLst>
          </p:nvPr>
        </p:nvGraphicFramePr>
        <p:xfrm>
          <a:off x="363098" y="847003"/>
          <a:ext cx="2422033" cy="361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5" imgW="660240" imgH="1307880" progId="Equation.DSMT4">
                  <p:embed/>
                </p:oleObj>
              </mc:Choice>
              <mc:Fallback>
                <p:oleObj name="Equation" r:id="rId5" imgW="660240" imgH="1307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98" y="847003"/>
                        <a:ext cx="2422033" cy="3615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79927"/>
              </p:ext>
            </p:extLst>
          </p:nvPr>
        </p:nvGraphicFramePr>
        <p:xfrm>
          <a:off x="8257122" y="1270260"/>
          <a:ext cx="2220685" cy="284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7" imgW="812520" imgH="1041120" progId="Equation.DSMT4">
                  <p:embed/>
                </p:oleObj>
              </mc:Choice>
              <mc:Fallback>
                <p:oleObj name="Equation" r:id="rId7" imgW="812520" imgH="10411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7122" y="1270260"/>
                        <a:ext cx="2220685" cy="2847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99765" y="4574620"/>
            <a:ext cx="103638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Đơn thức nhiều biến (hay đơn thức) là biểu thức đại số chỉ gồm 1 số, hoặc 1 biến, hoặc một tích giữa các số và các biến.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4425837" y="393057"/>
            <a:ext cx="5406907" cy="3780645"/>
          </a:xfrm>
          <a:prstGeom prst="wedgeEllipseCallout">
            <a:avLst>
              <a:gd name="adj1" fmla="val -76608"/>
              <a:gd name="adj2" fmla="val 23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latin typeface="Arial" panose="020B0604020202020204" pitchFamily="34" charset="0"/>
                <a:cs typeface="Arial" panose="020B0604020202020204" pitchFamily="34" charset="0"/>
              </a:rPr>
              <a:t>Đây là </a:t>
            </a:r>
            <a:r>
              <a:rPr lang="vi-VN" sz="600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6000"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-VN" sz="6000" dirty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 Box 77">
            <a:extLst>
              <a:ext uri="{FF2B5EF4-FFF2-40B4-BE49-F238E27FC236}">
                <a16:creationId xmlns:a16="http://schemas.microsoft.com/office/drawing/2014/main" id="{3F37250D-4BB7-FEAE-14BD-561CF0CF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00" y="157304"/>
            <a:ext cx="24220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76">
            <a:extLst>
              <a:ext uri="{FF2B5EF4-FFF2-40B4-BE49-F238E27FC236}">
                <a16:creationId xmlns:a16="http://schemas.microsoft.com/office/drawing/2014/main" id="{60C847BC-68F5-2483-02C1-8A7547634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264" y="221277"/>
            <a:ext cx="41764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AF03EB79-2A47-CFA0-D4B0-B2CC20237BC7}"/>
              </a:ext>
            </a:extLst>
          </p:cNvPr>
          <p:cNvSpPr/>
          <p:nvPr/>
        </p:nvSpPr>
        <p:spPr>
          <a:xfrm>
            <a:off x="3513136" y="535745"/>
            <a:ext cx="4382327" cy="3582217"/>
          </a:xfrm>
          <a:prstGeom prst="cloudCallout">
            <a:avLst>
              <a:gd name="adj1" fmla="val -57928"/>
              <a:gd name="adj2" fmla="val 412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4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ác biểu thức ở nhóm 1 có những đặc điểm gì?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7762765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" grpId="0" animBg="1"/>
      <p:bldP spid="14" grpId="0"/>
      <p:bldP spid="16" grpId="0" animBg="1"/>
      <p:bldP spid="13" grpId="0"/>
      <p:bldP spid="15" grpId="0"/>
      <p:bldP spid="15" grpId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1375" y="3260548"/>
            <a:ext cx="6975282" cy="653685"/>
            <a:chOff x="4871257" y="83128"/>
            <a:chExt cx="759320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60211" y="228852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617" y="1350207"/>
            <a:ext cx="116362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</a:t>
            </a:r>
            <a:r>
              <a:rPr lang="en-US" alt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những biểu thức sau, biểu thức nào là đơn thức: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910437"/>
              </p:ext>
            </p:extLst>
          </p:nvPr>
        </p:nvGraphicFramePr>
        <p:xfrm>
          <a:off x="3128804" y="1984282"/>
          <a:ext cx="5521888" cy="146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434960" imgH="380880" progId="Equation.DSMT4">
                  <p:embed/>
                </p:oleObj>
              </mc:Choice>
              <mc:Fallback>
                <p:oleObj name="Equation" r:id="rId4" imgW="143496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804" y="1984282"/>
                        <a:ext cx="5521888" cy="1469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960508"/>
              </p:ext>
            </p:extLst>
          </p:nvPr>
        </p:nvGraphicFramePr>
        <p:xfrm>
          <a:off x="4049713" y="4270374"/>
          <a:ext cx="34916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6" imgW="901440" imgH="380880" progId="Equation.DSMT4">
                  <p:embed/>
                </p:oleObj>
              </mc:Choice>
              <mc:Fallback>
                <p:oleObj name="Equation" r:id="rId6" imgW="90144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4270374"/>
                        <a:ext cx="3491600" cy="1470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8188" y="3646874"/>
            <a:ext cx="9641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 án: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đã cho có các đơn thức là</a:t>
            </a:r>
            <a:r>
              <a:rPr lang="vi-VN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6"/>
            <a:ext cx="1102734" cy="9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7929" y="190456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14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6678" y="802855"/>
            <a:ext cx="10701337" cy="1176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 thức ở nhóm 1 trong phần bài cũ có phải là các đơn thức không? Vì sao?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3730" y="4926043"/>
            <a:ext cx="98974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 ÁN: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ở nhóm trên không phải là các đơn thức. Vì có phép toán chia, cộng, trừ giữa các biến.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6"/>
            <a:ext cx="1102734" cy="9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1375" y="3260548"/>
            <a:ext cx="6975282" cy="653685"/>
            <a:chOff x="4871257" y="83128"/>
            <a:chExt cx="7593202" cy="653685"/>
          </a:xfrm>
        </p:grpSpPr>
        <p:sp>
          <p:nvSpPr>
            <p:cNvPr id="2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60211" y="228852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22447" y="1545525"/>
            <a:ext cx="2539229" cy="33805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058404"/>
              </p:ext>
            </p:extLst>
          </p:nvPr>
        </p:nvGraphicFramePr>
        <p:xfrm>
          <a:off x="6822631" y="1811933"/>
          <a:ext cx="2220685" cy="284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6" imgW="812520" imgH="1041120" progId="Equation.DSMT4">
                  <p:embed/>
                </p:oleObj>
              </mc:Choice>
              <mc:Fallback>
                <p:oleObj name="Equation" r:id="rId6" imgW="812520" imgH="10411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631" y="1811933"/>
                        <a:ext cx="2220685" cy="2847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299704" y="3251409"/>
            <a:ext cx="6978387" cy="675071"/>
            <a:chOff x="4705358" y="264955"/>
            <a:chExt cx="7596582" cy="675071"/>
          </a:xfrm>
        </p:grpSpPr>
        <p:sp>
          <p:nvSpPr>
            <p:cNvPr id="26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705358" y="286341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4965440" y="264955"/>
              <a:ext cx="73365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000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1375" y="3260548"/>
            <a:ext cx="6975282" cy="653685"/>
            <a:chOff x="4871257" y="83128"/>
            <a:chExt cx="759320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60211" y="228852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0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7"/>
            <a:ext cx="1803400" cy="15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46678" y="1664130"/>
            <a:ext cx="5727209" cy="820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1610" indent="-17907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ea typeface="Calibri" panose="020F0502020204030204" pitchFamily="34" charset="0"/>
              </a:rPr>
              <a:t>2.</a:t>
            </a:r>
            <a:r>
              <a:rPr lang="vi-VN" sz="4400" b="1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ea typeface="Calibri" panose="020F0502020204030204" pitchFamily="34" charset="0"/>
              </a:rPr>
              <a:t>Đơn thức thu gọn </a:t>
            </a:r>
            <a:endParaRPr lang="en-US" sz="44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10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-1" y="-161807"/>
            <a:ext cx="125201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735C06-B51E-C849-559C-4A1FFC65AA76}"/>
              </a:ext>
            </a:extLst>
          </p:cNvPr>
          <p:cNvGrpSpPr/>
          <p:nvPr/>
        </p:nvGrpSpPr>
        <p:grpSpPr>
          <a:xfrm>
            <a:off x="1005911" y="670125"/>
            <a:ext cx="10344987" cy="1951325"/>
            <a:chOff x="1005911" y="670125"/>
            <a:chExt cx="10344987" cy="1951325"/>
          </a:xfrm>
        </p:grpSpPr>
        <p:sp>
          <p:nvSpPr>
            <p:cNvPr id="3" name="Rectangle 2"/>
            <p:cNvSpPr/>
            <p:nvPr/>
          </p:nvSpPr>
          <p:spPr>
            <a:xfrm>
              <a:off x="1005911" y="670125"/>
              <a:ext cx="10344987" cy="187018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 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 về </a:t>
              </a:r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 xuất hiện của biến, số trong hai đơn </a:t>
              </a:r>
            </a:p>
            <a:p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 sau:           và 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4060021"/>
                </p:ext>
              </p:extLst>
            </p:nvPr>
          </p:nvGraphicFramePr>
          <p:xfrm>
            <a:off x="2866644" y="1737175"/>
            <a:ext cx="1146629" cy="696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Equation" r:id="rId4" imgW="431640" imgH="228600" progId="Equation.DSMT4">
                    <p:embed/>
                  </p:oleObj>
                </mc:Choice>
                <mc:Fallback>
                  <p:oleObj name="Equation" r:id="rId4" imgW="431640" imgH="228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6644" y="1737175"/>
                          <a:ext cx="1146629" cy="69617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9730244"/>
                </p:ext>
              </p:extLst>
            </p:nvPr>
          </p:nvGraphicFramePr>
          <p:xfrm>
            <a:off x="4546116" y="1585969"/>
            <a:ext cx="1946275" cy="1035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Equation" r:id="rId6" imgW="736560" imgH="380880" progId="Equation.DSMT4">
                    <p:embed/>
                  </p:oleObj>
                </mc:Choice>
                <mc:Fallback>
                  <p:oleObj name="Equation" r:id="rId6" imgW="736560" imgH="38088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116" y="1585969"/>
                          <a:ext cx="1946275" cy="103548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990689-AFFE-C3A8-B1C8-9061D6382532}"/>
              </a:ext>
            </a:extLst>
          </p:cNvPr>
          <p:cNvGrpSpPr/>
          <p:nvPr/>
        </p:nvGrpSpPr>
        <p:grpSpPr>
          <a:xfrm>
            <a:off x="979082" y="2758748"/>
            <a:ext cx="10371817" cy="3480813"/>
            <a:chOff x="979082" y="2758748"/>
            <a:chExt cx="10371817" cy="3480813"/>
          </a:xfrm>
        </p:grpSpPr>
        <p:sp>
          <p:nvSpPr>
            <p:cNvPr id="22" name="Rectangle 21"/>
            <p:cNvSpPr/>
            <p:nvPr/>
          </p:nvSpPr>
          <p:spPr>
            <a:xfrm>
              <a:off x="979082" y="2758748"/>
              <a:ext cx="10371817" cy="34808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 thức             là 1 tích gồm 1 số với các biến được nâng lên lũy thừa và chỉ được viết 1 lần.</a:t>
              </a:r>
            </a:p>
            <a:p>
              <a:pPr algn="ctr"/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Đơn 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                 là </a:t>
              </a:r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tích gồm 2 số với các biến</a:t>
              </a:r>
            </a:p>
            <a:p>
              <a:pPr algn="ctr"/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 nâng lên lũy thừa và được viết nhiều  lần.</a:t>
              </a: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4689056"/>
                </p:ext>
              </p:extLst>
            </p:nvPr>
          </p:nvGraphicFramePr>
          <p:xfrm>
            <a:off x="3190212" y="2935820"/>
            <a:ext cx="1146629" cy="691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Equation" r:id="rId8" imgW="431640" imgH="228600" progId="Equation.DSMT4">
                    <p:embed/>
                  </p:oleObj>
                </mc:Choice>
                <mc:Fallback>
                  <p:oleObj name="Equation" r:id="rId8" imgW="431640" imgH="228600" progId="Equation.DSMT4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0212" y="2935820"/>
                          <a:ext cx="1146629" cy="6912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0028779"/>
                </p:ext>
              </p:extLst>
            </p:nvPr>
          </p:nvGraphicFramePr>
          <p:xfrm>
            <a:off x="3465359" y="4140200"/>
            <a:ext cx="1912641" cy="1181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Equation" r:id="rId10" imgW="723600" imgH="380880" progId="Equation.DSMT4">
                    <p:embed/>
                  </p:oleObj>
                </mc:Choice>
                <mc:Fallback>
                  <p:oleObj name="Equation" r:id="rId10" imgW="723600" imgH="380880" progId="Equation.DSMT4">
                    <p:embed/>
                    <p:pic>
                      <p:nvPicPr>
                        <p:cNvPr id="21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359" y="4140200"/>
                          <a:ext cx="1912641" cy="118148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0F301C-CB72-42E9-A178-A8FA24DFF404}"/>
              </a:ext>
            </a:extLst>
          </p:cNvPr>
          <p:cNvGrpSpPr/>
          <p:nvPr/>
        </p:nvGrpSpPr>
        <p:grpSpPr>
          <a:xfrm>
            <a:off x="81770" y="78187"/>
            <a:ext cx="1299240" cy="687176"/>
            <a:chOff x="830522" y="1472063"/>
            <a:chExt cx="1299240" cy="68717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44CF655-8059-442C-B575-D4A4D8AFFF54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8" name="Freeform: Shape 22">
                <a:extLst>
                  <a:ext uri="{FF2B5EF4-FFF2-40B4-BE49-F238E27FC236}">
                    <a16:creationId xmlns:a16="http://schemas.microsoft.com/office/drawing/2014/main" id="{0C5AED77-96C1-4B6B-BFD3-4B3839F7970D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FC4FAD1-1C0D-4F4F-8E3F-50D57E2FB96D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 descr="Icon&#10;&#10;Description automatically generated">
                <a:extLst>
                  <a:ext uri="{FF2B5EF4-FFF2-40B4-BE49-F238E27FC236}">
                    <a16:creationId xmlns:a16="http://schemas.microsoft.com/office/drawing/2014/main" id="{7C3C2D24-D42A-4538-8CCD-B8694FEECF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3A6A23-F4A7-4AEE-89E0-E241894E4D70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4" name="Picture 6" descr="Giám đốc công ty TNHH hai thành viên trở lên có thể đồng thời là giám">
            <a:extLst>
              <a:ext uri="{FF2B5EF4-FFF2-40B4-BE49-F238E27FC236}">
                <a16:creationId xmlns:a16="http://schemas.microsoft.com/office/drawing/2014/main" id="{1DE095D2-69C2-4420-AF94-144A32A9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86" y="2860518"/>
            <a:ext cx="1002468" cy="121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2071" y="41782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cs typeface="Arial" panose="020B0604020202020204" pitchFamily="34" charset="0"/>
              </a:rPr>
              <a:t>Ví </a:t>
            </a:r>
            <a:r>
              <a:rPr lang="vi-VN" sz="3200" dirty="0">
                <a:cs typeface="Arial" panose="020B0604020202020204" pitchFamily="34" charset="0"/>
              </a:rPr>
              <a:t>dụ</a:t>
            </a:r>
            <a:r>
              <a:rPr lang="vi-VN" sz="3200" dirty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4960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1375" y="3260548"/>
            <a:ext cx="6975282" cy="653685"/>
            <a:chOff x="4871257" y="83128"/>
            <a:chExt cx="7593202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360211" y="228852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0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16"/>
            <a:ext cx="1102734" cy="9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3121" y="3035375"/>
            <a:ext cx="1479598" cy="1479598"/>
          </a:xfrm>
          <a:prstGeom prst="rect">
            <a:avLst/>
          </a:prstGeom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8303"/>
              </p:ext>
            </p:extLst>
          </p:nvPr>
        </p:nvGraphicFramePr>
        <p:xfrm>
          <a:off x="460143" y="1159783"/>
          <a:ext cx="2561730" cy="133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7" imgW="431613" imgH="228501" progId="Equation.DSMT4">
                  <p:embed/>
                </p:oleObj>
              </mc:Choice>
              <mc:Fallback>
                <p:oleObj name="Equation" r:id="rId7" imgW="431613" imgH="228501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43" y="1159783"/>
                        <a:ext cx="2561730" cy="1336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917939"/>
              </p:ext>
            </p:extLst>
          </p:nvPr>
        </p:nvGraphicFramePr>
        <p:xfrm>
          <a:off x="8458492" y="729734"/>
          <a:ext cx="2937114" cy="212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9" imgW="634680" imgH="380880" progId="Equation.DSMT4">
                  <p:embed/>
                </p:oleObj>
              </mc:Choice>
              <mc:Fallback>
                <p:oleObj name="Equation" r:id="rId9" imgW="634680" imgH="3808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492" y="729734"/>
                        <a:ext cx="2937114" cy="2121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Callout 13"/>
          <p:cNvSpPr/>
          <p:nvPr/>
        </p:nvSpPr>
        <p:spPr>
          <a:xfrm>
            <a:off x="2724841" y="56050"/>
            <a:ext cx="5042835" cy="1336554"/>
          </a:xfrm>
          <a:prstGeom prst="wedgeEllipseCallout">
            <a:avLst>
              <a:gd name="adj1" fmla="val -47771"/>
              <a:gd name="adj2" fmla="val 65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endParaRPr lang="en-US" sz="4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</a:t>
            </a: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555924" y="1713724"/>
            <a:ext cx="5772038" cy="1391311"/>
          </a:xfrm>
          <a:prstGeom prst="wedgeEllipseCallout">
            <a:avLst>
              <a:gd name="adj1" fmla="val 52426"/>
              <a:gd name="adj2" fmla="val -38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endParaRPr lang="en-US" sz="4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</a:t>
            </a:r>
            <a:r>
              <a: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gọn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2175811" y="3257963"/>
            <a:ext cx="919715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Đơn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thu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gọn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là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đơn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chỉ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gồm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tích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biến</a:t>
            </a:r>
            <a:r>
              <a:rPr lang="en-US" altLang="en-US" sz="3200" dirty="0"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cs typeface="Arial" panose="020B0604020202020204" pitchFamily="34" charset="0"/>
              </a:rPr>
              <a:t>mà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biến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đã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được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nâng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lên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lũy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thừa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mũ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nguyên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dương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và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chỉ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được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viết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cs typeface="Arial" panose="020B0604020202020204" pitchFamily="34" charset="0"/>
              </a:rPr>
              <a:t>một</a:t>
            </a:r>
            <a:r>
              <a:rPr lang="en-US" altLang="en-US" sz="3200" b="1" i="1" dirty="0">
                <a:cs typeface="Arial" panose="020B0604020202020204" pitchFamily="34" charset="0"/>
              </a:rPr>
              <a:t> </a:t>
            </a:r>
            <a:r>
              <a:rPr lang="en-US" altLang="en-US" sz="3200" b="1" i="1" err="1">
                <a:cs typeface="Arial" panose="020B0604020202020204" pitchFamily="34" charset="0"/>
              </a:rPr>
              <a:t>lần</a:t>
            </a:r>
            <a:r>
              <a:rPr lang="en-US" altLang="en-US" sz="3200">
                <a:cs typeface="Arial" panose="020B0604020202020204" pitchFamily="34" charset="0"/>
              </a:rPr>
              <a:t>.</a:t>
            </a:r>
            <a:endParaRPr lang="en-US" alt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4210026"/>
            <a:ext cx="228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Khái</a:t>
            </a:r>
            <a:r>
              <a:rPr lang="en-US" altLang="en-US" sz="3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niệm</a:t>
            </a:r>
            <a:r>
              <a:rPr lang="en-US" altLang="en-US" sz="3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7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A55E02-4153-87FA-9D22-C89261EF41C1}"/>
              </a:ext>
            </a:extLst>
          </p:cNvPr>
          <p:cNvSpPr txBox="1"/>
          <p:nvPr/>
        </p:nvSpPr>
        <p:spPr>
          <a:xfrm>
            <a:off x="2218683" y="5543083"/>
            <a:ext cx="92834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Số nói trên gọi là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hệ số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phần còn lại là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phần biến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của đơn thức thu gọn.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73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5" grpId="0"/>
      <p:bldP spid="2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542995" y="1167259"/>
            <a:ext cx="888674" cy="6624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290080" y="1252300"/>
            <a:ext cx="293600" cy="4433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17155" y="12173"/>
            <a:ext cx="1515445" cy="95251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8035"/>
            <a:ext cx="5328138" cy="7387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34872" y="4129777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257342"/>
              </p:ext>
            </p:extLst>
          </p:nvPr>
        </p:nvGraphicFramePr>
        <p:xfrm>
          <a:off x="836604" y="915142"/>
          <a:ext cx="21224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723600" imgH="380880" progId="Equation.DSMT4">
                  <p:embed/>
                </p:oleObj>
              </mc:Choice>
              <mc:Fallback>
                <p:oleObj name="Equation" r:id="rId4" imgW="72360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04" y="915142"/>
                        <a:ext cx="2122488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60831" y="14603"/>
            <a:ext cx="555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</a:t>
            </a:r>
            <a:r>
              <a:rPr lang="vi-V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dụ: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vi-VN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gọn đơn thức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1801" y="1996052"/>
            <a:ext cx="10607040" cy="229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773430" algn="l"/>
              </a:tabLst>
            </a:pPr>
            <a:r>
              <a:rPr lang="vi-VN" sz="3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 ý: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773430" algn="l"/>
              </a:tabLs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Khi viết đơn thức thu gọn ta viết hệ số trước, phần biến sau và các biến được viết theo thứ tự trong bảng chữ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660638"/>
              </p:ext>
            </p:extLst>
          </p:nvPr>
        </p:nvGraphicFramePr>
        <p:xfrm>
          <a:off x="2642752" y="903818"/>
          <a:ext cx="342741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1168200" imgH="406080" progId="Equation.DSMT4">
                  <p:embed/>
                </p:oleObj>
              </mc:Choice>
              <mc:Fallback>
                <p:oleObj name="Equation" r:id="rId6" imgW="1168200" imgH="4060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752" y="903818"/>
                        <a:ext cx="3427413" cy="1200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200132"/>
              </p:ext>
            </p:extLst>
          </p:nvPr>
        </p:nvGraphicFramePr>
        <p:xfrm>
          <a:off x="5868981" y="1117035"/>
          <a:ext cx="14906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1" y="1117035"/>
                        <a:ext cx="1490662" cy="67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937284" y="147825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Hệ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Up Arrow 23"/>
          <p:cNvSpPr/>
          <p:nvPr/>
        </p:nvSpPr>
        <p:spPr>
          <a:xfrm rot="2581509">
            <a:off x="6649814" y="726780"/>
            <a:ext cx="158037" cy="566451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510272" y="1444484"/>
            <a:ext cx="903832" cy="21807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460212" y="1035517"/>
            <a:ext cx="3011215" cy="98369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64E9A8-9BEE-3720-7D04-AB39A43B753F}"/>
              </a:ext>
            </a:extLst>
          </p:cNvPr>
          <p:cNvSpPr txBox="1"/>
          <p:nvPr/>
        </p:nvSpPr>
        <p:spPr>
          <a:xfrm>
            <a:off x="1063848" y="4307457"/>
            <a:ext cx="7791450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73430" algn="l"/>
              </a:tabLst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Ta cũng coi một số là đơn thức thu gọn.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6B76A-DA31-37B8-FF64-A780CD0CD78F}"/>
              </a:ext>
            </a:extLst>
          </p:cNvPr>
          <p:cNvSpPr txBox="1"/>
          <p:nvPr/>
        </p:nvSpPr>
        <p:spPr>
          <a:xfrm>
            <a:off x="1037174" y="5259377"/>
            <a:ext cx="10449626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Từ nay khi nói đến đơn thức nếu không nói gì thêm ta hiểu rằng đó là đơn thức thu gọn.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58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 animBg="1"/>
      <p:bldP spid="12" grpId="0" animBg="1"/>
      <p:bldP spid="2" grpId="0" animBg="1"/>
      <p:bldP spid="14" grpId="0"/>
      <p:bldP spid="19" grpId="0"/>
      <p:bldP spid="11" grpId="0"/>
      <p:bldP spid="24" grpId="0" animBg="1"/>
      <p:bldP spid="25" grpId="0" animBg="1"/>
      <p:bldP spid="26" grpId="0" animBg="1"/>
      <p:bldP spid="1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3D8221C-4529-D47B-24D4-8F9057642A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524437"/>
              </p:ext>
            </p:extLst>
          </p:nvPr>
        </p:nvGraphicFramePr>
        <p:xfrm>
          <a:off x="2527300" y="1473200"/>
          <a:ext cx="26352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622080" imgH="228600" progId="Equation.DSMT4">
                  <p:embed/>
                </p:oleObj>
              </mc:Choice>
              <mc:Fallback>
                <p:oleObj name="Equation" r:id="rId3" imgW="622080" imgH="2286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1473200"/>
                        <a:ext cx="2635250" cy="1006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F7F9BE-124C-59C6-D2B0-71661236AF5C}"/>
              </a:ext>
            </a:extLst>
          </p:cNvPr>
          <p:cNvSpPr txBox="1"/>
          <p:nvPr/>
        </p:nvSpPr>
        <p:spPr>
          <a:xfrm>
            <a:off x="2501418" y="498254"/>
            <a:ext cx="41443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vi-VN" sz="3500" dirty="0">
                <a:latin typeface="Arial" panose="020B0604020202020204" pitchFamily="34" charset="0"/>
                <a:cs typeface="Arial" panose="020B0604020202020204" pitchFamily="34" charset="0"/>
              </a:rPr>
              <a:t> gọn </a:t>
            </a:r>
            <a:r>
              <a:rPr lang="vi-VN" sz="3500">
                <a:latin typeface="Arial" panose="020B0604020202020204" pitchFamily="34" charset="0"/>
                <a:cs typeface="Arial" panose="020B0604020202020204" pitchFamily="34" charset="0"/>
              </a:rPr>
              <a:t>đơn thức</a:t>
            </a: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460F26-2661-00C5-5BCA-7AA245E0FC13}"/>
              </a:ext>
            </a:extLst>
          </p:cNvPr>
          <p:cNvGrpSpPr/>
          <p:nvPr/>
        </p:nvGrpSpPr>
        <p:grpSpPr>
          <a:xfrm>
            <a:off x="1401558" y="157579"/>
            <a:ext cx="1038370" cy="1055958"/>
            <a:chOff x="552547" y="3826743"/>
            <a:chExt cx="1038370" cy="10559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31A2A9-D609-B6E4-24F6-BF571DED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2547" y="3826743"/>
              <a:ext cx="1038370" cy="100979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1ED708C-B32F-8F5A-F7DA-41748BE5DB26}"/>
                </a:ext>
              </a:extLst>
            </p:cNvPr>
            <p:cNvSpPr/>
            <p:nvPr/>
          </p:nvSpPr>
          <p:spPr>
            <a:xfrm>
              <a:off x="1134156" y="4348891"/>
              <a:ext cx="349588" cy="378385"/>
            </a:xfrm>
            <a:prstGeom prst="ellipse">
              <a:avLst/>
            </a:prstGeom>
            <a:solidFill>
              <a:srgbClr val="B3D8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6644B7-B225-64D0-B22A-C487CB2E06D2}"/>
                </a:ext>
              </a:extLst>
            </p:cNvPr>
            <p:cNvSpPr/>
            <p:nvPr/>
          </p:nvSpPr>
          <p:spPr>
            <a:xfrm>
              <a:off x="1102804" y="4251759"/>
              <a:ext cx="434734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590958-F264-B836-7687-07B06AFB38B0}"/>
              </a:ext>
            </a:extLst>
          </p:cNvPr>
          <p:cNvGrpSpPr/>
          <p:nvPr/>
        </p:nvGrpSpPr>
        <p:grpSpPr>
          <a:xfrm rot="8757556">
            <a:off x="-1568163" y="2471484"/>
            <a:ext cx="3136324" cy="6858000"/>
            <a:chOff x="9055676" y="0"/>
            <a:chExt cx="3136324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06634B-72B1-C7C1-6DB2-7339237C985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F1C7B8-B5CA-2005-4682-FB5F4FCB80C1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5FE947-7E5D-AD59-2AF7-E743D6E59AE2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30572C-919C-DBC4-3618-05F59008D3E2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C0241F-E19D-89B9-66B2-2FE90C472A2F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27194EC-16F0-FAD9-D363-DB0E8E9112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622826"/>
              </p:ext>
            </p:extLst>
          </p:nvPr>
        </p:nvGraphicFramePr>
        <p:xfrm>
          <a:off x="4010025" y="3317875"/>
          <a:ext cx="40211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1028520" imgH="228600" progId="Equation.DSMT4">
                  <p:embed/>
                </p:oleObj>
              </mc:Choice>
              <mc:Fallback>
                <p:oleObj name="Equation" r:id="rId6" imgW="102852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3D8221C-4529-D47B-24D4-8F9057642A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0025" y="3317875"/>
                        <a:ext cx="4021138" cy="930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B73B6E8-9D04-9042-1A86-21846B73C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264041"/>
              </p:ext>
            </p:extLst>
          </p:nvPr>
        </p:nvGraphicFramePr>
        <p:xfrm>
          <a:off x="3937000" y="4464050"/>
          <a:ext cx="573405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8" imgW="1409400" imgH="380880" progId="Equation.DSMT4">
                  <p:embed/>
                </p:oleObj>
              </mc:Choice>
              <mc:Fallback>
                <p:oleObj name="Equation" r:id="rId8" imgW="1409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37000" y="4464050"/>
                        <a:ext cx="5734050" cy="154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AB4C56A-9B1C-4CDE-ABFB-A0D3DFE32EA6}"/>
              </a:ext>
            </a:extLst>
          </p:cNvPr>
          <p:cNvSpPr txBox="1"/>
          <p:nvPr/>
        </p:nvSpPr>
        <p:spPr>
          <a:xfrm>
            <a:off x="2107187" y="2813711"/>
            <a:ext cx="414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981917D-AB61-7A04-E472-1B7354A21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283962"/>
              </p:ext>
            </p:extLst>
          </p:nvPr>
        </p:nvGraphicFramePr>
        <p:xfrm>
          <a:off x="6356350" y="1212850"/>
          <a:ext cx="3603625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10" imgW="761760" imgH="380880" progId="Equation.DSMT4">
                  <p:embed/>
                </p:oleObj>
              </mc:Choice>
              <mc:Fallback>
                <p:oleObj name="Equation" r:id="rId10" imgW="761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6350" y="1212850"/>
                        <a:ext cx="3603625" cy="155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68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05759" y="1200731"/>
            <a:ext cx="109147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Trong giờ học nhóm  bạn Hà và bạn Tĩnh cùng lấy các ví dụ về các đơn thức</a:t>
            </a:r>
          </a:p>
          <a:p>
            <a:r>
              <a:rPr lang="vi-VN" sz="3200" dirty="0"/>
              <a:t>Bạn Hà viết :  </a:t>
            </a:r>
          </a:p>
          <a:p>
            <a:r>
              <a:rPr lang="vi-VN" sz="3200" dirty="0"/>
              <a:t>Bạn Tĩnh viết :  </a:t>
            </a:r>
          </a:p>
          <a:p>
            <a:r>
              <a:rPr lang="vi-VN" sz="3200" dirty="0"/>
              <a:t>Bạn Hà nói : “ Ồ! Đơn thức của mình và cậu có điểm chung rất hay đó, đúng là bạn thân”</a:t>
            </a:r>
          </a:p>
          <a:p>
            <a:r>
              <a:rPr lang="vi-VN" sz="3200" dirty="0"/>
              <a:t>Đố các em điểm chung mà bạn Hà đang nói đến là gì?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5199679" y="1957262"/>
            <a:ext cx="6363986" cy="918753"/>
          </a:xfrm>
          <a:prstGeom prst="wedgeEllipseCallout">
            <a:avLst>
              <a:gd name="adj1" fmla="val -57932"/>
              <a:gd name="adj2" fmla="val 48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cs typeface="Times New Roman" panose="02020603050405020304" pitchFamily="18" charset="0"/>
              </a:rPr>
              <a:t>Hai đơn </a:t>
            </a:r>
            <a:r>
              <a:rPr lang="vi-VN" sz="3200">
                <a:cs typeface="Times New Roman" panose="02020603050405020304" pitchFamily="18" charset="0"/>
              </a:rPr>
              <a:t>thức </a:t>
            </a:r>
            <a:endParaRPr lang="en-US" sz="3200">
              <a:cs typeface="Times New Roman" panose="02020603050405020304" pitchFamily="18" charset="0"/>
            </a:endParaRPr>
          </a:p>
          <a:p>
            <a:pPr algn="ctr"/>
            <a:r>
              <a:rPr lang="vi-VN" sz="3200">
                <a:cs typeface="Times New Roman" panose="02020603050405020304" pitchFamily="18" charset="0"/>
              </a:rPr>
              <a:t>đồng dạng</a:t>
            </a:r>
            <a:r>
              <a:rPr lang="en-US" sz="3200">
                <a:cs typeface="Times New Roman" panose="02020603050405020304" pitchFamily="18" charset="0"/>
              </a:rPr>
              <a:t>.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14424" y="2073764"/>
            <a:ext cx="1838577" cy="122082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9081" y="5784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9081" y="30168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808890"/>
              </p:ext>
            </p:extLst>
          </p:nvPr>
        </p:nvGraphicFramePr>
        <p:xfrm>
          <a:off x="2914424" y="2228458"/>
          <a:ext cx="1482772" cy="58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609480" imgH="228600" progId="Equation.DSMT4">
                  <p:embed/>
                </p:oleObj>
              </mc:Choice>
              <mc:Fallback>
                <p:oleObj name="Equation" r:id="rId4" imgW="6094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424" y="2228458"/>
                        <a:ext cx="1482772" cy="588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406746"/>
              </p:ext>
            </p:extLst>
          </p:nvPr>
        </p:nvGraphicFramePr>
        <p:xfrm>
          <a:off x="3285577" y="2667554"/>
          <a:ext cx="1016000" cy="59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406224" imgH="228501" progId="Equation.DSMT4">
                  <p:embed/>
                </p:oleObj>
              </mc:Choice>
              <mc:Fallback>
                <p:oleObj name="Equation" r:id="rId6" imgW="406224" imgH="22850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577" y="2667554"/>
                        <a:ext cx="1016000" cy="590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05759" y="4972538"/>
            <a:ext cx="10719960" cy="148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/>
              <a:t>Điểm chung của hai đơn thức trên là hệ số khác </a:t>
            </a:r>
            <a:r>
              <a:rPr lang="vi-VN" sz="3200"/>
              <a:t>0 </a:t>
            </a:r>
            <a:endParaRPr lang="en-US" sz="3200"/>
          </a:p>
          <a:p>
            <a:pPr algn="ctr">
              <a:lnSpc>
                <a:spcPct val="150000"/>
              </a:lnSpc>
            </a:pPr>
            <a:r>
              <a:rPr lang="vi-VN" sz="3200"/>
              <a:t>và </a:t>
            </a:r>
            <a:r>
              <a:rPr lang="vi-VN" sz="3200" dirty="0"/>
              <a:t>có chung phần biến.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93458" y="-56356"/>
            <a:ext cx="4691669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9740" indent="-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vi-VN" sz="3200" b="1">
                <a:solidFill>
                  <a:srgbClr val="000000"/>
                </a:solidFill>
                <a:ea typeface="Calibri" panose="020F0502020204030204" pitchFamily="34" charset="0"/>
              </a:rPr>
              <a:t>. </a:t>
            </a:r>
            <a:r>
              <a:rPr lang="vi-VN" sz="3200" b="1" dirty="0">
                <a:solidFill>
                  <a:srgbClr val="000000"/>
                </a:solidFill>
                <a:ea typeface="Calibri" panose="020F0502020204030204" pitchFamily="34" charset="0"/>
              </a:rPr>
              <a:t>Đơn thức đồng dạng</a:t>
            </a:r>
            <a:endParaRPr lang="en-US" sz="3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12" y="602958"/>
            <a:ext cx="1800493" cy="62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a typeface="Calibri" panose="020F0502020204030204" pitchFamily="34" charset="0"/>
              </a:rPr>
              <a:t>a) </a:t>
            </a:r>
            <a:r>
              <a:rPr lang="vi-VN" sz="3200" b="1">
                <a:solidFill>
                  <a:srgbClr val="000000"/>
                </a:solidFill>
                <a:ea typeface="Calibri" panose="020F0502020204030204" pitchFamily="34" charset="0"/>
              </a:rPr>
              <a:t>Ví dụ:</a:t>
            </a:r>
            <a:endParaRPr lang="en-US" sz="3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13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2" grpId="0" animBg="1"/>
      <p:bldP spid="25" grpId="0" animBg="1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3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3" name="5-Point Star 52">
            <a:hlinkClick r:id="rId4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46086" y="5224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5" name="5-Point Star 54">
            <a:hlinkClick r:id="rId5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58842" y="18158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57" name="5-Point Star 56">
            <a:hlinkClick r:id="rId6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9" name="5-Point Star 58">
            <a:hlinkClick r:id="rId7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0325605" y="24337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1" name="5-Point Star 60">
            <a:hlinkClick r:id="" action="ppaction://noaction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568198" y="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5" name="5-Point Star 64">
            <a:hlinkClick r:id="" action="ppaction://noaction"/>
          </p:cNvPr>
          <p:cNvSpPr/>
          <p:nvPr/>
        </p:nvSpPr>
        <p:spPr>
          <a:xfrm>
            <a:off x="4451482" y="542937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102992" y="393876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7" name="5-Point Star 66">
            <a:hlinkClick r:id="" action="ppaction://noaction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56513" y="2012205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9" name="5-Point Star 68">
            <a:hlinkClick r:id="" action="ppaction://noaction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9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Bài mới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-213986" y="4788776"/>
            <a:ext cx="848098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TÌM SAO TẶNG CÔ</a:t>
            </a:r>
            <a:endParaRPr lang="en-US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33333E-6 L 1.66667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869723" y="4344788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0" y="248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5424" y="1846018"/>
            <a:ext cx="11088982" cy="39645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đơn </a:t>
            </a:r>
            <a:r>
              <a:rPr lang="vi-VN" sz="5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 </a:t>
            </a: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dạng </a:t>
            </a:r>
            <a:r>
              <a:rPr lang="vi-VN" sz="5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hai đơn thức có </a:t>
            </a:r>
            <a:r>
              <a:rPr lang="vi-VN" sz="5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 số khác 0 </a:t>
            </a:r>
            <a:r>
              <a:rPr lang="vi-VN" sz="5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có </a:t>
            </a:r>
            <a:r>
              <a:rPr lang="vi-VN" sz="5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 phần </a:t>
            </a:r>
            <a:r>
              <a:rPr lang="vi-VN" sz="54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11" y="-200152"/>
            <a:ext cx="1479598" cy="1479598"/>
          </a:xfrm>
          <a:prstGeom prst="rect">
            <a:avLst/>
          </a:prstGeom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4653" y="48378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F1C212-77C9-FC3E-026E-6F0A71F7CDEC}"/>
              </a:ext>
            </a:extLst>
          </p:cNvPr>
          <p:cNvSpPr txBox="1"/>
          <p:nvPr/>
        </p:nvSpPr>
        <p:spPr>
          <a:xfrm>
            <a:off x="1477987" y="288059"/>
            <a:ext cx="7451386" cy="74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Khái niệm: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91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618669" y="4812801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85566" y="245775"/>
            <a:ext cx="110769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 ra c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 thức trong mỗi trường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 sau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131956"/>
              </p:ext>
            </p:extLst>
          </p:nvPr>
        </p:nvGraphicFramePr>
        <p:xfrm>
          <a:off x="1504946" y="1877218"/>
          <a:ext cx="3621087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1218960" imgH="228600" progId="Equation.DSMT4">
                  <p:embed/>
                </p:oleObj>
              </mc:Choice>
              <mc:Fallback>
                <p:oleObj name="Equation" r:id="rId4" imgW="1218960" imgH="2286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46" y="1877218"/>
                        <a:ext cx="3621087" cy="696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07554135-594A-5634-73C4-C4AA4FBB94DB}"/>
              </a:ext>
            </a:extLst>
          </p:cNvPr>
          <p:cNvGrpSpPr/>
          <p:nvPr/>
        </p:nvGrpSpPr>
        <p:grpSpPr>
          <a:xfrm>
            <a:off x="556212" y="3368424"/>
            <a:ext cx="10339242" cy="1228112"/>
            <a:chOff x="563112" y="3146139"/>
            <a:chExt cx="10339242" cy="1228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19F6AF5-CC0F-73B1-CA57-7840882875B6}"/>
                    </a:ext>
                  </a:extLst>
                </p:cNvPr>
                <p:cNvSpPr txBox="1"/>
                <p:nvPr/>
              </p:nvSpPr>
              <p:spPr>
                <a:xfrm>
                  <a:off x="563112" y="3204700"/>
                  <a:ext cx="10339242" cy="11695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en-US" sz="35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a) Các</a:t>
                  </a:r>
                  <a:r>
                    <a:rPr kumimoji="0" lang="en-US" sz="3500" b="0" i="0" u="none" strike="noStrike" kern="1200" cap="none" spc="0" normalizeH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đơn thức                      và            đồng dạng vì chúng có hệ số khác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3500" b="0" i="0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a14:m>
                  <a:r>
                    <a:rPr kumimoji="0" lang="en-US" sz="3500" b="0" i="0" u="none" strike="noStrike" kern="1200" cap="none" spc="0" normalizeH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và có cùng phần biến.  </a:t>
                  </a:r>
                  <a:endPara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19F6AF5-CC0F-73B1-CA57-7840882875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12" y="3204700"/>
                  <a:ext cx="10339242" cy="1169551"/>
                </a:xfrm>
                <a:prstGeom prst="rect">
                  <a:avLst/>
                </a:prstGeom>
                <a:blipFill>
                  <a:blip r:embed="rId6"/>
                  <a:stretch>
                    <a:fillRect l="-1710" t="-8333" r="-1651" b="-177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5" name="Object 5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7803714"/>
                    </p:ext>
                  </p:extLst>
                </p:nvPr>
              </p:nvGraphicFramePr>
              <p:xfrm>
                <a:off x="3981012" y="3166103"/>
                <a:ext cx="2601912" cy="72690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363" name="Equation" r:id="rId7" imgW="876240" imgH="228600" progId="Equation.DSMT4">
                        <p:embed/>
                      </p:oleObj>
                    </mc:Choice>
                    <mc:Fallback>
                      <p:oleObj name="Equation" r:id="rId7" imgW="876240" imgH="228600" progId="Equation.DSMT4">
                        <p:embed/>
                        <p:pic>
                          <p:nvPicPr>
                            <p:cNvPr id="41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81012" y="3166103"/>
                              <a:ext cx="2601912" cy="72690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5" name="Object 5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7803714"/>
                    </p:ext>
                  </p:extLst>
                </p:nvPr>
              </p:nvGraphicFramePr>
              <p:xfrm>
                <a:off x="3981012" y="3166103"/>
                <a:ext cx="2601912" cy="72690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9" imgW="876240" imgH="228600" progId="Equation.DSMT4">
                        <p:embed/>
                      </p:oleObj>
                    </mc:Choice>
                    <mc:Fallback>
                      <p:oleObj name="Equation" r:id="rId9" imgW="876240" imgH="228600" progId="Equation.DSMT4">
                        <p:embed/>
                        <p:pic>
                          <p:nvPicPr>
                            <p:cNvPr id="41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81012" y="3166103"/>
                              <a:ext cx="2601912" cy="72690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6" name="Object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750449"/>
                    </p:ext>
                  </p:extLst>
                </p:nvPr>
              </p:nvGraphicFramePr>
              <p:xfrm>
                <a:off x="7096963" y="3146139"/>
                <a:ext cx="1470025" cy="7350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364" name="Equation" r:id="rId11" imgW="495000" imgH="241200" progId="Equation.DSMT4">
                        <p:embed/>
                      </p:oleObj>
                    </mc:Choice>
                    <mc:Fallback>
                      <p:oleObj name="Equation" r:id="rId11" imgW="495000" imgH="241200" progId="Equation.DSMT4">
                        <p:embed/>
                        <p:pic>
                          <p:nvPicPr>
                            <p:cNvPr id="46" name="Object 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96963" y="3146139"/>
                              <a:ext cx="1470025" cy="7350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6" name="Object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750449"/>
                    </p:ext>
                  </p:extLst>
                </p:nvPr>
              </p:nvGraphicFramePr>
              <p:xfrm>
                <a:off x="7096963" y="3146139"/>
                <a:ext cx="1470025" cy="7350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3" imgW="495000" imgH="241200" progId="Equation.DSMT4">
                        <p:embed/>
                      </p:oleObj>
                    </mc:Choice>
                    <mc:Fallback>
                      <p:oleObj name="Equation" r:id="rId13" imgW="495000" imgH="241200" progId="Equation.DSMT4">
                        <p:embed/>
                        <p:pic>
                          <p:nvPicPr>
                            <p:cNvPr id="46" name="Object 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96963" y="3146139"/>
                              <a:ext cx="1470025" cy="7350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C22E66-DB90-7100-4254-04846AB131D2}"/>
              </a:ext>
            </a:extLst>
          </p:cNvPr>
          <p:cNvGrpSpPr/>
          <p:nvPr/>
        </p:nvGrpSpPr>
        <p:grpSpPr>
          <a:xfrm>
            <a:off x="556212" y="4871520"/>
            <a:ext cx="10713480" cy="1478418"/>
            <a:chOff x="556212" y="4508617"/>
            <a:chExt cx="10713480" cy="14784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B92054-09CF-86F8-A59B-5601D37BD25D}"/>
                </a:ext>
              </a:extLst>
            </p:cNvPr>
            <p:cNvSpPr txBox="1"/>
            <p:nvPr/>
          </p:nvSpPr>
          <p:spPr>
            <a:xfrm>
              <a:off x="556212" y="4508617"/>
              <a:ext cx="10713480" cy="147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b) Các đơn thức                             không đồng dạng vì chúng không có cùng phần biến. 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608275"/>
                </p:ext>
              </p:extLst>
            </p:nvPr>
          </p:nvGraphicFramePr>
          <p:xfrm>
            <a:off x="3681569" y="4577167"/>
            <a:ext cx="3120166" cy="7230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Equation" r:id="rId15" imgW="1015920" imgH="228600" progId="Equation.DSMT4">
                    <p:embed/>
                  </p:oleObj>
                </mc:Choice>
                <mc:Fallback>
                  <p:oleObj name="Equation" r:id="rId15" imgW="1015920" imgH="228600" progId="Equation.DSMT4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1569" y="4577167"/>
                          <a:ext cx="3120166" cy="72300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56F3C2-0736-27E6-D9B0-35B0C1250EDD}"/>
              </a:ext>
            </a:extLst>
          </p:cNvPr>
          <p:cNvGrpSpPr/>
          <p:nvPr/>
        </p:nvGrpSpPr>
        <p:grpSpPr>
          <a:xfrm>
            <a:off x="1498721" y="965844"/>
            <a:ext cx="4880510" cy="734334"/>
            <a:chOff x="1541463" y="1238399"/>
            <a:chExt cx="4880510" cy="734334"/>
          </a:xfrm>
        </p:grpSpPr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0618188"/>
                </p:ext>
              </p:extLst>
            </p:nvPr>
          </p:nvGraphicFramePr>
          <p:xfrm>
            <a:off x="1541463" y="1238399"/>
            <a:ext cx="3016250" cy="734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Equation" r:id="rId16" imgW="1015920" imgH="228600" progId="Equation.DSMT4">
                    <p:embed/>
                  </p:oleObj>
                </mc:Choice>
                <mc:Fallback>
                  <p:oleObj name="Equation" r:id="rId16" imgW="1015920" imgH="2286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1463" y="1238399"/>
                          <a:ext cx="3016250" cy="73433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8494481"/>
                </p:ext>
              </p:extLst>
            </p:nvPr>
          </p:nvGraphicFramePr>
          <p:xfrm>
            <a:off x="5128977" y="1238722"/>
            <a:ext cx="1292996" cy="725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Equation" r:id="rId17" imgW="495000" imgH="241200" progId="Equation.DSMT4">
                    <p:embed/>
                  </p:oleObj>
                </mc:Choice>
                <mc:Fallback>
                  <p:oleObj name="Equation" r:id="rId17" imgW="4950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128977" y="1238722"/>
                          <a:ext cx="1292996" cy="7255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424BFF-E1CE-DADF-7B7E-05E142E3D145}"/>
                </a:ext>
              </a:extLst>
            </p:cNvPr>
            <p:cNvSpPr txBox="1"/>
            <p:nvPr/>
          </p:nvSpPr>
          <p:spPr>
            <a:xfrm>
              <a:off x="4555997" y="1340893"/>
              <a:ext cx="8538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BE50B88-3F5E-AF27-D43F-EC74B488D7C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00" y="0"/>
            <a:ext cx="714375" cy="762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4AD103-3158-6A87-E226-AF79D23CF87A}"/>
              </a:ext>
            </a:extLst>
          </p:cNvPr>
          <p:cNvSpPr txBox="1"/>
          <p:nvPr/>
        </p:nvSpPr>
        <p:spPr>
          <a:xfrm>
            <a:off x="5545718" y="2599237"/>
            <a:ext cx="110056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0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42692" y="40032"/>
            <a:ext cx="3429707" cy="68095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751101" y="4637846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61390" y="3140534"/>
            <a:ext cx="6735253" cy="653685"/>
            <a:chOff x="4871257" y="83128"/>
            <a:chExt cx="7331909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098918" y="179139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LUYỆN TẬP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8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916" y="868859"/>
            <a:ext cx="508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61655" y="1901824"/>
            <a:ext cx="234444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61654" y="1142139"/>
            <a:ext cx="321401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311561"/>
              </p:ext>
            </p:extLst>
          </p:nvPr>
        </p:nvGraphicFramePr>
        <p:xfrm>
          <a:off x="825691" y="1541088"/>
          <a:ext cx="5617726" cy="103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1993900" imgH="393700" progId="Equation.DSMT4">
                  <p:embed/>
                </p:oleObj>
              </mc:Choice>
              <mc:Fallback>
                <p:oleObj name="Equation" r:id="rId4" imgW="19939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91" y="1541088"/>
                        <a:ext cx="5617726" cy="1039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787761" y="1963472"/>
            <a:ext cx="339047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462585"/>
              </p:ext>
            </p:extLst>
          </p:nvPr>
        </p:nvGraphicFramePr>
        <p:xfrm>
          <a:off x="6244969" y="1587333"/>
          <a:ext cx="5285376" cy="10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6" imgW="1828800" imgH="393700" progId="Equation.DSMT4">
                  <p:embed/>
                </p:oleObj>
              </mc:Choice>
              <mc:Fallback>
                <p:oleObj name="Equation" r:id="rId6" imgW="1828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969" y="1587333"/>
                        <a:ext cx="5285376" cy="100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58944"/>
              </p:ext>
            </p:extLst>
          </p:nvPr>
        </p:nvGraphicFramePr>
        <p:xfrm>
          <a:off x="915328" y="2550155"/>
          <a:ext cx="5426123" cy="1069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8" imgW="2120900" imgH="419100" progId="Equation.DSMT4">
                  <p:embed/>
                </p:oleObj>
              </mc:Choice>
              <mc:Fallback>
                <p:oleObj name="Equation" r:id="rId8" imgW="21209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328" y="2550155"/>
                        <a:ext cx="5426123" cy="1069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753006" y="3951200"/>
            <a:ext cx="10516687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Chỉ ra các biểu thức là đơn thức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Những đơn thức nào chưa thu gọn?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gọn những đơn thức đó, chỉ ra hệ số và phần biến của đơn thức.</a:t>
            </a:r>
            <a:endParaRPr lang="en-US" sz="36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0971" y="83755"/>
            <a:ext cx="323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690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32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121" y="3410594"/>
            <a:ext cx="580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đơn thức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gọn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61654" y="1142139"/>
            <a:ext cx="3214018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875095"/>
              </p:ext>
            </p:extLst>
          </p:nvPr>
        </p:nvGraphicFramePr>
        <p:xfrm>
          <a:off x="216053" y="1748296"/>
          <a:ext cx="59055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4" imgW="2247840" imgH="393480" progId="Equation.DSMT4">
                  <p:embed/>
                </p:oleObj>
              </mc:Choice>
              <mc:Fallback>
                <p:oleObj name="Equation" r:id="rId4" imgW="22478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53" y="1748296"/>
                        <a:ext cx="5905500" cy="1236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02720" y="1084284"/>
            <a:ext cx="2486469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23305"/>
              </p:ext>
            </p:extLst>
          </p:nvPr>
        </p:nvGraphicFramePr>
        <p:xfrm>
          <a:off x="5927878" y="1791159"/>
          <a:ext cx="5570538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6" imgW="2120900" imgH="419100" progId="Equation.DSMT4">
                  <p:embed/>
                </p:oleObj>
              </mc:Choice>
              <mc:Fallback>
                <p:oleObj name="Equation" r:id="rId6" imgW="21209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878" y="1791159"/>
                        <a:ext cx="5570538" cy="1235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23066" y="718624"/>
            <a:ext cx="5533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biểu thức là đơn thức: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183045"/>
              </p:ext>
            </p:extLst>
          </p:nvPr>
        </p:nvGraphicFramePr>
        <p:xfrm>
          <a:off x="1667156" y="4290001"/>
          <a:ext cx="4102195" cy="111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8" imgW="1651000" imgH="393700" progId="Equation.DSMT4">
                  <p:embed/>
                </p:oleObj>
              </mc:Choice>
              <mc:Fallback>
                <p:oleObj name="Equation" r:id="rId8" imgW="16510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156" y="4290001"/>
                        <a:ext cx="4102195" cy="1115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673906" y="2922833"/>
            <a:ext cx="2675944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950666"/>
              </p:ext>
            </p:extLst>
          </p:nvPr>
        </p:nvGraphicFramePr>
        <p:xfrm>
          <a:off x="5721350" y="4311296"/>
          <a:ext cx="4829691" cy="1129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10" imgW="2120900" imgH="419100" progId="Equation.DSMT4">
                  <p:embed/>
                </p:oleObj>
              </mc:Choice>
              <mc:Fallback>
                <p:oleObj name="Equation" r:id="rId10" imgW="21209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4311296"/>
                        <a:ext cx="4829691" cy="1129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38943" y="3182747"/>
            <a:ext cx="7052427" cy="653685"/>
            <a:chOff x="7558253" y="-22275"/>
            <a:chExt cx="7501721" cy="653685"/>
          </a:xfrm>
        </p:grpSpPr>
        <p:sp>
          <p:nvSpPr>
            <p:cNvPr id="2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7558253" y="-22275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7955726" y="108255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8865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302720" y="1084284"/>
            <a:ext cx="2486469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7610" y="934623"/>
            <a:ext cx="5562490" cy="724788"/>
          </a:xfrm>
          <a:custGeom>
            <a:avLst/>
            <a:gdLst>
              <a:gd name="connsiteX0" fmla="*/ 0 w 5511690"/>
              <a:gd name="connsiteY0" fmla="*/ 0 h 610488"/>
              <a:gd name="connsiteX1" fmla="*/ 5511690 w 5511690"/>
              <a:gd name="connsiteY1" fmla="*/ 0 h 610488"/>
              <a:gd name="connsiteX2" fmla="*/ 5511690 w 5511690"/>
              <a:gd name="connsiteY2" fmla="*/ 610488 h 610488"/>
              <a:gd name="connsiteX3" fmla="*/ 0 w 5511690"/>
              <a:gd name="connsiteY3" fmla="*/ 610488 h 610488"/>
              <a:gd name="connsiteX4" fmla="*/ 0 w 5511690"/>
              <a:gd name="connsiteY4" fmla="*/ 0 h 610488"/>
              <a:gd name="connsiteX0" fmla="*/ 12700 w 5524390"/>
              <a:gd name="connsiteY0" fmla="*/ 0 h 724788"/>
              <a:gd name="connsiteX1" fmla="*/ 5524390 w 5524390"/>
              <a:gd name="connsiteY1" fmla="*/ 0 h 724788"/>
              <a:gd name="connsiteX2" fmla="*/ 5524390 w 5524390"/>
              <a:gd name="connsiteY2" fmla="*/ 610488 h 724788"/>
              <a:gd name="connsiteX3" fmla="*/ 0 w 5524390"/>
              <a:gd name="connsiteY3" fmla="*/ 724788 h 724788"/>
              <a:gd name="connsiteX4" fmla="*/ 12700 w 5524390"/>
              <a:gd name="connsiteY4" fmla="*/ 0 h 724788"/>
              <a:gd name="connsiteX0" fmla="*/ 12700 w 5562490"/>
              <a:gd name="connsiteY0" fmla="*/ 0 h 724788"/>
              <a:gd name="connsiteX1" fmla="*/ 5524390 w 5562490"/>
              <a:gd name="connsiteY1" fmla="*/ 0 h 724788"/>
              <a:gd name="connsiteX2" fmla="*/ 5562490 w 5562490"/>
              <a:gd name="connsiteY2" fmla="*/ 724788 h 724788"/>
              <a:gd name="connsiteX3" fmla="*/ 0 w 5562490"/>
              <a:gd name="connsiteY3" fmla="*/ 724788 h 724788"/>
              <a:gd name="connsiteX4" fmla="*/ 12700 w 5562490"/>
              <a:gd name="connsiteY4" fmla="*/ 0 h 72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2490" h="724788">
                <a:moveTo>
                  <a:pt x="12700" y="0"/>
                </a:moveTo>
                <a:lnTo>
                  <a:pt x="5524390" y="0"/>
                </a:lnTo>
                <a:lnTo>
                  <a:pt x="5562490" y="724788"/>
                </a:lnTo>
                <a:lnTo>
                  <a:pt x="0" y="724788"/>
                </a:lnTo>
                <a:lnTo>
                  <a:pt x="127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ệ số </a:t>
            </a:r>
            <a:r>
              <a:rPr lang="en-US" sz="320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là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 ; </a:t>
            </a:r>
            <a:r>
              <a:rPr lang="vi-VN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phần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673906" y="2922833"/>
            <a:ext cx="2675944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600802"/>
              </p:ext>
            </p:extLst>
          </p:nvPr>
        </p:nvGraphicFramePr>
        <p:xfrm>
          <a:off x="8209869" y="853528"/>
          <a:ext cx="594687" cy="83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279360" imgH="380880" progId="Equation.DSMT4">
                  <p:embed/>
                </p:oleObj>
              </mc:Choice>
              <mc:Fallback>
                <p:oleObj name="Equation" r:id="rId4" imgW="279360" imgH="3808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9869" y="853528"/>
                        <a:ext cx="594687" cy="839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92365" y="128135"/>
            <a:ext cx="8048176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Thu gọn và chỉ ra hệ số và phần 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272484"/>
              </p:ext>
            </p:extLst>
          </p:nvPr>
        </p:nvGraphicFramePr>
        <p:xfrm>
          <a:off x="-165100" y="807230"/>
          <a:ext cx="6757564" cy="931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6" imgW="3124080" imgH="380880" progId="Equation.DSMT4">
                  <p:embed/>
                </p:oleObj>
              </mc:Choice>
              <mc:Fallback>
                <p:oleObj name="Equation" r:id="rId6" imgW="3124080" imgH="3808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5100" y="807230"/>
                        <a:ext cx="6757564" cy="931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417399"/>
              </p:ext>
            </p:extLst>
          </p:nvPr>
        </p:nvGraphicFramePr>
        <p:xfrm>
          <a:off x="-165100" y="1920699"/>
          <a:ext cx="6079074" cy="100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8" imgW="2819400" imgH="393700" progId="Equation.DSMT4">
                  <p:embed/>
                </p:oleObj>
              </mc:Choice>
              <mc:Fallback>
                <p:oleObj name="Equation" r:id="rId8" imgW="28194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5100" y="1920699"/>
                        <a:ext cx="6079074" cy="1002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262471" y="2043698"/>
            <a:ext cx="5942229" cy="785642"/>
          </a:xfrm>
          <a:custGeom>
            <a:avLst/>
            <a:gdLst>
              <a:gd name="connsiteX0" fmla="*/ 0 w 5929529"/>
              <a:gd name="connsiteY0" fmla="*/ 0 h 658642"/>
              <a:gd name="connsiteX1" fmla="*/ 5929529 w 5929529"/>
              <a:gd name="connsiteY1" fmla="*/ 0 h 658642"/>
              <a:gd name="connsiteX2" fmla="*/ 5929529 w 5929529"/>
              <a:gd name="connsiteY2" fmla="*/ 658642 h 658642"/>
              <a:gd name="connsiteX3" fmla="*/ 0 w 5929529"/>
              <a:gd name="connsiteY3" fmla="*/ 658642 h 658642"/>
              <a:gd name="connsiteX4" fmla="*/ 0 w 5929529"/>
              <a:gd name="connsiteY4" fmla="*/ 0 h 658642"/>
              <a:gd name="connsiteX0" fmla="*/ 0 w 5929529"/>
              <a:gd name="connsiteY0" fmla="*/ 0 h 760242"/>
              <a:gd name="connsiteX1" fmla="*/ 5929529 w 5929529"/>
              <a:gd name="connsiteY1" fmla="*/ 0 h 760242"/>
              <a:gd name="connsiteX2" fmla="*/ 5929529 w 5929529"/>
              <a:gd name="connsiteY2" fmla="*/ 658642 h 760242"/>
              <a:gd name="connsiteX3" fmla="*/ 0 w 5929529"/>
              <a:gd name="connsiteY3" fmla="*/ 760242 h 760242"/>
              <a:gd name="connsiteX4" fmla="*/ 0 w 5929529"/>
              <a:gd name="connsiteY4" fmla="*/ 0 h 760242"/>
              <a:gd name="connsiteX0" fmla="*/ 0 w 5942229"/>
              <a:gd name="connsiteY0" fmla="*/ 0 h 785642"/>
              <a:gd name="connsiteX1" fmla="*/ 5929529 w 5942229"/>
              <a:gd name="connsiteY1" fmla="*/ 0 h 785642"/>
              <a:gd name="connsiteX2" fmla="*/ 5942229 w 5942229"/>
              <a:gd name="connsiteY2" fmla="*/ 785642 h 785642"/>
              <a:gd name="connsiteX3" fmla="*/ 0 w 5942229"/>
              <a:gd name="connsiteY3" fmla="*/ 760242 h 785642"/>
              <a:gd name="connsiteX4" fmla="*/ 0 w 5942229"/>
              <a:gd name="connsiteY4" fmla="*/ 0 h 78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2229" h="785642">
                <a:moveTo>
                  <a:pt x="0" y="0"/>
                </a:moveTo>
                <a:lnTo>
                  <a:pt x="5929529" y="0"/>
                </a:lnTo>
                <a:lnTo>
                  <a:pt x="5942229" y="785642"/>
                </a:lnTo>
                <a:lnTo>
                  <a:pt x="0" y="7602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ệ số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 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và phần 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806136"/>
              </p:ext>
            </p:extLst>
          </p:nvPr>
        </p:nvGraphicFramePr>
        <p:xfrm>
          <a:off x="7860912" y="2006480"/>
          <a:ext cx="673488" cy="82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10" imgW="279360" imgH="380880" progId="Equation.DSMT4">
                  <p:embed/>
                </p:oleObj>
              </mc:Choice>
              <mc:Fallback>
                <p:oleObj name="Equation" r:id="rId10" imgW="279360" imgH="3808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0912" y="2006480"/>
                        <a:ext cx="673488" cy="8256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784880"/>
              </p:ext>
            </p:extLst>
          </p:nvPr>
        </p:nvGraphicFramePr>
        <p:xfrm>
          <a:off x="-32438" y="3004983"/>
          <a:ext cx="5946412" cy="1051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12" imgW="2527300" imgH="419100" progId="Equation.DSMT4">
                  <p:embed/>
                </p:oleObj>
              </mc:Choice>
              <mc:Fallback>
                <p:oleObj name="Equation" r:id="rId12" imgW="25273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438" y="3004983"/>
                        <a:ext cx="5946412" cy="1051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252846" y="3180713"/>
            <a:ext cx="5948379" cy="793368"/>
          </a:xfrm>
          <a:custGeom>
            <a:avLst/>
            <a:gdLst>
              <a:gd name="connsiteX0" fmla="*/ 0 w 5929529"/>
              <a:gd name="connsiteY0" fmla="*/ 0 h 658642"/>
              <a:gd name="connsiteX1" fmla="*/ 5929529 w 5929529"/>
              <a:gd name="connsiteY1" fmla="*/ 0 h 658642"/>
              <a:gd name="connsiteX2" fmla="*/ 5929529 w 5929529"/>
              <a:gd name="connsiteY2" fmla="*/ 658642 h 658642"/>
              <a:gd name="connsiteX3" fmla="*/ 0 w 5929529"/>
              <a:gd name="connsiteY3" fmla="*/ 658642 h 658642"/>
              <a:gd name="connsiteX4" fmla="*/ 0 w 5929529"/>
              <a:gd name="connsiteY4" fmla="*/ 0 h 658642"/>
              <a:gd name="connsiteX0" fmla="*/ 19250 w 5948779"/>
              <a:gd name="connsiteY0" fmla="*/ 0 h 745270"/>
              <a:gd name="connsiteX1" fmla="*/ 5948779 w 5948779"/>
              <a:gd name="connsiteY1" fmla="*/ 0 h 745270"/>
              <a:gd name="connsiteX2" fmla="*/ 5948779 w 5948779"/>
              <a:gd name="connsiteY2" fmla="*/ 658642 h 745270"/>
              <a:gd name="connsiteX3" fmla="*/ 0 w 5948779"/>
              <a:gd name="connsiteY3" fmla="*/ 745270 h 745270"/>
              <a:gd name="connsiteX4" fmla="*/ 19250 w 5948779"/>
              <a:gd name="connsiteY4" fmla="*/ 0 h 745270"/>
              <a:gd name="connsiteX0" fmla="*/ 19250 w 5958405"/>
              <a:gd name="connsiteY0" fmla="*/ 0 h 783771"/>
              <a:gd name="connsiteX1" fmla="*/ 5948779 w 5958405"/>
              <a:gd name="connsiteY1" fmla="*/ 0 h 783771"/>
              <a:gd name="connsiteX2" fmla="*/ 5958405 w 5958405"/>
              <a:gd name="connsiteY2" fmla="*/ 783771 h 783771"/>
              <a:gd name="connsiteX3" fmla="*/ 0 w 5958405"/>
              <a:gd name="connsiteY3" fmla="*/ 745270 h 783771"/>
              <a:gd name="connsiteX4" fmla="*/ 19250 w 5958405"/>
              <a:gd name="connsiteY4" fmla="*/ 0 h 783771"/>
              <a:gd name="connsiteX0" fmla="*/ 9625 w 5948780"/>
              <a:gd name="connsiteY0" fmla="*/ 0 h 1017131"/>
              <a:gd name="connsiteX1" fmla="*/ 5939154 w 5948780"/>
              <a:gd name="connsiteY1" fmla="*/ 0 h 1017131"/>
              <a:gd name="connsiteX2" fmla="*/ 5948780 w 5948780"/>
              <a:gd name="connsiteY2" fmla="*/ 783771 h 1017131"/>
              <a:gd name="connsiteX3" fmla="*/ 0 w 5948780"/>
              <a:gd name="connsiteY3" fmla="*/ 1017131 h 1017131"/>
              <a:gd name="connsiteX4" fmla="*/ 9625 w 5948780"/>
              <a:gd name="connsiteY4" fmla="*/ 0 h 1017131"/>
              <a:gd name="connsiteX0" fmla="*/ 9625 w 6006532"/>
              <a:gd name="connsiteY0" fmla="*/ 0 h 1018560"/>
              <a:gd name="connsiteX1" fmla="*/ 5939154 w 6006532"/>
              <a:gd name="connsiteY1" fmla="*/ 0 h 1018560"/>
              <a:gd name="connsiteX2" fmla="*/ 6006532 w 6006532"/>
              <a:gd name="connsiteY2" fmla="*/ 1018560 h 1018560"/>
              <a:gd name="connsiteX3" fmla="*/ 0 w 6006532"/>
              <a:gd name="connsiteY3" fmla="*/ 1017131 h 1018560"/>
              <a:gd name="connsiteX4" fmla="*/ 9625 w 6006532"/>
              <a:gd name="connsiteY4" fmla="*/ 0 h 1018560"/>
              <a:gd name="connsiteX0" fmla="*/ 9625 w 5939154"/>
              <a:gd name="connsiteY0" fmla="*/ 0 h 1018560"/>
              <a:gd name="connsiteX1" fmla="*/ 5939154 w 5939154"/>
              <a:gd name="connsiteY1" fmla="*/ 0 h 1018560"/>
              <a:gd name="connsiteX2" fmla="*/ 5910279 w 5939154"/>
              <a:gd name="connsiteY2" fmla="*/ 1018560 h 1018560"/>
              <a:gd name="connsiteX3" fmla="*/ 0 w 5939154"/>
              <a:gd name="connsiteY3" fmla="*/ 1017131 h 1018560"/>
              <a:gd name="connsiteX4" fmla="*/ 9625 w 5939154"/>
              <a:gd name="connsiteY4" fmla="*/ 0 h 1018560"/>
              <a:gd name="connsiteX0" fmla="*/ 9625 w 5948379"/>
              <a:gd name="connsiteY0" fmla="*/ 0 h 1018560"/>
              <a:gd name="connsiteX1" fmla="*/ 5939154 w 5948379"/>
              <a:gd name="connsiteY1" fmla="*/ 0 h 1018560"/>
              <a:gd name="connsiteX2" fmla="*/ 5948379 w 5948379"/>
              <a:gd name="connsiteY2" fmla="*/ 1018560 h 1018560"/>
              <a:gd name="connsiteX3" fmla="*/ 0 w 5948379"/>
              <a:gd name="connsiteY3" fmla="*/ 1017131 h 1018560"/>
              <a:gd name="connsiteX4" fmla="*/ 9625 w 5948379"/>
              <a:gd name="connsiteY4" fmla="*/ 0 h 10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8379" h="1018560">
                <a:moveTo>
                  <a:pt x="9625" y="0"/>
                </a:moveTo>
                <a:lnTo>
                  <a:pt x="5939154" y="0"/>
                </a:lnTo>
                <a:lnTo>
                  <a:pt x="5948379" y="1018560"/>
                </a:lnTo>
                <a:lnTo>
                  <a:pt x="0" y="1017131"/>
                </a:lnTo>
                <a:cubicBezTo>
                  <a:pt x="3208" y="678087"/>
                  <a:pt x="6417" y="339044"/>
                  <a:pt x="962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ệ số </a:t>
            </a:r>
            <a:r>
              <a:rPr lang="en-US" sz="320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là</a:t>
            </a: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;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phần 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79427"/>
              </p:ext>
            </p:extLst>
          </p:nvPr>
        </p:nvGraphicFramePr>
        <p:xfrm>
          <a:off x="7802546" y="3135391"/>
          <a:ext cx="40481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14" imgW="190440" imgH="380880" progId="Equation.DSMT4">
                  <p:embed/>
                </p:oleObj>
              </mc:Choice>
              <mc:Fallback>
                <p:oleObj name="Equation" r:id="rId14" imgW="190440" imgH="3808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2546" y="3135391"/>
                        <a:ext cx="404813" cy="839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855407" y="4709651"/>
            <a:ext cx="2335945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241704"/>
              </p:ext>
            </p:extLst>
          </p:nvPr>
        </p:nvGraphicFramePr>
        <p:xfrm>
          <a:off x="94982" y="4313240"/>
          <a:ext cx="8799873" cy="896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16" imgW="3962160" imgH="393480" progId="Equation.DSMT4">
                  <p:embed/>
                </p:oleObj>
              </mc:Choice>
              <mc:Fallback>
                <p:oleObj name="Equation" r:id="rId16" imgW="396216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82" y="4313240"/>
                        <a:ext cx="8799873" cy="896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986790" y="5414080"/>
            <a:ext cx="5950733" cy="912642"/>
          </a:xfrm>
          <a:custGeom>
            <a:avLst/>
            <a:gdLst>
              <a:gd name="connsiteX0" fmla="*/ 0 w 5950733"/>
              <a:gd name="connsiteY0" fmla="*/ 0 h 658642"/>
              <a:gd name="connsiteX1" fmla="*/ 5950733 w 5950733"/>
              <a:gd name="connsiteY1" fmla="*/ 0 h 658642"/>
              <a:gd name="connsiteX2" fmla="*/ 5950733 w 5950733"/>
              <a:gd name="connsiteY2" fmla="*/ 658642 h 658642"/>
              <a:gd name="connsiteX3" fmla="*/ 0 w 5950733"/>
              <a:gd name="connsiteY3" fmla="*/ 658642 h 658642"/>
              <a:gd name="connsiteX4" fmla="*/ 0 w 5950733"/>
              <a:gd name="connsiteY4" fmla="*/ 0 h 658642"/>
              <a:gd name="connsiteX0" fmla="*/ 0 w 5950733"/>
              <a:gd name="connsiteY0" fmla="*/ 0 h 912642"/>
              <a:gd name="connsiteX1" fmla="*/ 5950733 w 5950733"/>
              <a:gd name="connsiteY1" fmla="*/ 0 h 912642"/>
              <a:gd name="connsiteX2" fmla="*/ 5950733 w 5950733"/>
              <a:gd name="connsiteY2" fmla="*/ 658642 h 912642"/>
              <a:gd name="connsiteX3" fmla="*/ 0 w 5950733"/>
              <a:gd name="connsiteY3" fmla="*/ 912642 h 912642"/>
              <a:gd name="connsiteX4" fmla="*/ 0 w 5950733"/>
              <a:gd name="connsiteY4" fmla="*/ 0 h 912642"/>
              <a:gd name="connsiteX0" fmla="*/ 0 w 5950733"/>
              <a:gd name="connsiteY0" fmla="*/ 0 h 938042"/>
              <a:gd name="connsiteX1" fmla="*/ 5950733 w 5950733"/>
              <a:gd name="connsiteY1" fmla="*/ 0 h 938042"/>
              <a:gd name="connsiteX2" fmla="*/ 5925333 w 5950733"/>
              <a:gd name="connsiteY2" fmla="*/ 938042 h 938042"/>
              <a:gd name="connsiteX3" fmla="*/ 0 w 5950733"/>
              <a:gd name="connsiteY3" fmla="*/ 912642 h 938042"/>
              <a:gd name="connsiteX4" fmla="*/ 0 w 5950733"/>
              <a:gd name="connsiteY4" fmla="*/ 0 h 938042"/>
              <a:gd name="connsiteX0" fmla="*/ 0 w 5950733"/>
              <a:gd name="connsiteY0" fmla="*/ 0 h 912642"/>
              <a:gd name="connsiteX1" fmla="*/ 5950733 w 5950733"/>
              <a:gd name="connsiteY1" fmla="*/ 0 h 912642"/>
              <a:gd name="connsiteX2" fmla="*/ 5950733 w 5950733"/>
              <a:gd name="connsiteY2" fmla="*/ 899942 h 912642"/>
              <a:gd name="connsiteX3" fmla="*/ 0 w 5950733"/>
              <a:gd name="connsiteY3" fmla="*/ 912642 h 912642"/>
              <a:gd name="connsiteX4" fmla="*/ 0 w 5950733"/>
              <a:gd name="connsiteY4" fmla="*/ 0 h 9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0733" h="912642">
                <a:moveTo>
                  <a:pt x="0" y="0"/>
                </a:moveTo>
                <a:lnTo>
                  <a:pt x="5950733" y="0"/>
                </a:lnTo>
                <a:lnTo>
                  <a:pt x="5950733" y="899942"/>
                </a:lnTo>
                <a:lnTo>
                  <a:pt x="0" y="9126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H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ệ số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        ;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DengXian"/>
                <a:cs typeface="Arial" panose="020B0604020202020204" pitchFamily="34" charset="0"/>
              </a:rPr>
              <a:t>phần biến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405522"/>
              </p:ext>
            </p:extLst>
          </p:nvPr>
        </p:nvGraphicFramePr>
        <p:xfrm>
          <a:off x="4467213" y="5414080"/>
          <a:ext cx="1044575" cy="95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18" imgW="431640" imgH="380880" progId="Equation.DSMT4">
                  <p:embed/>
                </p:oleObj>
              </mc:Choice>
              <mc:Fallback>
                <p:oleObj name="Equation" r:id="rId18" imgW="431640" imgH="3808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13" y="5414080"/>
                        <a:ext cx="1044575" cy="952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895440"/>
              </p:ext>
            </p:extLst>
          </p:nvPr>
        </p:nvGraphicFramePr>
        <p:xfrm>
          <a:off x="7489825" y="5400727"/>
          <a:ext cx="1044575" cy="650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20" imgW="469800" imgH="228600" progId="Equation.DSMT4">
                  <p:embed/>
                </p:oleObj>
              </mc:Choice>
              <mc:Fallback>
                <p:oleObj name="Equation" r:id="rId20" imgW="469800" imgH="2286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5400727"/>
                        <a:ext cx="1044575" cy="650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448864"/>
              </p:ext>
            </p:extLst>
          </p:nvPr>
        </p:nvGraphicFramePr>
        <p:xfrm>
          <a:off x="10243190" y="3173791"/>
          <a:ext cx="927100" cy="63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22" imgW="393480" imgH="228600" progId="Equation.DSMT4">
                  <p:embed/>
                </p:oleObj>
              </mc:Choice>
              <mc:Fallback>
                <p:oleObj name="Equation" r:id="rId22" imgW="393480" imgH="22860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3190" y="3173791"/>
                        <a:ext cx="927100" cy="639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124900"/>
              </p:ext>
            </p:extLst>
          </p:nvPr>
        </p:nvGraphicFramePr>
        <p:xfrm>
          <a:off x="10561155" y="2005158"/>
          <a:ext cx="1495378" cy="675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24" imgW="672840" imgH="228600" progId="Equation.DSMT4">
                  <p:embed/>
                </p:oleObj>
              </mc:Choice>
              <mc:Fallback>
                <p:oleObj name="Equation" r:id="rId24" imgW="672840" imgH="2286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1155" y="2005158"/>
                        <a:ext cx="1495378" cy="6756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601705"/>
              </p:ext>
            </p:extLst>
          </p:nvPr>
        </p:nvGraphicFramePr>
        <p:xfrm>
          <a:off x="10799291" y="981994"/>
          <a:ext cx="12906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26" imgW="596880" imgH="228600" progId="Equation.DSMT4">
                  <p:embed/>
                </p:oleObj>
              </mc:Choice>
              <mc:Fallback>
                <p:oleObj name="Equation" r:id="rId26" imgW="596880" imgH="2286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9291" y="981994"/>
                        <a:ext cx="1290638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5498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7160" y="44960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38188" y="-1766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96000" y="14692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096000" y="7262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39045" y="1809224"/>
            <a:ext cx="2752358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0" y="384879"/>
            <a:ext cx="12192000" cy="4868765"/>
          </a:xfrm>
          <a:custGeom>
            <a:avLst/>
            <a:gdLst>
              <a:gd name="connsiteX0" fmla="*/ 0 w 12192000"/>
              <a:gd name="connsiteY0" fmla="*/ 0 h 4868765"/>
              <a:gd name="connsiteX1" fmla="*/ 12192000 w 12192000"/>
              <a:gd name="connsiteY1" fmla="*/ 0 h 4868765"/>
              <a:gd name="connsiteX2" fmla="*/ 12192000 w 12192000"/>
              <a:gd name="connsiteY2" fmla="*/ 4868765 h 4868765"/>
              <a:gd name="connsiteX3" fmla="*/ 0 w 12192000"/>
              <a:gd name="connsiteY3" fmla="*/ 4868765 h 4868765"/>
              <a:gd name="connsiteX4" fmla="*/ 0 w 12192000"/>
              <a:gd name="connsiteY4" fmla="*/ 0 h 4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868765" extrusionOk="0">
                <a:moveTo>
                  <a:pt x="0" y="0"/>
                </a:moveTo>
                <a:cubicBezTo>
                  <a:pt x="4137690" y="118645"/>
                  <a:pt x="7294484" y="116012"/>
                  <a:pt x="12192000" y="0"/>
                </a:cubicBezTo>
                <a:cubicBezTo>
                  <a:pt x="12059118" y="1223301"/>
                  <a:pt x="12276951" y="3543925"/>
                  <a:pt x="12192000" y="4868765"/>
                </a:cubicBezTo>
                <a:cubicBezTo>
                  <a:pt x="10871685" y="5003365"/>
                  <a:pt x="5389075" y="4711569"/>
                  <a:pt x="0" y="4868765"/>
                </a:cubicBezTo>
                <a:cubicBezTo>
                  <a:pt x="-20187" y="4011547"/>
                  <a:pt x="-152480" y="1438531"/>
                  <a:pt x="0" y="0"/>
                </a:cubicBezTo>
                <a:close/>
              </a:path>
            </a:pathLst>
          </a:custGeom>
          <a:noFill/>
          <a:ln w="69850">
            <a:solidFill>
              <a:srgbClr val="B5D98C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" y="1469230"/>
            <a:ext cx="120548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Đọc lại toàn bộ nội dung bài đã học.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Nắm vững cách nhận biết đơn thức nhiều biến, đơn thức đồng dạng; cách thu gọn đơn thức.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 lại của bài, tiết sau học tiếp.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Bài tập về nhà : Bài 2(sgk trang 10), Bài 1,2 (sbt trang 7).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618244"/>
            <a:ext cx="5962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/>
              <a:t>HƯỚNG DẪN TỰ HỌC Ở NHÀ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68933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27" y="4086166"/>
            <a:ext cx="3022700" cy="3022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179" y="2489465"/>
            <a:ext cx="9060364" cy="403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buFontTx/>
              <a:buChar char="-"/>
            </a:pP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giành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vi-VN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sinh giành được quyền tham gia trò chơi chọn ngôi sao có số mình thích để nhận gói câu hỏi.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Thời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85123" y="889073"/>
            <a:ext cx="63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SAO TẶNG CÔ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489517" y="1369257"/>
            <a:ext cx="2370958" cy="84045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798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8" y="138500"/>
            <a:ext cx="11087014" cy="6619634"/>
          </a:xfrm>
          <a:prstGeom prst="rect">
            <a:avLst/>
          </a:prstGeom>
        </p:spPr>
      </p:pic>
      <p:sp>
        <p:nvSpPr>
          <p:cNvPr id="9" name="Pentagon 8">
            <a:hlinkClick r:id="rId7" action="ppaction://hlinksldjump"/>
          </p:cNvPr>
          <p:cNvSpPr/>
          <p:nvPr/>
        </p:nvSpPr>
        <p:spPr>
          <a:xfrm flipH="1">
            <a:off x="10159100" y="5842000"/>
            <a:ext cx="1874159" cy="91613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834737"/>
            <a:ext cx="7620000" cy="1365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</a:t>
            </a:r>
          </a:p>
          <a:p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98763" y="420221"/>
            <a:ext cx="994947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vi-VN" altLang="en-US" sz="3200" b="1" dirty="0">
                <a:cs typeface="Arial" panose="020B0604020202020204" pitchFamily="34" charset="0"/>
              </a:rPr>
              <a:t>Câu 1: </a:t>
            </a:r>
            <a:r>
              <a:rPr lang="vi-VN" altLang="en-US" sz="3200" dirty="0">
                <a:cs typeface="Arial" panose="020B0604020202020204" pitchFamily="34" charset="0"/>
              </a:rPr>
              <a:t>Viết biểu thức biểu thị diện tích hình vuông có độ dài là 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496575"/>
              </p:ext>
            </p:extLst>
          </p:nvPr>
        </p:nvGraphicFramePr>
        <p:xfrm>
          <a:off x="2456163" y="873125"/>
          <a:ext cx="150653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8" imgW="520560" imgH="228600" progId="Equation.DSMT4">
                  <p:embed/>
                </p:oleObj>
              </mc:Choice>
              <mc:Fallback>
                <p:oleObj name="Equation" r:id="rId8" imgW="5205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163" y="873125"/>
                        <a:ext cx="1506537" cy="715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577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-138499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128067"/>
              </p:ext>
            </p:extLst>
          </p:nvPr>
        </p:nvGraphicFramePr>
        <p:xfrm>
          <a:off x="4851400" y="4097596"/>
          <a:ext cx="2029460" cy="87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0" imgW="609480" imgH="253800" progId="Equation.DSMT4">
                  <p:embed/>
                </p:oleObj>
              </mc:Choice>
              <mc:Fallback>
                <p:oleObj name="Equation" r:id="rId10" imgW="60948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097596"/>
                        <a:ext cx="2029460" cy="879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0" y="126370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433923"/>
              </p:ext>
            </p:extLst>
          </p:nvPr>
        </p:nvGraphicFramePr>
        <p:xfrm>
          <a:off x="4394200" y="2489200"/>
          <a:ext cx="914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2" imgW="914400" imgH="203040" progId="Equation.DSMT4">
                  <p:embed/>
                </p:oleObj>
              </mc:Choice>
              <mc:Fallback>
                <p:oleObj name="Equation" r:id="rId12" imgW="914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4200" y="2489200"/>
                        <a:ext cx="914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22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1" y="99749"/>
            <a:ext cx="10669536" cy="6473662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999" y="3715911"/>
            <a:ext cx="762000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ĐÁP ÁN: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24983" y="421383"/>
            <a:ext cx="993986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biểu thức biểu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iện </a:t>
            </a:r>
            <a:r>
              <a:rPr kumimoji="0" lang="vi-VN" altLang="en-US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 hình chữ nhật có độ dài lần lượt là 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396912"/>
              </p:ext>
            </p:extLst>
          </p:nvPr>
        </p:nvGraphicFramePr>
        <p:xfrm>
          <a:off x="4642650" y="892275"/>
          <a:ext cx="33337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1180800" imgH="228600" progId="Equation.DSMT4">
                  <p:embed/>
                </p:oleObj>
              </mc:Choice>
              <mc:Fallback>
                <p:oleObj name="Equation" r:id="rId6" imgW="1180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650" y="892275"/>
                        <a:ext cx="3333750" cy="692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77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28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764800"/>
              </p:ext>
            </p:extLst>
          </p:nvPr>
        </p:nvGraphicFramePr>
        <p:xfrm>
          <a:off x="4486539" y="4006695"/>
          <a:ext cx="2816754" cy="91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850680" imgH="253800" progId="Equation.DSMT4">
                  <p:embed/>
                </p:oleObj>
              </mc:Choice>
              <mc:Fallback>
                <p:oleObj name="Equation" r:id="rId8" imgW="8506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539" y="4006695"/>
                        <a:ext cx="2816754" cy="9186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152400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8" y="99749"/>
            <a:ext cx="10948953" cy="6186751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9619380" y="5602018"/>
            <a:ext cx="1874159" cy="1252279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760010"/>
            <a:ext cx="762000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7733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747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356060"/>
              </p:ext>
            </p:extLst>
          </p:nvPr>
        </p:nvGraphicFramePr>
        <p:xfrm>
          <a:off x="4534852" y="4060824"/>
          <a:ext cx="34032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7" imgW="965160" imgH="253800" progId="Equation.DSMT4">
                  <p:embed/>
                </p:oleObj>
              </mc:Choice>
              <mc:Fallback>
                <p:oleObj name="Equation" r:id="rId7" imgW="9651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4852" y="4060824"/>
                        <a:ext cx="3403288" cy="911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87317" y="301092"/>
            <a:ext cx="10888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vi-VN" altLang="en-US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Viết biểu thức biểu thị thể tích hình hộp chữ nhật  có ba kích thước lần lượt là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363373"/>
              </p:ext>
            </p:extLst>
          </p:nvPr>
        </p:nvGraphicFramePr>
        <p:xfrm>
          <a:off x="5485894" y="755818"/>
          <a:ext cx="5106989" cy="720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9" imgW="1676160" imgH="228600" progId="Equation.DSMT4">
                  <p:embed/>
                </p:oleObj>
              </mc:Choice>
              <mc:Fallback>
                <p:oleObj name="Equation" r:id="rId9" imgW="16761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894" y="755818"/>
                        <a:ext cx="5106989" cy="7206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" y="287867"/>
            <a:ext cx="10982175" cy="5956842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9440148" y="5737795"/>
            <a:ext cx="1996759" cy="1139852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8703" y="3961035"/>
            <a:ext cx="7620000" cy="165724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ĐÁP ÁN: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510027"/>
              </p:ext>
            </p:extLst>
          </p:nvPr>
        </p:nvGraphicFramePr>
        <p:xfrm>
          <a:off x="5352627" y="4179103"/>
          <a:ext cx="900112" cy="1221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6" imgW="126720" imgH="164880" progId="Equation.DSMT4">
                  <p:embed/>
                </p:oleObj>
              </mc:Choice>
              <mc:Fallback>
                <p:oleObj name="Equation" r:id="rId6" imgW="126720" imgH="164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627" y="4179103"/>
                        <a:ext cx="900112" cy="1221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0" y="529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13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77757" y="1213598"/>
            <a:ext cx="1056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4: </a:t>
            </a:r>
            <a:r>
              <a:rPr lang="vi-VN" altLang="en-US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Giá trị biểu </a:t>
            </a:r>
            <a:r>
              <a:rPr lang="vi-VN" altLang="en-US" sz="32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thức                     tại          </a:t>
            </a:r>
            <a:r>
              <a:rPr lang="en-US" altLang="en-US" sz="32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altLang="en-US" sz="320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altLang="en-US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vi-VN" alt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67123"/>
              </p:ext>
            </p:extLst>
          </p:nvPr>
        </p:nvGraphicFramePr>
        <p:xfrm>
          <a:off x="5101008" y="1114425"/>
          <a:ext cx="2303462" cy="63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8" imgW="799920" imgH="203040" progId="Equation.DSMT4">
                  <p:embed/>
                </p:oleObj>
              </mc:Choice>
              <mc:Fallback>
                <p:oleObj name="Equation" r:id="rId8" imgW="79992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008" y="1114425"/>
                        <a:ext cx="2303462" cy="6361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902377"/>
              </p:ext>
            </p:extLst>
          </p:nvPr>
        </p:nvGraphicFramePr>
        <p:xfrm>
          <a:off x="7900988" y="1181848"/>
          <a:ext cx="1008062" cy="5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988" y="1181848"/>
                        <a:ext cx="1008062" cy="584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12" y="-54031"/>
            <a:ext cx="12299312" cy="6926838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317841" y="6219802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9815" y="4767710"/>
            <a:ext cx="8219872" cy="160715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     </a:t>
            </a:r>
            <a:r>
              <a:rPr lang="vi-VN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ĐÁP ÁN: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96" y="166101"/>
            <a:ext cx="4809066" cy="334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-1"/>
            <a:ext cx="116709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88148"/>
              </p:ext>
            </p:extLst>
          </p:nvPr>
        </p:nvGraphicFramePr>
        <p:xfrm>
          <a:off x="5037419" y="4700115"/>
          <a:ext cx="5121613" cy="1634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7" imgW="3073320" imgH="939600" progId="Equation.DSMT4">
                  <p:embed/>
                </p:oleObj>
              </mc:Choice>
              <mc:Fallback>
                <p:oleObj name="Equation" r:id="rId7" imgW="3073320" imgH="93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419" y="4700115"/>
                        <a:ext cx="5121613" cy="1634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902933" y="2698990"/>
            <a:ext cx="5852166" cy="653685"/>
            <a:chOff x="4871257" y="83128"/>
            <a:chExt cx="7232072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8069" y="271038"/>
            <a:ext cx="105325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5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5: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Biểu thức biểu thị tổng diện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5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tích </a:t>
            </a:r>
            <a:r>
              <a:rPr lang="vi-VN" altLang="en-US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vi-VN" altLang="en-US" sz="3500" dirty="0"/>
              <a:t> </a:t>
            </a:r>
            <a:r>
              <a:rPr lang="vi-VN" altLang="en-US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hình vuông và tam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50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giác </a:t>
            </a:r>
            <a:r>
              <a:rPr lang="vi-VN" altLang="en-US" sz="35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vuông là:</a:t>
            </a:r>
            <a:endParaRPr lang="vi-VN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99749"/>
            <a:ext cx="11049909" cy="7418651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385425" y="5825648"/>
            <a:ext cx="1874159" cy="1077217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4092959"/>
            <a:ext cx="904240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92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56637"/>
              </p:ext>
            </p:extLst>
          </p:nvPr>
        </p:nvGraphicFramePr>
        <p:xfrm>
          <a:off x="1479550" y="1117600"/>
          <a:ext cx="89058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6" imgW="3009600" imgH="406080" progId="Equation.DSMT4">
                  <p:embed/>
                </p:oleObj>
              </mc:Choice>
              <mc:Fallback>
                <p:oleObj name="Equation" r:id="rId6" imgW="300960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1117600"/>
                        <a:ext cx="8905875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954357"/>
              </p:ext>
            </p:extLst>
          </p:nvPr>
        </p:nvGraphicFramePr>
        <p:xfrm>
          <a:off x="3219450" y="4313238"/>
          <a:ext cx="68278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8" imgW="2463480" imgH="419040" progId="Equation.DSMT4">
                  <p:embed/>
                </p:oleObj>
              </mc:Choice>
              <mc:Fallback>
                <p:oleObj name="Equation" r:id="rId8" imgW="24634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4313238"/>
                        <a:ext cx="6827838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9011079" y="2590844"/>
            <a:ext cx="5749123" cy="766935"/>
            <a:chOff x="4871257" y="83128"/>
            <a:chExt cx="7232072" cy="653685"/>
          </a:xfrm>
        </p:grpSpPr>
        <p:sp>
          <p:nvSpPr>
            <p:cNvPr id="11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9"/>
              <a:ext cx="587955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</a:t>
              </a:r>
              <a:r>
                <a:rPr lang="vi-VN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1733" y="162141"/>
            <a:ext cx="11111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cs typeface="Arial" panose="020B0604020202020204" pitchFamily="34" charset="0"/>
              </a:rPr>
              <a:t>Câu 6:</a:t>
            </a:r>
            <a:r>
              <a:rPr lang="vi-VN" sz="3200" dirty="0">
                <a:cs typeface="Arial" panose="020B0604020202020204" pitchFamily="34" charset="0"/>
              </a:rPr>
              <a:t>Trong các biểu thức sau những biểu thức nào </a:t>
            </a:r>
            <a:r>
              <a:rPr lang="vi-VN" sz="3200" b="1" i="1" dirty="0">
                <a:cs typeface="Arial" panose="020B0604020202020204" pitchFamily="34" charset="0"/>
              </a:rPr>
              <a:t>không</a:t>
            </a:r>
            <a:r>
              <a:rPr lang="vi-VN" sz="3200" dirty="0">
                <a:cs typeface="Arial" panose="020B0604020202020204" pitchFamily="34" charset="0"/>
              </a:rPr>
              <a:t> phải là đơn thức một biến?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1509</Words>
  <Application>Microsoft Office PowerPoint</Application>
  <PresentationFormat>Widescreen</PresentationFormat>
  <Paragraphs>212</Paragraphs>
  <Slides>25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Tahoma</vt:lpstr>
      <vt:lpstr>Times New Roman</vt:lpstr>
      <vt:lpstr>Arial</vt:lpstr>
      <vt:lpstr>DengXian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134</cp:revision>
  <dcterms:created xsi:type="dcterms:W3CDTF">2018-04-11T05:48:28Z</dcterms:created>
  <dcterms:modified xsi:type="dcterms:W3CDTF">2025-09-08T05:55:24Z</dcterms:modified>
</cp:coreProperties>
</file>