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wmf" ContentType="image/x-wmf"/>
  <Default Extension="wma" ContentType="audio/x-ms-wma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7" r:id="rId5"/>
  </p:sldMasterIdLst>
  <p:notesMasterIdLst>
    <p:notesMasterId r:id="rId27"/>
  </p:notesMasterIdLst>
  <p:sldIdLst>
    <p:sldId id="342" r:id="rId6"/>
    <p:sldId id="405" r:id="rId7"/>
    <p:sldId id="406" r:id="rId8"/>
    <p:sldId id="407" r:id="rId9"/>
    <p:sldId id="408" r:id="rId10"/>
    <p:sldId id="409" r:id="rId11"/>
    <p:sldId id="391" r:id="rId12"/>
    <p:sldId id="392" r:id="rId13"/>
    <p:sldId id="393" r:id="rId14"/>
    <p:sldId id="394" r:id="rId15"/>
    <p:sldId id="410" r:id="rId16"/>
    <p:sldId id="411" r:id="rId17"/>
    <p:sldId id="397" r:id="rId18"/>
    <p:sldId id="398" r:id="rId19"/>
    <p:sldId id="414" r:id="rId20"/>
    <p:sldId id="416" r:id="rId21"/>
    <p:sldId id="399" r:id="rId22"/>
    <p:sldId id="400" r:id="rId23"/>
    <p:sldId id="412" r:id="rId24"/>
    <p:sldId id="413" r:id="rId25"/>
    <p:sldId id="263" r:id="rId26"/>
  </p:sldIdLst>
  <p:sldSz cx="12192000" cy="6858000"/>
  <p:notesSz cx="6858000" cy="9144000"/>
  <p:defaultTextStyle>
    <a:defPPr>
      <a:defRPr lang="en-US"/>
    </a:defPPr>
    <a:lvl1pPr marL="0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70AD47"/>
    <a:srgbClr val="FFD347"/>
    <a:srgbClr val="15142A"/>
    <a:srgbClr val="FAED3B"/>
    <a:srgbClr val="A7FDFF"/>
    <a:srgbClr val="3CDFE6"/>
    <a:srgbClr val="0C0D0E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6" autoAdjust="0"/>
    <p:restoredTop sz="84915" autoAdjust="0"/>
  </p:normalViewPr>
  <p:slideViewPr>
    <p:cSldViewPr snapToGrid="0">
      <p:cViewPr>
        <p:scale>
          <a:sx n="82" d="100"/>
          <a:sy n="82" d="100"/>
        </p:scale>
        <p:origin x="-462" y="-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1" d="100"/>
          <a:sy n="101" d="100"/>
        </p:scale>
        <p:origin x="-352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4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07/15/2024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Lớp</a:t>
            </a:r>
            <a:r>
              <a:rPr lang="en-US" baseline="0" smtClean="0"/>
              <a:t> trưởng tổ chức cho cả lớp chơi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63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</a:t>
            </a:r>
            <a:r>
              <a:rPr lang="en-US" baseline="0" smtClean="0"/>
              <a:t> thảo luận nhóm Hoạt đông3 và cử đại diện trình bày, các nhóm nhận xét.</a:t>
            </a:r>
          </a:p>
          <a:p>
            <a:r>
              <a:rPr lang="en-US" baseline="0" smtClean="0"/>
              <a:t>Gv chốt lại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98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 tự</a:t>
            </a:r>
            <a:r>
              <a:rPr lang="en-US" baseline="0" smtClean="0"/>
              <a:t> đọc và nêu nội dung ví dụ 5/sgk</a:t>
            </a:r>
          </a:p>
          <a:p>
            <a:r>
              <a:rPr lang="en-US" baseline="0" smtClean="0"/>
              <a:t>GV giải đáp thắc mắc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8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 thảo</a:t>
            </a:r>
            <a:r>
              <a:rPr lang="en-US" baseline="0" smtClean="0"/>
              <a:t> luận nhomd và cử đại diện trình bày</a:t>
            </a:r>
          </a:p>
          <a:p>
            <a:r>
              <a:rPr lang="en-US" baseline="0" smtClean="0"/>
              <a:t>GV đôn đốc, uốn nắn HS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 làm</a:t>
            </a:r>
            <a:r>
              <a:rPr lang="en-US" baseline="0" smtClean="0"/>
              <a:t> cá nhân và lên bảng trình bày</a:t>
            </a:r>
          </a:p>
          <a:p>
            <a:r>
              <a:rPr lang="en-US" baseline="0" smtClean="0"/>
              <a:t>HS  nhận xét</a:t>
            </a:r>
          </a:p>
          <a:p>
            <a:r>
              <a:rPr lang="en-US" baseline="0" smtClean="0"/>
              <a:t>GV lưu ý trình bày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168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smtClean="0"/>
              <a:t>Ý a) HS tự làm</a:t>
            </a:r>
          </a:p>
          <a:p>
            <a:r>
              <a:rPr lang="en-US" baseline="0" smtClean="0"/>
              <a:t>Ý b) GV gợi ý để HS làm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3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9DA67-8F0B-4DD8-B55E-35E50048CF5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71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9DA67-8F0B-4DD8-B55E-35E50048CF5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94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9DA67-8F0B-4DD8-B55E-35E50048CF5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34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9DA67-8F0B-4DD8-B55E-35E50048CF5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80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hoạt động cá nhân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04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</a:t>
            </a:r>
            <a:r>
              <a:rPr lang="en-US" baseline="0" smtClean="0"/>
              <a:t> đọc sgk ví dụ 4 và trình bày lại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61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</a:t>
            </a:r>
            <a:r>
              <a:rPr lang="en-US" baseline="0" smtClean="0"/>
              <a:t> thảo luận nhóm đôi Luyện tập 3 và cử đại diện trình bày, các nhóm nhận xét.</a:t>
            </a:r>
          </a:p>
          <a:p>
            <a:r>
              <a:rPr lang="en-US" baseline="0" smtClean="0"/>
              <a:t>Gv chốt lại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98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</a:t>
            </a:r>
            <a:r>
              <a:rPr lang="en-US" baseline="0" smtClean="0"/>
              <a:t> thảo luận nhóm Hoạt đông3 và cử đại diện trình bày, các nhóm nhận xét.</a:t>
            </a:r>
          </a:p>
          <a:p>
            <a:r>
              <a:rPr lang="en-US" baseline="0" smtClean="0"/>
              <a:t>Gv chốt lại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98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112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7" indent="0" algn="ctr">
              <a:buNone/>
              <a:defRPr sz="2000"/>
            </a:lvl2pPr>
            <a:lvl3pPr marL="914332" indent="0" algn="ctr">
              <a:buNone/>
              <a:defRPr sz="1900"/>
            </a:lvl3pPr>
            <a:lvl4pPr marL="1371498" indent="0" algn="ctr">
              <a:buNone/>
              <a:defRPr sz="1600"/>
            </a:lvl4pPr>
            <a:lvl5pPr marL="1828664" indent="0" algn="ctr">
              <a:buNone/>
              <a:defRPr sz="1600"/>
            </a:lvl5pPr>
            <a:lvl6pPr marL="2285830" indent="0" algn="ctr">
              <a:buNone/>
              <a:defRPr sz="1600"/>
            </a:lvl6pPr>
            <a:lvl7pPr marL="2742994" indent="0" algn="ctr">
              <a:buNone/>
              <a:defRPr sz="1600"/>
            </a:lvl7pPr>
            <a:lvl8pPr marL="3200160" indent="0" algn="ctr">
              <a:buNone/>
              <a:defRPr sz="1600"/>
            </a:lvl8pPr>
            <a:lvl9pPr marL="365732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D55C7-F279-479F-AAF1-0A18EC46E1F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DFDD3-8395-4F04-A8FA-A8D4DE5D77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3159A-240F-4E12-933A-1AA8652750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5199C-E5E6-4876-9251-10282A7BA8F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947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74066-39D0-4FE2-A00C-16D1B5CBA59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4DB87-7A0B-4864-B253-E8655A26E2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4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0C447-E2A9-4C2A-92D2-1660507A31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BE865-3636-43CA-A60E-1DBCACB5E1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353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0544E-1624-498F-BE8B-29734E5744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12A5-6A92-4CAA-B9C8-D9FDC57231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52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96350-F6D4-4FB0-89A5-8021E2D838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4FAFF-A754-414C-B795-DB4A6BCCEE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138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FD69A-05A1-4BE8-89C0-8F8E14A9EF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B09A6-4F0E-4A34-A2B6-3EFC1187A5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926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79C4A-A042-423C-8844-EE4F4C93A2C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0E515-C9D3-462E-8F85-6024325C12D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51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F10A8-E9F9-4145-B076-E7DAE90081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110D2-6724-4E76-88D5-C9DF73EC67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32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81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54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9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9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50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3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7" indent="0">
              <a:buNone/>
              <a:defRPr sz="1500"/>
            </a:lvl2pPr>
            <a:lvl3pPr marL="914332" indent="0">
              <a:buNone/>
              <a:defRPr sz="1200"/>
            </a:lvl3pPr>
            <a:lvl4pPr marL="1371498" indent="0">
              <a:buNone/>
              <a:defRPr sz="1100"/>
            </a:lvl4pPr>
            <a:lvl5pPr marL="1828664" indent="0">
              <a:buNone/>
              <a:defRPr sz="1100"/>
            </a:lvl5pPr>
            <a:lvl6pPr marL="2285830" indent="0">
              <a:buNone/>
              <a:defRPr sz="1100"/>
            </a:lvl6pPr>
            <a:lvl7pPr marL="2742994" indent="0">
              <a:buNone/>
              <a:defRPr sz="1100"/>
            </a:lvl7pPr>
            <a:lvl8pPr marL="3200160" indent="0">
              <a:buNone/>
              <a:defRPr sz="1100"/>
            </a:lvl8pPr>
            <a:lvl9pPr marL="365732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50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3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7" indent="0">
              <a:buNone/>
              <a:defRPr sz="1500"/>
            </a:lvl2pPr>
            <a:lvl3pPr marL="914332" indent="0">
              <a:buNone/>
              <a:defRPr sz="1200"/>
            </a:lvl3pPr>
            <a:lvl4pPr marL="1371498" indent="0">
              <a:buNone/>
              <a:defRPr sz="1100"/>
            </a:lvl4pPr>
            <a:lvl5pPr marL="1828664" indent="0">
              <a:buNone/>
              <a:defRPr sz="1100"/>
            </a:lvl5pPr>
            <a:lvl6pPr marL="2285830" indent="0">
              <a:buNone/>
              <a:defRPr sz="1100"/>
            </a:lvl6pPr>
            <a:lvl7pPr marL="2742994" indent="0">
              <a:buNone/>
              <a:defRPr sz="1100"/>
            </a:lvl7pPr>
            <a:lvl8pPr marL="3200160" indent="0">
              <a:buNone/>
              <a:defRPr sz="1100"/>
            </a:lvl8pPr>
            <a:lvl9pPr marL="365732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427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07/15/2024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427"/>
            <a:ext cx="41148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427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65" y="5438664"/>
            <a:ext cx="2086302" cy="165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2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2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75648231-F813-4FFA-B405-F96023333E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07/15/2024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2FD0D00D-797A-417E-8BC3-47EFCE9781F7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9410700" y="5438776"/>
            <a:ext cx="20875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509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7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6.bin"/><Relationship Id="rId5" Type="http://schemas.openxmlformats.org/officeDocument/2006/relationships/image" Target="../media/image37.wmf"/><Relationship Id="rId10" Type="http://schemas.openxmlformats.org/officeDocument/2006/relationships/image" Target="../media/image39.wmf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oleObject" Target="../embeddings/oleObject44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4.wmf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3.bin"/><Relationship Id="rId5" Type="http://schemas.openxmlformats.org/officeDocument/2006/relationships/image" Target="../media/image43.wmf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3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4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3.wmf"/><Relationship Id="rId2" Type="http://schemas.openxmlformats.org/officeDocument/2006/relationships/slideLayout" Target="../slideLayouts/slideLayout11.xml"/><Relationship Id="rId16" Type="http://schemas.openxmlformats.org/officeDocument/2006/relationships/oleObject" Target="../embeddings/oleObject6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19" Type="http://schemas.openxmlformats.org/officeDocument/2006/relationships/oleObject" Target="../embeddings/oleObject65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68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0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oleObject" Target="../embeddings/oleObject77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6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oleObject" Target="../embeddings/oleObject78.bin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2.wmf"/><Relationship Id="rId1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svg"/><Relationship Id="rId7" Type="http://schemas.openxmlformats.org/officeDocument/2006/relationships/image" Target="../media/image15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52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5.bin"/><Relationship Id="rId3" Type="http://schemas.microsoft.com/office/2007/relationships/media" Target="../media/media1.wma"/><Relationship Id="rId7" Type="http://schemas.openxmlformats.org/officeDocument/2006/relationships/slide" Target="slide12.xml"/><Relationship Id="rId12" Type="http://schemas.openxmlformats.org/officeDocument/2006/relationships/oleObject" Target="../embeddings/oleObject2.bin"/><Relationship Id="rId17" Type="http://schemas.openxmlformats.org/officeDocument/2006/relationships/image" Target="../media/image9.wmf"/><Relationship Id="rId2" Type="http://schemas.openxmlformats.org/officeDocument/2006/relationships/audio" Target="NULL" TargetMode="External"/><Relationship Id="rId16" Type="http://schemas.openxmlformats.org/officeDocument/2006/relationships/oleObject" Target="../embeddings/oleObject4.bin"/><Relationship Id="rId20" Type="http://schemas.openxmlformats.org/officeDocument/2006/relationships/audio" Target="../media/audio1.wav"/><Relationship Id="rId1" Type="http://schemas.openxmlformats.org/officeDocument/2006/relationships/vmlDrawing" Target="../drawings/vmlDrawing1.vml"/><Relationship Id="rId6" Type="http://schemas.openxmlformats.org/officeDocument/2006/relationships/audio" Target="../media/audio1.wav"/><Relationship Id="rId11" Type="http://schemas.openxmlformats.org/officeDocument/2006/relationships/image" Target="../media/image6.wmf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1.bin"/><Relationship Id="rId19" Type="http://schemas.openxmlformats.org/officeDocument/2006/relationships/image" Target="../media/image10.wmf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media" Target="../media/media1.wma"/><Relationship Id="rId7" Type="http://schemas.openxmlformats.org/officeDocument/2006/relationships/slide" Target="slide12.xml"/><Relationship Id="rId12" Type="http://schemas.openxmlformats.org/officeDocument/2006/relationships/audio" Target="../media/audio1.wav"/><Relationship Id="rId2" Type="http://schemas.openxmlformats.org/officeDocument/2006/relationships/audio" Target="NULL" TargetMode="External"/><Relationship Id="rId1" Type="http://schemas.openxmlformats.org/officeDocument/2006/relationships/vmlDrawing" Target="../drawings/vmlDrawing2.vml"/><Relationship Id="rId6" Type="http://schemas.openxmlformats.org/officeDocument/2006/relationships/audio" Target="../media/audio1.wav"/><Relationship Id="rId11" Type="http://schemas.openxmlformats.org/officeDocument/2006/relationships/image" Target="../media/image13.wmf"/><Relationship Id="rId5" Type="http://schemas.openxmlformats.org/officeDocument/2006/relationships/notesSlide" Target="../notesSlides/notesSlide3.xml"/><Relationship Id="rId10" Type="http://schemas.openxmlformats.org/officeDocument/2006/relationships/oleObject" Target="../embeddings/oleObject6.bin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1.bin"/><Relationship Id="rId3" Type="http://schemas.microsoft.com/office/2007/relationships/media" Target="../media/media1.wma"/><Relationship Id="rId21" Type="http://schemas.openxmlformats.org/officeDocument/2006/relationships/image" Target="../media/image19.wmf"/><Relationship Id="rId7" Type="http://schemas.openxmlformats.org/officeDocument/2006/relationships/slide" Target="slide12.xml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7.wmf"/><Relationship Id="rId2" Type="http://schemas.openxmlformats.org/officeDocument/2006/relationships/audio" Target="NULL" TargetMode="Externa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6" Type="http://schemas.openxmlformats.org/officeDocument/2006/relationships/audio" Target="../media/audio1.wav"/><Relationship Id="rId11" Type="http://schemas.openxmlformats.org/officeDocument/2006/relationships/image" Target="../media/image14.wmf"/><Relationship Id="rId5" Type="http://schemas.openxmlformats.org/officeDocument/2006/relationships/notesSlide" Target="../notesSlides/notesSlide4.xml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8.wmf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9.bin"/><Relationship Id="rId22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7.bin"/><Relationship Id="rId3" Type="http://schemas.microsoft.com/office/2007/relationships/media" Target="../media/media1.wma"/><Relationship Id="rId21" Type="http://schemas.openxmlformats.org/officeDocument/2006/relationships/image" Target="../media/image24.wmf"/><Relationship Id="rId7" Type="http://schemas.openxmlformats.org/officeDocument/2006/relationships/slide" Target="slide12.xml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2.wmf"/><Relationship Id="rId2" Type="http://schemas.openxmlformats.org/officeDocument/2006/relationships/audio" Target="NULL" TargetMode="Externa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4.vml"/><Relationship Id="rId6" Type="http://schemas.openxmlformats.org/officeDocument/2006/relationships/audio" Target="../media/audio1.wav"/><Relationship Id="rId11" Type="http://schemas.openxmlformats.org/officeDocument/2006/relationships/image" Target="../media/image14.wmf"/><Relationship Id="rId5" Type="http://schemas.openxmlformats.org/officeDocument/2006/relationships/notesSlide" Target="../notesSlides/notesSlide5.xml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3.wmf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5.bin"/><Relationship Id="rId22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11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!!2"/>
          <p:cNvSpPr>
            <a:spLocks noGrp="1"/>
          </p:cNvSpPr>
          <p:nvPr>
            <p:ph type="ctrTitle"/>
          </p:nvPr>
        </p:nvSpPr>
        <p:spPr>
          <a:xfrm>
            <a:off x="239715" y="2072781"/>
            <a:ext cx="11952286" cy="1417638"/>
          </a:xfrm>
        </p:spPr>
        <p:txBody>
          <a:bodyPr/>
          <a:lstStyle/>
          <a:p>
            <a:pPr eaLnBrk="1" hangingPunct="1"/>
            <a:r>
              <a:rPr lang="en-US" sz="5000" b="1">
                <a:solidFill>
                  <a:srgbClr val="C55A11"/>
                </a:solidFill>
                <a:latin typeface="Arial" charset="0"/>
                <a:cs typeface="Arial" charset="0"/>
              </a:rPr>
              <a:t/>
            </a:r>
            <a:br>
              <a:rPr lang="en-US" sz="5000" b="1">
                <a:solidFill>
                  <a:srgbClr val="C55A11"/>
                </a:solidFill>
                <a:latin typeface="Arial" charset="0"/>
                <a:cs typeface="Arial" charset="0"/>
              </a:rPr>
            </a:br>
            <a:r>
              <a:rPr lang="en-US" sz="5000" b="1" smtClean="0">
                <a:solidFill>
                  <a:srgbClr val="C55A11"/>
                </a:solidFill>
                <a:latin typeface="Arial" charset="0"/>
                <a:cs typeface="Arial" charset="0"/>
              </a:rPr>
              <a:t>Phương trình quy về phương trình bậc nhất một ẩn </a:t>
            </a:r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(Tiết 2)</a:t>
            </a:r>
            <a:endParaRPr lang="en-US" sz="5000" b="1">
              <a:solidFill>
                <a:srgbClr val="C55A11"/>
              </a:solidFill>
              <a:latin typeface="Arial" charset="0"/>
              <a:cs typeface="Arial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79814" y="4748213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Subtitle 2"/>
          <p:cNvSpPr>
            <a:spLocks noGrp="1"/>
          </p:cNvSpPr>
          <p:nvPr>
            <p:ph type="subTitle" idx="1"/>
          </p:nvPr>
        </p:nvSpPr>
        <p:spPr>
          <a:xfrm>
            <a:off x="1465262" y="5178426"/>
            <a:ext cx="9144000" cy="1655763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  <a:ea typeface="Tahoma" pitchFamily="34" charset="0"/>
                <a:cs typeface="Arial" charset="0"/>
              </a:rPr>
              <a:t>Giáo viên:……………………………</a:t>
            </a:r>
          </a:p>
        </p:txBody>
      </p:sp>
      <p:pic>
        <p:nvPicPr>
          <p:cNvPr id="12293" name="1" descr="Clipboard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31394">
            <a:off x="-634998" y="3883026"/>
            <a:ext cx="3194050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Graphic 18" descr="Ruler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710505">
            <a:off x="10171114" y="146050"/>
            <a:ext cx="15748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Graphic 20" descr="Pencil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79210">
            <a:off x="10917240" y="784225"/>
            <a:ext cx="1489076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!!1"/>
          <p:cNvSpPr txBox="1">
            <a:spLocks noChangeArrowheads="1"/>
          </p:cNvSpPr>
          <p:nvPr/>
        </p:nvSpPr>
        <p:spPr bwMode="auto">
          <a:xfrm>
            <a:off x="3750989" y="1248869"/>
            <a:ext cx="67627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smtClean="0">
                <a:solidFill>
                  <a:srgbClr val="C55A11"/>
                </a:solidFill>
                <a:latin typeface="Arial" charset="0"/>
                <a:cs typeface="Arial" charset="0"/>
              </a:rPr>
              <a:t>Đại 9 –C1-B1</a:t>
            </a:r>
            <a:endParaRPr lang="en-US" sz="4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297" name="Subtitle 2"/>
          <p:cNvSpPr txBox="1">
            <a:spLocks/>
          </p:cNvSpPr>
          <p:nvPr/>
        </p:nvSpPr>
        <p:spPr bwMode="auto">
          <a:xfrm>
            <a:off x="261938" y="105569"/>
            <a:ext cx="914400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None/>
            </a:pPr>
            <a:r>
              <a:rPr lang="en-US" sz="2800">
                <a:solidFill>
                  <a:prstClr val="white"/>
                </a:solidFill>
                <a:latin typeface="Arial" charset="0"/>
                <a:cs typeface="Tahoma" pitchFamily="34" charset="0"/>
              </a:rPr>
              <a:t>    PHÒNG GD&amp;ĐT………..</a:t>
            </a:r>
          </a:p>
          <a:p>
            <a:pPr defTabSz="91440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None/>
            </a:pPr>
            <a:r>
              <a:rPr lang="en-US" sz="2800">
                <a:solidFill>
                  <a:prstClr val="white"/>
                </a:solidFill>
                <a:latin typeface="Arial" charset="0"/>
                <a:cs typeface="Tahoma" pitchFamily="34" charset="0"/>
              </a:rPr>
              <a:t>TRƯỜNG THCS ………….……</a:t>
            </a:r>
          </a:p>
        </p:txBody>
      </p:sp>
    </p:spTree>
    <p:extLst>
      <p:ext uri="{BB962C8B-B14F-4D97-AF65-F5344CB8AC3E}">
        <p14:creationId xmlns:p14="http://schemas.microsoft.com/office/powerpoint/2010/main" val="2291075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57606" y="528164"/>
            <a:ext cx="230383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 3: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0792" y="1187921"/>
            <a:ext cx="7406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Tìm điều kiện xác định của phương trình 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sau: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746673"/>
              </p:ext>
            </p:extLst>
          </p:nvPr>
        </p:nvGraphicFramePr>
        <p:xfrm>
          <a:off x="4537275" y="1711141"/>
          <a:ext cx="2897717" cy="1051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55" name="Equation" r:id="rId4" imgW="1066337" imgH="393529" progId="Equation.DSMT4">
                  <p:embed/>
                </p:oleObj>
              </mc:Choice>
              <mc:Fallback>
                <p:oleObj name="Equation" r:id="rId4" imgW="1066337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275" y="1711141"/>
                        <a:ext cx="2897717" cy="1051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706057" y="2970423"/>
            <a:ext cx="1098437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Điều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kiện xác định của phương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trình                                là:</a:t>
            </a:r>
          </a:p>
          <a:p>
            <a:endParaRPr 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và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hay           và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323954"/>
              </p:ext>
            </p:extLst>
          </p:nvPr>
        </p:nvGraphicFramePr>
        <p:xfrm>
          <a:off x="6668715" y="3137457"/>
          <a:ext cx="289718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56" name="Equation" r:id="rId6" imgW="1066337" imgH="393529" progId="Equation.DSMT4">
                  <p:embed/>
                </p:oleObj>
              </mc:Choice>
              <mc:Fallback>
                <p:oleObj name="Equation" r:id="rId6" imgW="1066337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8715" y="3137457"/>
                        <a:ext cx="289718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074298"/>
              </p:ext>
            </p:extLst>
          </p:nvPr>
        </p:nvGraphicFramePr>
        <p:xfrm>
          <a:off x="3773350" y="4273670"/>
          <a:ext cx="1458410" cy="446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57" name="Equation" r:id="rId7" imgW="583693" imgH="177646" progId="Equation.DSMT4">
                  <p:embed/>
                </p:oleObj>
              </mc:Choice>
              <mc:Fallback>
                <p:oleObj name="Equation" r:id="rId7" imgW="583693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350" y="4273670"/>
                        <a:ext cx="1458410" cy="446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117826"/>
              </p:ext>
            </p:extLst>
          </p:nvPr>
        </p:nvGraphicFramePr>
        <p:xfrm>
          <a:off x="5991828" y="4265541"/>
          <a:ext cx="1369671" cy="441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58" name="Equation" r:id="rId9" imgW="558558" imgH="177723" progId="Equation.DSMT4">
                  <p:embed/>
                </p:oleObj>
              </mc:Choice>
              <mc:Fallback>
                <p:oleObj name="Equation" r:id="rId9" imgW="558558" imgH="17772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828" y="4265541"/>
                        <a:ext cx="1369671" cy="4410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782224"/>
              </p:ext>
            </p:extLst>
          </p:nvPr>
        </p:nvGraphicFramePr>
        <p:xfrm>
          <a:off x="3773347" y="4708497"/>
          <a:ext cx="949124" cy="462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59"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347" y="4708497"/>
                        <a:ext cx="949124" cy="4623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28991"/>
              </p:ext>
            </p:extLst>
          </p:nvPr>
        </p:nvGraphicFramePr>
        <p:xfrm>
          <a:off x="5308922" y="4713103"/>
          <a:ext cx="889321" cy="469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0" name="Equation" r:id="rId13" imgW="342603" imgH="177646" progId="Equation.DSMT4">
                  <p:embed/>
                </p:oleObj>
              </mc:Choice>
              <mc:Fallback>
                <p:oleObj name="Equation" r:id="rId13" imgW="342603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922" y="4713103"/>
                        <a:ext cx="889321" cy="4693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305784" y="4944"/>
            <a:ext cx="427105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 LUẬN NHÓM ĐÔI</a:t>
            </a:r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2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979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57606" y="528164"/>
            <a:ext cx="2382383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3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0792" y="1187921"/>
            <a:ext cx="3207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Cho phương trình: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05784" y="4944"/>
            <a:ext cx="427105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 LUẬN NHÓM</a:t>
            </a:r>
            <a:endParaRPr lang="en-US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38874"/>
              </p:ext>
            </p:extLst>
          </p:nvPr>
        </p:nvGraphicFramePr>
        <p:xfrm>
          <a:off x="5168721" y="1187921"/>
          <a:ext cx="4003853" cy="8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7" name="Equation" r:id="rId4" imgW="1739900" imgH="393700" progId="Equation.DSMT4">
                  <p:embed/>
                </p:oleObj>
              </mc:Choice>
              <mc:Fallback>
                <p:oleObj name="Equation" r:id="rId4" imgW="1739900" imgH="393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721" y="1187921"/>
                        <a:ext cx="4003853" cy="897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879676" y="2248007"/>
            <a:ext cx="108686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giải phương trình (2) theo các bước sau: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a) Tìm điều kiện xác định của phương trình (2).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b) Tìm mẫu thức chung, quy đồng mẫu thức các phân thức ở hai vế của phương trình (2)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và khử mẫu.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c) Giải phương trình vừa tìm 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được.d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) Kiểm tra điều kiện xác định của phương trình (2) đối với các giá trị của ẩn vừa tìm được rồi kết luận.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21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824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57606" y="195590"/>
            <a:ext cx="2382383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3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78734" y="1059650"/>
            <a:ext cx="108686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Tìm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điều kiện xác định của phương trình (2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):             và 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hay       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MTC: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30813"/>
              </p:ext>
            </p:extLst>
          </p:nvPr>
        </p:nvGraphicFramePr>
        <p:xfrm>
          <a:off x="8287475" y="1129121"/>
          <a:ext cx="949122" cy="462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27" name="Equation" r:id="rId4" imgW="368140" imgH="177723" progId="Equation.DSMT4">
                  <p:embed/>
                </p:oleObj>
              </mc:Choice>
              <mc:Fallback>
                <p:oleObj name="Equation" r:id="rId4" imgW="368140" imgH="17772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7475" y="1129121"/>
                        <a:ext cx="949122" cy="4623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19720"/>
              </p:ext>
            </p:extLst>
          </p:nvPr>
        </p:nvGraphicFramePr>
        <p:xfrm>
          <a:off x="9991999" y="1119856"/>
          <a:ext cx="1351192" cy="427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28" name="Equation" r:id="rId6" imgW="571004" imgH="177646" progId="Equation.DSMT4">
                  <p:embed/>
                </p:oleObj>
              </mc:Choice>
              <mc:Fallback>
                <p:oleObj name="Equation" r:id="rId6" imgW="571004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1999" y="1119856"/>
                        <a:ext cx="1351192" cy="4278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921097"/>
              </p:ext>
            </p:extLst>
          </p:nvPr>
        </p:nvGraphicFramePr>
        <p:xfrm>
          <a:off x="8682844" y="1549360"/>
          <a:ext cx="831546" cy="405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29" name="Equation" r:id="rId8" imgW="368140" imgH="177723" progId="Equation.DSMT4">
                  <p:embed/>
                </p:oleObj>
              </mc:Choice>
              <mc:Fallback>
                <p:oleObj name="Equation" r:id="rId8" imgW="368140" imgH="17772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844" y="1549360"/>
                        <a:ext cx="831546" cy="4055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785926"/>
              </p:ext>
            </p:extLst>
          </p:nvPr>
        </p:nvGraphicFramePr>
        <p:xfrm>
          <a:off x="10063606" y="1507858"/>
          <a:ext cx="932344" cy="488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30" name="Equation" r:id="rId9" imgW="342720" imgH="177480" progId="Equation.DSMT4">
                  <p:embed/>
                </p:oleObj>
              </mc:Choice>
              <mc:Fallback>
                <p:oleObj name="Equation" r:id="rId9" imgW="34272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3606" y="1507858"/>
                        <a:ext cx="932344" cy="4885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541328"/>
              </p:ext>
            </p:extLst>
          </p:nvPr>
        </p:nvGraphicFramePr>
        <p:xfrm>
          <a:off x="2025571" y="1930731"/>
          <a:ext cx="1400536" cy="560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31" name="Equation" r:id="rId11" imgW="622030" imgH="253890" progId="Equation.DSMT4">
                  <p:embed/>
                </p:oleObj>
              </mc:Choice>
              <mc:Fallback>
                <p:oleObj name="Equation" r:id="rId11" imgW="622030" imgH="25389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571" y="1930731"/>
                        <a:ext cx="1400536" cy="5602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443638"/>
              </p:ext>
            </p:extLst>
          </p:nvPr>
        </p:nvGraphicFramePr>
        <p:xfrm>
          <a:off x="617072" y="2419108"/>
          <a:ext cx="5531725" cy="380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32" name="Equation" r:id="rId13" imgW="2628900" imgH="1803400" progId="Equation.DSMT4">
                  <p:embed/>
                </p:oleObj>
              </mc:Choice>
              <mc:Fallback>
                <p:oleObj name="Equation" r:id="rId13" imgW="2628900" imgH="1803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72" y="2419108"/>
                        <a:ext cx="5531725" cy="380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6353954" y="3307297"/>
            <a:ext cx="562584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d) Ta thấy,</a:t>
            </a:r>
            <a:r>
              <a:rPr lang="en-US" altLang="en-US" sz="2800" i="1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 </a:t>
            </a:r>
            <a:r>
              <a:rPr lang="en-US" altLang="en-US" sz="2800" i="1" smtClean="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       thỏa </a:t>
            </a:r>
            <a:r>
              <a:rPr lang="en-US" altLang="en-US" sz="2800" i="1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mãn ĐKXĐ của phương trình.</a:t>
            </a:r>
            <a:endParaRPr lang="en-US" altLang="en-US" sz="2800" i="1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i="1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Vậy phương trình có nghiệm </a:t>
            </a:r>
            <a:endParaRPr lang="en-US" altLang="en-US" sz="2800" i="1" smtClean="0">
              <a:solidFill>
                <a:prstClr val="black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 </a:t>
            </a:r>
            <a:endParaRPr kumimoji="0" lang="en-US" altLang="en-US" sz="2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790389"/>
              </p:ext>
            </p:extLst>
          </p:nvPr>
        </p:nvGraphicFramePr>
        <p:xfrm>
          <a:off x="8208090" y="3368652"/>
          <a:ext cx="843313" cy="448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33" name="Equation" r:id="rId15" imgW="431425" imgH="177646" progId="Equation.DSMT4">
                  <p:embed/>
                </p:oleObj>
              </mc:Choice>
              <mc:Fallback>
                <p:oleObj name="Equation" r:id="rId15" imgW="431425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8090" y="3368652"/>
                        <a:ext cx="843313" cy="4480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6148797" y="1995222"/>
            <a:ext cx="0" cy="4511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81828"/>
              </p:ext>
            </p:extLst>
          </p:nvPr>
        </p:nvGraphicFramePr>
        <p:xfrm>
          <a:off x="6623573" y="4758975"/>
          <a:ext cx="865247" cy="459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34" name="Equation" r:id="rId17" imgW="431425" imgH="177646" progId="Equation.DSMT4">
                  <p:embed/>
                </p:oleObj>
              </mc:Choice>
              <mc:Fallback>
                <p:oleObj name="Equation" r:id="rId17" imgW="431425" imgH="17764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573" y="4758975"/>
                        <a:ext cx="865247" cy="4598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802823" y="3146302"/>
            <a:ext cx="7012781" cy="653686"/>
            <a:chOff x="4871256" y="83129"/>
            <a:chExt cx="7634022" cy="653685"/>
          </a:xfrm>
        </p:grpSpPr>
        <p:sp>
          <p:nvSpPr>
            <p:cNvPr id="33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550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7939" y="717631"/>
            <a:ext cx="10058400" cy="48320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n-US" sz="280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Tìm điều kiện xác định của phương trình</a:t>
            </a:r>
          </a:p>
          <a:p>
            <a:endParaRPr lang="en-US" sz="280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Quy đồng mẫu thức hai về của phương trình rồi khử mẫu </a:t>
            </a:r>
            <a:endParaRPr 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Giải phương trình vừa tìm được</a:t>
            </a:r>
          </a:p>
          <a:p>
            <a:endParaRPr lang="en-US" sz="280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Kết luận nghiệm: Trong các giá trị của ấn tìm được ở Bước 3, các giá trị thoả mãn điều kiện xác định chính là các nghiệm của phương trình đã cho.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8962" y="85451"/>
            <a:ext cx="9896354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 giải phương trình chứa ẩn ở mẫu, ta có thể làm như sau: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9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08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42074" y="377693"/>
            <a:ext cx="507542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 dụ 5: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các phương trình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8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25706"/>
              </p:ext>
            </p:extLst>
          </p:nvPr>
        </p:nvGraphicFramePr>
        <p:xfrm>
          <a:off x="4556918" y="1128110"/>
          <a:ext cx="3078163" cy="184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9" name="Equation" r:id="rId4" imgW="1447172" imgH="863225" progId="Equation.DSMT4">
                  <p:embed/>
                </p:oleObj>
              </mc:Choice>
              <mc:Fallback>
                <p:oleObj name="Equation" r:id="rId4" imgW="1447172" imgH="86322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918" y="1128110"/>
                        <a:ext cx="3078163" cy="184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25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42074" y="377693"/>
            <a:ext cx="507542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 dụ 5: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các phương trình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935813"/>
              </p:ext>
            </p:extLst>
          </p:nvPr>
        </p:nvGraphicFramePr>
        <p:xfrm>
          <a:off x="3116669" y="1201731"/>
          <a:ext cx="1429943" cy="461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2" name="Equation" r:id="rId3" imgW="583693" imgH="177646" progId="Equation.DSMT4">
                  <p:embed/>
                </p:oleObj>
              </mc:Choice>
              <mc:Fallback>
                <p:oleObj name="Equation" r:id="rId3" imgW="583693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669" y="1201731"/>
                        <a:ext cx="1429943" cy="461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288982"/>
              </p:ext>
            </p:extLst>
          </p:nvPr>
        </p:nvGraphicFramePr>
        <p:xfrm>
          <a:off x="5536272" y="1136525"/>
          <a:ext cx="1087032" cy="557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3" name="Equation" r:id="rId5" imgW="368140" imgH="177723" progId="Equation.DSMT4">
                  <p:embed/>
                </p:oleObj>
              </mc:Choice>
              <mc:Fallback>
                <p:oleObj name="Equation" r:id="rId5" imgW="368140" imgH="17772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6272" y="1136525"/>
                        <a:ext cx="1087032" cy="5574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62686" y="1169808"/>
            <a:ext cx="41967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a) ĐKXĐ: </a:t>
            </a: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                      hay</a:t>
            </a:r>
            <a:endParaRPr kumimoji="0" lang="vi-VN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551461"/>
              </p:ext>
            </p:extLst>
          </p:nvPr>
        </p:nvGraphicFramePr>
        <p:xfrm>
          <a:off x="1111168" y="1809723"/>
          <a:ext cx="5558283" cy="4880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4" name="Equation" r:id="rId7" imgW="2349500" imgH="2070100" progId="Equation.DSMT4">
                  <p:embed/>
                </p:oleObj>
              </mc:Choice>
              <mc:Fallback>
                <p:oleObj name="Equation" r:id="rId7" imgW="2349500" imgH="2070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68" y="1809723"/>
                        <a:ext cx="5558283" cy="4880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6910086" y="1284790"/>
            <a:ext cx="46299" cy="5058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832098"/>
              </p:ext>
            </p:extLst>
          </p:nvPr>
        </p:nvGraphicFramePr>
        <p:xfrm>
          <a:off x="8617502" y="1368883"/>
          <a:ext cx="800181" cy="416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5" name="Equation" r:id="rId9" imgW="329914" imgH="177646" progId="Equation.DSMT4">
                  <p:embed/>
                </p:oleObj>
              </mc:Choice>
              <mc:Fallback>
                <p:oleObj name="Equation" r:id="rId9" imgW="329914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7502" y="1368883"/>
                        <a:ext cx="800181" cy="4162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985761"/>
              </p:ext>
            </p:extLst>
          </p:nvPr>
        </p:nvGraphicFramePr>
        <p:xfrm>
          <a:off x="7430946" y="2816419"/>
          <a:ext cx="740781" cy="435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6" name="Equation" r:id="rId11" imgW="329914" imgH="177646" progId="Equation.DSMT4">
                  <p:embed/>
                </p:oleObj>
              </mc:Choice>
              <mc:Fallback>
                <p:oleObj name="Equation" r:id="rId11" imgW="329914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0946" y="2816419"/>
                        <a:ext cx="740781" cy="4357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7287517" y="1313594"/>
            <a:ext cx="4260333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Ta thấy,</a:t>
            </a:r>
            <a:r>
              <a:rPr lang="vi-VN" altLang="en-US" sz="280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           </a:t>
            </a:r>
            <a:r>
              <a:rPr lang="vi-VN" altLang="en-US" sz="2800" smtClean="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thỏa </a:t>
            </a:r>
            <a:r>
              <a:rPr lang="vi-VN" altLang="en-US" sz="280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mãn </a:t>
            </a:r>
            <a:endParaRPr lang="en-US" altLang="en-US" sz="2800" smtClean="0">
              <a:solidFill>
                <a:prstClr val="black"/>
              </a:solidFill>
              <a:ea typeface="Arial" pitchFamily="34" charset="0"/>
              <a:cs typeface="Times New Roman" pitchFamily="18" charset="0"/>
            </a:endParaRPr>
          </a:p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800" smtClean="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ĐKXĐ </a:t>
            </a:r>
            <a:r>
              <a:rPr lang="vi-VN" altLang="en-US" sz="280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của phương trình.</a:t>
            </a:r>
            <a:endParaRPr lang="en-US" altLang="en-US" sz="2800">
              <a:solidFill>
                <a:prstClr val="black"/>
              </a:solidFill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87517" y="2339497"/>
            <a:ext cx="4859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Vậy phương trình có nghiệm </a:t>
            </a:r>
            <a:endParaRPr kumimoji="0" lang="vi-VN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43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42074" y="377693"/>
            <a:ext cx="507542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 dụ 5: </a:t>
            </a: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các phương trình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83905" y="1284790"/>
            <a:ext cx="34243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 ĐKXĐ: </a:t>
            </a: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                   </a:t>
            </a:r>
            <a:endParaRPr kumimoji="0" lang="vi-VN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6458673" y="1284790"/>
            <a:ext cx="46299" cy="5058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6845189" y="1263354"/>
            <a:ext cx="5095497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Ta thấy,</a:t>
            </a:r>
            <a:r>
              <a:rPr lang="vi-VN" altLang="en-US" sz="280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           </a:t>
            </a: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không </a:t>
            </a:r>
            <a:r>
              <a:rPr lang="vi-VN" altLang="en-US" sz="2800" smtClean="0">
                <a:solidFill>
                  <a:prstClr val="black"/>
                </a:solidFill>
                <a:ea typeface="Arial" pitchFamily="34" charset="0"/>
                <a:cs typeface="Arial" panose="020B0604020202020204" pitchFamily="34" charset="0"/>
              </a:rPr>
              <a:t>thỏa </a:t>
            </a:r>
            <a:r>
              <a:rPr lang="vi-VN" altLang="en-US" sz="280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mãn </a:t>
            </a:r>
            <a:endParaRPr lang="en-US" altLang="en-US" sz="2800" smtClean="0">
              <a:solidFill>
                <a:prstClr val="black"/>
              </a:solidFill>
              <a:ea typeface="Arial" pitchFamily="34" charset="0"/>
              <a:cs typeface="Times New Roman" pitchFamily="18" charset="0"/>
            </a:endParaRPr>
          </a:p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800" smtClean="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ĐKXĐ </a:t>
            </a:r>
            <a:r>
              <a:rPr lang="vi-VN" altLang="en-US" sz="2800">
                <a:solidFill>
                  <a:prstClr val="black"/>
                </a:solidFill>
                <a:ea typeface="Arial" pitchFamily="34" charset="0"/>
                <a:cs typeface="Times New Roman" pitchFamily="18" charset="0"/>
              </a:rPr>
              <a:t>của phương trình.</a:t>
            </a:r>
            <a:endParaRPr lang="en-US" altLang="en-US" sz="2800">
              <a:solidFill>
                <a:prstClr val="black"/>
              </a:solidFill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 </a:t>
            </a:r>
            <a:endParaRPr kumimoji="0" lang="vi-V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023874" y="2431974"/>
            <a:ext cx="417934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Vậy phương trình </a:t>
            </a:r>
            <a:r>
              <a:rPr lang="en-US" altLang="en-US" sz="280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đã cho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vô </a:t>
            </a: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0" lang="vi-VN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vi-VN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44301"/>
              </p:ext>
            </p:extLst>
          </p:nvPr>
        </p:nvGraphicFramePr>
        <p:xfrm>
          <a:off x="2596072" y="1271628"/>
          <a:ext cx="1109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5" name="Equation" r:id="rId3" imgW="393480" imgH="203040" progId="Equation.DSMT4">
                  <p:embed/>
                </p:oleObj>
              </mc:Choice>
              <mc:Fallback>
                <p:oleObj name="Equation" r:id="rId3" imgW="3934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6072" y="1271628"/>
                        <a:ext cx="1109663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664707"/>
              </p:ext>
            </p:extLst>
          </p:nvPr>
        </p:nvGraphicFramePr>
        <p:xfrm>
          <a:off x="3731195" y="1320345"/>
          <a:ext cx="813798" cy="452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6" name="Equation" r:id="rId5" imgW="342603" imgH="177646" progId="Equation.DSMT4">
                  <p:embed/>
                </p:oleObj>
              </mc:Choice>
              <mc:Fallback>
                <p:oleObj name="Equation" r:id="rId5" imgW="342603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195" y="1320345"/>
                        <a:ext cx="813798" cy="4521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898373"/>
              </p:ext>
            </p:extLst>
          </p:nvPr>
        </p:nvGraphicFramePr>
        <p:xfrm>
          <a:off x="1069099" y="1808010"/>
          <a:ext cx="5212095" cy="4430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7" name="Equation" r:id="rId7" imgW="1905000" imgH="1612900" progId="Equation.DSMT4">
                  <p:embed/>
                </p:oleObj>
              </mc:Choice>
              <mc:Fallback>
                <p:oleObj name="Equation" r:id="rId7" imgW="1905000" imgH="1612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099" y="1808010"/>
                        <a:ext cx="5212095" cy="44302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54709"/>
              </p:ext>
            </p:extLst>
          </p:nvPr>
        </p:nvGraphicFramePr>
        <p:xfrm>
          <a:off x="8292756" y="1286504"/>
          <a:ext cx="741362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8" name="Equation" r:id="rId9" imgW="329914" imgH="177646" progId="Equation.DSMT4">
                  <p:embed/>
                </p:oleObj>
              </mc:Choice>
              <mc:Fallback>
                <p:oleObj name="Equation" r:id="rId9" imgW="329914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756" y="1286504"/>
                        <a:ext cx="741362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504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9">
            <a:extLst>
              <a:ext uri="{FF2B5EF4-FFF2-40B4-BE49-F238E27FC236}">
                <a16:creationId xmlns:a16="http://schemas.microsoft.com/office/drawing/2014/main" xmlns="" id="{E77C13A5-0834-400F-A56E-4C74E35B6AEF}"/>
              </a:ext>
            </a:extLst>
          </p:cNvPr>
          <p:cNvSpPr/>
          <p:nvPr/>
        </p:nvSpPr>
        <p:spPr>
          <a:xfrm rot="5400000">
            <a:off x="8713115" y="3085535"/>
            <a:ext cx="6891246" cy="653686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</a:t>
              </a:r>
              <a:r>
                <a:rPr lang="en-US" sz="2400" b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779363" y="582137"/>
            <a:ext cx="5235295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 </a:t>
            </a:r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 </a:t>
            </a:r>
            <a:r>
              <a:rPr lang="en-US" sz="2800" i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</a:t>
            </a:r>
            <a:r>
              <a:rPr lang="en-US" sz="2800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7616142" y="264882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23427"/>
              </p:ext>
            </p:extLst>
          </p:nvPr>
        </p:nvGraphicFramePr>
        <p:xfrm>
          <a:off x="1330208" y="1012784"/>
          <a:ext cx="5024293" cy="983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36" name="Equation" r:id="rId4" imgW="2235200" imgH="444500" progId="Equation.DSMT4">
                  <p:embed/>
                </p:oleObj>
              </mc:Choice>
              <mc:Fallback>
                <p:oleObj name="Equation" r:id="rId4" imgW="2235200" imgH="444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208" y="1012784"/>
                        <a:ext cx="5024293" cy="9834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926009" y="2354207"/>
            <a:ext cx="2953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ĐKXĐ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:           và 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305998"/>
              </p:ext>
            </p:extLst>
          </p:nvPr>
        </p:nvGraphicFramePr>
        <p:xfrm>
          <a:off x="3183038" y="2387217"/>
          <a:ext cx="9384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37" name="Equation" r:id="rId6" imgW="368140" imgH="177723" progId="Equation.DSMT4">
                  <p:embed/>
                </p:oleObj>
              </mc:Choice>
              <mc:Fallback>
                <p:oleObj name="Equation" r:id="rId6" imgW="368140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3038" y="2387217"/>
                        <a:ext cx="938463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65338"/>
              </p:ext>
            </p:extLst>
          </p:nvPr>
        </p:nvGraphicFramePr>
        <p:xfrm>
          <a:off x="4732338" y="2387600"/>
          <a:ext cx="873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38" name="Equation" r:id="rId8" imgW="342720" imgH="177480" progId="Equation.DSMT4">
                  <p:embed/>
                </p:oleObj>
              </mc:Choice>
              <mc:Fallback>
                <p:oleObj name="Equation" r:id="rId8" imgW="342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38" y="2387600"/>
                        <a:ext cx="8731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254107"/>
              </p:ext>
            </p:extLst>
          </p:nvPr>
        </p:nvGraphicFramePr>
        <p:xfrm>
          <a:off x="2025570" y="2877427"/>
          <a:ext cx="4974422" cy="2777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39" name="Equation" r:id="rId10" imgW="2933700" imgH="1638300" progId="Equation.DSMT4">
                  <p:embed/>
                </p:oleObj>
              </mc:Choice>
              <mc:Fallback>
                <p:oleObj name="Equation" r:id="rId10" imgW="2933700" imgH="1638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570" y="2877427"/>
                        <a:ext cx="4974422" cy="27779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348890"/>
              </p:ext>
            </p:extLst>
          </p:nvPr>
        </p:nvGraphicFramePr>
        <p:xfrm>
          <a:off x="2083443" y="5752619"/>
          <a:ext cx="821803" cy="410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0" name="Equation" r:id="rId12" imgW="355138" imgH="177569" progId="Equation.DSMT4">
                  <p:embed/>
                </p:oleObj>
              </mc:Choice>
              <mc:Fallback>
                <p:oleObj name="Equation" r:id="rId12" imgW="355138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3443" y="5752619"/>
                        <a:ext cx="821803" cy="4109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951544" y="5667184"/>
            <a:ext cx="1481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622019"/>
              </p:ext>
            </p:extLst>
          </p:nvPr>
        </p:nvGraphicFramePr>
        <p:xfrm>
          <a:off x="3913530" y="5712349"/>
          <a:ext cx="8223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1" name="Equation" r:id="rId14" imgW="355320" imgH="177480" progId="Equation.DSMT4">
                  <p:embed/>
                </p:oleObj>
              </mc:Choice>
              <mc:Fallback>
                <p:oleObj name="Equation" r:id="rId14" imgW="35532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530" y="5712349"/>
                        <a:ext cx="82232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8"/>
          <p:cNvSpPr>
            <a:spLocks noChangeArrowheads="1"/>
          </p:cNvSpPr>
          <p:nvPr/>
        </p:nvSpPr>
        <p:spPr bwMode="auto">
          <a:xfrm>
            <a:off x="5903089" y="4750117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803685" y="2490143"/>
            <a:ext cx="37504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Ta thấy,          không thỏa 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mãn </a:t>
            </a: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ĐKXĐ,         thỏa 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mãn </a:t>
            </a: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ĐKXĐ.</a:t>
            </a:r>
            <a:endParaRPr lang="en-US" altLang="en-US" sz="2800">
              <a:solidFill>
                <a:prstClr val="black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Vậy phương trình </a:t>
            </a: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đã cho </a:t>
            </a:r>
            <a:r>
              <a:rPr lang="en-US" altLang="en-US" sz="280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có một nghiệm </a:t>
            </a:r>
            <a:endParaRPr lang="en-US" altLang="en-US" sz="28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149387"/>
              </p:ext>
            </p:extLst>
          </p:nvPr>
        </p:nvGraphicFramePr>
        <p:xfrm>
          <a:off x="9158449" y="2531773"/>
          <a:ext cx="8223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2" name="Equation" r:id="rId16" imgW="355320" imgH="177480" progId="Equation.DSMT4">
                  <p:embed/>
                </p:oleObj>
              </mc:Choice>
              <mc:Fallback>
                <p:oleObj name="Equation" r:id="rId16" imgW="355320" imgH="177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8449" y="2531773"/>
                        <a:ext cx="82232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435399"/>
              </p:ext>
            </p:extLst>
          </p:nvPr>
        </p:nvGraphicFramePr>
        <p:xfrm>
          <a:off x="10601778" y="2877427"/>
          <a:ext cx="822325" cy="534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3" name="Equation" r:id="rId18" imgW="355138" imgH="177569" progId="Equation.DSMT4">
                  <p:embed/>
                </p:oleObj>
              </mc:Choice>
              <mc:Fallback>
                <p:oleObj name="Equation" r:id="rId18" imgW="355138" imgH="17756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1778" y="2877427"/>
                        <a:ext cx="822325" cy="5349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618283"/>
              </p:ext>
            </p:extLst>
          </p:nvPr>
        </p:nvGraphicFramePr>
        <p:xfrm>
          <a:off x="10963270" y="4170066"/>
          <a:ext cx="8223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4" name="Equation" r:id="rId19" imgW="355138" imgH="177569" progId="Equation.DSMT4">
                  <p:embed/>
                </p:oleObj>
              </mc:Choice>
              <mc:Fallback>
                <p:oleObj name="Equation" r:id="rId19" imgW="355138" imgH="17756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3270" y="4170066"/>
                        <a:ext cx="8223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>
            <a:off x="7176304" y="2490143"/>
            <a:ext cx="23149" cy="4176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366077" y="1846335"/>
            <a:ext cx="972272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1449" y="-3786"/>
            <a:ext cx="3727048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NHÓM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0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47595" y="195590"/>
            <a:ext cx="3422248" cy="523220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2 (a) (SGK</a:t>
            </a:r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842596"/>
              </p:ext>
            </p:extLst>
          </p:nvPr>
        </p:nvGraphicFramePr>
        <p:xfrm>
          <a:off x="6024393" y="959894"/>
          <a:ext cx="2840201" cy="1012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6" name="Equation" r:id="rId4" imgW="1218671" imgH="444307" progId="Equation.DSMT4">
                  <p:embed/>
                </p:oleObj>
              </mc:Choice>
              <mc:Fallback>
                <p:oleObj name="Equation" r:id="rId4" imgW="1218671" imgH="44430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393" y="959894"/>
                        <a:ext cx="2840201" cy="10127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745143" y="2725441"/>
            <a:ext cx="27542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ĐKXĐ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:          và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96513"/>
              </p:ext>
            </p:extLst>
          </p:nvPr>
        </p:nvGraphicFramePr>
        <p:xfrm>
          <a:off x="7927529" y="2771608"/>
          <a:ext cx="928998" cy="477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7" name="Equation" r:id="rId6" imgW="355138" imgH="177569" progId="Equation.DSMT4">
                  <p:embed/>
                </p:oleObj>
              </mc:Choice>
              <mc:Fallback>
                <p:oleObj name="Equation" r:id="rId6" imgW="355138" imgH="17756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7529" y="2771608"/>
                        <a:ext cx="928998" cy="4770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66536"/>
              </p:ext>
            </p:extLst>
          </p:nvPr>
        </p:nvGraphicFramePr>
        <p:xfrm>
          <a:off x="9380462" y="2725441"/>
          <a:ext cx="9286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8" name="Equation" r:id="rId8" imgW="355320" imgH="177480" progId="Equation.DSMT4">
                  <p:embed/>
                </p:oleObj>
              </mc:Choice>
              <mc:Fallback>
                <p:oleObj name="Equation" r:id="rId8" imgW="35532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0462" y="2725441"/>
                        <a:ext cx="9286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91873" y="2040175"/>
            <a:ext cx="870031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896675"/>
              </p:ext>
            </p:extLst>
          </p:nvPr>
        </p:nvGraphicFramePr>
        <p:xfrm>
          <a:off x="2831939" y="2563395"/>
          <a:ext cx="3264061" cy="3092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9" name="Equation" r:id="rId10" imgW="1447800" imgH="1384300" progId="Equation.DSMT4">
                  <p:embed/>
                </p:oleObj>
              </mc:Choice>
              <mc:Fallback>
                <p:oleObj name="Equation" r:id="rId10" imgW="1447800" imgH="1384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1939" y="2563395"/>
                        <a:ext cx="3264061" cy="30922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952799" y="5791691"/>
            <a:ext cx="100815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Ta </a:t>
            </a: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thấy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, </a:t>
            </a: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        thỏa 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mãn ĐKXĐ.</a:t>
            </a:r>
            <a:endParaRPr lang="en-US" altLang="en-US" sz="2800">
              <a:solidFill>
                <a:prstClr val="black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Vậy phương trình </a:t>
            </a: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đã cho </a:t>
            </a:r>
            <a:r>
              <a:rPr lang="en-US" altLang="en-US" sz="280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có một nghiệm </a:t>
            </a:r>
            <a:endParaRPr lang="en-US" altLang="en-US" sz="28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51359"/>
              </p:ext>
            </p:extLst>
          </p:nvPr>
        </p:nvGraphicFramePr>
        <p:xfrm>
          <a:off x="3292348" y="5857581"/>
          <a:ext cx="7921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0" name="Equation" r:id="rId12" imgW="342720" imgH="177480" progId="Equation.DSMT4">
                  <p:embed/>
                </p:oleObj>
              </mc:Choice>
              <mc:Fallback>
                <p:oleObj name="Equation" r:id="rId12" imgW="342720" imgH="177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348" y="5857581"/>
                        <a:ext cx="79216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211636"/>
              </p:ext>
            </p:extLst>
          </p:nvPr>
        </p:nvGraphicFramePr>
        <p:xfrm>
          <a:off x="8584309" y="6268744"/>
          <a:ext cx="7921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1" name="Equation" r:id="rId14" imgW="342720" imgH="177480" progId="Equation.DSMT4">
                  <p:embed/>
                </p:oleObj>
              </mc:Choice>
              <mc:Fallback>
                <p:oleObj name="Equation" r:id="rId14" imgW="342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4309" y="6268744"/>
                        <a:ext cx="79216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2902112" y="1135667"/>
            <a:ext cx="63107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i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  <a:endParaRPr lang="en-US" sz="2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23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</a:t>
              </a:r>
              <a:r>
                <a:rPr lang="en-US" sz="2400" b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2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52400" y="152400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0" y="1809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241268"/>
              </p:ext>
            </p:extLst>
          </p:nvPr>
        </p:nvGraphicFramePr>
        <p:xfrm>
          <a:off x="2303362" y="593330"/>
          <a:ext cx="3948621" cy="1151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6" name="Equation" r:id="rId4" imgW="1612900" imgH="469900" progId="Equation.DSMT4">
                  <p:embed/>
                </p:oleObj>
              </mc:Choice>
              <mc:Fallback>
                <p:oleObj name="Equation" r:id="rId4" imgW="1612900" imgH="4699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362" y="593330"/>
                        <a:ext cx="3948621" cy="11516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99298"/>
              </p:ext>
            </p:extLst>
          </p:nvPr>
        </p:nvGraphicFramePr>
        <p:xfrm>
          <a:off x="3194612" y="2364580"/>
          <a:ext cx="474563" cy="379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7" name="Equation" r:id="rId6" imgW="126835" imgH="139518" progId="Equation.DSMT4">
                  <p:embed/>
                </p:oleObj>
              </mc:Choice>
              <mc:Fallback>
                <p:oleObj name="Equation" r:id="rId6" imgW="126835" imgH="13951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612" y="2364580"/>
                        <a:ext cx="474563" cy="3790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08655"/>
              </p:ext>
            </p:extLst>
          </p:nvPr>
        </p:nvGraphicFramePr>
        <p:xfrm>
          <a:off x="4259484" y="2318426"/>
          <a:ext cx="1006997" cy="425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8" name="Equation" r:id="rId8" imgW="431425" imgH="177646" progId="Equation.DSMT4">
                  <p:embed/>
                </p:oleObj>
              </mc:Choice>
              <mc:Fallback>
                <p:oleObj name="Equation" r:id="rId8" imgW="431425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484" y="2318426"/>
                        <a:ext cx="1006997" cy="425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1541829" y="1812232"/>
            <a:ext cx="476444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8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Calibri" charset="0"/>
              </a:rPr>
              <a:t>a) Tìm điều kiện xác định.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8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Calibri" charset="0"/>
              </a:rPr>
              <a:t>b) Tìm      để</a:t>
            </a:r>
            <a:r>
              <a:rPr kumimoji="0" lang="nl-NL" altLang="en-US" sz="2800" b="0" i="1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ea typeface="Calibri" charset="0"/>
              </a:rPr>
              <a:t> </a:t>
            </a:r>
            <a:endParaRPr kumimoji="0" lang="nl-NL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457200" y="847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2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charset="0"/>
                <a:cs typeface="Times New Roman" pitchFamily="18" charset="0"/>
              </a:rPr>
              <a:t>.</a:t>
            </a:r>
            <a:endParaRPr kumimoji="0" lang="nl-NL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16283" y="847725"/>
            <a:ext cx="1064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758845"/>
              </p:ext>
            </p:extLst>
          </p:nvPr>
        </p:nvGraphicFramePr>
        <p:xfrm>
          <a:off x="7088710" y="2858939"/>
          <a:ext cx="3374804" cy="3044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9" name="Equation" r:id="rId10" imgW="1587500" imgH="1701800" progId="Equation.DSMT4">
                  <p:embed/>
                </p:oleObj>
              </mc:Choice>
              <mc:Fallback>
                <p:oleObj name="Equation" r:id="rId10" imgW="1587500" imgH="1701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8710" y="2858939"/>
                        <a:ext cx="3374804" cy="30449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1944547" y="2858939"/>
            <a:ext cx="6470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dẫn: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ý b) Để            thì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034734"/>
              </p:ext>
            </p:extLst>
          </p:nvPr>
        </p:nvGraphicFramePr>
        <p:xfrm>
          <a:off x="5179671" y="2898690"/>
          <a:ext cx="1068729" cy="451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0" name="Equation" r:id="rId12" imgW="431425" imgH="177646" progId="Equation.DSMT4">
                  <p:embed/>
                </p:oleObj>
              </mc:Choice>
              <mc:Fallback>
                <p:oleObj name="Equation" r:id="rId12" imgW="431425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9671" y="2898690"/>
                        <a:ext cx="1068729" cy="4512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1786360" y="5903893"/>
            <a:ext cx="84688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Ta thấy,         </a:t>
            </a: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  thỏa 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mãn ĐKXĐ.</a:t>
            </a:r>
            <a:endParaRPr lang="en-US" altLang="en-US" sz="2800">
              <a:solidFill>
                <a:prstClr val="black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Vậy phương trình đã cho có một nghiệm </a:t>
            </a:r>
            <a:endParaRPr lang="en-US" altLang="en-US" sz="28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2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267358"/>
              </p:ext>
            </p:extLst>
          </p:nvPr>
        </p:nvGraphicFramePr>
        <p:xfrm>
          <a:off x="3048320" y="5963855"/>
          <a:ext cx="1009799" cy="417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1" name="Equation" r:id="rId13" imgW="431425" imgH="177646" progId="Equation.DSMT4">
                  <p:embed/>
                </p:oleObj>
              </mc:Choice>
              <mc:Fallback>
                <p:oleObj name="Equation" r:id="rId13" imgW="431425" imgH="17764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320" y="5963855"/>
                        <a:ext cx="1009799" cy="417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404677"/>
              </p:ext>
            </p:extLst>
          </p:nvPr>
        </p:nvGraphicFramePr>
        <p:xfrm>
          <a:off x="8366198" y="6380946"/>
          <a:ext cx="10096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2" name="Equation" r:id="rId15" imgW="431425" imgH="177646" progId="Equation.DSMT4">
                  <p:embed/>
                </p:oleObj>
              </mc:Choice>
              <mc:Fallback>
                <p:oleObj name="Equation" r:id="rId15" imgW="431425" imgH="17764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98" y="6380946"/>
                        <a:ext cx="10096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71658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 descr="Tải +999 Hình Nền Powerpoint Ngộ Nghĩnh Đẹp Nhất Năm 2018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3" name="AutoShape 4" descr="Tải +999 Hình Nền Powerpoint Ngộ Nghĩnh Đẹp Nhất Năm 2018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5124" name="Picture 6" descr="50+ Hình nền Powerpoint ngộ nghĩnh, đáng yêu nhất - Phụ Kiện MacBook Chính  Hã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1440"/>
            <a:ext cx="12185469" cy="7040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02810" y="827255"/>
            <a:ext cx="45888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“AI NHANH HƠN”</a:t>
            </a:r>
            <a:endParaRPr lang="vi-VN" altLang="vi-VN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3465" y="119230"/>
            <a:ext cx="2349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4000" b="1" dirty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Trò</a:t>
            </a:r>
            <a:r>
              <a:rPr lang="vi-VN" sz="4000" b="1" dirty="0">
                <a:solidFill>
                  <a:srgbClr val="00B050"/>
                </a:solidFill>
                <a:latin typeface="+mj-lt"/>
              </a:rPr>
              <a:t> chơi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970230" y="1535280"/>
            <a:ext cx="10535970" cy="3970318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1542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1542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154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154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154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154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154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154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154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vi-VN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Cách chơi:</a:t>
            </a:r>
            <a:r>
              <a:rPr lang="vi-VN" altLang="vi-VN" sz="36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 cả các bạn sẽ tham gia trả lời câu hỏi trắc nghiệm bằng ngôn ngữ hình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thể: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Nếu chọn phương án A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giơ 2 tay lên đầu và vỗ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Nếu chọn phương án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B: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tay lên 2 vai</a:t>
            </a:r>
            <a:b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Nếu chọn phương án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C: 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lườn sang phải</a:t>
            </a:r>
            <a:b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Nếu chọn phương án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D: 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lườn sang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trái.</a:t>
            </a:r>
            <a:endParaRPr lang="vi-VN" altLang="vi-VN" sz="3600" dirty="0">
              <a:solidFill>
                <a:srgbClr val="0070C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1807" y="118977"/>
            <a:ext cx="2895536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000">
              <a:solidFill>
                <a:srgbClr val="C55A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083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7389" y="1926936"/>
            <a:ext cx="98037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Nắm vững cách tìm điều kiện xác định và cách giải phương trình chứa ẩn ở mẫu.</a:t>
            </a:r>
          </a:p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Làm bài tập 2 (b,c,d) – SGK trang 11.</a:t>
            </a:r>
          </a:p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Chuẩn bị trước Ví dụ 6, Luyện, tập 5, Ví dụ 7 (SGK trang 9,10).</a:t>
            </a:r>
          </a:p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01141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81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440"/>
            <a:ext cx="9144000" cy="1655763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2" y="4127228"/>
            <a:ext cx="3194132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73" y="145773"/>
            <a:ext cx="1574403" cy="1574404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4015"/>
            <a:ext cx="1488404" cy="148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>
            <a:hlinkClick r:id="rId7" action="ppaction://hlinksldjump"/>
          </p:cNvPr>
          <p:cNvSpPr/>
          <p:nvPr/>
        </p:nvSpPr>
        <p:spPr>
          <a:xfrm>
            <a:off x="1647150" y="4618043"/>
            <a:ext cx="9042400" cy="1016000"/>
          </a:xfrm>
          <a:prstGeom prst="round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" action="ppaction://noaction"/>
              </a:rPr>
              <a:t>THỜI</a:t>
            </a:r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GIAN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55453" y="5508613"/>
            <a:ext cx="5890343" cy="102598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5867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HẾT GIỜ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475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587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699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9811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6923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035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1147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8259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251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36352" y="47620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pic>
        <p:nvPicPr>
          <p:cNvPr id="2" name="clock tick.wm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>
                  <p14:trim end="643.0072"/>
                </p14:media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12395200" y="1889276"/>
            <a:ext cx="812800" cy="812800"/>
          </a:xfrm>
          <a:prstGeom prst="rect">
            <a:avLst/>
          </a:prstGeom>
        </p:spPr>
      </p:pic>
      <p:sp>
        <p:nvSpPr>
          <p:cNvPr id="49" name="Snip Diagonal Corner Rectangle 48"/>
          <p:cNvSpPr/>
          <p:nvPr/>
        </p:nvSpPr>
        <p:spPr>
          <a:xfrm>
            <a:off x="1155549" y="212861"/>
            <a:ext cx="10228803" cy="1736876"/>
          </a:xfrm>
          <a:prstGeom prst="snip2DiagRect">
            <a:avLst/>
          </a:prstGeom>
          <a:solidFill>
            <a:schemeClr val="accent4">
              <a:lumMod val="60000"/>
              <a:lumOff val="40000"/>
              <a:alpha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6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smtClean="0">
                <a:solidFill>
                  <a:srgbClr val="FF0000"/>
                </a:solidFill>
              </a:rPr>
              <a:t>Phương trình                           có nghiệm là: </a:t>
            </a:r>
            <a:endParaRPr lang="en-US" sz="4267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6927" y="2217799"/>
            <a:ext cx="849565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vi-VN" sz="2800">
                <a:solidFill>
                  <a:schemeClr val="accent1">
                    <a:lumMod val="75000"/>
                  </a:schemeClr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3200" smtClean="0">
              <a:solidFill>
                <a:schemeClr val="accent1">
                  <a:lumMod val="75000"/>
                </a:schemeClr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3200" smtClean="0">
                <a:solidFill>
                  <a:schemeClr val="accent1">
                    <a:lumMod val="75000"/>
                  </a:schemeClr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B</a:t>
            </a:r>
            <a:r>
              <a:rPr lang="vi-VN" sz="3200">
                <a:solidFill>
                  <a:schemeClr val="accent1">
                    <a:lumMod val="75000"/>
                  </a:schemeClr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endParaRPr lang="en-US" sz="3200" smtClean="0">
              <a:solidFill>
                <a:schemeClr val="accent1">
                  <a:lumMod val="75000"/>
                </a:schemeClr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7282797" y="2347603"/>
            <a:ext cx="609600" cy="64188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chemeClr val="tx1"/>
              </a:solidFill>
            </a:endParaRPr>
          </a:p>
        </p:txBody>
      </p:sp>
      <p:pic>
        <p:nvPicPr>
          <p:cNvPr id="51" name="Picture 50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0" y="5486400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1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3" y="280043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" y="266854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53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550" y="552018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801" y="2295675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301928"/>
              </p:ext>
            </p:extLst>
          </p:nvPr>
        </p:nvGraphicFramePr>
        <p:xfrm>
          <a:off x="5364552" y="845124"/>
          <a:ext cx="2664836" cy="5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37" name="Equation" r:id="rId10" imgW="1167893" imgH="253890" progId="Equation.DSMT4">
                  <p:embed/>
                </p:oleObj>
              </mc:Choice>
              <mc:Fallback>
                <p:oleObj name="Equation" r:id="rId10" imgW="1167893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552" y="845124"/>
                        <a:ext cx="2664836" cy="5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511440"/>
              </p:ext>
            </p:extLst>
          </p:nvPr>
        </p:nvGraphicFramePr>
        <p:xfrm>
          <a:off x="7997152" y="2133291"/>
          <a:ext cx="2351637" cy="983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38" name="Equation" r:id="rId12" imgW="926698" imgH="393529" progId="Equation.DSMT4">
                  <p:embed/>
                </p:oleObj>
              </mc:Choice>
              <mc:Fallback>
                <p:oleObj name="Equation" r:id="rId12" imgW="92669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7152" y="2133291"/>
                        <a:ext cx="2351637" cy="9838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7362284" y="2172781"/>
            <a:ext cx="7088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vi-VN" sz="3200">
                <a:solidFill>
                  <a:srgbClr val="4472C4">
                    <a:lumMod val="75000"/>
                  </a:srgbClr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C. </a:t>
            </a:r>
            <a:endParaRPr lang="en-US" sz="3200">
              <a:solidFill>
                <a:srgbClr val="4472C4">
                  <a:lumMod val="75000"/>
                </a:srgbClr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82797" y="3518361"/>
            <a:ext cx="7088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vi-VN" sz="3200">
                <a:solidFill>
                  <a:srgbClr val="4472C4">
                    <a:lumMod val="75000"/>
                  </a:srgbClr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D. </a:t>
            </a:r>
            <a:endParaRPr lang="en-US" sz="3200" dirty="0">
              <a:solidFill>
                <a:srgbClr val="4472C4">
                  <a:lumMod val="75000"/>
                </a:srgbClr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781100"/>
              </p:ext>
            </p:extLst>
          </p:nvPr>
        </p:nvGraphicFramePr>
        <p:xfrm>
          <a:off x="2840676" y="3800128"/>
          <a:ext cx="1940602" cy="566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39" name="Equation" r:id="rId14" imgW="685800" imgH="203200" progId="Equation.DSMT4">
                  <p:embed/>
                </p:oleObj>
              </mc:Choice>
              <mc:Fallback>
                <p:oleObj name="Equation" r:id="rId14" imgW="6858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676" y="3800128"/>
                        <a:ext cx="1940602" cy="5660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886603"/>
              </p:ext>
            </p:extLst>
          </p:nvPr>
        </p:nvGraphicFramePr>
        <p:xfrm>
          <a:off x="2884620" y="2158226"/>
          <a:ext cx="1861332" cy="1017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0" name="Equation" r:id="rId16" imgW="710891" imgH="393529" progId="Equation.DSMT4">
                  <p:embed/>
                </p:oleObj>
              </mc:Choice>
              <mc:Fallback>
                <p:oleObj name="Equation" r:id="rId16" imgW="710891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620" y="2158226"/>
                        <a:ext cx="1861332" cy="1017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075587"/>
              </p:ext>
            </p:extLst>
          </p:nvPr>
        </p:nvGraphicFramePr>
        <p:xfrm>
          <a:off x="7915277" y="3738362"/>
          <a:ext cx="2195750" cy="555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1" name="Equation" r:id="rId18" imgW="787058" imgH="203112" progId="Equation.DSMT4">
                  <p:embed/>
                </p:oleObj>
              </mc:Choice>
              <mc:Fallback>
                <p:oleObj name="Equation" r:id="rId18" imgW="787058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5277" y="3738362"/>
                        <a:ext cx="2195750" cy="5555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082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/>
        <p:sndAc>
          <p:stSnd>
            <p:snd r:embed="rId6" name="chimes.wav"/>
          </p:stSnd>
        </p:sndAc>
      </p:transition>
    </mc:Choice>
    <mc:Fallback xmlns="">
      <p:transition spd="slow">
        <p:fade/>
        <p:sndAc>
          <p:stSnd>
            <p:snd r:embed="rId20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7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 vol="8000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1" grpId="0" animBg="1"/>
      <p:bldP spid="42" grpId="0"/>
      <p:bldP spid="42" grpId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>
            <a:hlinkClick r:id="rId7" action="ppaction://hlinksldjump"/>
          </p:cNvPr>
          <p:cNvSpPr/>
          <p:nvPr/>
        </p:nvSpPr>
        <p:spPr>
          <a:xfrm>
            <a:off x="1647150" y="4791668"/>
            <a:ext cx="9042400" cy="1016000"/>
          </a:xfrm>
          <a:prstGeom prst="round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" action="ppaction://noaction"/>
              </a:rPr>
              <a:t>THỜI</a:t>
            </a:r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GIAN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22809" y="5832013"/>
            <a:ext cx="5890343" cy="102598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5867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HẾT GIỜ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475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587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699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9811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6923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035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1147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8259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251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36352" y="493562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pic>
        <p:nvPicPr>
          <p:cNvPr id="2" name="clock tick.wm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>
                  <p14:trim end="643.0072"/>
                </p14:media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12395200" y="1889276"/>
            <a:ext cx="812800" cy="812800"/>
          </a:xfrm>
          <a:prstGeom prst="rect">
            <a:avLst/>
          </a:prstGeom>
        </p:spPr>
      </p:pic>
      <p:sp>
        <p:nvSpPr>
          <p:cNvPr id="49" name="Snip Diagonal Corner Rectangle 48"/>
          <p:cNvSpPr/>
          <p:nvPr/>
        </p:nvSpPr>
        <p:spPr>
          <a:xfrm>
            <a:off x="1053948" y="280043"/>
            <a:ext cx="10228803" cy="1343579"/>
          </a:xfrm>
          <a:prstGeom prst="snip2DiagRect">
            <a:avLst/>
          </a:prstGeom>
          <a:solidFill>
            <a:schemeClr val="accent4">
              <a:lumMod val="60000"/>
              <a:lumOff val="40000"/>
              <a:alpha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2</a:t>
            </a:r>
            <a:r>
              <a:rPr lang="vi-VN" sz="2800" b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: </a:t>
            </a:r>
            <a:r>
              <a:rPr lang="en-US" sz="28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</a:t>
            </a:r>
            <a:r>
              <a:rPr lang="en-US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                                       có số nghiệm là: </a:t>
            </a:r>
            <a:endParaRPr lang="en-US" sz="2800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59822" y="2277692"/>
            <a:ext cx="849565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</a:pPr>
            <a:r>
              <a:rPr lang="vi-VN" sz="36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       </a:t>
            </a:r>
            <a:r>
              <a:rPr lang="vi-VN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A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.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1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	</a:t>
            </a:r>
            <a:endParaRPr lang="en-US" sz="2800" smtClean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         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B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.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2 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	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                               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D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.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4</a:t>
            </a:r>
            <a:endParaRPr lang="en-US" sz="2800" dirty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623397" y="3793867"/>
            <a:ext cx="609600" cy="64188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chemeClr val="tx1"/>
              </a:solidFill>
            </a:endParaRPr>
          </a:p>
        </p:txBody>
      </p:sp>
      <p:pic>
        <p:nvPicPr>
          <p:cNvPr id="51" name="Picture 50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0" y="5486400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1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3" y="280043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" y="266854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53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550" y="552018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801" y="2295675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07379"/>
              </p:ext>
            </p:extLst>
          </p:nvPr>
        </p:nvGraphicFramePr>
        <p:xfrm>
          <a:off x="4534791" y="639230"/>
          <a:ext cx="3795786" cy="65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10" imgW="1600200" imgH="279400" progId="Equation.DSMT4">
                  <p:embed/>
                </p:oleObj>
              </mc:Choice>
              <mc:Fallback>
                <p:oleObj name="Equation" r:id="rId10" imgW="1600200" imgH="279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4791" y="639230"/>
                        <a:ext cx="3795786" cy="655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722652" y="2516080"/>
            <a:ext cx="3048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800">
                <a:solidFill>
                  <a:srgbClr val="4472C4">
                    <a:lumMod val="75000"/>
                  </a:srgbClr>
                </a:solidFill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4472C4">
                    <a:lumMod val="75000"/>
                  </a:srgbClr>
                </a:solidFill>
                <a:cs typeface="Times New Roman" panose="02020603050405020304" pitchFamily="18" charset="0"/>
              </a:rPr>
              <a:t>. </a:t>
            </a:r>
            <a:r>
              <a:rPr lang="en-US" sz="2800" smtClean="0">
                <a:solidFill>
                  <a:srgbClr val="4472C4">
                    <a:lumMod val="75000"/>
                  </a:srgbClr>
                </a:solidFill>
                <a:cs typeface="Times New Roman" panose="02020603050405020304" pitchFamily="18" charset="0"/>
              </a:rPr>
              <a:t>  3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12224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/>
        <p:sndAc>
          <p:stSnd>
            <p:snd r:embed="rId6" name="chimes.wav"/>
          </p:stSnd>
        </p:sndAc>
      </p:transition>
    </mc:Choice>
    <mc:Fallback xmlns="">
      <p:transition spd="slow">
        <p:fade/>
        <p:sndAc>
          <p:stSnd>
            <p:snd r:embed="rId1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7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 vol="8000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1" grpId="0" animBg="1"/>
      <p:bldP spid="42" grpId="0"/>
      <p:bldP spid="42" grpId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>
            <a:hlinkClick r:id="rId7" action="ppaction://hlinksldjump"/>
          </p:cNvPr>
          <p:cNvSpPr/>
          <p:nvPr/>
        </p:nvSpPr>
        <p:spPr>
          <a:xfrm>
            <a:off x="1647150" y="4386543"/>
            <a:ext cx="9042400" cy="1016000"/>
          </a:xfrm>
          <a:prstGeom prst="round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" action="ppaction://noaction"/>
              </a:rPr>
              <a:t>THỜI</a:t>
            </a:r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GIAN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22809" y="5480612"/>
            <a:ext cx="5890343" cy="102598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5867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HẾT GIỜ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475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587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699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9811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6923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035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1147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8259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251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36352" y="4530500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pic>
        <p:nvPicPr>
          <p:cNvPr id="2" name="clock tick.wm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>
                  <p14:trim end="643.0072"/>
                </p14:media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12395200" y="1889276"/>
            <a:ext cx="812800" cy="812800"/>
          </a:xfrm>
          <a:prstGeom prst="rect">
            <a:avLst/>
          </a:prstGeom>
        </p:spPr>
      </p:pic>
      <p:sp>
        <p:nvSpPr>
          <p:cNvPr id="49" name="Snip Diagonal Corner Rectangle 48"/>
          <p:cNvSpPr/>
          <p:nvPr/>
        </p:nvSpPr>
        <p:spPr>
          <a:xfrm>
            <a:off x="1155550" y="280043"/>
            <a:ext cx="10734226" cy="1386844"/>
          </a:xfrm>
          <a:prstGeom prst="snip2DiagRect">
            <a:avLst/>
          </a:prstGeom>
          <a:solidFill>
            <a:schemeClr val="accent4">
              <a:lumMod val="60000"/>
              <a:lumOff val="40000"/>
              <a:alpha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28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28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 điều kiện nào </a:t>
            </a:r>
            <a:r>
              <a:rPr lang="vi-VN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vi-VN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sz="28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 phân </a:t>
            </a:r>
            <a:r>
              <a:rPr lang="vi-VN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có nghĩa?</a:t>
            </a:r>
            <a:r>
              <a:rPr lang="vi-VN" sz="280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8502" y="2421258"/>
            <a:ext cx="62836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vi-VN" sz="36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       </a:t>
            </a:r>
            <a:r>
              <a:rPr lang="vi-VN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535447" y="2564199"/>
            <a:ext cx="609600" cy="64188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chemeClr val="tx1"/>
              </a:solidFill>
            </a:endParaRPr>
          </a:p>
        </p:txBody>
      </p:sp>
      <p:pic>
        <p:nvPicPr>
          <p:cNvPr id="51" name="Picture 50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0" y="5486400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1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3" y="280043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" y="266854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53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550" y="552018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801" y="2295675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137804"/>
              </p:ext>
            </p:extLst>
          </p:nvPr>
        </p:nvGraphicFramePr>
        <p:xfrm>
          <a:off x="6237802" y="790778"/>
          <a:ext cx="406400" cy="434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3" name="Equation" r:id="rId10" imgW="126835" imgH="139518" progId="Equation.DSMT4">
                  <p:embed/>
                </p:oleObj>
              </mc:Choice>
              <mc:Fallback>
                <p:oleObj name="Equation" r:id="rId10" imgW="126835" imgH="139518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802" y="790778"/>
                        <a:ext cx="406400" cy="4348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017123"/>
              </p:ext>
            </p:extLst>
          </p:nvPr>
        </p:nvGraphicFramePr>
        <p:xfrm>
          <a:off x="8890021" y="481747"/>
          <a:ext cx="1006997" cy="111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4" name="Equation" r:id="rId12" imgW="355292" imgH="393359" progId="Equation.DSMT4">
                  <p:embed/>
                </p:oleObj>
              </mc:Choice>
              <mc:Fallback>
                <p:oleObj name="Equation" r:id="rId12" imgW="355292" imgH="39335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21" y="481747"/>
                        <a:ext cx="1006997" cy="1115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028368"/>
              </p:ext>
            </p:extLst>
          </p:nvPr>
        </p:nvGraphicFramePr>
        <p:xfrm>
          <a:off x="3822280" y="2673653"/>
          <a:ext cx="1036847" cy="532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5" name="Equation" r:id="rId14" imgW="355138" imgH="177569" progId="Equation.DSMT4">
                  <p:embed/>
                </p:oleObj>
              </mc:Choice>
              <mc:Fallback>
                <p:oleObj name="Equation" r:id="rId14" imgW="355138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280" y="2673653"/>
                        <a:ext cx="1036847" cy="5324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180217"/>
              </p:ext>
            </p:extLst>
          </p:nvPr>
        </p:nvGraphicFramePr>
        <p:xfrm>
          <a:off x="7140423" y="2627354"/>
          <a:ext cx="1127008" cy="578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6" name="Equation" r:id="rId16" imgW="355138" imgH="177569" progId="Equation.DSMT4">
                  <p:embed/>
                </p:oleObj>
              </mc:Choice>
              <mc:Fallback>
                <p:oleObj name="Equation" r:id="rId16" imgW="355138" imgH="17756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423" y="2627354"/>
                        <a:ext cx="1127008" cy="5787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624106"/>
              </p:ext>
            </p:extLst>
          </p:nvPr>
        </p:nvGraphicFramePr>
        <p:xfrm>
          <a:off x="3810839" y="3402700"/>
          <a:ext cx="946688" cy="48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7" name="Equation" r:id="rId18" imgW="355138" imgH="177569" progId="Equation.DSMT4">
                  <p:embed/>
                </p:oleObj>
              </mc:Choice>
              <mc:Fallback>
                <p:oleObj name="Equation" r:id="rId18" imgW="355138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839" y="3402700"/>
                        <a:ext cx="946688" cy="486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372819"/>
              </p:ext>
            </p:extLst>
          </p:nvPr>
        </p:nvGraphicFramePr>
        <p:xfrm>
          <a:off x="7141437" y="3376975"/>
          <a:ext cx="1041865" cy="5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8" name="Equation" r:id="rId20" imgW="355138" imgH="177569" progId="Equation.DSMT4">
                  <p:embed/>
                </p:oleObj>
              </mc:Choice>
              <mc:Fallback>
                <p:oleObj name="Equation" r:id="rId20" imgW="355138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1437" y="3376975"/>
                        <a:ext cx="1041865" cy="535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558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/>
        <p:sndAc>
          <p:stSnd>
            <p:snd r:embed="rId6" name="chimes.wav"/>
          </p:stSnd>
        </p:sndAc>
      </p:transition>
    </mc:Choice>
    <mc:Fallback xmlns="">
      <p:transition spd="slow">
        <p:fade/>
        <p:sndAc>
          <p:stSnd>
            <p:snd r:embed="rId2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7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 vol="8000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1" grpId="0" animBg="1"/>
      <p:bldP spid="42" grpId="0"/>
      <p:bldP spid="42" grpId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>
            <a:hlinkClick r:id="rId7" action="ppaction://hlinksldjump"/>
          </p:cNvPr>
          <p:cNvSpPr/>
          <p:nvPr/>
        </p:nvSpPr>
        <p:spPr>
          <a:xfrm>
            <a:off x="1647150" y="4398118"/>
            <a:ext cx="9042400" cy="1016000"/>
          </a:xfrm>
          <a:prstGeom prst="round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" action="ppaction://noaction"/>
              </a:rPr>
              <a:t>THỜI</a:t>
            </a:r>
            <a:r>
              <a:rPr lang="en-US" sz="2133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GIAN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55453" y="5247884"/>
            <a:ext cx="5890343" cy="102598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5867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HẾT GIỜ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475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587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699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9811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6923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035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1147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8259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251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36352" y="4542075"/>
            <a:ext cx="609600" cy="711200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pic>
        <p:nvPicPr>
          <p:cNvPr id="2" name="clock tick.wm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>
                  <p14:trim end="643.0072"/>
                </p14:media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12395200" y="1889276"/>
            <a:ext cx="812800" cy="812800"/>
          </a:xfrm>
          <a:prstGeom prst="rect">
            <a:avLst/>
          </a:prstGeom>
        </p:spPr>
      </p:pic>
      <p:sp>
        <p:nvSpPr>
          <p:cNvPr id="49" name="Snip Diagonal Corner Rectangle 48"/>
          <p:cNvSpPr/>
          <p:nvPr/>
        </p:nvSpPr>
        <p:spPr>
          <a:xfrm>
            <a:off x="1155550" y="280043"/>
            <a:ext cx="10734226" cy="1071247"/>
          </a:xfrm>
          <a:prstGeom prst="snip2DiagRect">
            <a:avLst/>
          </a:prstGeom>
          <a:solidFill>
            <a:schemeClr val="accent4">
              <a:lumMod val="60000"/>
              <a:lumOff val="40000"/>
              <a:alpha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8100" lvl="0" algn="just">
              <a:lnSpc>
                <a:spcPct val="107000"/>
              </a:lnSpc>
            </a:pPr>
            <a:r>
              <a:rPr lang="vi-VN" sz="2800" b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Câu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vi-VN" sz="2800" b="1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4:</a:t>
            </a:r>
            <a:r>
              <a:rPr lang="en-US" sz="2800" b="1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vi-VN" altLang="en-US" sz="2800" smtClean="0">
                <a:solidFill>
                  <a:srgbClr val="000000"/>
                </a:solidFill>
                <a:ea typeface="Calibri" charset="0"/>
                <a:cs typeface="Times New Roman" pitchFamily="18" charset="0"/>
              </a:rPr>
              <a:t>Với </a:t>
            </a:r>
            <a:r>
              <a:rPr lang="vi-VN" altLang="en-US" sz="2800">
                <a:solidFill>
                  <a:srgbClr val="000000"/>
                </a:solidFill>
                <a:ea typeface="Calibri" charset="0"/>
                <a:cs typeface="Times New Roman" pitchFamily="18" charset="0"/>
              </a:rPr>
              <a:t>điều kiện nào </a:t>
            </a:r>
            <a:r>
              <a:rPr lang="vi-VN" altLang="en-US" sz="2800" smtClean="0">
                <a:solidFill>
                  <a:srgbClr val="000000"/>
                </a:solidFill>
                <a:ea typeface="Calibri" charset="0"/>
                <a:cs typeface="Times New Roman" pitchFamily="18" charset="0"/>
              </a:rPr>
              <a:t>của</a:t>
            </a:r>
            <a:r>
              <a:rPr lang="en-US" altLang="en-US" sz="2800" smtClean="0">
                <a:solidFill>
                  <a:srgbClr val="000000"/>
                </a:solidFill>
                <a:ea typeface="Calibri" charset="0"/>
                <a:cs typeface="Times New Roman" pitchFamily="18" charset="0"/>
              </a:rPr>
              <a:t>       thì phân thức                có nghĩa:</a:t>
            </a:r>
            <a:r>
              <a:rPr lang="vi-VN" altLang="en-US" sz="2800" smtClean="0">
                <a:solidFill>
                  <a:srgbClr val="000000"/>
                </a:solidFill>
                <a:ea typeface="Calibri" charset="0"/>
                <a:cs typeface="Times New Roman" pitchFamily="18" charset="0"/>
              </a:rPr>
              <a:t> </a:t>
            </a:r>
            <a:endParaRPr lang="vi-VN" altLang="en-US" sz="4000">
              <a:solidFill>
                <a:schemeClr val="tx1"/>
              </a:solidFill>
              <a:cs typeface="Arial" pitchFamily="34" charset="0"/>
            </a:endParaRPr>
          </a:p>
          <a:p>
            <a:pPr marL="38100" algn="just">
              <a:lnSpc>
                <a:spcPct val="107000"/>
              </a:lnSpc>
              <a:spcAft>
                <a:spcPts val="0"/>
              </a:spcAft>
            </a:pPr>
            <a:endParaRPr lang="en-US" sz="2800" b="1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5151" y="2382148"/>
            <a:ext cx="5846171" cy="147540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8100" algn="just">
              <a:lnSpc>
                <a:spcPct val="107000"/>
              </a:lnSpc>
              <a:spcAft>
                <a:spcPts val="0"/>
              </a:spcAft>
            </a:pPr>
            <a:r>
              <a:rPr lang="vi-VN" sz="280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n-US" sz="2800" smtClean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vi-VN" sz="280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80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913963" y="3215663"/>
            <a:ext cx="609600" cy="64188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chemeClr val="tx1"/>
              </a:solidFill>
            </a:endParaRPr>
          </a:p>
        </p:txBody>
      </p:sp>
      <p:pic>
        <p:nvPicPr>
          <p:cNvPr id="51" name="Picture 50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0" y="5486400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1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3" y="280043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" y="266854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53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550" y="5520188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 descr="FIREWRK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801" y="2295675"/>
            <a:ext cx="14509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9171"/>
              </p:ext>
            </p:extLst>
          </p:nvPr>
        </p:nvGraphicFramePr>
        <p:xfrm>
          <a:off x="5994243" y="393539"/>
          <a:ext cx="528420" cy="433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8" name="Equation" r:id="rId10" imgW="126835" imgH="139518" progId="Equation.DSMT4">
                  <p:embed/>
                </p:oleObj>
              </mc:Choice>
              <mc:Fallback>
                <p:oleObj name="Equation" r:id="rId10" imgW="126835" imgH="1395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243" y="393539"/>
                        <a:ext cx="528420" cy="4337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718191"/>
              </p:ext>
            </p:extLst>
          </p:nvPr>
        </p:nvGraphicFramePr>
        <p:xfrm>
          <a:off x="8589945" y="156845"/>
          <a:ext cx="1077913" cy="1194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9" name="Equation" r:id="rId12" imgW="355292" imgH="393359" progId="Equation.DSMT4">
                  <p:embed/>
                </p:oleObj>
              </mc:Choice>
              <mc:Fallback>
                <p:oleObj name="Equation" r:id="rId12" imgW="355292" imgH="39335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9945" y="156845"/>
                        <a:ext cx="1077913" cy="1194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393639"/>
              </p:ext>
            </p:extLst>
          </p:nvPr>
        </p:nvGraphicFramePr>
        <p:xfrm>
          <a:off x="3922728" y="2382148"/>
          <a:ext cx="1036847" cy="532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0" name="Equation" r:id="rId14" imgW="355138" imgH="177569" progId="Equation.DSMT4">
                  <p:embed/>
                </p:oleObj>
              </mc:Choice>
              <mc:Fallback>
                <p:oleObj name="Equation" r:id="rId14" imgW="355138" imgH="17756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28" y="2382148"/>
                        <a:ext cx="1036847" cy="5324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046489"/>
              </p:ext>
            </p:extLst>
          </p:nvPr>
        </p:nvGraphicFramePr>
        <p:xfrm>
          <a:off x="7568888" y="2382148"/>
          <a:ext cx="856527" cy="4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1" name="Equation" r:id="rId16" imgW="355138" imgH="177569" progId="Equation.DSMT4">
                  <p:embed/>
                </p:oleObj>
              </mc:Choice>
              <mc:Fallback>
                <p:oleObj name="Equation" r:id="rId16" imgW="355138" imgH="1775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8888" y="2382148"/>
                        <a:ext cx="856527" cy="4398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943846"/>
              </p:ext>
            </p:extLst>
          </p:nvPr>
        </p:nvGraphicFramePr>
        <p:xfrm>
          <a:off x="3967469" y="3291227"/>
          <a:ext cx="947365" cy="486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2" name="Equation" r:id="rId18" imgW="355138" imgH="177569" progId="Equation.DSMT4">
                  <p:embed/>
                </p:oleObj>
              </mc:Choice>
              <mc:Fallback>
                <p:oleObj name="Equation" r:id="rId18" imgW="355138" imgH="17756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469" y="3291227"/>
                        <a:ext cx="947365" cy="4864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554639"/>
              </p:ext>
            </p:extLst>
          </p:nvPr>
        </p:nvGraphicFramePr>
        <p:xfrm>
          <a:off x="7512538" y="3310087"/>
          <a:ext cx="969227" cy="497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3" name="Equation" r:id="rId20" imgW="355138" imgH="177569" progId="Equation.DSMT4">
                  <p:embed/>
                </p:oleObj>
              </mc:Choice>
              <mc:Fallback>
                <p:oleObj name="Equation" r:id="rId20" imgW="355138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538" y="3310087"/>
                        <a:ext cx="969227" cy="4977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055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/>
        <p:sndAc>
          <p:stSnd>
            <p:snd r:embed="rId6" name="chimes.wav"/>
          </p:stSnd>
        </p:sndAc>
      </p:transition>
    </mc:Choice>
    <mc:Fallback xmlns="">
      <p:transition spd="slow">
        <p:fade/>
        <p:sndAc>
          <p:stSnd>
            <p:snd r:embed="rId2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7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 vol="8000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1" grpId="0" animBg="1"/>
      <p:bldP spid="42" grpId="0"/>
      <p:bldP spid="42" grpId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13777" y="458716"/>
            <a:ext cx="2206053" cy="523220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Hoạt động 2</a:t>
            </a:r>
            <a:r>
              <a:rPr lang="nl-NL"/>
              <a:t>.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05173" y="1512012"/>
            <a:ext cx="62648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Cho phương trình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:                           (1)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827596"/>
              </p:ext>
            </p:extLst>
          </p:nvPr>
        </p:nvGraphicFramePr>
        <p:xfrm>
          <a:off x="4810777" y="1218037"/>
          <a:ext cx="2412052" cy="1111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3" name="Equation" r:id="rId4" imgW="850531" imgH="393529" progId="Equation.DSMT4">
                  <p:embed/>
                </p:oleObj>
              </mc:Choice>
              <mc:Fallback>
                <p:oleObj name="Equation" r:id="rId4" imgW="850531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777" y="1218037"/>
                        <a:ext cx="2412052" cy="1111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865777" y="2534861"/>
            <a:ext cx="98362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Tìm điều kiện của x để cả hai mẫu thức có trong phương trình (1) là khác 0.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297811"/>
              </p:ext>
            </p:extLst>
          </p:nvPr>
        </p:nvGraphicFramePr>
        <p:xfrm>
          <a:off x="5075228" y="4137606"/>
          <a:ext cx="941575" cy="458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4" name="Equation" r:id="rId6" imgW="368140" imgH="177723" progId="Equation.DSMT4">
                  <p:embed/>
                </p:oleObj>
              </mc:Choice>
              <mc:Fallback>
                <p:oleObj name="Equation" r:id="rId6" imgW="368140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28" y="4137606"/>
                        <a:ext cx="941575" cy="4587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37001"/>
              </p:ext>
            </p:extLst>
          </p:nvPr>
        </p:nvGraphicFramePr>
        <p:xfrm>
          <a:off x="6522656" y="4126031"/>
          <a:ext cx="1496863" cy="458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5" name="Equation" r:id="rId8" imgW="583693" imgH="177646" progId="Equation.DSMT4">
                  <p:embed/>
                </p:oleObj>
              </mc:Choice>
              <mc:Fallback>
                <p:oleObj name="Equation" r:id="rId8" imgW="583693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2656" y="4126031"/>
                        <a:ext cx="1496863" cy="4587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206669"/>
              </p:ext>
            </p:extLst>
          </p:nvPr>
        </p:nvGraphicFramePr>
        <p:xfrm>
          <a:off x="6783891" y="4506350"/>
          <a:ext cx="1069134" cy="520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6" name="Equation" r:id="rId10" imgW="368140" imgH="177723" progId="Equation.DSMT4">
                  <p:embed/>
                </p:oleObj>
              </mc:Choice>
              <mc:Fallback>
                <p:oleObj name="Equation" r:id="rId10" imgW="368140" imgH="17772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891" y="4506350"/>
                        <a:ext cx="1069134" cy="520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665701"/>
              </p:ext>
            </p:extLst>
          </p:nvPr>
        </p:nvGraphicFramePr>
        <p:xfrm>
          <a:off x="5075415" y="4568423"/>
          <a:ext cx="9413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07" name="Equation" r:id="rId12" imgW="368140" imgH="177723" progId="Equation.DSMT4">
                  <p:embed/>
                </p:oleObj>
              </mc:Choice>
              <mc:Fallback>
                <p:oleObj name="Equation" r:id="rId12" imgW="368140" imgH="17772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415" y="4568423"/>
                        <a:ext cx="94138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692152" y="3653745"/>
            <a:ext cx="94486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Giải: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Điều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kiện của x để cả hai mẫu thức có trong phương trình (1) là khác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0 là:           và 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hay             và 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21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346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1906813"/>
            <a:ext cx="9996667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phương trình chứa ẩn ở mẫu, điều kiện của ẩn để tất cả các mẫu thức trong phương trình đều khác 0 được gọi là điều kiện xác định của phương trình.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93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2863" y="778199"/>
            <a:ext cx="948682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Ví dụ 4.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Tìm điều kiện xác định của mỗi phương trình sau: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366863"/>
              </p:ext>
            </p:extLst>
          </p:nvPr>
        </p:nvGraphicFramePr>
        <p:xfrm>
          <a:off x="1296363" y="1493135"/>
          <a:ext cx="2231785" cy="1039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9" name="Equation" r:id="rId4" imgW="837836" imgH="393529" progId="Equation.DSMT4">
                  <p:embed/>
                </p:oleObj>
              </mc:Choice>
              <mc:Fallback>
                <p:oleObj name="Equation" r:id="rId4" imgW="837836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363" y="1493135"/>
                        <a:ext cx="2231785" cy="10398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499732"/>
              </p:ext>
            </p:extLst>
          </p:nvPr>
        </p:nvGraphicFramePr>
        <p:xfrm>
          <a:off x="5324353" y="1551008"/>
          <a:ext cx="3144644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0" name="Equation" r:id="rId6" imgW="1345616" imgH="393529" progId="Equation.DSMT4">
                  <p:embed/>
                </p:oleObj>
              </mc:Choice>
              <mc:Fallback>
                <p:oleObj name="Equation" r:id="rId6" imgW="134561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353" y="1551008"/>
                        <a:ext cx="3144644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652348" y="3146302"/>
            <a:ext cx="7012781" cy="653686"/>
            <a:chOff x="4871256" y="83129"/>
            <a:chExt cx="7634022" cy="653685"/>
          </a:xfrm>
        </p:grpSpPr>
        <p:sp>
          <p:nvSpPr>
            <p:cNvPr id="1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6" y="83129"/>
              <a:ext cx="7501721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9"/>
              <a:ext cx="7236549" cy="461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296340" y="3027657"/>
            <a:ext cx="946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Điều </a:t>
            </a:r>
            <a:r>
              <a:rPr lang="vi-VN" sz="2800">
                <a:latin typeface="Arial" panose="020B0604020202020204" pitchFamily="34" charset="0"/>
                <a:cs typeface="Arial" panose="020B0604020202020204" pitchFamily="34" charset="0"/>
              </a:rPr>
              <a:t>kiện xác định của phương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là:                  hay 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5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5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244665"/>
              </p:ext>
            </p:extLst>
          </p:nvPr>
        </p:nvGraphicFramePr>
        <p:xfrm>
          <a:off x="8206450" y="3064741"/>
          <a:ext cx="1507022" cy="486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1" name="Equation" r:id="rId8" imgW="583693" imgH="177646" progId="Equation.DSMT4">
                  <p:embed/>
                </p:oleObj>
              </mc:Choice>
              <mc:Fallback>
                <p:oleObj name="Equation" r:id="rId8" imgW="583693" imgH="17764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6450" y="3064741"/>
                        <a:ext cx="1507022" cy="486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5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6783"/>
              </p:ext>
            </p:extLst>
          </p:nvPr>
        </p:nvGraphicFramePr>
        <p:xfrm>
          <a:off x="10475091" y="3039232"/>
          <a:ext cx="942177" cy="483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2" name="Equation" r:id="rId10" imgW="368140" imgH="177723" progId="Equation.DSMT4">
                  <p:embed/>
                </p:oleObj>
              </mc:Choice>
              <mc:Fallback>
                <p:oleObj name="Equation" r:id="rId10" imgW="368140" imgH="177723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5091" y="3039232"/>
                        <a:ext cx="942177" cy="483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1296340" y="4068327"/>
            <a:ext cx="936666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Điều </a:t>
            </a:r>
            <a:r>
              <a:rPr lang="vi-VN" sz="2800">
                <a:latin typeface="Arial" panose="020B0604020202020204" pitchFamily="34" charset="0"/>
                <a:cs typeface="Arial" panose="020B0604020202020204" pitchFamily="34" charset="0"/>
              </a:rPr>
              <a:t>kiện xác định của phương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là:                   và  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hay          và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381759"/>
              </p:ext>
            </p:extLst>
          </p:nvPr>
        </p:nvGraphicFramePr>
        <p:xfrm>
          <a:off x="8183301" y="4082262"/>
          <a:ext cx="1731569" cy="50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3" name="Equation" r:id="rId12" imgW="647419" imgH="177723" progId="Equation.DSMT4">
                  <p:embed/>
                </p:oleObj>
              </mc:Choice>
              <mc:Fallback>
                <p:oleObj name="Equation" r:id="rId12" imgW="647419" imgH="177723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3301" y="4082262"/>
                        <a:ext cx="1731569" cy="5092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6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511313"/>
              </p:ext>
            </p:extLst>
          </p:nvPr>
        </p:nvGraphicFramePr>
        <p:xfrm>
          <a:off x="10278717" y="4070686"/>
          <a:ext cx="1614669" cy="520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4" name="Equation" r:id="rId14" imgW="583693" imgH="177646" progId="Equation.DSMT4">
                  <p:embed/>
                </p:oleObj>
              </mc:Choice>
              <mc:Fallback>
                <p:oleObj name="Equation" r:id="rId14" imgW="583693" imgH="177646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8717" y="4070686"/>
                        <a:ext cx="1614669" cy="5208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6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420779"/>
              </p:ext>
            </p:extLst>
          </p:nvPr>
        </p:nvGraphicFramePr>
        <p:xfrm>
          <a:off x="2071868" y="4749249"/>
          <a:ext cx="833377" cy="875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5" name="Equation" r:id="rId16" imgW="380835" imgH="393529" progId="Equation.DSMT4">
                  <p:embed/>
                </p:oleObj>
              </mc:Choice>
              <mc:Fallback>
                <p:oleObj name="Equation" r:id="rId16" imgW="380835" imgH="393529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868" y="4749249"/>
                        <a:ext cx="833377" cy="8750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6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291741"/>
              </p:ext>
            </p:extLst>
          </p:nvPr>
        </p:nvGraphicFramePr>
        <p:xfrm>
          <a:off x="3518704" y="4944033"/>
          <a:ext cx="1015681" cy="451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6" name="Equation" r:id="rId18" imgW="444114" imgH="177646" progId="Equation.DSMT4">
                  <p:embed/>
                </p:oleObj>
              </mc:Choice>
              <mc:Fallback>
                <p:oleObj name="Equation" r:id="rId18" imgW="444114" imgH="177646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704" y="4944033"/>
                        <a:ext cx="1015681" cy="451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140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elements/1.1/"/>
    <ds:schemaRef ds:uri="71af3243-3dd4-4a8d-8c0d-dd76da1f02a5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6c05727-aa75-4e4a-9b5f-8a80a1165891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1392</TotalTime>
  <Words>1047</Words>
  <Application>Microsoft Office PowerPoint</Application>
  <PresentationFormat>Custom</PresentationFormat>
  <Paragraphs>205</Paragraphs>
  <Slides>21</Slides>
  <Notes>15</Notes>
  <HiddenSlides>0</HiddenSlides>
  <MMClips>4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2_Office Theme</vt:lpstr>
      <vt:lpstr>Equation</vt:lpstr>
      <vt:lpstr> Phương trình quy về phương trình bậc nhất một ẩn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ThienIT</cp:lastModifiedBy>
  <cp:revision>266</cp:revision>
  <dcterms:created xsi:type="dcterms:W3CDTF">2021-06-07T13:44:30Z</dcterms:created>
  <dcterms:modified xsi:type="dcterms:W3CDTF">2024-07-15T14:49:42Z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