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2"/>
  </p:notesMasterIdLst>
  <p:sldIdLst>
    <p:sldId id="333" r:id="rId3"/>
    <p:sldId id="256" r:id="rId4"/>
    <p:sldId id="257" r:id="rId5"/>
    <p:sldId id="311" r:id="rId6"/>
    <p:sldId id="264" r:id="rId7"/>
    <p:sldId id="261" r:id="rId8"/>
    <p:sldId id="312" r:id="rId9"/>
    <p:sldId id="313" r:id="rId10"/>
    <p:sldId id="258" r:id="rId11"/>
    <p:sldId id="316" r:id="rId12"/>
    <p:sldId id="315" r:id="rId13"/>
    <p:sldId id="318" r:id="rId14"/>
    <p:sldId id="267" r:id="rId15"/>
    <p:sldId id="271" r:id="rId16"/>
    <p:sldId id="273" r:id="rId17"/>
    <p:sldId id="276" r:id="rId18"/>
    <p:sldId id="262" r:id="rId19"/>
    <p:sldId id="428" r:id="rId20"/>
    <p:sldId id="429" r:id="rId21"/>
  </p:sldIdLst>
  <p:sldSz cx="9144000" cy="5143500" type="screen16x9"/>
  <p:notesSz cx="6858000" cy="9144000"/>
  <p:embeddedFontLst>
    <p:embeddedFont>
      <p:font typeface="Alata"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Candal"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AF4361-F50F-4D21-90A2-5BAC01F1A077}">
  <a:tblStyle styleId="{FDAF4361-F50F-4D21-90A2-5BAC01F1A0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61EAFA-9087-41EE-A052-FAAE7945934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9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29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2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4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9c93019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9c93019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942a37d3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5942a37d3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5942a37d3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5942a37d3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5942a37d3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5942a37d3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9c93019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59c93019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8ec39727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58ec39727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1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942a37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942a37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3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25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58ec39727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58ec39727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2788" y="-2011278"/>
            <a:ext cx="11437988" cy="8413195"/>
            <a:chOff x="-622788" y="-2011278"/>
            <a:chExt cx="11437988" cy="8413195"/>
          </a:xfrm>
        </p:grpSpPr>
        <p:pic>
          <p:nvPicPr>
            <p:cNvPr id="10" name="Google Shape;10;p2"/>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11" name="Google Shape;11;p2"/>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12" name="Google Shape;12;p2"/>
            <p:cNvPicPr preferRelativeResize="0"/>
            <p:nvPr/>
          </p:nvPicPr>
          <p:blipFill>
            <a:blip r:embed="rId4">
              <a:alphaModFix/>
            </a:blip>
            <a:stretch>
              <a:fillRect/>
            </a:stretch>
          </p:blipFill>
          <p:spPr>
            <a:xfrm rot="1244661">
              <a:off x="7287053" y="2871471"/>
              <a:ext cx="2283694" cy="3230732"/>
            </a:xfrm>
            <a:prstGeom prst="rect">
              <a:avLst/>
            </a:prstGeom>
            <a:noFill/>
            <a:ln>
              <a:noFill/>
            </a:ln>
          </p:spPr>
        </p:pic>
        <p:pic>
          <p:nvPicPr>
            <p:cNvPr id="13" name="Google Shape;13;p2"/>
            <p:cNvPicPr preferRelativeResize="0"/>
            <p:nvPr/>
          </p:nvPicPr>
          <p:blipFill>
            <a:blip r:embed="rId5">
              <a:alphaModFix/>
            </a:blip>
            <a:stretch>
              <a:fillRect/>
            </a:stretch>
          </p:blipFill>
          <p:spPr>
            <a:xfrm>
              <a:off x="161785" y="513545"/>
              <a:ext cx="1454950" cy="1093000"/>
            </a:xfrm>
            <a:prstGeom prst="rect">
              <a:avLst/>
            </a:prstGeom>
            <a:noFill/>
            <a:ln>
              <a:noFill/>
            </a:ln>
          </p:spPr>
        </p:pic>
        <p:pic>
          <p:nvPicPr>
            <p:cNvPr id="14" name="Google Shape;14;p2"/>
            <p:cNvPicPr preferRelativeResize="0"/>
            <p:nvPr/>
          </p:nvPicPr>
          <p:blipFill>
            <a:blip r:embed="rId6">
              <a:alphaModFix/>
            </a:blip>
            <a:stretch>
              <a:fillRect/>
            </a:stretch>
          </p:blipFill>
          <p:spPr>
            <a:xfrm>
              <a:off x="8498231" y="4532300"/>
              <a:ext cx="396289" cy="409500"/>
            </a:xfrm>
            <a:prstGeom prst="rect">
              <a:avLst/>
            </a:prstGeom>
            <a:noFill/>
            <a:ln>
              <a:noFill/>
            </a:ln>
          </p:spPr>
        </p:pic>
        <p:pic>
          <p:nvPicPr>
            <p:cNvPr id="15" name="Google Shape;15;p2"/>
            <p:cNvPicPr preferRelativeResize="0"/>
            <p:nvPr/>
          </p:nvPicPr>
          <p:blipFill>
            <a:blip r:embed="rId7">
              <a:alphaModFix/>
            </a:blip>
            <a:stretch>
              <a:fillRect/>
            </a:stretch>
          </p:blipFill>
          <p:spPr>
            <a:xfrm rot="2100009">
              <a:off x="6576308" y="-1096917"/>
              <a:ext cx="3924284" cy="2334327"/>
            </a:xfrm>
            <a:prstGeom prst="rect">
              <a:avLst/>
            </a:prstGeom>
            <a:noFill/>
            <a:ln>
              <a:noFill/>
            </a:ln>
          </p:spPr>
        </p:pic>
        <p:pic>
          <p:nvPicPr>
            <p:cNvPr id="16" name="Google Shape;16;p2"/>
            <p:cNvPicPr preferRelativeResize="0"/>
            <p:nvPr/>
          </p:nvPicPr>
          <p:blipFill>
            <a:blip r:embed="rId8">
              <a:alphaModFix/>
            </a:blip>
            <a:stretch>
              <a:fillRect/>
            </a:stretch>
          </p:blipFill>
          <p:spPr>
            <a:xfrm rot="-1841851" flipH="1">
              <a:off x="8165700" y="785525"/>
              <a:ext cx="610600" cy="630750"/>
            </a:xfrm>
            <a:prstGeom prst="rect">
              <a:avLst/>
            </a:prstGeom>
            <a:noFill/>
            <a:ln>
              <a:noFill/>
            </a:ln>
          </p:spPr>
        </p:pic>
        <p:pic>
          <p:nvPicPr>
            <p:cNvPr id="17" name="Google Shape;17;p2"/>
            <p:cNvPicPr preferRelativeResize="0"/>
            <p:nvPr/>
          </p:nvPicPr>
          <p:blipFill>
            <a:blip r:embed="rId9">
              <a:alphaModFix/>
            </a:blip>
            <a:stretch>
              <a:fillRect/>
            </a:stretch>
          </p:blipFill>
          <p:spPr>
            <a:xfrm rot="-604574">
              <a:off x="7582495" y="3596937"/>
              <a:ext cx="1400459" cy="1525500"/>
            </a:xfrm>
            <a:prstGeom prst="rect">
              <a:avLst/>
            </a:prstGeom>
            <a:noFill/>
            <a:ln>
              <a:noFill/>
            </a:ln>
          </p:spPr>
        </p:pic>
        <p:pic>
          <p:nvPicPr>
            <p:cNvPr id="18" name="Google Shape;18;p2"/>
            <p:cNvPicPr preferRelativeResize="0"/>
            <p:nvPr/>
          </p:nvPicPr>
          <p:blipFill>
            <a:blip r:embed="rId10">
              <a:alphaModFix/>
            </a:blip>
            <a:stretch>
              <a:fillRect/>
            </a:stretch>
          </p:blipFill>
          <p:spPr>
            <a:xfrm>
              <a:off x="432100" y="3283300"/>
              <a:ext cx="1252050" cy="1561050"/>
            </a:xfrm>
            <a:prstGeom prst="rect">
              <a:avLst/>
            </a:prstGeom>
            <a:noFill/>
            <a:ln>
              <a:noFill/>
            </a:ln>
          </p:spPr>
        </p:pic>
      </p:grpSp>
      <p:sp>
        <p:nvSpPr>
          <p:cNvPr id="19" name="Google Shape;19;p2"/>
          <p:cNvSpPr txBox="1">
            <a:spLocks noGrp="1"/>
          </p:cNvSpPr>
          <p:nvPr>
            <p:ph type="ctrTitle"/>
          </p:nvPr>
        </p:nvSpPr>
        <p:spPr>
          <a:xfrm>
            <a:off x="2020799" y="1567213"/>
            <a:ext cx="5102400" cy="1599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2020801" y="3166788"/>
            <a:ext cx="51024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63"/>
        <p:cNvGrpSpPr/>
        <p:nvPr/>
      </p:nvGrpSpPr>
      <p:grpSpPr>
        <a:xfrm>
          <a:off x="0" y="0"/>
          <a:ext cx="0" cy="0"/>
          <a:chOff x="0" y="0"/>
          <a:chExt cx="0" cy="0"/>
        </a:xfrm>
      </p:grpSpPr>
      <p:sp>
        <p:nvSpPr>
          <p:cNvPr id="164" name="Google Shape;164;p19"/>
          <p:cNvSpPr txBox="1">
            <a:spLocks noGrp="1"/>
          </p:cNvSpPr>
          <p:nvPr>
            <p:ph type="subTitle" idx="1"/>
          </p:nvPr>
        </p:nvSpPr>
        <p:spPr>
          <a:xfrm>
            <a:off x="3955725" y="3250425"/>
            <a:ext cx="4104000" cy="85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9"/>
          <p:cNvSpPr txBox="1">
            <a:spLocks noGrp="1"/>
          </p:cNvSpPr>
          <p:nvPr>
            <p:ph type="title"/>
          </p:nvPr>
        </p:nvSpPr>
        <p:spPr>
          <a:xfrm>
            <a:off x="3960431" y="1041375"/>
            <a:ext cx="4104000" cy="2208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19"/>
          <p:cNvSpPr>
            <a:spLocks noGrp="1"/>
          </p:cNvSpPr>
          <p:nvPr>
            <p:ph type="pic" idx="2"/>
          </p:nvPr>
        </p:nvSpPr>
        <p:spPr>
          <a:xfrm>
            <a:off x="715100" y="1067700"/>
            <a:ext cx="3008100" cy="3008100"/>
          </a:xfrm>
          <a:prstGeom prst="ellipse">
            <a:avLst/>
          </a:prstGeom>
          <a:noFill/>
          <a:ln>
            <a:noFill/>
          </a:ln>
        </p:spPr>
      </p:sp>
      <p:grpSp>
        <p:nvGrpSpPr>
          <p:cNvPr id="167" name="Google Shape;167;p19"/>
          <p:cNvGrpSpPr/>
          <p:nvPr/>
        </p:nvGrpSpPr>
        <p:grpSpPr>
          <a:xfrm>
            <a:off x="6261700" y="-2011278"/>
            <a:ext cx="4553501" cy="8413195"/>
            <a:chOff x="6261700" y="-2011278"/>
            <a:chExt cx="4553501" cy="8413195"/>
          </a:xfrm>
        </p:grpSpPr>
        <p:pic>
          <p:nvPicPr>
            <p:cNvPr id="168" name="Google Shape;168;p19"/>
            <p:cNvPicPr preferRelativeResize="0"/>
            <p:nvPr/>
          </p:nvPicPr>
          <p:blipFill>
            <a:blip r:embed="rId2">
              <a:alphaModFix/>
            </a:blip>
            <a:stretch>
              <a:fillRect/>
            </a:stretch>
          </p:blipFill>
          <p:spPr>
            <a:xfrm rot="1244661">
              <a:off x="7287053" y="2871471"/>
              <a:ext cx="2283694" cy="3230732"/>
            </a:xfrm>
            <a:prstGeom prst="rect">
              <a:avLst/>
            </a:prstGeom>
            <a:noFill/>
            <a:ln>
              <a:noFill/>
            </a:ln>
          </p:spPr>
        </p:pic>
        <p:pic>
          <p:nvPicPr>
            <p:cNvPr id="169" name="Google Shape;169;p19"/>
            <p:cNvPicPr preferRelativeResize="0"/>
            <p:nvPr/>
          </p:nvPicPr>
          <p:blipFill>
            <a:blip r:embed="rId3">
              <a:alphaModFix/>
            </a:blip>
            <a:stretch>
              <a:fillRect/>
            </a:stretch>
          </p:blipFill>
          <p:spPr>
            <a:xfrm>
              <a:off x="8498231" y="4532300"/>
              <a:ext cx="396289" cy="409500"/>
            </a:xfrm>
            <a:prstGeom prst="rect">
              <a:avLst/>
            </a:prstGeom>
            <a:noFill/>
            <a:ln>
              <a:noFill/>
            </a:ln>
          </p:spPr>
        </p:pic>
        <p:pic>
          <p:nvPicPr>
            <p:cNvPr id="170" name="Google Shape;170;p19"/>
            <p:cNvPicPr preferRelativeResize="0"/>
            <p:nvPr/>
          </p:nvPicPr>
          <p:blipFill>
            <a:blip r:embed="rId4">
              <a:alphaModFix/>
            </a:blip>
            <a:stretch>
              <a:fillRect/>
            </a:stretch>
          </p:blipFill>
          <p:spPr>
            <a:xfrm rot="2100009">
              <a:off x="6576308" y="-1096917"/>
              <a:ext cx="3924284" cy="2334327"/>
            </a:xfrm>
            <a:prstGeom prst="rect">
              <a:avLst/>
            </a:prstGeom>
            <a:noFill/>
            <a:ln>
              <a:noFill/>
            </a:ln>
          </p:spPr>
        </p:pic>
        <p:pic>
          <p:nvPicPr>
            <p:cNvPr id="171" name="Google Shape;171;p19"/>
            <p:cNvPicPr preferRelativeResize="0"/>
            <p:nvPr/>
          </p:nvPicPr>
          <p:blipFill>
            <a:blip r:embed="rId5">
              <a:alphaModFix/>
            </a:blip>
            <a:stretch>
              <a:fillRect/>
            </a:stretch>
          </p:blipFill>
          <p:spPr>
            <a:xfrm rot="-1841851" flipH="1">
              <a:off x="8123600" y="63025"/>
              <a:ext cx="610600" cy="630750"/>
            </a:xfrm>
            <a:prstGeom prst="rect">
              <a:avLst/>
            </a:prstGeom>
            <a:noFill/>
            <a:ln>
              <a:noFill/>
            </a:ln>
          </p:spPr>
        </p:pic>
        <p:pic>
          <p:nvPicPr>
            <p:cNvPr id="172" name="Google Shape;172;p19"/>
            <p:cNvPicPr preferRelativeResize="0"/>
            <p:nvPr/>
          </p:nvPicPr>
          <p:blipFill>
            <a:blip r:embed="rId6">
              <a:alphaModFix/>
            </a:blip>
            <a:stretch>
              <a:fillRect/>
            </a:stretch>
          </p:blipFill>
          <p:spPr>
            <a:xfrm rot="-604574">
              <a:off x="7582495" y="3596937"/>
              <a:ext cx="1400459" cy="15255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6"/>
        <p:cNvGrpSpPr/>
        <p:nvPr/>
      </p:nvGrpSpPr>
      <p:grpSpPr>
        <a:xfrm>
          <a:off x="0" y="0"/>
          <a:ext cx="0" cy="0"/>
          <a:chOff x="0" y="0"/>
          <a:chExt cx="0" cy="0"/>
        </a:xfrm>
      </p:grpSpPr>
      <p:sp>
        <p:nvSpPr>
          <p:cNvPr id="207" name="Google Shape;207;p24"/>
          <p:cNvSpPr txBox="1">
            <a:spLocks noGrp="1"/>
          </p:cNvSpPr>
          <p:nvPr>
            <p:ph type="subTitle" idx="1"/>
          </p:nvPr>
        </p:nvSpPr>
        <p:spPr>
          <a:xfrm>
            <a:off x="137918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8" name="Google Shape;208;p24"/>
          <p:cNvSpPr txBox="1">
            <a:spLocks noGrp="1"/>
          </p:cNvSpPr>
          <p:nvPr>
            <p:ph type="subTitle" idx="2"/>
          </p:nvPr>
        </p:nvSpPr>
        <p:spPr>
          <a:xfrm>
            <a:off x="493552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9" name="Google Shape;209;p24"/>
          <p:cNvSpPr txBox="1">
            <a:spLocks noGrp="1"/>
          </p:cNvSpPr>
          <p:nvPr>
            <p:ph type="subTitle" idx="3"/>
          </p:nvPr>
        </p:nvSpPr>
        <p:spPr>
          <a:xfrm>
            <a:off x="137918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0" name="Google Shape;210;p24"/>
          <p:cNvSpPr txBox="1">
            <a:spLocks noGrp="1"/>
          </p:cNvSpPr>
          <p:nvPr>
            <p:ph type="subTitle" idx="4"/>
          </p:nvPr>
        </p:nvSpPr>
        <p:spPr>
          <a:xfrm>
            <a:off x="493552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1" name="Google Shape;21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2" name="Google Shape;212;p24"/>
          <p:cNvGrpSpPr/>
          <p:nvPr/>
        </p:nvGrpSpPr>
        <p:grpSpPr>
          <a:xfrm>
            <a:off x="-805232" y="-906725"/>
            <a:ext cx="11027720" cy="7036909"/>
            <a:chOff x="-805232" y="-906725"/>
            <a:chExt cx="11027720" cy="7036909"/>
          </a:xfrm>
        </p:grpSpPr>
        <p:pic>
          <p:nvPicPr>
            <p:cNvPr id="213" name="Google Shape;213;p2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214" name="Google Shape;214;p2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215" name="Google Shape;215;p2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216" name="Google Shape;216;p2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8"/>
        <p:cNvGrpSpPr/>
        <p:nvPr/>
      </p:nvGrpSpPr>
      <p:grpSpPr>
        <a:xfrm>
          <a:off x="0" y="0"/>
          <a:ext cx="0" cy="0"/>
          <a:chOff x="0" y="0"/>
          <a:chExt cx="0" cy="0"/>
        </a:xfrm>
      </p:grpSpPr>
      <p:sp>
        <p:nvSpPr>
          <p:cNvPr id="229" name="Google Shape;229;p26"/>
          <p:cNvSpPr txBox="1">
            <a:spLocks noGrp="1"/>
          </p:cNvSpPr>
          <p:nvPr>
            <p:ph type="subTitle" idx="1"/>
          </p:nvPr>
        </p:nvSpPr>
        <p:spPr>
          <a:xfrm>
            <a:off x="7200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30" name="Google Shape;230;p26"/>
          <p:cNvSpPr txBox="1">
            <a:spLocks noGrp="1"/>
          </p:cNvSpPr>
          <p:nvPr>
            <p:ph type="subTitle" idx="2"/>
          </p:nvPr>
        </p:nvSpPr>
        <p:spPr>
          <a:xfrm>
            <a:off x="7200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1" name="Google Shape;231;p26"/>
          <p:cNvSpPr txBox="1">
            <a:spLocks noGrp="1"/>
          </p:cNvSpPr>
          <p:nvPr>
            <p:ph type="subTitle" idx="3"/>
          </p:nvPr>
        </p:nvSpPr>
        <p:spPr>
          <a:xfrm>
            <a:off x="3403800" y="34479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2" name="Google Shape;232;p26"/>
          <p:cNvSpPr txBox="1">
            <a:spLocks noGrp="1"/>
          </p:cNvSpPr>
          <p:nvPr>
            <p:ph type="subTitle" idx="4"/>
          </p:nvPr>
        </p:nvSpPr>
        <p:spPr>
          <a:xfrm>
            <a:off x="60876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3" name="Google Shape;23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6"/>
          <p:cNvSpPr txBox="1">
            <a:spLocks noGrp="1"/>
          </p:cNvSpPr>
          <p:nvPr>
            <p:ph type="subTitle" idx="5"/>
          </p:nvPr>
        </p:nvSpPr>
        <p:spPr>
          <a:xfrm>
            <a:off x="3403800" y="29631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35" name="Google Shape;235;p26"/>
          <p:cNvSpPr txBox="1">
            <a:spLocks noGrp="1"/>
          </p:cNvSpPr>
          <p:nvPr>
            <p:ph type="subTitle" idx="6"/>
          </p:nvPr>
        </p:nvSpPr>
        <p:spPr>
          <a:xfrm>
            <a:off x="60876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grpSp>
        <p:nvGrpSpPr>
          <p:cNvPr id="236" name="Google Shape;236;p26"/>
          <p:cNvGrpSpPr/>
          <p:nvPr/>
        </p:nvGrpSpPr>
        <p:grpSpPr>
          <a:xfrm>
            <a:off x="-1213141" y="-1573664"/>
            <a:ext cx="12019805" cy="8052790"/>
            <a:chOff x="-1213141" y="-1573664"/>
            <a:chExt cx="12019805" cy="8052790"/>
          </a:xfrm>
        </p:grpSpPr>
        <p:grpSp>
          <p:nvGrpSpPr>
            <p:cNvPr id="237" name="Google Shape;237;p26"/>
            <p:cNvGrpSpPr/>
            <p:nvPr/>
          </p:nvGrpSpPr>
          <p:grpSpPr>
            <a:xfrm>
              <a:off x="-1213141" y="-1573664"/>
              <a:ext cx="12019805" cy="8052790"/>
              <a:chOff x="-1213141" y="-1573664"/>
              <a:chExt cx="12019805" cy="8052790"/>
            </a:xfrm>
          </p:grpSpPr>
          <p:pic>
            <p:nvPicPr>
              <p:cNvPr id="238" name="Google Shape;238;p26"/>
              <p:cNvPicPr preferRelativeResize="0"/>
              <p:nvPr/>
            </p:nvPicPr>
            <p:blipFill>
              <a:blip r:embed="rId2">
                <a:alphaModFix/>
              </a:blip>
              <a:stretch>
                <a:fillRect/>
              </a:stretch>
            </p:blipFill>
            <p:spPr>
              <a:xfrm rot="-4062997">
                <a:off x="7368301" y="-1513449"/>
                <a:ext cx="2558099" cy="3618896"/>
              </a:xfrm>
              <a:prstGeom prst="rect">
                <a:avLst/>
              </a:prstGeom>
              <a:noFill/>
              <a:ln>
                <a:noFill/>
              </a:ln>
            </p:spPr>
          </p:pic>
          <p:pic>
            <p:nvPicPr>
              <p:cNvPr id="239" name="Google Shape;239;p26"/>
              <p:cNvPicPr preferRelativeResize="0"/>
              <p:nvPr/>
            </p:nvPicPr>
            <p:blipFill>
              <a:blip r:embed="rId3">
                <a:alphaModFix/>
              </a:blip>
              <a:stretch>
                <a:fillRect/>
              </a:stretch>
            </p:blipFill>
            <p:spPr>
              <a:xfrm rot="-8258551">
                <a:off x="-987726" y="3723528"/>
                <a:ext cx="3226400" cy="1919195"/>
              </a:xfrm>
              <a:prstGeom prst="rect">
                <a:avLst/>
              </a:prstGeom>
              <a:noFill/>
              <a:ln>
                <a:noFill/>
              </a:ln>
            </p:spPr>
          </p:pic>
        </p:grpSp>
        <p:pic>
          <p:nvPicPr>
            <p:cNvPr id="240" name="Google Shape;240;p26"/>
            <p:cNvPicPr preferRelativeResize="0"/>
            <p:nvPr/>
          </p:nvPicPr>
          <p:blipFill>
            <a:blip r:embed="rId4">
              <a:alphaModFix/>
            </a:blip>
            <a:stretch>
              <a:fillRect/>
            </a:stretch>
          </p:blipFill>
          <p:spPr>
            <a:xfrm rot="7196602">
              <a:off x="8180002" y="7475"/>
              <a:ext cx="934700" cy="1447801"/>
            </a:xfrm>
            <a:prstGeom prst="rect">
              <a:avLst/>
            </a:prstGeom>
            <a:noFill/>
            <a:ln>
              <a:noFill/>
            </a:ln>
          </p:spPr>
        </p:pic>
        <p:pic>
          <p:nvPicPr>
            <p:cNvPr id="241" name="Google Shape;241;p26"/>
            <p:cNvPicPr preferRelativeResize="0"/>
            <p:nvPr/>
          </p:nvPicPr>
          <p:blipFill>
            <a:blip r:embed="rId5">
              <a:alphaModFix/>
            </a:blip>
            <a:stretch>
              <a:fillRect/>
            </a:stretch>
          </p:blipFill>
          <p:spPr>
            <a:xfrm rot="-3036241">
              <a:off x="679527" y="4053825"/>
              <a:ext cx="618541" cy="1109351"/>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BLANK_1_1_1_2_1_1">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3" name="Google Shape;303;p31"/>
          <p:cNvSpPr txBox="1">
            <a:spLocks noGrp="1"/>
          </p:cNvSpPr>
          <p:nvPr>
            <p:ph type="subTitle" idx="1"/>
          </p:nvPr>
        </p:nvSpPr>
        <p:spPr>
          <a:xfrm>
            <a:off x="7200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4" name="Google Shape;304;p31"/>
          <p:cNvSpPr txBox="1">
            <a:spLocks noGrp="1"/>
          </p:cNvSpPr>
          <p:nvPr>
            <p:ph type="subTitle" idx="2"/>
          </p:nvPr>
        </p:nvSpPr>
        <p:spPr>
          <a:xfrm>
            <a:off x="7200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5" name="Google Shape;305;p31"/>
          <p:cNvSpPr txBox="1">
            <a:spLocks noGrp="1"/>
          </p:cNvSpPr>
          <p:nvPr>
            <p:ph type="subTitle" idx="3"/>
          </p:nvPr>
        </p:nvSpPr>
        <p:spPr>
          <a:xfrm>
            <a:off x="34038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6" name="Google Shape;306;p31"/>
          <p:cNvSpPr txBox="1">
            <a:spLocks noGrp="1"/>
          </p:cNvSpPr>
          <p:nvPr>
            <p:ph type="subTitle" idx="4"/>
          </p:nvPr>
        </p:nvSpPr>
        <p:spPr>
          <a:xfrm>
            <a:off x="60876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7" name="Google Shape;307;p31"/>
          <p:cNvSpPr txBox="1">
            <a:spLocks noGrp="1"/>
          </p:cNvSpPr>
          <p:nvPr>
            <p:ph type="subTitle" idx="5"/>
          </p:nvPr>
        </p:nvSpPr>
        <p:spPr>
          <a:xfrm>
            <a:off x="34038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8" name="Google Shape;308;p31"/>
          <p:cNvSpPr txBox="1">
            <a:spLocks noGrp="1"/>
          </p:cNvSpPr>
          <p:nvPr>
            <p:ph type="subTitle" idx="6"/>
          </p:nvPr>
        </p:nvSpPr>
        <p:spPr>
          <a:xfrm>
            <a:off x="60876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9" name="Google Shape;309;p31"/>
          <p:cNvSpPr txBox="1">
            <a:spLocks noGrp="1"/>
          </p:cNvSpPr>
          <p:nvPr>
            <p:ph type="title" idx="7" hasCustomPrompt="1"/>
          </p:nvPr>
        </p:nvSpPr>
        <p:spPr>
          <a:xfrm>
            <a:off x="1190850"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31"/>
          <p:cNvSpPr txBox="1">
            <a:spLocks noGrp="1"/>
          </p:cNvSpPr>
          <p:nvPr>
            <p:ph type="title" idx="8" hasCustomPrompt="1"/>
          </p:nvPr>
        </p:nvSpPr>
        <p:spPr>
          <a:xfrm>
            <a:off x="3854248"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31"/>
          <p:cNvSpPr txBox="1">
            <a:spLocks noGrp="1"/>
          </p:cNvSpPr>
          <p:nvPr>
            <p:ph type="title" idx="9" hasCustomPrompt="1"/>
          </p:nvPr>
        </p:nvSpPr>
        <p:spPr>
          <a:xfrm>
            <a:off x="6517646"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12" name="Google Shape;312;p31"/>
          <p:cNvGrpSpPr/>
          <p:nvPr/>
        </p:nvGrpSpPr>
        <p:grpSpPr>
          <a:xfrm>
            <a:off x="-776000" y="2952757"/>
            <a:ext cx="11329763" cy="3830159"/>
            <a:chOff x="-776000" y="2952757"/>
            <a:chExt cx="11329763" cy="3830159"/>
          </a:xfrm>
        </p:grpSpPr>
        <p:pic>
          <p:nvPicPr>
            <p:cNvPr id="313" name="Google Shape;313;p31"/>
            <p:cNvPicPr preferRelativeResize="0"/>
            <p:nvPr/>
          </p:nvPicPr>
          <p:blipFill>
            <a:blip r:embed="rId2">
              <a:alphaModFix/>
            </a:blip>
            <a:stretch>
              <a:fillRect/>
            </a:stretch>
          </p:blipFill>
          <p:spPr>
            <a:xfrm rot="-1883520" flipH="1">
              <a:off x="6928239" y="3970238"/>
              <a:ext cx="3407350" cy="1795201"/>
            </a:xfrm>
            <a:prstGeom prst="rect">
              <a:avLst/>
            </a:prstGeom>
            <a:noFill/>
            <a:ln>
              <a:noFill/>
            </a:ln>
          </p:spPr>
        </p:pic>
        <p:pic>
          <p:nvPicPr>
            <p:cNvPr id="314" name="Google Shape;314;p31"/>
            <p:cNvPicPr preferRelativeResize="0"/>
            <p:nvPr/>
          </p:nvPicPr>
          <p:blipFill>
            <a:blip r:embed="rId3">
              <a:alphaModFix/>
            </a:blip>
            <a:stretch>
              <a:fillRect/>
            </a:stretch>
          </p:blipFill>
          <p:spPr>
            <a:xfrm rot="-1244661" flipH="1">
              <a:off x="-277857" y="3252471"/>
              <a:ext cx="2283694" cy="3230732"/>
            </a:xfrm>
            <a:prstGeom prst="rect">
              <a:avLst/>
            </a:prstGeom>
            <a:noFill/>
            <a:ln>
              <a:noFill/>
            </a:ln>
          </p:spPr>
        </p:pic>
        <p:pic>
          <p:nvPicPr>
            <p:cNvPr id="315" name="Google Shape;315;p31"/>
            <p:cNvPicPr preferRelativeResize="0"/>
            <p:nvPr/>
          </p:nvPicPr>
          <p:blipFill>
            <a:blip r:embed="rId4">
              <a:alphaModFix/>
            </a:blip>
            <a:stretch>
              <a:fillRect/>
            </a:stretch>
          </p:blipFill>
          <p:spPr>
            <a:xfrm rot="604574" flipH="1">
              <a:off x="309935" y="3977937"/>
              <a:ext cx="1400459" cy="1525500"/>
            </a:xfrm>
            <a:prstGeom prst="rect">
              <a:avLst/>
            </a:prstGeom>
            <a:noFill/>
            <a:ln>
              <a:noFill/>
            </a:ln>
          </p:spPr>
        </p:pic>
        <p:pic>
          <p:nvPicPr>
            <p:cNvPr id="316" name="Google Shape;316;p31"/>
            <p:cNvPicPr preferRelativeResize="0"/>
            <p:nvPr/>
          </p:nvPicPr>
          <p:blipFill>
            <a:blip r:embed="rId5">
              <a:alphaModFix/>
            </a:blip>
            <a:stretch>
              <a:fillRect/>
            </a:stretch>
          </p:blipFill>
          <p:spPr>
            <a:xfrm flipH="1">
              <a:off x="8076974" y="4123787"/>
              <a:ext cx="989577" cy="123380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1"/>
        <p:cNvGrpSpPr/>
        <p:nvPr/>
      </p:nvGrpSpPr>
      <p:grpSpPr>
        <a:xfrm>
          <a:off x="0" y="0"/>
          <a:ext cx="0" cy="0"/>
          <a:chOff x="0" y="0"/>
          <a:chExt cx="0" cy="0"/>
        </a:xfrm>
      </p:grpSpPr>
      <p:grpSp>
        <p:nvGrpSpPr>
          <p:cNvPr id="332" name="Google Shape;332;p33"/>
          <p:cNvGrpSpPr/>
          <p:nvPr/>
        </p:nvGrpSpPr>
        <p:grpSpPr>
          <a:xfrm>
            <a:off x="-622788" y="-472199"/>
            <a:ext cx="3635138" cy="6346824"/>
            <a:chOff x="-622788" y="-472199"/>
            <a:chExt cx="3635138" cy="6346824"/>
          </a:xfrm>
        </p:grpSpPr>
        <p:pic>
          <p:nvPicPr>
            <p:cNvPr id="333" name="Google Shape;333;p33"/>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334" name="Google Shape;334;p33"/>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335" name="Google Shape;335;p33"/>
            <p:cNvPicPr preferRelativeResize="0"/>
            <p:nvPr/>
          </p:nvPicPr>
          <p:blipFill>
            <a:blip r:embed="rId4">
              <a:alphaModFix/>
            </a:blip>
            <a:stretch>
              <a:fillRect/>
            </a:stretch>
          </p:blipFill>
          <p:spPr>
            <a:xfrm>
              <a:off x="218935" y="2685595"/>
              <a:ext cx="1454950" cy="1093000"/>
            </a:xfrm>
            <a:prstGeom prst="rect">
              <a:avLst/>
            </a:prstGeom>
            <a:noFill/>
            <a:ln>
              <a:noFill/>
            </a:ln>
          </p:spPr>
        </p:pic>
        <p:pic>
          <p:nvPicPr>
            <p:cNvPr id="336" name="Google Shape;336;p33"/>
            <p:cNvPicPr preferRelativeResize="0"/>
            <p:nvPr/>
          </p:nvPicPr>
          <p:blipFill>
            <a:blip r:embed="rId5">
              <a:alphaModFix/>
            </a:blip>
            <a:stretch>
              <a:fillRect/>
            </a:stretch>
          </p:blipFill>
          <p:spPr>
            <a:xfrm>
              <a:off x="59081" y="3475025"/>
              <a:ext cx="396289" cy="409500"/>
            </a:xfrm>
            <a:prstGeom prst="rect">
              <a:avLst/>
            </a:prstGeom>
            <a:noFill/>
            <a:ln>
              <a:noFill/>
            </a:ln>
          </p:spPr>
        </p:pic>
        <p:pic>
          <p:nvPicPr>
            <p:cNvPr id="337" name="Google Shape;337;p33"/>
            <p:cNvPicPr preferRelativeResize="0"/>
            <p:nvPr/>
          </p:nvPicPr>
          <p:blipFill>
            <a:blip r:embed="rId6">
              <a:alphaModFix/>
            </a:blip>
            <a:stretch>
              <a:fillRect/>
            </a:stretch>
          </p:blipFill>
          <p:spPr>
            <a:xfrm rot="-1841851" flipH="1">
              <a:off x="1228925" y="3637488"/>
              <a:ext cx="610600" cy="630750"/>
            </a:xfrm>
            <a:prstGeom prst="rect">
              <a:avLst/>
            </a:prstGeom>
            <a:noFill/>
            <a:ln>
              <a:noFill/>
            </a:ln>
          </p:spPr>
        </p:pic>
        <p:pic>
          <p:nvPicPr>
            <p:cNvPr id="338" name="Google Shape;338;p33"/>
            <p:cNvPicPr preferRelativeResize="0"/>
            <p:nvPr/>
          </p:nvPicPr>
          <p:blipFill>
            <a:blip r:embed="rId7">
              <a:alphaModFix/>
            </a:blip>
            <a:stretch>
              <a:fillRect/>
            </a:stretch>
          </p:blipFill>
          <p:spPr>
            <a:xfrm rot="-604574">
              <a:off x="1048345" y="3796375"/>
              <a:ext cx="1400459" cy="1525500"/>
            </a:xfrm>
            <a:prstGeom prst="rect">
              <a:avLst/>
            </a:prstGeom>
            <a:noFill/>
            <a:ln>
              <a:noFill/>
            </a:ln>
          </p:spPr>
        </p:pic>
        <p:pic>
          <p:nvPicPr>
            <p:cNvPr id="339" name="Google Shape;339;p33"/>
            <p:cNvPicPr preferRelativeResize="0"/>
            <p:nvPr/>
          </p:nvPicPr>
          <p:blipFill>
            <a:blip r:embed="rId8">
              <a:alphaModFix/>
            </a:blip>
            <a:stretch>
              <a:fillRect/>
            </a:stretch>
          </p:blipFill>
          <p:spPr>
            <a:xfrm>
              <a:off x="161775" y="3778600"/>
              <a:ext cx="1252050" cy="156105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
        <p:cNvGrpSpPr/>
        <p:nvPr/>
      </p:nvGrpSpPr>
      <p:grpSpPr>
        <a:xfrm>
          <a:off x="0" y="0"/>
          <a:ext cx="0" cy="0"/>
          <a:chOff x="0" y="0"/>
          <a:chExt cx="0" cy="0"/>
        </a:xfrm>
      </p:grpSpPr>
      <p:grpSp>
        <p:nvGrpSpPr>
          <p:cNvPr id="341" name="Google Shape;341;p34"/>
          <p:cNvGrpSpPr/>
          <p:nvPr/>
        </p:nvGrpSpPr>
        <p:grpSpPr>
          <a:xfrm>
            <a:off x="-805232" y="-906725"/>
            <a:ext cx="11027720" cy="7036909"/>
            <a:chOff x="-805232" y="-906725"/>
            <a:chExt cx="11027720" cy="7036909"/>
          </a:xfrm>
        </p:grpSpPr>
        <p:pic>
          <p:nvPicPr>
            <p:cNvPr id="342" name="Google Shape;342;p3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43" name="Google Shape;343;p3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44" name="Google Shape;344;p3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45" name="Google Shape;345;p3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01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524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882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6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91900" y="22878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837400" y="1348375"/>
            <a:ext cx="1469100" cy="111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2391900" y="3129625"/>
            <a:ext cx="4360200" cy="42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 name="Google Shape;25;p3"/>
          <p:cNvGrpSpPr/>
          <p:nvPr/>
        </p:nvGrpSpPr>
        <p:grpSpPr>
          <a:xfrm>
            <a:off x="-1716911" y="-1328850"/>
            <a:ext cx="12126557" cy="8223005"/>
            <a:chOff x="-1716911" y="-1328850"/>
            <a:chExt cx="12126557" cy="8223005"/>
          </a:xfrm>
        </p:grpSpPr>
        <p:pic>
          <p:nvPicPr>
            <p:cNvPr id="26" name="Google Shape;26;p3"/>
            <p:cNvPicPr preferRelativeResize="0"/>
            <p:nvPr/>
          </p:nvPicPr>
          <p:blipFill>
            <a:blip r:embed="rId2">
              <a:alphaModFix/>
            </a:blip>
            <a:stretch>
              <a:fillRect/>
            </a:stretch>
          </p:blipFill>
          <p:spPr>
            <a:xfrm rot="9360775" flipH="1">
              <a:off x="7136767" y="-1004165"/>
              <a:ext cx="2283693" cy="3230730"/>
            </a:xfrm>
            <a:prstGeom prst="rect">
              <a:avLst/>
            </a:prstGeom>
            <a:noFill/>
            <a:ln>
              <a:noFill/>
            </a:ln>
          </p:spPr>
        </p:pic>
        <p:pic>
          <p:nvPicPr>
            <p:cNvPr id="27" name="Google Shape;27;p3"/>
            <p:cNvPicPr preferRelativeResize="0"/>
            <p:nvPr/>
          </p:nvPicPr>
          <p:blipFill>
            <a:blip r:embed="rId3">
              <a:alphaModFix/>
            </a:blip>
            <a:stretch>
              <a:fillRect/>
            </a:stretch>
          </p:blipFill>
          <p:spPr>
            <a:xfrm rot="-8766836" flipH="1">
              <a:off x="-1399441" y="3664095"/>
              <a:ext cx="3924283" cy="2334327"/>
            </a:xfrm>
            <a:prstGeom prst="rect">
              <a:avLst/>
            </a:prstGeom>
            <a:noFill/>
            <a:ln>
              <a:noFill/>
            </a:ln>
          </p:spPr>
        </p:pic>
        <p:pic>
          <p:nvPicPr>
            <p:cNvPr id="28" name="Google Shape;28;p3"/>
            <p:cNvPicPr preferRelativeResize="0"/>
            <p:nvPr/>
          </p:nvPicPr>
          <p:blipFill>
            <a:blip r:embed="rId4">
              <a:alphaModFix/>
            </a:blip>
            <a:stretch>
              <a:fillRect/>
            </a:stretch>
          </p:blipFill>
          <p:spPr>
            <a:xfrm rot="1205461">
              <a:off x="-357800" y="-828675"/>
              <a:ext cx="2087099" cy="3340189"/>
            </a:xfrm>
            <a:prstGeom prst="rect">
              <a:avLst/>
            </a:prstGeom>
            <a:noFill/>
            <a:ln>
              <a:noFill/>
            </a:ln>
          </p:spPr>
        </p:pic>
        <p:pic>
          <p:nvPicPr>
            <p:cNvPr id="29" name="Google Shape;29;p3"/>
            <p:cNvPicPr preferRelativeResize="0"/>
            <p:nvPr/>
          </p:nvPicPr>
          <p:blipFill>
            <a:blip r:embed="rId5">
              <a:alphaModFix/>
            </a:blip>
            <a:stretch>
              <a:fillRect/>
            </a:stretch>
          </p:blipFill>
          <p:spPr>
            <a:xfrm rot="-1484739">
              <a:off x="6662550" y="3755400"/>
              <a:ext cx="3532701" cy="1799322"/>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457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67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88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065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922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322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419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332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3" name="Google Shape;33;p4"/>
          <p:cNvGrpSpPr/>
          <p:nvPr/>
        </p:nvGrpSpPr>
        <p:grpSpPr>
          <a:xfrm>
            <a:off x="-805232" y="-906725"/>
            <a:ext cx="11027720" cy="7036909"/>
            <a:chOff x="-805232" y="-906725"/>
            <a:chExt cx="11027720" cy="7036909"/>
          </a:xfrm>
        </p:grpSpPr>
        <p:pic>
          <p:nvPicPr>
            <p:cNvPr id="34" name="Google Shape;34;p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5" name="Google Shape;35;p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6" name="Google Shape;36;p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7" name="Google Shape;37;p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139241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 name="Google Shape;40;p5"/>
          <p:cNvSpPr txBox="1">
            <a:spLocks noGrp="1"/>
          </p:cNvSpPr>
          <p:nvPr>
            <p:ph type="subTitle" idx="2"/>
          </p:nvPr>
        </p:nvSpPr>
        <p:spPr>
          <a:xfrm>
            <a:off x="479899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 name="Google Shape;42;p5"/>
          <p:cNvGrpSpPr/>
          <p:nvPr/>
        </p:nvGrpSpPr>
        <p:grpSpPr>
          <a:xfrm>
            <a:off x="-1568929" y="2789076"/>
            <a:ext cx="12329816" cy="4182592"/>
            <a:chOff x="-1568929" y="2789076"/>
            <a:chExt cx="12329816" cy="4182592"/>
          </a:xfrm>
        </p:grpSpPr>
        <p:pic>
          <p:nvPicPr>
            <p:cNvPr id="43" name="Google Shape;43;p5"/>
            <p:cNvPicPr preferRelativeResize="0"/>
            <p:nvPr/>
          </p:nvPicPr>
          <p:blipFill>
            <a:blip r:embed="rId2">
              <a:alphaModFix/>
            </a:blip>
            <a:stretch>
              <a:fillRect/>
            </a:stretch>
          </p:blipFill>
          <p:spPr>
            <a:xfrm rot="2700000">
              <a:off x="-1433224" y="3807050"/>
              <a:ext cx="3407349" cy="1795200"/>
            </a:xfrm>
            <a:prstGeom prst="rect">
              <a:avLst/>
            </a:prstGeom>
            <a:noFill/>
            <a:ln>
              <a:noFill/>
            </a:ln>
          </p:spPr>
        </p:pic>
        <p:pic>
          <p:nvPicPr>
            <p:cNvPr id="44" name="Google Shape;44;p5"/>
            <p:cNvPicPr preferRelativeResize="0"/>
            <p:nvPr/>
          </p:nvPicPr>
          <p:blipFill>
            <a:blip r:embed="rId3">
              <a:alphaModFix/>
            </a:blip>
            <a:stretch>
              <a:fillRect/>
            </a:stretch>
          </p:blipFill>
          <p:spPr>
            <a:xfrm>
              <a:off x="150799" y="4215598"/>
              <a:ext cx="981625" cy="737400"/>
            </a:xfrm>
            <a:prstGeom prst="rect">
              <a:avLst/>
            </a:prstGeom>
            <a:noFill/>
            <a:ln>
              <a:noFill/>
            </a:ln>
          </p:spPr>
        </p:pic>
        <p:pic>
          <p:nvPicPr>
            <p:cNvPr id="45" name="Google Shape;45;p5"/>
            <p:cNvPicPr preferRelativeResize="0"/>
            <p:nvPr/>
          </p:nvPicPr>
          <p:blipFill>
            <a:blip r:embed="rId4">
              <a:alphaModFix/>
            </a:blip>
            <a:stretch>
              <a:fillRect/>
            </a:stretch>
          </p:blipFill>
          <p:spPr>
            <a:xfrm rot="8663752">
              <a:off x="6523908" y="3713209"/>
              <a:ext cx="3924284" cy="2334327"/>
            </a:xfrm>
            <a:prstGeom prst="rect">
              <a:avLst/>
            </a:prstGeom>
            <a:noFill/>
            <a:ln>
              <a:noFill/>
            </a:ln>
          </p:spPr>
        </p:pic>
        <p:pic>
          <p:nvPicPr>
            <p:cNvPr id="46" name="Google Shape;46;p5"/>
            <p:cNvPicPr preferRelativeResize="0"/>
            <p:nvPr/>
          </p:nvPicPr>
          <p:blipFill>
            <a:blip r:embed="rId5">
              <a:alphaModFix/>
            </a:blip>
            <a:stretch>
              <a:fillRect/>
            </a:stretch>
          </p:blipFill>
          <p:spPr>
            <a:xfrm rot="-1841823" flipH="1">
              <a:off x="8098840" y="4163883"/>
              <a:ext cx="782420" cy="808233"/>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 name="Google Shape;49;p6"/>
          <p:cNvGrpSpPr/>
          <p:nvPr/>
        </p:nvGrpSpPr>
        <p:grpSpPr>
          <a:xfrm>
            <a:off x="-805232" y="-906725"/>
            <a:ext cx="11027720" cy="7036909"/>
            <a:chOff x="-805232" y="-906725"/>
            <a:chExt cx="11027720" cy="7036909"/>
          </a:xfrm>
        </p:grpSpPr>
        <p:pic>
          <p:nvPicPr>
            <p:cNvPr id="50" name="Google Shape;50;p6"/>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51" name="Google Shape;51;p6"/>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52" name="Google Shape;52;p6"/>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53" name="Google Shape;53;p6"/>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6"/>
        <p:cNvGrpSpPr/>
        <p:nvPr/>
      </p:nvGrpSpPr>
      <p:grpSpPr>
        <a:xfrm>
          <a:off x="0" y="0"/>
          <a:ext cx="0" cy="0"/>
          <a:chOff x="0" y="0"/>
          <a:chExt cx="0" cy="0"/>
        </a:xfrm>
      </p:grpSpPr>
      <p:sp>
        <p:nvSpPr>
          <p:cNvPr id="97" name="Google Shape;97;p13"/>
          <p:cNvSpPr txBox="1">
            <a:spLocks noGrp="1"/>
          </p:cNvSpPr>
          <p:nvPr>
            <p:ph type="title" hasCustomPrompt="1"/>
          </p:nvPr>
        </p:nvSpPr>
        <p:spPr>
          <a:xfrm>
            <a:off x="1283278"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1"/>
          </p:nvPr>
        </p:nvSpPr>
        <p:spPr>
          <a:xfrm>
            <a:off x="725218"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 name="Google Shape;99;p13"/>
          <p:cNvSpPr txBox="1">
            <a:spLocks noGrp="1"/>
          </p:cNvSpPr>
          <p:nvPr>
            <p:ph type="title" idx="2" hasCustomPrompt="1"/>
          </p:nvPr>
        </p:nvSpPr>
        <p:spPr>
          <a:xfrm>
            <a:off x="3892461"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3"/>
          </p:nvPr>
        </p:nvSpPr>
        <p:spPr>
          <a:xfrm>
            <a:off x="3331800"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1" name="Google Shape;101;p13"/>
          <p:cNvSpPr txBox="1">
            <a:spLocks noGrp="1"/>
          </p:cNvSpPr>
          <p:nvPr>
            <p:ph type="title" idx="4" hasCustomPrompt="1"/>
          </p:nvPr>
        </p:nvSpPr>
        <p:spPr>
          <a:xfrm>
            <a:off x="6506847"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subTitle" idx="5"/>
          </p:nvPr>
        </p:nvSpPr>
        <p:spPr>
          <a:xfrm>
            <a:off x="5938382"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3" name="Google Shape;103;p13"/>
          <p:cNvSpPr txBox="1">
            <a:spLocks noGrp="1"/>
          </p:cNvSpPr>
          <p:nvPr>
            <p:ph type="title" idx="6" hasCustomPrompt="1"/>
          </p:nvPr>
        </p:nvSpPr>
        <p:spPr>
          <a:xfrm>
            <a:off x="2594373"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7"/>
          </p:nvPr>
        </p:nvSpPr>
        <p:spPr>
          <a:xfrm>
            <a:off x="2031110"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title" idx="8" hasCustomPrompt="1"/>
          </p:nvPr>
        </p:nvSpPr>
        <p:spPr>
          <a:xfrm>
            <a:off x="5200955"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4637692"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7" name="Google Shape;107;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3"/>
          <p:cNvSpPr txBox="1">
            <a:spLocks noGrp="1"/>
          </p:cNvSpPr>
          <p:nvPr>
            <p:ph type="subTitle" idx="14"/>
          </p:nvPr>
        </p:nvSpPr>
        <p:spPr>
          <a:xfrm>
            <a:off x="720016"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09" name="Google Shape;109;p13"/>
          <p:cNvSpPr txBox="1">
            <a:spLocks noGrp="1"/>
          </p:cNvSpPr>
          <p:nvPr>
            <p:ph type="subTitle" idx="15"/>
          </p:nvPr>
        </p:nvSpPr>
        <p:spPr>
          <a:xfrm>
            <a:off x="3331800"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0" name="Google Shape;110;p13"/>
          <p:cNvSpPr txBox="1">
            <a:spLocks noGrp="1"/>
          </p:cNvSpPr>
          <p:nvPr>
            <p:ph type="subTitle" idx="16"/>
          </p:nvPr>
        </p:nvSpPr>
        <p:spPr>
          <a:xfrm>
            <a:off x="5943584"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1" name="Google Shape;111;p13"/>
          <p:cNvSpPr txBox="1">
            <a:spLocks noGrp="1"/>
          </p:cNvSpPr>
          <p:nvPr>
            <p:ph type="subTitle" idx="17"/>
          </p:nvPr>
        </p:nvSpPr>
        <p:spPr>
          <a:xfrm>
            <a:off x="2025908"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2" name="Google Shape;112;p13"/>
          <p:cNvSpPr txBox="1">
            <a:spLocks noGrp="1"/>
          </p:cNvSpPr>
          <p:nvPr>
            <p:ph type="subTitle" idx="18"/>
          </p:nvPr>
        </p:nvSpPr>
        <p:spPr>
          <a:xfrm>
            <a:off x="4637692"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grpSp>
        <p:nvGrpSpPr>
          <p:cNvPr id="113" name="Google Shape;113;p13"/>
          <p:cNvGrpSpPr/>
          <p:nvPr/>
        </p:nvGrpSpPr>
        <p:grpSpPr>
          <a:xfrm>
            <a:off x="-1213141" y="-1506989"/>
            <a:ext cx="11627455" cy="7986115"/>
            <a:chOff x="-1213141" y="-1506989"/>
            <a:chExt cx="11627455" cy="7986115"/>
          </a:xfrm>
        </p:grpSpPr>
        <p:pic>
          <p:nvPicPr>
            <p:cNvPr id="114" name="Google Shape;114;p13"/>
            <p:cNvPicPr preferRelativeResize="0"/>
            <p:nvPr/>
          </p:nvPicPr>
          <p:blipFill>
            <a:blip r:embed="rId2">
              <a:alphaModFix/>
            </a:blip>
            <a:stretch>
              <a:fillRect/>
            </a:stretch>
          </p:blipFill>
          <p:spPr>
            <a:xfrm rot="-4062997">
              <a:off x="6975951" y="-1446774"/>
              <a:ext cx="2558099" cy="3618896"/>
            </a:xfrm>
            <a:prstGeom prst="rect">
              <a:avLst/>
            </a:prstGeom>
            <a:noFill/>
            <a:ln>
              <a:noFill/>
            </a:ln>
          </p:spPr>
        </p:pic>
        <p:pic>
          <p:nvPicPr>
            <p:cNvPr id="115" name="Google Shape;115;p13"/>
            <p:cNvPicPr preferRelativeResize="0"/>
            <p:nvPr/>
          </p:nvPicPr>
          <p:blipFill>
            <a:blip r:embed="rId3">
              <a:alphaModFix/>
            </a:blip>
            <a:stretch>
              <a:fillRect/>
            </a:stretch>
          </p:blipFill>
          <p:spPr>
            <a:xfrm rot="-8258551">
              <a:off x="-987726" y="3723528"/>
              <a:ext cx="3226400" cy="1919195"/>
            </a:xfrm>
            <a:prstGeom prst="rect">
              <a:avLst/>
            </a:prstGeom>
            <a:noFill/>
            <a:ln>
              <a:noFill/>
            </a:ln>
          </p:spPr>
        </p:pic>
        <p:pic>
          <p:nvPicPr>
            <p:cNvPr id="116" name="Google Shape;116;p13"/>
            <p:cNvPicPr preferRelativeResize="0"/>
            <p:nvPr/>
          </p:nvPicPr>
          <p:blipFill>
            <a:blip r:embed="rId4">
              <a:alphaModFix/>
            </a:blip>
            <a:stretch>
              <a:fillRect/>
            </a:stretch>
          </p:blipFill>
          <p:spPr>
            <a:xfrm rot="1011002">
              <a:off x="7751358" y="28541"/>
              <a:ext cx="1355084" cy="1576045"/>
            </a:xfrm>
            <a:prstGeom prst="rect">
              <a:avLst/>
            </a:prstGeom>
            <a:noFill/>
            <a:ln>
              <a:noFill/>
            </a:ln>
          </p:spPr>
        </p:pic>
        <p:pic>
          <p:nvPicPr>
            <p:cNvPr id="117" name="Google Shape;117;p13"/>
            <p:cNvPicPr preferRelativeResize="0"/>
            <p:nvPr/>
          </p:nvPicPr>
          <p:blipFill>
            <a:blip r:embed="rId5">
              <a:alphaModFix/>
            </a:blip>
            <a:stretch>
              <a:fillRect/>
            </a:stretch>
          </p:blipFill>
          <p:spPr>
            <a:xfrm>
              <a:off x="442916" y="4040375"/>
              <a:ext cx="702244" cy="72542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1413400" y="3068893"/>
            <a:ext cx="6317100" cy="5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0" name="Google Shape;120;p14"/>
          <p:cNvSpPr txBox="1">
            <a:spLocks noGrp="1"/>
          </p:cNvSpPr>
          <p:nvPr>
            <p:ph type="subTitle" idx="1"/>
          </p:nvPr>
        </p:nvSpPr>
        <p:spPr>
          <a:xfrm>
            <a:off x="1413400" y="1511200"/>
            <a:ext cx="6317100" cy="155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21" name="Google Shape;121;p14"/>
          <p:cNvGrpSpPr/>
          <p:nvPr/>
        </p:nvGrpSpPr>
        <p:grpSpPr>
          <a:xfrm>
            <a:off x="-805232" y="-906725"/>
            <a:ext cx="11027720" cy="7036909"/>
            <a:chOff x="-805232" y="-906725"/>
            <a:chExt cx="11027720" cy="7036909"/>
          </a:xfrm>
        </p:grpSpPr>
        <p:pic>
          <p:nvPicPr>
            <p:cNvPr id="122" name="Google Shape;122;p1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123" name="Google Shape;123;p1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124" name="Google Shape;124;p1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125" name="Google Shape;125;p1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0" name="Google Shape;140;p16"/>
          <p:cNvGrpSpPr/>
          <p:nvPr/>
        </p:nvGrpSpPr>
        <p:grpSpPr>
          <a:xfrm>
            <a:off x="-1045599" y="-1877748"/>
            <a:ext cx="12286118" cy="8529877"/>
            <a:chOff x="-1045599" y="-1877748"/>
            <a:chExt cx="12286118" cy="8529877"/>
          </a:xfrm>
        </p:grpSpPr>
        <p:pic>
          <p:nvPicPr>
            <p:cNvPr id="141" name="Google Shape;141;p16"/>
            <p:cNvPicPr preferRelativeResize="0"/>
            <p:nvPr/>
          </p:nvPicPr>
          <p:blipFill>
            <a:blip r:embed="rId2">
              <a:alphaModFix/>
            </a:blip>
            <a:stretch>
              <a:fillRect/>
            </a:stretch>
          </p:blipFill>
          <p:spPr>
            <a:xfrm>
              <a:off x="-1003788" y="-977024"/>
              <a:ext cx="2675775" cy="2540524"/>
            </a:xfrm>
            <a:prstGeom prst="rect">
              <a:avLst/>
            </a:prstGeom>
            <a:noFill/>
            <a:ln>
              <a:noFill/>
            </a:ln>
          </p:spPr>
        </p:pic>
        <p:pic>
          <p:nvPicPr>
            <p:cNvPr id="142" name="Google Shape;142;p16"/>
            <p:cNvPicPr preferRelativeResize="0"/>
            <p:nvPr/>
          </p:nvPicPr>
          <p:blipFill>
            <a:blip r:embed="rId3">
              <a:alphaModFix/>
            </a:blip>
            <a:stretch>
              <a:fillRect/>
            </a:stretch>
          </p:blipFill>
          <p:spPr>
            <a:xfrm rot="1324578">
              <a:off x="-833150" y="4222300"/>
              <a:ext cx="3407349" cy="1795201"/>
            </a:xfrm>
            <a:prstGeom prst="rect">
              <a:avLst/>
            </a:prstGeom>
            <a:noFill/>
            <a:ln>
              <a:noFill/>
            </a:ln>
          </p:spPr>
        </p:pic>
        <p:pic>
          <p:nvPicPr>
            <p:cNvPr id="143" name="Google Shape;143;p16"/>
            <p:cNvPicPr preferRelativeResize="0"/>
            <p:nvPr/>
          </p:nvPicPr>
          <p:blipFill>
            <a:blip r:embed="rId4">
              <a:alphaModFix/>
            </a:blip>
            <a:stretch>
              <a:fillRect/>
            </a:stretch>
          </p:blipFill>
          <p:spPr>
            <a:xfrm rot="1244661">
              <a:off x="7468028" y="3121684"/>
              <a:ext cx="2283694" cy="3230732"/>
            </a:xfrm>
            <a:prstGeom prst="rect">
              <a:avLst/>
            </a:prstGeom>
            <a:noFill/>
            <a:ln>
              <a:noFill/>
            </a:ln>
          </p:spPr>
        </p:pic>
        <p:pic>
          <p:nvPicPr>
            <p:cNvPr id="144" name="Google Shape;144;p16"/>
            <p:cNvPicPr preferRelativeResize="0"/>
            <p:nvPr/>
          </p:nvPicPr>
          <p:blipFill>
            <a:blip r:embed="rId5">
              <a:alphaModFix/>
            </a:blip>
            <a:stretch>
              <a:fillRect/>
            </a:stretch>
          </p:blipFill>
          <p:spPr>
            <a:xfrm rot="3185819">
              <a:off x="7166859" y="-775042"/>
              <a:ext cx="3924284" cy="2334327"/>
            </a:xfrm>
            <a:prstGeom prst="rect">
              <a:avLst/>
            </a:prstGeom>
            <a:noFill/>
            <a:ln>
              <a:noFill/>
            </a:ln>
          </p:spPr>
        </p:pic>
        <p:pic>
          <p:nvPicPr>
            <p:cNvPr id="145" name="Google Shape;145;p16"/>
            <p:cNvPicPr preferRelativeResize="0"/>
            <p:nvPr/>
          </p:nvPicPr>
          <p:blipFill>
            <a:blip r:embed="rId6">
              <a:alphaModFix/>
            </a:blip>
            <a:stretch>
              <a:fillRect/>
            </a:stretch>
          </p:blipFill>
          <p:spPr>
            <a:xfrm>
              <a:off x="8142527" y="3780475"/>
              <a:ext cx="934700" cy="1447800"/>
            </a:xfrm>
            <a:prstGeom prst="rect">
              <a:avLst/>
            </a:prstGeom>
            <a:noFill/>
            <a:ln>
              <a:noFill/>
            </a:ln>
          </p:spPr>
        </p:pic>
        <p:pic>
          <p:nvPicPr>
            <p:cNvPr id="146" name="Google Shape;146;p16"/>
            <p:cNvPicPr preferRelativeResize="0"/>
            <p:nvPr/>
          </p:nvPicPr>
          <p:blipFill>
            <a:blip r:embed="rId7">
              <a:alphaModFix/>
            </a:blip>
            <a:stretch>
              <a:fillRect/>
            </a:stretch>
          </p:blipFill>
          <p:spPr>
            <a:xfrm rot="-5400000">
              <a:off x="321902" y="4130200"/>
              <a:ext cx="1181400" cy="13652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rtl="0">
              <a:lnSpc>
                <a:spcPct val="115000"/>
              </a:lnSpc>
              <a:spcBef>
                <a:spcPts val="1600"/>
              </a:spcBef>
              <a:spcAft>
                <a:spcPts val="160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2" r:id="rId9"/>
    <p:sldLayoutId id="2147483665" r:id="rId10"/>
    <p:sldLayoutId id="2147483670" r:id="rId11"/>
    <p:sldLayoutId id="2147483672" r:id="rId12"/>
    <p:sldLayoutId id="2147483677"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61537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drive/folders/1LaTz1nubzFO4lhkAFf2Uq7OPT7Bf_RmS?usp=drive_link"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2800">
                <a:solidFill>
                  <a:schemeClr val="tx1"/>
                </a:solidFill>
                <a:latin typeface="+mn-lt"/>
              </a:rPr>
              <a:t>CHƯƠNG IV: ĐỊNH LÍ THALÈS</a:t>
            </a:r>
          </a:p>
        </p:txBody>
      </p:sp>
      <p:sp>
        <p:nvSpPr>
          <p:cNvPr id="13" name="Rectangle 12"/>
          <p:cNvSpPr/>
          <p:nvPr/>
        </p:nvSpPr>
        <p:spPr>
          <a:xfrm>
            <a:off x="767906" y="2154974"/>
            <a:ext cx="7472241" cy="1305165"/>
          </a:xfrm>
          <a:prstGeom prst="rect">
            <a:avLst/>
          </a:prstGeom>
        </p:spPr>
        <p:txBody>
          <a:bodyPr wrap="square">
            <a:spAutoFit/>
          </a:bodyPr>
          <a:lstStyle/>
          <a:p>
            <a:pPr lvl="0" algn="ctr" defTabSz="457200">
              <a:lnSpc>
                <a:spcPct val="150000"/>
              </a:lnSpc>
              <a:buClrTx/>
              <a:defRPr/>
            </a:pPr>
            <a:r>
              <a:rPr lang="vi-VN" sz="2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2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7769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16" name="Picture 1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1780" y="882059"/>
            <a:ext cx="489895" cy="457200"/>
          </a:xfrm>
          <a:prstGeom prst="rect">
            <a:avLst/>
          </a:prstGeom>
        </p:spPr>
      </p:pic>
      <p:sp>
        <p:nvSpPr>
          <p:cNvPr id="17" name="TextBox 16"/>
          <p:cNvSpPr txBox="1"/>
          <p:nvPr/>
        </p:nvSpPr>
        <p:spPr>
          <a:xfrm>
            <a:off x="1211675" y="939149"/>
            <a:ext cx="17907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nl-NL" sz="2000" b="1" i="0" u="none" strike="noStrike" kern="1200" cap="none" spc="0" normalizeH="0" baseline="0" noProof="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rPr>
              <a:t>HĐ 2:</a:t>
            </a:r>
            <a:endParaRPr kumimoji="0" lang="en-US" sz="2000" b="0" i="0" u="none" strike="noStrike" kern="1200" cap="none" spc="0" normalizeH="0" baseline="0" noProof="0" dirty="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20" name="Rectangle 19"/>
          <p:cNvSpPr/>
          <p:nvPr/>
        </p:nvSpPr>
        <p:spPr>
          <a:xfrm>
            <a:off x="607134" y="312498"/>
            <a:ext cx="6770764" cy="384721"/>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t>Cho DE là đường trung bình của tam giác ABC</a:t>
            </a: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a:rPr>
              <a:t>. (H. 4.15) </a:t>
            </a:r>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pic>
        <p:nvPicPr>
          <p:cNvPr id="21" name="Picture 20"/>
          <p:cNvPicPr>
            <a:picLocks noChangeAspect="1"/>
          </p:cNvPicPr>
          <p:nvPr/>
        </p:nvPicPr>
        <p:blipFill>
          <a:blip r:embed="rId5"/>
          <a:stretch>
            <a:fillRect/>
          </a:stretch>
        </p:blipFill>
        <p:spPr>
          <a:xfrm>
            <a:off x="3379234" y="2632596"/>
            <a:ext cx="2379028" cy="2510904"/>
          </a:xfrm>
          <a:prstGeom prst="rect">
            <a:avLst/>
          </a:prstGeom>
        </p:spPr>
      </p:pic>
      <p:grpSp>
        <p:nvGrpSpPr>
          <p:cNvPr id="11" name="Group 10"/>
          <p:cNvGrpSpPr/>
          <p:nvPr/>
        </p:nvGrpSpPr>
        <p:grpSpPr>
          <a:xfrm>
            <a:off x="647787" y="1405493"/>
            <a:ext cx="7841922" cy="989564"/>
            <a:chOff x="3151952" y="3825866"/>
            <a:chExt cx="7841922" cy="989564"/>
          </a:xfrm>
        </p:grpSpPr>
        <p:sp>
          <p:nvSpPr>
            <p:cNvPr id="18" name="TextBox 17"/>
            <p:cNvSpPr txBox="1"/>
            <p:nvPr/>
          </p:nvSpPr>
          <p:spPr>
            <a:xfrm>
              <a:off x="3151952" y="3825866"/>
              <a:ext cx="7841922" cy="9233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Gọi F là trung điểm của BC. Chứng minh tứ giác DEFB là hình bình hành. Từ đó suy ra DE =    BC.</a:t>
              </a:r>
            </a:p>
          </p:txBody>
        </p:sp>
        <mc:AlternateContent xmlns:mc="http://schemas.openxmlformats.org/markup-compatibility/2006" xmlns:a14="http://schemas.microsoft.com/office/drawing/2010/main">
          <mc:Choice Requires="a14">
            <p:sp>
              <p:nvSpPr>
                <p:cNvPr id="10" name="Rectangle 9"/>
                <p:cNvSpPr/>
                <p:nvPr/>
              </p:nvSpPr>
              <p:spPr>
                <a:xfrm>
                  <a:off x="5045207" y="4204494"/>
                  <a:ext cx="37702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1</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2</m:t>
                            </m:r>
                          </m:den>
                        </m:f>
                      </m:oMath>
                    </m:oMathPara>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5045207" y="4204494"/>
                  <a:ext cx="377026" cy="610936"/>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7835131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pic>
        <p:nvPicPr>
          <p:cNvPr id="25" name="Picture 24"/>
          <p:cNvPicPr>
            <a:picLocks noChangeAspect="1"/>
          </p:cNvPicPr>
          <p:nvPr/>
        </p:nvPicPr>
        <p:blipFill>
          <a:blip r:embed="rId3"/>
          <a:stretch>
            <a:fillRect/>
          </a:stretch>
        </p:blipFill>
        <p:spPr>
          <a:xfrm>
            <a:off x="544594" y="1031421"/>
            <a:ext cx="2379028" cy="251090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3282696" y="866829"/>
                <a:ext cx="5111496" cy="4084323"/>
              </a:xfrm>
              <a:prstGeom prst="rect">
                <a:avLst/>
              </a:prstGeom>
            </p:spPr>
            <p:txBody>
              <a:bodyPr wrap="square">
                <a:spAutoFit/>
              </a:bodyPr>
              <a:lstStyle/>
              <a:p>
                <a:pPr algn="just">
                  <a:lnSpc>
                    <a:spcPct val="150000"/>
                  </a:lnSpc>
                  <a:spcBef>
                    <a:spcPts val="600"/>
                  </a:spcBef>
                  <a:spcAft>
                    <a:spcPts val="600"/>
                  </a:spcAft>
                </a:pPr>
                <a:r>
                  <a:rPr lang="en-US" sz="1800">
                    <a:latin typeface="+mj-lt"/>
                    <a:ea typeface="Arial" panose="020B0604020202020204" pitchFamily="34" charset="0"/>
                    <a:cs typeface="Times New Roman" panose="02020603050405020304" pitchFamily="18" charset="0"/>
                  </a:rPr>
                  <a:t>Vì DE là đường trung bình của tam giác ABC nên D, E lần lượt là trung điểm của AB, AC.</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AD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AB; AE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DE // BC (theo định lí Thalès đảo).</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Vì E, F lần lượt là trung điểm của AC, BC.</a:t>
                </a: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EC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 CF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BC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EF // AB (theo định lí Thalès đảo).</a:t>
                </a:r>
              </a:p>
            </p:txBody>
          </p:sp>
        </mc:Choice>
        <mc:Fallback xmlns="">
          <p:sp>
            <p:nvSpPr>
              <p:cNvPr id="12" name="Rectangle 11"/>
              <p:cNvSpPr>
                <a:spLocks noRot="1" noChangeAspect="1" noMove="1" noResize="1" noEditPoints="1" noAdjustHandles="1" noChangeArrowheads="1" noChangeShapeType="1" noTextEdit="1"/>
              </p:cNvSpPr>
              <p:nvPr/>
            </p:nvSpPr>
            <p:spPr>
              <a:xfrm>
                <a:off x="3282696" y="866829"/>
                <a:ext cx="5111496" cy="4084323"/>
              </a:xfrm>
              <a:prstGeom prst="rect">
                <a:avLst/>
              </a:prstGeom>
              <a:blipFill>
                <a:blip r:embed="rId4"/>
                <a:stretch>
                  <a:fillRect l="-1074" r="-955" b="-1493"/>
                </a:stretch>
              </a:blipFill>
            </p:spPr>
            <p:txBody>
              <a:bodyPr/>
              <a:lstStyle/>
              <a:p>
                <a:r>
                  <a:rPr lang="en-US">
                    <a:noFill/>
                  </a:rPr>
                  <a:t> </a:t>
                </a:r>
              </a:p>
            </p:txBody>
          </p:sp>
        </mc:Fallback>
      </mc:AlternateContent>
    </p:spTree>
    <p:extLst>
      <p:ext uri="{BB962C8B-B14F-4D97-AF65-F5344CB8AC3E}">
        <p14:creationId xmlns:p14="http://schemas.microsoft.com/office/powerpoint/2010/main" val="12911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left)">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4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a:ln>
                  <a:noFill/>
                </a:ln>
                <a:solidFill>
                  <a:srgbClr val="003E55"/>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a:ln>
                <a:noFill/>
              </a:ln>
              <a:solidFill>
                <a:srgbClr val="003E55"/>
              </a:solidFill>
              <a:effectLst/>
              <a:uLnTx/>
              <a:uFillTx/>
              <a:latin typeface="Arial"/>
              <a:cs typeface="Arial"/>
              <a:sym typeface="Arial"/>
            </a:endParaRPr>
          </a:p>
        </p:txBody>
      </p:sp>
      <p:pic>
        <p:nvPicPr>
          <p:cNvPr id="25" name="Picture 24"/>
          <p:cNvPicPr>
            <a:picLocks noChangeAspect="1"/>
          </p:cNvPicPr>
          <p:nvPr/>
        </p:nvPicPr>
        <p:blipFill>
          <a:blip r:embed="rId3"/>
          <a:stretch>
            <a:fillRect/>
          </a:stretch>
        </p:blipFill>
        <p:spPr>
          <a:xfrm>
            <a:off x="544594" y="1031421"/>
            <a:ext cx="2379028" cy="251090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3319272" y="885117"/>
                <a:ext cx="5111496" cy="2387192"/>
              </a:xfrm>
              <a:prstGeom prst="rect">
                <a:avLst/>
              </a:prstGeom>
            </p:spPr>
            <p:txBody>
              <a:bodyPr wrap="square">
                <a:spAutoFit/>
              </a:bodyPr>
              <a:lstStyle/>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Xét tứ giác DEFB có DE // BF (vì DE // BC); </a:t>
                </a: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                                  EF // BD (vì EF // AB)</a:t>
                </a: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Do đó tứ giác DEFB là hình bình hành.</a:t>
                </a:r>
              </a:p>
              <a:p>
                <a:pPr lvl="0" algn="just">
                  <a:lnSpc>
                    <a:spcPct val="150000"/>
                  </a:lnSpc>
                  <a:spcBef>
                    <a:spcPts val="600"/>
                  </a:spcBef>
                  <a:spcAft>
                    <a:spcPts val="600"/>
                  </a:spcAft>
                  <a:defRPr/>
                </a:pPr>
                <a:r>
                  <a:rPr lang="nl-NL" sz="1800">
                    <a:ea typeface="Arial" panose="020B0604020202020204" pitchFamily="34" charset="0"/>
                    <a:cs typeface="Times New Roman" panose="02020603050405020304" pitchFamily="18" charset="0"/>
                  </a:rPr>
                  <a:t>Suy ra DE = BF mà BF = </a:t>
                </a:r>
                <a14:m>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nl-NL" sz="1800" i="1">
                            <a:latin typeface="Cambria Math" panose="02040503050406030204" pitchFamily="18" charset="0"/>
                            <a:ea typeface="Arial" panose="020B0604020202020204" pitchFamily="34" charset="0"/>
                            <a:cs typeface="Times New Roman" panose="02020603050405020304" pitchFamily="18" charset="0"/>
                          </a:rPr>
                          <m:t>1</m:t>
                        </m:r>
                      </m:num>
                      <m:den>
                        <m:r>
                          <a:rPr lang="nl-NL" sz="1800" i="1">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 nên DE =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nl-NL" sz="1800" i="1">
                            <a:latin typeface="Cambria Math" panose="02040503050406030204" pitchFamily="18" charset="0"/>
                            <a:ea typeface="Dotum" panose="020B0600000101010101" pitchFamily="34" charset="-127"/>
                            <a:cs typeface="Times New Roman" panose="02020603050405020304" pitchFamily="18" charset="0"/>
                          </a:rPr>
                          <m:t>1</m:t>
                        </m:r>
                      </m:num>
                      <m:den>
                        <m:r>
                          <a:rPr lang="nl-NL" sz="1800" i="1">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19272" y="885117"/>
                <a:ext cx="5111496" cy="2387192"/>
              </a:xfrm>
              <a:prstGeom prst="rect">
                <a:avLst/>
              </a:prstGeom>
              <a:blipFill>
                <a:blip r:embed="rId4"/>
                <a:stretch>
                  <a:fillRect l="-1074"/>
                </a:stretch>
              </a:blipFill>
            </p:spPr>
            <p:txBody>
              <a:bodyPr/>
              <a:lstStyle/>
              <a:p>
                <a:r>
                  <a:rPr lang="en-US">
                    <a:noFill/>
                  </a:rPr>
                  <a:t> </a:t>
                </a:r>
              </a:p>
            </p:txBody>
          </p:sp>
        </mc:Fallback>
      </mc:AlternateContent>
    </p:spTree>
    <p:extLst>
      <p:ext uri="{BB962C8B-B14F-4D97-AF65-F5344CB8AC3E}">
        <p14:creationId xmlns:p14="http://schemas.microsoft.com/office/powerpoint/2010/main" val="152480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in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11" name="Rounded Rectangle 10"/>
          <p:cNvSpPr/>
          <p:nvPr/>
        </p:nvSpPr>
        <p:spPr>
          <a:xfrm>
            <a:off x="565217" y="988290"/>
            <a:ext cx="7962935" cy="1224558"/>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2" name="Google Shape;735;p18"/>
          <p:cNvSpPr txBox="1">
            <a:spLocks noGrp="1"/>
          </p:cNvSpPr>
          <p:nvPr>
            <p:ph type="title"/>
          </p:nvPr>
        </p:nvSpPr>
        <p:spPr>
          <a:xfrm>
            <a:off x="3031373" y="337216"/>
            <a:ext cx="2994045" cy="375900"/>
          </a:xfrm>
          <a:prstGeom prst="rect">
            <a:avLst/>
          </a:prstGeom>
        </p:spPr>
        <p:txBody>
          <a:bodyPr spcFirstLastPara="1" wrap="square" lIns="91425" tIns="91425" rIns="91425" bIns="91425" anchor="ctr" anchorCtr="0">
            <a:noAutofit/>
          </a:bodyPr>
          <a:lstStyle/>
          <a:p>
            <a:pPr lvl="0" algn="ctr">
              <a:buSzPts val="1100"/>
            </a:pPr>
            <a:r>
              <a:rPr lang="en-US" sz="3000" b="1">
                <a:solidFill>
                  <a:schemeClr val="bg2"/>
                </a:solidFill>
                <a:effectLst>
                  <a:outerShdw blurRad="38100" dist="38100" dir="2700000" algn="tl">
                    <a:srgbClr val="000000">
                      <a:alpha val="43137"/>
                    </a:srgbClr>
                  </a:outerShdw>
                </a:effectLst>
                <a:latin typeface="+mj-lt"/>
              </a:rPr>
              <a:t>ĐỊNH LÍ</a:t>
            </a:r>
          </a:p>
        </p:txBody>
      </p:sp>
      <p:sp>
        <p:nvSpPr>
          <p:cNvPr id="13" name="Rectangle 12"/>
          <p:cNvSpPr/>
          <p:nvPr/>
        </p:nvSpPr>
        <p:spPr>
          <a:xfrm>
            <a:off x="842696" y="1071299"/>
            <a:ext cx="7407978" cy="958660"/>
          </a:xfrm>
          <a:prstGeom prst="rect">
            <a:avLst/>
          </a:prstGeom>
        </p:spPr>
        <p:txBody>
          <a:bodyPr wrap="square">
            <a:spAutoFit/>
          </a:bodyPr>
          <a:lstStyle/>
          <a:p>
            <a:pPr lvl="0" algn="just">
              <a:lnSpc>
                <a:spcPct val="150000"/>
              </a:lnSpc>
            </a:pPr>
            <a:r>
              <a:rPr lang="vi-VN" sz="2000">
                <a:ea typeface="Bad Script"/>
                <a:cs typeface="Bad Script"/>
                <a:sym typeface="Bad Script"/>
              </a:rPr>
              <a:t>Đường trung bình của tam giác song song với cạnh thứ ba và bằng nửa cạnh đó.</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426383" y="2547303"/>
            <a:ext cx="2486621" cy="188753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 xmlns:m="http://schemas.openxmlformats.org/officeDocument/2006/math">
                              <m:r>
                                <a:rPr lang="en-US" sz="1800" i="1" smtClean="0">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ABC, AD = DB, AE = EC,    D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AB, E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DE // BC; DE = </a:t>
                          </a:r>
                          <a14:m>
                            <m:oMath xmlns:m="http://schemas.openxmlformats.org/officeDocument/2006/math">
                              <m:f>
                                <m:fPr>
                                  <m:ctrlPr>
                                    <a:rPr lang="en-US"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solidFill>
                                <a:schemeClr val="accent2">
                                  <a:lumMod val="10000"/>
                                </a:schemeClr>
                              </a:solidFill>
                              <a:effectLst/>
                              <a:latin typeface="+mn-lt"/>
                              <a:ea typeface="Dotum" panose="020B0600000101010101" pitchFamily="34" charset="-127"/>
                              <a:cs typeface="Times New Roman" panose="02020603050405020304" pitchFamily="18" charset="0"/>
                            </a:rPr>
                            <a:t> BC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209668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5"/>
                          <a:stretch>
                            <a:fillRect l="-17885" r="-385" b="-77241"/>
                          </a:stretch>
                        </a:blipFill>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5"/>
                          <a:stretch>
                            <a:fillRect l="-17885" t="-130631" r="-385" b="-901"/>
                          </a:stretch>
                        </a:blipFill>
                      </a:tcPr>
                    </a:tc>
                    <a:extLst>
                      <a:ext uri="{0D108BD9-81ED-4DB2-BD59-A6C34878D82A}">
                        <a16:rowId xmlns:a16="http://schemas.microsoft.com/office/drawing/2014/main" val="3102096689"/>
                      </a:ext>
                    </a:extLst>
                  </a:tr>
                </a:tbl>
              </a:graphicData>
            </a:graphic>
          </p:graphicFrame>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10" name="Rectangle 9"/>
          <p:cNvSpPr/>
          <p:nvPr/>
        </p:nvSpPr>
        <p:spPr>
          <a:xfrm>
            <a:off x="1427212" y="1164291"/>
            <a:ext cx="6491492" cy="2862322"/>
          </a:xfrm>
          <a:prstGeom prst="rect">
            <a:avLst/>
          </a:prstGeom>
        </p:spPr>
        <p:txBody>
          <a:bodyPr wrap="square">
            <a:spAutoFit/>
          </a:bodyPr>
          <a:lstStyle/>
          <a:p>
            <a:pPr algn="just">
              <a:lnSpc>
                <a:spcPct val="150000"/>
              </a:lnSpc>
            </a:pPr>
            <a:r>
              <a:rPr lang="pt-BR" sz="2400" b="1">
                <a:latin typeface="+mn-lt"/>
                <a:ea typeface="Arial" panose="020B0604020202020204" pitchFamily="34" charset="0"/>
                <a:cs typeface="Times New Roman" panose="02020603050405020304" pitchFamily="18" charset="0"/>
              </a:rPr>
              <a:t>Chú ý:</a:t>
            </a:r>
            <a:r>
              <a:rPr lang="en-US" sz="2400">
                <a:latin typeface="+mn-lt"/>
                <a:ea typeface="Arial" panose="020B0604020202020204" pitchFamily="34" charset="0"/>
                <a:cs typeface="Times New Roman" panose="02020603050405020304" pitchFamily="18" charset="0"/>
              </a:rPr>
              <a:t> 	</a:t>
            </a:r>
          </a:p>
          <a:p>
            <a:pPr algn="just">
              <a:lnSpc>
                <a:spcPct val="150000"/>
              </a:lnSpc>
            </a:pPr>
            <a:r>
              <a:rPr lang="vi-VN" sz="2400">
                <a:latin typeface="+mn-lt"/>
                <a:ea typeface="Arial" panose="020B0604020202020204" pitchFamily="34" charset="0"/>
                <a:cs typeface="Times New Roman" panose="02020603050405020304" pitchFamily="18" charset="0"/>
              </a:rPr>
              <a:t>Trong một tam giác, nếu một đường thẳng đi qua trung điểm một cạnh và song song với cạnh thứ hai thì nó đi qua trung điểm của cạnh thứ ba.</a:t>
            </a:r>
            <a:endParaRPr lang="en-US" sz="2400">
              <a:effectLst/>
              <a:latin typeface="+mn-lt"/>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763256" y="435223"/>
            <a:ext cx="868680" cy="7290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8" name="TextBox 5"/>
          <p:cNvSpPr txBox="1"/>
          <p:nvPr/>
        </p:nvSpPr>
        <p:spPr>
          <a:xfrm>
            <a:off x="-94088" y="80463"/>
            <a:ext cx="1333500" cy="773032"/>
          </a:xfrm>
          <a:prstGeom prst="rect">
            <a:avLst/>
          </a:prstGeom>
        </p:spPr>
        <p:txBody>
          <a:bodyPr wrap="square" lIns="0" tIns="0" rIns="0" bIns="0" rtlCol="0" anchor="t">
            <a:spAutoFit/>
          </a:bodyPr>
          <a:lstStyle/>
          <a:p>
            <a:pPr algn="ctr" defTabSz="457200">
              <a:lnSpc>
                <a:spcPts val="7429"/>
              </a:lnSpc>
              <a:buClrTx/>
            </a:pPr>
            <a:r>
              <a:rPr lang="en-US" sz="2100" b="1" u="sng" kern="1200">
                <a:solidFill>
                  <a:schemeClr val="bg2">
                    <a:lumMod val="75000"/>
                  </a:schemeClr>
                </a:solidFill>
                <a:latin typeface="Arial" panose="020B0604020202020204" pitchFamily="34" charset="0"/>
                <a:ea typeface="+mn-ea"/>
                <a:cs typeface="Arial" panose="020B0604020202020204" pitchFamily="34" charset="0"/>
              </a:rPr>
              <a:t>Ví dụ:</a:t>
            </a:r>
          </a:p>
        </p:txBody>
      </p:sp>
      <p:sp>
        <p:nvSpPr>
          <p:cNvPr id="9" name="TextBox 8"/>
          <p:cNvSpPr txBox="1"/>
          <p:nvPr/>
        </p:nvSpPr>
        <p:spPr>
          <a:xfrm>
            <a:off x="1015384" y="411617"/>
            <a:ext cx="6747872" cy="923330"/>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Cho tam giác ABC với M là trung điểm của AB, N là trung điểm của AC và BC = 10 cm. Tính MN.</a:t>
            </a:r>
          </a:p>
        </p:txBody>
      </p:sp>
      <p:sp>
        <p:nvSpPr>
          <p:cNvPr id="11" name="Oval Callout 10"/>
          <p:cNvSpPr/>
          <p:nvPr/>
        </p:nvSpPr>
        <p:spPr>
          <a:xfrm>
            <a:off x="3933844" y="1438690"/>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pic>
        <p:nvPicPr>
          <p:cNvPr id="24" name="Picture 23"/>
          <p:cNvPicPr>
            <a:picLocks noChangeAspect="1"/>
          </p:cNvPicPr>
          <p:nvPr/>
        </p:nvPicPr>
        <p:blipFill>
          <a:blip r:embed="rId3"/>
          <a:stretch>
            <a:fillRect/>
          </a:stretch>
        </p:blipFill>
        <p:spPr>
          <a:xfrm>
            <a:off x="296056" y="2212027"/>
            <a:ext cx="2724655" cy="2073827"/>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3084719" y="1955250"/>
                <a:ext cx="4998577" cy="3024482"/>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Tam giác ABC có M là trung điểm của AB; </a:t>
                </a:r>
              </a:p>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N là trung điểm của AC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Arial" panose="020B0604020202020204" pitchFamily="34" charset="0"/>
                    <a:cs typeface="Times New Roman" panose="02020603050405020304" pitchFamily="18" charset="0"/>
                  </a:rPr>
                  <a:t>Do đó, MN là đường trung bình của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nl-NL" sz="1800">
                    <a:effectLst/>
                    <a:latin typeface="+mn-lt"/>
                    <a:ea typeface="Dotum" panose="020B0600000101010101" pitchFamily="34" charset="-127"/>
                    <a:cs typeface="Times New Roman" panose="02020603050405020304" pitchFamily="18" charset="0"/>
                  </a:rPr>
                  <a:t>ABC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Dotum" panose="020B0600000101010101" pitchFamily="34" charset="-127"/>
                    <a:cs typeface="Times New Roman" panose="02020603050405020304" pitchFamily="18" charset="0"/>
                  </a:rPr>
                  <a:t>Suy ra MN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 BC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.10 = 5 (cm) (tính chất đường trung bình của tam giác)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MN = 5 cm.</a:t>
                </a:r>
              </a:p>
            </p:txBody>
          </p:sp>
        </mc:Choice>
        <mc:Fallback xmlns="">
          <p:sp>
            <p:nvSpPr>
              <p:cNvPr id="25" name="Rectangle 24"/>
              <p:cNvSpPr>
                <a:spLocks noRot="1" noChangeAspect="1" noMove="1" noResize="1" noEditPoints="1" noAdjustHandles="1" noChangeArrowheads="1" noChangeShapeType="1" noTextEdit="1"/>
              </p:cNvSpPr>
              <p:nvPr/>
            </p:nvSpPr>
            <p:spPr>
              <a:xfrm>
                <a:off x="3084719" y="1955250"/>
                <a:ext cx="4998577" cy="3024482"/>
              </a:xfrm>
              <a:prstGeom prst="rect">
                <a:avLst/>
              </a:prstGeom>
              <a:blipFill>
                <a:blip r:embed="rId4"/>
                <a:stretch>
                  <a:fillRect l="-976" r="-1098" b="-24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wipe(down)">
                                      <p:cBhvr>
                                        <p:cTn id="34" dur="5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wipe(left)">
                                      <p:cBhvr>
                                        <p:cTn id="39" dur="5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barn(inVertical)">
                                      <p:cBhvr>
                                        <p:cTn id="44"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28" name="Group 27"/>
          <p:cNvGrpSpPr/>
          <p:nvPr/>
        </p:nvGrpSpPr>
        <p:grpSpPr>
          <a:xfrm>
            <a:off x="3528704" y="140250"/>
            <a:ext cx="2091637" cy="637648"/>
            <a:chOff x="2854268" y="538207"/>
            <a:chExt cx="2091637" cy="637648"/>
          </a:xfrm>
        </p:grpSpPr>
        <p:sp>
          <p:nvSpPr>
            <p:cNvPr id="29" name="Flowchart: Terminator 28"/>
            <p:cNvSpPr/>
            <p:nvPr/>
          </p:nvSpPr>
          <p:spPr>
            <a:xfrm>
              <a:off x="2854268" y="538207"/>
              <a:ext cx="2091637" cy="637648"/>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3006667" y="541102"/>
              <a:ext cx="1856598" cy="557653"/>
            </a:xfrm>
            <a:prstGeom prst="rect">
              <a:avLst/>
            </a:prstGeom>
            <a:no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2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2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420162" y="824725"/>
            <a:ext cx="8378480" cy="923330"/>
          </a:xfrm>
          <a:prstGeom prst="rect">
            <a:avLst/>
          </a:prstGeom>
        </p:spPr>
        <p:txBody>
          <a:bodyPr wrap="square">
            <a:spAutoFit/>
          </a:bodyPr>
          <a:lstStyle/>
          <a:p>
            <a:pPr>
              <a:lnSpc>
                <a:spcPct val="150000"/>
              </a:lnSpc>
            </a:pPr>
            <a:r>
              <a:rPr lang="vi-VN" sz="1800"/>
              <a:t>Cho tam giác ABC cân tại A, D và E lần lượt là trung điểm của AB, AC. Tứ giác DECB là hình gì? Tại sao?</a:t>
            </a:r>
          </a:p>
        </p:txBody>
      </p:sp>
      <p:sp>
        <p:nvSpPr>
          <p:cNvPr id="33" name="Oval Callout 32"/>
          <p:cNvSpPr/>
          <p:nvPr/>
        </p:nvSpPr>
        <p:spPr>
          <a:xfrm>
            <a:off x="997181" y="1804026"/>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grpSp>
        <p:nvGrpSpPr>
          <p:cNvPr id="20" name="Group 19"/>
          <p:cNvGrpSpPr/>
          <p:nvPr/>
        </p:nvGrpSpPr>
        <p:grpSpPr>
          <a:xfrm>
            <a:off x="1244939" y="2647784"/>
            <a:ext cx="2531931" cy="2062926"/>
            <a:chOff x="4939115" y="2302061"/>
            <a:chExt cx="2716407" cy="2173827"/>
          </a:xfrm>
        </p:grpSpPr>
        <p:sp>
          <p:nvSpPr>
            <p:cNvPr id="51" name="Rectangle 50"/>
            <p:cNvSpPr/>
            <p:nvPr/>
          </p:nvSpPr>
          <p:spPr>
            <a:xfrm>
              <a:off x="7333175" y="4106556"/>
              <a:ext cx="322347" cy="369332"/>
            </a:xfrm>
            <a:prstGeom prst="rect">
              <a:avLst/>
            </a:prstGeom>
          </p:spPr>
          <p:txBody>
            <a:bodyPr wrap="square">
              <a:spAutoFit/>
            </a:bodyPr>
            <a:lstStyle/>
            <a:p>
              <a:r>
                <a:rPr lang="en-US" sz="1800"/>
                <a:t>C</a:t>
              </a:r>
              <a:endParaRPr lang="en-US"/>
            </a:p>
          </p:txBody>
        </p:sp>
        <p:grpSp>
          <p:nvGrpSpPr>
            <p:cNvPr id="18" name="Group 17"/>
            <p:cNvGrpSpPr/>
            <p:nvPr/>
          </p:nvGrpSpPr>
          <p:grpSpPr>
            <a:xfrm>
              <a:off x="4939115" y="2302061"/>
              <a:ext cx="2372110" cy="2173827"/>
              <a:chOff x="4939115" y="2302061"/>
              <a:chExt cx="2372110" cy="2173827"/>
            </a:xfrm>
          </p:grpSpPr>
          <p:sp>
            <p:nvSpPr>
              <p:cNvPr id="35" name="Isosceles Triangle 34"/>
              <p:cNvSpPr/>
              <p:nvPr/>
            </p:nvSpPr>
            <p:spPr>
              <a:xfrm>
                <a:off x="5306383" y="2693010"/>
                <a:ext cx="2004842" cy="1598212"/>
              </a:xfrm>
              <a:prstGeom prst="triangle">
                <a:avLst>
                  <a:gd name="adj" fmla="val 43377"/>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1"/>
                <a:endCxn id="35" idx="5"/>
              </p:cNvCxnSpPr>
              <p:nvPr/>
            </p:nvCxnSpPr>
            <p:spPr>
              <a:xfrm>
                <a:off x="5741203" y="3492116"/>
                <a:ext cx="1002421" cy="0"/>
              </a:xfrm>
              <a:prstGeom prst="line">
                <a:avLst/>
              </a:prstGeom>
              <a:ln w="28575">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72971" y="310557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39589" y="390657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29378" y="311181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60923" y="3914526"/>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7710" y="2302061"/>
                <a:ext cx="338554" cy="369332"/>
              </a:xfrm>
              <a:prstGeom prst="rect">
                <a:avLst/>
              </a:prstGeom>
            </p:spPr>
            <p:txBody>
              <a:bodyPr wrap="none">
                <a:spAutoFit/>
              </a:bodyPr>
              <a:lstStyle/>
              <a:p>
                <a:r>
                  <a:rPr lang="vi-VN" sz="1800"/>
                  <a:t>A</a:t>
                </a:r>
                <a:endParaRPr lang="en-US"/>
              </a:p>
            </p:txBody>
          </p:sp>
          <p:sp>
            <p:nvSpPr>
              <p:cNvPr id="50" name="Rectangle 49"/>
              <p:cNvSpPr/>
              <p:nvPr/>
            </p:nvSpPr>
            <p:spPr>
              <a:xfrm>
                <a:off x="4939115" y="4106556"/>
                <a:ext cx="322347" cy="369332"/>
              </a:xfrm>
              <a:prstGeom prst="rect">
                <a:avLst/>
              </a:prstGeom>
            </p:spPr>
            <p:txBody>
              <a:bodyPr wrap="square">
                <a:spAutoFit/>
              </a:bodyPr>
              <a:lstStyle/>
              <a:p>
                <a:r>
                  <a:rPr lang="en-US" sz="1800"/>
                  <a:t>B</a:t>
                </a:r>
                <a:endParaRPr lang="en-US"/>
              </a:p>
            </p:txBody>
          </p:sp>
          <p:sp>
            <p:nvSpPr>
              <p:cNvPr id="52" name="Rectangle 51"/>
              <p:cNvSpPr/>
              <p:nvPr/>
            </p:nvSpPr>
            <p:spPr>
              <a:xfrm>
                <a:off x="6788545" y="3270874"/>
                <a:ext cx="322347" cy="369332"/>
              </a:xfrm>
              <a:prstGeom prst="rect">
                <a:avLst/>
              </a:prstGeom>
            </p:spPr>
            <p:txBody>
              <a:bodyPr wrap="square">
                <a:spAutoFit/>
              </a:bodyPr>
              <a:lstStyle/>
              <a:p>
                <a:r>
                  <a:rPr lang="en-US" sz="1800"/>
                  <a:t>E</a:t>
                </a:r>
                <a:endParaRPr lang="en-US"/>
              </a:p>
            </p:txBody>
          </p:sp>
          <p:sp>
            <p:nvSpPr>
              <p:cNvPr id="53" name="Rectangle 52"/>
              <p:cNvSpPr/>
              <p:nvPr/>
            </p:nvSpPr>
            <p:spPr>
              <a:xfrm>
                <a:off x="5359480" y="3270874"/>
                <a:ext cx="322347" cy="369332"/>
              </a:xfrm>
              <a:prstGeom prst="rect">
                <a:avLst/>
              </a:prstGeom>
            </p:spPr>
            <p:txBody>
              <a:bodyPr wrap="square">
                <a:spAutoFit/>
              </a:bodyPr>
              <a:lstStyle/>
              <a:p>
                <a:r>
                  <a:rPr lang="en-US" sz="1800"/>
                  <a:t>D</a:t>
                </a:r>
                <a:endParaRPr lang="en-US"/>
              </a:p>
            </p:txBody>
          </p:sp>
        </p:grpSp>
      </p:grpSp>
      <mc:AlternateContent xmlns:mc="http://schemas.openxmlformats.org/markup-compatibility/2006" xmlns:a14="http://schemas.microsoft.com/office/drawing/2010/main">
        <mc:Choice Requires="a14">
          <p:sp>
            <p:nvSpPr>
              <p:cNvPr id="21" name="Rectangle 20"/>
              <p:cNvSpPr/>
              <p:nvPr/>
            </p:nvSpPr>
            <p:spPr>
              <a:xfrm>
                <a:off x="4132516" y="1794882"/>
                <a:ext cx="4105162" cy="3029163"/>
              </a:xfrm>
              <a:prstGeom prst="rect">
                <a:avLst/>
              </a:prstGeom>
            </p:spPr>
            <p:txBody>
              <a:bodyPr wrap="square">
                <a:spAutoFit/>
              </a:bodyPr>
              <a:lstStyle/>
              <a:p>
                <a:pPr algn="just">
                  <a:lnSpc>
                    <a:spcPct val="150000"/>
                  </a:lnSpc>
                </a:pPr>
                <a:r>
                  <a:rPr lang="pt-BR" sz="1800">
                    <a:latin typeface="+mj-lt"/>
                    <a:ea typeface="Arial" panose="020B0604020202020204" pitchFamily="34" charset="0"/>
                    <a:cs typeface="Times New Roman" panose="02020603050405020304" pitchFamily="18" charset="0"/>
                  </a:rPr>
                  <a:t>Tam giác ABC cân tại A nên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𝐵</m:t>
                        </m:r>
                      </m:e>
                    </m:acc>
                    <m:r>
                      <a:rPr lang="pt-BR"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𝐶</m:t>
                        </m:r>
                      </m:e>
                    </m:acc>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Vì D và E lần lượt là trung điểm của AB, AC nên DE là đường trung bình của tam giác ABC.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DE</m:t>
                    </m:r>
                    <m:r>
                      <a:rPr lang="pt-B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BC</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 </m:t>
                    </m:r>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a:t>
                </a:r>
              </a:p>
              <a:p>
                <a:pPr algn="just">
                  <a:lnSpc>
                    <a:spcPct val="150000"/>
                  </a:lnSpc>
                </a:pPr>
                <a:r>
                  <a:rPr lang="pt-BR" sz="1800">
                    <a:effectLst/>
                    <a:latin typeface="+mj-lt"/>
                    <a:ea typeface="Dotum" panose="020B0600000101010101" pitchFamily="34" charset="-127"/>
                    <a:cs typeface="Times New Roman" panose="02020603050405020304" pitchFamily="18" charset="0"/>
                  </a:rPr>
                  <a:t>Lại có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pt-B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oMath>
                </a14:m>
                <a:r>
                  <a:rPr lang="pt-BR" sz="1800">
                    <a:effectLst/>
                    <a:latin typeface="+mj-lt"/>
                    <a:ea typeface="Dotum" panose="020B0600000101010101" pitchFamily="34" charset="-127"/>
                    <a:cs typeface="Times New Roman" panose="02020603050405020304" pitchFamily="18" charset="0"/>
                  </a:rPr>
                  <a:t> nên hình thang </a:t>
                </a:r>
                <a14:m>
                  <m:oMath xmlns:m="http://schemas.openxmlformats.org/officeDocument/2006/math">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cân.</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32516" y="1794882"/>
                <a:ext cx="4105162" cy="3029163"/>
              </a:xfrm>
              <a:prstGeom prst="rect">
                <a:avLst/>
              </a:prstGeom>
              <a:blipFill>
                <a:blip r:embed="rId3"/>
                <a:stretch>
                  <a:fillRect l="-1337" r="-1189" b="-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50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3" name="Group 2"/>
          <p:cNvGrpSpPr/>
          <p:nvPr/>
        </p:nvGrpSpPr>
        <p:grpSpPr>
          <a:xfrm>
            <a:off x="3511298" y="291083"/>
            <a:ext cx="2103120" cy="670687"/>
            <a:chOff x="3621026" y="263651"/>
            <a:chExt cx="2103120" cy="670687"/>
          </a:xfrm>
        </p:grpSpPr>
        <p:sp>
          <p:nvSpPr>
            <p:cNvPr id="19" name="Freeform 3"/>
            <p:cNvSpPr/>
            <p:nvPr/>
          </p:nvSpPr>
          <p:spPr>
            <a:xfrm>
              <a:off x="3621026" y="263651"/>
              <a:ext cx="2103120" cy="670687"/>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endParaRPr lang="vi-VN"/>
            </a:p>
          </p:txBody>
        </p:sp>
        <p:sp>
          <p:nvSpPr>
            <p:cNvPr id="18" name="Rectangle 17"/>
            <p:cNvSpPr/>
            <p:nvPr/>
          </p:nvSpPr>
          <p:spPr>
            <a:xfrm>
              <a:off x="3793070" y="263652"/>
              <a:ext cx="1758815" cy="557653"/>
            </a:xfrm>
            <a:prstGeom prst="rect">
              <a:avLst/>
            </a:prstGeom>
          </p:spPr>
          <p:txBody>
            <a:bodyPr wrap="none">
              <a:spAutoFit/>
            </a:bodyPr>
            <a:lstStyle/>
            <a:p>
              <a:pPr marL="0" marR="0" lvl="0" indent="0" algn="just" defTabSz="914400" eaLnBrk="1" fontAlgn="auto" latinLnBrk="0" hangingPunct="1">
                <a:lnSpc>
                  <a:spcPct val="150000"/>
                </a:lnSpc>
                <a:spcBef>
                  <a:spcPts val="0"/>
                </a:spcBef>
                <a:spcAft>
                  <a:spcPts val="600"/>
                </a:spcAft>
                <a:buClrTx/>
                <a:buSzTx/>
                <a:buFontTx/>
                <a:buNone/>
                <a:tabLst/>
                <a:defRPr/>
              </a:pPr>
              <a:r>
                <a:rPr kumimoji="0" lang="nl-NL" sz="2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 name="Rectangle 3"/>
          <p:cNvSpPr/>
          <p:nvPr/>
        </p:nvSpPr>
        <p:spPr>
          <a:xfrm>
            <a:off x="603397" y="1120301"/>
            <a:ext cx="7918704" cy="456535"/>
          </a:xfrm>
          <a:prstGeom prst="rect">
            <a:avLst/>
          </a:prstGeom>
        </p:spPr>
        <p:txBody>
          <a:bodyPr wrap="square">
            <a:spAutoFit/>
          </a:bodyPr>
          <a:lstStyle/>
          <a:p>
            <a:pPr algn="ctr">
              <a:lnSpc>
                <a:spcPct val="150000"/>
              </a:lnSpc>
            </a:pPr>
            <a:r>
              <a:rPr lang="vi-VN" sz="1800" b="1">
                <a:latin typeface="+mn-lt"/>
              </a:rPr>
              <a:t>Em hãy trả lời câu hỏi trong </a:t>
            </a:r>
            <a:r>
              <a:rPr lang="vi-VN" sz="1800" b="1" i="1">
                <a:latin typeface="+mn-lt"/>
              </a:rPr>
              <a:t>tình</a:t>
            </a:r>
            <a:r>
              <a:rPr lang="vi-VN" sz="1800" b="1">
                <a:latin typeface="+mn-lt"/>
              </a:rPr>
              <a:t> </a:t>
            </a:r>
            <a:r>
              <a:rPr lang="vi-VN" sz="1800" b="1" i="1">
                <a:latin typeface="+mn-lt"/>
              </a:rPr>
              <a:t>huống mở đầu</a:t>
            </a:r>
            <a:r>
              <a:rPr lang="vi-VN" sz="1800" b="1">
                <a:latin typeface="+mn-lt"/>
              </a:rPr>
              <a:t>.</a:t>
            </a:r>
          </a:p>
        </p:txBody>
      </p:sp>
      <p:sp>
        <p:nvSpPr>
          <p:cNvPr id="5" name="Rectangle 4"/>
          <p:cNvSpPr/>
          <p:nvPr/>
        </p:nvSpPr>
        <p:spPr>
          <a:xfrm>
            <a:off x="484578" y="1576836"/>
            <a:ext cx="8156341" cy="1338828"/>
          </a:xfrm>
          <a:prstGeom prst="rect">
            <a:avLst/>
          </a:prstGeom>
        </p:spPr>
        <p:txBody>
          <a:bodyPr wrap="square">
            <a:spAutoFit/>
          </a:bodyPr>
          <a:lstStyle/>
          <a:p>
            <a:pPr lvl="0" algn="just">
              <a:lnSpc>
                <a:spcPct val="150000"/>
              </a:lnSpc>
            </a:pPr>
            <a:r>
              <a:rPr lang="vi-VN" sz="1800">
                <a:latin typeface="Arial" panose="020B0604020202020204" pitchFamily="34"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a:t>
            </a:r>
          </a:p>
        </p:txBody>
      </p:sp>
      <p:pic>
        <p:nvPicPr>
          <p:cNvPr id="6" name="Picture 5"/>
          <p:cNvPicPr>
            <a:picLocks noChangeAspect="1"/>
          </p:cNvPicPr>
          <p:nvPr/>
        </p:nvPicPr>
        <p:blipFill>
          <a:blip r:embed="rId3"/>
          <a:stretch>
            <a:fillRect/>
          </a:stretch>
        </p:blipFill>
        <p:spPr>
          <a:xfrm>
            <a:off x="1357033" y="2961384"/>
            <a:ext cx="2577664" cy="2037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1600200" y="3297117"/>
            <a:ext cx="6621780" cy="1061829"/>
          </a:xfrm>
          <a:prstGeom prst="rect">
            <a:avLst/>
          </a:prstGeom>
          <a:noFill/>
        </p:spPr>
        <p:txBody>
          <a:bodyPr wrap="square">
            <a:spAutoFit/>
          </a:bodyPr>
          <a:lstStyle/>
          <a:p>
            <a:pPr defTabSz="685800">
              <a:buClrTx/>
              <a:defRPr/>
            </a:pPr>
            <a:r>
              <a:rPr lang="vi-VN" sz="2100" kern="1200">
                <a:solidFill>
                  <a:prstClr val="black"/>
                </a:solidFill>
                <a:latin typeface="Arial" panose="020B0604020202020204" pitchFamily="34" charset="0"/>
                <a:ea typeface="+mn-ea"/>
                <a:cs typeface="+mn-cs"/>
                <a:hlinkClick r:id="rId2"/>
              </a:rPr>
              <a:t>https://drive.google.com/drive/folders/1LaTz1nubzFO4lhkAFf2Uq7OPT7Bf_RmS?usp=drive_link</a:t>
            </a:r>
            <a:endParaRPr lang="vi-VN" sz="2100" kern="1200">
              <a:solidFill>
                <a:prstClr val="black"/>
              </a:solidFill>
              <a:latin typeface="Arial" panose="020B0604020202020204" pitchFamily="34" charset="0"/>
              <a:ea typeface="+mn-ea"/>
              <a:cs typeface="+mn-cs"/>
            </a:endParaRPr>
          </a:p>
          <a:p>
            <a:pPr defTabSz="685800">
              <a:buClrTx/>
              <a:defRPr/>
            </a:pPr>
            <a:endParaRPr lang="vi-VN" sz="2100" kern="1200">
              <a:solidFill>
                <a:prstClr val="black"/>
              </a:solidFill>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1264920" y="807638"/>
            <a:ext cx="6080760" cy="784830"/>
          </a:xfrm>
          <a:prstGeom prst="rect">
            <a:avLst/>
          </a:prstGeom>
          <a:noFill/>
        </p:spPr>
        <p:txBody>
          <a:bodyPr wrap="square" rtlCol="0">
            <a:spAutoFit/>
          </a:bodyPr>
          <a:lstStyle/>
          <a:p>
            <a:pPr defTabSz="685800">
              <a:buClrTx/>
              <a:defRPr/>
            </a:pPr>
            <a:r>
              <a:rPr lang="vi-VN" sz="4500" kern="1200">
                <a:solidFill>
                  <a:srgbClr val="FF0000"/>
                </a:solidFill>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4"/>
            <a:ext cx="6621780" cy="1133965"/>
          </a:xfrm>
          <a:prstGeom prst="rect">
            <a:avLst/>
          </a:prstGeom>
          <a:noFill/>
        </p:spPr>
        <p:txBody>
          <a:bodyPr wrap="square" rtlCol="0">
            <a:spAutoFit/>
          </a:bodyPr>
          <a:lstStyle/>
          <a:p>
            <a:pPr defTabSz="685800">
              <a:lnSpc>
                <a:spcPct val="150000"/>
              </a:lnSpc>
              <a:buClrTx/>
              <a:defRPr/>
            </a:pPr>
            <a:r>
              <a:rPr lang="vi-VN" sz="2400" b="1" i="1" kern="1200">
                <a:solidFill>
                  <a:prstClr val="black"/>
                </a:solidFill>
                <a:latin typeface="Times New Roman" panose="02020603050405020304" pitchFamily="18" charset="0"/>
                <a:ea typeface="+mn-ea"/>
                <a:cs typeface="+mn-cs"/>
              </a:rPr>
              <a:t>Có đủ bộ word và powerpoint cả năm tất cả các bài môn: Toán 8 Kết nối tri thức</a:t>
            </a:r>
          </a:p>
        </p:txBody>
      </p:sp>
    </p:spTree>
    <p:extLst>
      <p:ext uri="{BB962C8B-B14F-4D97-AF65-F5344CB8AC3E}">
        <p14:creationId xmlns:p14="http://schemas.microsoft.com/office/powerpoint/2010/main" val="175480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0386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txBox="1">
            <a:spLocks noGrp="1"/>
          </p:cNvSpPr>
          <p:nvPr>
            <p:ph type="ctrTitle"/>
          </p:nvPr>
        </p:nvSpPr>
        <p:spPr>
          <a:xfrm>
            <a:off x="1289280" y="2285626"/>
            <a:ext cx="7011883" cy="1599600"/>
          </a:xfrm>
          <a:prstGeom prst="rect">
            <a:avLst/>
          </a:prstGeom>
        </p:spPr>
        <p:txBody>
          <a:bodyPr spcFirstLastPara="1" wrap="square" lIns="91425" tIns="91425" rIns="91425" bIns="91425" anchor="b" anchorCtr="0">
            <a:noAutofit/>
          </a:bodyPr>
          <a:lstStyle/>
          <a:p>
            <a:pPr lvl="0">
              <a:lnSpc>
                <a:spcPct val="150000"/>
              </a:lnSpc>
            </a:pPr>
            <a:r>
              <a:rPr lang="en-US" sz="4000" b="1">
                <a:latin typeface="+mj-lt"/>
              </a:rPr>
              <a:t>CHÀO MỪNG CÁC EM </a:t>
            </a:r>
            <a:br>
              <a:rPr lang="en-US" sz="4000" b="1">
                <a:latin typeface="+mj-lt"/>
              </a:rPr>
            </a:br>
            <a:r>
              <a:rPr lang="en-US" sz="4000" b="1">
                <a:latin typeface="+mj-lt"/>
              </a:rPr>
              <a:t>ĐẾN VỚI BÀI HỌC </a:t>
            </a:r>
            <a:br>
              <a:rPr lang="en-US" sz="4000" b="1">
                <a:latin typeface="+mj-lt"/>
              </a:rPr>
            </a:br>
            <a:r>
              <a:rPr lang="en-US" sz="4000" b="1">
                <a:latin typeface="+mj-lt"/>
              </a:rPr>
              <a:t>NGÀY HÔM NAY!</a:t>
            </a:r>
          </a:p>
        </p:txBody>
      </p:sp>
      <p:pic>
        <p:nvPicPr>
          <p:cNvPr id="358" name="Google Shape;358;p38"/>
          <p:cNvPicPr preferRelativeResize="0"/>
          <p:nvPr/>
        </p:nvPicPr>
        <p:blipFill>
          <a:blip r:embed="rId3">
            <a:alphaModFix/>
          </a:blip>
          <a:stretch>
            <a:fillRect/>
          </a:stretch>
        </p:blipFill>
        <p:spPr>
          <a:xfrm>
            <a:off x="161785" y="513545"/>
            <a:ext cx="1454950" cy="1093000"/>
          </a:xfrm>
          <a:prstGeom prst="rect">
            <a:avLst/>
          </a:prstGeom>
          <a:noFill/>
          <a:ln>
            <a:noFill/>
          </a:ln>
        </p:spPr>
      </p:pic>
      <p:pic>
        <p:nvPicPr>
          <p:cNvPr id="359" name="Google Shape;359;p38"/>
          <p:cNvPicPr preferRelativeResize="0"/>
          <p:nvPr/>
        </p:nvPicPr>
        <p:blipFill>
          <a:blip r:embed="rId4">
            <a:alphaModFix/>
          </a:blip>
          <a:stretch>
            <a:fillRect/>
          </a:stretch>
        </p:blipFill>
        <p:spPr>
          <a:xfrm rot="-1841851" flipH="1">
            <a:off x="8165700" y="785525"/>
            <a:ext cx="610600" cy="630750"/>
          </a:xfrm>
          <a:prstGeom prst="rect">
            <a:avLst/>
          </a:prstGeom>
          <a:noFill/>
          <a:ln>
            <a:noFill/>
          </a:ln>
        </p:spPr>
      </p:pic>
      <p:pic>
        <p:nvPicPr>
          <p:cNvPr id="361" name="Google Shape;361;p38"/>
          <p:cNvPicPr preferRelativeResize="0"/>
          <p:nvPr/>
        </p:nvPicPr>
        <p:blipFill>
          <a:blip r:embed="rId5">
            <a:alphaModFix/>
          </a:blip>
          <a:stretch>
            <a:fillRect/>
          </a:stretch>
        </p:blipFill>
        <p:spPr>
          <a:xfrm>
            <a:off x="432100" y="3283300"/>
            <a:ext cx="1252050" cy="156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9" name="Google Shape;596;p37"/>
          <p:cNvSpPr txBox="1">
            <a:spLocks/>
          </p:cNvSpPr>
          <p:nvPr/>
        </p:nvSpPr>
        <p:spPr>
          <a:xfrm>
            <a:off x="3185160" y="186001"/>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dirty="0">
                <a:solidFill>
                  <a:srgbClr val="C00000"/>
                </a:solidFill>
                <a:latin typeface="Arial"/>
              </a:rPr>
              <a:t>KHỞI ĐỘNG</a:t>
            </a:r>
          </a:p>
        </p:txBody>
      </p:sp>
      <p:sp>
        <p:nvSpPr>
          <p:cNvPr id="10" name="Action Button: Help 9">
            <a:hlinkClick r:id="" action="ppaction://noaction" highlightClick="1"/>
          </p:cNvPr>
          <p:cNvSpPr/>
          <p:nvPr/>
        </p:nvSpPr>
        <p:spPr>
          <a:xfrm>
            <a:off x="8250075" y="289726"/>
            <a:ext cx="457200" cy="419100"/>
          </a:xfrm>
          <a:prstGeom prst="actionButtonHelp">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3F3F3"/>
              </a:solidFill>
              <a:latin typeface="Arial"/>
            </a:endParaRPr>
          </a:p>
        </p:txBody>
      </p:sp>
      <p:sp>
        <p:nvSpPr>
          <p:cNvPr id="11" name="Rectangle 10"/>
          <p:cNvSpPr/>
          <p:nvPr/>
        </p:nvSpPr>
        <p:spPr>
          <a:xfrm>
            <a:off x="688185" y="796648"/>
            <a:ext cx="7790490" cy="1938992"/>
          </a:xfrm>
          <a:prstGeom prst="rect">
            <a:avLst/>
          </a:prstGeom>
        </p:spPr>
        <p:txBody>
          <a:bodyPr wrap="square">
            <a:spAutoFit/>
          </a:bodyPr>
          <a:lstStyle/>
          <a:p>
            <a:pPr algn="just" defTabSz="457200">
              <a:lnSpc>
                <a:spcPct val="150000"/>
              </a:lnSpc>
              <a:buClrTx/>
            </a:pPr>
            <a:r>
              <a:rPr lang="vi-VN" sz="20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 </a:t>
            </a:r>
            <a:endParaRPr lang="en-US" sz="1600" kern="12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848" y="2759493"/>
            <a:ext cx="2877164" cy="2276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3800">
                <a:solidFill>
                  <a:schemeClr val="tx1"/>
                </a:solidFill>
                <a:latin typeface="+mn-lt"/>
              </a:rPr>
              <a:t>CHƯƠNG IV: ĐỊNH LÍ THALÈS</a:t>
            </a:r>
          </a:p>
        </p:txBody>
      </p:sp>
      <p:sp>
        <p:nvSpPr>
          <p:cNvPr id="13" name="Rectangle 12"/>
          <p:cNvSpPr/>
          <p:nvPr/>
        </p:nvSpPr>
        <p:spPr>
          <a:xfrm>
            <a:off x="767906" y="2154974"/>
            <a:ext cx="7472241" cy="173829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3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888218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2" name="Google Shape;596;p37"/>
          <p:cNvSpPr txBox="1">
            <a:spLocks/>
          </p:cNvSpPr>
          <p:nvPr/>
        </p:nvSpPr>
        <p:spPr>
          <a:xfrm>
            <a:off x="276068" y="356726"/>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vi-VN" sz="2300">
                <a:solidFill>
                  <a:srgbClr val="C00000"/>
                </a:solidFill>
                <a:latin typeface="Arial"/>
              </a:rPr>
              <a:t>Định nghĩa đường trung bình của tam giác</a:t>
            </a:r>
          </a:p>
        </p:txBody>
      </p:sp>
      <p:pic>
        <p:nvPicPr>
          <p:cNvPr id="13" name="Picture 12"/>
          <p:cNvPicPr>
            <a:picLocks noChangeAspect="1"/>
          </p:cNvPicPr>
          <p:nvPr/>
        </p:nvPicPr>
        <p:blipFill>
          <a:blip r:embed="rId3"/>
          <a:stretch>
            <a:fillRect/>
          </a:stretch>
        </p:blipFill>
        <p:spPr>
          <a:xfrm>
            <a:off x="389116" y="1778817"/>
            <a:ext cx="2716677" cy="2985059"/>
          </a:xfrm>
          <a:prstGeom prst="rect">
            <a:avLst/>
          </a:prstGeom>
        </p:spPr>
      </p:pic>
      <p:sp>
        <p:nvSpPr>
          <p:cNvPr id="7" name="TextBox 6"/>
          <p:cNvSpPr txBox="1"/>
          <p:nvPr/>
        </p:nvSpPr>
        <p:spPr>
          <a:xfrm>
            <a:off x="900665" y="1120386"/>
            <a:ext cx="251044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a:t>Quan sát hình</a:t>
            </a:r>
          </a:p>
        </p:txBody>
      </p:sp>
      <p:sp>
        <p:nvSpPr>
          <p:cNvPr id="16" name="Google Shape;136;p4"/>
          <p:cNvSpPr/>
          <p:nvPr/>
        </p:nvSpPr>
        <p:spPr>
          <a:xfrm>
            <a:off x="3411108" y="1778817"/>
            <a:ext cx="5295567" cy="1131360"/>
          </a:xfrm>
          <a:prstGeom prst="wedgeRoundRectCallout">
            <a:avLst>
              <a:gd name="adj1" fmla="val -56711"/>
              <a:gd name="adj2" fmla="val -9534"/>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pPr>
            <a:r>
              <a:rPr lang="vi-VN" sz="2000">
                <a:solidFill>
                  <a:prstClr val="black"/>
                </a:solidFill>
                <a:latin typeface="+mn-lt"/>
                <a:ea typeface="Calibri"/>
                <a:cs typeface="Calibri"/>
                <a:sym typeface="Calibri"/>
              </a:rPr>
              <a:t>Đường trung bình của tam giác là đoạn thẳng nối trung điểm hai cạnh của tam giác.</a:t>
            </a:r>
            <a:endParaRPr sz="2000" dirty="0">
              <a:solidFill>
                <a:prstClr val="black"/>
              </a:solidFill>
              <a:latin typeface="+mn-lt"/>
              <a:ea typeface="Calibri"/>
              <a:cs typeface="Calibri"/>
              <a:sym typeface="Calibri"/>
            </a:endParaRPr>
          </a:p>
        </p:txBody>
      </p:sp>
      <p:sp>
        <p:nvSpPr>
          <p:cNvPr id="8" name="Isosceles Triangle 7"/>
          <p:cNvSpPr/>
          <p:nvPr/>
        </p:nvSpPr>
        <p:spPr>
          <a:xfrm>
            <a:off x="4117663" y="3168498"/>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5"/>
          </p:cNvCxnSpPr>
          <p:nvPr/>
        </p:nvCxnSpPr>
        <p:spPr>
          <a:xfrm>
            <a:off x="4360459" y="3967604"/>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77391" y="3597350"/>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77391" y="3649538"/>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5725" y="4325483"/>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65725" y="437767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26225" y="4338073"/>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64325" y="4300957"/>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1958" y="3591925"/>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970058" y="3554809"/>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par>
                                <p:cTn id="33" presetID="9"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par>
                                <p:cTn id="42" presetID="9"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13" name="Group 12"/>
          <p:cNvGrpSpPr/>
          <p:nvPr/>
        </p:nvGrpSpPr>
        <p:grpSpPr>
          <a:xfrm>
            <a:off x="3538656" y="257673"/>
            <a:ext cx="2204824" cy="606852"/>
            <a:chOff x="749514" y="264235"/>
            <a:chExt cx="2204824" cy="606852"/>
          </a:xfrm>
        </p:grpSpPr>
        <p:pic>
          <p:nvPicPr>
            <p:cNvPr id="14" name="Picture 13"/>
            <p:cNvPicPr>
              <a:picLocks noChangeAspect="1"/>
            </p:cNvPicPr>
            <p:nvPr/>
          </p:nvPicPr>
          <p:blipFill>
            <a:blip r:embed="rId3"/>
            <a:stretch>
              <a:fillRect/>
            </a:stretch>
          </p:blipFill>
          <p:spPr>
            <a:xfrm>
              <a:off x="749514" y="264235"/>
              <a:ext cx="497944" cy="606852"/>
            </a:xfrm>
            <a:prstGeom prst="rect">
              <a:avLst/>
            </a:prstGeom>
          </p:spPr>
        </p:pic>
        <p:sp>
          <p:nvSpPr>
            <p:cNvPr id="15" name="TextBox 14"/>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6" name="TextBox 15"/>
          <p:cNvSpPr txBox="1"/>
          <p:nvPr/>
        </p:nvSpPr>
        <p:spPr>
          <a:xfrm>
            <a:off x="705066" y="956856"/>
            <a:ext cx="7872001" cy="496996"/>
          </a:xfrm>
          <a:prstGeom prst="rect">
            <a:avLst/>
          </a:prstGeom>
          <a:noFill/>
        </p:spPr>
        <p:txBody>
          <a:bodyPr wrap="square" rtlCol="0">
            <a:spAutoFit/>
          </a:bodyPr>
          <a:lstStyle/>
          <a:p>
            <a:pPr lvl="0" algn="ctr">
              <a:lnSpc>
                <a:spcPct val="150000"/>
              </a:lnSpc>
              <a:defRPr/>
            </a:pPr>
            <a:r>
              <a:rPr lang="vi-VN" sz="2000"/>
              <a:t>Em hãy chỉ ra các đường trung bình của ∆DEF và ∆IHK trong </a:t>
            </a:r>
            <a:r>
              <a:rPr lang="en-US" sz="2000"/>
              <a:t>h</a:t>
            </a:r>
            <a:r>
              <a:rPr lang="vi-VN" sz="2000"/>
              <a:t>ình</a:t>
            </a:r>
            <a:r>
              <a:rPr lang="en-US" sz="2000"/>
              <a:t>.</a:t>
            </a:r>
            <a:endParaRPr kumimoji="0" lang="en-US" sz="2000" b="0" i="0" u="none" strike="noStrike" kern="0" cap="none" spc="0" normalizeH="0" baseline="0" noProof="0">
              <a:ln>
                <a:noFill/>
              </a:ln>
              <a:solidFill>
                <a:srgbClr val="000000"/>
              </a:solidFill>
              <a:effectLst/>
              <a:uLnTx/>
              <a:uFillTx/>
              <a:sym typeface="Arial"/>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54809" y="1763128"/>
            <a:ext cx="6172517" cy="2787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8" name="Rectangle 7"/>
          <p:cNvSpPr/>
          <p:nvPr/>
        </p:nvSpPr>
        <p:spPr>
          <a:xfrm>
            <a:off x="4105046" y="441984"/>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4" name="Picture 3"/>
          <p:cNvPicPr>
            <a:picLocks noChangeAspect="1"/>
          </p:cNvPicPr>
          <p:nvPr/>
        </p:nvPicPr>
        <p:blipFill>
          <a:blip r:embed="rId3"/>
          <a:stretch>
            <a:fillRect/>
          </a:stretch>
        </p:blipFill>
        <p:spPr>
          <a:xfrm>
            <a:off x="927739" y="1359612"/>
            <a:ext cx="2935173" cy="2471724"/>
          </a:xfrm>
          <a:prstGeom prst="rect">
            <a:avLst/>
          </a:prstGeom>
        </p:spPr>
      </p:pic>
      <p:sp>
        <p:nvSpPr>
          <p:cNvPr id="5" name="Rectangle 4"/>
          <p:cNvSpPr/>
          <p:nvPr/>
        </p:nvSpPr>
        <p:spPr>
          <a:xfrm>
            <a:off x="4333646" y="1164313"/>
            <a:ext cx="4105656" cy="2862322"/>
          </a:xfrm>
          <a:prstGeom prst="rect">
            <a:avLst/>
          </a:prstGeom>
        </p:spPr>
        <p:txBody>
          <a:bodyPr wrap="square">
            <a:spAutoFit/>
          </a:bodyPr>
          <a:lstStyle/>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Xét ∆DEF có</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M là trung điểm của cạnh DE; </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N là trung điểm của cạnh DF </a:t>
            </a:r>
          </a:p>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Suy ra MN là đường trung bình của ∆DEF.</a:t>
            </a:r>
          </a:p>
        </p:txBody>
      </p:sp>
    </p:spTree>
    <p:extLst>
      <p:ext uri="{BB962C8B-B14F-4D97-AF65-F5344CB8AC3E}">
        <p14:creationId xmlns:p14="http://schemas.microsoft.com/office/powerpoint/2010/main" val="36480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5"/>
        <p:cNvGrpSpPr/>
        <p:nvPr/>
      </p:nvGrpSpPr>
      <p:grpSpPr>
        <a:xfrm>
          <a:off x="0" y="0"/>
          <a:ext cx="0" cy="0"/>
          <a:chOff x="0" y="0"/>
          <a:chExt cx="0" cy="0"/>
        </a:xfrm>
      </p:grpSpPr>
      <p:sp>
        <p:nvSpPr>
          <p:cNvPr id="2" name="Rectangle 1"/>
          <p:cNvSpPr/>
          <p:nvPr/>
        </p:nvSpPr>
        <p:spPr>
          <a:xfrm>
            <a:off x="3108960" y="398389"/>
            <a:ext cx="5541264" cy="466281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∆IHK có:</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BC là đường trung bình của </a:t>
            </a:r>
            <a:r>
              <a:rPr lang="en-US" sz="1800">
                <a:ea typeface="Arial" panose="020B0604020202020204" pitchFamily="34" charset="0"/>
                <a:cs typeface="Times New Roman" panose="02020603050405020304" pitchFamily="18" charset="0"/>
              </a:rPr>
              <a:t>∆IHK</a:t>
            </a:r>
            <a:r>
              <a:rPr lang="en-US" sz="1800">
                <a:latin typeface="+mj-lt"/>
                <a:ea typeface="Arial" panose="020B0604020202020204" pitchFamily="34" charset="0"/>
                <a:cs typeface="Times New Roman" panose="02020603050405020304" pitchFamily="18" charset="0"/>
              </a:rPr>
              <a:t>.</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A là trung điểm       của cạnh HK</a:t>
            </a:r>
          </a:p>
          <a:p>
            <a:pPr algn="just">
              <a:lnSpc>
                <a:spcPct val="150000"/>
              </a:lnSpc>
            </a:pPr>
            <a:r>
              <a:rPr lang="en-US" sz="1800">
                <a:latin typeface="+mj-lt"/>
                <a:ea typeface="Arial" panose="020B0604020202020204" pitchFamily="34" charset="0"/>
                <a:cs typeface="Times New Roman" panose="02020603050405020304" pitchFamily="18" charset="0"/>
              </a:rPr>
              <a:t>Suy ra AB là đường trung bình của </a:t>
            </a:r>
            <a:r>
              <a:rPr lang="en-US" sz="1800">
                <a:ea typeface="Arial" panose="020B0604020202020204" pitchFamily="34" charset="0"/>
                <a:cs typeface="Times New Roman" panose="02020603050405020304" pitchFamily="18" charset="0"/>
              </a:rPr>
              <a:t>∆IHK.</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A là trung điểm của cạnh HK;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AC là đường trung bình của ∆DEF.</a:t>
            </a:r>
          </a:p>
          <a:p>
            <a:pPr algn="just">
              <a:lnSpc>
                <a:spcPct val="150000"/>
              </a:lnSpc>
            </a:pPr>
            <a:r>
              <a:rPr lang="en-US" sz="1800">
                <a:latin typeface="+mj-lt"/>
                <a:ea typeface="Arial" panose="020B0604020202020204" pitchFamily="34" charset="0"/>
                <a:cs typeface="Times New Roman" panose="02020603050405020304" pitchFamily="18" charset="0"/>
              </a:rPr>
              <a:t>Vậy các đường trung bình của ∆IHK là AB, BC, AC.</a:t>
            </a:r>
            <a:endParaRPr lang="en-US" sz="1800">
              <a:effectLst/>
              <a:latin typeface="+mj-lt"/>
              <a:ea typeface="Arial" panose="020B0604020202020204" pitchFamily="34" charset="0"/>
              <a:cs typeface="Times New Roman" panose="02020603050405020304" pitchFamily="18" charset="0"/>
            </a:endParaRPr>
          </a:p>
        </p:txBody>
      </p:sp>
      <p:sp>
        <p:nvSpPr>
          <p:cNvPr id="8" name="Rectangle 7"/>
          <p:cNvSpPr/>
          <p:nvPr/>
        </p:nvSpPr>
        <p:spPr>
          <a:xfrm>
            <a:off x="287490" y="111353"/>
            <a:ext cx="88742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52082" y="612648"/>
            <a:ext cx="2266921" cy="2706624"/>
          </a:xfrm>
          <a:prstGeom prst="rect">
            <a:avLst/>
          </a:prstGeom>
        </p:spPr>
      </p:pic>
      <p:pic>
        <p:nvPicPr>
          <p:cNvPr id="7" name="Google Shape;411;p42"/>
          <p:cNvPicPr preferRelativeResize="0"/>
          <p:nvPr/>
        </p:nvPicPr>
        <p:blipFill>
          <a:blip r:embed="rId5">
            <a:alphaModFix/>
          </a:blip>
          <a:stretch>
            <a:fillRect/>
          </a:stretch>
        </p:blipFill>
        <p:spPr>
          <a:xfrm rot="1633121">
            <a:off x="-146040" y="4354278"/>
            <a:ext cx="1196246" cy="768778"/>
          </a:xfrm>
          <a:prstGeom prst="rect">
            <a:avLst/>
          </a:prstGeom>
          <a:noFill/>
          <a:ln>
            <a:noFill/>
          </a:ln>
        </p:spPr>
      </p:pic>
      <p:pic>
        <p:nvPicPr>
          <p:cNvPr id="9" name="Google Shape;359;p38"/>
          <p:cNvPicPr preferRelativeResize="0"/>
          <p:nvPr/>
        </p:nvPicPr>
        <p:blipFill>
          <a:blip r:embed="rId6">
            <a:alphaModFix/>
          </a:blip>
          <a:stretch>
            <a:fillRect/>
          </a:stretch>
        </p:blipFill>
        <p:spPr>
          <a:xfrm rot="-1841851" flipH="1">
            <a:off x="8540604" y="-19356"/>
            <a:ext cx="610600" cy="630750"/>
          </a:xfrm>
          <a:prstGeom prst="rect">
            <a:avLst/>
          </a:prstGeom>
          <a:noFill/>
          <a:ln>
            <a:noFill/>
          </a:ln>
        </p:spPr>
      </p:pic>
    </p:spTree>
    <p:extLst>
      <p:ext uri="{BB962C8B-B14F-4D97-AF65-F5344CB8AC3E}">
        <p14:creationId xmlns:p14="http://schemas.microsoft.com/office/powerpoint/2010/main" val="27135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4" name="Google Shape;596;p37"/>
          <p:cNvSpPr txBox="1">
            <a:spLocks/>
          </p:cNvSpPr>
          <p:nvPr/>
        </p:nvSpPr>
        <p:spPr>
          <a:xfrm>
            <a:off x="221204" y="215198"/>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sz="2300">
                <a:solidFill>
                  <a:srgbClr val="C00000"/>
                </a:solidFill>
                <a:latin typeface="Arial"/>
              </a:rPr>
              <a:t>T</a:t>
            </a:r>
            <a:r>
              <a:rPr lang="vi-VN" sz="2300">
                <a:solidFill>
                  <a:srgbClr val="C00000"/>
                </a:solidFill>
                <a:latin typeface="Arial"/>
              </a:rPr>
              <a:t>ính chất đường trung bình của tam giác</a:t>
            </a:r>
          </a:p>
        </p:txBody>
      </p:sp>
      <p:pic>
        <p:nvPicPr>
          <p:cNvPr id="35" name="Picture 34"/>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253" y="1432921"/>
            <a:ext cx="489895" cy="457200"/>
          </a:xfrm>
          <a:prstGeom prst="rect">
            <a:avLst/>
          </a:prstGeom>
        </p:spPr>
      </p:pic>
      <p:sp>
        <p:nvSpPr>
          <p:cNvPr id="36" name="TextBox 35"/>
          <p:cNvSpPr txBox="1"/>
          <p:nvPr/>
        </p:nvSpPr>
        <p:spPr>
          <a:xfrm>
            <a:off x="797148" y="1490011"/>
            <a:ext cx="1790700" cy="400110"/>
          </a:xfrm>
          <a:prstGeom prst="rect">
            <a:avLst/>
          </a:prstGeom>
          <a:noFill/>
        </p:spPr>
        <p:txBody>
          <a:bodyPr wrap="square" rtlCol="0">
            <a:spAutoFit/>
          </a:bodyPr>
          <a:lstStyle/>
          <a:p>
            <a:pPr defTabSz="457200">
              <a:buClrTx/>
            </a:pPr>
            <a:r>
              <a:rPr lang="nl-NL" sz="2000" b="1" kern="1200" dirty="0">
                <a:solidFill>
                  <a:schemeClr val="bg2">
                    <a:lumMod val="75000"/>
                  </a:schemeClr>
                </a:solidFill>
                <a:latin typeface="Arial" panose="020B0604020202020204" pitchFamily="34" charset="0"/>
                <a:ea typeface="+mn-ea"/>
                <a:cs typeface="Arial" panose="020B0604020202020204" pitchFamily="34" charset="0"/>
              </a:rPr>
              <a:t>HĐ 1:</a:t>
            </a:r>
            <a:endParaRPr lang="en-US" sz="2000" kern="1200" dirty="0">
              <a:solidFill>
                <a:schemeClr val="bg2">
                  <a:lumMod val="75000"/>
                </a:schemeClr>
              </a:solidFill>
              <a:latin typeface="Arial" panose="020B0604020202020204" pitchFamily="34" charset="0"/>
              <a:ea typeface="+mn-ea"/>
              <a:cs typeface="Arial" panose="020B0604020202020204" pitchFamily="34" charset="0"/>
            </a:endParaRPr>
          </a:p>
        </p:txBody>
      </p:sp>
      <p:sp>
        <p:nvSpPr>
          <p:cNvPr id="37" name="TextBox 36"/>
          <p:cNvSpPr txBox="1"/>
          <p:nvPr/>
        </p:nvSpPr>
        <p:spPr>
          <a:xfrm>
            <a:off x="1587413" y="1421094"/>
            <a:ext cx="8369358" cy="507831"/>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Sử dụng định lí Thalès đảo, chứng minh rằng DE // BC.</a:t>
            </a:r>
          </a:p>
        </p:txBody>
      </p:sp>
      <mc:AlternateContent xmlns:mc="http://schemas.openxmlformats.org/markup-compatibility/2006" xmlns:a14="http://schemas.microsoft.com/office/drawing/2010/main">
        <mc:Choice Requires="a14">
          <p:sp>
            <p:nvSpPr>
              <p:cNvPr id="18" name="Rectangle 17"/>
              <p:cNvSpPr/>
              <p:nvPr/>
            </p:nvSpPr>
            <p:spPr>
              <a:xfrm>
                <a:off x="3197233" y="2570116"/>
                <a:ext cx="5715000" cy="216982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Ta có AD = BD và D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AB nên D là trung điểm của AB</a:t>
                </a:r>
              </a:p>
              <a:p>
                <a:pPr algn="just">
                  <a:lnSpc>
                    <a:spcPct val="150000"/>
                  </a:lnSpc>
                </a:pPr>
                <a:r>
                  <a:rPr lang="en-US" sz="1800">
                    <a:effectLst/>
                    <a:latin typeface="+mj-lt"/>
                    <a:ea typeface="Arial" panose="020B0604020202020204" pitchFamily="34" charset="0"/>
                    <a:cs typeface="Times New Roman" panose="02020603050405020304" pitchFamily="18" charset="0"/>
                  </a:rPr>
                  <a:t>AE = EC và E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AC nên E là trung điểm của AC.</a:t>
                </a:r>
              </a:p>
              <a:p>
                <a:pPr algn="just">
                  <a:lnSpc>
                    <a:spcPct val="150000"/>
                  </a:lnSpc>
                </a:pPr>
                <a:r>
                  <a:rPr lang="en-US" sz="1800">
                    <a:effectLst/>
                    <a:latin typeface="+mj-lt"/>
                    <a:ea typeface="Arial" panose="020B0604020202020204" pitchFamily="34" charset="0"/>
                    <a:cs typeface="Times New Roman" panose="02020603050405020304" pitchFamily="18" charset="0"/>
                  </a:rPr>
                  <a:t>Xét tam giác ABC có D, E lần lượt là trung điểm của AB và AC.</a:t>
                </a:r>
              </a:p>
              <a:p>
                <a:pPr algn="just">
                  <a:lnSpc>
                    <a:spcPct val="150000"/>
                  </a:lnSpc>
                </a:pPr>
                <a:r>
                  <a:rPr lang="en-US" sz="1800">
                    <a:effectLst/>
                    <a:latin typeface="+mj-lt"/>
                    <a:ea typeface="Arial" panose="020B0604020202020204" pitchFamily="34" charset="0"/>
                    <a:cs typeface="Times New Roman" panose="02020603050405020304" pitchFamily="18" charset="0"/>
                  </a:rPr>
                  <a:t>Theo định lí Thalès đảo, ta suy ra DE // BC (đpcm).</a:t>
                </a:r>
              </a:p>
            </p:txBody>
          </p:sp>
        </mc:Choice>
        <mc:Fallback xmlns="">
          <p:sp>
            <p:nvSpPr>
              <p:cNvPr id="18" name="Rectangle 17"/>
              <p:cNvSpPr>
                <a:spLocks noRot="1" noChangeAspect="1" noMove="1" noResize="1" noEditPoints="1" noAdjustHandles="1" noChangeArrowheads="1" noChangeShapeType="1" noTextEdit="1"/>
              </p:cNvSpPr>
              <p:nvPr/>
            </p:nvSpPr>
            <p:spPr>
              <a:xfrm>
                <a:off x="3197233" y="2570116"/>
                <a:ext cx="5715000" cy="2169825"/>
              </a:xfrm>
              <a:prstGeom prst="rect">
                <a:avLst/>
              </a:prstGeom>
              <a:blipFill>
                <a:blip r:embed="rId5"/>
                <a:stretch>
                  <a:fillRect l="-853" r="-853" b="-140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0" y="2756598"/>
            <a:ext cx="2304288" cy="2394066"/>
          </a:xfrm>
          <a:prstGeom prst="rect">
            <a:avLst/>
          </a:prstGeom>
        </p:spPr>
      </p:pic>
      <p:sp>
        <p:nvSpPr>
          <p:cNvPr id="42" name="Rectangle 41"/>
          <p:cNvSpPr/>
          <p:nvPr/>
        </p:nvSpPr>
        <p:spPr>
          <a:xfrm>
            <a:off x="5765387" y="2097312"/>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sp>
        <p:nvSpPr>
          <p:cNvPr id="21" name="Rectangle 20"/>
          <p:cNvSpPr/>
          <p:nvPr/>
        </p:nvSpPr>
        <p:spPr>
          <a:xfrm>
            <a:off x="307253" y="881933"/>
            <a:ext cx="6770764" cy="384721"/>
          </a:xfrm>
          <a:prstGeom prst="rect">
            <a:avLst/>
          </a:prstGeom>
        </p:spPr>
        <p:txBody>
          <a:bodyPr wrap="none">
            <a:spAutoFit/>
          </a:bodyPr>
          <a:lstStyle/>
          <a:p>
            <a:pPr marL="342900" indent="-342900">
              <a:buFont typeface="Wingdings" panose="05000000000000000000" pitchFamily="2" charset="2"/>
              <a:buChar char="Ø"/>
            </a:pPr>
            <a:r>
              <a:rPr lang="vi-VN" sz="1900" kern="1200">
                <a:solidFill>
                  <a:prstClr val="black"/>
                </a:solidFill>
                <a:latin typeface="Arial" panose="020B0604020202020204" pitchFamily="34" charset="0"/>
                <a:cs typeface="Arial" panose="020B0604020202020204" pitchFamily="34" charset="0"/>
              </a:rPr>
              <a:t>Cho DE là đường trung bình của tam giác ABC</a:t>
            </a:r>
            <a:r>
              <a:rPr lang="en-US" sz="1900" kern="1200">
                <a:solidFill>
                  <a:prstClr val="black"/>
                </a:solidFill>
                <a:latin typeface="Arial" panose="020B0604020202020204" pitchFamily="34" charset="0"/>
                <a:cs typeface="Arial" panose="020B0604020202020204" pitchFamily="34" charset="0"/>
              </a:rPr>
              <a:t>. (H. 4.15) </a:t>
            </a:r>
            <a:endParaRPr lang="en-US" sz="1900"/>
          </a:p>
        </p:txBody>
      </p:sp>
      <p:pic>
        <p:nvPicPr>
          <p:cNvPr id="23" name="Picture 22"/>
          <p:cNvPicPr>
            <a:picLocks noChangeAspect="1"/>
          </p:cNvPicPr>
          <p:nvPr/>
        </p:nvPicPr>
        <p:blipFill>
          <a:blip r:embed="rId7"/>
          <a:stretch>
            <a:fillRect/>
          </a:stretch>
        </p:blipFill>
        <p:spPr>
          <a:xfrm>
            <a:off x="230934" y="2213199"/>
            <a:ext cx="2749534" cy="2901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fade">
                                      <p:cBhvr>
                                        <p:cTn id="38" dur="500"/>
                                        <p:tgtEl>
                                          <p:spTgt spid="18">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46" dur="500"/>
                                        <p:tgtEl>
                                          <p:spTgt spid="1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xEl>
                                              <p:pRg st="3" end="3"/>
                                            </p:txEl>
                                          </p:spTgt>
                                        </p:tgtEl>
                                        <p:attrNameLst>
                                          <p:attrName>style.visibility</p:attrName>
                                        </p:attrNameLst>
                                      </p:cBhvr>
                                      <p:to>
                                        <p:strVal val="visible"/>
                                      </p:to>
                                    </p:set>
                                    <p:animEffect transition="in" filter="wipe(left)">
                                      <p:cBhvr>
                                        <p:cTn id="51"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2" grpId="0"/>
      <p:bldP spid="21" grpId="0"/>
    </p:bldLst>
  </p:timing>
</p:sld>
</file>

<file path=ppt/theme/theme1.xml><?xml version="1.0" encoding="utf-8"?>
<a:theme xmlns:a="http://schemas.openxmlformats.org/drawingml/2006/main" name="Algebra I - Mathematics - 9th Grade by Slidesgo">
  <a:themeElements>
    <a:clrScheme name="Simple Light">
      <a:dk1>
        <a:srgbClr val="003E55"/>
      </a:dk1>
      <a:lt1>
        <a:srgbClr val="F3F3E8"/>
      </a:lt1>
      <a:dk2>
        <a:srgbClr val="009787"/>
      </a:dk2>
      <a:lt2>
        <a:srgbClr val="FFC200"/>
      </a:lt2>
      <a:accent1>
        <a:srgbClr val="FF5C35"/>
      </a:accent1>
      <a:accent2>
        <a:srgbClr val="FFC1D7"/>
      </a:accent2>
      <a:accent3>
        <a:srgbClr val="FFFFFF"/>
      </a:accent3>
      <a:accent4>
        <a:srgbClr val="FFFFFF"/>
      </a:accent4>
      <a:accent5>
        <a:srgbClr val="FFFFFF"/>
      </a:accent5>
      <a:accent6>
        <a:srgbClr val="FFFFFF"/>
      </a:accent6>
      <a:hlink>
        <a:srgbClr val="003E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1143</TotalTime>
  <Words>964</Words>
  <Application>Microsoft Office PowerPoint</Application>
  <PresentationFormat>On-screen Show (16:9)</PresentationFormat>
  <Paragraphs>85</Paragraphs>
  <Slides>19</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Wingdings</vt:lpstr>
      <vt:lpstr>Calibri</vt:lpstr>
      <vt:lpstr>Cambria Math</vt:lpstr>
      <vt:lpstr>Alata</vt:lpstr>
      <vt:lpstr>Mukta</vt:lpstr>
      <vt:lpstr>Candal</vt:lpstr>
      <vt:lpstr>Times New Roman</vt:lpstr>
      <vt:lpstr>Autour One</vt:lpstr>
      <vt:lpstr>Bebas Neue</vt:lpstr>
      <vt:lpstr>Algebra I - Mathematics - 9th Grade by Slidesgo</vt:lpstr>
      <vt:lpstr>Office Theme</vt:lpstr>
      <vt:lpstr>PowerPoint Presentation</vt:lpstr>
      <vt:lpstr>CHÀO MỪNG CÁC EM  ĐẾN VỚI BÀI HỌC  NGÀY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LÍ</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trungduchy1980</cp:lastModifiedBy>
  <cp:revision>1</cp:revision>
  <dcterms:modified xsi:type="dcterms:W3CDTF">2023-10-23T11:03:00Z</dcterms:modified>
</cp:coreProperties>
</file>