
<file path=[Content_Types].xml><?xml version="1.0" encoding="utf-8"?>
<Types xmlns="http://schemas.openxmlformats.org/package/2006/content-types">
  <Default Extension="bin" ContentType="application/vnd.openxmlformats-officedocument.oleObject"/>
  <Default Extension="emf" ContentType="image/x-emf"/>
  <Default Extension="jfif" ContentType="image/jpeg"/>
  <Default Extension="jpeg" ContentType="image/jpeg"/>
  <Default Extension="jpg" ContentType="image/jpeg"/>
  <Default Extension="mp4" ContentType="video/mp4"/>
  <Default Extension="png" ContentType="image/png"/>
  <Default Extension="rels" ContentType="application/vnd.openxmlformats-package.relationships+xml"/>
  <Default Extension="svg" ContentType="image/svg+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8"/>
  </p:notesMasterIdLst>
  <p:sldIdLst>
    <p:sldId id="256" r:id="rId5"/>
    <p:sldId id="257" r:id="rId6"/>
    <p:sldId id="283" r:id="rId7"/>
    <p:sldId id="258" r:id="rId8"/>
    <p:sldId id="291" r:id="rId9"/>
    <p:sldId id="310" r:id="rId10"/>
    <p:sldId id="288" r:id="rId11"/>
    <p:sldId id="312" r:id="rId12"/>
    <p:sldId id="293" r:id="rId13"/>
    <p:sldId id="290" r:id="rId14"/>
    <p:sldId id="266" r:id="rId15"/>
    <p:sldId id="292" r:id="rId16"/>
    <p:sldId id="294" r:id="rId17"/>
    <p:sldId id="313" r:id="rId18"/>
    <p:sldId id="296" r:id="rId19"/>
    <p:sldId id="314" r:id="rId20"/>
    <p:sldId id="295" r:id="rId21"/>
    <p:sldId id="311" r:id="rId22"/>
    <p:sldId id="297" r:id="rId23"/>
    <p:sldId id="298" r:id="rId24"/>
    <p:sldId id="278" r:id="rId25"/>
    <p:sldId id="279" r:id="rId26"/>
    <p:sldId id="26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zhenbo" initials="y" lastIdx="1" clrIdx="0">
    <p:extLst>
      <p:ext uri="{19B8F6BF-5375-455C-9EA6-DF929625EA0E}">
        <p15:presenceInfo xmlns:p15="http://schemas.microsoft.com/office/powerpoint/2012/main" userId="S-1-5-21-2973485031-1523744116-3428423271-10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4FC"/>
    <a:srgbClr val="E2891E"/>
    <a:srgbClr val="FFFF00"/>
    <a:srgbClr val="AF519F"/>
    <a:srgbClr val="000000"/>
    <a:srgbClr val="B6954A"/>
    <a:srgbClr val="416529"/>
    <a:srgbClr val="4112EE"/>
    <a:srgbClr val="3CC453"/>
    <a:srgbClr val="16EA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7806" autoAdjust="0"/>
  </p:normalViewPr>
  <p:slideViewPr>
    <p:cSldViewPr snapToGrid="0">
      <p:cViewPr>
        <p:scale>
          <a:sx n="62" d="100"/>
          <a:sy n="62" d="100"/>
        </p:scale>
        <p:origin x="26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B50682-8123-4BB6-A82A-2CE1E27B71E8}" type="doc">
      <dgm:prSet loTypeId="urn:microsoft.com/office/officeart/2008/layout/VerticalCurvedList" loCatId="list" qsTypeId="urn:microsoft.com/office/officeart/2005/8/quickstyle/simple1" qsCatId="simple" csTypeId="urn:microsoft.com/office/officeart/2005/8/colors/colorful1" csCatId="colorful" phldr="1"/>
      <dgm:spPr/>
      <dgm:t>
        <a:bodyPr/>
        <a:lstStyle/>
        <a:p>
          <a:endParaRPr lang="en-US"/>
        </a:p>
      </dgm:t>
    </dgm:pt>
    <dgm:pt modelId="{CBBB8D1B-D0B2-4441-AC26-764DC467F3A9}">
      <dgm:prSet phldrT="[Text]" custT="1"/>
      <dgm:spPr/>
      <dgm:t>
        <a:bodyPr/>
        <a:lstStyle/>
        <a:p>
          <a:r>
            <a:rPr lang="en-US" sz="2400" dirty="0" err="1"/>
            <a:t>Đường</a:t>
          </a:r>
          <a:r>
            <a:rPr lang="en-US" sz="2400" dirty="0"/>
            <a:t> </a:t>
          </a:r>
          <a:r>
            <a:rPr lang="en-US" sz="2400" dirty="0" err="1"/>
            <a:t>tròn</a:t>
          </a:r>
          <a:r>
            <a:rPr lang="en-US" sz="2400" dirty="0"/>
            <a:t>. </a:t>
          </a:r>
          <a:r>
            <a:rPr lang="en-US" sz="2400" dirty="0" err="1"/>
            <a:t>Vị</a:t>
          </a:r>
          <a:r>
            <a:rPr lang="en-US" sz="2400" dirty="0"/>
            <a:t> </a:t>
          </a:r>
          <a:r>
            <a:rPr lang="en-US" sz="2400" dirty="0" err="1"/>
            <a:t>trí</a:t>
          </a:r>
          <a:r>
            <a:rPr lang="en-US" sz="2400" dirty="0"/>
            <a:t> </a:t>
          </a:r>
          <a:r>
            <a:rPr lang="en-US" sz="2400" dirty="0" err="1"/>
            <a:t>tương</a:t>
          </a:r>
          <a:r>
            <a:rPr lang="en-US" sz="2400" dirty="0"/>
            <a:t> </a:t>
          </a:r>
          <a:r>
            <a:rPr lang="en-US" sz="2400" dirty="0" err="1"/>
            <a:t>đối</a:t>
          </a:r>
          <a:r>
            <a:rPr lang="en-US" sz="2400" dirty="0"/>
            <a:t> </a:t>
          </a:r>
          <a:r>
            <a:rPr lang="en-US" sz="2400" dirty="0" err="1"/>
            <a:t>của</a:t>
          </a:r>
          <a:r>
            <a:rPr lang="en-US" sz="2400" dirty="0"/>
            <a:t> </a:t>
          </a:r>
          <a:r>
            <a:rPr lang="en-US" sz="2400" dirty="0" err="1"/>
            <a:t>hai</a:t>
          </a:r>
          <a:r>
            <a:rPr lang="en-US" sz="2400" dirty="0"/>
            <a:t> </a:t>
          </a:r>
          <a:r>
            <a:rPr lang="en-US" sz="2400" dirty="0" err="1"/>
            <a:t>đường</a:t>
          </a:r>
          <a:r>
            <a:rPr lang="en-US" sz="2400" dirty="0"/>
            <a:t> </a:t>
          </a:r>
          <a:r>
            <a:rPr lang="en-US" sz="2400" dirty="0" err="1"/>
            <a:t>tròn</a:t>
          </a:r>
          <a:r>
            <a:rPr lang="en-US" sz="2400" dirty="0"/>
            <a:t>.</a:t>
          </a:r>
        </a:p>
      </dgm:t>
    </dgm:pt>
    <dgm:pt modelId="{2C79D463-6886-48ED-8069-90BBE0471E0D}" type="parTrans" cxnId="{8EB8EDBE-7019-4599-9775-3859FEB9CF45}">
      <dgm:prSet/>
      <dgm:spPr/>
      <dgm:t>
        <a:bodyPr/>
        <a:lstStyle/>
        <a:p>
          <a:endParaRPr lang="en-US"/>
        </a:p>
      </dgm:t>
    </dgm:pt>
    <dgm:pt modelId="{A2685AB0-FFB6-4205-B285-156C142B64F5}" type="sibTrans" cxnId="{8EB8EDBE-7019-4599-9775-3859FEB9CF45}">
      <dgm:prSet/>
      <dgm:spPr/>
      <dgm:t>
        <a:bodyPr/>
        <a:lstStyle/>
        <a:p>
          <a:endParaRPr lang="en-US"/>
        </a:p>
      </dgm:t>
    </dgm:pt>
    <dgm:pt modelId="{03D60D5C-AE36-4F85-ACD3-CF7E1EFB330E}">
      <dgm:prSet phldrT="[Text]" custT="1"/>
      <dgm:spPr/>
      <dgm:t>
        <a:bodyPr/>
        <a:lstStyle/>
        <a:p>
          <a:r>
            <a:rPr lang="en-US" sz="2400" dirty="0" err="1"/>
            <a:t>Vị</a:t>
          </a:r>
          <a:r>
            <a:rPr lang="en-US" sz="2400" dirty="0"/>
            <a:t> </a:t>
          </a:r>
          <a:r>
            <a:rPr lang="en-US" sz="2400" dirty="0" err="1"/>
            <a:t>trí</a:t>
          </a:r>
          <a:r>
            <a:rPr lang="en-US" sz="2400" dirty="0"/>
            <a:t> </a:t>
          </a:r>
          <a:r>
            <a:rPr lang="en-US" sz="2400" dirty="0" err="1"/>
            <a:t>tương</a:t>
          </a:r>
          <a:r>
            <a:rPr lang="en-US" sz="2400" dirty="0"/>
            <a:t> </a:t>
          </a:r>
          <a:r>
            <a:rPr lang="en-US" sz="2400" dirty="0" err="1"/>
            <a:t>đối</a:t>
          </a:r>
          <a:r>
            <a:rPr lang="en-US" sz="2400" dirty="0"/>
            <a:t> </a:t>
          </a:r>
          <a:r>
            <a:rPr lang="en-US" sz="2400" dirty="0" err="1"/>
            <a:t>của</a:t>
          </a:r>
          <a:r>
            <a:rPr lang="en-US" sz="2400" dirty="0"/>
            <a:t> </a:t>
          </a:r>
          <a:r>
            <a:rPr lang="en-US" sz="2400" dirty="0" err="1"/>
            <a:t>đường</a:t>
          </a:r>
          <a:r>
            <a:rPr lang="en-US" sz="2400" dirty="0"/>
            <a:t> </a:t>
          </a:r>
          <a:r>
            <a:rPr lang="en-US" sz="2400" dirty="0" err="1"/>
            <a:t>thẳng</a:t>
          </a:r>
          <a:r>
            <a:rPr lang="en-US" sz="2400" dirty="0"/>
            <a:t> </a:t>
          </a:r>
          <a:r>
            <a:rPr lang="en-US" sz="2400" dirty="0" err="1"/>
            <a:t>và</a:t>
          </a:r>
          <a:r>
            <a:rPr lang="en-US" sz="2400" dirty="0"/>
            <a:t> </a:t>
          </a:r>
          <a:r>
            <a:rPr lang="en-US" sz="2400" dirty="0" err="1"/>
            <a:t>đường</a:t>
          </a:r>
          <a:r>
            <a:rPr lang="en-US" sz="2400" dirty="0"/>
            <a:t> </a:t>
          </a:r>
          <a:r>
            <a:rPr lang="en-US" sz="2400" dirty="0" err="1"/>
            <a:t>tròn</a:t>
          </a:r>
          <a:r>
            <a:rPr lang="en-US" sz="2400" dirty="0"/>
            <a:t>.</a:t>
          </a:r>
        </a:p>
      </dgm:t>
    </dgm:pt>
    <dgm:pt modelId="{4260C87F-8420-4F03-969D-91CBD4D2B968}" type="parTrans" cxnId="{312E1664-049A-4AE3-91AF-9CBE72D585FA}">
      <dgm:prSet/>
      <dgm:spPr/>
      <dgm:t>
        <a:bodyPr/>
        <a:lstStyle/>
        <a:p>
          <a:endParaRPr lang="en-US"/>
        </a:p>
      </dgm:t>
    </dgm:pt>
    <dgm:pt modelId="{AC7CF58A-9096-414D-8F01-F8EB2C67CFA3}" type="sibTrans" cxnId="{312E1664-049A-4AE3-91AF-9CBE72D585FA}">
      <dgm:prSet/>
      <dgm:spPr/>
      <dgm:t>
        <a:bodyPr/>
        <a:lstStyle/>
        <a:p>
          <a:endParaRPr lang="en-US"/>
        </a:p>
      </dgm:t>
    </dgm:pt>
    <dgm:pt modelId="{70190F08-8F78-40D7-8E4A-9BE4AF7F1EF9}">
      <dgm:prSet phldrT="[Text]" custT="1"/>
      <dgm:spPr/>
      <dgm:t>
        <a:bodyPr/>
        <a:lstStyle/>
        <a:p>
          <a:r>
            <a:rPr lang="en-US" sz="2400" dirty="0" err="1"/>
            <a:t>Tiếp</a:t>
          </a:r>
          <a:r>
            <a:rPr lang="en-US" sz="2400" dirty="0"/>
            <a:t> </a:t>
          </a:r>
          <a:r>
            <a:rPr lang="en-US" sz="2400" dirty="0" err="1"/>
            <a:t>tuyến</a:t>
          </a:r>
          <a:r>
            <a:rPr lang="en-US" sz="2400" dirty="0"/>
            <a:t> </a:t>
          </a:r>
          <a:r>
            <a:rPr lang="en-US" sz="2400" dirty="0" err="1"/>
            <a:t>của</a:t>
          </a:r>
          <a:r>
            <a:rPr lang="en-US" sz="2400" dirty="0"/>
            <a:t> </a:t>
          </a:r>
          <a:r>
            <a:rPr lang="en-US" sz="2400" dirty="0" err="1"/>
            <a:t>đường</a:t>
          </a:r>
          <a:r>
            <a:rPr lang="en-US" sz="2400" dirty="0"/>
            <a:t> </a:t>
          </a:r>
          <a:r>
            <a:rPr lang="en-US" sz="2400" dirty="0" err="1"/>
            <a:t>tròn</a:t>
          </a:r>
          <a:endParaRPr lang="en-US" sz="2400" dirty="0"/>
        </a:p>
      </dgm:t>
    </dgm:pt>
    <dgm:pt modelId="{7C479F97-E46A-42AC-A117-F1514F012A37}" type="parTrans" cxnId="{76859D6D-8DBF-4477-A38B-2A09DB85A433}">
      <dgm:prSet/>
      <dgm:spPr/>
      <dgm:t>
        <a:bodyPr/>
        <a:lstStyle/>
        <a:p>
          <a:endParaRPr lang="en-US"/>
        </a:p>
      </dgm:t>
    </dgm:pt>
    <dgm:pt modelId="{935D2F97-2B2C-4132-99C9-BD0448520D85}" type="sibTrans" cxnId="{76859D6D-8DBF-4477-A38B-2A09DB85A433}">
      <dgm:prSet/>
      <dgm:spPr/>
      <dgm:t>
        <a:bodyPr/>
        <a:lstStyle/>
        <a:p>
          <a:endParaRPr lang="en-US"/>
        </a:p>
      </dgm:t>
    </dgm:pt>
    <dgm:pt modelId="{EBEDBFAB-FE37-4C2E-AF66-C93FEA085486}">
      <dgm:prSet phldrT="[Text]" custT="1"/>
      <dgm:spPr/>
      <dgm:t>
        <a:bodyPr/>
        <a:lstStyle/>
        <a:p>
          <a:r>
            <a:rPr lang="en-US" sz="2400" dirty="0" err="1"/>
            <a:t>Độ</a:t>
          </a:r>
          <a:r>
            <a:rPr lang="en-US" sz="2400" dirty="0"/>
            <a:t> </a:t>
          </a:r>
          <a:r>
            <a:rPr lang="en-US" sz="2400" dirty="0" err="1"/>
            <a:t>dài</a:t>
          </a:r>
          <a:r>
            <a:rPr lang="en-US" sz="2400" dirty="0"/>
            <a:t> </a:t>
          </a:r>
          <a:r>
            <a:rPr lang="en-US" sz="2400" dirty="0" err="1"/>
            <a:t>cung</a:t>
          </a:r>
          <a:r>
            <a:rPr lang="en-US" sz="2400" dirty="0"/>
            <a:t> </a:t>
          </a:r>
          <a:r>
            <a:rPr lang="en-US" sz="2400" dirty="0" err="1"/>
            <a:t>tròn</a:t>
          </a:r>
          <a:r>
            <a:rPr lang="en-US" sz="2400" dirty="0"/>
            <a:t>. </a:t>
          </a:r>
          <a:r>
            <a:rPr lang="en-US" sz="2400" dirty="0" err="1"/>
            <a:t>Diện</a:t>
          </a:r>
          <a:r>
            <a:rPr lang="en-US" sz="2400" dirty="0"/>
            <a:t> </a:t>
          </a:r>
          <a:r>
            <a:rPr lang="en-US" sz="2400" dirty="0" err="1"/>
            <a:t>tích</a:t>
          </a:r>
          <a:r>
            <a:rPr lang="en-US" sz="2400" dirty="0"/>
            <a:t> </a:t>
          </a:r>
          <a:r>
            <a:rPr lang="en-US" sz="2400" dirty="0" err="1"/>
            <a:t>hình</a:t>
          </a:r>
          <a:r>
            <a:rPr lang="en-US" sz="2400" dirty="0"/>
            <a:t> </a:t>
          </a:r>
          <a:r>
            <a:rPr lang="en-US" sz="2400" dirty="0" err="1"/>
            <a:t>quạt</a:t>
          </a:r>
          <a:r>
            <a:rPr lang="en-US" sz="2400" dirty="0"/>
            <a:t> </a:t>
          </a:r>
          <a:r>
            <a:rPr lang="en-US" sz="2400" dirty="0" err="1"/>
            <a:t>tròn</a:t>
          </a:r>
          <a:r>
            <a:rPr lang="en-US" sz="2400" dirty="0"/>
            <a:t>, </a:t>
          </a:r>
          <a:r>
            <a:rPr lang="en-US" sz="2400" dirty="0" err="1"/>
            <a:t>hình</a:t>
          </a:r>
          <a:r>
            <a:rPr lang="en-US" sz="2400" dirty="0"/>
            <a:t> </a:t>
          </a:r>
          <a:r>
            <a:rPr lang="en-US" sz="2400" dirty="0" err="1"/>
            <a:t>vành</a:t>
          </a:r>
          <a:r>
            <a:rPr lang="en-US" sz="2400" dirty="0"/>
            <a:t> </a:t>
          </a:r>
          <a:r>
            <a:rPr lang="en-US" sz="2400" dirty="0" err="1"/>
            <a:t>khuyên</a:t>
          </a:r>
          <a:r>
            <a:rPr lang="en-US" sz="2400" dirty="0"/>
            <a:t>.</a:t>
          </a:r>
        </a:p>
      </dgm:t>
    </dgm:pt>
    <dgm:pt modelId="{E5054BA8-1F3D-4B77-96D2-571E653E7F22}" type="parTrans" cxnId="{AAACD1D2-C57C-4C09-9871-4A266D5AD7FD}">
      <dgm:prSet/>
      <dgm:spPr/>
      <dgm:t>
        <a:bodyPr/>
        <a:lstStyle/>
        <a:p>
          <a:endParaRPr lang="en-US"/>
        </a:p>
      </dgm:t>
    </dgm:pt>
    <dgm:pt modelId="{921BF4E1-92C8-42F4-9F98-AA02388B2CD9}" type="sibTrans" cxnId="{AAACD1D2-C57C-4C09-9871-4A266D5AD7FD}">
      <dgm:prSet/>
      <dgm:spPr/>
      <dgm:t>
        <a:bodyPr/>
        <a:lstStyle/>
        <a:p>
          <a:endParaRPr lang="en-US"/>
        </a:p>
      </dgm:t>
    </dgm:pt>
    <dgm:pt modelId="{5A69E9B7-F8CE-44F5-81CF-465BB9FF1FB0}">
      <dgm:prSet phldrT="[Text]" custT="1"/>
      <dgm:spPr/>
      <dgm:t>
        <a:bodyPr/>
        <a:lstStyle/>
        <a:p>
          <a:r>
            <a:rPr lang="en-US" sz="2400" dirty="0" err="1"/>
            <a:t>Góc</a:t>
          </a:r>
          <a:r>
            <a:rPr lang="en-US" sz="2400" dirty="0"/>
            <a:t> ở </a:t>
          </a:r>
          <a:r>
            <a:rPr lang="en-US" sz="2400" dirty="0" err="1"/>
            <a:t>tâm</a:t>
          </a:r>
          <a:r>
            <a:rPr lang="en-US" sz="2400" dirty="0"/>
            <a:t>. </a:t>
          </a:r>
          <a:r>
            <a:rPr lang="en-US" sz="2400" dirty="0" err="1"/>
            <a:t>Góc</a:t>
          </a:r>
          <a:r>
            <a:rPr lang="en-US" sz="2400" dirty="0"/>
            <a:t> </a:t>
          </a:r>
          <a:r>
            <a:rPr lang="en-US" sz="2400" dirty="0" err="1"/>
            <a:t>nội</a:t>
          </a:r>
          <a:r>
            <a:rPr lang="en-US" sz="2400" dirty="0"/>
            <a:t> </a:t>
          </a:r>
          <a:r>
            <a:rPr lang="en-US" sz="2400" dirty="0" err="1"/>
            <a:t>tiếp</a:t>
          </a:r>
          <a:endParaRPr lang="en-US" sz="2400" dirty="0"/>
        </a:p>
      </dgm:t>
    </dgm:pt>
    <dgm:pt modelId="{CDAEA15B-75F9-48B2-A967-FF4341338768}" type="parTrans" cxnId="{6BC15220-BDA1-46B4-A68D-0B497B9770C5}">
      <dgm:prSet/>
      <dgm:spPr/>
      <dgm:t>
        <a:bodyPr/>
        <a:lstStyle/>
        <a:p>
          <a:endParaRPr lang="en-US"/>
        </a:p>
      </dgm:t>
    </dgm:pt>
    <dgm:pt modelId="{25567980-A7E8-4516-A7BB-990DEF1D4629}" type="sibTrans" cxnId="{6BC15220-BDA1-46B4-A68D-0B497B9770C5}">
      <dgm:prSet/>
      <dgm:spPr/>
      <dgm:t>
        <a:bodyPr/>
        <a:lstStyle/>
        <a:p>
          <a:endParaRPr lang="en-US"/>
        </a:p>
      </dgm:t>
    </dgm:pt>
    <dgm:pt modelId="{0F8A687F-3567-43BC-BD01-98D458FE39BD}" type="pres">
      <dgm:prSet presAssocID="{BFB50682-8123-4BB6-A82A-2CE1E27B71E8}" presName="Name0" presStyleCnt="0">
        <dgm:presLayoutVars>
          <dgm:chMax val="7"/>
          <dgm:chPref val="7"/>
          <dgm:dir/>
        </dgm:presLayoutVars>
      </dgm:prSet>
      <dgm:spPr/>
    </dgm:pt>
    <dgm:pt modelId="{5A2C94B6-F0C8-48A0-85A6-C0EE14A39DCE}" type="pres">
      <dgm:prSet presAssocID="{BFB50682-8123-4BB6-A82A-2CE1E27B71E8}" presName="Name1" presStyleCnt="0"/>
      <dgm:spPr/>
    </dgm:pt>
    <dgm:pt modelId="{97B7DA5A-2C1F-4465-8720-619F5D108025}" type="pres">
      <dgm:prSet presAssocID="{BFB50682-8123-4BB6-A82A-2CE1E27B71E8}" presName="cycle" presStyleCnt="0"/>
      <dgm:spPr/>
    </dgm:pt>
    <dgm:pt modelId="{CBA35326-9823-47AE-82E7-E8D7F0C707BD}" type="pres">
      <dgm:prSet presAssocID="{BFB50682-8123-4BB6-A82A-2CE1E27B71E8}" presName="srcNode" presStyleLbl="node1" presStyleIdx="0" presStyleCnt="5"/>
      <dgm:spPr/>
    </dgm:pt>
    <dgm:pt modelId="{1EDEF6E1-903F-4FD8-AD3E-4A7C23CF8AAB}" type="pres">
      <dgm:prSet presAssocID="{BFB50682-8123-4BB6-A82A-2CE1E27B71E8}" presName="conn" presStyleLbl="parChTrans1D2" presStyleIdx="0" presStyleCnt="1"/>
      <dgm:spPr/>
    </dgm:pt>
    <dgm:pt modelId="{6D17B867-9B7F-4570-BF66-E2847381C960}" type="pres">
      <dgm:prSet presAssocID="{BFB50682-8123-4BB6-A82A-2CE1E27B71E8}" presName="extraNode" presStyleLbl="node1" presStyleIdx="0" presStyleCnt="5"/>
      <dgm:spPr/>
    </dgm:pt>
    <dgm:pt modelId="{8AC63220-7921-4B01-8C11-2AF92E9B168E}" type="pres">
      <dgm:prSet presAssocID="{BFB50682-8123-4BB6-A82A-2CE1E27B71E8}" presName="dstNode" presStyleLbl="node1" presStyleIdx="0" presStyleCnt="5"/>
      <dgm:spPr/>
    </dgm:pt>
    <dgm:pt modelId="{2BD5E45C-B7B9-4060-8BAB-B2934A27A922}" type="pres">
      <dgm:prSet presAssocID="{CBBB8D1B-D0B2-4441-AC26-764DC467F3A9}" presName="text_1" presStyleLbl="node1" presStyleIdx="0" presStyleCnt="5">
        <dgm:presLayoutVars>
          <dgm:bulletEnabled val="1"/>
        </dgm:presLayoutVars>
      </dgm:prSet>
      <dgm:spPr/>
    </dgm:pt>
    <dgm:pt modelId="{78824FCD-7033-49F1-90F9-4029AF7D3E0D}" type="pres">
      <dgm:prSet presAssocID="{CBBB8D1B-D0B2-4441-AC26-764DC467F3A9}" presName="accent_1" presStyleCnt="0"/>
      <dgm:spPr/>
    </dgm:pt>
    <dgm:pt modelId="{B1CC79FF-1CE6-4254-97B9-C4C49A821D3A}" type="pres">
      <dgm:prSet presAssocID="{CBBB8D1B-D0B2-4441-AC26-764DC467F3A9}" presName="accentRepeatNode" presStyleLbl="solidFgAcc1" presStyleIdx="0" presStyleCnt="5"/>
      <dgm:spPr/>
    </dgm:pt>
    <dgm:pt modelId="{258A4A78-33EB-4E2B-A3D4-35B73277600E}" type="pres">
      <dgm:prSet presAssocID="{03D60D5C-AE36-4F85-ACD3-CF7E1EFB330E}" presName="text_2" presStyleLbl="node1" presStyleIdx="1" presStyleCnt="5">
        <dgm:presLayoutVars>
          <dgm:bulletEnabled val="1"/>
        </dgm:presLayoutVars>
      </dgm:prSet>
      <dgm:spPr/>
    </dgm:pt>
    <dgm:pt modelId="{D4A59C4D-F523-44D3-A73D-6A43878997E4}" type="pres">
      <dgm:prSet presAssocID="{03D60D5C-AE36-4F85-ACD3-CF7E1EFB330E}" presName="accent_2" presStyleCnt="0"/>
      <dgm:spPr/>
    </dgm:pt>
    <dgm:pt modelId="{237DAE77-C973-4ADF-A8A1-06B88BEBC7BA}" type="pres">
      <dgm:prSet presAssocID="{03D60D5C-AE36-4F85-ACD3-CF7E1EFB330E}" presName="accentRepeatNode" presStyleLbl="solidFgAcc1" presStyleIdx="1" presStyleCnt="5"/>
      <dgm:spPr/>
    </dgm:pt>
    <dgm:pt modelId="{86F17954-5508-4943-B214-099D1E388586}" type="pres">
      <dgm:prSet presAssocID="{70190F08-8F78-40D7-8E4A-9BE4AF7F1EF9}" presName="text_3" presStyleLbl="node1" presStyleIdx="2" presStyleCnt="5">
        <dgm:presLayoutVars>
          <dgm:bulletEnabled val="1"/>
        </dgm:presLayoutVars>
      </dgm:prSet>
      <dgm:spPr/>
    </dgm:pt>
    <dgm:pt modelId="{CA9EF11D-1C26-4DDF-AC40-128F3C6D280A}" type="pres">
      <dgm:prSet presAssocID="{70190F08-8F78-40D7-8E4A-9BE4AF7F1EF9}" presName="accent_3" presStyleCnt="0"/>
      <dgm:spPr/>
    </dgm:pt>
    <dgm:pt modelId="{3512E584-5FB9-4C3B-B9EE-D5415B4DD057}" type="pres">
      <dgm:prSet presAssocID="{70190F08-8F78-40D7-8E4A-9BE4AF7F1EF9}" presName="accentRepeatNode" presStyleLbl="solidFgAcc1" presStyleIdx="2" presStyleCnt="5"/>
      <dgm:spPr/>
    </dgm:pt>
    <dgm:pt modelId="{BE158420-58AC-4678-95E9-1E22520ADB8E}" type="pres">
      <dgm:prSet presAssocID="{5A69E9B7-F8CE-44F5-81CF-465BB9FF1FB0}" presName="text_4" presStyleLbl="node1" presStyleIdx="3" presStyleCnt="5">
        <dgm:presLayoutVars>
          <dgm:bulletEnabled val="1"/>
        </dgm:presLayoutVars>
      </dgm:prSet>
      <dgm:spPr/>
    </dgm:pt>
    <dgm:pt modelId="{4EAEE17D-BEE8-4A41-B86A-54CB7014BA51}" type="pres">
      <dgm:prSet presAssocID="{5A69E9B7-F8CE-44F5-81CF-465BB9FF1FB0}" presName="accent_4" presStyleCnt="0"/>
      <dgm:spPr/>
    </dgm:pt>
    <dgm:pt modelId="{7DD5580E-0B29-4D35-B071-D89AE236C6F0}" type="pres">
      <dgm:prSet presAssocID="{5A69E9B7-F8CE-44F5-81CF-465BB9FF1FB0}" presName="accentRepeatNode" presStyleLbl="solidFgAcc1" presStyleIdx="3" presStyleCnt="5"/>
      <dgm:spPr/>
    </dgm:pt>
    <dgm:pt modelId="{478F94DC-6A69-4EFD-9F09-F6C0EFFC26C2}" type="pres">
      <dgm:prSet presAssocID="{EBEDBFAB-FE37-4C2E-AF66-C93FEA085486}" presName="text_5" presStyleLbl="node1" presStyleIdx="4" presStyleCnt="5">
        <dgm:presLayoutVars>
          <dgm:bulletEnabled val="1"/>
        </dgm:presLayoutVars>
      </dgm:prSet>
      <dgm:spPr/>
    </dgm:pt>
    <dgm:pt modelId="{6301D6C2-AA12-4F3C-9C4E-0279BA0A01E2}" type="pres">
      <dgm:prSet presAssocID="{EBEDBFAB-FE37-4C2E-AF66-C93FEA085486}" presName="accent_5" presStyleCnt="0"/>
      <dgm:spPr/>
    </dgm:pt>
    <dgm:pt modelId="{638A9BAB-8EF3-49E2-A92E-49AAAB343EDA}" type="pres">
      <dgm:prSet presAssocID="{EBEDBFAB-FE37-4C2E-AF66-C93FEA085486}" presName="accentRepeatNode" presStyleLbl="solidFgAcc1" presStyleIdx="4" presStyleCnt="5"/>
      <dgm:spPr/>
    </dgm:pt>
  </dgm:ptLst>
  <dgm:cxnLst>
    <dgm:cxn modelId="{8DCEBD0F-B7E9-4ED0-8C65-684ECD5C1F97}" type="presOf" srcId="{A2685AB0-FFB6-4205-B285-156C142B64F5}" destId="{1EDEF6E1-903F-4FD8-AD3E-4A7C23CF8AAB}" srcOrd="0" destOrd="0" presId="urn:microsoft.com/office/officeart/2008/layout/VerticalCurvedList"/>
    <dgm:cxn modelId="{76591F19-B225-4EEA-95BA-B4D07602C8A7}" type="presOf" srcId="{CBBB8D1B-D0B2-4441-AC26-764DC467F3A9}" destId="{2BD5E45C-B7B9-4060-8BAB-B2934A27A922}" srcOrd="0" destOrd="0" presId="urn:microsoft.com/office/officeart/2008/layout/VerticalCurvedList"/>
    <dgm:cxn modelId="{6BC15220-BDA1-46B4-A68D-0B497B9770C5}" srcId="{BFB50682-8123-4BB6-A82A-2CE1E27B71E8}" destId="{5A69E9B7-F8CE-44F5-81CF-465BB9FF1FB0}" srcOrd="3" destOrd="0" parTransId="{CDAEA15B-75F9-48B2-A967-FF4341338768}" sibTransId="{25567980-A7E8-4516-A7BB-990DEF1D4629}"/>
    <dgm:cxn modelId="{1A7C233E-82BA-4555-BABB-EB3920B8D1D8}" type="presOf" srcId="{BFB50682-8123-4BB6-A82A-2CE1E27B71E8}" destId="{0F8A687F-3567-43BC-BD01-98D458FE39BD}" srcOrd="0" destOrd="0" presId="urn:microsoft.com/office/officeart/2008/layout/VerticalCurvedList"/>
    <dgm:cxn modelId="{312E1664-049A-4AE3-91AF-9CBE72D585FA}" srcId="{BFB50682-8123-4BB6-A82A-2CE1E27B71E8}" destId="{03D60D5C-AE36-4F85-ACD3-CF7E1EFB330E}" srcOrd="1" destOrd="0" parTransId="{4260C87F-8420-4F03-969D-91CBD4D2B968}" sibTransId="{AC7CF58A-9096-414D-8F01-F8EB2C67CFA3}"/>
    <dgm:cxn modelId="{76859D6D-8DBF-4477-A38B-2A09DB85A433}" srcId="{BFB50682-8123-4BB6-A82A-2CE1E27B71E8}" destId="{70190F08-8F78-40D7-8E4A-9BE4AF7F1EF9}" srcOrd="2" destOrd="0" parTransId="{7C479F97-E46A-42AC-A117-F1514F012A37}" sibTransId="{935D2F97-2B2C-4132-99C9-BD0448520D85}"/>
    <dgm:cxn modelId="{434ADE55-19CF-4C6E-84FC-530D2E7C2499}" type="presOf" srcId="{03D60D5C-AE36-4F85-ACD3-CF7E1EFB330E}" destId="{258A4A78-33EB-4E2B-A3D4-35B73277600E}" srcOrd="0" destOrd="0" presId="urn:microsoft.com/office/officeart/2008/layout/VerticalCurvedList"/>
    <dgm:cxn modelId="{F2E5D77D-1CC9-4EA5-8499-E09F3ECEC51E}" type="presOf" srcId="{EBEDBFAB-FE37-4C2E-AF66-C93FEA085486}" destId="{478F94DC-6A69-4EFD-9F09-F6C0EFFC26C2}" srcOrd="0" destOrd="0" presId="urn:microsoft.com/office/officeart/2008/layout/VerticalCurvedList"/>
    <dgm:cxn modelId="{8EB8EDBE-7019-4599-9775-3859FEB9CF45}" srcId="{BFB50682-8123-4BB6-A82A-2CE1E27B71E8}" destId="{CBBB8D1B-D0B2-4441-AC26-764DC467F3A9}" srcOrd="0" destOrd="0" parTransId="{2C79D463-6886-48ED-8069-90BBE0471E0D}" sibTransId="{A2685AB0-FFB6-4205-B285-156C142B64F5}"/>
    <dgm:cxn modelId="{1EBF14C4-D4BB-4D61-B46F-E383C9B1F34C}" type="presOf" srcId="{70190F08-8F78-40D7-8E4A-9BE4AF7F1EF9}" destId="{86F17954-5508-4943-B214-099D1E388586}" srcOrd="0" destOrd="0" presId="urn:microsoft.com/office/officeart/2008/layout/VerticalCurvedList"/>
    <dgm:cxn modelId="{AAACD1D2-C57C-4C09-9871-4A266D5AD7FD}" srcId="{BFB50682-8123-4BB6-A82A-2CE1E27B71E8}" destId="{EBEDBFAB-FE37-4C2E-AF66-C93FEA085486}" srcOrd="4" destOrd="0" parTransId="{E5054BA8-1F3D-4B77-96D2-571E653E7F22}" sibTransId="{921BF4E1-92C8-42F4-9F98-AA02388B2CD9}"/>
    <dgm:cxn modelId="{91EB23F9-5850-48F2-9F42-C8E7C8BB40BD}" type="presOf" srcId="{5A69E9B7-F8CE-44F5-81CF-465BB9FF1FB0}" destId="{BE158420-58AC-4678-95E9-1E22520ADB8E}" srcOrd="0" destOrd="0" presId="urn:microsoft.com/office/officeart/2008/layout/VerticalCurvedList"/>
    <dgm:cxn modelId="{60B07342-9787-427C-898B-25CA00E4B378}" type="presParOf" srcId="{0F8A687F-3567-43BC-BD01-98D458FE39BD}" destId="{5A2C94B6-F0C8-48A0-85A6-C0EE14A39DCE}" srcOrd="0" destOrd="0" presId="urn:microsoft.com/office/officeart/2008/layout/VerticalCurvedList"/>
    <dgm:cxn modelId="{74D010FA-5E22-4CD4-96F0-FAADBFBA933A}" type="presParOf" srcId="{5A2C94B6-F0C8-48A0-85A6-C0EE14A39DCE}" destId="{97B7DA5A-2C1F-4465-8720-619F5D108025}" srcOrd="0" destOrd="0" presId="urn:microsoft.com/office/officeart/2008/layout/VerticalCurvedList"/>
    <dgm:cxn modelId="{6A64C8BF-0EE6-4375-94ED-1E944C4A1F8F}" type="presParOf" srcId="{97B7DA5A-2C1F-4465-8720-619F5D108025}" destId="{CBA35326-9823-47AE-82E7-E8D7F0C707BD}" srcOrd="0" destOrd="0" presId="urn:microsoft.com/office/officeart/2008/layout/VerticalCurvedList"/>
    <dgm:cxn modelId="{125CE364-83A7-4C66-A996-57CDBA892B9E}" type="presParOf" srcId="{97B7DA5A-2C1F-4465-8720-619F5D108025}" destId="{1EDEF6E1-903F-4FD8-AD3E-4A7C23CF8AAB}" srcOrd="1" destOrd="0" presId="urn:microsoft.com/office/officeart/2008/layout/VerticalCurvedList"/>
    <dgm:cxn modelId="{10A98EB4-6104-41D2-BF5C-B1F8159238C7}" type="presParOf" srcId="{97B7DA5A-2C1F-4465-8720-619F5D108025}" destId="{6D17B867-9B7F-4570-BF66-E2847381C960}" srcOrd="2" destOrd="0" presId="urn:microsoft.com/office/officeart/2008/layout/VerticalCurvedList"/>
    <dgm:cxn modelId="{A4176F76-3D79-44D2-840B-FF1336239D9A}" type="presParOf" srcId="{97B7DA5A-2C1F-4465-8720-619F5D108025}" destId="{8AC63220-7921-4B01-8C11-2AF92E9B168E}" srcOrd="3" destOrd="0" presId="urn:microsoft.com/office/officeart/2008/layout/VerticalCurvedList"/>
    <dgm:cxn modelId="{CB9BB22E-49D7-4997-AAAC-D5D118E56F85}" type="presParOf" srcId="{5A2C94B6-F0C8-48A0-85A6-C0EE14A39DCE}" destId="{2BD5E45C-B7B9-4060-8BAB-B2934A27A922}" srcOrd="1" destOrd="0" presId="urn:microsoft.com/office/officeart/2008/layout/VerticalCurvedList"/>
    <dgm:cxn modelId="{A47286F0-3302-4269-AF5D-5497A311041F}" type="presParOf" srcId="{5A2C94B6-F0C8-48A0-85A6-C0EE14A39DCE}" destId="{78824FCD-7033-49F1-90F9-4029AF7D3E0D}" srcOrd="2" destOrd="0" presId="urn:microsoft.com/office/officeart/2008/layout/VerticalCurvedList"/>
    <dgm:cxn modelId="{65C3AF86-6D0B-4FAC-ABE2-B0915F5D9E90}" type="presParOf" srcId="{78824FCD-7033-49F1-90F9-4029AF7D3E0D}" destId="{B1CC79FF-1CE6-4254-97B9-C4C49A821D3A}" srcOrd="0" destOrd="0" presId="urn:microsoft.com/office/officeart/2008/layout/VerticalCurvedList"/>
    <dgm:cxn modelId="{05D203D7-14B6-4ED2-9A40-F81FF25D5995}" type="presParOf" srcId="{5A2C94B6-F0C8-48A0-85A6-C0EE14A39DCE}" destId="{258A4A78-33EB-4E2B-A3D4-35B73277600E}" srcOrd="3" destOrd="0" presId="urn:microsoft.com/office/officeart/2008/layout/VerticalCurvedList"/>
    <dgm:cxn modelId="{99CABDBD-200C-42E8-910C-9C5E61534289}" type="presParOf" srcId="{5A2C94B6-F0C8-48A0-85A6-C0EE14A39DCE}" destId="{D4A59C4D-F523-44D3-A73D-6A43878997E4}" srcOrd="4" destOrd="0" presId="urn:microsoft.com/office/officeart/2008/layout/VerticalCurvedList"/>
    <dgm:cxn modelId="{58933817-CA79-4E1D-9B83-ED02EB56956E}" type="presParOf" srcId="{D4A59C4D-F523-44D3-A73D-6A43878997E4}" destId="{237DAE77-C973-4ADF-A8A1-06B88BEBC7BA}" srcOrd="0" destOrd="0" presId="urn:microsoft.com/office/officeart/2008/layout/VerticalCurvedList"/>
    <dgm:cxn modelId="{1ED4FB02-2426-4537-9915-014D59115A11}" type="presParOf" srcId="{5A2C94B6-F0C8-48A0-85A6-C0EE14A39DCE}" destId="{86F17954-5508-4943-B214-099D1E388586}" srcOrd="5" destOrd="0" presId="urn:microsoft.com/office/officeart/2008/layout/VerticalCurvedList"/>
    <dgm:cxn modelId="{4FDCF244-C955-47A6-A91F-8490B2724657}" type="presParOf" srcId="{5A2C94B6-F0C8-48A0-85A6-C0EE14A39DCE}" destId="{CA9EF11D-1C26-4DDF-AC40-128F3C6D280A}" srcOrd="6" destOrd="0" presId="urn:microsoft.com/office/officeart/2008/layout/VerticalCurvedList"/>
    <dgm:cxn modelId="{6EC842B0-6C1E-41A1-8945-20F8D8C142B0}" type="presParOf" srcId="{CA9EF11D-1C26-4DDF-AC40-128F3C6D280A}" destId="{3512E584-5FB9-4C3B-B9EE-D5415B4DD057}" srcOrd="0" destOrd="0" presId="urn:microsoft.com/office/officeart/2008/layout/VerticalCurvedList"/>
    <dgm:cxn modelId="{7C477F5E-5B23-4C4C-8351-98559C3CF4FC}" type="presParOf" srcId="{5A2C94B6-F0C8-48A0-85A6-C0EE14A39DCE}" destId="{BE158420-58AC-4678-95E9-1E22520ADB8E}" srcOrd="7" destOrd="0" presId="urn:microsoft.com/office/officeart/2008/layout/VerticalCurvedList"/>
    <dgm:cxn modelId="{23D001F8-7BA8-4B58-9224-0C143B6544F9}" type="presParOf" srcId="{5A2C94B6-F0C8-48A0-85A6-C0EE14A39DCE}" destId="{4EAEE17D-BEE8-4A41-B86A-54CB7014BA51}" srcOrd="8" destOrd="0" presId="urn:microsoft.com/office/officeart/2008/layout/VerticalCurvedList"/>
    <dgm:cxn modelId="{058CD495-19CE-492E-A9A8-99387209E89E}" type="presParOf" srcId="{4EAEE17D-BEE8-4A41-B86A-54CB7014BA51}" destId="{7DD5580E-0B29-4D35-B071-D89AE236C6F0}" srcOrd="0" destOrd="0" presId="urn:microsoft.com/office/officeart/2008/layout/VerticalCurvedList"/>
    <dgm:cxn modelId="{8EBA7A44-9B86-4E53-AE1F-BF23E8F0433B}" type="presParOf" srcId="{5A2C94B6-F0C8-48A0-85A6-C0EE14A39DCE}" destId="{478F94DC-6A69-4EFD-9F09-F6C0EFFC26C2}" srcOrd="9" destOrd="0" presId="urn:microsoft.com/office/officeart/2008/layout/VerticalCurvedList"/>
    <dgm:cxn modelId="{B632ADE6-16EE-486F-A09E-5B57B33A75BC}" type="presParOf" srcId="{5A2C94B6-F0C8-48A0-85A6-C0EE14A39DCE}" destId="{6301D6C2-AA12-4F3C-9C4E-0279BA0A01E2}" srcOrd="10" destOrd="0" presId="urn:microsoft.com/office/officeart/2008/layout/VerticalCurvedList"/>
    <dgm:cxn modelId="{7B91E228-06DF-4002-9C1C-111645C27B7E}" type="presParOf" srcId="{6301D6C2-AA12-4F3C-9C4E-0279BA0A01E2}" destId="{638A9BAB-8EF3-49E2-A92E-49AAAB343ED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EF6E1-903F-4FD8-AD3E-4A7C23CF8AAB}">
      <dsp:nvSpPr>
        <dsp:cNvPr id="0" name=""/>
        <dsp:cNvSpPr/>
      </dsp:nvSpPr>
      <dsp:spPr>
        <a:xfrm>
          <a:off x="-6126981" y="-937410"/>
          <a:ext cx="7293488" cy="7293488"/>
        </a:xfrm>
        <a:prstGeom prst="blockArc">
          <a:avLst>
            <a:gd name="adj1" fmla="val 18900000"/>
            <a:gd name="adj2" fmla="val 2700000"/>
            <a:gd name="adj3" fmla="val 296"/>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BD5E45C-B7B9-4060-8BAB-B2934A27A922}">
      <dsp:nvSpPr>
        <dsp:cNvPr id="0" name=""/>
        <dsp:cNvSpPr/>
      </dsp:nvSpPr>
      <dsp:spPr>
        <a:xfrm>
          <a:off x="509717" y="338558"/>
          <a:ext cx="7541700" cy="677550"/>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Đường</a:t>
          </a:r>
          <a:r>
            <a:rPr lang="en-US" sz="2400" kern="1200" dirty="0"/>
            <a:t> </a:t>
          </a:r>
          <a:r>
            <a:rPr lang="en-US" sz="2400" kern="1200" dirty="0" err="1"/>
            <a:t>tròn</a:t>
          </a:r>
          <a:r>
            <a:rPr lang="en-US" sz="2400" kern="1200" dirty="0"/>
            <a:t>. </a:t>
          </a:r>
          <a:r>
            <a:rPr lang="en-US" sz="2400" kern="1200" dirty="0" err="1"/>
            <a:t>Vị</a:t>
          </a:r>
          <a:r>
            <a:rPr lang="en-US" sz="2400" kern="1200" dirty="0"/>
            <a:t> </a:t>
          </a:r>
          <a:r>
            <a:rPr lang="en-US" sz="2400" kern="1200" dirty="0" err="1"/>
            <a:t>trí</a:t>
          </a:r>
          <a:r>
            <a:rPr lang="en-US" sz="2400" kern="1200" dirty="0"/>
            <a:t> </a:t>
          </a:r>
          <a:r>
            <a:rPr lang="en-US" sz="2400" kern="1200" dirty="0" err="1"/>
            <a:t>tương</a:t>
          </a:r>
          <a:r>
            <a:rPr lang="en-US" sz="2400" kern="1200" dirty="0"/>
            <a:t> </a:t>
          </a:r>
          <a:r>
            <a:rPr lang="en-US" sz="2400" kern="1200" dirty="0" err="1"/>
            <a:t>đối</a:t>
          </a:r>
          <a:r>
            <a:rPr lang="en-US" sz="2400" kern="1200" dirty="0"/>
            <a:t> </a:t>
          </a:r>
          <a:r>
            <a:rPr lang="en-US" sz="2400" kern="1200" dirty="0" err="1"/>
            <a:t>của</a:t>
          </a:r>
          <a:r>
            <a:rPr lang="en-US" sz="2400" kern="1200" dirty="0"/>
            <a:t> </a:t>
          </a:r>
          <a:r>
            <a:rPr lang="en-US" sz="2400" kern="1200" dirty="0" err="1"/>
            <a:t>hai</a:t>
          </a:r>
          <a:r>
            <a:rPr lang="en-US" sz="2400" kern="1200" dirty="0"/>
            <a:t> </a:t>
          </a:r>
          <a:r>
            <a:rPr lang="en-US" sz="2400" kern="1200" dirty="0" err="1"/>
            <a:t>đường</a:t>
          </a:r>
          <a:r>
            <a:rPr lang="en-US" sz="2400" kern="1200" dirty="0"/>
            <a:t> </a:t>
          </a:r>
          <a:r>
            <a:rPr lang="en-US" sz="2400" kern="1200" dirty="0" err="1"/>
            <a:t>tròn</a:t>
          </a:r>
          <a:r>
            <a:rPr lang="en-US" sz="2400" kern="1200" dirty="0"/>
            <a:t>.</a:t>
          </a:r>
        </a:p>
      </dsp:txBody>
      <dsp:txXfrm>
        <a:off x="509717" y="338558"/>
        <a:ext cx="7541700" cy="677550"/>
      </dsp:txXfrm>
    </dsp:sp>
    <dsp:sp modelId="{B1CC79FF-1CE6-4254-97B9-C4C49A821D3A}">
      <dsp:nvSpPr>
        <dsp:cNvPr id="0" name=""/>
        <dsp:cNvSpPr/>
      </dsp:nvSpPr>
      <dsp:spPr>
        <a:xfrm>
          <a:off x="86248" y="253864"/>
          <a:ext cx="846937" cy="846937"/>
        </a:xfrm>
        <a:prstGeom prst="ellipse">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58A4A78-33EB-4E2B-A3D4-35B73277600E}">
      <dsp:nvSpPr>
        <dsp:cNvPr id="0" name=""/>
        <dsp:cNvSpPr/>
      </dsp:nvSpPr>
      <dsp:spPr>
        <a:xfrm>
          <a:off x="995230" y="1354558"/>
          <a:ext cx="7056187" cy="67755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Vị</a:t>
          </a:r>
          <a:r>
            <a:rPr lang="en-US" sz="2400" kern="1200" dirty="0"/>
            <a:t> </a:t>
          </a:r>
          <a:r>
            <a:rPr lang="en-US" sz="2400" kern="1200" dirty="0" err="1"/>
            <a:t>trí</a:t>
          </a:r>
          <a:r>
            <a:rPr lang="en-US" sz="2400" kern="1200" dirty="0"/>
            <a:t> </a:t>
          </a:r>
          <a:r>
            <a:rPr lang="en-US" sz="2400" kern="1200" dirty="0" err="1"/>
            <a:t>tương</a:t>
          </a:r>
          <a:r>
            <a:rPr lang="en-US" sz="2400" kern="1200" dirty="0"/>
            <a:t> </a:t>
          </a:r>
          <a:r>
            <a:rPr lang="en-US" sz="2400" kern="1200" dirty="0" err="1"/>
            <a:t>đối</a:t>
          </a:r>
          <a:r>
            <a:rPr lang="en-US" sz="2400" kern="1200" dirty="0"/>
            <a:t> </a:t>
          </a:r>
          <a:r>
            <a:rPr lang="en-US" sz="2400" kern="1200" dirty="0" err="1"/>
            <a:t>của</a:t>
          </a:r>
          <a:r>
            <a:rPr lang="en-US" sz="2400" kern="1200" dirty="0"/>
            <a:t> </a:t>
          </a:r>
          <a:r>
            <a:rPr lang="en-US" sz="2400" kern="1200" dirty="0" err="1"/>
            <a:t>đường</a:t>
          </a:r>
          <a:r>
            <a:rPr lang="en-US" sz="2400" kern="1200" dirty="0"/>
            <a:t> </a:t>
          </a:r>
          <a:r>
            <a:rPr lang="en-US" sz="2400" kern="1200" dirty="0" err="1"/>
            <a:t>thẳng</a:t>
          </a:r>
          <a:r>
            <a:rPr lang="en-US" sz="2400" kern="1200" dirty="0"/>
            <a:t> </a:t>
          </a:r>
          <a:r>
            <a:rPr lang="en-US" sz="2400" kern="1200" dirty="0" err="1"/>
            <a:t>và</a:t>
          </a:r>
          <a:r>
            <a:rPr lang="en-US" sz="2400" kern="1200" dirty="0"/>
            <a:t> </a:t>
          </a:r>
          <a:r>
            <a:rPr lang="en-US" sz="2400" kern="1200" dirty="0" err="1"/>
            <a:t>đường</a:t>
          </a:r>
          <a:r>
            <a:rPr lang="en-US" sz="2400" kern="1200" dirty="0"/>
            <a:t> </a:t>
          </a:r>
          <a:r>
            <a:rPr lang="en-US" sz="2400" kern="1200" dirty="0" err="1"/>
            <a:t>tròn</a:t>
          </a:r>
          <a:r>
            <a:rPr lang="en-US" sz="2400" kern="1200" dirty="0"/>
            <a:t>.</a:t>
          </a:r>
        </a:p>
      </dsp:txBody>
      <dsp:txXfrm>
        <a:off x="995230" y="1354558"/>
        <a:ext cx="7056187" cy="677550"/>
      </dsp:txXfrm>
    </dsp:sp>
    <dsp:sp modelId="{237DAE77-C973-4ADF-A8A1-06B88BEBC7BA}">
      <dsp:nvSpPr>
        <dsp:cNvPr id="0" name=""/>
        <dsp:cNvSpPr/>
      </dsp:nvSpPr>
      <dsp:spPr>
        <a:xfrm>
          <a:off x="571761" y="1269864"/>
          <a:ext cx="846937" cy="846937"/>
        </a:xfrm>
        <a:prstGeom prst="ellipse">
          <a:avLst/>
        </a:prstGeom>
        <a:solidFill>
          <a:schemeClr val="lt1">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6F17954-5508-4943-B214-099D1E388586}">
      <dsp:nvSpPr>
        <dsp:cNvPr id="0" name=""/>
        <dsp:cNvSpPr/>
      </dsp:nvSpPr>
      <dsp:spPr>
        <a:xfrm>
          <a:off x="1144243" y="2370558"/>
          <a:ext cx="6907174" cy="67755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Tiếp</a:t>
          </a:r>
          <a:r>
            <a:rPr lang="en-US" sz="2400" kern="1200" dirty="0"/>
            <a:t> </a:t>
          </a:r>
          <a:r>
            <a:rPr lang="en-US" sz="2400" kern="1200" dirty="0" err="1"/>
            <a:t>tuyến</a:t>
          </a:r>
          <a:r>
            <a:rPr lang="en-US" sz="2400" kern="1200" dirty="0"/>
            <a:t> </a:t>
          </a:r>
          <a:r>
            <a:rPr lang="en-US" sz="2400" kern="1200" dirty="0" err="1"/>
            <a:t>của</a:t>
          </a:r>
          <a:r>
            <a:rPr lang="en-US" sz="2400" kern="1200" dirty="0"/>
            <a:t> </a:t>
          </a:r>
          <a:r>
            <a:rPr lang="en-US" sz="2400" kern="1200" dirty="0" err="1"/>
            <a:t>đường</a:t>
          </a:r>
          <a:r>
            <a:rPr lang="en-US" sz="2400" kern="1200" dirty="0"/>
            <a:t> </a:t>
          </a:r>
          <a:r>
            <a:rPr lang="en-US" sz="2400" kern="1200" dirty="0" err="1"/>
            <a:t>tròn</a:t>
          </a:r>
          <a:endParaRPr lang="en-US" sz="2400" kern="1200" dirty="0"/>
        </a:p>
      </dsp:txBody>
      <dsp:txXfrm>
        <a:off x="1144243" y="2370558"/>
        <a:ext cx="6907174" cy="677550"/>
      </dsp:txXfrm>
    </dsp:sp>
    <dsp:sp modelId="{3512E584-5FB9-4C3B-B9EE-D5415B4DD057}">
      <dsp:nvSpPr>
        <dsp:cNvPr id="0" name=""/>
        <dsp:cNvSpPr/>
      </dsp:nvSpPr>
      <dsp:spPr>
        <a:xfrm>
          <a:off x="720774" y="2285864"/>
          <a:ext cx="846937" cy="846937"/>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158420-58AC-4678-95E9-1E22520ADB8E}">
      <dsp:nvSpPr>
        <dsp:cNvPr id="0" name=""/>
        <dsp:cNvSpPr/>
      </dsp:nvSpPr>
      <dsp:spPr>
        <a:xfrm>
          <a:off x="995230" y="3386558"/>
          <a:ext cx="7056187" cy="677550"/>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Góc</a:t>
          </a:r>
          <a:r>
            <a:rPr lang="en-US" sz="2400" kern="1200" dirty="0"/>
            <a:t> ở </a:t>
          </a:r>
          <a:r>
            <a:rPr lang="en-US" sz="2400" kern="1200" dirty="0" err="1"/>
            <a:t>tâm</a:t>
          </a:r>
          <a:r>
            <a:rPr lang="en-US" sz="2400" kern="1200" dirty="0"/>
            <a:t>. </a:t>
          </a:r>
          <a:r>
            <a:rPr lang="en-US" sz="2400" kern="1200" dirty="0" err="1"/>
            <a:t>Góc</a:t>
          </a:r>
          <a:r>
            <a:rPr lang="en-US" sz="2400" kern="1200" dirty="0"/>
            <a:t> </a:t>
          </a:r>
          <a:r>
            <a:rPr lang="en-US" sz="2400" kern="1200" dirty="0" err="1"/>
            <a:t>nội</a:t>
          </a:r>
          <a:r>
            <a:rPr lang="en-US" sz="2400" kern="1200" dirty="0"/>
            <a:t> </a:t>
          </a:r>
          <a:r>
            <a:rPr lang="en-US" sz="2400" kern="1200" dirty="0" err="1"/>
            <a:t>tiếp</a:t>
          </a:r>
          <a:endParaRPr lang="en-US" sz="2400" kern="1200" dirty="0"/>
        </a:p>
      </dsp:txBody>
      <dsp:txXfrm>
        <a:off x="995230" y="3386558"/>
        <a:ext cx="7056187" cy="677550"/>
      </dsp:txXfrm>
    </dsp:sp>
    <dsp:sp modelId="{7DD5580E-0B29-4D35-B071-D89AE236C6F0}">
      <dsp:nvSpPr>
        <dsp:cNvPr id="0" name=""/>
        <dsp:cNvSpPr/>
      </dsp:nvSpPr>
      <dsp:spPr>
        <a:xfrm>
          <a:off x="571761" y="3301864"/>
          <a:ext cx="846937" cy="846937"/>
        </a:xfrm>
        <a:prstGeom prst="ellipse">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8F94DC-6A69-4EFD-9F09-F6C0EFFC26C2}">
      <dsp:nvSpPr>
        <dsp:cNvPr id="0" name=""/>
        <dsp:cNvSpPr/>
      </dsp:nvSpPr>
      <dsp:spPr>
        <a:xfrm>
          <a:off x="509717" y="4402558"/>
          <a:ext cx="7541700" cy="677550"/>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7805" tIns="60960" rIns="60960" bIns="60960" numCol="1" spcCol="1270" anchor="ctr" anchorCtr="0">
          <a:noAutofit/>
        </a:bodyPr>
        <a:lstStyle/>
        <a:p>
          <a:pPr marL="0" lvl="0" indent="0" algn="l" defTabSz="1066800">
            <a:lnSpc>
              <a:spcPct val="90000"/>
            </a:lnSpc>
            <a:spcBef>
              <a:spcPct val="0"/>
            </a:spcBef>
            <a:spcAft>
              <a:spcPct val="35000"/>
            </a:spcAft>
            <a:buNone/>
          </a:pPr>
          <a:r>
            <a:rPr lang="en-US" sz="2400" kern="1200" dirty="0" err="1"/>
            <a:t>Độ</a:t>
          </a:r>
          <a:r>
            <a:rPr lang="en-US" sz="2400" kern="1200" dirty="0"/>
            <a:t> </a:t>
          </a:r>
          <a:r>
            <a:rPr lang="en-US" sz="2400" kern="1200" dirty="0" err="1"/>
            <a:t>dài</a:t>
          </a:r>
          <a:r>
            <a:rPr lang="en-US" sz="2400" kern="1200" dirty="0"/>
            <a:t> </a:t>
          </a:r>
          <a:r>
            <a:rPr lang="en-US" sz="2400" kern="1200" dirty="0" err="1"/>
            <a:t>cung</a:t>
          </a:r>
          <a:r>
            <a:rPr lang="en-US" sz="2400" kern="1200" dirty="0"/>
            <a:t> </a:t>
          </a:r>
          <a:r>
            <a:rPr lang="en-US" sz="2400" kern="1200" dirty="0" err="1"/>
            <a:t>tròn</a:t>
          </a:r>
          <a:r>
            <a:rPr lang="en-US" sz="2400" kern="1200" dirty="0"/>
            <a:t>. </a:t>
          </a:r>
          <a:r>
            <a:rPr lang="en-US" sz="2400" kern="1200" dirty="0" err="1"/>
            <a:t>Diện</a:t>
          </a:r>
          <a:r>
            <a:rPr lang="en-US" sz="2400" kern="1200" dirty="0"/>
            <a:t> </a:t>
          </a:r>
          <a:r>
            <a:rPr lang="en-US" sz="2400" kern="1200" dirty="0" err="1"/>
            <a:t>tích</a:t>
          </a:r>
          <a:r>
            <a:rPr lang="en-US" sz="2400" kern="1200" dirty="0"/>
            <a:t> </a:t>
          </a:r>
          <a:r>
            <a:rPr lang="en-US" sz="2400" kern="1200" dirty="0" err="1"/>
            <a:t>hình</a:t>
          </a:r>
          <a:r>
            <a:rPr lang="en-US" sz="2400" kern="1200" dirty="0"/>
            <a:t> </a:t>
          </a:r>
          <a:r>
            <a:rPr lang="en-US" sz="2400" kern="1200" dirty="0" err="1"/>
            <a:t>quạt</a:t>
          </a:r>
          <a:r>
            <a:rPr lang="en-US" sz="2400" kern="1200" dirty="0"/>
            <a:t> </a:t>
          </a:r>
          <a:r>
            <a:rPr lang="en-US" sz="2400" kern="1200" dirty="0" err="1"/>
            <a:t>tròn</a:t>
          </a:r>
          <a:r>
            <a:rPr lang="en-US" sz="2400" kern="1200" dirty="0"/>
            <a:t>, </a:t>
          </a:r>
          <a:r>
            <a:rPr lang="en-US" sz="2400" kern="1200" dirty="0" err="1"/>
            <a:t>hình</a:t>
          </a:r>
          <a:r>
            <a:rPr lang="en-US" sz="2400" kern="1200" dirty="0"/>
            <a:t> </a:t>
          </a:r>
          <a:r>
            <a:rPr lang="en-US" sz="2400" kern="1200" dirty="0" err="1"/>
            <a:t>vành</a:t>
          </a:r>
          <a:r>
            <a:rPr lang="en-US" sz="2400" kern="1200" dirty="0"/>
            <a:t> </a:t>
          </a:r>
          <a:r>
            <a:rPr lang="en-US" sz="2400" kern="1200" dirty="0" err="1"/>
            <a:t>khuyên</a:t>
          </a:r>
          <a:r>
            <a:rPr lang="en-US" sz="2400" kern="1200" dirty="0"/>
            <a:t>.</a:t>
          </a:r>
        </a:p>
      </dsp:txBody>
      <dsp:txXfrm>
        <a:off x="509717" y="4402558"/>
        <a:ext cx="7541700" cy="677550"/>
      </dsp:txXfrm>
    </dsp:sp>
    <dsp:sp modelId="{638A9BAB-8EF3-49E2-A92E-49AAAB343EDA}">
      <dsp:nvSpPr>
        <dsp:cNvPr id="0" name=""/>
        <dsp:cNvSpPr/>
      </dsp:nvSpPr>
      <dsp:spPr>
        <a:xfrm>
          <a:off x="86248" y="4317864"/>
          <a:ext cx="846937" cy="846937"/>
        </a:xfrm>
        <a:prstGeom prst="ellipse">
          <a:avLst/>
        </a:prstGeom>
        <a:solidFill>
          <a:schemeClr val="lt1">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F9B0E6-B9BF-4E2D-AE08-8C7EBB196A2E}" type="datetimeFigureOut">
              <a:rPr lang="en-US" smtClean="0"/>
              <a:t>6/14/2024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53816F-A1CF-4485-B308-1B9F14B36EAD}" type="slidenum">
              <a:rPr lang="en-US" smtClean="0"/>
              <a:t>‹#›</a:t>
            </a:fld>
            <a:endParaRPr lang="en-US"/>
          </a:p>
        </p:txBody>
      </p:sp>
    </p:spTree>
    <p:extLst>
      <p:ext uri="{BB962C8B-B14F-4D97-AF65-F5344CB8AC3E}">
        <p14:creationId xmlns:p14="http://schemas.microsoft.com/office/powerpoint/2010/main" val="1726839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ea typeface="Times New Roman" panose="02020603050405020304" pitchFamily="18" charset="0"/>
              </a:rPr>
              <a:t>GV</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đèo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SGK</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dirty="0" err="1">
                <a:solidFill>
                  <a:srgbClr val="000000"/>
                </a:solidFill>
                <a:effectLst/>
                <a:latin typeface="Times New Roman" panose="02020603050405020304" pitchFamily="18" charset="0"/>
                <a:ea typeface="Times New Roman" panose="02020603050405020304" pitchFamily="18" charset="0"/>
              </a:rPr>
              <a:t>T1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Đèo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tuyến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suốt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xây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đèo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6,28km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bằng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chiều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dài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đèo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Hải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Vân</a:t>
            </a:r>
            <a:r>
              <a:rPr lang="en-US" sz="1800" dirty="0">
                <a:solidFill>
                  <a:srgbClr val="000000"/>
                </a:solidFill>
                <a:effectLst/>
                <a:latin typeface="Times New Roman" panose="02020603050405020304" pitchFamily="18" charset="0"/>
                <a:ea typeface="Calibri" panose="020F0502020204030204" pitchFamily="34" charset="0"/>
              </a:rPr>
              <a:t>.</a:t>
            </a:r>
          </a:p>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2</a:t>
            </a:fld>
            <a:endParaRPr lang="en-US"/>
          </a:p>
        </p:txBody>
      </p:sp>
    </p:spTree>
    <p:extLst>
      <p:ext uri="{BB962C8B-B14F-4D97-AF65-F5344CB8AC3E}">
        <p14:creationId xmlns:p14="http://schemas.microsoft.com/office/powerpoint/2010/main" val="177576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thảo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luận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cặp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HĐ</a:t>
            </a:r>
            <a:r>
              <a:rPr lang="en-US" sz="1800" dirty="0">
                <a:solidFill>
                  <a:srgbClr val="000000"/>
                </a:solidFill>
                <a:effectLst/>
                <a:latin typeface="Times New Roman" panose="02020603050405020304" pitchFamily="18" charset="0"/>
                <a:ea typeface="Calibri" panose="020F0502020204030204" pitchFamily="34" charset="0"/>
              </a:rPr>
              <a:t> 2(</a:t>
            </a:r>
            <a:r>
              <a:rPr lang="en-US" sz="1800" dirty="0" err="1">
                <a:solidFill>
                  <a:srgbClr val="000000"/>
                </a:solidFill>
                <a:effectLst/>
                <a:latin typeface="Times New Roman" panose="02020603050405020304" pitchFamily="18" charset="0"/>
                <a:ea typeface="Calibri" panose="020F0502020204030204" pitchFamily="34" charset="0"/>
              </a:rPr>
              <a:t>SGK</a:t>
            </a:r>
            <a:r>
              <a:rPr lang="en-US" sz="1800" dirty="0">
                <a:solidFill>
                  <a:srgbClr val="000000"/>
                </a:solidFill>
                <a:effectLst/>
                <a:latin typeface="Times New Roman" panose="02020603050405020304" pitchFamily="18" charset="0"/>
                <a:ea typeface="Calibri" panose="020F0502020204030204" pitchFamily="34" charset="0"/>
              </a:rPr>
              <a:t>-13)</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trả</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lời</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chốt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vấn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đề</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chiếu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nội</a:t>
            </a:r>
            <a:r>
              <a:rPr lang="en-US" sz="1800" dirty="0">
                <a:solidFill>
                  <a:srgbClr val="000000"/>
                </a:solidFill>
                <a:effectLst/>
                <a:latin typeface="Times New Roman" panose="02020603050405020304" pitchFamily="18" charset="0"/>
                <a:ea typeface="Calibri" panose="020F0502020204030204" pitchFamily="34" charset="0"/>
              </a:rPr>
              <a:t> dung </a:t>
            </a:r>
            <a:r>
              <a:rPr lang="en-US" sz="1800" dirty="0" err="1">
                <a:solidFill>
                  <a:srgbClr val="000000"/>
                </a:solidFill>
                <a:effectLst/>
                <a:latin typeface="Times New Roman" panose="02020603050405020304" pitchFamily="18" charset="0"/>
                <a:ea typeface="Calibri" panose="020F0502020204030204" pitchFamily="34" charset="0"/>
              </a:rPr>
              <a:t>nhận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xét</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nghiên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cứu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VD2</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a:t>
            </a:r>
            <a:r>
              <a:rPr lang="en-US" sz="1800" dirty="0">
                <a:solidFill>
                  <a:srgbClr val="000000"/>
                </a:solidFill>
                <a:effectLst/>
                <a:latin typeface="Times New Roman" panose="02020603050405020304" pitchFamily="18" charset="0"/>
                <a:ea typeface="Calibri" panose="020F0502020204030204" pitchFamily="34" charset="0"/>
              </a:rPr>
              <a:t>-13)</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12</a:t>
            </a:fld>
            <a:endParaRPr lang="en-US"/>
          </a:p>
        </p:txBody>
      </p:sp>
    </p:spTree>
    <p:extLst>
      <p:ext uri="{BB962C8B-B14F-4D97-AF65-F5344CB8AC3E}">
        <p14:creationId xmlns:p14="http://schemas.microsoft.com/office/powerpoint/2010/main" val="3169783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thảo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luận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cặp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ý a </a:t>
            </a:r>
            <a:r>
              <a:rPr lang="en-US" sz="1800" dirty="0" err="1">
                <a:solidFill>
                  <a:srgbClr val="000000"/>
                </a:solidFill>
                <a:effectLst/>
                <a:latin typeface="Times New Roman" panose="02020603050405020304" pitchFamily="18" charset="0"/>
                <a:ea typeface="Calibri" panose="020F0502020204030204" pitchFamily="34" charset="0"/>
              </a:rPr>
              <a:t>HĐ3</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endParaRPr lang="en-US" sz="18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13</a:t>
            </a:fld>
            <a:endParaRPr lang="en-US"/>
          </a:p>
        </p:txBody>
      </p:sp>
    </p:spTree>
    <p:extLst>
      <p:ext uri="{BB962C8B-B14F-4D97-AF65-F5344CB8AC3E}">
        <p14:creationId xmlns:p14="http://schemas.microsoft.com/office/powerpoint/2010/main" val="42707255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thảo</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luận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cặp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đôi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ý a </a:t>
            </a:r>
            <a:r>
              <a:rPr lang="en-US" sz="1800" dirty="0" err="1">
                <a:solidFill>
                  <a:srgbClr val="000000"/>
                </a:solidFill>
                <a:effectLst/>
                <a:latin typeface="Times New Roman" panose="02020603050405020304" pitchFamily="18" charset="0"/>
                <a:ea typeface="Calibri" panose="020F0502020204030204" pitchFamily="34" charset="0"/>
              </a:rPr>
              <a:t>HĐ3</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endParaRPr lang="en-US" sz="18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15</a:t>
            </a:fld>
            <a:endParaRPr lang="en-US"/>
          </a:p>
        </p:txBody>
      </p:sp>
    </p:spTree>
    <p:extLst>
      <p:ext uri="{BB962C8B-B14F-4D97-AF65-F5344CB8AC3E}">
        <p14:creationId xmlns:p14="http://schemas.microsoft.com/office/powerpoint/2010/main" val="26365818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tự</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Q ta </a:t>
            </a:r>
            <a:r>
              <a:rPr lang="en-US" sz="1800" dirty="0" err="1">
                <a:solidFill>
                  <a:srgbClr val="000000"/>
                </a:solidFill>
                <a:effectLst/>
                <a:latin typeface="Times New Roman" panose="02020603050405020304" pitchFamily="18" charset="0"/>
                <a:ea typeface="Calibri" panose="020F0502020204030204" pitchFamily="34" charset="0"/>
              </a:rPr>
              <a:t>cũng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chuyển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vế</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KTTT</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chiếu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KTTT</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r>
              <a:rPr lang="en-US" sz="1800" dirty="0" err="1">
                <a:solidFill>
                  <a:srgbClr val="000000"/>
                </a:solidFill>
                <a:effectLst/>
                <a:latin typeface="Times New Roman" panose="02020603050405020304" pitchFamily="18" charset="0"/>
                <a:ea typeface="Calibri" panose="020F0502020204030204" pitchFamily="34" charset="0"/>
              </a:rPr>
              <a:t>Cá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a:t>
            </a: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17</a:t>
            </a:fld>
            <a:endParaRPr lang="en-US"/>
          </a:p>
        </p:txBody>
      </p:sp>
    </p:spTree>
    <p:extLst>
      <p:ext uri="{BB962C8B-B14F-4D97-AF65-F5344CB8AC3E}">
        <p14:creationId xmlns:p14="http://schemas.microsoft.com/office/powerpoint/2010/main" val="1573894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Tương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tự</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trong</a:t>
            </a:r>
            <a:r>
              <a:rPr lang="en-US" sz="1800" dirty="0">
                <a:solidFill>
                  <a:srgbClr val="000000"/>
                </a:solidFill>
                <a:effectLst/>
                <a:latin typeface="Times New Roman" panose="02020603050405020304" pitchFamily="18" charset="0"/>
                <a:ea typeface="Calibri" panose="020F0502020204030204" pitchFamily="34" charset="0"/>
              </a:rPr>
              <a:t> Q ta </a:t>
            </a:r>
            <a:r>
              <a:rPr lang="en-US" sz="1800" dirty="0" err="1">
                <a:solidFill>
                  <a:srgbClr val="000000"/>
                </a:solidFill>
                <a:effectLst/>
                <a:latin typeface="Times New Roman" panose="02020603050405020304" pitchFamily="18" charset="0"/>
                <a:ea typeface="Calibri" panose="020F0502020204030204" pitchFamily="34" charset="0"/>
              </a:rPr>
              <a:t>cũng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chuyển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vế</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đọc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KTTT</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chiếu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KTTT</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r>
              <a:rPr lang="en-US" sz="1800" dirty="0" err="1">
                <a:solidFill>
                  <a:srgbClr val="000000"/>
                </a:solidFill>
                <a:effectLst/>
                <a:latin typeface="Times New Roman" panose="02020603050405020304" pitchFamily="18" charset="0"/>
                <a:ea typeface="Calibri" panose="020F0502020204030204" pitchFamily="34" charset="0"/>
              </a:rPr>
              <a:t>Cá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a:t>
            </a: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18</a:t>
            </a:fld>
            <a:endParaRPr lang="en-US"/>
          </a:p>
        </p:txBody>
      </p:sp>
    </p:spTree>
    <p:extLst>
      <p:ext uri="{BB962C8B-B14F-4D97-AF65-F5344CB8AC3E}">
        <p14:creationId xmlns:p14="http://schemas.microsoft.com/office/powerpoint/2010/main" val="51456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Cá</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nhân</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hoạt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độc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hoàn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thành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VD3</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SGK-T13</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2 HS </a:t>
            </a:r>
            <a:r>
              <a:rPr lang="en-US" sz="1800" dirty="0" err="1">
                <a:solidFill>
                  <a:srgbClr val="000000"/>
                </a:solidFill>
                <a:effectLst/>
                <a:latin typeface="Times New Roman" panose="02020603050405020304" pitchFamily="18" charset="0"/>
                <a:ea typeface="Calibri" panose="020F0502020204030204" pitchFamily="34" charset="0"/>
              </a:rPr>
              <a:t>lên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lưu</a:t>
            </a:r>
            <a:r>
              <a:rPr lang="en-US" sz="1800" dirty="0">
                <a:solidFill>
                  <a:srgbClr val="000000"/>
                </a:solidFill>
                <a:effectLst/>
                <a:latin typeface="Times New Roman" panose="02020603050405020304" pitchFamily="18" charset="0"/>
                <a:ea typeface="Calibri" panose="020F0502020204030204" pitchFamily="34" charset="0"/>
              </a:rPr>
              <a:t> ý HS: </a:t>
            </a:r>
            <a:r>
              <a:rPr lang="en-US" sz="1800" dirty="0" err="1">
                <a:solidFill>
                  <a:srgbClr val="000000"/>
                </a:solidFill>
                <a:effectLst/>
                <a:latin typeface="Times New Roman" panose="02020603050405020304" pitchFamily="18" charset="0"/>
                <a:ea typeface="Calibri" panose="020F0502020204030204" pitchFamily="34" charset="0"/>
              </a:rPr>
              <a:t>Viết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hữu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tỉ</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về</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một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hoặc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dưới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trước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hiện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phép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tính</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19</a:t>
            </a:fld>
            <a:endParaRPr lang="en-US"/>
          </a:p>
        </p:txBody>
      </p:sp>
    </p:spTree>
    <p:extLst>
      <p:ext uri="{BB962C8B-B14F-4D97-AF65-F5344CB8AC3E}">
        <p14:creationId xmlns:p14="http://schemas.microsoft.com/office/powerpoint/2010/main" val="3477107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67A588-90D2-411D-BDAD-7DAD66783F3C}"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9095519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21</a:t>
            </a:fld>
            <a:endParaRPr lang="en-US"/>
          </a:p>
        </p:txBody>
      </p:sp>
    </p:spTree>
    <p:extLst>
      <p:ext uri="{BB962C8B-B14F-4D97-AF65-F5344CB8AC3E}">
        <p14:creationId xmlns:p14="http://schemas.microsoft.com/office/powerpoint/2010/main" val="18495296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53816F-A1CF-4485-B308-1B9F14B36EAD}" type="slidenum">
              <a:rPr lang="en-US" smtClean="0"/>
              <a:t>22</a:t>
            </a:fld>
            <a:endParaRPr lang="en-US"/>
          </a:p>
        </p:txBody>
      </p:sp>
    </p:spTree>
    <p:extLst>
      <p:ext uri="{BB962C8B-B14F-4D97-AF65-F5344CB8AC3E}">
        <p14:creationId xmlns:p14="http://schemas.microsoft.com/office/powerpoint/2010/main" val="293402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dirty="0" err="1">
                <a:solidFill>
                  <a:srgbClr val="000000"/>
                </a:solidFill>
                <a:effectLst/>
                <a:latin typeface="Times New Roman" panose="02020603050405020304" pitchFamily="18" charset="0"/>
                <a:ea typeface="Calibri" panose="020F0502020204030204" pitchFamily="34" charset="0"/>
              </a:rPr>
              <a:t>GV</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tập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số</a:t>
            </a:r>
            <a:r>
              <a:rPr lang="en-US" sz="2800" dirty="0">
                <a:solidFill>
                  <a:srgbClr val="000000"/>
                </a:solidFill>
                <a:effectLst/>
                <a:latin typeface="Times New Roman" panose="02020603050405020304" pitchFamily="18" charset="0"/>
                <a:ea typeface="Calibri" panose="020F0502020204030204" pitchFamily="34" charset="0"/>
              </a:rPr>
              <a:t> 1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chuẩn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bị</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HS, HS </a:t>
            </a:r>
            <a:r>
              <a:rPr lang="en-US" sz="2800" dirty="0" err="1">
                <a:solidFill>
                  <a:srgbClr val="000000"/>
                </a:solidFill>
                <a:effectLst/>
                <a:latin typeface="Times New Roman" panose="02020603050405020304" pitchFamily="18" charset="0"/>
                <a:ea typeface="Calibri" panose="020F0502020204030204" pitchFamily="34" charset="0"/>
              </a:rPr>
              <a:t>hoạt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hoàn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thành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phiếu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tập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5 </a:t>
            </a:r>
            <a:r>
              <a:rPr lang="en-US" sz="2800" dirty="0" err="1">
                <a:solidFill>
                  <a:srgbClr val="000000"/>
                </a:solidFill>
                <a:effectLst/>
                <a:latin typeface="Times New Roman" panose="02020603050405020304" pitchFamily="18" charset="0"/>
                <a:ea typeface="Calibri" panose="020F0502020204030204" pitchFamily="34" charset="0"/>
              </a:rPr>
              <a:t>phút</a:t>
            </a:r>
            <a:r>
              <a:rPr lang="en-US" sz="2800" dirty="0">
                <a:solidFill>
                  <a:srgbClr val="000000"/>
                </a:solidFill>
                <a:effectLst/>
                <a:latin typeface="Times New Roman" panose="02020603050405020304" pitchFamily="18" charset="0"/>
                <a:ea typeface="Calibri" panose="020F0502020204030204" pitchFamily="34" charset="0"/>
              </a:rPr>
              <a:t>.</a:t>
            </a:r>
          </a:p>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3</a:t>
            </a:fld>
            <a:endParaRPr lang="en-US"/>
          </a:p>
        </p:txBody>
      </p:sp>
    </p:spTree>
    <p:extLst>
      <p:ext uri="{BB962C8B-B14F-4D97-AF65-F5344CB8AC3E}">
        <p14:creationId xmlns:p14="http://schemas.microsoft.com/office/powerpoint/2010/main" val="2721781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tìm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Times New Roman" panose="02020603050405020304" pitchFamily="18" charset="0"/>
              </a:rPr>
              <a:t>HĐ</a:t>
            </a:r>
            <a:r>
              <a:rPr lang="en-US" sz="1800" dirty="0">
                <a:solidFill>
                  <a:srgbClr val="000000"/>
                </a:solidFill>
                <a:effectLst/>
                <a:latin typeface="Times New Roman" panose="02020603050405020304" pitchFamily="18" charset="0"/>
                <a:ea typeface="Times New Roman" panose="02020603050405020304" pitchFamily="18" charset="0"/>
              </a:rPr>
              <a:t> 1-</a:t>
            </a:r>
            <a:r>
              <a:rPr lang="en-US" sz="1800" dirty="0" err="1">
                <a:solidFill>
                  <a:srgbClr val="000000"/>
                </a:solidFill>
                <a:effectLst/>
                <a:latin typeface="Times New Roman" panose="02020603050405020304" pitchFamily="18" charset="0"/>
                <a:ea typeface="Times New Roman" panose="02020603050405020304" pitchFamily="18" charset="0"/>
              </a:rPr>
              <a:t>SGK</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T12</a:t>
            </a:r>
            <a:r>
              <a:rPr lang="en-US"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Hai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này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dấu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nhau</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4</a:t>
            </a:fld>
            <a:endParaRPr lang="en-US"/>
          </a:p>
        </p:txBody>
      </p:sp>
    </p:spTree>
    <p:extLst>
      <p:ext uri="{BB962C8B-B14F-4D97-AF65-F5344CB8AC3E}">
        <p14:creationId xmlns:p14="http://schemas.microsoft.com/office/powerpoint/2010/main" val="4013858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Để</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cộng</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hai</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phân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số</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trên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trước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tiên</a:t>
            </a:r>
            <a:r>
              <a:rPr lang="en-US" sz="1800" i="1" dirty="0">
                <a:solidFill>
                  <a:srgbClr val="000000"/>
                </a:solidFill>
                <a:effectLst/>
                <a:latin typeface="Times New Roman" panose="02020603050405020304" pitchFamily="18" charset="0"/>
                <a:ea typeface="Calibri" panose="020F0502020204030204" pitchFamily="34" charset="0"/>
              </a:rPr>
              <a:t> ta </a:t>
            </a:r>
            <a:r>
              <a:rPr lang="en-US" sz="1800" i="1" dirty="0" err="1">
                <a:solidFill>
                  <a:srgbClr val="000000"/>
                </a:solidFill>
                <a:effectLst/>
                <a:latin typeface="Times New Roman" panose="02020603050405020304" pitchFamily="18" charset="0"/>
                <a:ea typeface="Calibri" panose="020F0502020204030204" pitchFamily="34" charset="0"/>
              </a:rPr>
              <a:t>cần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làm</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gì</a:t>
            </a:r>
            <a:r>
              <a:rPr lang="en-US" sz="1800" i="1"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trước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hết</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cần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chỗ</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5</a:t>
            </a:fld>
            <a:endParaRPr lang="en-US"/>
          </a:p>
        </p:txBody>
      </p:sp>
    </p:spTree>
    <p:extLst>
      <p:ext uri="{BB962C8B-B14F-4D97-AF65-F5344CB8AC3E}">
        <p14:creationId xmlns:p14="http://schemas.microsoft.com/office/powerpoint/2010/main" val="201734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tìm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Times New Roman" panose="02020603050405020304" pitchFamily="18" charset="0"/>
              </a:rPr>
              <a:t>HĐ</a:t>
            </a:r>
            <a:r>
              <a:rPr lang="en-US" sz="1800" dirty="0">
                <a:solidFill>
                  <a:srgbClr val="000000"/>
                </a:solidFill>
                <a:effectLst/>
                <a:latin typeface="Times New Roman" panose="02020603050405020304" pitchFamily="18" charset="0"/>
                <a:ea typeface="Times New Roman" panose="02020603050405020304" pitchFamily="18" charset="0"/>
              </a:rPr>
              <a:t> 1-</a:t>
            </a:r>
            <a:r>
              <a:rPr lang="en-US" sz="1800" dirty="0" err="1">
                <a:solidFill>
                  <a:srgbClr val="000000"/>
                </a:solidFill>
                <a:effectLst/>
                <a:latin typeface="Times New Roman" panose="02020603050405020304" pitchFamily="18" charset="0"/>
                <a:ea typeface="Times New Roman" panose="02020603050405020304" pitchFamily="18" charset="0"/>
              </a:rPr>
              <a:t>SGK</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T12</a:t>
            </a:r>
            <a:r>
              <a:rPr lang="en-US"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Hai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này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dấu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nhau</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6</a:t>
            </a:fld>
            <a:endParaRPr lang="en-US"/>
          </a:p>
        </p:txBody>
      </p:sp>
    </p:spTree>
    <p:extLst>
      <p:ext uri="{BB962C8B-B14F-4D97-AF65-F5344CB8AC3E}">
        <p14:creationId xmlns:p14="http://schemas.microsoft.com/office/powerpoint/2010/main" val="41634664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Ngoài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việc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tắc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trừ</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em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không</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Ta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thập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dưới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dạng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rồi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hiện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phép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tính</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trừ</a:t>
            </a:r>
            <a:r>
              <a:rPr lang="en-US" sz="1800" dirty="0">
                <a:solidFill>
                  <a:srgbClr val="000000"/>
                </a:solidFill>
                <a:effectLst/>
                <a:latin typeface="Times New Roman" panose="02020603050405020304" pitchFamily="18" charset="0"/>
                <a:ea typeface="Calibri" panose="020F0502020204030204" pitchFamily="34" charset="0"/>
              </a:rPr>
              <a:t>.</a:t>
            </a:r>
          </a:p>
          <a:p>
            <a:endParaRPr lang="en-US" dirty="0"/>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7</a:t>
            </a:fld>
            <a:endParaRPr lang="en-US"/>
          </a:p>
        </p:txBody>
      </p:sp>
    </p:spTree>
    <p:extLst>
      <p:ext uri="{BB962C8B-B14F-4D97-AF65-F5344CB8AC3E}">
        <p14:creationId xmlns:p14="http://schemas.microsoft.com/office/powerpoint/2010/main" val="18009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nghiên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cứu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Ví</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a:t>
            </a:r>
            <a:r>
              <a:rPr lang="en-US" sz="1800" dirty="0">
                <a:solidFill>
                  <a:srgbClr val="000000"/>
                </a:solidFill>
                <a:effectLst/>
                <a:latin typeface="Times New Roman" panose="02020603050405020304" pitchFamily="18" charset="0"/>
                <a:ea typeface="Calibri" panose="020F0502020204030204" pitchFamily="34" charset="0"/>
              </a:rPr>
              <a:t> 1 (</a:t>
            </a:r>
            <a:r>
              <a:rPr lang="en-US" sz="1800" dirty="0" err="1">
                <a:solidFill>
                  <a:srgbClr val="000000"/>
                </a:solidFill>
                <a:effectLst/>
                <a:latin typeface="Times New Roman" panose="02020603050405020304" pitchFamily="18" charset="0"/>
                <a:ea typeface="Calibri" panose="020F0502020204030204" pitchFamily="34" charset="0"/>
              </a:rPr>
              <a:t>SGK</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T12</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rồi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áp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dụng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làm</a:t>
            </a:r>
            <a:r>
              <a:rPr lang="en-US" sz="1800" dirty="0">
                <a:solidFill>
                  <a:srgbClr val="000000"/>
                </a:solidFill>
                <a:effectLst/>
                <a:latin typeface="Times New Roman" panose="02020603050405020304" pitchFamily="18" charset="0"/>
                <a:ea typeface="Calibri" panose="020F0502020204030204" pitchFamily="34" charset="0"/>
              </a:rPr>
              <a:t> LT 1(</a:t>
            </a:r>
            <a:r>
              <a:rPr lang="en-US" sz="1800" dirty="0" err="1">
                <a:solidFill>
                  <a:srgbClr val="000000"/>
                </a:solidFill>
                <a:effectLst/>
                <a:latin typeface="Times New Roman" panose="02020603050405020304" pitchFamily="18" charset="0"/>
                <a:ea typeface="Calibri" panose="020F0502020204030204" pitchFamily="34" charset="0"/>
              </a:rPr>
              <a:t>SGK</a:t>
            </a:r>
            <a:r>
              <a:rPr lang="en-US" sz="1800" dirty="0">
                <a:solidFill>
                  <a:srgbClr val="000000"/>
                </a:solidFill>
                <a:effectLst/>
                <a:latin typeface="Times New Roman" panose="02020603050405020304" pitchFamily="18" charset="0"/>
                <a:ea typeface="Calibri" panose="020F0502020204030204" pitchFamily="34" charset="0"/>
              </a:rPr>
              <a:t>/</a:t>
            </a:r>
            <a:r>
              <a:rPr lang="en-US" sz="1800" dirty="0" err="1">
                <a:solidFill>
                  <a:srgbClr val="000000"/>
                </a:solidFill>
                <a:effectLst/>
                <a:latin typeface="Times New Roman" panose="02020603050405020304" pitchFamily="18" charset="0"/>
                <a:ea typeface="Calibri" panose="020F0502020204030204" pitchFamily="34" charset="0"/>
              </a:rPr>
              <a:t>T12</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9</a:t>
            </a:fld>
            <a:endParaRPr lang="en-US"/>
          </a:p>
        </p:txBody>
      </p:sp>
    </p:spTree>
    <p:extLst>
      <p:ext uri="{BB962C8B-B14F-4D97-AF65-F5344CB8AC3E}">
        <p14:creationId xmlns:p14="http://schemas.microsoft.com/office/powerpoint/2010/main" val="36183157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HS </a:t>
            </a:r>
            <a:r>
              <a:rPr lang="en-US" sz="1800" dirty="0" err="1">
                <a:solidFill>
                  <a:srgbClr val="000000"/>
                </a:solidFill>
                <a:effectLst/>
                <a:latin typeface="Times New Roman" panose="02020603050405020304" pitchFamily="18" charset="0"/>
                <a:ea typeface="Calibri" panose="020F0502020204030204" pitchFamily="34" charset="0"/>
              </a:rPr>
              <a:t>tìm</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hiểu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Times New Roman" panose="02020603050405020304" pitchFamily="18" charset="0"/>
              </a:rPr>
              <a:t>HĐ</a:t>
            </a:r>
            <a:r>
              <a:rPr lang="en-US" sz="1800" dirty="0">
                <a:solidFill>
                  <a:srgbClr val="000000"/>
                </a:solidFill>
                <a:effectLst/>
                <a:latin typeface="Times New Roman" panose="02020603050405020304" pitchFamily="18" charset="0"/>
                <a:ea typeface="Times New Roman" panose="02020603050405020304" pitchFamily="18" charset="0"/>
              </a:rPr>
              <a:t> 1-</a:t>
            </a:r>
            <a:r>
              <a:rPr lang="en-US" sz="1800" dirty="0" err="1">
                <a:solidFill>
                  <a:srgbClr val="000000"/>
                </a:solidFill>
                <a:effectLst/>
                <a:latin typeface="Times New Roman" panose="02020603050405020304" pitchFamily="18" charset="0"/>
                <a:ea typeface="Times New Roman" panose="02020603050405020304" pitchFamily="18" charset="0"/>
              </a:rPr>
              <a:t>SGK</a:t>
            </a:r>
            <a:r>
              <a:rPr lang="en-US" sz="1800" dirty="0">
                <a:solidFill>
                  <a:srgbClr val="000000"/>
                </a:solidFill>
                <a:effectLst/>
                <a:latin typeface="Times New Roman" panose="02020603050405020304" pitchFamily="18" charset="0"/>
                <a:ea typeface="Times New Roman" panose="02020603050405020304" pitchFamily="18" charset="0"/>
              </a:rPr>
              <a:t>/</a:t>
            </a:r>
            <a:r>
              <a:rPr lang="en-US" sz="1800" dirty="0" err="1">
                <a:solidFill>
                  <a:srgbClr val="000000"/>
                </a:solidFill>
                <a:effectLst/>
                <a:latin typeface="Times New Roman" panose="02020603050405020304" pitchFamily="18" charset="0"/>
                <a:ea typeface="Times New Roman" panose="02020603050405020304" pitchFamily="18" charset="0"/>
              </a:rPr>
              <a:t>T12</a:t>
            </a:r>
            <a:r>
              <a:rPr lang="en-US" sz="1800" dirty="0">
                <a:solidFill>
                  <a:srgbClr val="000000"/>
                </a:solidFill>
                <a:effectLst/>
                <a:latin typeface="Times New Roman" panose="02020603050405020304" pitchFamily="18" charset="0"/>
                <a:ea typeface="Times New Roman" panose="02020603050405020304" pitchFamily="18" charset="0"/>
              </a:rPr>
              <a:t>. </a:t>
            </a: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Hai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này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dấu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có</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khác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nhau</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Để</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cộng</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hai</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phân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số</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trên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trước</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tiên</a:t>
            </a:r>
            <a:r>
              <a:rPr lang="en-US" sz="1800" i="1" dirty="0">
                <a:solidFill>
                  <a:srgbClr val="000000"/>
                </a:solidFill>
                <a:effectLst/>
                <a:latin typeface="Times New Roman" panose="02020603050405020304" pitchFamily="18" charset="0"/>
                <a:ea typeface="Calibri" panose="020F0502020204030204" pitchFamily="34" charset="0"/>
              </a:rPr>
              <a:t> ta </a:t>
            </a:r>
            <a:r>
              <a:rPr lang="en-US" sz="1800" i="1" dirty="0" err="1">
                <a:solidFill>
                  <a:srgbClr val="000000"/>
                </a:solidFill>
                <a:effectLst/>
                <a:latin typeface="Times New Roman" panose="02020603050405020304" pitchFamily="18" charset="0"/>
                <a:ea typeface="Calibri" panose="020F0502020204030204" pitchFamily="34" charset="0"/>
              </a:rPr>
              <a:t>cần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làm</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gì</a:t>
            </a:r>
            <a:r>
              <a:rPr lang="en-US" sz="1800" i="1"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Để</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trước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hết</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cần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đó</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1HS</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đứng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tại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chỗ</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quy</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đồng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viết</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Muốn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cộng</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hai</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phân</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số</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cùng</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mẫu</a:t>
            </a:r>
            <a:r>
              <a:rPr lang="en-US" sz="1800" i="1" dirty="0">
                <a:solidFill>
                  <a:srgbClr val="000000"/>
                </a:solidFill>
                <a:effectLst/>
                <a:latin typeface="Times New Roman" panose="02020603050405020304" pitchFamily="18" charset="0"/>
                <a:ea typeface="Calibri" panose="020F0502020204030204" pitchFamily="34" charset="0"/>
              </a:rPr>
              <a:t> ta </a:t>
            </a:r>
            <a:r>
              <a:rPr lang="en-US" sz="1800" i="1" dirty="0" err="1">
                <a:solidFill>
                  <a:srgbClr val="000000"/>
                </a:solidFill>
                <a:effectLst/>
                <a:latin typeface="Times New Roman" panose="02020603050405020304" pitchFamily="18" charset="0"/>
                <a:ea typeface="Calibri" panose="020F0502020204030204" pitchFamily="34" charset="0"/>
              </a:rPr>
              <a:t>làm</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thế</a:t>
            </a:r>
            <a:r>
              <a:rPr lang="en-US" sz="1800" i="1" dirty="0">
                <a:solidFill>
                  <a:srgbClr val="000000"/>
                </a:solidFill>
                <a:effectLst/>
                <a:latin typeface="Times New Roman" panose="02020603050405020304" pitchFamily="18" charset="0"/>
                <a:ea typeface="Calibri" panose="020F0502020204030204" pitchFamily="34" charset="0"/>
              </a:rPr>
              <a:t> </a:t>
            </a:r>
            <a:r>
              <a:rPr lang="en-US" sz="1800" i="1" dirty="0" err="1">
                <a:solidFill>
                  <a:srgbClr val="000000"/>
                </a:solidFill>
                <a:effectLst/>
                <a:latin typeface="Times New Roman" panose="02020603050405020304" pitchFamily="18" charset="0"/>
                <a:ea typeface="Calibri" panose="020F0502020204030204" pitchFamily="34" charset="0"/>
              </a:rPr>
              <a:t>nào</a:t>
            </a:r>
            <a:r>
              <a:rPr lang="en-US" sz="1800" i="1" dirty="0">
                <a:solidFill>
                  <a:srgbClr val="000000"/>
                </a:solidFill>
                <a:effectLst/>
                <a:latin typeface="Times New Roman" panose="02020603050405020304" pitchFamily="18" charset="0"/>
                <a:ea typeface="Calibri" panose="020F0502020204030204" pitchFamily="34" charset="0"/>
              </a:rPr>
              <a:t>?</a:t>
            </a:r>
            <a:endParaRPr lang="en-US" sz="1800" dirty="0">
              <a:solidFill>
                <a:srgbClr val="000000"/>
              </a:solidFill>
              <a:effectLst/>
              <a:latin typeface="Times New Roman" panose="02020603050405020304" pitchFamily="18" charset="0"/>
              <a:ea typeface="Calibri" panose="020F0502020204030204" pitchFamily="34" charset="0"/>
            </a:endParaRPr>
          </a:p>
          <a:p>
            <a:pPr algn="just">
              <a:spcBef>
                <a:spcPts val="600"/>
              </a:spcBef>
              <a:spcAft>
                <a:spcPts val="600"/>
              </a:spcAft>
            </a:pPr>
            <a:r>
              <a:rPr lang="en-US" sz="1800" dirty="0">
                <a:solidFill>
                  <a:srgbClr val="000000"/>
                </a:solidFill>
                <a:effectLst/>
                <a:latin typeface="Times New Roman" panose="02020603050405020304" pitchFamily="18" charset="0"/>
                <a:ea typeface="Calibri" panose="020F0502020204030204" pitchFamily="34" charset="0"/>
              </a:rPr>
              <a:t>HS: </a:t>
            </a:r>
            <a:r>
              <a:rPr lang="en-US" sz="1800" dirty="0" err="1">
                <a:solidFill>
                  <a:srgbClr val="000000"/>
                </a:solidFill>
                <a:effectLst/>
                <a:latin typeface="Times New Roman" panose="02020603050405020304" pitchFamily="18" charset="0"/>
                <a:ea typeface="Calibri" panose="020F0502020204030204" pitchFamily="34" charset="0"/>
              </a:rPr>
              <a:t>Muốn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hai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phân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số</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cùng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 ta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các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tử</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với</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nhau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và</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giữ</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nguyên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mẫu</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r>
              <a:rPr lang="en-US" sz="1800" dirty="0" err="1">
                <a:solidFill>
                  <a:srgbClr val="000000"/>
                </a:solidFill>
                <a:effectLst/>
                <a:latin typeface="Times New Roman" panose="02020603050405020304" pitchFamily="18" charset="0"/>
                <a:ea typeface="Calibri" panose="020F0502020204030204" pitchFamily="34" charset="0"/>
              </a:rPr>
              <a:t>GV</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yêu</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cầu</a:t>
            </a:r>
            <a:r>
              <a:rPr lang="en-US" sz="1800" dirty="0">
                <a:solidFill>
                  <a:srgbClr val="000000"/>
                </a:solidFill>
                <a:effectLst/>
                <a:latin typeface="Times New Roman" panose="02020603050405020304" pitchFamily="18" charset="0"/>
                <a:ea typeface="Calibri" panose="020F0502020204030204" pitchFamily="34" charset="0"/>
              </a:rPr>
              <a:t> 1 HS </a:t>
            </a:r>
            <a:r>
              <a:rPr lang="en-US" sz="1800" dirty="0" err="1">
                <a:solidFill>
                  <a:srgbClr val="000000"/>
                </a:solidFill>
                <a:effectLst/>
                <a:latin typeface="Times New Roman" panose="02020603050405020304" pitchFamily="18" charset="0"/>
                <a:ea typeface="Calibri" panose="020F0502020204030204" pitchFamily="34" charset="0"/>
              </a:rPr>
              <a:t>lên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bảng</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thực</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hiện</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tiếp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phép</a:t>
            </a:r>
            <a:r>
              <a:rPr lang="en-US" sz="1800" dirty="0">
                <a:solidFill>
                  <a:srgbClr val="000000"/>
                </a:solidFill>
                <a:effectLst/>
                <a:latin typeface="Times New Roman" panose="02020603050405020304" pitchFamily="18" charset="0"/>
                <a:ea typeface="Calibri" panose="020F0502020204030204" pitchFamily="34" charset="0"/>
              </a:rPr>
              <a:t> </a:t>
            </a:r>
            <a:r>
              <a:rPr lang="en-US" sz="1800" dirty="0" err="1">
                <a:solidFill>
                  <a:srgbClr val="000000"/>
                </a:solidFill>
                <a:effectLst/>
                <a:latin typeface="Times New Roman" panose="02020603050405020304" pitchFamily="18" charset="0"/>
                <a:ea typeface="Calibri" panose="020F0502020204030204" pitchFamily="34" charset="0"/>
              </a:rPr>
              <a:t>cộng</a:t>
            </a:r>
            <a:r>
              <a:rPr lang="en-US" sz="1800" dirty="0">
                <a:solidFill>
                  <a:srgbClr val="000000"/>
                </a:solidFill>
                <a:effectLst/>
                <a:latin typeface="Times New Roman" panose="02020603050405020304" pitchFamily="18" charset="0"/>
                <a:ea typeface="Calibri" panose="020F0502020204030204" pitchFamily="34" charset="0"/>
              </a:rPr>
              <a:t>.</a:t>
            </a:r>
          </a:p>
          <a:p>
            <a:pPr algn="just">
              <a:spcBef>
                <a:spcPts val="600"/>
              </a:spcBef>
              <a:spcAft>
                <a:spcPts val="600"/>
              </a:spcAft>
            </a:pPr>
            <a:endParaRPr lang="en-US" sz="1800" dirty="0">
              <a:solidFill>
                <a:srgbClr val="000000"/>
              </a:solidFill>
              <a:effectLst/>
              <a:latin typeface="Times New Roman" panose="02020603050405020304" pitchFamily="18" charset="0"/>
              <a:ea typeface="Calibri" panose="020F0502020204030204" pitchFamily="34" charset="0"/>
            </a:endParaRPr>
          </a:p>
        </p:txBody>
      </p:sp>
      <p:sp>
        <p:nvSpPr>
          <p:cNvPr id="4" name="Chỗ dành sẵn cho Số hiệu Bản chiếu 3"/>
          <p:cNvSpPr>
            <a:spLocks noGrp="1"/>
          </p:cNvSpPr>
          <p:nvPr>
            <p:ph type="sldNum" sz="quarter" idx="5"/>
          </p:nvPr>
        </p:nvSpPr>
        <p:spPr/>
        <p:txBody>
          <a:bodyPr/>
          <a:lstStyle/>
          <a:p>
            <a:fld id="{C853816F-A1CF-4485-B308-1B9F14B36EAD}" type="slidenum">
              <a:rPr lang="en-US" smtClean="0"/>
              <a:t>10</a:t>
            </a:fld>
            <a:endParaRPr lang="en-US"/>
          </a:p>
        </p:txBody>
      </p:sp>
    </p:spTree>
    <p:extLst>
      <p:ext uri="{BB962C8B-B14F-4D97-AF65-F5344CB8AC3E}">
        <p14:creationId xmlns:p14="http://schemas.microsoft.com/office/powerpoint/2010/main" val="9087769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7030A0"/>
                </a:solidFill>
                <a:latin typeface="Times New Roman" panose="02020603050405020304" pitchFamily="18" charset="0"/>
              </a:rPr>
              <a:t>Chia </a:t>
            </a:r>
            <a:r>
              <a:rPr lang="en-US" b="0" i="0" dirty="0" err="1">
                <a:solidFill>
                  <a:srgbClr val="7030A0"/>
                </a:solidFill>
                <a:latin typeface="Times New Roman" panose="02020603050405020304" pitchFamily="18" charset="0"/>
              </a:rPr>
              <a:t>lớp</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thành</a:t>
            </a:r>
            <a:r>
              <a:rPr lang="en-US" b="0" i="0" dirty="0">
                <a:solidFill>
                  <a:srgbClr val="7030A0"/>
                </a:solidFill>
                <a:latin typeface="Times New Roman" panose="02020603050405020304" pitchFamily="18" charset="0"/>
              </a:rPr>
              <a:t> 2 </a:t>
            </a:r>
            <a:r>
              <a:rPr lang="en-US" b="0" i="0" dirty="0" err="1">
                <a:solidFill>
                  <a:srgbClr val="7030A0"/>
                </a:solidFill>
                <a:latin typeface="Times New Roman" panose="02020603050405020304" pitchFamily="18" charset="0"/>
              </a:rPr>
              <a:t>phần</a:t>
            </a:r>
            <a:r>
              <a:rPr lang="en-US" b="0" i="0" dirty="0">
                <a:solidFill>
                  <a:srgbClr val="7030A0"/>
                </a:solidFill>
                <a:latin typeface="Times New Roman" panose="02020603050405020304" pitchFamily="18" charset="0"/>
              </a:rPr>
              <a:t>,</a:t>
            </a:r>
          </a:p>
          <a:p>
            <a:r>
              <a:rPr lang="en-US" b="0" i="0" dirty="0" err="1">
                <a:solidFill>
                  <a:srgbClr val="7030A0"/>
                </a:solidFill>
                <a:latin typeface="Times New Roman" panose="02020603050405020304" pitchFamily="18" charset="0"/>
              </a:rPr>
              <a:t>nửa</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lớp</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làm</a:t>
            </a:r>
            <a:r>
              <a:rPr lang="en-US" b="0" i="0" dirty="0">
                <a:solidFill>
                  <a:srgbClr val="7030A0"/>
                </a:solidFill>
                <a:latin typeface="Times New Roman" panose="02020603050405020304" pitchFamily="18" charset="0"/>
              </a:rPr>
              <a:t> ý a, </a:t>
            </a:r>
            <a:r>
              <a:rPr lang="en-US" b="0" i="0" dirty="0" err="1">
                <a:solidFill>
                  <a:srgbClr val="7030A0"/>
                </a:solidFill>
                <a:latin typeface="Times New Roman" panose="02020603050405020304" pitchFamily="18" charset="0"/>
              </a:rPr>
              <a:t>nửa</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lớp</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làm</a:t>
            </a:r>
            <a:r>
              <a:rPr lang="en-US" b="0" i="0" dirty="0">
                <a:solidFill>
                  <a:srgbClr val="7030A0"/>
                </a:solidFill>
                <a:latin typeface="Times New Roman" panose="02020603050405020304" pitchFamily="18" charset="0"/>
              </a:rPr>
              <a:t> ý b</a:t>
            </a:r>
          </a:p>
          <a:p>
            <a:r>
              <a:rPr lang="en-US" b="0" i="0" dirty="0">
                <a:solidFill>
                  <a:srgbClr val="7030A0"/>
                </a:solidFill>
                <a:latin typeface="Times New Roman" panose="02020603050405020304" pitchFamily="18" charset="0"/>
              </a:rPr>
              <a:t>HS </a:t>
            </a:r>
            <a:r>
              <a:rPr lang="en-US" b="0" i="0" dirty="0" err="1">
                <a:solidFill>
                  <a:srgbClr val="7030A0"/>
                </a:solidFill>
                <a:latin typeface="Times New Roman" panose="02020603050405020304" pitchFamily="18" charset="0"/>
              </a:rPr>
              <a:t>hđ</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cá</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nhân</a:t>
            </a:r>
            <a:endParaRPr lang="en-US" b="0" i="0" dirty="0">
              <a:solidFill>
                <a:srgbClr val="7030A0"/>
              </a:solidFill>
              <a:latin typeface="Times New Roman" panose="02020603050405020304" pitchFamily="18" charset="0"/>
            </a:endParaRPr>
          </a:p>
          <a:p>
            <a:r>
              <a:rPr lang="en-US" b="0" i="0" dirty="0">
                <a:solidFill>
                  <a:srgbClr val="7030A0"/>
                </a:solidFill>
                <a:latin typeface="Times New Roman" panose="02020603050405020304" pitchFamily="18" charset="0"/>
              </a:rPr>
              <a:t>HS </a:t>
            </a:r>
            <a:r>
              <a:rPr lang="en-US" b="0" i="0" dirty="0" err="1">
                <a:solidFill>
                  <a:srgbClr val="7030A0"/>
                </a:solidFill>
                <a:latin typeface="Times New Roman" panose="02020603050405020304" pitchFamily="18" charset="0"/>
              </a:rPr>
              <a:t>thi</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đua</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lên</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bảng</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trình</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bày</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nhận</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xét</a:t>
            </a:r>
            <a:r>
              <a:rPr lang="en-US" b="0" i="0" dirty="0">
                <a:solidFill>
                  <a:srgbClr val="7030A0"/>
                </a:solidFill>
                <a:latin typeface="Times New Roman" panose="02020603050405020304" pitchFamily="18" charset="0"/>
              </a:rPr>
              <a:t> </a:t>
            </a:r>
            <a:r>
              <a:rPr lang="en-US" b="0" i="0" dirty="0" err="1">
                <a:solidFill>
                  <a:srgbClr val="7030A0"/>
                </a:solidFill>
                <a:latin typeface="Times New Roman" panose="02020603050405020304" pitchFamily="18" charset="0"/>
              </a:rPr>
              <a:t>chéo</a:t>
            </a:r>
            <a:r>
              <a:rPr lang="en-US" b="0" i="0" dirty="0">
                <a:solidFill>
                  <a:srgbClr val="7030A0"/>
                </a:solidFill>
                <a:latin typeface="Times New Roman" panose="02020603050405020304" pitchFamily="18" charset="0"/>
              </a:rPr>
              <a:t>.</a:t>
            </a:r>
          </a:p>
          <a:p>
            <a:endParaRPr lang="en-US" dirty="0"/>
          </a:p>
        </p:txBody>
      </p:sp>
      <p:sp>
        <p:nvSpPr>
          <p:cNvPr id="4" name="Slide Number Placeholder 3"/>
          <p:cNvSpPr>
            <a:spLocks noGrp="1"/>
          </p:cNvSpPr>
          <p:nvPr>
            <p:ph type="sldNum" sz="quarter" idx="5"/>
          </p:nvPr>
        </p:nvSpPr>
        <p:spPr/>
        <p:txBody>
          <a:bodyPr/>
          <a:lstStyle/>
          <a:p>
            <a:fld id="{C853816F-A1CF-4485-B308-1B9F14B36EAD}" type="slidenum">
              <a:rPr lang="en-US" smtClean="0"/>
              <a:t>11</a:t>
            </a:fld>
            <a:endParaRPr lang="en-US"/>
          </a:p>
        </p:txBody>
      </p:sp>
    </p:spTree>
    <p:extLst>
      <p:ext uri="{BB962C8B-B14F-4D97-AF65-F5344CB8AC3E}">
        <p14:creationId xmlns:p14="http://schemas.microsoft.com/office/powerpoint/2010/main" val="30372913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0C5E7-B1A1-4648-89D2-17B0F1E7F5B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D140298-3E00-4E73-B947-697E692828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BB99EB-0E86-4FEA-A9C4-501D4E755A2B}"/>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5" name="Footer Placeholder 4">
            <a:extLst>
              <a:ext uri="{FF2B5EF4-FFF2-40B4-BE49-F238E27FC236}">
                <a16:creationId xmlns:a16="http://schemas.microsoft.com/office/drawing/2014/main" id="{6731F536-58DF-4935-AE3B-7A08C03124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995127-BE30-42B7-9BE5-B83CC6A2E685}"/>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0097518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solidFill>
                  <a:prstClr val="black">
                    <a:tint val="75000"/>
                  </a:prstClr>
                </a:solidFill>
              </a:rPr>
              <a:pPr/>
              <a:t>6/14/2024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255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AE108-9C7F-4CDC-AD71-B576580A19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103746-779A-435F-995A-5BF82C86C29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984E866-B322-455F-AC32-8C164B8CD9C7}"/>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5" name="Footer Placeholder 4">
            <a:extLst>
              <a:ext uri="{FF2B5EF4-FFF2-40B4-BE49-F238E27FC236}">
                <a16:creationId xmlns:a16="http://schemas.microsoft.com/office/drawing/2014/main" id="{AC0D61E0-F80F-48E7-A817-F1CECBEE9A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BF34AFC-4299-43F1-A312-79EF0102CEFF}"/>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5527462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E1D3E-E4B6-4EAA-BFB4-25A0557A6CB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7E0856-45A8-4EAD-A9D6-8A993968A1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90EEBE1-2BAF-4C94-8403-6E8454F9BC46}"/>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5" name="Footer Placeholder 4">
            <a:extLst>
              <a:ext uri="{FF2B5EF4-FFF2-40B4-BE49-F238E27FC236}">
                <a16:creationId xmlns:a16="http://schemas.microsoft.com/office/drawing/2014/main" id="{F3358F46-E931-4D79-94A5-037AFD0733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5130D95-EF5F-4A0A-93BD-73AEE2C2FF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6012567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BABEC0-6253-4360-B586-B9D20933DE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946E20B-8661-4C60-84FB-4892E8B4860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132BE45-79E4-479B-BD2F-46CCB0BEE62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589105E-DF25-4F38-BDE2-9B00C2C44FC6}"/>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6" name="Footer Placeholder 5">
            <a:extLst>
              <a:ext uri="{FF2B5EF4-FFF2-40B4-BE49-F238E27FC236}">
                <a16:creationId xmlns:a16="http://schemas.microsoft.com/office/drawing/2014/main" id="{B1D9C4A8-7467-4BAD-98A2-0B63CAC19B6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BC5C5C0-08E4-4F7B-9E80-8925539D221B}"/>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2438407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FF641-A5CC-4263-A394-2112D623A8A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4D6865-C632-473C-AEC8-8D3F71562BE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FDBD19-4D33-4F6A-9938-6A04B3888E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697E46-CE4D-480E-A997-2B53B2DF55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8B7E36-823F-4FD4-B826-E450A124800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BB3B14-C886-4F84-9FD5-11C8320E1FED}"/>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8" name="Footer Placeholder 7">
            <a:extLst>
              <a:ext uri="{FF2B5EF4-FFF2-40B4-BE49-F238E27FC236}">
                <a16:creationId xmlns:a16="http://schemas.microsoft.com/office/drawing/2014/main" id="{DF9AF591-4BBF-4BF2-9EF7-F8B114DFA16A}"/>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52B1A04-B244-4AE3-8997-9B075B10597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11044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408F1-BB29-4C6F-91C9-653A730BECC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54FEF9-8D09-4091-BE99-B6264EBD34B3}"/>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4" name="Footer Placeholder 3">
            <a:extLst>
              <a:ext uri="{FF2B5EF4-FFF2-40B4-BE49-F238E27FC236}">
                <a16:creationId xmlns:a16="http://schemas.microsoft.com/office/drawing/2014/main" id="{0B5F49AA-83D5-4063-9CDE-AA7763048B6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2A2B27C-3C99-4208-B425-775413C53651}"/>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61403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42A62B2-A6D1-4A6F-8B20-80606F478544}"/>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3" name="Footer Placeholder 2">
            <a:extLst>
              <a:ext uri="{FF2B5EF4-FFF2-40B4-BE49-F238E27FC236}">
                <a16:creationId xmlns:a16="http://schemas.microsoft.com/office/drawing/2014/main" id="{C02E4958-7A46-4331-B2D8-2C31D8FCBD7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45C8548B-339B-46B2-BF01-1EE3DDC72AA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914661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F408F-8083-4F07-9628-074C7AFE41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0477E0-A333-439D-A531-30B39A8134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5D59501-D187-414C-AACE-F838720036C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235F890-BB8A-49E1-880A-924FD6FE4026}"/>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6" name="Footer Placeholder 5">
            <a:extLst>
              <a:ext uri="{FF2B5EF4-FFF2-40B4-BE49-F238E27FC236}">
                <a16:creationId xmlns:a16="http://schemas.microsoft.com/office/drawing/2014/main" id="{51CA38FE-429A-41E7-942D-ECCE639D3CA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401D9BC-0038-4041-AE2C-657BF99D41E9}"/>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1287561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56CFD-7F35-482C-A50F-B3D43ACB0A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D7F3EF-0FE9-46C4-A116-5DA6E26B0D5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10B4041-0F17-42D8-AF16-AB099A39FFB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BAF67FF-F8F1-4B22-A471-9317ED3A25F0}"/>
              </a:ext>
            </a:extLst>
          </p:cNvPr>
          <p:cNvSpPr>
            <a:spLocks noGrp="1"/>
          </p:cNvSpPr>
          <p:nvPr>
            <p:ph type="dt" sz="half" idx="10"/>
          </p:nvPr>
        </p:nvSpPr>
        <p:spPr/>
        <p:txBody>
          <a:bodyPr/>
          <a:lstStyle/>
          <a:p>
            <a:fld id="{3133F5E9-5DAC-4C4A-9DF5-C2B87276BCC8}" type="datetimeFigureOut">
              <a:rPr lang="en-US" smtClean="0"/>
              <a:t>6/14/2024</a:t>
            </a:fld>
            <a:endParaRPr lang="en-US" dirty="0"/>
          </a:p>
        </p:txBody>
      </p:sp>
      <p:sp>
        <p:nvSpPr>
          <p:cNvPr id="6" name="Footer Placeholder 5">
            <a:extLst>
              <a:ext uri="{FF2B5EF4-FFF2-40B4-BE49-F238E27FC236}">
                <a16:creationId xmlns:a16="http://schemas.microsoft.com/office/drawing/2014/main" id="{A73D6993-98F8-4234-B24A-02D4DB41CE9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2A34037-0E7D-4379-ACA0-98611B2F76ED}"/>
              </a:ext>
            </a:extLst>
          </p:cNvPr>
          <p:cNvSpPr>
            <a:spLocks noGrp="1"/>
          </p:cNvSpPr>
          <p:nvPr>
            <p:ph type="sldNum" sz="quarter" idx="12"/>
          </p:nvPr>
        </p:nvSpPr>
        <p:spPr/>
        <p:txBody>
          <a:bodyPr/>
          <a:lstStyle/>
          <a:p>
            <a:fld id="{ACEC5C30-0B3A-4B13-ADDD-7C63C8AA921B}" type="slidenum">
              <a:rPr lang="en-US" smtClean="0"/>
              <a:t>‹#›</a:t>
            </a:fld>
            <a:endParaRPr lang="en-US" dirty="0"/>
          </a:p>
        </p:txBody>
      </p:sp>
    </p:spTree>
    <p:extLst>
      <p:ext uri="{BB962C8B-B14F-4D97-AF65-F5344CB8AC3E}">
        <p14:creationId xmlns:p14="http://schemas.microsoft.com/office/powerpoint/2010/main" val="39391979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45B175-C851-453B-B2A0-9A5CFCADC07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65F4A2-0E4F-4E49-A0BF-BEEC722033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28AA27-3F13-4BFD-B949-21CF3191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33F5E9-5DAC-4C4A-9DF5-C2B87276BCC8}" type="datetimeFigureOut">
              <a:rPr lang="en-US" smtClean="0"/>
              <a:t>6/14/2024</a:t>
            </a:fld>
            <a:endParaRPr lang="en-US" dirty="0"/>
          </a:p>
        </p:txBody>
      </p:sp>
      <p:sp>
        <p:nvSpPr>
          <p:cNvPr id="5" name="Footer Placeholder 4">
            <a:extLst>
              <a:ext uri="{FF2B5EF4-FFF2-40B4-BE49-F238E27FC236}">
                <a16:creationId xmlns:a16="http://schemas.microsoft.com/office/drawing/2014/main" id="{EEEE99A2-0FED-42D4-9FBD-08CC1C3F81B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F2468D4-5440-4CE2-BAB3-61D83F628C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EC5C30-0B3A-4B13-ADDD-7C63C8AA921B}" type="slidenum">
              <a:rPr lang="en-US" smtClean="0"/>
              <a:t>‹#›</a:t>
            </a:fld>
            <a:endParaRPr lang="en-US" dirty="0"/>
          </a:p>
        </p:txBody>
      </p:sp>
      <p:pic>
        <p:nvPicPr>
          <p:cNvPr id="7" name="Picture 6" descr="Logo, company name&#10;&#10;Description automatically generated">
            <a:extLst>
              <a:ext uri="{FF2B5EF4-FFF2-40B4-BE49-F238E27FC236}">
                <a16:creationId xmlns:a16="http://schemas.microsoft.com/office/drawing/2014/main" id="{C617D0E3-7879-4E51-9843-14E11D752E40}"/>
              </a:ext>
            </a:extLst>
          </p:cNvPr>
          <p:cNvPicPr>
            <a:picLocks noChangeAspect="1"/>
          </p:cNvPicPr>
          <p:nvPr userDrawn="1"/>
        </p:nvPicPr>
        <p:blipFill>
          <a:blip r:embed="rId12"/>
          <a:stretch>
            <a:fillRect/>
          </a:stretch>
        </p:blipFill>
        <p:spPr>
          <a:xfrm>
            <a:off x="9411307" y="5438588"/>
            <a:ext cx="2086303" cy="1656138"/>
          </a:xfrm>
          <a:prstGeom prst="rect">
            <a:avLst/>
          </a:prstGeom>
        </p:spPr>
      </p:pic>
    </p:spTree>
    <p:extLst>
      <p:ext uri="{BB962C8B-B14F-4D97-AF65-F5344CB8AC3E}">
        <p14:creationId xmlns:p14="http://schemas.microsoft.com/office/powerpoint/2010/main" val="4122039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3" Type="http://schemas.openxmlformats.org/officeDocument/2006/relationships/image" Target="../media/image27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26.emf"/></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2.png"/><Relationship Id="rId4" Type="http://schemas.openxmlformats.org/officeDocument/2006/relationships/image" Target="../media/image31.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8.jpg"/><Relationship Id="rId4"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1.emf"/><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4.emf"/><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45.png"/><Relationship Id="rId5" Type="http://schemas.openxmlformats.org/officeDocument/2006/relationships/image" Target="../media/image9.jpeg"/><Relationship Id="rId4"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10.xml"/><Relationship Id="rId5" Type="http://schemas.openxmlformats.org/officeDocument/2006/relationships/image" Target="../media/image48.png"/><Relationship Id="rId4" Type="http://schemas.openxmlformats.org/officeDocument/2006/relationships/image" Target="../media/image47.emf"/></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emf"/></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4.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7.png"/><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fif"/><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g"/><Relationship Id="rId4" Type="http://schemas.openxmlformats.org/officeDocument/2006/relationships/image" Target="../media/image20.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2">
            <a:extLst>
              <a:ext uri="{FF2B5EF4-FFF2-40B4-BE49-F238E27FC236}">
                <a16:creationId xmlns:a16="http://schemas.microsoft.com/office/drawing/2014/main" id="{F4B5F415-7490-4054-85B4-10F7AE6D3385}"/>
              </a:ext>
            </a:extLst>
          </p:cNvPr>
          <p:cNvSpPr>
            <a:spLocks noGrp="1"/>
          </p:cNvSpPr>
          <p:nvPr>
            <p:ph type="ctrTitle"/>
          </p:nvPr>
        </p:nvSpPr>
        <p:spPr>
          <a:xfrm>
            <a:off x="262360" y="3018302"/>
            <a:ext cx="11952372" cy="1417123"/>
          </a:xfrm>
        </p:spPr>
        <p:txBody>
          <a:bodyPr>
            <a:noAutofit/>
          </a:bodyPr>
          <a:lstStyle/>
          <a:p>
            <a:r>
              <a:rPr lang="en-US" sz="5000" b="1" dirty="0">
                <a:solidFill>
                  <a:srgbClr val="FFFF00"/>
                </a:solidFill>
                <a:latin typeface="Times New Roman" panose="02020603050405020304" pitchFamily="18" charset="0"/>
                <a:cs typeface="Times New Roman" panose="02020603050405020304" pitchFamily="18" charset="0"/>
              </a:rPr>
              <a:t>ĐƯỜNG TRÒN. VỊ TRÍ TƯƠNG ĐỐI CỦA HAI ĐƯỜNG TRÒN</a:t>
            </a:r>
            <a:br>
              <a:rPr lang="en-US" sz="5000" b="1" dirty="0">
                <a:solidFill>
                  <a:srgbClr val="FFFF00"/>
                </a:solidFill>
                <a:latin typeface="Times New Roman" panose="02020603050405020304" pitchFamily="18" charset="0"/>
                <a:cs typeface="Times New Roman" panose="02020603050405020304" pitchFamily="18" charset="0"/>
              </a:rPr>
            </a:br>
            <a:r>
              <a:rPr lang="en-US" sz="5000" b="1" dirty="0">
                <a:solidFill>
                  <a:srgbClr val="FFFF00"/>
                </a:solidFill>
                <a:latin typeface="Times New Roman" panose="02020603050405020304" pitchFamily="18" charset="0"/>
                <a:cs typeface="Times New Roman" panose="02020603050405020304" pitchFamily="18" charset="0"/>
              </a:rPr>
              <a:t>(</a:t>
            </a:r>
            <a:r>
              <a:rPr lang="en-US" sz="5000" b="1" dirty="0" err="1">
                <a:solidFill>
                  <a:srgbClr val="FFFF00"/>
                </a:solidFill>
                <a:latin typeface="Times New Roman" panose="02020603050405020304" pitchFamily="18" charset="0"/>
                <a:cs typeface="Times New Roman" panose="02020603050405020304" pitchFamily="18" charset="0"/>
              </a:rPr>
              <a:t>tiết</a:t>
            </a:r>
            <a:r>
              <a:rPr lang="en-US" sz="5000" b="1" dirty="0">
                <a:solidFill>
                  <a:srgbClr val="FFFF00"/>
                </a:solidFill>
                <a:latin typeface="Times New Roman" panose="02020603050405020304" pitchFamily="18" charset="0"/>
                <a:cs typeface="Times New Roman" panose="02020603050405020304" pitchFamily="18" charset="0"/>
              </a:rPr>
              <a:t> 1)</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4747910"/>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5177912"/>
            <a:ext cx="9144000" cy="1655762"/>
          </a:xfrm>
        </p:spPr>
        <p:txBody>
          <a:bodyPr>
            <a:normAutofit/>
          </a:bodyPr>
          <a:lstStyle/>
          <a:p>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Giáo</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 </a:t>
            </a:r>
            <a:r>
              <a:rPr lang="en-US" sz="2800" dirty="0" err="1">
                <a:solidFill>
                  <a:schemeClr val="bg1"/>
                </a:solidFill>
                <a:latin typeface="Times New Roman" panose="02020603050405020304" pitchFamily="18" charset="0"/>
                <a:ea typeface="Tahoma" panose="020B0604030504040204" pitchFamily="34" charset="0"/>
                <a:cs typeface="Times New Roman" panose="02020603050405020304" pitchFamily="18" charset="0"/>
              </a:rPr>
              <a:t>viên</a:t>
            </a:r>
            <a:r>
              <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rPr>
              <a:t>:</a:t>
            </a:r>
          </a:p>
        </p:txBody>
      </p:sp>
      <p:pic>
        <p:nvPicPr>
          <p:cNvPr id="15" name="1"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634327" y="3883012"/>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
        <p:nvSpPr>
          <p:cNvPr id="12" name="Subtitle 2">
            <a:extLst>
              <a:ext uri="{FF2B5EF4-FFF2-40B4-BE49-F238E27FC236}">
                <a16:creationId xmlns:a16="http://schemas.microsoft.com/office/drawing/2014/main" id="{CF2EB805-B981-47B9-9661-CF05DB551677}"/>
              </a:ext>
            </a:extLst>
          </p:cNvPr>
          <p:cNvSpPr txBox="1">
            <a:spLocks/>
          </p:cNvSpPr>
          <p:nvPr/>
        </p:nvSpPr>
        <p:spPr>
          <a:xfrm>
            <a:off x="262360" y="16089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    PHÒNG GD&amp;ĐT………..</a:t>
            </a:r>
          </a:p>
          <a:p>
            <a:pPr algn="l"/>
            <a:r>
              <a:rPr lang="en-US" sz="2800">
                <a:solidFill>
                  <a:schemeClr val="bg1"/>
                </a:solidFill>
                <a:latin typeface="Times New Roman" panose="02020603050405020304" pitchFamily="18" charset="0"/>
                <a:ea typeface="Tahoma" panose="020B0604030504040204" pitchFamily="34" charset="0"/>
                <a:cs typeface="Times New Roman" panose="02020603050405020304" pitchFamily="18" charset="0"/>
              </a:rPr>
              <a:t>TRƯỜNG THCS ………….……</a:t>
            </a:r>
            <a:endParaRPr lang="en-US" sz="2800" dirty="0">
              <a:solidFill>
                <a:schemeClr val="bg1"/>
              </a:solidFill>
              <a:latin typeface="Times New Roman" panose="02020603050405020304" pitchFamily="18" charset="0"/>
              <a:ea typeface="Tahoma" panose="020B0604030504040204" pitchFamily="34" charset="0"/>
              <a:cs typeface="Times New Roman" panose="02020603050405020304" pitchFamily="18" charset="0"/>
            </a:endParaRPr>
          </a:p>
        </p:txBody>
      </p:sp>
      <p:sp>
        <p:nvSpPr>
          <p:cNvPr id="14" name="!!1">
            <a:extLst>
              <a:ext uri="{FF2B5EF4-FFF2-40B4-BE49-F238E27FC236}">
                <a16:creationId xmlns:a16="http://schemas.microsoft.com/office/drawing/2014/main" id="{0E246211-C9C9-4B3E-9DDF-914AB989AE93}"/>
              </a:ext>
            </a:extLst>
          </p:cNvPr>
          <p:cNvSpPr txBox="1"/>
          <p:nvPr/>
        </p:nvSpPr>
        <p:spPr>
          <a:xfrm>
            <a:off x="4899128" y="1460723"/>
            <a:ext cx="6762750" cy="861774"/>
          </a:xfrm>
          <a:prstGeom prst="rect">
            <a:avLst/>
          </a:prstGeom>
          <a:noFill/>
        </p:spPr>
        <p:txBody>
          <a:bodyPr wrap="square">
            <a:spAutoFit/>
          </a:bodyPr>
          <a:lstStyle/>
          <a:p>
            <a:r>
              <a:rPr lang="en-US" sz="4800" b="1" dirty="0">
                <a:solidFill>
                  <a:srgbClr val="FFFF00"/>
                </a:solidFill>
                <a:latin typeface="Times New Roman" panose="02020603050405020304" pitchFamily="18" charset="0"/>
                <a:cs typeface="Times New Roman" panose="02020603050405020304" pitchFamily="18" charset="0"/>
              </a:rPr>
              <a:t>H9-C5-B1</a:t>
            </a:r>
            <a:endParaRPr lang="en-US" sz="4800" dirty="0">
              <a:solidFill>
                <a:srgbClr val="FFFF00"/>
              </a:solidFill>
            </a:endParaRPr>
          </a:p>
        </p:txBody>
      </p:sp>
    </p:spTree>
    <p:extLst>
      <p:ext uri="{BB962C8B-B14F-4D97-AF65-F5344CB8AC3E}">
        <p14:creationId xmlns:p14="http://schemas.microsoft.com/office/powerpoint/2010/main" val="2906397050"/>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11A3FB7-7CDA-D48F-83FB-22252251AC57}"/>
                  </a:ext>
                </a:extLst>
              </p:cNvPr>
              <p:cNvSpPr txBox="1"/>
              <p:nvPr/>
            </p:nvSpPr>
            <p:spPr>
              <a:xfrm>
                <a:off x="322689" y="464877"/>
                <a:ext cx="11048954" cy="2246769"/>
              </a:xfrm>
              <a:prstGeom prst="rect">
                <a:avLst/>
              </a:prstGeom>
              <a:solidFill>
                <a:schemeClr val="accent1">
                  <a:lumMod val="20000"/>
                  <a:lumOff val="80000"/>
                </a:schemeClr>
              </a:solidFill>
            </p:spPr>
            <p:txBody>
              <a:bodyPr wrap="square" rtlCol="0">
                <a:spAutoFit/>
              </a:bodyPr>
              <a:lstStyle/>
              <a:p>
                <a:r>
                  <a:rPr lang="en-US" sz="2800" dirty="0" err="1">
                    <a:solidFill>
                      <a:srgbClr val="2704FC"/>
                    </a:solidFill>
                    <a:latin typeface="Times New Roman" panose="02020603050405020304" pitchFamily="18" charset="0"/>
                    <a:cs typeface="Times New Roman" panose="02020603050405020304" pitchFamily="18" charset="0"/>
                  </a:rPr>
                  <a:t>Chú</a:t>
                </a:r>
                <a:r>
                  <a:rPr lang="en-US" sz="2800" dirty="0">
                    <a:solidFill>
                      <a:srgbClr val="2704FC"/>
                    </a:solidFill>
                    <a:latin typeface="Times New Roman" panose="02020603050405020304" pitchFamily="18" charset="0"/>
                    <a:cs typeface="Times New Roman" panose="02020603050405020304" pitchFamily="18" charset="0"/>
                  </a:rPr>
                  <a:t> ý (SGK/94)</a:t>
                </a:r>
              </a:p>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a:t>
                </a:r>
                <a:r>
                  <a:rPr lang="en-US" sz="2800" dirty="0">
                    <a:latin typeface="Times New Roman" panose="02020603050405020304" pitchFamily="18" charset="0"/>
                    <a:cs typeface="Times New Roman" panose="02020603050405020304" pitchFamily="18" charset="0"/>
                  </a:rPr>
                  <a:t>ó: </a:t>
                </a:r>
                <a14:m>
                  <m:oMath xmlns:m="http://schemas.openxmlformats.org/officeDocument/2006/math">
                    <m:r>
                      <a:rPr lang="en-US" sz="2800" b="0" i="1" smtClean="0">
                        <a:latin typeface="Cambria Math" panose="02040503050406030204" pitchFamily="18" charset="0"/>
                      </a:rPr>
                      <m:t>𝐴</m:t>
                    </m:r>
                    <m:r>
                      <a:rPr lang="en-US" sz="2800" b="0" i="0" smtClean="0">
                        <a:latin typeface="Cambria Math" panose="02040503050406030204" pitchFamily="18" charset="0"/>
                      </a:rPr>
                      <m:t>,</m:t>
                    </m:r>
                    <m:r>
                      <a:rPr lang="en-US" sz="2800" b="0" i="1" smtClean="0">
                        <a:latin typeface="Cambria Math" panose="02040503050406030204" pitchFamily="18" charset="0"/>
                      </a:rPr>
                      <m:t> </m:t>
                    </m:r>
                    <m:r>
                      <a:rPr lang="en-US" sz="2800" b="0" i="1" smtClean="0">
                        <a:latin typeface="Cambria Math" panose="02040503050406030204" pitchFamily="18" charset="0"/>
                      </a:rPr>
                      <m:t>𝐵</m:t>
                    </m:r>
                    <m:r>
                      <a:rPr lang="en-US" sz="2800" b="0" i="1" smtClean="0">
                        <a:latin typeface="Cambria Math" panose="02040503050406030204" pitchFamily="18" charset="0"/>
                      </a:rPr>
                      <m:t>,</m:t>
                    </m:r>
                    <m:r>
                      <a:rPr lang="en-US" sz="2800" b="0" i="1" smtClean="0">
                        <a:latin typeface="Cambria Math" panose="02040503050406030204" pitchFamily="18" charset="0"/>
                      </a:rPr>
                      <m:t>𝑀</m:t>
                    </m:r>
                    <m:r>
                      <a:rPr lang="en-US" sz="2800" b="0" i="1" smtClean="0">
                        <a:latin typeface="Cambria Math" panose="02040503050406030204" pitchFamily="18" charset="0"/>
                      </a:rPr>
                      <m:t>, </m:t>
                    </m:r>
                    <m:r>
                      <a:rPr lang="en-US" sz="2800" b="0" i="1" smtClean="0">
                        <a:latin typeface="Cambria Math" panose="02040503050406030204" pitchFamily="18" charset="0"/>
                      </a:rPr>
                      <m:t>𝑁</m:t>
                    </m:r>
                    <m:r>
                      <a:rPr lang="en-US" sz="2800" b="0" i="1" smtClean="0">
                        <a:latin typeface="Cambria Math" panose="02040503050406030204" pitchFamily="18" charset="0"/>
                        <a:ea typeface="Cambria Math" panose="02040503050406030204" pitchFamily="18" charset="0"/>
                      </a:rPr>
                      <m:t>∈(</m:t>
                    </m:r>
                    <m:r>
                      <a:rPr lang="en-US" sz="2800" b="0" i="1" smtClean="0">
                        <a:latin typeface="Cambria Math" panose="02040503050406030204" pitchFamily="18" charset="0"/>
                        <a:ea typeface="Cambria Math" panose="02040503050406030204" pitchFamily="18" charset="0"/>
                      </a:rPr>
                      <m:t>𝑂</m:t>
                    </m:r>
                    <m:r>
                      <a:rPr lang="en-US" sz="2800" b="0" i="1" smtClean="0">
                        <a:latin typeface="Cambria Math" panose="02040503050406030204" pitchFamily="18" charset="0"/>
                        <a:ea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r>
                      <a:rPr lang="en-US" sz="2800" b="0" i="1" smtClean="0">
                        <a:latin typeface="Cambria Math" panose="02040503050406030204" pitchFamily="18" charset="0"/>
                      </a:rPr>
                      <m:t>, </m:t>
                    </m:r>
                    <m:r>
                      <a:rPr lang="en-US" sz="2800" b="0" i="1" smtClean="0">
                        <a:latin typeface="Cambria Math" panose="02040503050406030204" pitchFamily="18" charset="0"/>
                      </a:rPr>
                      <m:t>𝑀𝑁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𝑂</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Trong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p>
            </p:txBody>
          </p:sp>
        </mc:Choice>
        <mc:Fallback xmlns="">
          <p:sp>
            <p:nvSpPr>
              <p:cNvPr id="2" name="TextBox 1">
                <a:extLst>
                  <a:ext uri="{FF2B5EF4-FFF2-40B4-BE49-F238E27FC236}">
                    <a16:creationId xmlns:a16="http://schemas.microsoft.com/office/drawing/2014/main" id="{611A3FB7-7CDA-D48F-83FB-22252251AC57}"/>
                  </a:ext>
                </a:extLst>
              </p:cNvPr>
              <p:cNvSpPr txBox="1">
                <a:spLocks noRot="1" noChangeAspect="1" noMove="1" noResize="1" noEditPoints="1" noAdjustHandles="1" noChangeArrowheads="1" noChangeShapeType="1" noTextEdit="1"/>
              </p:cNvSpPr>
              <p:nvPr/>
            </p:nvSpPr>
            <p:spPr>
              <a:xfrm>
                <a:off x="322689" y="464877"/>
                <a:ext cx="11048954" cy="2246769"/>
              </a:xfrm>
              <a:prstGeom prst="rect">
                <a:avLst/>
              </a:prstGeom>
              <a:blipFill>
                <a:blip r:embed="rId3"/>
                <a:stretch>
                  <a:fillRect l="-1159" t="-2710" b="-6504"/>
                </a:stretch>
              </a:blipFill>
            </p:spPr>
            <p:txBody>
              <a:bodyPr/>
              <a:lstStyle/>
              <a:p>
                <a:r>
                  <a:rPr lang="en-US">
                    <a:noFill/>
                  </a:rPr>
                  <a:t> </a:t>
                </a:r>
              </a:p>
            </p:txBody>
          </p:sp>
        </mc:Fallback>
      </mc:AlternateContent>
      <p:pic>
        <p:nvPicPr>
          <p:cNvPr id="3" name="Picture 2">
            <a:extLst>
              <a:ext uri="{FF2B5EF4-FFF2-40B4-BE49-F238E27FC236}">
                <a16:creationId xmlns:a16="http://schemas.microsoft.com/office/drawing/2014/main" id="{6BE2F4DE-D7BF-2C97-A30A-179F24771532}"/>
              </a:ext>
            </a:extLst>
          </p:cNvPr>
          <p:cNvPicPr>
            <a:picLocks noChangeAspect="1"/>
          </p:cNvPicPr>
          <p:nvPr/>
        </p:nvPicPr>
        <p:blipFill>
          <a:blip r:embed="rId4"/>
          <a:stretch>
            <a:fillRect/>
          </a:stretch>
        </p:blipFill>
        <p:spPr>
          <a:xfrm>
            <a:off x="5393690" y="3122619"/>
            <a:ext cx="3194304" cy="3270504"/>
          </a:xfrm>
          <a:prstGeom prst="rect">
            <a:avLst/>
          </a:prstGeom>
        </p:spPr>
      </p:pic>
    </p:spTree>
    <p:extLst>
      <p:ext uri="{BB962C8B-B14F-4D97-AF65-F5344CB8AC3E}">
        <p14:creationId xmlns:p14="http://schemas.microsoft.com/office/powerpoint/2010/main" val="1393774877"/>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Hình chữ nhật 2">
                <a:extLst>
                  <a:ext uri="{FF2B5EF4-FFF2-40B4-BE49-F238E27FC236}">
                    <a16:creationId xmlns:a16="http://schemas.microsoft.com/office/drawing/2014/main" id="{590D186F-7869-A63B-44C9-A53582AC9EC7}"/>
                  </a:ext>
                </a:extLst>
              </p:cNvPr>
              <p:cNvSpPr/>
              <p:nvPr/>
            </p:nvSpPr>
            <p:spPr>
              <a:xfrm>
                <a:off x="36141" y="0"/>
                <a:ext cx="11193333" cy="13961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a:solidFill>
                      <a:srgbClr val="2704FC"/>
                    </a:solidFill>
                    <a:latin typeface="Times New Roman" panose="02020603050405020304" pitchFamily="18" charset="0"/>
                    <a:cs typeface="Times New Roman" panose="02020603050405020304" pitchFamily="18" charset="0"/>
                  </a:rPr>
                  <a:t>Ví </a:t>
                </a:r>
                <a:r>
                  <a:rPr lang="en-US" sz="2800" b="1" i="1" dirty="0" err="1">
                    <a:solidFill>
                      <a:srgbClr val="2704FC"/>
                    </a:solidFill>
                    <a:latin typeface="Times New Roman" panose="02020603050405020304" pitchFamily="18" charset="0"/>
                    <a:cs typeface="Times New Roman" panose="02020603050405020304" pitchFamily="18" charset="0"/>
                  </a:rPr>
                  <a:t>dụ</a:t>
                </a:r>
                <a:r>
                  <a:rPr lang="en-US" sz="2800" b="1" i="1" dirty="0">
                    <a:solidFill>
                      <a:srgbClr val="2704FC"/>
                    </a:solidFill>
                    <a:latin typeface="Times New Roman" panose="02020603050405020304" pitchFamily="18" charset="0"/>
                    <a:cs typeface="Times New Roman" panose="02020603050405020304" pitchFamily="18" charset="0"/>
                  </a:rPr>
                  <a:t> 2 (SGK/94) </a:t>
                </a:r>
                <a:r>
                  <a:rPr lang="en-US" sz="2800" i="1" dirty="0">
                    <a:solidFill>
                      <a:srgbClr val="2704FC"/>
                    </a:solidFill>
                    <a:latin typeface="Times New Roman" panose="02020603050405020304" pitchFamily="18" charset="0"/>
                    <a:cs typeface="Times New Roman" panose="02020603050405020304" pitchFamily="18" charset="0"/>
                  </a:rPr>
                  <a:t>Trong </a:t>
                </a:r>
                <a:r>
                  <a:rPr lang="en-US" sz="2800" i="1" dirty="0" err="1">
                    <a:solidFill>
                      <a:srgbClr val="2704FC"/>
                    </a:solidFill>
                    <a:latin typeface="Times New Roman" panose="02020603050405020304" pitchFamily="18" charset="0"/>
                    <a:cs typeface="Times New Roman" panose="02020603050405020304" pitchFamily="18" charset="0"/>
                  </a:rPr>
                  <a:t>một</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trò</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chơi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hai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bạn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Thủy</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và</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Tiến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cùng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chạy</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trên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một</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đường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tròn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tâm</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cs typeface="Times New Roman" panose="02020603050405020304" pitchFamily="18" charset="0"/>
                      </a:rPr>
                      <m:t>𝑂</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có</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bán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kính</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cs typeface="Times New Roman" panose="02020603050405020304" pitchFamily="18" charset="0"/>
                      </a:rPr>
                      <m:t>20</m:t>
                    </m:r>
                  </m:oMath>
                </a14:m>
                <a:r>
                  <a:rPr lang="en-US" sz="2800" i="1" dirty="0">
                    <a:solidFill>
                      <a:srgbClr val="2704FC"/>
                    </a:solidFill>
                    <a:latin typeface="Times New Roman" panose="02020603050405020304" pitchFamily="18" charset="0"/>
                    <a:cs typeface="Times New Roman" panose="02020603050405020304" pitchFamily="18" charset="0"/>
                  </a:rPr>
                  <a:t>m (</a:t>
                </a:r>
                <a:r>
                  <a:rPr lang="en-US" sz="2800" i="1" dirty="0" err="1">
                    <a:solidFill>
                      <a:srgbClr val="2704FC"/>
                    </a:solidFill>
                    <a:latin typeface="Times New Roman" panose="02020603050405020304" pitchFamily="18" charset="0"/>
                    <a:cs typeface="Times New Roman" panose="02020603050405020304" pitchFamily="18" charset="0"/>
                  </a:rPr>
                  <a:t>Hình</a:t>
                </a:r>
                <a:r>
                  <a:rPr lang="en-US" sz="2800" i="1" dirty="0">
                    <a:solidFill>
                      <a:srgbClr val="2704FC"/>
                    </a:solidFill>
                    <a:latin typeface="Times New Roman" panose="02020603050405020304" pitchFamily="18" charset="0"/>
                    <a:cs typeface="Times New Roman" panose="02020603050405020304" pitchFamily="18" charset="0"/>
                  </a:rPr>
                  <a:t> 6). </a:t>
                </a:r>
                <a:r>
                  <a:rPr lang="en-US" sz="2800" i="1" dirty="0" err="1">
                    <a:solidFill>
                      <a:srgbClr val="2704FC"/>
                    </a:solidFill>
                    <a:latin typeface="Times New Roman" panose="02020603050405020304" pitchFamily="18" charset="0"/>
                    <a:cs typeface="Times New Roman" panose="02020603050405020304" pitchFamily="18" charset="0"/>
                  </a:rPr>
                  <a:t>Có</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thời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điểm</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nào</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dậy</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cs typeface="Times New Roman" panose="02020603050405020304" pitchFamily="18" charset="0"/>
                      </a:rPr>
                      <m:t>𝐴𝐵</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nối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vị</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trí</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của</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hai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bạn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đó</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có</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độ</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dài</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bằng</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cs typeface="Times New Roman" panose="02020603050405020304" pitchFamily="18" charset="0"/>
                      </a:rPr>
                      <m:t>41</m:t>
                    </m:r>
                  </m:oMath>
                </a14:m>
                <a:r>
                  <a:rPr lang="en-US" sz="2800" i="1" dirty="0">
                    <a:solidFill>
                      <a:srgbClr val="2704FC"/>
                    </a:solidFill>
                    <a:latin typeface="Times New Roman" panose="02020603050405020304" pitchFamily="18" charset="0"/>
                    <a:cs typeface="Times New Roman" panose="02020603050405020304" pitchFamily="18" charset="0"/>
                  </a:rPr>
                  <a:t>m hay </a:t>
                </a:r>
                <a:r>
                  <a:rPr lang="en-US" sz="2800" i="1" dirty="0" err="1">
                    <a:solidFill>
                      <a:srgbClr val="2704FC"/>
                    </a:solidFill>
                    <a:latin typeface="Times New Roman" panose="02020603050405020304" pitchFamily="18" charset="0"/>
                    <a:cs typeface="Times New Roman" panose="02020603050405020304" pitchFamily="18" charset="0"/>
                  </a:rPr>
                  <a:t>không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Vì</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sao</a:t>
                </a:r>
                <a:r>
                  <a:rPr lang="en-US" sz="2800" i="1" dirty="0">
                    <a:solidFill>
                      <a:srgbClr val="2704FC"/>
                    </a:solidFill>
                    <a:latin typeface="Times New Roman" panose="02020603050405020304" pitchFamily="18" charset="0"/>
                    <a:cs typeface="Times New Roman" panose="02020603050405020304" pitchFamily="18" charset="0"/>
                  </a:rPr>
                  <a:t>?</a:t>
                </a:r>
              </a:p>
            </p:txBody>
          </p:sp>
        </mc:Choice>
        <mc:Fallback xmlns="">
          <p:sp>
            <p:nvSpPr>
              <p:cNvPr id="3" name="Hình chữ nhật 2">
                <a:extLst>
                  <a:ext uri="{FF2B5EF4-FFF2-40B4-BE49-F238E27FC236}">
                    <a16:creationId xmlns:a16="http://schemas.microsoft.com/office/drawing/2014/main" id="{590D186F-7869-A63B-44C9-A53582AC9EC7}"/>
                  </a:ext>
                </a:extLst>
              </p:cNvPr>
              <p:cNvSpPr>
                <a:spLocks noRot="1" noChangeAspect="1" noMove="1" noResize="1" noEditPoints="1" noAdjustHandles="1" noChangeArrowheads="1" noChangeShapeType="1" noTextEdit="1"/>
              </p:cNvSpPr>
              <p:nvPr/>
            </p:nvSpPr>
            <p:spPr>
              <a:xfrm>
                <a:off x="36141" y="0"/>
                <a:ext cx="11193333" cy="1396196"/>
              </a:xfrm>
              <a:prstGeom prst="rect">
                <a:avLst/>
              </a:prstGeom>
              <a:blipFill>
                <a:blip r:embed="rId3"/>
                <a:stretch>
                  <a:fillRect l="-1088" t="-3030" b="-10823"/>
                </a:stretch>
              </a:blipFill>
            </p:spPr>
            <p:txBody>
              <a:bodyPr/>
              <a:lstStyle/>
              <a:p>
                <a:r>
                  <a:rPr lang="en-US">
                    <a:noFill/>
                  </a:rPr>
                  <a:t> </a:t>
                </a:r>
              </a:p>
            </p:txBody>
          </p:sp>
        </mc:Fallback>
      </mc:AlternateContent>
      <p:sp>
        <p:nvSpPr>
          <p:cNvPr id="28" name="!!4">
            <a:extLst>
              <a:ext uri="{FF2B5EF4-FFF2-40B4-BE49-F238E27FC236}">
                <a16:creationId xmlns:a16="http://schemas.microsoft.com/office/drawing/2014/main" id="{B3625C8E-7811-232D-B421-34944DE84949}"/>
              </a:ext>
            </a:extLst>
          </p:cNvPr>
          <p:cNvSpPr/>
          <p:nvPr/>
        </p:nvSpPr>
        <p:spPr>
          <a:xfrm rot="5400000">
            <a:off x="8507246" y="3094677"/>
            <a:ext cx="6643540"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pic>
        <p:nvPicPr>
          <p:cNvPr id="2" name="Picture 1">
            <a:extLst>
              <a:ext uri="{FF2B5EF4-FFF2-40B4-BE49-F238E27FC236}">
                <a16:creationId xmlns:a16="http://schemas.microsoft.com/office/drawing/2014/main" id="{3472BE47-4969-BA9E-C0D4-2D4CF3191A47}"/>
              </a:ext>
            </a:extLst>
          </p:cNvPr>
          <p:cNvPicPr>
            <a:picLocks noChangeAspect="1"/>
          </p:cNvPicPr>
          <p:nvPr/>
        </p:nvPicPr>
        <p:blipFill>
          <a:blip r:embed="rId4"/>
          <a:stretch>
            <a:fillRect/>
          </a:stretch>
        </p:blipFill>
        <p:spPr>
          <a:xfrm>
            <a:off x="6271592" y="1475708"/>
            <a:ext cx="5094232" cy="4533193"/>
          </a:xfrm>
          <a:prstGeom prst="rect">
            <a:avLst/>
          </a:prstGeom>
        </p:spPr>
      </p:pic>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588958E3-0216-5983-A0B0-D06CD3EFB3A9}"/>
                  </a:ext>
                </a:extLst>
              </p:cNvPr>
              <p:cNvSpPr txBox="1"/>
              <p:nvPr/>
            </p:nvSpPr>
            <p:spPr>
              <a:xfrm>
                <a:off x="373846" y="1957137"/>
                <a:ext cx="6026954" cy="3539430"/>
              </a:xfrm>
              <a:prstGeom prst="rect">
                <a:avLst/>
              </a:prstGeom>
              <a:noFill/>
            </p:spPr>
            <p:txBody>
              <a:bodyPr wrap="square" rtlCol="0">
                <a:spAutoFit/>
              </a:bodyPr>
              <a:lstStyle/>
              <a:p>
                <a:pPr algn="ctr"/>
                <a:r>
                  <a:rPr lang="en-US" sz="2800" dirty="0">
                    <a:solidFill>
                      <a:srgbClr val="2704FC"/>
                    </a:solidFill>
                    <a:latin typeface="Times New Roman" panose="02020603050405020304" pitchFamily="18" charset="0"/>
                    <a:cs typeface="Times New Roman" panose="02020603050405020304" pitchFamily="18" charset="0"/>
                  </a:rPr>
                  <a:t>Giải</a:t>
                </a:r>
              </a:p>
              <a:p>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𝑂</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a:t>
                </a:r>
              </a:p>
              <a:p>
                <a:pPr algn="ctr"/>
                <a14:m>
                  <m:oMath xmlns:m="http://schemas.openxmlformats.org/officeDocument/2006/math">
                    <m:r>
                      <a:rPr lang="en-US" sz="2800" b="0" i="1" smtClean="0">
                        <a:solidFill>
                          <a:schemeClr val="tx1"/>
                        </a:solidFill>
                        <a:latin typeface="Cambria Math" panose="02040503050406030204" pitchFamily="18" charset="0"/>
                      </a:rPr>
                      <m:t>2.20=40</m:t>
                    </m:r>
                  </m:oMath>
                </a14:m>
                <a:r>
                  <a:rPr lang="en-US" sz="2800" dirty="0">
                    <a:solidFill>
                      <a:schemeClr val="tx1"/>
                    </a:solidFill>
                    <a:latin typeface="Times New Roman" panose="02020603050405020304" pitchFamily="18" charset="0"/>
                    <a:cs typeface="Times New Roman" panose="02020603050405020304" pitchFamily="18" charset="0"/>
                  </a:rPr>
                  <a:t>(m)</a:t>
                </a:r>
              </a:p>
              <a:p>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dây</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𝐴𝐵</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vượt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quá</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𝐴𝐵</m:t>
                    </m:r>
                    <m:r>
                      <a:rPr lang="en-US" sz="2800" b="0" i="1" smtClean="0">
                        <a:solidFill>
                          <a:schemeClr val="tx1"/>
                        </a:solidFill>
                        <a:latin typeface="Cambria Math" panose="02040503050406030204" pitchFamily="18" charset="0"/>
                        <a:ea typeface="Cambria Math" panose="02040503050406030204" pitchFamily="18" charset="0"/>
                      </a:rPr>
                      <m:t>≤40</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Vậy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thời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nào</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dây</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𝐴𝐵</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vị</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trí</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hai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độ</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dài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bằng</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rPr>
                      <m:t>41</m:t>
                    </m:r>
                  </m:oMath>
                </a14:m>
                <a:r>
                  <a:rPr lang="en-US" sz="2800" dirty="0">
                    <a:solidFill>
                      <a:schemeClr val="tx1"/>
                    </a:solidFill>
                    <a:latin typeface="Times New Roman" panose="02020603050405020304" pitchFamily="18" charset="0"/>
                    <a:cs typeface="Times New Roman" panose="02020603050405020304" pitchFamily="18" charset="0"/>
                  </a:rPr>
                  <a:t>m.</a:t>
                </a:r>
              </a:p>
            </p:txBody>
          </p:sp>
        </mc:Choice>
        <mc:Fallback xmlns="">
          <p:sp>
            <p:nvSpPr>
              <p:cNvPr id="12" name="TextBox 11">
                <a:extLst>
                  <a:ext uri="{FF2B5EF4-FFF2-40B4-BE49-F238E27FC236}">
                    <a16:creationId xmlns:a16="http://schemas.microsoft.com/office/drawing/2014/main" id="{588958E3-0216-5983-A0B0-D06CD3EFB3A9}"/>
                  </a:ext>
                </a:extLst>
              </p:cNvPr>
              <p:cNvSpPr txBox="1">
                <a:spLocks noRot="1" noChangeAspect="1" noMove="1" noResize="1" noEditPoints="1" noAdjustHandles="1" noChangeArrowheads="1" noChangeShapeType="1" noTextEdit="1"/>
              </p:cNvSpPr>
              <p:nvPr/>
            </p:nvSpPr>
            <p:spPr>
              <a:xfrm>
                <a:off x="373846" y="1957137"/>
                <a:ext cx="6026954" cy="3539430"/>
              </a:xfrm>
              <a:prstGeom prst="rect">
                <a:avLst/>
              </a:prstGeom>
              <a:blipFill>
                <a:blip r:embed="rId5"/>
                <a:stretch>
                  <a:fillRect l="-2022" t="-1721" r="-809" b="-3787"/>
                </a:stretch>
              </a:blipFill>
            </p:spPr>
            <p:txBody>
              <a:bodyPr/>
              <a:lstStyle/>
              <a:p>
                <a:r>
                  <a:rPr lang="en-US">
                    <a:noFill/>
                  </a:rPr>
                  <a:t> </a:t>
                </a:r>
              </a:p>
            </p:txBody>
          </p:sp>
        </mc:Fallback>
      </mc:AlternateContent>
    </p:spTree>
    <p:extLst>
      <p:ext uri="{BB962C8B-B14F-4D97-AF65-F5344CB8AC3E}">
        <p14:creationId xmlns:p14="http://schemas.microsoft.com/office/powerpoint/2010/main" val="41161386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mc:AlternateContent xmlns:mc="http://schemas.openxmlformats.org/markup-compatibility/2006" xmlns:a14="http://schemas.microsoft.com/office/drawing/2010/main">
        <mc:Choice Requires="a14">
          <p:sp>
            <p:nvSpPr>
              <p:cNvPr id="16" name="Hộp Văn bản 15">
                <a:extLst>
                  <a:ext uri="{FF2B5EF4-FFF2-40B4-BE49-F238E27FC236}">
                    <a16:creationId xmlns:a16="http://schemas.microsoft.com/office/drawing/2014/main" id="{4539931A-9AB0-7F45-D7A1-BA2D8B15F2A9}"/>
                  </a:ext>
                </a:extLst>
              </p:cNvPr>
              <p:cNvSpPr txBox="1"/>
              <p:nvPr/>
            </p:nvSpPr>
            <p:spPr>
              <a:xfrm>
                <a:off x="166671" y="76507"/>
                <a:ext cx="11335502" cy="954107"/>
              </a:xfrm>
              <a:prstGeom prst="rect">
                <a:avLst/>
              </a:prstGeom>
              <a:ln>
                <a:solidFill>
                  <a:srgbClr val="2704FC"/>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b="1"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Luyện </a:t>
                </a:r>
                <a:r>
                  <a:rPr lang="en-US" sz="2800" b="1" i="1" dirty="0" err="1">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tập</a:t>
                </a:r>
                <a:r>
                  <a:rPr lang="en-US" sz="2800" b="1"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i="1" dirty="0">
                    <a:solidFill>
                      <a:srgbClr val="2704FC"/>
                    </a:solidFill>
                    <a:latin typeface="Times New Roman" panose="02020603050405020304" pitchFamily="18" charset="0"/>
                    <a:ea typeface="Times New Roman" panose="02020603050405020304" pitchFamily="18" charset="0"/>
                    <a:cs typeface="Times New Roman" panose="02020603050405020304" pitchFamily="18" charset="0"/>
                  </a:rPr>
                  <a:t>2</a:t>
                </a:r>
                <a:r>
                  <a:rPr lang="en-US" sz="2800" b="1"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(SGK</a:t>
                </a:r>
                <a:r>
                  <a:rPr lang="en-US" sz="2800" i="1" dirty="0">
                    <a:solidFill>
                      <a:srgbClr val="2704FC"/>
                    </a:solidFill>
                    <a:latin typeface="Times New Roman" panose="02020603050405020304" pitchFamily="18" charset="0"/>
                    <a:ea typeface="Times New Roman" panose="02020603050405020304" pitchFamily="18" charset="0"/>
                    <a:cs typeface="Times New Roman" panose="02020603050405020304" pitchFamily="18" charset="0"/>
                  </a:rPr>
                  <a:t>/95</a:t>
                </a:r>
                <a:r>
                  <a:rPr lang="en-US" sz="2800"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 Cho tam </a:t>
                </a:r>
                <a:r>
                  <a:rPr lang="en-US" sz="2800" i="1" dirty="0" err="1">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2800"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i="1" dirty="0" err="1">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nhọn</a:t>
                </a:r>
                <a:r>
                  <a:rPr lang="en-US" sz="2800" i="1" dirty="0">
                    <a:solidFill>
                      <a:srgbClr val="2704FC"/>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effectLst/>
                        <a:latin typeface="Cambria Math" panose="02040503050406030204" pitchFamily="18" charset="0"/>
                        <a:ea typeface="Times New Roman" panose="02020603050405020304" pitchFamily="18" charset="0"/>
                      </a:rPr>
                      <m:t>𝐴𝐵𝐶</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Đường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tròn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tâm</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𝑂</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đường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kính</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𝐵𝐶</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cắt</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các</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cạnh</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𝐴𝐵</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và</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𝐴𝐶</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lần</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lượt</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tại</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𝑀</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và</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𝑁</m:t>
                    </m:r>
                  </m:oMath>
                </a14:m>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Chứng</a:t>
                </a:r>
                <a:r>
                  <a:rPr lang="en-US" sz="2800" i="1" dirty="0">
                    <a:solidFill>
                      <a:srgbClr val="2704FC"/>
                    </a:solidFill>
                    <a:latin typeface="Times New Roman" panose="02020603050405020304" pitchFamily="18" charset="0"/>
                    <a:cs typeface="Times New Roman" panose="02020603050405020304" pitchFamily="18" charset="0"/>
                  </a:rPr>
                  <a:t> </a:t>
                </a:r>
                <a:r>
                  <a:rPr lang="en-US" sz="2800" i="1" dirty="0" err="1">
                    <a:solidFill>
                      <a:srgbClr val="2704FC"/>
                    </a:solidFill>
                    <a:latin typeface="Times New Roman" panose="02020603050405020304" pitchFamily="18" charset="0"/>
                    <a:cs typeface="Times New Roman" panose="02020603050405020304" pitchFamily="18" charset="0"/>
                  </a:rPr>
                  <a:t>minh</a:t>
                </a:r>
                <a:r>
                  <a:rPr lang="en-US" sz="2800" i="1"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𝑀𝑁</m:t>
                    </m:r>
                    <m:r>
                      <a:rPr lang="en-US" sz="2800" b="0" i="1" smtClean="0">
                        <a:solidFill>
                          <a:srgbClr val="2704FC"/>
                        </a:solidFill>
                        <a:latin typeface="Cambria Math" panose="02040503050406030204" pitchFamily="18" charset="0"/>
                      </a:rPr>
                      <m:t>&lt;</m:t>
                    </m:r>
                    <m:r>
                      <a:rPr lang="en-US" sz="2800" b="0" i="1" smtClean="0">
                        <a:solidFill>
                          <a:srgbClr val="2704FC"/>
                        </a:solidFill>
                        <a:latin typeface="Cambria Math" panose="02040503050406030204" pitchFamily="18" charset="0"/>
                      </a:rPr>
                      <m:t>𝐵𝐶</m:t>
                    </m:r>
                  </m:oMath>
                </a14:m>
                <a:r>
                  <a:rPr lang="en-US" sz="2800" i="1" dirty="0">
                    <a:solidFill>
                      <a:srgbClr val="2704FC"/>
                    </a:solidFill>
                    <a:latin typeface="Times New Roman" panose="02020603050405020304" pitchFamily="18" charset="0"/>
                    <a:cs typeface="Times New Roman" panose="02020603050405020304" pitchFamily="18" charset="0"/>
                  </a:rPr>
                  <a:t>.</a:t>
                </a:r>
              </a:p>
            </p:txBody>
          </p:sp>
        </mc:Choice>
        <mc:Fallback xmlns="">
          <p:sp>
            <p:nvSpPr>
              <p:cNvPr id="16" name="Hộp Văn bản 15">
                <a:extLst>
                  <a:ext uri="{FF2B5EF4-FFF2-40B4-BE49-F238E27FC236}">
                    <a16:creationId xmlns:a16="http://schemas.microsoft.com/office/drawing/2014/main" id="{4539931A-9AB0-7F45-D7A1-BA2D8B15F2A9}"/>
                  </a:ext>
                </a:extLst>
              </p:cNvPr>
              <p:cNvSpPr txBox="1">
                <a:spLocks noRot="1" noChangeAspect="1" noMove="1" noResize="1" noEditPoints="1" noAdjustHandles="1" noChangeArrowheads="1" noChangeShapeType="1" noTextEdit="1"/>
              </p:cNvSpPr>
              <p:nvPr/>
            </p:nvSpPr>
            <p:spPr>
              <a:xfrm>
                <a:off x="166671" y="76507"/>
                <a:ext cx="11335502" cy="954107"/>
              </a:xfrm>
              <a:prstGeom prst="rect">
                <a:avLst/>
              </a:prstGeom>
              <a:blipFill>
                <a:blip r:embed="rId3"/>
                <a:stretch>
                  <a:fillRect l="-1020" t="-6329" r="-107" b="-16456"/>
                </a:stretch>
              </a:blipFill>
              <a:ln>
                <a:solidFill>
                  <a:srgbClr val="2704FC"/>
                </a:solidFill>
              </a:ln>
            </p:spPr>
            <p:txBody>
              <a:bodyPr/>
              <a:lstStyle/>
              <a:p>
                <a:r>
                  <a:rPr lang="en-US">
                    <a:noFill/>
                  </a:rPr>
                  <a:t> </a:t>
                </a:r>
              </a:p>
            </p:txBody>
          </p:sp>
        </mc:Fallback>
      </mc:AlternateContent>
      <p:pic>
        <p:nvPicPr>
          <p:cNvPr id="11" name="Picture 10">
            <a:extLst>
              <a:ext uri="{FF2B5EF4-FFF2-40B4-BE49-F238E27FC236}">
                <a16:creationId xmlns:a16="http://schemas.microsoft.com/office/drawing/2014/main" id="{A1CA45EA-BCD9-4887-5D7E-0AC2E13773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92940" y="1369625"/>
            <a:ext cx="3976752" cy="4103787"/>
          </a:xfrm>
          <a:prstGeom prst="rect">
            <a:avLst/>
          </a:prstGeom>
          <a:noFill/>
          <a:ln>
            <a:noFill/>
          </a:ln>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4B9F4665-A7AD-0611-0DDA-41B0C6336D0C}"/>
                  </a:ext>
                </a:extLst>
              </p:cNvPr>
              <p:cNvSpPr txBox="1"/>
              <p:nvPr/>
            </p:nvSpPr>
            <p:spPr>
              <a:xfrm>
                <a:off x="364879" y="1516884"/>
                <a:ext cx="6026954" cy="2246769"/>
              </a:xfrm>
              <a:prstGeom prst="rect">
                <a:avLst/>
              </a:prstGeom>
              <a:noFill/>
            </p:spPr>
            <p:txBody>
              <a:bodyPr wrap="square" rtlCol="0">
                <a:spAutoFit/>
              </a:bodyPr>
              <a:lstStyle/>
              <a:p>
                <a:pPr algn="ctr"/>
                <a:r>
                  <a:rPr lang="en-US" sz="2800" dirty="0">
                    <a:solidFill>
                      <a:srgbClr val="2704FC"/>
                    </a:solidFill>
                    <a:latin typeface="Times New Roman" panose="02020603050405020304" pitchFamily="18" charset="0"/>
                    <a:cs typeface="Times New Roman" panose="02020603050405020304" pitchFamily="18" charset="0"/>
                  </a:rPr>
                  <a:t>Giải</a:t>
                </a:r>
              </a:p>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m:t>
                    </m:r>
                    <m:r>
                      <a:rPr lang="en-US" sz="2800" b="0" i="1" smtClean="0">
                        <a:latin typeface="Cambria Math" panose="02040503050406030204" pitchFamily="18" charset="0"/>
                        <a:cs typeface="Times New Roman" panose="02020603050405020304" pitchFamily="18" charset="0"/>
                      </a:rPr>
                      <m:t>)</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𝑀𝑁</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không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tâm</a:t>
                </a:r>
                <a:endParaRPr lang="en-US" sz="28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2800" b="0" i="1" smtClean="0">
                        <a:solidFill>
                          <a:schemeClr val="tx1"/>
                        </a:solidFill>
                        <a:latin typeface="Cambria Math" panose="02040503050406030204" pitchFamily="18" charset="0"/>
                        <a:cs typeface="Times New Roman" panose="02020603050405020304" pitchFamily="18" charset="0"/>
                      </a:rPr>
                      <m:t>𝐵𝐶</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endParaRPr lang="en-US" sz="2800" dirty="0">
                  <a:solidFill>
                    <a:schemeClr val="tx1"/>
                  </a:solidFill>
                  <a:latin typeface="Times New Roman" panose="02020603050405020304" pitchFamily="18" charset="0"/>
                  <a:cs typeface="Times New Roman" panose="02020603050405020304" pitchFamily="18" charset="0"/>
                </a:endParaRPr>
              </a:p>
              <a:p>
                <a14:m>
                  <m:oMath xmlns:m="http://schemas.openxmlformats.org/officeDocument/2006/math">
                    <m:r>
                      <a:rPr lang="en-US" sz="280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𝑀𝑁</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&lt;</m:t>
                    </m:r>
                    <m:r>
                      <a:rPr lang="en-US" sz="2800" b="0" i="1" smtClean="0">
                        <a:solidFill>
                          <a:schemeClr val="tx1"/>
                        </a:solidFill>
                        <a:latin typeface="Cambria Math" panose="02040503050406030204" pitchFamily="18" charset="0"/>
                        <a:ea typeface="Cambria Math" panose="02040503050406030204" pitchFamily="18" charset="0"/>
                        <a:cs typeface="Times New Roman" panose="02020603050405020304" pitchFamily="18" charset="0"/>
                      </a:rPr>
                      <m:t>𝐵𝐶</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liên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hệ</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giữa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kính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dây</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a:t>
                </a:r>
                <a:r>
                  <a:rPr lang="en-US" sz="2800" dirty="0" err="1">
                    <a:latin typeface="Times New Roman" panose="02020603050405020304" pitchFamily="18" charset="0"/>
                    <a:cs typeface="Times New Roman" panose="02020603050405020304" pitchFamily="18" charset="0"/>
                  </a:rPr>
                  <a:t>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endParaRPr lang="en-US" sz="2800" dirty="0">
                  <a:solidFill>
                    <a:schemeClr val="tx1"/>
                  </a:solidFill>
                  <a:latin typeface="Times New Roman" panose="02020603050405020304" pitchFamily="18" charset="0"/>
                  <a:cs typeface="Times New Roman" panose="02020603050405020304" pitchFamily="18" charset="0"/>
                </a:endParaRPr>
              </a:p>
            </p:txBody>
          </p:sp>
        </mc:Choice>
        <mc:Fallback xmlns="">
          <p:sp>
            <p:nvSpPr>
              <p:cNvPr id="13" name="TextBox 12">
                <a:extLst>
                  <a:ext uri="{FF2B5EF4-FFF2-40B4-BE49-F238E27FC236}">
                    <a16:creationId xmlns:a16="http://schemas.microsoft.com/office/drawing/2014/main" id="{4B9F4665-A7AD-0611-0DDA-41B0C6336D0C}"/>
                  </a:ext>
                </a:extLst>
              </p:cNvPr>
              <p:cNvSpPr txBox="1">
                <a:spLocks noRot="1" noChangeAspect="1" noMove="1" noResize="1" noEditPoints="1" noAdjustHandles="1" noChangeArrowheads="1" noChangeShapeType="1" noTextEdit="1"/>
              </p:cNvSpPr>
              <p:nvPr/>
            </p:nvSpPr>
            <p:spPr>
              <a:xfrm>
                <a:off x="364879" y="1516884"/>
                <a:ext cx="6026954" cy="2246769"/>
              </a:xfrm>
              <a:prstGeom prst="rect">
                <a:avLst/>
              </a:prstGeom>
              <a:blipFill>
                <a:blip r:embed="rId5"/>
                <a:stretch>
                  <a:fillRect l="-2123" t="-2989" r="-1719" b="-6793"/>
                </a:stretch>
              </a:blipFill>
            </p:spPr>
            <p:txBody>
              <a:bodyPr/>
              <a:lstStyle/>
              <a:p>
                <a:r>
                  <a:rPr lang="en-US">
                    <a:noFill/>
                  </a:rPr>
                  <a:t> </a:t>
                </a:r>
              </a:p>
            </p:txBody>
          </p:sp>
        </mc:Fallback>
      </mc:AlternateContent>
    </p:spTree>
    <p:extLst>
      <p:ext uri="{BB962C8B-B14F-4D97-AF65-F5344CB8AC3E}">
        <p14:creationId xmlns:p14="http://schemas.microsoft.com/office/powerpoint/2010/main" val="41710457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down)">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randombar(horizontal)">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Hộp Văn bản 17">
            <a:extLst>
              <a:ext uri="{FF2B5EF4-FFF2-40B4-BE49-F238E27FC236}">
                <a16:creationId xmlns:a16="http://schemas.microsoft.com/office/drawing/2014/main" id="{225AE2A5-5738-3580-5C7C-161964F9AC15}"/>
              </a:ext>
            </a:extLst>
          </p:cNvPr>
          <p:cNvSpPr txBox="1"/>
          <p:nvPr/>
        </p:nvSpPr>
        <p:spPr>
          <a:xfrm>
            <a:off x="166671" y="299211"/>
            <a:ext cx="7412018" cy="584775"/>
          </a:xfrm>
          <a:prstGeom prst="rect">
            <a:avLst/>
          </a:prstGeom>
          <a:noFill/>
        </p:spPr>
        <p:txBody>
          <a:bodyPr wrap="square" rtlCol="0">
            <a:spAutoFit/>
          </a:bodyPr>
          <a:lstStyle/>
          <a:p>
            <a:r>
              <a:rPr lang="en-US" sz="3200" b="1" dirty="0">
                <a:solidFill>
                  <a:srgbClr val="4112EE"/>
                </a:solidFill>
                <a:latin typeface="Times New Roman" panose="02020603050405020304" pitchFamily="18" charset="0"/>
                <a:cs typeface="Times New Roman" panose="02020603050405020304" pitchFamily="18" charset="0"/>
              </a:rPr>
              <a:t>III. </a:t>
            </a:r>
            <a:r>
              <a:rPr lang="en-US" sz="3200" b="1" dirty="0" err="1">
                <a:solidFill>
                  <a:srgbClr val="4112EE"/>
                </a:solidFill>
                <a:latin typeface="Times New Roman" panose="02020603050405020304" pitchFamily="18" charset="0"/>
                <a:cs typeface="Times New Roman" panose="02020603050405020304" pitchFamily="18" charset="0"/>
              </a:rPr>
              <a:t>Tính</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đối</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xứng</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của</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đường</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tròn</a:t>
            </a:r>
            <a:endParaRPr lang="en-US" sz="3200" b="1" dirty="0">
              <a:solidFill>
                <a:srgbClr val="4112EE"/>
              </a:solidFill>
              <a:latin typeface="Times New Roman" panose="02020603050405020304" pitchFamily="18" charset="0"/>
              <a:cs typeface="Times New Roman" panose="02020603050405020304" pitchFamily="18" charset="0"/>
            </a:endParaRPr>
          </a:p>
        </p:txBody>
      </p:sp>
      <p:sp>
        <p:nvSpPr>
          <p:cNvPr id="16" name="Rectangle: Rounded Corners 15">
            <a:extLst>
              <a:ext uri="{FF2B5EF4-FFF2-40B4-BE49-F238E27FC236}">
                <a16:creationId xmlns:a16="http://schemas.microsoft.com/office/drawing/2014/main" id="{4870D8CB-3FAA-8DA2-4908-BA35134DCA55}"/>
              </a:ext>
            </a:extLst>
          </p:cNvPr>
          <p:cNvSpPr/>
          <p:nvPr/>
        </p:nvSpPr>
        <p:spPr>
          <a:xfrm>
            <a:off x="495571" y="1700463"/>
            <a:ext cx="10212221" cy="2901091"/>
          </a:xfrm>
          <a:custGeom>
            <a:avLst/>
            <a:gdLst>
              <a:gd name="connsiteX0" fmla="*/ 0 w 10212221"/>
              <a:gd name="connsiteY0" fmla="*/ 483525 h 2901091"/>
              <a:gd name="connsiteX1" fmla="*/ 483525 w 10212221"/>
              <a:gd name="connsiteY1" fmla="*/ 0 h 2901091"/>
              <a:gd name="connsiteX2" fmla="*/ 1061348 w 10212221"/>
              <a:gd name="connsiteY2" fmla="*/ 0 h 2901091"/>
              <a:gd name="connsiteX3" fmla="*/ 1731623 w 10212221"/>
              <a:gd name="connsiteY3" fmla="*/ 0 h 2901091"/>
              <a:gd name="connsiteX4" fmla="*/ 2124543 w 10212221"/>
              <a:gd name="connsiteY4" fmla="*/ 0 h 2901091"/>
              <a:gd name="connsiteX5" fmla="*/ 2517463 w 10212221"/>
              <a:gd name="connsiteY5" fmla="*/ 0 h 2901091"/>
              <a:gd name="connsiteX6" fmla="*/ 2817931 w 10212221"/>
              <a:gd name="connsiteY6" fmla="*/ 0 h 2901091"/>
              <a:gd name="connsiteX7" fmla="*/ 3580657 w 10212221"/>
              <a:gd name="connsiteY7" fmla="*/ 0 h 2901091"/>
              <a:gd name="connsiteX8" fmla="*/ 3973577 w 10212221"/>
              <a:gd name="connsiteY8" fmla="*/ 0 h 2901091"/>
              <a:gd name="connsiteX9" fmla="*/ 4736304 w 10212221"/>
              <a:gd name="connsiteY9" fmla="*/ 0 h 2901091"/>
              <a:gd name="connsiteX10" fmla="*/ 5221675 w 10212221"/>
              <a:gd name="connsiteY10" fmla="*/ 0 h 2901091"/>
              <a:gd name="connsiteX11" fmla="*/ 5891950 w 10212221"/>
              <a:gd name="connsiteY11" fmla="*/ 0 h 2901091"/>
              <a:gd name="connsiteX12" fmla="*/ 6654677 w 10212221"/>
              <a:gd name="connsiteY12" fmla="*/ 0 h 2901091"/>
              <a:gd name="connsiteX13" fmla="*/ 7232500 w 10212221"/>
              <a:gd name="connsiteY13" fmla="*/ 0 h 2901091"/>
              <a:gd name="connsiteX14" fmla="*/ 7717871 w 10212221"/>
              <a:gd name="connsiteY14" fmla="*/ 0 h 2901091"/>
              <a:gd name="connsiteX15" fmla="*/ 8203243 w 10212221"/>
              <a:gd name="connsiteY15" fmla="*/ 0 h 2901091"/>
              <a:gd name="connsiteX16" fmla="*/ 8873518 w 10212221"/>
              <a:gd name="connsiteY16" fmla="*/ 0 h 2901091"/>
              <a:gd name="connsiteX17" fmla="*/ 9728696 w 10212221"/>
              <a:gd name="connsiteY17" fmla="*/ 0 h 2901091"/>
              <a:gd name="connsiteX18" fmla="*/ 10212221 w 10212221"/>
              <a:gd name="connsiteY18" fmla="*/ 483525 h 2901091"/>
              <a:gd name="connsiteX19" fmla="*/ 10212221 w 10212221"/>
              <a:gd name="connsiteY19" fmla="*/ 1005716 h 2901091"/>
              <a:gd name="connsiteX20" fmla="*/ 10212221 w 10212221"/>
              <a:gd name="connsiteY20" fmla="*/ 1431205 h 2901091"/>
              <a:gd name="connsiteX21" fmla="*/ 10212221 w 10212221"/>
              <a:gd name="connsiteY21" fmla="*/ 1856694 h 2901091"/>
              <a:gd name="connsiteX22" fmla="*/ 10212221 w 10212221"/>
              <a:gd name="connsiteY22" fmla="*/ 2417566 h 2901091"/>
              <a:gd name="connsiteX23" fmla="*/ 9728696 w 10212221"/>
              <a:gd name="connsiteY23" fmla="*/ 2901091 h 2901091"/>
              <a:gd name="connsiteX24" fmla="*/ 9058421 w 10212221"/>
              <a:gd name="connsiteY24" fmla="*/ 2901091 h 2901091"/>
              <a:gd name="connsiteX25" fmla="*/ 8757953 w 10212221"/>
              <a:gd name="connsiteY25" fmla="*/ 2901091 h 2901091"/>
              <a:gd name="connsiteX26" fmla="*/ 8365033 w 10212221"/>
              <a:gd name="connsiteY26" fmla="*/ 2901091 h 2901091"/>
              <a:gd name="connsiteX27" fmla="*/ 7602307 w 10212221"/>
              <a:gd name="connsiteY27" fmla="*/ 2901091 h 2901091"/>
              <a:gd name="connsiteX28" fmla="*/ 7116935 w 10212221"/>
              <a:gd name="connsiteY28" fmla="*/ 2901091 h 2901091"/>
              <a:gd name="connsiteX29" fmla="*/ 6631564 w 10212221"/>
              <a:gd name="connsiteY29" fmla="*/ 2901091 h 2901091"/>
              <a:gd name="connsiteX30" fmla="*/ 6146192 w 10212221"/>
              <a:gd name="connsiteY30" fmla="*/ 2901091 h 2901091"/>
              <a:gd name="connsiteX31" fmla="*/ 5568369 w 10212221"/>
              <a:gd name="connsiteY31" fmla="*/ 2901091 h 2901091"/>
              <a:gd name="connsiteX32" fmla="*/ 5082998 w 10212221"/>
              <a:gd name="connsiteY32" fmla="*/ 2901091 h 2901091"/>
              <a:gd name="connsiteX33" fmla="*/ 4412723 w 10212221"/>
              <a:gd name="connsiteY33" fmla="*/ 2901091 h 2901091"/>
              <a:gd name="connsiteX34" fmla="*/ 3834899 w 10212221"/>
              <a:gd name="connsiteY34" fmla="*/ 2901091 h 2901091"/>
              <a:gd name="connsiteX35" fmla="*/ 3072173 w 10212221"/>
              <a:gd name="connsiteY35" fmla="*/ 2901091 h 2901091"/>
              <a:gd name="connsiteX36" fmla="*/ 2309446 w 10212221"/>
              <a:gd name="connsiteY36" fmla="*/ 2901091 h 2901091"/>
              <a:gd name="connsiteX37" fmla="*/ 1731623 w 10212221"/>
              <a:gd name="connsiteY37" fmla="*/ 2901091 h 2901091"/>
              <a:gd name="connsiteX38" fmla="*/ 1338703 w 10212221"/>
              <a:gd name="connsiteY38" fmla="*/ 2901091 h 2901091"/>
              <a:gd name="connsiteX39" fmla="*/ 483525 w 10212221"/>
              <a:gd name="connsiteY39" fmla="*/ 2901091 h 2901091"/>
              <a:gd name="connsiteX40" fmla="*/ 0 w 10212221"/>
              <a:gd name="connsiteY40" fmla="*/ 2417566 h 2901091"/>
              <a:gd name="connsiteX41" fmla="*/ 0 w 10212221"/>
              <a:gd name="connsiteY41" fmla="*/ 1972737 h 2901091"/>
              <a:gd name="connsiteX42" fmla="*/ 0 w 10212221"/>
              <a:gd name="connsiteY42" fmla="*/ 1527907 h 2901091"/>
              <a:gd name="connsiteX43" fmla="*/ 0 w 10212221"/>
              <a:gd name="connsiteY43" fmla="*/ 1102418 h 2901091"/>
              <a:gd name="connsiteX44" fmla="*/ 0 w 10212221"/>
              <a:gd name="connsiteY44" fmla="*/ 483525 h 2901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212221" h="2901091" fill="none" extrusionOk="0">
                <a:moveTo>
                  <a:pt x="0" y="483525"/>
                </a:moveTo>
                <a:cubicBezTo>
                  <a:pt x="30329" y="195755"/>
                  <a:pt x="226763" y="11907"/>
                  <a:pt x="483525" y="0"/>
                </a:cubicBezTo>
                <a:cubicBezTo>
                  <a:pt x="706057" y="-40127"/>
                  <a:pt x="872059" y="636"/>
                  <a:pt x="1061348" y="0"/>
                </a:cubicBezTo>
                <a:cubicBezTo>
                  <a:pt x="1250637" y="-636"/>
                  <a:pt x="1545341" y="48188"/>
                  <a:pt x="1731623" y="0"/>
                </a:cubicBezTo>
                <a:cubicBezTo>
                  <a:pt x="1917906" y="-48188"/>
                  <a:pt x="1951402" y="19925"/>
                  <a:pt x="2124543" y="0"/>
                </a:cubicBezTo>
                <a:cubicBezTo>
                  <a:pt x="2297684" y="-19925"/>
                  <a:pt x="2353386" y="27405"/>
                  <a:pt x="2517463" y="0"/>
                </a:cubicBezTo>
                <a:cubicBezTo>
                  <a:pt x="2681540" y="-27405"/>
                  <a:pt x="2726520" y="4693"/>
                  <a:pt x="2817931" y="0"/>
                </a:cubicBezTo>
                <a:cubicBezTo>
                  <a:pt x="2909342" y="-4693"/>
                  <a:pt x="3424586" y="78538"/>
                  <a:pt x="3580657" y="0"/>
                </a:cubicBezTo>
                <a:cubicBezTo>
                  <a:pt x="3736728" y="-78538"/>
                  <a:pt x="3782647" y="25377"/>
                  <a:pt x="3973577" y="0"/>
                </a:cubicBezTo>
                <a:cubicBezTo>
                  <a:pt x="4164507" y="-25377"/>
                  <a:pt x="4449045" y="28971"/>
                  <a:pt x="4736304" y="0"/>
                </a:cubicBezTo>
                <a:cubicBezTo>
                  <a:pt x="5023563" y="-28971"/>
                  <a:pt x="5100762" y="42790"/>
                  <a:pt x="5221675" y="0"/>
                </a:cubicBezTo>
                <a:cubicBezTo>
                  <a:pt x="5342588" y="-42790"/>
                  <a:pt x="5566898" y="40707"/>
                  <a:pt x="5891950" y="0"/>
                </a:cubicBezTo>
                <a:cubicBezTo>
                  <a:pt x="6217003" y="-40707"/>
                  <a:pt x="6440077" y="88050"/>
                  <a:pt x="6654677" y="0"/>
                </a:cubicBezTo>
                <a:cubicBezTo>
                  <a:pt x="6869277" y="-88050"/>
                  <a:pt x="7071980" y="50454"/>
                  <a:pt x="7232500" y="0"/>
                </a:cubicBezTo>
                <a:cubicBezTo>
                  <a:pt x="7393020" y="-50454"/>
                  <a:pt x="7568689" y="20024"/>
                  <a:pt x="7717871" y="0"/>
                </a:cubicBezTo>
                <a:cubicBezTo>
                  <a:pt x="7867053" y="-20024"/>
                  <a:pt x="8057213" y="38535"/>
                  <a:pt x="8203243" y="0"/>
                </a:cubicBezTo>
                <a:cubicBezTo>
                  <a:pt x="8349273" y="-38535"/>
                  <a:pt x="8690204" y="45566"/>
                  <a:pt x="8873518" y="0"/>
                </a:cubicBezTo>
                <a:cubicBezTo>
                  <a:pt x="9056833" y="-45566"/>
                  <a:pt x="9548370" y="54006"/>
                  <a:pt x="9728696" y="0"/>
                </a:cubicBezTo>
                <a:cubicBezTo>
                  <a:pt x="9959945" y="-31397"/>
                  <a:pt x="10148980" y="236783"/>
                  <a:pt x="10212221" y="483525"/>
                </a:cubicBezTo>
                <a:cubicBezTo>
                  <a:pt x="10262683" y="739179"/>
                  <a:pt x="10149790" y="750833"/>
                  <a:pt x="10212221" y="1005716"/>
                </a:cubicBezTo>
                <a:cubicBezTo>
                  <a:pt x="10274652" y="1260599"/>
                  <a:pt x="10193079" y="1234006"/>
                  <a:pt x="10212221" y="1431205"/>
                </a:cubicBezTo>
                <a:cubicBezTo>
                  <a:pt x="10231363" y="1628404"/>
                  <a:pt x="10178694" y="1733331"/>
                  <a:pt x="10212221" y="1856694"/>
                </a:cubicBezTo>
                <a:cubicBezTo>
                  <a:pt x="10245748" y="1980057"/>
                  <a:pt x="10205852" y="2199631"/>
                  <a:pt x="10212221" y="2417566"/>
                </a:cubicBezTo>
                <a:cubicBezTo>
                  <a:pt x="10142822" y="2675525"/>
                  <a:pt x="9996928" y="2907474"/>
                  <a:pt x="9728696" y="2901091"/>
                </a:cubicBezTo>
                <a:cubicBezTo>
                  <a:pt x="9586091" y="2960435"/>
                  <a:pt x="9222343" y="2881429"/>
                  <a:pt x="9058421" y="2901091"/>
                </a:cubicBezTo>
                <a:cubicBezTo>
                  <a:pt x="8894500" y="2920753"/>
                  <a:pt x="8882631" y="2868946"/>
                  <a:pt x="8757953" y="2901091"/>
                </a:cubicBezTo>
                <a:cubicBezTo>
                  <a:pt x="8633275" y="2933236"/>
                  <a:pt x="8493697" y="2856872"/>
                  <a:pt x="8365033" y="2901091"/>
                </a:cubicBezTo>
                <a:cubicBezTo>
                  <a:pt x="8236369" y="2945310"/>
                  <a:pt x="7939561" y="2862789"/>
                  <a:pt x="7602307" y="2901091"/>
                </a:cubicBezTo>
                <a:cubicBezTo>
                  <a:pt x="7265053" y="2939393"/>
                  <a:pt x="7260258" y="2854606"/>
                  <a:pt x="7116935" y="2901091"/>
                </a:cubicBezTo>
                <a:cubicBezTo>
                  <a:pt x="6973612" y="2947576"/>
                  <a:pt x="6804580" y="2843606"/>
                  <a:pt x="6631564" y="2901091"/>
                </a:cubicBezTo>
                <a:cubicBezTo>
                  <a:pt x="6458548" y="2958576"/>
                  <a:pt x="6323938" y="2874821"/>
                  <a:pt x="6146192" y="2901091"/>
                </a:cubicBezTo>
                <a:cubicBezTo>
                  <a:pt x="5968446" y="2927361"/>
                  <a:pt x="5748607" y="2879320"/>
                  <a:pt x="5568369" y="2901091"/>
                </a:cubicBezTo>
                <a:cubicBezTo>
                  <a:pt x="5388131" y="2922862"/>
                  <a:pt x="5230409" y="2873387"/>
                  <a:pt x="5082998" y="2901091"/>
                </a:cubicBezTo>
                <a:cubicBezTo>
                  <a:pt x="4935587" y="2928795"/>
                  <a:pt x="4573061" y="2826597"/>
                  <a:pt x="4412723" y="2901091"/>
                </a:cubicBezTo>
                <a:cubicBezTo>
                  <a:pt x="4252386" y="2975585"/>
                  <a:pt x="3983860" y="2881035"/>
                  <a:pt x="3834899" y="2901091"/>
                </a:cubicBezTo>
                <a:cubicBezTo>
                  <a:pt x="3685938" y="2921147"/>
                  <a:pt x="3337643" y="2879457"/>
                  <a:pt x="3072173" y="2901091"/>
                </a:cubicBezTo>
                <a:cubicBezTo>
                  <a:pt x="2806703" y="2922725"/>
                  <a:pt x="2465175" y="2816808"/>
                  <a:pt x="2309446" y="2901091"/>
                </a:cubicBezTo>
                <a:cubicBezTo>
                  <a:pt x="2153717" y="2985374"/>
                  <a:pt x="1863743" y="2893618"/>
                  <a:pt x="1731623" y="2901091"/>
                </a:cubicBezTo>
                <a:cubicBezTo>
                  <a:pt x="1599503" y="2908564"/>
                  <a:pt x="1512079" y="2857194"/>
                  <a:pt x="1338703" y="2901091"/>
                </a:cubicBezTo>
                <a:cubicBezTo>
                  <a:pt x="1165327" y="2944988"/>
                  <a:pt x="715457" y="2874435"/>
                  <a:pt x="483525" y="2901091"/>
                </a:cubicBezTo>
                <a:cubicBezTo>
                  <a:pt x="166864" y="2886094"/>
                  <a:pt x="13555" y="2679020"/>
                  <a:pt x="0" y="2417566"/>
                </a:cubicBezTo>
                <a:cubicBezTo>
                  <a:pt x="-40238" y="2265837"/>
                  <a:pt x="50907" y="2108380"/>
                  <a:pt x="0" y="1972737"/>
                </a:cubicBezTo>
                <a:cubicBezTo>
                  <a:pt x="-50907" y="1837094"/>
                  <a:pt x="45881" y="1733300"/>
                  <a:pt x="0" y="1527907"/>
                </a:cubicBezTo>
                <a:cubicBezTo>
                  <a:pt x="-45881" y="1322514"/>
                  <a:pt x="14987" y="1256093"/>
                  <a:pt x="0" y="1102418"/>
                </a:cubicBezTo>
                <a:cubicBezTo>
                  <a:pt x="-14987" y="948743"/>
                  <a:pt x="73209" y="651186"/>
                  <a:pt x="0" y="483525"/>
                </a:cubicBezTo>
                <a:close/>
              </a:path>
              <a:path w="10212221" h="2901091" stroke="0" extrusionOk="0">
                <a:moveTo>
                  <a:pt x="0" y="483525"/>
                </a:moveTo>
                <a:cubicBezTo>
                  <a:pt x="-10178" y="182258"/>
                  <a:pt x="237156" y="62655"/>
                  <a:pt x="483525" y="0"/>
                </a:cubicBezTo>
                <a:cubicBezTo>
                  <a:pt x="771907" y="-22119"/>
                  <a:pt x="799159" y="41950"/>
                  <a:pt x="1061348" y="0"/>
                </a:cubicBezTo>
                <a:cubicBezTo>
                  <a:pt x="1323537" y="-41950"/>
                  <a:pt x="1475914" y="32130"/>
                  <a:pt x="1731623" y="0"/>
                </a:cubicBezTo>
                <a:cubicBezTo>
                  <a:pt x="1987332" y="-32130"/>
                  <a:pt x="1974575" y="13034"/>
                  <a:pt x="2216995" y="0"/>
                </a:cubicBezTo>
                <a:cubicBezTo>
                  <a:pt x="2459415" y="-13034"/>
                  <a:pt x="2415402" y="35179"/>
                  <a:pt x="2517463" y="0"/>
                </a:cubicBezTo>
                <a:cubicBezTo>
                  <a:pt x="2619524" y="-35179"/>
                  <a:pt x="2877789" y="58224"/>
                  <a:pt x="3002834" y="0"/>
                </a:cubicBezTo>
                <a:cubicBezTo>
                  <a:pt x="3127879" y="-58224"/>
                  <a:pt x="3228098" y="31145"/>
                  <a:pt x="3303302" y="0"/>
                </a:cubicBezTo>
                <a:cubicBezTo>
                  <a:pt x="3378506" y="-31145"/>
                  <a:pt x="3455291" y="22946"/>
                  <a:pt x="3603770" y="0"/>
                </a:cubicBezTo>
                <a:cubicBezTo>
                  <a:pt x="3752249" y="-22946"/>
                  <a:pt x="3951677" y="44984"/>
                  <a:pt x="4089142" y="0"/>
                </a:cubicBezTo>
                <a:cubicBezTo>
                  <a:pt x="4226607" y="-44984"/>
                  <a:pt x="4309454" y="6982"/>
                  <a:pt x="4482061" y="0"/>
                </a:cubicBezTo>
                <a:cubicBezTo>
                  <a:pt x="4654668" y="-6982"/>
                  <a:pt x="4882582" y="22432"/>
                  <a:pt x="5244788" y="0"/>
                </a:cubicBezTo>
                <a:cubicBezTo>
                  <a:pt x="5606994" y="-22432"/>
                  <a:pt x="5598985" y="45923"/>
                  <a:pt x="5822611" y="0"/>
                </a:cubicBezTo>
                <a:cubicBezTo>
                  <a:pt x="6046237" y="-45923"/>
                  <a:pt x="6227595" y="6698"/>
                  <a:pt x="6492886" y="0"/>
                </a:cubicBezTo>
                <a:cubicBezTo>
                  <a:pt x="6758177" y="-6698"/>
                  <a:pt x="6857505" y="20756"/>
                  <a:pt x="7070709" y="0"/>
                </a:cubicBezTo>
                <a:cubicBezTo>
                  <a:pt x="7283913" y="-20756"/>
                  <a:pt x="7515815" y="66002"/>
                  <a:pt x="7648533" y="0"/>
                </a:cubicBezTo>
                <a:cubicBezTo>
                  <a:pt x="7781251" y="-66002"/>
                  <a:pt x="8152067" y="72101"/>
                  <a:pt x="8411259" y="0"/>
                </a:cubicBezTo>
                <a:cubicBezTo>
                  <a:pt x="8670451" y="-72101"/>
                  <a:pt x="8760113" y="9545"/>
                  <a:pt x="9081534" y="0"/>
                </a:cubicBezTo>
                <a:cubicBezTo>
                  <a:pt x="9402955" y="-9545"/>
                  <a:pt x="9416797" y="18823"/>
                  <a:pt x="9728696" y="0"/>
                </a:cubicBezTo>
                <a:cubicBezTo>
                  <a:pt x="9980858" y="10947"/>
                  <a:pt x="10180467" y="213018"/>
                  <a:pt x="10212221" y="483525"/>
                </a:cubicBezTo>
                <a:cubicBezTo>
                  <a:pt x="10217865" y="631415"/>
                  <a:pt x="10190280" y="780377"/>
                  <a:pt x="10212221" y="909014"/>
                </a:cubicBezTo>
                <a:cubicBezTo>
                  <a:pt x="10234162" y="1037651"/>
                  <a:pt x="10205532" y="1172495"/>
                  <a:pt x="10212221" y="1334503"/>
                </a:cubicBezTo>
                <a:cubicBezTo>
                  <a:pt x="10218910" y="1496511"/>
                  <a:pt x="10203145" y="1589032"/>
                  <a:pt x="10212221" y="1837354"/>
                </a:cubicBezTo>
                <a:cubicBezTo>
                  <a:pt x="10221297" y="2085676"/>
                  <a:pt x="10210330" y="2247394"/>
                  <a:pt x="10212221" y="2417566"/>
                </a:cubicBezTo>
                <a:cubicBezTo>
                  <a:pt x="10187548" y="2686422"/>
                  <a:pt x="10003959" y="2912320"/>
                  <a:pt x="9728696" y="2901091"/>
                </a:cubicBezTo>
                <a:cubicBezTo>
                  <a:pt x="9440309" y="2950056"/>
                  <a:pt x="9339395" y="2868396"/>
                  <a:pt x="9150873" y="2901091"/>
                </a:cubicBezTo>
                <a:cubicBezTo>
                  <a:pt x="8962351" y="2933786"/>
                  <a:pt x="8622625" y="2878577"/>
                  <a:pt x="8480598" y="2901091"/>
                </a:cubicBezTo>
                <a:cubicBezTo>
                  <a:pt x="8338571" y="2923605"/>
                  <a:pt x="8252648" y="2854620"/>
                  <a:pt x="8087678" y="2901091"/>
                </a:cubicBezTo>
                <a:cubicBezTo>
                  <a:pt x="7922708" y="2947562"/>
                  <a:pt x="7872109" y="2878421"/>
                  <a:pt x="7787210" y="2901091"/>
                </a:cubicBezTo>
                <a:cubicBezTo>
                  <a:pt x="7702311" y="2923761"/>
                  <a:pt x="7514483" y="2858276"/>
                  <a:pt x="7301839" y="2901091"/>
                </a:cubicBezTo>
                <a:cubicBezTo>
                  <a:pt x="7089195" y="2943906"/>
                  <a:pt x="7020360" y="2870478"/>
                  <a:pt x="6908919" y="2901091"/>
                </a:cubicBezTo>
                <a:cubicBezTo>
                  <a:pt x="6797478" y="2931704"/>
                  <a:pt x="6376502" y="2859840"/>
                  <a:pt x="6238644" y="2901091"/>
                </a:cubicBezTo>
                <a:cubicBezTo>
                  <a:pt x="6100787" y="2942342"/>
                  <a:pt x="5838499" y="2887292"/>
                  <a:pt x="5568369" y="2901091"/>
                </a:cubicBezTo>
                <a:cubicBezTo>
                  <a:pt x="5298239" y="2914890"/>
                  <a:pt x="5178458" y="2831352"/>
                  <a:pt x="4898094" y="2901091"/>
                </a:cubicBezTo>
                <a:cubicBezTo>
                  <a:pt x="4617731" y="2970830"/>
                  <a:pt x="4473986" y="2854961"/>
                  <a:pt x="4227819" y="2901091"/>
                </a:cubicBezTo>
                <a:cubicBezTo>
                  <a:pt x="3981653" y="2947221"/>
                  <a:pt x="3720896" y="2882052"/>
                  <a:pt x="3557544" y="2901091"/>
                </a:cubicBezTo>
                <a:cubicBezTo>
                  <a:pt x="3394193" y="2920130"/>
                  <a:pt x="3260093" y="2897002"/>
                  <a:pt x="3164625" y="2901091"/>
                </a:cubicBezTo>
                <a:cubicBezTo>
                  <a:pt x="3069157" y="2905180"/>
                  <a:pt x="2906475" y="2897962"/>
                  <a:pt x="2771705" y="2901091"/>
                </a:cubicBezTo>
                <a:cubicBezTo>
                  <a:pt x="2636935" y="2904220"/>
                  <a:pt x="2359541" y="2834390"/>
                  <a:pt x="2193882" y="2901091"/>
                </a:cubicBezTo>
                <a:cubicBezTo>
                  <a:pt x="2028223" y="2967792"/>
                  <a:pt x="1786809" y="2809625"/>
                  <a:pt x="1431155" y="2901091"/>
                </a:cubicBezTo>
                <a:cubicBezTo>
                  <a:pt x="1075501" y="2992557"/>
                  <a:pt x="800999" y="2800570"/>
                  <a:pt x="483525" y="2901091"/>
                </a:cubicBezTo>
                <a:cubicBezTo>
                  <a:pt x="234968" y="2897007"/>
                  <a:pt x="13789" y="2681269"/>
                  <a:pt x="0" y="2417566"/>
                </a:cubicBezTo>
                <a:cubicBezTo>
                  <a:pt x="-3121" y="2286232"/>
                  <a:pt x="8076" y="2155674"/>
                  <a:pt x="0" y="1972737"/>
                </a:cubicBezTo>
                <a:cubicBezTo>
                  <a:pt x="-8076" y="1789800"/>
                  <a:pt x="49151" y="1621730"/>
                  <a:pt x="0" y="1527907"/>
                </a:cubicBezTo>
                <a:cubicBezTo>
                  <a:pt x="-49151" y="1434084"/>
                  <a:pt x="2224" y="1277885"/>
                  <a:pt x="0" y="1083078"/>
                </a:cubicBezTo>
                <a:cubicBezTo>
                  <a:pt x="-2224" y="888271"/>
                  <a:pt x="14512" y="625349"/>
                  <a:pt x="0" y="483525"/>
                </a:cubicBezTo>
                <a:close/>
              </a:path>
            </a:pathLst>
          </a:custGeom>
          <a:ln w="28575">
            <a:extLst>
              <a:ext uri="{C807C97D-BFC1-408E-A445-0C87EB9F89A2}">
                <ask:lineSketchStyleProps xmlns:ask="http://schemas.microsoft.com/office/drawing/2018/sketchyshapes" sd="540834485">
                  <a:prstGeom prst="roundRect">
                    <a:avLst/>
                  </a:prstGeom>
                  <ask:type>
                    <ask:lineSketchScribble/>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2704FC"/>
                </a:solidFill>
                <a:latin typeface="Times New Roman" panose="02020603050405020304" pitchFamily="18" charset="0"/>
                <a:cs typeface="Times New Roman" panose="02020603050405020304" pitchFamily="18" charset="0"/>
              </a:rPr>
              <a:t>HOẠT ĐỘNG NHÓM – THỜI GIAN: 4 PHÚT</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1 + 2: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3.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a:t>
            </a:r>
          </a:p>
          <a:p>
            <a:r>
              <a:rPr lang="en-US" sz="2800" dirty="0" err="1">
                <a:latin typeface="Times New Roman" panose="02020603050405020304" pitchFamily="18" charset="0"/>
                <a:cs typeface="Times New Roman" panose="02020603050405020304" pitchFamily="18" charset="0"/>
              </a:rPr>
              <a:t>Nhóm</a:t>
            </a:r>
            <a:r>
              <a:rPr lang="en-US" sz="2800" dirty="0">
                <a:latin typeface="Times New Roman" panose="02020603050405020304" pitchFamily="18" charset="0"/>
                <a:cs typeface="Times New Roman" panose="02020603050405020304" pitchFamily="18" charset="0"/>
              </a:rPr>
              <a:t> 3 + 4: </a:t>
            </a:r>
            <a:r>
              <a:rPr lang="en-US" sz="2800" dirty="0" err="1">
                <a:latin typeface="Times New Roman" panose="02020603050405020304" pitchFamily="18" charset="0"/>
                <a:cs typeface="Times New Roman" panose="02020603050405020304" pitchFamily="18" charset="0"/>
              </a:rPr>
              <a:t>làm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hoạt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động</a:t>
            </a:r>
            <a:r>
              <a:rPr lang="en-US" sz="2800" dirty="0">
                <a:latin typeface="Times New Roman" panose="02020603050405020304" pitchFamily="18" charset="0"/>
                <a:cs typeface="Times New Roman" panose="02020603050405020304" pitchFamily="18" charset="0"/>
              </a:rPr>
              <a:t> 4. Sau </a:t>
            </a:r>
            <a:r>
              <a:rPr lang="en-US" sz="2800" dirty="0" err="1">
                <a:latin typeface="Times New Roman" panose="02020603050405020304" pitchFamily="18" charset="0"/>
                <a:cs typeface="Times New Roman" panose="02020603050405020304" pitchFamily="18" charset="0"/>
              </a:rPr>
              <a:t>đó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p>
          <a:p>
            <a:pPr algn="ctr"/>
            <a:r>
              <a:rPr lang="en-US" sz="2800" dirty="0"/>
              <a:t> </a:t>
            </a:r>
          </a:p>
          <a:p>
            <a:pPr algn="ctr"/>
            <a:endParaRPr lang="en-US" dirty="0"/>
          </a:p>
        </p:txBody>
      </p:sp>
    </p:spTree>
    <p:extLst>
      <p:ext uri="{BB962C8B-B14F-4D97-AF65-F5344CB8AC3E}">
        <p14:creationId xmlns:p14="http://schemas.microsoft.com/office/powerpoint/2010/main" val="4051368089"/>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E15F36B-5FC4-3611-48F3-A6DB81AFCE15}"/>
              </a:ext>
            </a:extLst>
          </p:cNvPr>
          <p:cNvPicPr>
            <a:picLocks noChangeAspect="1"/>
          </p:cNvPicPr>
          <p:nvPr/>
        </p:nvPicPr>
        <p:blipFill>
          <a:blip r:embed="rId2"/>
          <a:stretch>
            <a:fillRect/>
          </a:stretch>
        </p:blipFill>
        <p:spPr>
          <a:xfrm>
            <a:off x="0" y="0"/>
            <a:ext cx="1225969" cy="654970"/>
          </a:xfrm>
          <a:prstGeom prst="rect">
            <a:avLst/>
          </a:prstGeom>
        </p:spPr>
      </p:pic>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5C404A70-30DD-C09D-3D49-713907263869}"/>
                  </a:ext>
                </a:extLst>
              </p:cNvPr>
              <p:cNvSpPr txBox="1"/>
              <p:nvPr/>
            </p:nvSpPr>
            <p:spPr>
              <a:xfrm>
                <a:off x="112294" y="112295"/>
                <a:ext cx="8422105" cy="2677656"/>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a:t>
                </a:r>
              </a:p>
              <a:p>
                <a:pPr marL="342900" indent="-342900">
                  <a:buAutoNum type="alphaLcParenR"/>
                </a:pPr>
                <a:r>
                  <a:rPr lang="en-US" sz="2800" dirty="0" err="1">
                    <a:latin typeface="Times New Roman" panose="02020603050405020304" pitchFamily="18" charset="0"/>
                    <a:cs typeface="Times New Roman" panose="02020603050405020304" pitchFamily="18" charset="0"/>
                  </a:rPr>
                  <a:t>Vẽ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𝑑</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cắt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m:t>
                    </m:r>
                    <m:r>
                      <a:rPr lang="en-US" sz="2800" b="0" i="1" smtClean="0">
                        <a:latin typeface="Cambria Math" panose="02040503050406030204" pitchFamily="18" charset="0"/>
                      </a:rPr>
                      <m:t>, </m:t>
                    </m:r>
                    <m:r>
                      <a:rPr lang="en-US" sz="2800" b="0" i="1" smtClean="0">
                        <a:latin typeface="Cambria Math" panose="02040503050406030204" pitchFamily="18" charset="0"/>
                      </a:rPr>
                      <m:t>𝐵</m:t>
                    </m:r>
                  </m:oMath>
                </a14:m>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𝑂𝐴</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𝑂𝐵</m:t>
                    </m:r>
                  </m:oMath>
                </a14:m>
                <a:r>
                  <a:rPr lang="en-US" sz="2800"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a:t>
                </a:r>
                <a:r>
                  <a:rPr lang="en-US" sz="2800" i="1" dirty="0" err="1">
                    <a:latin typeface="Times New Roman" panose="02020603050405020304" pitchFamily="18" charset="0"/>
                    <a:cs typeface="Times New Roman" panose="02020603050405020304" pitchFamily="18" charset="0"/>
                  </a:rPr>
                  <a:t>Hình</a:t>
                </a:r>
                <a:r>
                  <a:rPr lang="en-US" sz="2800" i="1" dirty="0">
                    <a:latin typeface="Times New Roman" panose="02020603050405020304" pitchFamily="18" charset="0"/>
                    <a:cs typeface="Times New Roman" panose="02020603050405020304" pitchFamily="18" charset="0"/>
                  </a:rPr>
                  <a:t> 7).</a:t>
                </a:r>
              </a:p>
              <a:p>
                <a:pPr marL="342900" indent="-342900" algn="just">
                  <a:buAutoNum type="alphaLcParenR"/>
                </a:pP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𝑅</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𝑂𝑀</m:t>
                    </m:r>
                  </m:oMath>
                </a14:m>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𝑂𝑁</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𝑂𝑀</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𝑅</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a:t>
                </a:r>
              </a:p>
            </p:txBody>
          </p:sp>
        </mc:Choice>
        <mc:Fallback>
          <p:sp>
            <p:nvSpPr>
              <p:cNvPr id="7" name="TextBox 6">
                <a:extLst>
                  <a:ext uri="{FF2B5EF4-FFF2-40B4-BE49-F238E27FC236}">
                    <a16:creationId xmlns:a16="http://schemas.microsoft.com/office/drawing/2014/main" id="{5C404A70-30DD-C09D-3D49-713907263869}"/>
                  </a:ext>
                </a:extLst>
              </p:cNvPr>
              <p:cNvSpPr txBox="1">
                <a:spLocks noRot="1" noChangeAspect="1" noMove="1" noResize="1" noEditPoints="1" noAdjustHandles="1" noChangeArrowheads="1" noChangeShapeType="1" noTextEdit="1"/>
              </p:cNvSpPr>
              <p:nvPr/>
            </p:nvSpPr>
            <p:spPr>
              <a:xfrm>
                <a:off x="112294" y="112295"/>
                <a:ext cx="8422105" cy="2677656"/>
              </a:xfrm>
              <a:prstGeom prst="rect">
                <a:avLst/>
              </a:prstGeom>
              <a:blipFill>
                <a:blip r:embed="rId3"/>
                <a:stretch>
                  <a:fillRect l="-1302" t="-2273" r="-1520" b="-5227"/>
                </a:stretch>
              </a:blipFill>
            </p:spPr>
            <p:txBody>
              <a:bodyPr/>
              <a:lstStyle/>
              <a:p>
                <a:r>
                  <a:rPr lang="en-US">
                    <a:noFill/>
                  </a:rPr>
                  <a:t> </a:t>
                </a:r>
              </a:p>
            </p:txBody>
          </p:sp>
        </mc:Fallback>
      </mc:AlternateContent>
      <p:pic>
        <p:nvPicPr>
          <p:cNvPr id="8" name="Picture 7">
            <a:extLst>
              <a:ext uri="{FF2B5EF4-FFF2-40B4-BE49-F238E27FC236}">
                <a16:creationId xmlns:a16="http://schemas.microsoft.com/office/drawing/2014/main" id="{67ABAFB2-41C4-2651-BC7D-B16C3821C5DF}"/>
              </a:ext>
            </a:extLst>
          </p:cNvPr>
          <p:cNvPicPr>
            <a:picLocks noChangeAspect="1"/>
          </p:cNvPicPr>
          <p:nvPr/>
        </p:nvPicPr>
        <p:blipFill>
          <a:blip r:embed="rId4"/>
          <a:stretch>
            <a:fillRect/>
          </a:stretch>
        </p:blipFill>
        <p:spPr>
          <a:xfrm>
            <a:off x="8235696" y="112295"/>
            <a:ext cx="3956304" cy="3136392"/>
          </a:xfrm>
          <a:prstGeom prst="rect">
            <a:avLst/>
          </a:prstGeom>
        </p:spPr>
      </p:pic>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4CF2E7CE-7526-8420-882C-1FF3BAF2434B}"/>
                  </a:ext>
                </a:extLst>
              </p:cNvPr>
              <p:cNvSpPr txBox="1"/>
              <p:nvPr/>
            </p:nvSpPr>
            <p:spPr>
              <a:xfrm>
                <a:off x="280736" y="3609314"/>
                <a:ext cx="8422105" cy="2677656"/>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            Cho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𝑑</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tùy</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𝑅</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Kẻ</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𝑀𝐻</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𝐻</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𝑑</m:t>
                    </m:r>
                    <m:r>
                      <a:rPr lang="en-US" sz="2800" b="0" i="1" smtClean="0">
                        <a:latin typeface="Cambria Math" panose="02040503050406030204" pitchFamily="18" charset="0"/>
                        <a:ea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𝑀𝑁</m:t>
                    </m:r>
                  </m:oMath>
                </a14:m>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gọi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m:t>
                    </m:r>
                  </m:oMath>
                </a14:m>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𝑑</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𝑅</m:t>
                    </m:r>
                    <m:r>
                      <a:rPr lang="en-US" sz="2800" b="0" i="1" smtClean="0">
                        <a:latin typeface="Cambria Math" panose="02040503050406030204" pitchFamily="18" charset="0"/>
                        <a:cs typeface="Times New Roman" panose="02020603050405020304" pitchFamily="18" charset="0"/>
                      </a:rPr>
                      <m:t>) </m:t>
                    </m:r>
                  </m:oMath>
                </a14:m>
                <a:r>
                  <a:rPr lang="en-US" sz="2800" dirty="0">
                    <a:latin typeface="Times New Roman" panose="02020603050405020304" pitchFamily="18" charset="0"/>
                    <a:cs typeface="Times New Roman" panose="02020603050405020304" pitchFamily="18" charset="0"/>
                  </a:rPr>
                  <a:t>không?</a:t>
                </a:r>
              </a:p>
            </p:txBody>
          </p:sp>
        </mc:Choice>
        <mc:Fallback>
          <p:sp>
            <p:nvSpPr>
              <p:cNvPr id="9" name="TextBox 8">
                <a:extLst>
                  <a:ext uri="{FF2B5EF4-FFF2-40B4-BE49-F238E27FC236}">
                    <a16:creationId xmlns:a16="http://schemas.microsoft.com/office/drawing/2014/main" id="{4CF2E7CE-7526-8420-882C-1FF3BAF2434B}"/>
                  </a:ext>
                </a:extLst>
              </p:cNvPr>
              <p:cNvSpPr txBox="1">
                <a:spLocks noRot="1" noChangeAspect="1" noMove="1" noResize="1" noEditPoints="1" noAdjustHandles="1" noChangeArrowheads="1" noChangeShapeType="1" noTextEdit="1"/>
              </p:cNvSpPr>
              <p:nvPr/>
            </p:nvSpPr>
            <p:spPr>
              <a:xfrm>
                <a:off x="280736" y="3609314"/>
                <a:ext cx="8422105" cy="2677656"/>
              </a:xfrm>
              <a:prstGeom prst="rect">
                <a:avLst/>
              </a:prstGeom>
              <a:blipFill>
                <a:blip r:embed="rId5"/>
                <a:stretch>
                  <a:fillRect l="-1447" t="-2278" r="-1520" b="-5467"/>
                </a:stretch>
              </a:blipFill>
            </p:spPr>
            <p:txBody>
              <a:bodyPr/>
              <a:lstStyle/>
              <a:p>
                <a:r>
                  <a:rPr lang="en-US">
                    <a:noFill/>
                  </a:rPr>
                  <a:t> </a:t>
                </a:r>
              </a:p>
            </p:txBody>
          </p:sp>
        </mc:Fallback>
      </mc:AlternateContent>
      <p:pic>
        <p:nvPicPr>
          <p:cNvPr id="10" name="Picture 9">
            <a:extLst>
              <a:ext uri="{FF2B5EF4-FFF2-40B4-BE49-F238E27FC236}">
                <a16:creationId xmlns:a16="http://schemas.microsoft.com/office/drawing/2014/main" id="{A7167AEE-84AB-DB00-2B8A-470D0D7EA775}"/>
              </a:ext>
            </a:extLst>
          </p:cNvPr>
          <p:cNvPicPr>
            <a:picLocks noChangeAspect="1"/>
          </p:cNvPicPr>
          <p:nvPr/>
        </p:nvPicPr>
        <p:blipFill>
          <a:blip r:embed="rId6"/>
          <a:stretch>
            <a:fillRect/>
          </a:stretch>
        </p:blipFill>
        <p:spPr>
          <a:xfrm>
            <a:off x="112294" y="3429000"/>
            <a:ext cx="1235243" cy="719023"/>
          </a:xfrm>
          <a:prstGeom prst="rect">
            <a:avLst/>
          </a:prstGeom>
        </p:spPr>
      </p:pic>
    </p:spTree>
    <p:extLst>
      <p:ext uri="{BB962C8B-B14F-4D97-AF65-F5344CB8AC3E}">
        <p14:creationId xmlns:p14="http://schemas.microsoft.com/office/powerpoint/2010/main" val="4134320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Hộp Văn bản 17">
            <a:extLst>
              <a:ext uri="{FF2B5EF4-FFF2-40B4-BE49-F238E27FC236}">
                <a16:creationId xmlns:a16="http://schemas.microsoft.com/office/drawing/2014/main" id="{225AE2A5-5738-3580-5C7C-161964F9AC15}"/>
              </a:ext>
            </a:extLst>
          </p:cNvPr>
          <p:cNvSpPr txBox="1"/>
          <p:nvPr/>
        </p:nvSpPr>
        <p:spPr>
          <a:xfrm>
            <a:off x="353401" y="215280"/>
            <a:ext cx="11018242" cy="954107"/>
          </a:xfrm>
          <a:prstGeom prst="rect">
            <a:avLst/>
          </a:prstGeom>
          <a:noFill/>
        </p:spPr>
        <p:txBody>
          <a:bodyPr wrap="square" rtlCol="0">
            <a:spAutoFit/>
          </a:bodyPr>
          <a:lstStyle/>
          <a:p>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xét</a:t>
            </a:r>
            <a:r>
              <a:rPr lang="en-US" sz="2800" i="1" dirty="0">
                <a:latin typeface="Times New Roman" panose="02020603050405020304" pitchFamily="18" charset="0"/>
                <a:cs typeface="Times New Roman" panose="02020603050405020304" pitchFamily="18" charset="0"/>
              </a:rPr>
              <a:t> 1: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a:t>
            </a:r>
          </a:p>
        </p:txBody>
      </p:sp>
      <p:sp>
        <p:nvSpPr>
          <p:cNvPr id="23" name="Hộp Văn bản 22">
            <a:extLst>
              <a:ext uri="{FF2B5EF4-FFF2-40B4-BE49-F238E27FC236}">
                <a16:creationId xmlns:a16="http://schemas.microsoft.com/office/drawing/2014/main" id="{1E7EE102-DED8-A2EA-ADD6-589D4D724FBC}"/>
              </a:ext>
            </a:extLst>
          </p:cNvPr>
          <p:cNvSpPr txBox="1"/>
          <p:nvPr/>
        </p:nvSpPr>
        <p:spPr>
          <a:xfrm>
            <a:off x="418666" y="2943167"/>
            <a:ext cx="10852308" cy="954107"/>
          </a:xfrm>
          <a:prstGeom prst="rect">
            <a:avLst/>
          </a:prstGeom>
          <a:noFill/>
        </p:spPr>
        <p:txBody>
          <a:bodyPr wrap="square" rtlCol="0">
            <a:spAutoFit/>
          </a:bodyPr>
          <a:lstStyle/>
          <a:p>
            <a:pPr algn="just"/>
            <a:r>
              <a:rPr lang="en-US" sz="2800" i="1" dirty="0" err="1">
                <a:latin typeface="Times New Roman" panose="02020603050405020304" pitchFamily="18" charset="0"/>
                <a:cs typeface="Times New Roman" panose="02020603050405020304" pitchFamily="18" charset="0"/>
              </a:rPr>
              <a:t>Nhận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xét</a:t>
            </a:r>
            <a:r>
              <a:rPr lang="en-US" sz="2800" i="1" dirty="0">
                <a:latin typeface="Times New Roman" panose="02020603050405020304" pitchFamily="18" charset="0"/>
                <a:cs typeface="Times New Roman" panose="02020603050405020304" pitchFamily="18" charset="0"/>
              </a:rPr>
              <a:t> 2: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xứng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điểm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tùy</a:t>
            </a:r>
            <a:r>
              <a:rPr lang="en-US" sz="2800" i="1" dirty="0">
                <a:latin typeface="Times New Roman" panose="02020603050405020304" pitchFamily="18" charset="0"/>
                <a:cs typeface="Times New Roman" panose="02020603050405020304" pitchFamily="18" charset="0"/>
              </a:rPr>
              <a:t> ý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thẳng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đi</a:t>
            </a:r>
            <a:r>
              <a:rPr lang="en-US" sz="2800" i="1" dirty="0">
                <a:latin typeface="Times New Roman" panose="02020603050405020304" pitchFamily="18" charset="0"/>
                <a:cs typeface="Times New Roman" panose="02020603050405020304" pitchFamily="18" charset="0"/>
              </a:rPr>
              <a:t> qua </a:t>
            </a:r>
            <a:r>
              <a:rPr lang="en-US" sz="2800" i="1" dirty="0" err="1">
                <a:latin typeface="Times New Roman" panose="02020603050405020304" pitchFamily="18" charset="0"/>
                <a:cs typeface="Times New Roman" panose="02020603050405020304" pitchFamily="18" charset="0"/>
              </a:rPr>
              <a:t>tâm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nằm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trên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đường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tròn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đó</a:t>
            </a:r>
            <a:r>
              <a:rPr lang="en-US" sz="2800" i="1" dirty="0">
                <a:latin typeface="Times New Roman" panose="02020603050405020304" pitchFamily="18" charset="0"/>
                <a:cs typeface="Times New Roman" panose="02020603050405020304" pitchFamily="18" charset="0"/>
              </a:rPr>
              <a:t>.</a:t>
            </a:r>
          </a:p>
        </p:txBody>
      </p:sp>
      <p:sp>
        <p:nvSpPr>
          <p:cNvPr id="2" name="Hộp Văn bản 1">
            <a:extLst>
              <a:ext uri="{FF2B5EF4-FFF2-40B4-BE49-F238E27FC236}">
                <a16:creationId xmlns:a16="http://schemas.microsoft.com/office/drawing/2014/main" id="{9F751170-4D9E-D878-88D0-268D007E9A98}"/>
              </a:ext>
            </a:extLst>
          </p:cNvPr>
          <p:cNvSpPr txBox="1"/>
          <p:nvPr/>
        </p:nvSpPr>
        <p:spPr>
          <a:xfrm>
            <a:off x="473279" y="1429839"/>
            <a:ext cx="10483479" cy="95410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hình</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có</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của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của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đó</a:t>
            </a:r>
            <a:r>
              <a:rPr lang="en-US" sz="2800" dirty="0">
                <a:solidFill>
                  <a:srgbClr val="2704FC"/>
                </a:solidFill>
                <a:latin typeface="Times New Roman" panose="02020603050405020304" pitchFamily="18" charset="0"/>
                <a:cs typeface="Times New Roman" panose="02020603050405020304" pitchFamily="18" charset="0"/>
              </a:rPr>
              <a:t>. </a:t>
            </a:r>
          </a:p>
        </p:txBody>
      </p:sp>
      <p:sp>
        <p:nvSpPr>
          <p:cNvPr id="4" name="Rectangle 3">
            <a:extLst>
              <a:ext uri="{FF2B5EF4-FFF2-40B4-BE49-F238E27FC236}">
                <a16:creationId xmlns:a16="http://schemas.microsoft.com/office/drawing/2014/main" id="{06484F28-0EF8-B712-9782-D4859358507C}"/>
              </a:ext>
            </a:extLst>
          </p:cNvPr>
          <p:cNvSpPr/>
          <p:nvPr/>
        </p:nvSpPr>
        <p:spPr>
          <a:xfrm>
            <a:off x="485743" y="4673327"/>
            <a:ext cx="9753600" cy="978569"/>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hình</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có</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trục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Mỗi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thẳng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đi</a:t>
            </a:r>
            <a:r>
              <a:rPr lang="en-US" sz="2800" dirty="0">
                <a:solidFill>
                  <a:srgbClr val="2704FC"/>
                </a:solidFill>
                <a:latin typeface="Times New Roman" panose="02020603050405020304" pitchFamily="18" charset="0"/>
                <a:cs typeface="Times New Roman" panose="02020603050405020304" pitchFamily="18" charset="0"/>
              </a:rPr>
              <a:t> qua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một</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trục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của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đó</a:t>
            </a:r>
            <a:r>
              <a:rPr lang="en-US" sz="2800" dirty="0">
                <a:solidFill>
                  <a:srgbClr val="2704F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75989248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barn(inVertical)">
                                      <p:cBhvr>
                                        <p:cTn id="14" dur="1000"/>
                                        <p:tgtEl>
                                          <p:spTgt spid="2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animBg="1"/>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xplosion: 14 Points 3">
            <a:extLst>
              <a:ext uri="{FF2B5EF4-FFF2-40B4-BE49-F238E27FC236}">
                <a16:creationId xmlns:a16="http://schemas.microsoft.com/office/drawing/2014/main" id="{FE85C73B-4146-7460-9A21-D2E50384F8FC}"/>
              </a:ext>
            </a:extLst>
          </p:cNvPr>
          <p:cNvSpPr/>
          <p:nvPr/>
        </p:nvSpPr>
        <p:spPr>
          <a:xfrm>
            <a:off x="561474" y="3673642"/>
            <a:ext cx="10829744" cy="2489473"/>
          </a:xfrm>
          <a:prstGeom prst="irregularSeal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955983F5-0E5C-ECC6-BD59-63E6968471F5}"/>
              </a:ext>
            </a:extLst>
          </p:cNvPr>
          <p:cNvPicPr>
            <a:picLocks noChangeAspect="1"/>
          </p:cNvPicPr>
          <p:nvPr/>
        </p:nvPicPr>
        <p:blipFill>
          <a:blip r:embed="rId2"/>
          <a:stretch>
            <a:fillRect/>
          </a:stretch>
        </p:blipFill>
        <p:spPr>
          <a:xfrm>
            <a:off x="7110362" y="470194"/>
            <a:ext cx="3956304" cy="3203448"/>
          </a:xfrm>
          <a:prstGeom prst="rect">
            <a:avLst/>
          </a:prstGeom>
        </p:spPr>
      </p:pic>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5829EF9F-994F-906C-27BF-34DD8E651DBF}"/>
                  </a:ext>
                </a:extLst>
              </p:cNvPr>
              <p:cNvSpPr txBox="1"/>
              <p:nvPr/>
            </p:nvSpPr>
            <p:spPr>
              <a:xfrm>
                <a:off x="282820" y="1692201"/>
                <a:ext cx="7297415" cy="1815882"/>
              </a:xfrm>
              <a:prstGeom prst="rect">
                <a:avLst/>
              </a:prstGeom>
              <a:noFill/>
            </p:spPr>
            <p:txBody>
              <a:bodyPr wrap="square" rtlCol="0">
                <a:spAutoFit/>
              </a:bodyPr>
              <a:lstStyle/>
              <a:p>
                <a:r>
                  <a:rPr lang="en-US" sz="2800" dirty="0" err="1">
                    <a:solidFill>
                      <a:srgbClr val="2704FC"/>
                    </a:solidFill>
                    <a:latin typeface="Times New Roman" panose="02020603050405020304" pitchFamily="18" charset="0"/>
                    <a:cs typeface="Times New Roman" panose="02020603050405020304" pitchFamily="18" charset="0"/>
                  </a:rPr>
                  <a:t>Trả</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lời</a:t>
                </a:r>
                <a:r>
                  <a:rPr lang="en-US" sz="2800" dirty="0">
                    <a:solidFill>
                      <a:srgbClr val="2704FC"/>
                    </a:solidFill>
                    <a:latin typeface="Times New Roman" panose="02020603050405020304" pitchFamily="18" charset="0"/>
                    <a:cs typeface="Times New Roman" panose="02020603050405020304" pitchFamily="18" charset="0"/>
                  </a:rPr>
                  <a:t>:</a:t>
                </a:r>
              </a:p>
              <a:p>
                <a:r>
                  <a:rPr lang="en-US" sz="2800" dirty="0" err="1">
                    <a:solidFill>
                      <a:srgbClr val="2704FC"/>
                    </a:solidFill>
                    <a:latin typeface="Times New Roman" panose="02020603050405020304" pitchFamily="18" charset="0"/>
                    <a:cs typeface="Times New Roman" panose="02020603050405020304" pitchFamily="18" charset="0"/>
                  </a:rPr>
                  <a:t>Điểm</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𝑂</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của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m:t>
                    </m:r>
                    <m:r>
                      <a:rPr lang="en-US" sz="2800" b="0" i="1" smtClean="0">
                        <a:solidFill>
                          <a:srgbClr val="2704FC"/>
                        </a:solidFill>
                        <a:latin typeface="Cambria Math" panose="02040503050406030204" pitchFamily="18" charset="0"/>
                      </a:rPr>
                      <m:t>𝑂</m:t>
                    </m:r>
                    <m:r>
                      <a:rPr lang="en-US" sz="2800" b="0" i="1" smtClean="0">
                        <a:solidFill>
                          <a:srgbClr val="2704FC"/>
                        </a:solidFill>
                        <a:latin typeface="Cambria Math" panose="02040503050406030204" pitchFamily="18" charset="0"/>
                      </a:rPr>
                      <m:t>)</m:t>
                    </m:r>
                  </m:oMath>
                </a14:m>
                <a:endParaRPr lang="en-US" sz="2800" dirty="0">
                  <a:solidFill>
                    <a:srgbClr val="2704FC"/>
                  </a:solidFill>
                  <a:latin typeface="Times New Roman" panose="02020603050405020304" pitchFamily="18" charset="0"/>
                  <a:cs typeface="Times New Roman" panose="02020603050405020304" pitchFamily="18" charset="0"/>
                </a:endParaRPr>
              </a:p>
              <a:p>
                <a:r>
                  <a:rPr lang="en-US" sz="2800" dirty="0" err="1">
                    <a:solidFill>
                      <a:srgbClr val="2704FC"/>
                    </a:solidFill>
                    <a:latin typeface="Times New Roman" panose="02020603050405020304" pitchFamily="18" charset="0"/>
                    <a:cs typeface="Times New Roman" panose="02020603050405020304" pitchFamily="18" charset="0"/>
                  </a:rPr>
                  <a:t>Các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thẳng</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𝑑</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𝑚</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𝑛</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các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trục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đối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xứng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của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m:t>
                    </m:r>
                    <m:r>
                      <a:rPr lang="en-US" sz="2800" b="0" i="1" smtClean="0">
                        <a:solidFill>
                          <a:srgbClr val="2704FC"/>
                        </a:solidFill>
                        <a:latin typeface="Cambria Math" panose="02040503050406030204" pitchFamily="18" charset="0"/>
                      </a:rPr>
                      <m:t>𝑂</m:t>
                    </m:r>
                    <m:r>
                      <a:rPr lang="en-US" sz="2800" b="0" i="1" smtClean="0">
                        <a:solidFill>
                          <a:srgbClr val="2704FC"/>
                        </a:solidFill>
                        <a:latin typeface="Cambria Math" panose="02040503050406030204" pitchFamily="18" charset="0"/>
                      </a:rPr>
                      <m:t>)</m:t>
                    </m:r>
                  </m:oMath>
                </a14:m>
                <a:endParaRPr lang="en-US" sz="2800" dirty="0">
                  <a:solidFill>
                    <a:srgbClr val="2704FC"/>
                  </a:solidFill>
                  <a:latin typeface="Times New Roman" panose="02020603050405020304" pitchFamily="18" charset="0"/>
                  <a:cs typeface="Times New Roman" panose="02020603050405020304" pitchFamily="18" charset="0"/>
                </a:endParaRPr>
              </a:p>
            </p:txBody>
          </p:sp>
        </mc:Choice>
        <mc:Fallback>
          <p:sp>
            <p:nvSpPr>
              <p:cNvPr id="6" name="TextBox 5">
                <a:extLst>
                  <a:ext uri="{FF2B5EF4-FFF2-40B4-BE49-F238E27FC236}">
                    <a16:creationId xmlns:a16="http://schemas.microsoft.com/office/drawing/2014/main" id="{5829EF9F-994F-906C-27BF-34DD8E651DBF}"/>
                  </a:ext>
                </a:extLst>
              </p:cNvPr>
              <p:cNvSpPr txBox="1">
                <a:spLocks noRot="1" noChangeAspect="1" noMove="1" noResize="1" noEditPoints="1" noAdjustHandles="1" noChangeArrowheads="1" noChangeShapeType="1" noTextEdit="1"/>
              </p:cNvSpPr>
              <p:nvPr/>
            </p:nvSpPr>
            <p:spPr>
              <a:xfrm>
                <a:off x="282820" y="1692201"/>
                <a:ext cx="7297415" cy="1815882"/>
              </a:xfrm>
              <a:prstGeom prst="rect">
                <a:avLst/>
              </a:prstGeom>
              <a:blipFill>
                <a:blip r:embed="rId3"/>
                <a:stretch>
                  <a:fillRect l="-1671" t="-3704" r="-167" b="-875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7" name="TextBox 6">
                <a:extLst>
                  <a:ext uri="{FF2B5EF4-FFF2-40B4-BE49-F238E27FC236}">
                    <a16:creationId xmlns:a16="http://schemas.microsoft.com/office/drawing/2014/main" id="{FB6120CD-8BAA-F80F-3B38-653883791BCA}"/>
                  </a:ext>
                </a:extLst>
              </p:cNvPr>
              <p:cNvSpPr txBox="1"/>
              <p:nvPr/>
            </p:nvSpPr>
            <p:spPr>
              <a:xfrm>
                <a:off x="1159565" y="211154"/>
                <a:ext cx="6331226" cy="1384995"/>
              </a:xfrm>
              <a:prstGeom prst="rect">
                <a:avLst/>
              </a:prstGeom>
              <a:noFill/>
            </p:spPr>
            <p:txBody>
              <a:bodyPr wrap="square" rtlCol="0">
                <a:spAutoFit/>
              </a:bodyPr>
              <a:lstStyle/>
              <a:p>
                <a:r>
                  <a:rPr lang="en-US" sz="2800" dirty="0">
                    <a:solidFill>
                      <a:srgbClr val="E2891E"/>
                    </a:solidFill>
                    <a:latin typeface="Times New Roman" panose="02020603050405020304" pitchFamily="18" charset="0"/>
                    <a:cs typeface="Times New Roman" panose="02020603050405020304" pitchFamily="18" charset="0"/>
                  </a:rPr>
                  <a:t>Hãy </a:t>
                </a:r>
                <a:r>
                  <a:rPr lang="en-US" sz="2800" dirty="0" err="1">
                    <a:solidFill>
                      <a:srgbClr val="E2891E"/>
                    </a:solidFill>
                    <a:latin typeface="Times New Roman" panose="02020603050405020304" pitchFamily="18" charset="0"/>
                    <a:cs typeface="Times New Roman" panose="02020603050405020304" pitchFamily="18" charset="0"/>
                  </a:rPr>
                  <a:t>chỉ</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ra</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tâm</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đối</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xứng</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và</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trục</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đối</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xứng</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của</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đường</a:t>
                </a:r>
                <a:r>
                  <a:rPr lang="en-US" sz="2800" dirty="0">
                    <a:solidFill>
                      <a:srgbClr val="E2891E"/>
                    </a:solidFill>
                    <a:latin typeface="Times New Roman" panose="02020603050405020304" pitchFamily="18" charset="0"/>
                    <a:cs typeface="Times New Roman" panose="02020603050405020304" pitchFamily="18" charset="0"/>
                  </a:rPr>
                  <a:t> tròn </a:t>
                </a:r>
                <a14:m>
                  <m:oMath xmlns:m="http://schemas.openxmlformats.org/officeDocument/2006/math">
                    <m:r>
                      <a:rPr lang="en-US" sz="2800" b="0" i="1" smtClean="0">
                        <a:solidFill>
                          <a:srgbClr val="E2891E"/>
                        </a:solidFill>
                        <a:latin typeface="Cambria Math" panose="02040503050406030204" pitchFamily="18" charset="0"/>
                      </a:rPr>
                      <m:t>(</m:t>
                    </m:r>
                    <m:r>
                      <a:rPr lang="en-US" sz="2800" b="0" i="1" smtClean="0">
                        <a:solidFill>
                          <a:srgbClr val="E2891E"/>
                        </a:solidFill>
                        <a:latin typeface="Cambria Math" panose="02040503050406030204" pitchFamily="18" charset="0"/>
                      </a:rPr>
                      <m:t>𝑂</m:t>
                    </m:r>
                    <m:r>
                      <a:rPr lang="en-US" sz="2800" b="0" i="1" smtClean="0">
                        <a:solidFill>
                          <a:srgbClr val="E2891E"/>
                        </a:solidFill>
                        <a:latin typeface="Cambria Math" panose="02040503050406030204" pitchFamily="18" charset="0"/>
                      </a:rPr>
                      <m:t>)</m:t>
                    </m:r>
                  </m:oMath>
                </a14:m>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trong</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hình</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vẽ</a:t>
                </a:r>
                <a:r>
                  <a:rPr lang="en-US" sz="2800" dirty="0">
                    <a:solidFill>
                      <a:srgbClr val="E2891E"/>
                    </a:solidFill>
                    <a:latin typeface="Times New Roman" panose="02020603050405020304" pitchFamily="18" charset="0"/>
                    <a:cs typeface="Times New Roman" panose="02020603050405020304" pitchFamily="18" charset="0"/>
                  </a:rPr>
                  <a:t> </a:t>
                </a:r>
                <a:r>
                  <a:rPr lang="en-US" sz="2800" dirty="0" err="1">
                    <a:solidFill>
                      <a:srgbClr val="E2891E"/>
                    </a:solidFill>
                    <a:latin typeface="Times New Roman" panose="02020603050405020304" pitchFamily="18" charset="0"/>
                    <a:cs typeface="Times New Roman" panose="02020603050405020304" pitchFamily="18" charset="0"/>
                  </a:rPr>
                  <a:t>bên</a:t>
                </a:r>
                <a:r>
                  <a:rPr lang="en-US" sz="2800" dirty="0">
                    <a:solidFill>
                      <a:srgbClr val="E2891E"/>
                    </a:solidFill>
                    <a:latin typeface="Times New Roman" panose="02020603050405020304" pitchFamily="18" charset="0"/>
                    <a:cs typeface="Times New Roman" panose="02020603050405020304" pitchFamily="18" charset="0"/>
                  </a:rPr>
                  <a:t>.</a:t>
                </a:r>
              </a:p>
              <a:p>
                <a:r>
                  <a:rPr lang="en-US" sz="2800" dirty="0">
                    <a:solidFill>
                      <a:srgbClr val="E2891E"/>
                    </a:solidFill>
                    <a:latin typeface="Times New Roman" panose="02020603050405020304" pitchFamily="18" charset="0"/>
                    <a:cs typeface="Times New Roman" panose="02020603050405020304" pitchFamily="18" charset="0"/>
                  </a:rPr>
                  <a:t> </a:t>
                </a:r>
              </a:p>
            </p:txBody>
          </p:sp>
        </mc:Choice>
        <mc:Fallback>
          <p:sp>
            <p:nvSpPr>
              <p:cNvPr id="7" name="TextBox 6">
                <a:extLst>
                  <a:ext uri="{FF2B5EF4-FFF2-40B4-BE49-F238E27FC236}">
                    <a16:creationId xmlns:a16="http://schemas.microsoft.com/office/drawing/2014/main" id="{FB6120CD-8BAA-F80F-3B38-653883791BCA}"/>
                  </a:ext>
                </a:extLst>
              </p:cNvPr>
              <p:cNvSpPr txBox="1">
                <a:spLocks noRot="1" noChangeAspect="1" noMove="1" noResize="1" noEditPoints="1" noAdjustHandles="1" noChangeArrowheads="1" noChangeShapeType="1" noTextEdit="1"/>
              </p:cNvSpPr>
              <p:nvPr/>
            </p:nvSpPr>
            <p:spPr>
              <a:xfrm>
                <a:off x="1159565" y="211154"/>
                <a:ext cx="6331226" cy="1384995"/>
              </a:xfrm>
              <a:prstGeom prst="rect">
                <a:avLst/>
              </a:prstGeom>
              <a:blipFill>
                <a:blip r:embed="rId4"/>
                <a:stretch>
                  <a:fillRect l="-1925" t="-4846"/>
                </a:stretch>
              </a:blipFill>
            </p:spPr>
            <p:txBody>
              <a:bodyPr/>
              <a:lstStyle/>
              <a:p>
                <a:r>
                  <a:rPr lang="en-US">
                    <a:noFill/>
                  </a:rPr>
                  <a:t> </a:t>
                </a:r>
              </a:p>
            </p:txBody>
          </p:sp>
        </mc:Fallback>
      </mc:AlternateContent>
      <p:pic>
        <p:nvPicPr>
          <p:cNvPr id="11" name="Picture 10" descr="A cartoon of a yellow face with pink hands and blue and red spots&#10;&#10;Description automatically generated">
            <a:extLst>
              <a:ext uri="{FF2B5EF4-FFF2-40B4-BE49-F238E27FC236}">
                <a16:creationId xmlns:a16="http://schemas.microsoft.com/office/drawing/2014/main" id="{33F24273-A7D1-F30B-34CA-6BA150D2AE97}"/>
              </a:ext>
            </a:extLst>
          </p:cNvPr>
          <p:cNvPicPr>
            <a:picLocks noChangeAspect="1"/>
          </p:cNvPicPr>
          <p:nvPr/>
        </p:nvPicPr>
        <p:blipFill>
          <a:blip r:embed="rId5"/>
          <a:stretch>
            <a:fillRect/>
          </a:stretch>
        </p:blipFill>
        <p:spPr>
          <a:xfrm>
            <a:off x="0" y="115102"/>
            <a:ext cx="1159565" cy="1159565"/>
          </a:xfrm>
          <a:prstGeom prst="rect">
            <a:avLst/>
          </a:prstGeom>
        </p:spPr>
      </p:pic>
      <p:pic>
        <p:nvPicPr>
          <p:cNvPr id="12" name="!!3" descr="Wondering | Grappige gezichten, Smiley, Grappige plaatjes">
            <a:extLst>
              <a:ext uri="{FF2B5EF4-FFF2-40B4-BE49-F238E27FC236}">
                <a16:creationId xmlns:a16="http://schemas.microsoft.com/office/drawing/2014/main" id="{7471FF7D-0543-2ECC-4222-03C04FAB053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124" y="4656206"/>
            <a:ext cx="1784971" cy="2061865"/>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Oval 12">
            <a:extLst>
              <a:ext uri="{FF2B5EF4-FFF2-40B4-BE49-F238E27FC236}">
                <a16:creationId xmlns:a16="http://schemas.microsoft.com/office/drawing/2014/main" id="{9EE2A53D-CF86-5AA4-8BF0-20C91ED22FD3}"/>
              </a:ext>
            </a:extLst>
          </p:cNvPr>
          <p:cNvSpPr/>
          <p:nvPr/>
        </p:nvSpPr>
        <p:spPr>
          <a:xfrm>
            <a:off x="3941315" y="4159655"/>
            <a:ext cx="6737255" cy="1216290"/>
          </a:xfrm>
          <a:prstGeom prst="wedgeEllipseCallout">
            <a:avLst>
              <a:gd name="adj1" fmla="val -42025"/>
              <a:gd name="adj2" fmla="val 73051"/>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mấy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trục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xứng</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72016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1000"/>
                                        <p:tgtEl>
                                          <p:spTgt spid="1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barn(inVertical)">
                                      <p:cBhvr>
                                        <p:cTn id="15" dur="10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par>
                                <p:cTn id="23" presetID="3" presetClass="exit" presetSubtype="10" fill="hold" nodeType="withEffect">
                                  <p:stCondLst>
                                    <p:cond delay="0"/>
                                  </p:stCondLst>
                                  <p:childTnLst>
                                    <p:animEffect transition="out" filter="blinds(horizontal)">
                                      <p:cBhvr>
                                        <p:cTn id="24" dur="500"/>
                                        <p:tgtEl>
                                          <p:spTgt spid="12"/>
                                        </p:tgtEl>
                                      </p:cBhvr>
                                    </p:animEffect>
                                    <p:set>
                                      <p:cBhvr>
                                        <p:cTn id="25" dur="1" fill="hold">
                                          <p:stCondLst>
                                            <p:cond delay="499"/>
                                          </p:stCondLst>
                                        </p:cTn>
                                        <p:tgtEl>
                                          <p:spTgt spid="12"/>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3" grpId="0" animBg="1"/>
      <p:bldP spid="13"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dirty="0">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dirty="0">
                <a:solidFill>
                  <a:srgbClr val="FFFF00"/>
                </a:solidFill>
              </a:endParaRPr>
            </a:p>
          </p:txBody>
        </p:sp>
      </p:gr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225AE2A5-5738-3580-5C7C-161964F9AC15}"/>
                  </a:ext>
                </a:extLst>
              </p:cNvPr>
              <p:cNvSpPr txBox="1"/>
              <p:nvPr/>
            </p:nvSpPr>
            <p:spPr>
              <a:xfrm>
                <a:off x="353401" y="215280"/>
                <a:ext cx="10978996" cy="1815882"/>
              </a:xfrm>
              <a:prstGeom prst="rect">
                <a:avLst/>
              </a:prstGeom>
              <a:noFill/>
            </p:spPr>
            <p:txBody>
              <a:bodyPr wrap="square" rtlCol="0">
                <a:spAutoFit/>
              </a:bodyPr>
              <a:lstStyle/>
              <a:p>
                <a:pPr algn="just"/>
                <a:r>
                  <a:rPr lang="en-US" sz="2800" dirty="0">
                    <a:solidFill>
                      <a:srgbClr val="4112EE"/>
                    </a:solidFill>
                    <a:latin typeface="Times New Roman" panose="02020603050405020304" pitchFamily="18" charset="0"/>
                    <a:cs typeface="Times New Roman" panose="02020603050405020304" pitchFamily="18" charset="0"/>
                  </a:rPr>
                  <a:t>Ví </a:t>
                </a:r>
                <a:r>
                  <a:rPr lang="en-US" sz="2800" dirty="0" err="1">
                    <a:solidFill>
                      <a:srgbClr val="4112EE"/>
                    </a:solidFill>
                    <a:latin typeface="Times New Roman" panose="02020603050405020304" pitchFamily="18" charset="0"/>
                    <a:cs typeface="Times New Roman" panose="02020603050405020304" pitchFamily="18" charset="0"/>
                  </a:rPr>
                  <a:t>dụ</a:t>
                </a:r>
                <a:r>
                  <a:rPr lang="en-US" sz="2800" dirty="0">
                    <a:solidFill>
                      <a:srgbClr val="4112EE"/>
                    </a:solidFill>
                    <a:latin typeface="Times New Roman" panose="02020603050405020304" pitchFamily="18" charset="0"/>
                    <a:cs typeface="Times New Roman" panose="02020603050405020304" pitchFamily="18" charset="0"/>
                  </a:rPr>
                  <a:t> 3 (SGK/95) Cho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tròn</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m:t>
                    </m:r>
                    <m:r>
                      <a:rPr lang="en-US" sz="2800" b="0" i="1" smtClean="0">
                        <a:solidFill>
                          <a:srgbClr val="4112EE"/>
                        </a:solidFill>
                        <a:latin typeface="Cambria Math" panose="02040503050406030204" pitchFamily="18" charset="0"/>
                        <a:cs typeface="Times New Roman" panose="02020603050405020304" pitchFamily="18" charset="0"/>
                      </a:rPr>
                      <m:t>𝑂</m:t>
                    </m:r>
                    <m:r>
                      <a:rPr lang="en-US" sz="2800" b="0" i="1" smtClean="0">
                        <a:solidFill>
                          <a:srgbClr val="4112EE"/>
                        </a:solidFill>
                        <a:latin typeface="Cambria Math" panose="02040503050406030204" pitchFamily="18" charset="0"/>
                        <a:cs typeface="Times New Roman" panose="02020603050405020304" pitchFamily="18" charset="0"/>
                      </a:rPr>
                      <m:t>;</m:t>
                    </m:r>
                    <m:r>
                      <a:rPr lang="en-US" sz="2800" b="0" i="1" smtClean="0">
                        <a:solidFill>
                          <a:srgbClr val="4112EE"/>
                        </a:solidFill>
                        <a:latin typeface="Cambria Math" panose="02040503050406030204" pitchFamily="18" charset="0"/>
                        <a:cs typeface="Times New Roman" panose="02020603050405020304" pitchFamily="18" charset="0"/>
                      </a:rPr>
                      <m:t>𝑅</m:t>
                    </m:r>
                    <m:r>
                      <a:rPr lang="en-US" sz="2800" b="0" i="1" smtClean="0">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thẳng</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𝑑</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đi</a:t>
                </a:r>
                <a:r>
                  <a:rPr lang="en-US" sz="2800" dirty="0">
                    <a:solidFill>
                      <a:srgbClr val="4112EE"/>
                    </a:solidFill>
                    <a:latin typeface="Times New Roman" panose="02020603050405020304" pitchFamily="18" charset="0"/>
                    <a:cs typeface="Times New Roman" panose="02020603050405020304" pitchFamily="18" charset="0"/>
                  </a:rPr>
                  <a:t> qua </a:t>
                </a:r>
                <a:r>
                  <a:rPr lang="en-US" sz="2800" dirty="0" err="1">
                    <a:solidFill>
                      <a:srgbClr val="4112EE"/>
                    </a:solidFill>
                    <a:latin typeface="Times New Roman" panose="02020603050405020304" pitchFamily="18" charset="0"/>
                    <a:cs typeface="Times New Roman" panose="02020603050405020304" pitchFamily="18" charset="0"/>
                  </a:rPr>
                  <a:t>tâm</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𝑂</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cắt</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tròn</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m:t>
                    </m:r>
                    <m:r>
                      <a:rPr lang="en-US" sz="2800" b="0" i="1" smtClean="0">
                        <a:solidFill>
                          <a:srgbClr val="4112EE"/>
                        </a:solidFill>
                        <a:latin typeface="Cambria Math" panose="02040503050406030204" pitchFamily="18" charset="0"/>
                        <a:cs typeface="Times New Roman" panose="02020603050405020304" pitchFamily="18" charset="0"/>
                      </a:rPr>
                      <m:t>𝑂</m:t>
                    </m:r>
                    <m:r>
                      <a:rPr lang="en-US" sz="2800" b="0" i="1" smtClean="0">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tại</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hai</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điểm</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𝐴</m:t>
                    </m:r>
                    <m:r>
                      <a:rPr lang="en-US" sz="2800" b="0" i="1" smtClean="0">
                        <a:solidFill>
                          <a:srgbClr val="4112EE"/>
                        </a:solidFill>
                        <a:latin typeface="Cambria Math" panose="02040503050406030204" pitchFamily="18" charset="0"/>
                        <a:cs typeface="Times New Roman" panose="02020603050405020304" pitchFamily="18" charset="0"/>
                      </a:rPr>
                      <m:t>, </m:t>
                    </m:r>
                    <m:r>
                      <a:rPr lang="en-US" sz="2800" b="0" i="1" smtClean="0">
                        <a:solidFill>
                          <a:srgbClr val="4112EE"/>
                        </a:solidFill>
                        <a:latin typeface="Cambria Math" panose="02040503050406030204" pitchFamily="18" charset="0"/>
                        <a:cs typeface="Times New Roman" panose="02020603050405020304" pitchFamily="18" charset="0"/>
                      </a:rPr>
                      <m:t>𝐶</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thẳng</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a:solidFill>
                          <a:srgbClr val="4112EE"/>
                        </a:solidFill>
                        <a:latin typeface="Cambria Math" panose="02040503050406030204" pitchFamily="18" charset="0"/>
                        <a:cs typeface="Times New Roman" panose="02020603050405020304" pitchFamily="18" charset="0"/>
                      </a:rPr>
                      <m:t>𝑑</m:t>
                    </m:r>
                    <m:r>
                      <a:rPr lang="en-US" sz="2800" b="0" i="0" smtClean="0">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khác</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𝑑</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đi</a:t>
                </a:r>
                <a:r>
                  <a:rPr lang="en-US" sz="2800" dirty="0">
                    <a:solidFill>
                      <a:srgbClr val="4112EE"/>
                    </a:solidFill>
                    <a:latin typeface="Times New Roman" panose="02020603050405020304" pitchFamily="18" charset="0"/>
                    <a:cs typeface="Times New Roman" panose="02020603050405020304" pitchFamily="18" charset="0"/>
                  </a:rPr>
                  <a:t> qua </a:t>
                </a:r>
                <a:r>
                  <a:rPr lang="en-US" sz="2800" dirty="0" err="1">
                    <a:solidFill>
                      <a:srgbClr val="4112EE"/>
                    </a:solidFill>
                    <a:latin typeface="Times New Roman" panose="02020603050405020304" pitchFamily="18" charset="0"/>
                    <a:cs typeface="Times New Roman" panose="02020603050405020304" pitchFamily="18" charset="0"/>
                  </a:rPr>
                  <a:t>tâm</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a:solidFill>
                          <a:srgbClr val="4112EE"/>
                        </a:solidFill>
                        <a:latin typeface="Cambria Math" panose="02040503050406030204" pitchFamily="18" charset="0"/>
                        <a:cs typeface="Times New Roman" panose="02020603050405020304" pitchFamily="18" charset="0"/>
                      </a:rPr>
                      <m:t>𝑂</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cắt</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tròn</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a:solidFill>
                          <a:srgbClr val="4112EE"/>
                        </a:solidFill>
                        <a:latin typeface="Cambria Math" panose="02040503050406030204" pitchFamily="18" charset="0"/>
                        <a:cs typeface="Times New Roman" panose="02020603050405020304" pitchFamily="18" charset="0"/>
                      </a:rPr>
                      <m:t>(</m:t>
                    </m:r>
                    <m:r>
                      <a:rPr lang="en-US" sz="2800" b="0" i="1">
                        <a:solidFill>
                          <a:srgbClr val="4112EE"/>
                        </a:solidFill>
                        <a:latin typeface="Cambria Math" panose="02040503050406030204" pitchFamily="18" charset="0"/>
                        <a:cs typeface="Times New Roman" panose="02020603050405020304" pitchFamily="18" charset="0"/>
                      </a:rPr>
                      <m:t>𝑂</m:t>
                    </m:r>
                    <m:r>
                      <a:rPr lang="en-US" sz="2800" b="0" i="1">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tại</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hai</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điểm</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𝐵</m:t>
                    </m:r>
                    <m:r>
                      <a:rPr lang="en-US" sz="2800" b="0" i="1" smtClean="0">
                        <a:solidFill>
                          <a:srgbClr val="4112EE"/>
                        </a:solidFill>
                        <a:latin typeface="Cambria Math" panose="02040503050406030204" pitchFamily="18" charset="0"/>
                        <a:cs typeface="Times New Roman" panose="02020603050405020304" pitchFamily="18" charset="0"/>
                      </a:rPr>
                      <m:t>, </m:t>
                    </m:r>
                    <m:r>
                      <a:rPr lang="en-US" sz="2800" b="0" i="1" smtClean="0">
                        <a:solidFill>
                          <a:srgbClr val="4112EE"/>
                        </a:solidFill>
                        <a:latin typeface="Cambria Math" panose="02040503050406030204" pitchFamily="18" charset="0"/>
                        <a:cs typeface="Times New Roman" panose="02020603050405020304" pitchFamily="18" charset="0"/>
                      </a:rPr>
                      <m:t>𝐷</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Chứng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minh</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tứ</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giác</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𝐴𝐵𝐶𝐷</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là</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hình</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chữ</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nhật</a:t>
                </a:r>
                <a:r>
                  <a:rPr lang="en-US" sz="2800" dirty="0">
                    <a:solidFill>
                      <a:srgbClr val="4112EE"/>
                    </a:solidFill>
                    <a:latin typeface="Times New Roman" panose="02020603050405020304" pitchFamily="18" charset="0"/>
                    <a:cs typeface="Times New Roman" panose="02020603050405020304" pitchFamily="18" charset="0"/>
                  </a:rPr>
                  <a:t>.</a:t>
                </a:r>
              </a:p>
            </p:txBody>
          </p:sp>
        </mc:Choice>
        <mc:Fallback>
          <p:sp>
            <p:nvSpPr>
              <p:cNvPr id="18" name="Hộp Văn bản 17">
                <a:extLst>
                  <a:ext uri="{FF2B5EF4-FFF2-40B4-BE49-F238E27FC236}">
                    <a16:creationId xmlns:a16="http://schemas.microsoft.com/office/drawing/2014/main" id="{225AE2A5-5738-3580-5C7C-161964F9AC15}"/>
                  </a:ext>
                </a:extLst>
              </p:cNvPr>
              <p:cNvSpPr txBox="1">
                <a:spLocks noRot="1" noChangeAspect="1" noMove="1" noResize="1" noEditPoints="1" noAdjustHandles="1" noChangeArrowheads="1" noChangeShapeType="1" noTextEdit="1"/>
              </p:cNvSpPr>
              <p:nvPr/>
            </p:nvSpPr>
            <p:spPr>
              <a:xfrm>
                <a:off x="353401" y="215280"/>
                <a:ext cx="10978996" cy="1815882"/>
              </a:xfrm>
              <a:prstGeom prst="rect">
                <a:avLst/>
              </a:prstGeom>
              <a:blipFill>
                <a:blip r:embed="rId3"/>
                <a:stretch>
                  <a:fillRect l="-1166" t="-3356" r="-1110" b="-8389"/>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Hộp Văn bản 22">
                <a:extLst>
                  <a:ext uri="{FF2B5EF4-FFF2-40B4-BE49-F238E27FC236}">
                    <a16:creationId xmlns:a16="http://schemas.microsoft.com/office/drawing/2014/main" id="{1E7EE102-DED8-A2EA-ADD6-589D4D724FBC}"/>
                  </a:ext>
                </a:extLst>
              </p:cNvPr>
              <p:cNvSpPr txBox="1"/>
              <p:nvPr/>
            </p:nvSpPr>
            <p:spPr>
              <a:xfrm>
                <a:off x="408000" y="2082691"/>
                <a:ext cx="6434589" cy="2677656"/>
              </a:xfrm>
              <a:prstGeom prst="rect">
                <a:avLst/>
              </a:prstGeom>
              <a:noFill/>
            </p:spPr>
            <p:txBody>
              <a:bodyPr wrap="square" rtlCol="0">
                <a:spAutoFit/>
              </a:bodyPr>
              <a:lstStyle/>
              <a:p>
                <a:pPr algn="ctr"/>
                <a:r>
                  <a:rPr lang="en-US" sz="2800" i="1" dirty="0">
                    <a:solidFill>
                      <a:srgbClr val="2704FC"/>
                    </a:solidFill>
                    <a:latin typeface="Times New Roman" panose="02020603050405020304" pitchFamily="18" charset="0"/>
                    <a:cs typeface="Times New Roman" panose="02020603050405020304" pitchFamily="18" charset="0"/>
                  </a:rPr>
                  <a:t>Giải</a:t>
                </a:r>
              </a:p>
              <a:p>
                <a:pPr algn="just"/>
                <a:r>
                  <a:rPr lang="en-US" sz="2800" dirty="0">
                    <a:solidFill>
                      <a:schemeClr val="tx1"/>
                    </a:solidFill>
                    <a:latin typeface="Times New Roman" panose="02020603050405020304" pitchFamily="18" charset="0"/>
                    <a:cs typeface="Times New Roman" panose="02020603050405020304" pitchFamily="18" charset="0"/>
                  </a:rPr>
                  <a:t>Do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OA</m:t>
                    </m:r>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OC</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và</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OB</m:t>
                    </m:r>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OD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tứ</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giác</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ABCD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a:t>
                </a:r>
              </a:p>
              <a:p>
                <a:pPr algn="just"/>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bình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hành</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a:solidFill>
                          <a:schemeClr val="tx1"/>
                        </a:solidFill>
                        <a:latin typeface="Cambria Math" panose="02040503050406030204" pitchFamily="18" charset="0"/>
                        <a:cs typeface="Times New Roman" panose="02020603050405020304" pitchFamily="18" charset="0"/>
                      </a:rPr>
                      <m:t>ABCD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có</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AC</m:t>
                    </m:r>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BD</m:t>
                    </m:r>
                    <m:r>
                      <a:rPr lang="en-US" sz="2800" b="0" i="0" smtClean="0">
                        <a:solidFill>
                          <a:schemeClr val="tx1"/>
                        </a:solidFill>
                        <a:latin typeface="Cambria Math" panose="02040503050406030204" pitchFamily="18" charset="0"/>
                        <a:cs typeface="Times New Roman" panose="02020603050405020304" pitchFamily="18" charset="0"/>
                      </a:rPr>
                      <m:t>=2</m:t>
                    </m:r>
                    <m:r>
                      <m:rPr>
                        <m:sty m:val="p"/>
                      </m:rPr>
                      <a:rPr lang="en-US" sz="2800" b="0" i="0" smtClean="0">
                        <a:solidFill>
                          <a:schemeClr val="tx1"/>
                        </a:solidFill>
                        <a:latin typeface="Cambria Math" panose="02040503050406030204" pitchFamily="18" charset="0"/>
                        <a:cs typeface="Times New Roman" panose="02020603050405020304" pitchFamily="18" charset="0"/>
                      </a:rPr>
                      <m:t>R</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ABCD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hình</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chữ</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nhật</a:t>
                </a:r>
                <a:r>
                  <a:rPr lang="en-US" sz="2800" dirty="0">
                    <a:solidFill>
                      <a:schemeClr val="tx1"/>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mc:Choice>
        <mc:Fallback>
          <p:sp>
            <p:nvSpPr>
              <p:cNvPr id="23" name="Hộp Văn bản 22">
                <a:extLst>
                  <a:ext uri="{FF2B5EF4-FFF2-40B4-BE49-F238E27FC236}">
                    <a16:creationId xmlns:a16="http://schemas.microsoft.com/office/drawing/2014/main" id="{1E7EE102-DED8-A2EA-ADD6-589D4D724FBC}"/>
                  </a:ext>
                </a:extLst>
              </p:cNvPr>
              <p:cNvSpPr txBox="1">
                <a:spLocks noRot="1" noChangeAspect="1" noMove="1" noResize="1" noEditPoints="1" noAdjustHandles="1" noChangeArrowheads="1" noChangeShapeType="1" noTextEdit="1"/>
              </p:cNvSpPr>
              <p:nvPr/>
            </p:nvSpPr>
            <p:spPr>
              <a:xfrm>
                <a:off x="408000" y="2082691"/>
                <a:ext cx="6434589" cy="2677656"/>
              </a:xfrm>
              <a:prstGeom prst="rect">
                <a:avLst/>
              </a:prstGeom>
              <a:blipFill>
                <a:blip r:embed="rId4"/>
                <a:stretch>
                  <a:fillRect l="-1991" t="-2506" r="-1991"/>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E018A6F3-9F4C-664A-9A29-41208F177A46}"/>
              </a:ext>
            </a:extLst>
          </p:cNvPr>
          <p:cNvPicPr>
            <a:picLocks noChangeAspect="1"/>
          </p:cNvPicPr>
          <p:nvPr/>
        </p:nvPicPr>
        <p:blipFill>
          <a:blip r:embed="rId5"/>
          <a:stretch>
            <a:fillRect/>
          </a:stretch>
        </p:blipFill>
        <p:spPr>
          <a:xfrm>
            <a:off x="7236928" y="2067967"/>
            <a:ext cx="3870906" cy="3897086"/>
          </a:xfrm>
          <a:prstGeom prst="rect">
            <a:avLst/>
          </a:prstGeom>
        </p:spPr>
      </p:pic>
    </p:spTree>
    <p:extLst>
      <p:ext uri="{BB962C8B-B14F-4D97-AF65-F5344CB8AC3E}">
        <p14:creationId xmlns:p14="http://schemas.microsoft.com/office/powerpoint/2010/main" val="36861297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42662"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mc:AlternateContent xmlns:mc="http://schemas.openxmlformats.org/markup-compatibility/2006">
        <mc:Choice xmlns:a14="http://schemas.microsoft.com/office/drawing/2010/main" Requires="a14">
          <p:sp>
            <p:nvSpPr>
              <p:cNvPr id="18" name="Hộp Văn bản 17">
                <a:extLst>
                  <a:ext uri="{FF2B5EF4-FFF2-40B4-BE49-F238E27FC236}">
                    <a16:creationId xmlns:a16="http://schemas.microsoft.com/office/drawing/2014/main" id="{225AE2A5-5738-3580-5C7C-161964F9AC15}"/>
                  </a:ext>
                </a:extLst>
              </p:cNvPr>
              <p:cNvSpPr txBox="1"/>
              <p:nvPr/>
            </p:nvSpPr>
            <p:spPr>
              <a:xfrm>
                <a:off x="353401" y="215280"/>
                <a:ext cx="11148772" cy="1384995"/>
              </a:xfrm>
              <a:prstGeom prst="rect">
                <a:avLst/>
              </a:prstGeom>
              <a:noFill/>
            </p:spPr>
            <p:txBody>
              <a:bodyPr wrap="square" rtlCol="0">
                <a:spAutoFit/>
              </a:bodyPr>
              <a:lstStyle/>
              <a:p>
                <a:r>
                  <a:rPr lang="en-US" sz="2800" dirty="0">
                    <a:solidFill>
                      <a:srgbClr val="4112EE"/>
                    </a:solidFill>
                    <a:latin typeface="Times New Roman" panose="02020603050405020304" pitchFamily="18" charset="0"/>
                    <a:cs typeface="Times New Roman" panose="02020603050405020304" pitchFamily="18" charset="0"/>
                  </a:rPr>
                  <a:t>Ví </a:t>
                </a:r>
                <a:r>
                  <a:rPr lang="en-US" sz="2800" dirty="0" err="1">
                    <a:solidFill>
                      <a:srgbClr val="4112EE"/>
                    </a:solidFill>
                    <a:latin typeface="Times New Roman" panose="02020603050405020304" pitchFamily="18" charset="0"/>
                    <a:cs typeface="Times New Roman" panose="02020603050405020304" pitchFamily="18" charset="0"/>
                  </a:rPr>
                  <a:t>dụ</a:t>
                </a:r>
                <a:r>
                  <a:rPr lang="en-US" sz="2800" dirty="0">
                    <a:solidFill>
                      <a:srgbClr val="4112EE"/>
                    </a:solidFill>
                    <a:latin typeface="Times New Roman" panose="02020603050405020304" pitchFamily="18" charset="0"/>
                    <a:cs typeface="Times New Roman" panose="02020603050405020304" pitchFamily="18" charset="0"/>
                  </a:rPr>
                  <a:t> 4 (SGK/96) Cho </a:t>
                </a:r>
                <a:r>
                  <a:rPr lang="en-US" sz="2800" dirty="0" err="1">
                    <a:solidFill>
                      <a:srgbClr val="4112EE"/>
                    </a:solidFill>
                    <a:latin typeface="Times New Roman" panose="02020603050405020304" pitchFamily="18" charset="0"/>
                    <a:cs typeface="Times New Roman" panose="02020603050405020304" pitchFamily="18" charset="0"/>
                  </a:rPr>
                  <a:t>dây</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𝑀𝑁</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của</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tròn</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m:t>
                    </m:r>
                    <m:r>
                      <a:rPr lang="en-US" sz="2800" b="0" i="1" smtClean="0">
                        <a:solidFill>
                          <a:srgbClr val="4112EE"/>
                        </a:solidFill>
                        <a:latin typeface="Cambria Math" panose="02040503050406030204" pitchFamily="18" charset="0"/>
                        <a:cs typeface="Times New Roman" panose="02020603050405020304" pitchFamily="18" charset="0"/>
                      </a:rPr>
                      <m:t>𝑂</m:t>
                    </m:r>
                    <m:r>
                      <a:rPr lang="en-US" sz="2800" b="0" i="1" smtClean="0">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Gọi</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𝑑</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là</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trung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trực</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của</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đoạn</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thẳng</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𝑀𝑁</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Chứng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tỏ</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rằng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thẳng</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𝑑</m:t>
                    </m:r>
                  </m:oMath>
                </a14:m>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là</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một</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trục</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đối</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xứng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của</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đường</a:t>
                </a:r>
                <a:r>
                  <a:rPr lang="en-US" sz="2800" dirty="0">
                    <a:solidFill>
                      <a:srgbClr val="4112EE"/>
                    </a:solidFill>
                    <a:latin typeface="Times New Roman" panose="02020603050405020304" pitchFamily="18" charset="0"/>
                    <a:cs typeface="Times New Roman" panose="02020603050405020304" pitchFamily="18" charset="0"/>
                  </a:rPr>
                  <a:t> </a:t>
                </a:r>
                <a:r>
                  <a:rPr lang="en-US" sz="2800" dirty="0" err="1">
                    <a:solidFill>
                      <a:srgbClr val="4112EE"/>
                    </a:solidFill>
                    <a:latin typeface="Times New Roman" panose="02020603050405020304" pitchFamily="18" charset="0"/>
                    <a:cs typeface="Times New Roman" panose="02020603050405020304" pitchFamily="18" charset="0"/>
                  </a:rPr>
                  <a:t>tròn</a:t>
                </a:r>
                <a:r>
                  <a:rPr lang="en-US" sz="2800" dirty="0">
                    <a:solidFill>
                      <a:srgbClr val="4112EE"/>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4112EE"/>
                        </a:solidFill>
                        <a:latin typeface="Cambria Math" panose="02040503050406030204" pitchFamily="18" charset="0"/>
                        <a:cs typeface="Times New Roman" panose="02020603050405020304" pitchFamily="18" charset="0"/>
                      </a:rPr>
                      <m:t>(</m:t>
                    </m:r>
                    <m:r>
                      <a:rPr lang="en-US" sz="2800" b="0" i="1" smtClean="0">
                        <a:solidFill>
                          <a:srgbClr val="4112EE"/>
                        </a:solidFill>
                        <a:latin typeface="Cambria Math" panose="02040503050406030204" pitchFamily="18" charset="0"/>
                        <a:cs typeface="Times New Roman" panose="02020603050405020304" pitchFamily="18" charset="0"/>
                      </a:rPr>
                      <m:t>𝑂</m:t>
                    </m:r>
                    <m:r>
                      <a:rPr lang="en-US" sz="2800" b="0" i="1" smtClean="0">
                        <a:solidFill>
                          <a:srgbClr val="4112EE"/>
                        </a:solidFill>
                        <a:latin typeface="Cambria Math" panose="02040503050406030204" pitchFamily="18" charset="0"/>
                        <a:cs typeface="Times New Roman" panose="02020603050405020304" pitchFamily="18" charset="0"/>
                      </a:rPr>
                      <m:t>)</m:t>
                    </m:r>
                  </m:oMath>
                </a14:m>
                <a:r>
                  <a:rPr lang="en-US" sz="2800" dirty="0">
                    <a:solidFill>
                      <a:srgbClr val="4112EE"/>
                    </a:solidFill>
                    <a:latin typeface="Times New Roman" panose="02020603050405020304" pitchFamily="18" charset="0"/>
                    <a:cs typeface="Times New Roman" panose="02020603050405020304" pitchFamily="18" charset="0"/>
                  </a:rPr>
                  <a:t>.</a:t>
                </a:r>
              </a:p>
            </p:txBody>
          </p:sp>
        </mc:Choice>
        <mc:Fallback>
          <p:sp>
            <p:nvSpPr>
              <p:cNvPr id="18" name="Hộp Văn bản 17">
                <a:extLst>
                  <a:ext uri="{FF2B5EF4-FFF2-40B4-BE49-F238E27FC236}">
                    <a16:creationId xmlns:a16="http://schemas.microsoft.com/office/drawing/2014/main" id="{225AE2A5-5738-3580-5C7C-161964F9AC15}"/>
                  </a:ext>
                </a:extLst>
              </p:cNvPr>
              <p:cNvSpPr txBox="1">
                <a:spLocks noRot="1" noChangeAspect="1" noMove="1" noResize="1" noEditPoints="1" noAdjustHandles="1" noChangeArrowheads="1" noChangeShapeType="1" noTextEdit="1"/>
              </p:cNvSpPr>
              <p:nvPr/>
            </p:nvSpPr>
            <p:spPr>
              <a:xfrm>
                <a:off x="353401" y="215280"/>
                <a:ext cx="11148772" cy="1384995"/>
              </a:xfrm>
              <a:prstGeom prst="rect">
                <a:avLst/>
              </a:prstGeom>
              <a:blipFill>
                <a:blip r:embed="rId3"/>
                <a:stretch>
                  <a:fillRect l="-1148" t="-4386" b="-1096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3" name="Hộp Văn bản 22">
                <a:extLst>
                  <a:ext uri="{FF2B5EF4-FFF2-40B4-BE49-F238E27FC236}">
                    <a16:creationId xmlns:a16="http://schemas.microsoft.com/office/drawing/2014/main" id="{1E7EE102-DED8-A2EA-ADD6-589D4D724FBC}"/>
                  </a:ext>
                </a:extLst>
              </p:cNvPr>
              <p:cNvSpPr txBox="1"/>
              <p:nvPr/>
            </p:nvSpPr>
            <p:spPr>
              <a:xfrm>
                <a:off x="353402" y="1715806"/>
                <a:ext cx="7136460" cy="3108543"/>
              </a:xfrm>
              <a:prstGeom prst="rect">
                <a:avLst/>
              </a:prstGeom>
              <a:noFill/>
            </p:spPr>
            <p:txBody>
              <a:bodyPr wrap="square" rtlCol="0">
                <a:spAutoFit/>
              </a:bodyPr>
              <a:lstStyle/>
              <a:p>
                <a:pPr algn="ctr"/>
                <a:r>
                  <a:rPr lang="en-US" sz="2800" i="1" dirty="0">
                    <a:solidFill>
                      <a:srgbClr val="2704FC"/>
                    </a:solidFill>
                    <a:latin typeface="Times New Roman" panose="02020603050405020304" pitchFamily="18" charset="0"/>
                    <a:cs typeface="Times New Roman" panose="02020603050405020304" pitchFamily="18" charset="0"/>
                  </a:rPr>
                  <a:t>Giải</a:t>
                </a:r>
              </a:p>
              <a:p>
                <a:pPr algn="just"/>
                <a:r>
                  <a:rPr lang="en-US" sz="2800" dirty="0" err="1">
                    <a:solidFill>
                      <a:schemeClr val="tx1"/>
                    </a:solidFill>
                    <a:latin typeface="Times New Roman" panose="02020603050405020304" pitchFamily="18" charset="0"/>
                    <a:cs typeface="Times New Roman" panose="02020603050405020304" pitchFamily="18" charset="0"/>
                  </a:rPr>
                  <a:t>Vì</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OM</m:t>
                    </m:r>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ON</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điểm</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O</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nằm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trung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trực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đoạn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MN</m:t>
                    </m:r>
                  </m:oMath>
                </a14:m>
                <a:r>
                  <a:rPr lang="en-US" sz="2800" dirty="0">
                    <a:solidFill>
                      <a:schemeClr val="tx1"/>
                    </a:solidFill>
                    <a:latin typeface="Times New Roman" panose="02020603050405020304" pitchFamily="18" charset="0"/>
                    <a:cs typeface="Times New Roman" panose="02020603050405020304" pitchFamily="18" charset="0"/>
                  </a:rPr>
                  <a:t>.</a:t>
                </a:r>
              </a:p>
              <a:p>
                <a:pPr algn="just"/>
                <a:r>
                  <a:rPr lang="en-US" sz="2800" dirty="0">
                    <a:solidFill>
                      <a:schemeClr val="tx1"/>
                    </a:solidFill>
                    <a:latin typeface="Times New Roman" panose="02020603050405020304" pitchFamily="18" charset="0"/>
                    <a:cs typeface="Times New Roman" panose="02020603050405020304" pitchFamily="18" charset="0"/>
                  </a:rPr>
                  <a:t>Do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đi</a:t>
                </a:r>
                <a:r>
                  <a:rPr lang="en-US" sz="2800" dirty="0">
                    <a:solidFill>
                      <a:schemeClr val="tx1"/>
                    </a:solidFill>
                    <a:latin typeface="Times New Roman" panose="02020603050405020304" pitchFamily="18" charset="0"/>
                    <a:cs typeface="Times New Roman" panose="02020603050405020304" pitchFamily="18" charset="0"/>
                  </a:rPr>
                  <a:t> qua </a:t>
                </a:r>
                <a:r>
                  <a:rPr lang="en-US" sz="2800" dirty="0" err="1">
                    <a:solidFill>
                      <a:schemeClr val="tx1"/>
                    </a:solidFill>
                    <a:latin typeface="Times New Roman" panose="02020603050405020304" pitchFamily="18" charset="0"/>
                    <a:cs typeface="Times New Roman" panose="02020603050405020304" pitchFamily="18" charset="0"/>
                  </a:rPr>
                  <a:t>tâm</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tròn</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O</m:t>
                    </m:r>
                    <m:r>
                      <a:rPr lang="en-US" sz="2800" b="0" i="0" smtClean="0">
                        <a:solidFill>
                          <a:schemeClr val="tx1"/>
                        </a:solidFill>
                        <a:latin typeface="Cambria Math" panose="02040503050406030204" pitchFamily="18" charset="0"/>
                        <a:cs typeface="Times New Roman" panose="02020603050405020304" pitchFamily="18" charset="0"/>
                      </a:rPr>
                      <m:t>)</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nên</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thẳng</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b="0" i="0" smtClean="0">
                        <a:solidFill>
                          <a:schemeClr val="tx1"/>
                        </a:solidFill>
                        <a:latin typeface="Cambria Math" panose="02040503050406030204" pitchFamily="18" charset="0"/>
                        <a:cs typeface="Times New Roman" panose="02020603050405020304" pitchFamily="18" charset="0"/>
                      </a:rPr>
                      <m:t>d</m:t>
                    </m:r>
                  </m:oMath>
                </a14:m>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là</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một</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trục</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đối</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xứng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của</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đường</a:t>
                </a:r>
                <a:r>
                  <a:rPr lang="en-US" sz="2800" dirty="0">
                    <a:solidFill>
                      <a:schemeClr val="tx1"/>
                    </a:solidFill>
                    <a:latin typeface="Times New Roman" panose="02020603050405020304" pitchFamily="18" charset="0"/>
                    <a:cs typeface="Times New Roman" panose="02020603050405020304" pitchFamily="18" charset="0"/>
                  </a:rPr>
                  <a:t> </a:t>
                </a:r>
                <a:r>
                  <a:rPr lang="en-US" sz="2800" dirty="0" err="1">
                    <a:solidFill>
                      <a:schemeClr val="tx1"/>
                    </a:solidFill>
                    <a:latin typeface="Times New Roman" panose="02020603050405020304" pitchFamily="18" charset="0"/>
                    <a:cs typeface="Times New Roman" panose="02020603050405020304" pitchFamily="18" charset="0"/>
                  </a:rPr>
                  <a:t>tròn</a:t>
                </a:r>
                <a:r>
                  <a:rPr lang="en-US" sz="2800" dirty="0">
                    <a:solidFill>
                      <a:schemeClr val="tx1"/>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0" smtClean="0">
                        <a:solidFill>
                          <a:schemeClr val="tx1"/>
                        </a:solidFill>
                        <a:latin typeface="Cambria Math" panose="02040503050406030204" pitchFamily="18" charset="0"/>
                        <a:cs typeface="Times New Roman" panose="02020603050405020304" pitchFamily="18" charset="0"/>
                      </a:rPr>
                      <m:t>(</m:t>
                    </m:r>
                    <m:r>
                      <m:rPr>
                        <m:sty m:val="p"/>
                      </m:rPr>
                      <a:rPr lang="en-US" sz="2800" b="0" i="0" smtClean="0">
                        <a:solidFill>
                          <a:schemeClr val="tx1"/>
                        </a:solidFill>
                        <a:latin typeface="Cambria Math" panose="02040503050406030204" pitchFamily="18" charset="0"/>
                        <a:cs typeface="Times New Roman" panose="02020603050405020304" pitchFamily="18" charset="0"/>
                      </a:rPr>
                      <m:t>O</m:t>
                    </m:r>
                    <m:r>
                      <a:rPr lang="en-US" sz="2800" b="0" i="0" smtClean="0">
                        <a:solidFill>
                          <a:schemeClr val="tx1"/>
                        </a:solidFill>
                        <a:latin typeface="Cambria Math" panose="02040503050406030204" pitchFamily="18" charset="0"/>
                        <a:cs typeface="Times New Roman" panose="02020603050405020304" pitchFamily="18" charset="0"/>
                      </a:rPr>
                      <m:t>)</m:t>
                    </m:r>
                  </m:oMath>
                </a14:m>
                <a:r>
                  <a:rPr lang="en-US" sz="2800" dirty="0">
                    <a:solidFill>
                      <a:schemeClr val="tx1"/>
                    </a:solidFill>
                    <a:latin typeface="Times New Roman" panose="02020603050405020304" pitchFamily="18" charset="0"/>
                    <a:cs typeface="Times New Roman" panose="02020603050405020304" pitchFamily="18" charset="0"/>
                  </a:rPr>
                  <a:t>.</a:t>
                </a:r>
              </a:p>
              <a:p>
                <a:endParaRPr lang="en-US" sz="2800" b="1" dirty="0">
                  <a:latin typeface="Times New Roman" panose="02020603050405020304" pitchFamily="18" charset="0"/>
                  <a:cs typeface="Times New Roman" panose="02020603050405020304" pitchFamily="18" charset="0"/>
                </a:endParaRPr>
              </a:p>
            </p:txBody>
          </p:sp>
        </mc:Choice>
        <mc:Fallback>
          <p:sp>
            <p:nvSpPr>
              <p:cNvPr id="23" name="Hộp Văn bản 22">
                <a:extLst>
                  <a:ext uri="{FF2B5EF4-FFF2-40B4-BE49-F238E27FC236}">
                    <a16:creationId xmlns:a16="http://schemas.microsoft.com/office/drawing/2014/main" id="{1E7EE102-DED8-A2EA-ADD6-589D4D724FBC}"/>
                  </a:ext>
                </a:extLst>
              </p:cNvPr>
              <p:cNvSpPr txBox="1">
                <a:spLocks noRot="1" noChangeAspect="1" noMove="1" noResize="1" noEditPoints="1" noAdjustHandles="1" noChangeArrowheads="1" noChangeShapeType="1" noTextEdit="1"/>
              </p:cNvSpPr>
              <p:nvPr/>
            </p:nvSpPr>
            <p:spPr>
              <a:xfrm>
                <a:off x="353402" y="1715806"/>
                <a:ext cx="7136460" cy="3108543"/>
              </a:xfrm>
              <a:prstGeom prst="rect">
                <a:avLst/>
              </a:prstGeom>
              <a:blipFill>
                <a:blip r:embed="rId4"/>
                <a:stretch>
                  <a:fillRect l="-1793" t="-1961" r="-1708"/>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2A9256C8-4D63-5739-8423-1F62BE34D933}"/>
              </a:ext>
            </a:extLst>
          </p:cNvPr>
          <p:cNvPicPr>
            <a:picLocks noChangeAspect="1"/>
          </p:cNvPicPr>
          <p:nvPr/>
        </p:nvPicPr>
        <p:blipFill>
          <a:blip r:embed="rId5"/>
          <a:stretch>
            <a:fillRect/>
          </a:stretch>
        </p:blipFill>
        <p:spPr>
          <a:xfrm>
            <a:off x="7756746" y="1186769"/>
            <a:ext cx="3346433" cy="4940145"/>
          </a:xfrm>
          <a:prstGeom prst="rect">
            <a:avLst/>
          </a:prstGeom>
        </p:spPr>
      </p:pic>
    </p:spTree>
    <p:extLst>
      <p:ext uri="{BB962C8B-B14F-4D97-AF65-F5344CB8AC3E}">
        <p14:creationId xmlns:p14="http://schemas.microsoft.com/office/powerpoint/2010/main" val="381381099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24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pic>
        <p:nvPicPr>
          <p:cNvPr id="12" name="!!3" descr="Wondering | Grappige gezichten, Smiley, Grappige plaatjes">
            <a:extLst>
              <a:ext uri="{FF2B5EF4-FFF2-40B4-BE49-F238E27FC236}">
                <a16:creationId xmlns:a16="http://schemas.microsoft.com/office/drawing/2014/main" id="{1AEC51D5-EE68-5A75-B168-B5E156A676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965" y="341774"/>
            <a:ext cx="1784971" cy="2061865"/>
          </a:xfrm>
          <a:prstGeom prst="rect">
            <a:avLst/>
          </a:prstGeom>
          <a:noFill/>
          <a:extLst>
            <a:ext uri="{909E8E84-426E-40DD-AFC4-6F175D3DCCD1}">
              <a14:hiddenFill xmlns:a14="http://schemas.microsoft.com/office/drawing/2010/main">
                <a:solidFill>
                  <a:srgbClr val="FFFFFF"/>
                </a:solidFill>
              </a14:hiddenFill>
            </a:ext>
          </a:extLst>
        </p:spPr>
      </p:pic>
      <p:sp>
        <p:nvSpPr>
          <p:cNvPr id="17" name="Thought Bubble: Cloud 16">
            <a:extLst>
              <a:ext uri="{FF2B5EF4-FFF2-40B4-BE49-F238E27FC236}">
                <a16:creationId xmlns:a16="http://schemas.microsoft.com/office/drawing/2014/main" id="{DC8073CC-D7F4-22F0-4F6C-EA5DB9C0A301}"/>
              </a:ext>
            </a:extLst>
          </p:cNvPr>
          <p:cNvSpPr/>
          <p:nvPr/>
        </p:nvSpPr>
        <p:spPr>
          <a:xfrm>
            <a:off x="1629878" y="64608"/>
            <a:ext cx="9462147" cy="1461052"/>
          </a:xfrm>
          <a:prstGeom prst="cloudCallout">
            <a:avLst>
              <a:gd name="adj1" fmla="val -45047"/>
              <a:gd name="adj2" fmla="val 46326"/>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Hoa </a:t>
            </a:r>
            <a:r>
              <a:rPr lang="en-US" sz="2400" dirty="0" err="1">
                <a:latin typeface="Times New Roman" panose="02020603050405020304" pitchFamily="18" charset="0"/>
                <a:cs typeface="Times New Roman" panose="02020603050405020304" pitchFamily="18" charset="0"/>
              </a:rPr>
              <a:t>cắt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một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tờ</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nhưng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đánh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dấu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Em </a:t>
            </a:r>
            <a:r>
              <a:rPr lang="en-US" sz="2400" dirty="0" err="1">
                <a:latin typeface="Times New Roman" panose="02020603050405020304" pitchFamily="18" charset="0"/>
                <a:cs typeface="Times New Roman" panose="02020603050405020304" pitchFamily="18" charset="0"/>
              </a:rPr>
              <a:t>hãy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gấp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giúp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bạn</a:t>
            </a:r>
            <a:r>
              <a:rPr lang="en-US" sz="2400" dirty="0">
                <a:latin typeface="Times New Roman" panose="02020603050405020304" pitchFamily="18" charset="0"/>
                <a:cs typeface="Times New Roman" panose="02020603050405020304" pitchFamily="18" charset="0"/>
              </a:rPr>
              <a:t> Hoa </a:t>
            </a:r>
            <a:r>
              <a:rPr lang="en-US" sz="2400" dirty="0" err="1">
                <a:latin typeface="Times New Roman" panose="02020603050405020304" pitchFamily="18" charset="0"/>
                <a:cs typeface="Times New Roman" panose="02020603050405020304" pitchFamily="18" charset="0"/>
              </a:rPr>
              <a:t>xác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định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tâm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tròn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đó</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nhé</a:t>
            </a:r>
            <a:r>
              <a:rPr lang="en-US" sz="2400" dirty="0">
                <a:latin typeface="Times New Roman" panose="02020603050405020304" pitchFamily="18" charset="0"/>
                <a:cs typeface="Times New Roman" panose="02020603050405020304" pitchFamily="18" charset="0"/>
              </a:rPr>
              <a:t>!</a:t>
            </a:r>
          </a:p>
        </p:txBody>
      </p:sp>
      <p:pic>
        <p:nvPicPr>
          <p:cNvPr id="2" name="y2meta.com-[GSP 5.0] Gấp Giấy Xác Định Tâm Hình Tròn-(1080p)">
            <a:hlinkClick r:id="" action="ppaction://media"/>
            <a:extLst>
              <a:ext uri="{FF2B5EF4-FFF2-40B4-BE49-F238E27FC236}">
                <a16:creationId xmlns:a16="http://schemas.microsoft.com/office/drawing/2014/main" id="{0E1B7D75-7C49-F47A-9CA9-DB6B36CCFF4E}"/>
              </a:ext>
            </a:extLst>
          </p:cNvPr>
          <p:cNvPicPr>
            <a:picLocks noChangeAspect="1"/>
          </p:cNvPicPr>
          <p:nvPr>
            <a:videoFile r:link="rId2"/>
            <p:extLst>
              <p:ext uri="{DAA4B4D4-6D71-4841-9C94-3DE7FCFB9230}">
                <p14:media xmlns:p14="http://schemas.microsoft.com/office/powerpoint/2010/main" r:embed="rId1"/>
              </p:ext>
            </p:extLst>
          </p:nvPr>
        </p:nvPicPr>
        <p:blipFill>
          <a:blip r:embed="rId6"/>
          <a:stretch>
            <a:fillRect/>
          </a:stretch>
        </p:blipFill>
        <p:spPr>
          <a:xfrm>
            <a:off x="1819560" y="1745022"/>
            <a:ext cx="9606337" cy="5403565"/>
          </a:xfrm>
          <a:prstGeom prst="rect">
            <a:avLst/>
          </a:prstGeom>
        </p:spPr>
      </p:pic>
    </p:spTree>
    <p:extLst>
      <p:ext uri="{BB962C8B-B14F-4D97-AF65-F5344CB8AC3E}">
        <p14:creationId xmlns:p14="http://schemas.microsoft.com/office/powerpoint/2010/main" val="3847370766"/>
      </p:ext>
    </p:extLst>
  </p:cSld>
  <p:clrMapOvr>
    <a:masterClrMapping/>
  </p:clrMapOvr>
  <p:transition spd="slow">
    <p:fade/>
  </p:transition>
  <p:timing>
    <p:tnLst>
      <p:par>
        <p:cTn id="1" dur="indefinite" restart="never" nodeType="tmRoot">
          <p:childTnLst>
            <p:video>
              <p:cMediaNode vol="80000">
                <p:cTn id="2" fill="hold" display="0">
                  <p:stCondLst>
                    <p:cond delay="indefinite"/>
                  </p:stCondLst>
                </p:cTn>
                <p:tgtEl>
                  <p:spTgt spid="2"/>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8269372"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3" y="107270"/>
            <a:ext cx="8673765" cy="523220"/>
          </a:xfrm>
          <a:prstGeom prst="rect">
            <a:avLst/>
          </a:prstGeom>
          <a:noFill/>
        </p:spPr>
        <p:txBody>
          <a:bodyPr wrap="square">
            <a:spAutoFit/>
          </a:bodyPr>
          <a:lstStyle/>
          <a:p>
            <a:r>
              <a:rPr lang="en-US" sz="2800" b="1" dirty="0">
                <a:solidFill>
                  <a:srgbClr val="C55A11"/>
                </a:solidFill>
                <a:latin typeface="Times New Roman" panose="02020603050405020304" pitchFamily="18" charset="0"/>
                <a:cs typeface="Times New Roman" panose="02020603050405020304" pitchFamily="18" charset="0"/>
              </a:rPr>
              <a:t>GIỚI THIỆU NỘI DUNG CHÍNH CỦA CHƯƠNG</a:t>
            </a:r>
            <a:endParaRPr lang="en-US" sz="2800" dirty="0">
              <a:solidFill>
                <a:srgbClr val="C55A11"/>
              </a:solidFill>
            </a:endParaRPr>
          </a:p>
        </p:txBody>
      </p:sp>
      <p:sp>
        <p:nvSpPr>
          <p:cNvPr id="25" name="Rectangle 8">
            <a:extLst>
              <a:ext uri="{FF2B5EF4-FFF2-40B4-BE49-F238E27FC236}">
                <a16:creationId xmlns:a16="http://schemas.microsoft.com/office/drawing/2014/main" id="{E5F907BA-4B64-D8DE-E72B-C21DFDAA0E0A}"/>
              </a:ext>
            </a:extLst>
          </p:cNvPr>
          <p:cNvSpPr>
            <a:spLocks noChangeArrowheads="1"/>
          </p:cNvSpPr>
          <p:nvPr/>
        </p:nvSpPr>
        <p:spPr bwMode="auto">
          <a:xfrm>
            <a:off x="1881700" y="5540187"/>
            <a:ext cx="35738793"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2" name="TextBox 1">
            <a:extLst>
              <a:ext uri="{FF2B5EF4-FFF2-40B4-BE49-F238E27FC236}">
                <a16:creationId xmlns:a16="http://schemas.microsoft.com/office/drawing/2014/main" id="{51602072-8850-EFF0-1DA6-A85DE3885E38}"/>
              </a:ext>
            </a:extLst>
          </p:cNvPr>
          <p:cNvSpPr txBox="1"/>
          <p:nvPr/>
        </p:nvSpPr>
        <p:spPr>
          <a:xfrm>
            <a:off x="-215758" y="2750291"/>
            <a:ext cx="3215811" cy="1477328"/>
          </a:xfrm>
          <a:prstGeom prst="rect">
            <a:avLst/>
          </a:prstGeom>
          <a:noFill/>
        </p:spPr>
        <p:txBody>
          <a:bodyPr wrap="square" rtlCol="0">
            <a:spAutoFit/>
          </a:bodyPr>
          <a:lstStyle/>
          <a:p>
            <a:pPr algn="ctr"/>
            <a:r>
              <a:rPr lang="en-US" sz="3000" b="1" dirty="0">
                <a:solidFill>
                  <a:srgbClr val="FF0000"/>
                </a:solidFill>
                <a:latin typeface="Times New Roman" panose="02020603050405020304" pitchFamily="18" charset="0"/>
                <a:cs typeface="Times New Roman" panose="02020603050405020304" pitchFamily="18" charset="0"/>
              </a:rPr>
              <a:t>CHƯƠNG V: </a:t>
            </a:r>
          </a:p>
          <a:p>
            <a:pPr algn="ctr"/>
            <a:r>
              <a:rPr lang="en-US" sz="3000" b="1" dirty="0">
                <a:solidFill>
                  <a:srgbClr val="FF0000"/>
                </a:solidFill>
                <a:latin typeface="Times New Roman" panose="02020603050405020304" pitchFamily="18" charset="0"/>
                <a:cs typeface="Times New Roman" panose="02020603050405020304" pitchFamily="18" charset="0"/>
              </a:rPr>
              <a:t>ĐƯỜNG TRÒN</a:t>
            </a:r>
          </a:p>
          <a:p>
            <a:pPr algn="ctr"/>
            <a:endParaRPr lang="en-US" sz="3000" dirty="0"/>
          </a:p>
        </p:txBody>
      </p:sp>
      <p:graphicFrame>
        <p:nvGraphicFramePr>
          <p:cNvPr id="3" name="Diagram 2">
            <a:extLst>
              <a:ext uri="{FF2B5EF4-FFF2-40B4-BE49-F238E27FC236}">
                <a16:creationId xmlns:a16="http://schemas.microsoft.com/office/drawing/2014/main" id="{AA34CFB9-8DA6-5172-3605-B6B6136AFD44}"/>
              </a:ext>
            </a:extLst>
          </p:cNvPr>
          <p:cNvGraphicFramePr/>
          <p:nvPr>
            <p:extLst>
              <p:ext uri="{D42A27DB-BD31-4B8C-83A1-F6EECF244321}">
                <p14:modId xmlns:p14="http://schemas.microsoft.com/office/powerpoint/2010/main" val="905592509"/>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049914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3"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Rounded Rectangle 2"/>
              <p:cNvSpPr/>
              <p:nvPr/>
            </p:nvSpPr>
            <p:spPr>
              <a:xfrm>
                <a:off x="0" y="884539"/>
                <a:ext cx="11821889" cy="1771673"/>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rgbClr val="2704FC"/>
                    </a:solidFill>
                    <a:latin typeface="Times New Roman" panose="02020603050405020304" pitchFamily="18" charset="0"/>
                    <a:cs typeface="Times New Roman" panose="02020603050405020304" pitchFamily="18" charset="0"/>
                  </a:rPr>
                  <a:t>Bài 1 (SGK/99): Trong </a:t>
                </a:r>
                <a:r>
                  <a:rPr lang="en-US" sz="2800" dirty="0" err="1">
                    <a:solidFill>
                      <a:srgbClr val="2704FC"/>
                    </a:solidFill>
                    <a:latin typeface="Times New Roman" panose="02020603050405020304" pitchFamily="18" charset="0"/>
                    <a:cs typeface="Times New Roman" panose="02020603050405020304" pitchFamily="18" charset="0"/>
                  </a:rPr>
                  <a:t>Hình</a:t>
                </a:r>
                <a:r>
                  <a:rPr lang="en-US" sz="2800" dirty="0">
                    <a:solidFill>
                      <a:srgbClr val="2704FC"/>
                    </a:solidFill>
                    <a:latin typeface="Times New Roman" panose="02020603050405020304" pitchFamily="18" charset="0"/>
                    <a:cs typeface="Times New Roman" panose="02020603050405020304" pitchFamily="18" charset="0"/>
                  </a:rPr>
                  <a:t> 6, </a:t>
                </a:r>
                <a:r>
                  <a:rPr lang="en-US" sz="2800" dirty="0" err="1">
                    <a:solidFill>
                      <a:srgbClr val="2704FC"/>
                    </a:solidFill>
                    <a:latin typeface="Times New Roman" panose="02020603050405020304" pitchFamily="18" charset="0"/>
                    <a:cs typeface="Times New Roman" panose="02020603050405020304" pitchFamily="18" charset="0"/>
                  </a:rPr>
                  <a:t>có</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ba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với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các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kính</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lần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lượt</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𝐴𝐵</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𝐴𝐶</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𝐶𝐷</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Hãy</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sắp</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xếp</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độ</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dài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ba</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đoạn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thẳng</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𝐴𝐵</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𝐴𝐶</m:t>
                    </m:r>
                    <m:r>
                      <a:rPr lang="en-US" sz="2800" b="0" i="1" smtClean="0">
                        <a:solidFill>
                          <a:srgbClr val="2704FC"/>
                        </a:solidFill>
                        <a:latin typeface="Cambria Math" panose="02040503050406030204" pitchFamily="18" charset="0"/>
                      </a:rPr>
                      <m:t>, </m:t>
                    </m:r>
                    <m:r>
                      <a:rPr lang="en-US" sz="2800" b="0" i="1" smtClean="0">
                        <a:solidFill>
                          <a:srgbClr val="2704FC"/>
                        </a:solidFill>
                        <a:latin typeface="Cambria Math" panose="02040503050406030204" pitchFamily="18" charset="0"/>
                      </a:rPr>
                      <m:t>𝐶𝐷</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theo</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thứ</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tự</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tăng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dần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và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giải</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thích</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kết</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quả</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tìm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được</a:t>
                </a:r>
                <a:endParaRPr lang="en-US" sz="2800" dirty="0">
                  <a:solidFill>
                    <a:srgbClr val="2704FC"/>
                  </a:solidFill>
                  <a:latin typeface="Times New Roman" panose="02020603050405020304" pitchFamily="18" charset="0"/>
                  <a:cs typeface="Times New Roman" panose="02020603050405020304" pitchFamily="18" charset="0"/>
                </a:endParaRPr>
              </a:p>
            </p:txBody>
          </p:sp>
        </mc:Choice>
        <mc:Fallback>
          <p:sp>
            <p:nvSpPr>
              <p:cNvPr id="3" name="Rounded Rectangle 2"/>
              <p:cNvSpPr>
                <a:spLocks noRot="1" noChangeAspect="1" noMove="1" noResize="1" noEditPoints="1" noAdjustHandles="1" noChangeArrowheads="1" noChangeShapeType="1" noTextEdit="1"/>
              </p:cNvSpPr>
              <p:nvPr/>
            </p:nvSpPr>
            <p:spPr>
              <a:xfrm>
                <a:off x="0" y="884539"/>
                <a:ext cx="11821889" cy="1771673"/>
              </a:xfrm>
              <a:prstGeom prst="roundRect">
                <a:avLst/>
              </a:prstGeom>
              <a:blipFill>
                <a:blip r:embed="rId3"/>
                <a:stretch>
                  <a:fillRect l="-258"/>
                </a:stretch>
              </a:blipFill>
            </p:spPr>
            <p:txBody>
              <a:bodyPr/>
              <a:lstStyle/>
              <a:p>
                <a:r>
                  <a:rPr lang="en-US">
                    <a:noFill/>
                  </a:rPr>
                  <a:t> </a:t>
                </a:r>
              </a:p>
            </p:txBody>
          </p:sp>
        </mc:Fallback>
      </mc:AlternateContent>
      <p:sp>
        <p:nvSpPr>
          <p:cNvPr id="31" name="Rectangle: Rounded Corners 15">
            <a:extLst>
              <a:ext uri="{FF2B5EF4-FFF2-40B4-BE49-F238E27FC236}">
                <a16:creationId xmlns:a16="http://schemas.microsoft.com/office/drawing/2014/main" id="{249932DB-CD76-4630-9D2C-4ECAD7A72C8D}"/>
              </a:ext>
            </a:extLst>
          </p:cNvPr>
          <p:cNvSpPr/>
          <p:nvPr/>
        </p:nvSpPr>
        <p:spPr>
          <a:xfrm>
            <a:off x="4103124" y="90380"/>
            <a:ext cx="4684200" cy="794159"/>
          </a:xfrm>
          <a:prstGeom prst="roundRect">
            <a:avLst/>
          </a:prstGeom>
          <a:solidFill>
            <a:srgbClr val="FAC8EC"/>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1"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HOẠT</a:t>
            </a:r>
            <a:r>
              <a:rPr kumimoji="0" lang="en-US" sz="2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ĐỘNG </a:t>
            </a:r>
            <a:r>
              <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LUYỆN</a:t>
            </a:r>
            <a:r>
              <a:rPr kumimoji="0" lang="en-US" sz="2800" b="1" i="0" u="none" strike="noStrike" kern="1200" cap="none" spc="0" normalizeH="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TẬP</a:t>
            </a:r>
            <a:endParaRPr kumimoji="0" 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32" name="Picture 31">
            <a:extLst>
              <a:ext uri="{FF2B5EF4-FFF2-40B4-BE49-F238E27FC236}">
                <a16:creationId xmlns:a16="http://schemas.microsoft.com/office/drawing/2014/main" id="{851A463E-E6A6-B7ED-C32B-646A27A0722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038" y="2850341"/>
            <a:ext cx="3638777" cy="3431190"/>
          </a:xfrm>
          <a:prstGeom prst="rect">
            <a:avLst/>
          </a:prstGeom>
          <a:noFill/>
          <a:ln>
            <a:noFill/>
          </a:ln>
        </p:spPr>
      </p:pic>
      <mc:AlternateContent xmlns:mc="http://schemas.openxmlformats.org/markup-compatibility/2006">
        <mc:Choice xmlns:a14="http://schemas.microsoft.com/office/drawing/2010/main" Requires="a14">
          <p:sp>
            <p:nvSpPr>
              <p:cNvPr id="33" name="TextBox 32">
                <a:extLst>
                  <a:ext uri="{FF2B5EF4-FFF2-40B4-BE49-F238E27FC236}">
                    <a16:creationId xmlns:a16="http://schemas.microsoft.com/office/drawing/2014/main" id="{DF70A6ED-3296-930A-3B53-8347E3BC3F53}"/>
                  </a:ext>
                </a:extLst>
              </p:cNvPr>
              <p:cNvSpPr txBox="1"/>
              <p:nvPr/>
            </p:nvSpPr>
            <p:spPr>
              <a:xfrm>
                <a:off x="3685716" y="2862961"/>
                <a:ext cx="7525623" cy="2677656"/>
              </a:xfrm>
              <a:prstGeom prst="rect">
                <a:avLst/>
              </a:prstGeom>
              <a:noFill/>
            </p:spPr>
            <p:txBody>
              <a:bodyPr wrap="square" rtlCol="0">
                <a:spAutoFit/>
              </a:bodyPr>
              <a:lstStyle/>
              <a:p>
                <a:pPr algn="ctr"/>
                <a:r>
                  <a:rPr lang="en-US" sz="2800" dirty="0" err="1">
                    <a:solidFill>
                      <a:srgbClr val="2704FC"/>
                    </a:solidFill>
                    <a:latin typeface="Times New Roman" panose="02020603050405020304" pitchFamily="18" charset="0"/>
                    <a:cs typeface="Times New Roman" panose="02020603050405020304" pitchFamily="18" charset="0"/>
                  </a:rPr>
                  <a:t>Giải</a:t>
                </a:r>
                <a:endParaRPr lang="en-US" sz="2800" dirty="0">
                  <a:solidFill>
                    <a:srgbClr val="2704FC"/>
                  </a:solidFill>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r>
                      <a:rPr lang="en-US" sz="2800" b="0" i="1" smtClean="0">
                        <a:latin typeface="Cambria Math" panose="02040503050406030204" pitchFamily="18" charset="0"/>
                      </a:rPr>
                      <m:t>&gt;</m:t>
                    </m:r>
                    <m:r>
                      <a:rPr lang="en-US" sz="2800" b="0" i="1" smtClean="0">
                        <a:latin typeface="Cambria Math" panose="02040503050406030204" pitchFamily="18" charset="0"/>
                      </a:rPr>
                      <m:t>𝐴𝐶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a:t>
                </a:r>
              </a:p>
              <a:p>
                <a:r>
                  <a:rPr lang="en-US" sz="2800" dirty="0">
                    <a:latin typeface="Times New Roman" panose="02020603050405020304" pitchFamily="18" charset="0"/>
                    <a:cs typeface="Times New Roman" panose="02020603050405020304" pitchFamily="18" charset="0"/>
                  </a:rPr>
                  <a:t>Xét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𝐴𝐶</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𝐶𝐷</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ra</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𝐴𝐶</m:t>
                    </m:r>
                    <m:r>
                      <a:rPr lang="en-US" sz="2800" b="0" i="1" smtClean="0">
                        <a:latin typeface="Cambria Math" panose="02040503050406030204" pitchFamily="18" charset="0"/>
                      </a:rPr>
                      <m:t>&gt;</m:t>
                    </m:r>
                    <m:r>
                      <a:rPr lang="en-US" sz="2800" b="0" i="1" smtClean="0">
                        <a:latin typeface="Cambria Math" panose="02040503050406030204" pitchFamily="18" charset="0"/>
                      </a:rPr>
                      <m:t>𝐶𝐷</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dây</a:t>
                </a:r>
                <a:endParaRPr lang="en-US" sz="280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𝐴𝐵</m:t>
                    </m:r>
                    <m:r>
                      <a:rPr lang="en-US" sz="2800" b="0" i="1" smtClean="0">
                        <a:latin typeface="Cambria Math" panose="02040503050406030204" pitchFamily="18" charset="0"/>
                      </a:rPr>
                      <m:t>&gt;</m:t>
                    </m:r>
                    <m:r>
                      <a:rPr lang="en-US" sz="2800" b="0" i="1" smtClean="0">
                        <a:latin typeface="Cambria Math" panose="02040503050406030204" pitchFamily="18" charset="0"/>
                      </a:rPr>
                      <m:t>𝐴𝐶</m:t>
                    </m:r>
                    <m:r>
                      <a:rPr lang="en-US" sz="2800" b="0" i="1" smtClean="0">
                        <a:latin typeface="Cambria Math" panose="02040503050406030204" pitchFamily="18" charset="0"/>
                      </a:rPr>
                      <m:t>&gt;</m:t>
                    </m:r>
                    <m:r>
                      <a:rPr lang="en-US" sz="2800" b="0" i="1" smtClean="0">
                        <a:latin typeface="Cambria Math" panose="02040503050406030204" pitchFamily="18" charset="0"/>
                      </a:rPr>
                      <m:t>𝐶𝐷</m:t>
                    </m:r>
                  </m:oMath>
                </a14:m>
                <a:endParaRPr lang="en-US" sz="2800" dirty="0">
                  <a:latin typeface="Times New Roman" panose="02020603050405020304" pitchFamily="18" charset="0"/>
                  <a:cs typeface="Times New Roman" panose="02020603050405020304" pitchFamily="18" charset="0"/>
                </a:endParaRPr>
              </a:p>
            </p:txBody>
          </p:sp>
        </mc:Choice>
        <mc:Fallback>
          <p:sp>
            <p:nvSpPr>
              <p:cNvPr id="33" name="TextBox 32">
                <a:extLst>
                  <a:ext uri="{FF2B5EF4-FFF2-40B4-BE49-F238E27FC236}">
                    <a16:creationId xmlns:a16="http://schemas.microsoft.com/office/drawing/2014/main" id="{DF70A6ED-3296-930A-3B53-8347E3BC3F53}"/>
                  </a:ext>
                </a:extLst>
              </p:cNvPr>
              <p:cNvSpPr txBox="1">
                <a:spLocks noRot="1" noChangeAspect="1" noMove="1" noResize="1" noEditPoints="1" noAdjustHandles="1" noChangeArrowheads="1" noChangeShapeType="1" noTextEdit="1"/>
              </p:cNvSpPr>
              <p:nvPr/>
            </p:nvSpPr>
            <p:spPr>
              <a:xfrm>
                <a:off x="3685716" y="2862961"/>
                <a:ext cx="7525623" cy="2677656"/>
              </a:xfrm>
              <a:prstGeom prst="rect">
                <a:avLst/>
              </a:prstGeom>
              <a:blipFill>
                <a:blip r:embed="rId5"/>
                <a:stretch>
                  <a:fillRect l="-1702" t="-2506" r="-891" b="-5467"/>
                </a:stretch>
              </a:blipFill>
            </p:spPr>
            <p:txBody>
              <a:bodyPr/>
              <a:lstStyle/>
              <a:p>
                <a:r>
                  <a:rPr lang="en-US">
                    <a:noFill/>
                  </a:rPr>
                  <a:t> </a:t>
                </a:r>
              </a:p>
            </p:txBody>
          </p:sp>
        </mc:Fallback>
      </mc:AlternateContent>
    </p:spTree>
    <p:extLst>
      <p:ext uri="{BB962C8B-B14F-4D97-AF65-F5344CB8AC3E}">
        <p14:creationId xmlns:p14="http://schemas.microsoft.com/office/powerpoint/2010/main" val="72293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86813" y="99607"/>
            <a:ext cx="11868948" cy="6658786"/>
          </a:xfrm>
          <a:custGeom>
            <a:avLst/>
            <a:gdLst>
              <a:gd name="connsiteX0" fmla="*/ 0 w 11868948"/>
              <a:gd name="connsiteY0" fmla="*/ 0 h 6658786"/>
              <a:gd name="connsiteX1" fmla="*/ 11868948 w 11868948"/>
              <a:gd name="connsiteY1" fmla="*/ 0 h 6658786"/>
              <a:gd name="connsiteX2" fmla="*/ 11868948 w 11868948"/>
              <a:gd name="connsiteY2" fmla="*/ 6658786 h 6658786"/>
              <a:gd name="connsiteX3" fmla="*/ 0 w 11868948"/>
              <a:gd name="connsiteY3" fmla="*/ 6658786 h 6658786"/>
              <a:gd name="connsiteX4" fmla="*/ 0 w 11868948"/>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68948" h="6658786" extrusionOk="0">
                <a:moveTo>
                  <a:pt x="0" y="0"/>
                </a:moveTo>
                <a:cubicBezTo>
                  <a:pt x="2526283" y="118645"/>
                  <a:pt x="8306219" y="116012"/>
                  <a:pt x="11868948" y="0"/>
                </a:cubicBezTo>
                <a:cubicBezTo>
                  <a:pt x="11736066" y="1360470"/>
                  <a:pt x="11953899" y="5310941"/>
                  <a:pt x="11868948" y="6658786"/>
                </a:cubicBezTo>
                <a:cubicBezTo>
                  <a:pt x="6722493" y="6793386"/>
                  <a:pt x="5493896"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186813" y="187693"/>
            <a:ext cx="5717294" cy="493723"/>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HOẠT ĐỘNG VẬN DỤNG</a:t>
            </a:r>
          </a:p>
        </p:txBody>
      </p:sp>
      <p:pic>
        <p:nvPicPr>
          <p:cNvPr id="6" name="Picture 5" descr="A circle with a dotted line and a black dot&#10;&#10;Description automatically generated">
            <a:extLst>
              <a:ext uri="{FF2B5EF4-FFF2-40B4-BE49-F238E27FC236}">
                <a16:creationId xmlns:a16="http://schemas.microsoft.com/office/drawing/2014/main" id="{7D0F45FD-419C-8E3D-665E-6A3663AC7ADB}"/>
              </a:ext>
            </a:extLst>
          </p:cNvPr>
          <p:cNvPicPr>
            <a:picLocks noChangeAspect="1"/>
          </p:cNvPicPr>
          <p:nvPr/>
        </p:nvPicPr>
        <p:blipFill>
          <a:blip r:embed="rId3"/>
          <a:stretch>
            <a:fillRect/>
          </a:stretch>
        </p:blipFill>
        <p:spPr>
          <a:xfrm>
            <a:off x="6581966" y="325264"/>
            <a:ext cx="4795935" cy="3778516"/>
          </a:xfrm>
          <a:prstGeom prst="rect">
            <a:avLst/>
          </a:prstGeom>
        </p:spPr>
      </p:pic>
      <p:sp>
        <p:nvSpPr>
          <p:cNvPr id="9" name="TextBox 8">
            <a:extLst>
              <a:ext uri="{FF2B5EF4-FFF2-40B4-BE49-F238E27FC236}">
                <a16:creationId xmlns:a16="http://schemas.microsoft.com/office/drawing/2014/main" id="{364DE9D8-1305-79BB-DEF1-8950EA639373}"/>
              </a:ext>
            </a:extLst>
          </p:cNvPr>
          <p:cNvSpPr txBox="1"/>
          <p:nvPr/>
        </p:nvSpPr>
        <p:spPr>
          <a:xfrm>
            <a:off x="244204" y="1035409"/>
            <a:ext cx="5496804" cy="249299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2600" i="1" dirty="0" err="1">
                <a:solidFill>
                  <a:srgbClr val="2704FC"/>
                </a:solidFill>
                <a:latin typeface="Times New Roman" panose="02020603050405020304" pitchFamily="18" charset="0"/>
                <a:cs typeface="Times New Roman" panose="02020603050405020304" pitchFamily="18" charset="0"/>
              </a:rPr>
              <a:t>Bài</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toán</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mở</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đầu</a:t>
            </a:r>
            <a:r>
              <a:rPr lang="en-US" sz="2600" i="1" dirty="0">
                <a:solidFill>
                  <a:srgbClr val="2704FC"/>
                </a:solidFill>
                <a:latin typeface="Times New Roman" panose="02020603050405020304" pitchFamily="18" charset="0"/>
                <a:cs typeface="Times New Roman" panose="02020603050405020304" pitchFamily="18" charset="0"/>
              </a:rPr>
              <a:t>: Hai </a:t>
            </a:r>
            <a:r>
              <a:rPr lang="en-US" sz="2600" i="1" dirty="0" err="1">
                <a:solidFill>
                  <a:srgbClr val="2704FC"/>
                </a:solidFill>
                <a:latin typeface="Times New Roman" panose="02020603050405020304" pitchFamily="18" charset="0"/>
                <a:cs typeface="Times New Roman" panose="02020603050405020304" pitchFamily="18" charset="0"/>
              </a:rPr>
              <a:t>cầu</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thủ</a:t>
            </a:r>
            <a:r>
              <a:rPr lang="en-US" sz="2600" i="1" dirty="0">
                <a:solidFill>
                  <a:srgbClr val="2704FC"/>
                </a:solidFill>
                <a:latin typeface="Times New Roman" panose="02020603050405020304" pitchFamily="18" charset="0"/>
                <a:cs typeface="Times New Roman" panose="02020603050405020304" pitchFamily="18" charset="0"/>
              </a:rPr>
              <a:t> ở </a:t>
            </a:r>
            <a:r>
              <a:rPr lang="en-US" sz="2600" i="1" dirty="0" err="1">
                <a:solidFill>
                  <a:srgbClr val="2704FC"/>
                </a:solidFill>
                <a:latin typeface="Times New Roman" panose="02020603050405020304" pitchFamily="18" charset="0"/>
                <a:cs typeface="Times New Roman" panose="02020603050405020304" pitchFamily="18" charset="0"/>
              </a:rPr>
              <a:t>hai</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vị</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trí</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như</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trên</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hình</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vẽ</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Nếu</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hai</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cầu</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thủ</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xuất</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phát</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cùng</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một</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lúc</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và</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chạy</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thẳng</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tới</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quả</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bóng</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với</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vận</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tốc</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bằng</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nhau</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thì</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theo</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em</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cầu</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thủ</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nào</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chạm</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vào</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bóng</a:t>
            </a:r>
            <a:r>
              <a:rPr lang="en-US" sz="2600" i="1" dirty="0">
                <a:solidFill>
                  <a:srgbClr val="2704FC"/>
                </a:solidFill>
                <a:latin typeface="Times New Roman" panose="02020603050405020304" pitchFamily="18" charset="0"/>
                <a:cs typeface="Times New Roman" panose="02020603050405020304" pitchFamily="18" charset="0"/>
              </a:rPr>
              <a:t> </a:t>
            </a:r>
            <a:r>
              <a:rPr lang="en-US" sz="2600" i="1" dirty="0" err="1">
                <a:solidFill>
                  <a:srgbClr val="2704FC"/>
                </a:solidFill>
                <a:latin typeface="Times New Roman" panose="02020603050405020304" pitchFamily="18" charset="0"/>
                <a:cs typeface="Times New Roman" panose="02020603050405020304" pitchFamily="18" charset="0"/>
              </a:rPr>
              <a:t>trước</a:t>
            </a:r>
            <a:r>
              <a:rPr lang="en-US" sz="2600" i="1" dirty="0">
                <a:solidFill>
                  <a:srgbClr val="2704FC"/>
                </a:solidFill>
                <a:latin typeface="Times New Roman" panose="02020603050405020304" pitchFamily="18" charset="0"/>
                <a:cs typeface="Times New Roman" panose="02020603050405020304" pitchFamily="18" charset="0"/>
              </a:rPr>
              <a:t>?</a:t>
            </a:r>
            <a:endParaRPr lang="en-US" sz="2600" i="1" dirty="0">
              <a:solidFill>
                <a:srgbClr val="2704FC"/>
              </a:solidFill>
            </a:endParaRPr>
          </a:p>
        </p:txBody>
      </p:sp>
      <p:sp>
        <p:nvSpPr>
          <p:cNvPr id="11" name="Speech Bubble: Oval 10">
            <a:extLst>
              <a:ext uri="{FF2B5EF4-FFF2-40B4-BE49-F238E27FC236}">
                <a16:creationId xmlns:a16="http://schemas.microsoft.com/office/drawing/2014/main" id="{E4051A48-9E1A-988B-A9E6-C87F4A5DEC14}"/>
              </a:ext>
            </a:extLst>
          </p:cNvPr>
          <p:cNvSpPr/>
          <p:nvPr/>
        </p:nvSpPr>
        <p:spPr>
          <a:xfrm>
            <a:off x="2104708" y="4329437"/>
            <a:ext cx="9962147" cy="1787367"/>
          </a:xfrm>
          <a:prstGeom prst="wedgeEllipseCallout">
            <a:avLst>
              <a:gd name="adj1" fmla="val -34632"/>
              <a:gd name="adj2" fmla="val 76860"/>
            </a:avLst>
          </a:prstGeom>
          <a:solidFill>
            <a:schemeClr val="accent2">
              <a:lumMod val="40000"/>
              <a:lumOff val="6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vi-VN" sz="2400" dirty="0">
                <a:solidFill>
                  <a:srgbClr val="2704FC"/>
                </a:solidFill>
                <a:effectLst/>
                <a:latin typeface="Times New Roman" panose="02020603050405020304" pitchFamily="18" charset="0"/>
                <a:ea typeface="Calibri" panose="020F0502020204030204" pitchFamily="34" charset="0"/>
              </a:rPr>
              <a:t>Cầu thủ áo đỏ sẽ chạm vào quả bóng trước. Vì khoảng cách từ cầu thủ áo đỏ đến quả bóng là dây của đường tròn, khoảng cách của cầu thủ áo xanh đến quả bóng là đường kính của đường tròn.</a:t>
            </a:r>
            <a:endParaRPr lang="en-US" sz="2400" dirty="0">
              <a:solidFill>
                <a:srgbClr val="2704FC"/>
              </a:solidFill>
            </a:endParaRPr>
          </a:p>
        </p:txBody>
      </p:sp>
      <p:pic>
        <p:nvPicPr>
          <p:cNvPr id="14" name="Picture 13">
            <a:extLst>
              <a:ext uri="{FF2B5EF4-FFF2-40B4-BE49-F238E27FC236}">
                <a16:creationId xmlns:a16="http://schemas.microsoft.com/office/drawing/2014/main" id="{46A31532-FD91-23F9-02EC-902FC76D8341}"/>
              </a:ext>
            </a:extLst>
          </p:cNvPr>
          <p:cNvPicPr>
            <a:picLocks noChangeAspect="1"/>
          </p:cNvPicPr>
          <p:nvPr/>
        </p:nvPicPr>
        <p:blipFill>
          <a:blip r:embed="rId4"/>
          <a:stretch>
            <a:fillRect/>
          </a:stretch>
        </p:blipFill>
        <p:spPr>
          <a:xfrm>
            <a:off x="244204" y="4681190"/>
            <a:ext cx="1922813" cy="1989117"/>
          </a:xfrm>
          <a:prstGeom prst="rect">
            <a:avLst/>
          </a:prstGeom>
        </p:spPr>
      </p:pic>
    </p:spTree>
    <p:extLst>
      <p:ext uri="{BB962C8B-B14F-4D97-AF65-F5344CB8AC3E}">
        <p14:creationId xmlns:p14="http://schemas.microsoft.com/office/powerpoint/2010/main" val="317547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1000"/>
                                        <p:tgtEl>
                                          <p:spTgt spid="14"/>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randombar(horizontal)">
                                      <p:cBhvr>
                                        <p:cTn id="1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5D60562-028E-4B92-BB2B-E55173015A53}"/>
              </a:ext>
            </a:extLst>
          </p:cNvPr>
          <p:cNvSpPr/>
          <p:nvPr/>
        </p:nvSpPr>
        <p:spPr>
          <a:xfrm>
            <a:off x="112542" y="99607"/>
            <a:ext cx="11943219" cy="6658786"/>
          </a:xfrm>
          <a:custGeom>
            <a:avLst/>
            <a:gdLst>
              <a:gd name="connsiteX0" fmla="*/ 0 w 11943219"/>
              <a:gd name="connsiteY0" fmla="*/ 0 h 6658786"/>
              <a:gd name="connsiteX1" fmla="*/ 11943219 w 11943219"/>
              <a:gd name="connsiteY1" fmla="*/ 0 h 6658786"/>
              <a:gd name="connsiteX2" fmla="*/ 11943219 w 11943219"/>
              <a:gd name="connsiteY2" fmla="*/ 6658786 h 6658786"/>
              <a:gd name="connsiteX3" fmla="*/ 0 w 11943219"/>
              <a:gd name="connsiteY3" fmla="*/ 6658786 h 6658786"/>
              <a:gd name="connsiteX4" fmla="*/ 0 w 11943219"/>
              <a:gd name="connsiteY4" fmla="*/ 0 h 6658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43219" h="6658786" extrusionOk="0">
                <a:moveTo>
                  <a:pt x="0" y="0"/>
                </a:moveTo>
                <a:cubicBezTo>
                  <a:pt x="4310450" y="118645"/>
                  <a:pt x="8658619" y="116012"/>
                  <a:pt x="11943219" y="0"/>
                </a:cubicBezTo>
                <a:cubicBezTo>
                  <a:pt x="11810337" y="1360470"/>
                  <a:pt x="12028170" y="5310941"/>
                  <a:pt x="11943219" y="6658786"/>
                </a:cubicBezTo>
                <a:cubicBezTo>
                  <a:pt x="10454998" y="6793386"/>
                  <a:pt x="2886094" y="6501590"/>
                  <a:pt x="0" y="6658786"/>
                </a:cubicBezTo>
                <a:cubicBezTo>
                  <a:pt x="-20187" y="5944707"/>
                  <a:pt x="-152480" y="740150"/>
                  <a:pt x="0" y="0"/>
                </a:cubicBezTo>
                <a:close/>
              </a:path>
            </a:pathLst>
          </a:custGeom>
          <a:noFill/>
          <a:ln w="69850">
            <a:solidFill>
              <a:srgbClr val="1F4E79"/>
            </a:solidFill>
            <a:extLst>
              <a:ext uri="{C807C97D-BFC1-408E-A445-0C87EB9F89A2}">
                <ask:lineSketchStyleProps xmlns:ask="http://schemas.microsoft.com/office/drawing/2018/sketchyshapes" sd="1219033472">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4">
            <a:extLst>
              <a:ext uri="{FF2B5EF4-FFF2-40B4-BE49-F238E27FC236}">
                <a16:creationId xmlns:a16="http://schemas.microsoft.com/office/drawing/2014/main" id="{58E6D429-DC53-47C4-8036-1E9D12B8E28B}"/>
              </a:ext>
            </a:extLst>
          </p:cNvPr>
          <p:cNvSpPr/>
          <p:nvPr/>
        </p:nvSpPr>
        <p:spPr>
          <a:xfrm>
            <a:off x="3225504" y="328207"/>
            <a:ext cx="5717294" cy="956117"/>
          </a:xfrm>
          <a:prstGeom prst="roundRect">
            <a:avLst>
              <a:gd name="adj" fmla="val 50000"/>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latin typeface="Times New Roman" panose="02020603050405020304" pitchFamily="18" charset="0"/>
                <a:cs typeface="Times New Roman" panose="02020603050405020304" pitchFamily="18" charset="0"/>
              </a:rPr>
              <a:t>HƯỚNG DẪN TỰ HỌC Ở NHÀ</a:t>
            </a:r>
          </a:p>
        </p:txBody>
      </p:sp>
      <p:sp>
        <p:nvSpPr>
          <p:cNvPr id="27" name="TextBox 26">
            <a:extLst>
              <a:ext uri="{FF2B5EF4-FFF2-40B4-BE49-F238E27FC236}">
                <a16:creationId xmlns:a16="http://schemas.microsoft.com/office/drawing/2014/main" id="{CE530CE9-79B6-4A34-9DE8-7F769B44A120}"/>
              </a:ext>
            </a:extLst>
          </p:cNvPr>
          <p:cNvSpPr txBox="1"/>
          <p:nvPr/>
        </p:nvSpPr>
        <p:spPr>
          <a:xfrm>
            <a:off x="2070100" y="1690724"/>
            <a:ext cx="8843065" cy="2219838"/>
          </a:xfrm>
          <a:custGeom>
            <a:avLst/>
            <a:gdLst>
              <a:gd name="connsiteX0" fmla="*/ 0 w 8843065"/>
              <a:gd name="connsiteY0" fmla="*/ 0 h 2219838"/>
              <a:gd name="connsiteX1" fmla="*/ 501107 w 8843065"/>
              <a:gd name="connsiteY1" fmla="*/ 0 h 2219838"/>
              <a:gd name="connsiteX2" fmla="*/ 1090645 w 8843065"/>
              <a:gd name="connsiteY2" fmla="*/ 0 h 2219838"/>
              <a:gd name="connsiteX3" fmla="*/ 1414890 w 8843065"/>
              <a:gd name="connsiteY3" fmla="*/ 0 h 2219838"/>
              <a:gd name="connsiteX4" fmla="*/ 1827567 w 8843065"/>
              <a:gd name="connsiteY4" fmla="*/ 0 h 2219838"/>
              <a:gd name="connsiteX5" fmla="*/ 2593966 w 8843065"/>
              <a:gd name="connsiteY5" fmla="*/ 0 h 2219838"/>
              <a:gd name="connsiteX6" fmla="*/ 3271934 w 8843065"/>
              <a:gd name="connsiteY6" fmla="*/ 0 h 2219838"/>
              <a:gd name="connsiteX7" fmla="*/ 3949902 w 8843065"/>
              <a:gd name="connsiteY7" fmla="*/ 0 h 2219838"/>
              <a:gd name="connsiteX8" fmla="*/ 4539440 w 8843065"/>
              <a:gd name="connsiteY8" fmla="*/ 0 h 2219838"/>
              <a:gd name="connsiteX9" fmla="*/ 5217408 w 8843065"/>
              <a:gd name="connsiteY9" fmla="*/ 0 h 2219838"/>
              <a:gd name="connsiteX10" fmla="*/ 5630085 w 8843065"/>
              <a:gd name="connsiteY10" fmla="*/ 0 h 2219838"/>
              <a:gd name="connsiteX11" fmla="*/ 6396484 w 8843065"/>
              <a:gd name="connsiteY11" fmla="*/ 0 h 2219838"/>
              <a:gd name="connsiteX12" fmla="*/ 6720729 w 8843065"/>
              <a:gd name="connsiteY12" fmla="*/ 0 h 2219838"/>
              <a:gd name="connsiteX13" fmla="*/ 7044975 w 8843065"/>
              <a:gd name="connsiteY13" fmla="*/ 0 h 2219838"/>
              <a:gd name="connsiteX14" fmla="*/ 7546082 w 8843065"/>
              <a:gd name="connsiteY14" fmla="*/ 0 h 2219838"/>
              <a:gd name="connsiteX15" fmla="*/ 8224050 w 8843065"/>
              <a:gd name="connsiteY15" fmla="*/ 0 h 2219838"/>
              <a:gd name="connsiteX16" fmla="*/ 8843065 w 8843065"/>
              <a:gd name="connsiteY16" fmla="*/ 0 h 2219838"/>
              <a:gd name="connsiteX17" fmla="*/ 8843065 w 8843065"/>
              <a:gd name="connsiteY17" fmla="*/ 599356 h 2219838"/>
              <a:gd name="connsiteX18" fmla="*/ 8843065 w 8843065"/>
              <a:gd name="connsiteY18" fmla="*/ 1087721 h 2219838"/>
              <a:gd name="connsiteX19" fmla="*/ 8843065 w 8843065"/>
              <a:gd name="connsiteY19" fmla="*/ 1642680 h 2219838"/>
              <a:gd name="connsiteX20" fmla="*/ 8843065 w 8843065"/>
              <a:gd name="connsiteY20" fmla="*/ 2219838 h 2219838"/>
              <a:gd name="connsiteX21" fmla="*/ 8518819 w 8843065"/>
              <a:gd name="connsiteY21" fmla="*/ 2219838 h 2219838"/>
              <a:gd name="connsiteX22" fmla="*/ 7840851 w 8843065"/>
              <a:gd name="connsiteY22" fmla="*/ 2219838 h 2219838"/>
              <a:gd name="connsiteX23" fmla="*/ 7428175 w 8843065"/>
              <a:gd name="connsiteY23" fmla="*/ 2219838 h 2219838"/>
              <a:gd name="connsiteX24" fmla="*/ 6661776 w 8843065"/>
              <a:gd name="connsiteY24" fmla="*/ 2219838 h 2219838"/>
              <a:gd name="connsiteX25" fmla="*/ 6160669 w 8843065"/>
              <a:gd name="connsiteY25" fmla="*/ 2219838 h 2219838"/>
              <a:gd name="connsiteX26" fmla="*/ 5747992 w 8843065"/>
              <a:gd name="connsiteY26" fmla="*/ 2219838 h 2219838"/>
              <a:gd name="connsiteX27" fmla="*/ 5158455 w 8843065"/>
              <a:gd name="connsiteY27" fmla="*/ 2219838 h 2219838"/>
              <a:gd name="connsiteX28" fmla="*/ 4834209 w 8843065"/>
              <a:gd name="connsiteY28" fmla="*/ 2219838 h 2219838"/>
              <a:gd name="connsiteX29" fmla="*/ 4156241 w 8843065"/>
              <a:gd name="connsiteY29" fmla="*/ 2219838 h 2219838"/>
              <a:gd name="connsiteX30" fmla="*/ 3743564 w 8843065"/>
              <a:gd name="connsiteY30" fmla="*/ 2219838 h 2219838"/>
              <a:gd name="connsiteX31" fmla="*/ 3330888 w 8843065"/>
              <a:gd name="connsiteY31" fmla="*/ 2219838 h 2219838"/>
              <a:gd name="connsiteX32" fmla="*/ 2652920 w 8843065"/>
              <a:gd name="connsiteY32" fmla="*/ 2219838 h 2219838"/>
              <a:gd name="connsiteX33" fmla="*/ 2151812 w 8843065"/>
              <a:gd name="connsiteY33" fmla="*/ 2219838 h 2219838"/>
              <a:gd name="connsiteX34" fmla="*/ 1562275 w 8843065"/>
              <a:gd name="connsiteY34" fmla="*/ 2219838 h 2219838"/>
              <a:gd name="connsiteX35" fmla="*/ 1149598 w 8843065"/>
              <a:gd name="connsiteY35" fmla="*/ 2219838 h 2219838"/>
              <a:gd name="connsiteX36" fmla="*/ 648491 w 8843065"/>
              <a:gd name="connsiteY36" fmla="*/ 2219838 h 2219838"/>
              <a:gd name="connsiteX37" fmla="*/ 0 w 8843065"/>
              <a:gd name="connsiteY37" fmla="*/ 2219838 h 2219838"/>
              <a:gd name="connsiteX38" fmla="*/ 0 w 8843065"/>
              <a:gd name="connsiteY38" fmla="*/ 1642680 h 2219838"/>
              <a:gd name="connsiteX39" fmla="*/ 0 w 8843065"/>
              <a:gd name="connsiteY39" fmla="*/ 1043324 h 2219838"/>
              <a:gd name="connsiteX40" fmla="*/ 0 w 8843065"/>
              <a:gd name="connsiteY40" fmla="*/ 510563 h 2219838"/>
              <a:gd name="connsiteX41" fmla="*/ 0 w 8843065"/>
              <a:gd name="connsiteY41" fmla="*/ 0 h 2219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8843065" h="2219838" fill="none" extrusionOk="0">
                <a:moveTo>
                  <a:pt x="0" y="0"/>
                </a:moveTo>
                <a:cubicBezTo>
                  <a:pt x="249319" y="-14634"/>
                  <a:pt x="272652" y="45559"/>
                  <a:pt x="501107" y="0"/>
                </a:cubicBezTo>
                <a:cubicBezTo>
                  <a:pt x="729562" y="-45559"/>
                  <a:pt x="941578" y="57901"/>
                  <a:pt x="1090645" y="0"/>
                </a:cubicBezTo>
                <a:cubicBezTo>
                  <a:pt x="1239712" y="-57901"/>
                  <a:pt x="1276531" y="17206"/>
                  <a:pt x="1414890" y="0"/>
                </a:cubicBezTo>
                <a:cubicBezTo>
                  <a:pt x="1553250" y="-17206"/>
                  <a:pt x="1672845" y="25323"/>
                  <a:pt x="1827567" y="0"/>
                </a:cubicBezTo>
                <a:cubicBezTo>
                  <a:pt x="1982289" y="-25323"/>
                  <a:pt x="2272286" y="13189"/>
                  <a:pt x="2593966" y="0"/>
                </a:cubicBezTo>
                <a:cubicBezTo>
                  <a:pt x="2915646" y="-13189"/>
                  <a:pt x="3101982" y="53839"/>
                  <a:pt x="3271934" y="0"/>
                </a:cubicBezTo>
                <a:cubicBezTo>
                  <a:pt x="3441886" y="-53839"/>
                  <a:pt x="3787272" y="7571"/>
                  <a:pt x="3949902" y="0"/>
                </a:cubicBezTo>
                <a:cubicBezTo>
                  <a:pt x="4112532" y="-7571"/>
                  <a:pt x="4376014" y="70362"/>
                  <a:pt x="4539440" y="0"/>
                </a:cubicBezTo>
                <a:cubicBezTo>
                  <a:pt x="4702866" y="-70362"/>
                  <a:pt x="4918634" y="41614"/>
                  <a:pt x="5217408" y="0"/>
                </a:cubicBezTo>
                <a:cubicBezTo>
                  <a:pt x="5516182" y="-41614"/>
                  <a:pt x="5470733" y="20814"/>
                  <a:pt x="5630085" y="0"/>
                </a:cubicBezTo>
                <a:cubicBezTo>
                  <a:pt x="5789437" y="-20814"/>
                  <a:pt x="6021969" y="73138"/>
                  <a:pt x="6396484" y="0"/>
                </a:cubicBezTo>
                <a:cubicBezTo>
                  <a:pt x="6770999" y="-73138"/>
                  <a:pt x="6573980" y="27437"/>
                  <a:pt x="6720729" y="0"/>
                </a:cubicBezTo>
                <a:cubicBezTo>
                  <a:pt x="6867478" y="-27437"/>
                  <a:pt x="6957202" y="560"/>
                  <a:pt x="7044975" y="0"/>
                </a:cubicBezTo>
                <a:cubicBezTo>
                  <a:pt x="7132748" y="-560"/>
                  <a:pt x="7346379" y="3782"/>
                  <a:pt x="7546082" y="0"/>
                </a:cubicBezTo>
                <a:cubicBezTo>
                  <a:pt x="7745785" y="-3782"/>
                  <a:pt x="8005260" y="44890"/>
                  <a:pt x="8224050" y="0"/>
                </a:cubicBezTo>
                <a:cubicBezTo>
                  <a:pt x="8442840" y="-44890"/>
                  <a:pt x="8685018" y="54025"/>
                  <a:pt x="8843065" y="0"/>
                </a:cubicBezTo>
                <a:cubicBezTo>
                  <a:pt x="8845506" y="253787"/>
                  <a:pt x="8800225" y="386699"/>
                  <a:pt x="8843065" y="599356"/>
                </a:cubicBezTo>
                <a:cubicBezTo>
                  <a:pt x="8885905" y="812013"/>
                  <a:pt x="8805029" y="920320"/>
                  <a:pt x="8843065" y="1087721"/>
                </a:cubicBezTo>
                <a:cubicBezTo>
                  <a:pt x="8881101" y="1255123"/>
                  <a:pt x="8836509" y="1472320"/>
                  <a:pt x="8843065" y="1642680"/>
                </a:cubicBezTo>
                <a:cubicBezTo>
                  <a:pt x="8849621" y="1813040"/>
                  <a:pt x="8783221" y="1966545"/>
                  <a:pt x="8843065" y="2219838"/>
                </a:cubicBezTo>
                <a:cubicBezTo>
                  <a:pt x="8727227" y="2239778"/>
                  <a:pt x="8631328" y="2219770"/>
                  <a:pt x="8518819" y="2219838"/>
                </a:cubicBezTo>
                <a:cubicBezTo>
                  <a:pt x="8406310" y="2219906"/>
                  <a:pt x="8023211" y="2164135"/>
                  <a:pt x="7840851" y="2219838"/>
                </a:cubicBezTo>
                <a:cubicBezTo>
                  <a:pt x="7658491" y="2275541"/>
                  <a:pt x="7557666" y="2197242"/>
                  <a:pt x="7428175" y="2219838"/>
                </a:cubicBezTo>
                <a:cubicBezTo>
                  <a:pt x="7298684" y="2242434"/>
                  <a:pt x="6846598" y="2183863"/>
                  <a:pt x="6661776" y="2219838"/>
                </a:cubicBezTo>
                <a:cubicBezTo>
                  <a:pt x="6476954" y="2255813"/>
                  <a:pt x="6290770" y="2190497"/>
                  <a:pt x="6160669" y="2219838"/>
                </a:cubicBezTo>
                <a:cubicBezTo>
                  <a:pt x="6030568" y="2249179"/>
                  <a:pt x="5870156" y="2217333"/>
                  <a:pt x="5747992" y="2219838"/>
                </a:cubicBezTo>
                <a:cubicBezTo>
                  <a:pt x="5625828" y="2222343"/>
                  <a:pt x="5284531" y="2151874"/>
                  <a:pt x="5158455" y="2219838"/>
                </a:cubicBezTo>
                <a:cubicBezTo>
                  <a:pt x="5032379" y="2287802"/>
                  <a:pt x="4993290" y="2215747"/>
                  <a:pt x="4834209" y="2219838"/>
                </a:cubicBezTo>
                <a:cubicBezTo>
                  <a:pt x="4675128" y="2223929"/>
                  <a:pt x="4398854" y="2176971"/>
                  <a:pt x="4156241" y="2219838"/>
                </a:cubicBezTo>
                <a:cubicBezTo>
                  <a:pt x="3913628" y="2262705"/>
                  <a:pt x="3940942" y="2186022"/>
                  <a:pt x="3743564" y="2219838"/>
                </a:cubicBezTo>
                <a:cubicBezTo>
                  <a:pt x="3546186" y="2253654"/>
                  <a:pt x="3424362" y="2195699"/>
                  <a:pt x="3330888" y="2219838"/>
                </a:cubicBezTo>
                <a:cubicBezTo>
                  <a:pt x="3237414" y="2243977"/>
                  <a:pt x="2844292" y="2158042"/>
                  <a:pt x="2652920" y="2219838"/>
                </a:cubicBezTo>
                <a:cubicBezTo>
                  <a:pt x="2461548" y="2281634"/>
                  <a:pt x="2359652" y="2175067"/>
                  <a:pt x="2151812" y="2219838"/>
                </a:cubicBezTo>
                <a:cubicBezTo>
                  <a:pt x="1943972" y="2264609"/>
                  <a:pt x="1688350" y="2164155"/>
                  <a:pt x="1562275" y="2219838"/>
                </a:cubicBezTo>
                <a:cubicBezTo>
                  <a:pt x="1436200" y="2275521"/>
                  <a:pt x="1263014" y="2170931"/>
                  <a:pt x="1149598" y="2219838"/>
                </a:cubicBezTo>
                <a:cubicBezTo>
                  <a:pt x="1036182" y="2268745"/>
                  <a:pt x="848514" y="2179442"/>
                  <a:pt x="648491" y="2219838"/>
                </a:cubicBezTo>
                <a:cubicBezTo>
                  <a:pt x="448468" y="2260234"/>
                  <a:pt x="271622" y="2188321"/>
                  <a:pt x="0" y="2219838"/>
                </a:cubicBezTo>
                <a:cubicBezTo>
                  <a:pt x="-6455" y="2014629"/>
                  <a:pt x="40945" y="1780404"/>
                  <a:pt x="0" y="1642680"/>
                </a:cubicBezTo>
                <a:cubicBezTo>
                  <a:pt x="-40945" y="1504956"/>
                  <a:pt x="37810" y="1333760"/>
                  <a:pt x="0" y="1043324"/>
                </a:cubicBezTo>
                <a:cubicBezTo>
                  <a:pt x="-37810" y="752888"/>
                  <a:pt x="57424" y="703347"/>
                  <a:pt x="0" y="510563"/>
                </a:cubicBezTo>
                <a:cubicBezTo>
                  <a:pt x="-57424" y="317779"/>
                  <a:pt x="40027" y="193942"/>
                  <a:pt x="0" y="0"/>
                </a:cubicBezTo>
                <a:close/>
              </a:path>
              <a:path w="8843065" h="2219838" stroke="0" extrusionOk="0">
                <a:moveTo>
                  <a:pt x="0" y="0"/>
                </a:moveTo>
                <a:cubicBezTo>
                  <a:pt x="167365" y="-19896"/>
                  <a:pt x="230447" y="3938"/>
                  <a:pt x="412676" y="0"/>
                </a:cubicBezTo>
                <a:cubicBezTo>
                  <a:pt x="594905" y="-3938"/>
                  <a:pt x="913636" y="47347"/>
                  <a:pt x="1090645" y="0"/>
                </a:cubicBezTo>
                <a:cubicBezTo>
                  <a:pt x="1267654" y="-47347"/>
                  <a:pt x="1482272" y="70126"/>
                  <a:pt x="1857044" y="0"/>
                </a:cubicBezTo>
                <a:cubicBezTo>
                  <a:pt x="2231816" y="-70126"/>
                  <a:pt x="2465171" y="90911"/>
                  <a:pt x="2623443" y="0"/>
                </a:cubicBezTo>
                <a:cubicBezTo>
                  <a:pt x="2781715" y="-90911"/>
                  <a:pt x="2950528" y="55917"/>
                  <a:pt x="3124550" y="0"/>
                </a:cubicBezTo>
                <a:cubicBezTo>
                  <a:pt x="3298572" y="-55917"/>
                  <a:pt x="3293197" y="32518"/>
                  <a:pt x="3448795" y="0"/>
                </a:cubicBezTo>
                <a:cubicBezTo>
                  <a:pt x="3604394" y="-32518"/>
                  <a:pt x="3861656" y="64983"/>
                  <a:pt x="4126764" y="0"/>
                </a:cubicBezTo>
                <a:cubicBezTo>
                  <a:pt x="4391872" y="-64983"/>
                  <a:pt x="4401918" y="3747"/>
                  <a:pt x="4627871" y="0"/>
                </a:cubicBezTo>
                <a:cubicBezTo>
                  <a:pt x="4853824" y="-3747"/>
                  <a:pt x="5026559" y="52874"/>
                  <a:pt x="5217408" y="0"/>
                </a:cubicBezTo>
                <a:cubicBezTo>
                  <a:pt x="5408257" y="-52874"/>
                  <a:pt x="5442394" y="14423"/>
                  <a:pt x="5541654" y="0"/>
                </a:cubicBezTo>
                <a:cubicBezTo>
                  <a:pt x="5640914" y="-14423"/>
                  <a:pt x="5883860" y="9121"/>
                  <a:pt x="6042761" y="0"/>
                </a:cubicBezTo>
                <a:cubicBezTo>
                  <a:pt x="6201662" y="-9121"/>
                  <a:pt x="6224672" y="34368"/>
                  <a:pt x="6367007" y="0"/>
                </a:cubicBezTo>
                <a:cubicBezTo>
                  <a:pt x="6509342" y="-34368"/>
                  <a:pt x="6618986" y="11867"/>
                  <a:pt x="6691253" y="0"/>
                </a:cubicBezTo>
                <a:cubicBezTo>
                  <a:pt x="6763520" y="-11867"/>
                  <a:pt x="6979975" y="25066"/>
                  <a:pt x="7103929" y="0"/>
                </a:cubicBezTo>
                <a:cubicBezTo>
                  <a:pt x="7227883" y="-25066"/>
                  <a:pt x="7335571" y="35788"/>
                  <a:pt x="7516605" y="0"/>
                </a:cubicBezTo>
                <a:cubicBezTo>
                  <a:pt x="7697639" y="-35788"/>
                  <a:pt x="7913235" y="58381"/>
                  <a:pt x="8106143" y="0"/>
                </a:cubicBezTo>
                <a:cubicBezTo>
                  <a:pt x="8299051" y="-58381"/>
                  <a:pt x="8621973" y="77371"/>
                  <a:pt x="8843065" y="0"/>
                </a:cubicBezTo>
                <a:cubicBezTo>
                  <a:pt x="8889388" y="164728"/>
                  <a:pt x="8805660" y="424526"/>
                  <a:pt x="8843065" y="577158"/>
                </a:cubicBezTo>
                <a:cubicBezTo>
                  <a:pt x="8880470" y="729790"/>
                  <a:pt x="8815528" y="1040711"/>
                  <a:pt x="8843065" y="1176514"/>
                </a:cubicBezTo>
                <a:cubicBezTo>
                  <a:pt x="8870602" y="1312317"/>
                  <a:pt x="8842986" y="1528657"/>
                  <a:pt x="8843065" y="1731474"/>
                </a:cubicBezTo>
                <a:cubicBezTo>
                  <a:pt x="8843144" y="1934291"/>
                  <a:pt x="8801293" y="1995009"/>
                  <a:pt x="8843065" y="2219838"/>
                </a:cubicBezTo>
                <a:cubicBezTo>
                  <a:pt x="8671862" y="2271692"/>
                  <a:pt x="8572271" y="2203734"/>
                  <a:pt x="8341958" y="2219838"/>
                </a:cubicBezTo>
                <a:cubicBezTo>
                  <a:pt x="8111645" y="2235942"/>
                  <a:pt x="7935577" y="2153211"/>
                  <a:pt x="7575559" y="2219838"/>
                </a:cubicBezTo>
                <a:cubicBezTo>
                  <a:pt x="7215541" y="2286465"/>
                  <a:pt x="7015106" y="2205445"/>
                  <a:pt x="6809160" y="2219838"/>
                </a:cubicBezTo>
                <a:cubicBezTo>
                  <a:pt x="6603214" y="2234231"/>
                  <a:pt x="6348162" y="2149612"/>
                  <a:pt x="6219622" y="2219838"/>
                </a:cubicBezTo>
                <a:cubicBezTo>
                  <a:pt x="6091082" y="2290064"/>
                  <a:pt x="5880681" y="2151304"/>
                  <a:pt x="5630085" y="2219838"/>
                </a:cubicBezTo>
                <a:cubicBezTo>
                  <a:pt x="5379489" y="2288372"/>
                  <a:pt x="5172254" y="2208142"/>
                  <a:pt x="4863686" y="2219838"/>
                </a:cubicBezTo>
                <a:cubicBezTo>
                  <a:pt x="4555118" y="2231534"/>
                  <a:pt x="4585004" y="2199363"/>
                  <a:pt x="4362579" y="2219838"/>
                </a:cubicBezTo>
                <a:cubicBezTo>
                  <a:pt x="4140154" y="2240313"/>
                  <a:pt x="4109872" y="2219785"/>
                  <a:pt x="3861472" y="2219838"/>
                </a:cubicBezTo>
                <a:cubicBezTo>
                  <a:pt x="3613072" y="2219891"/>
                  <a:pt x="3585527" y="2179133"/>
                  <a:pt x="3448795" y="2219838"/>
                </a:cubicBezTo>
                <a:cubicBezTo>
                  <a:pt x="3312063" y="2260543"/>
                  <a:pt x="3279580" y="2219008"/>
                  <a:pt x="3124550" y="2219838"/>
                </a:cubicBezTo>
                <a:cubicBezTo>
                  <a:pt x="2969521" y="2220668"/>
                  <a:pt x="2852248" y="2181394"/>
                  <a:pt x="2623443" y="2219838"/>
                </a:cubicBezTo>
                <a:cubicBezTo>
                  <a:pt x="2394638" y="2258282"/>
                  <a:pt x="2414127" y="2198865"/>
                  <a:pt x="2210766" y="2219838"/>
                </a:cubicBezTo>
                <a:cubicBezTo>
                  <a:pt x="2007405" y="2240811"/>
                  <a:pt x="1926745" y="2179444"/>
                  <a:pt x="1709659" y="2219838"/>
                </a:cubicBezTo>
                <a:cubicBezTo>
                  <a:pt x="1492573" y="2260232"/>
                  <a:pt x="1271824" y="2166800"/>
                  <a:pt x="943260" y="2219838"/>
                </a:cubicBezTo>
                <a:cubicBezTo>
                  <a:pt x="614696" y="2272876"/>
                  <a:pt x="303862" y="2137717"/>
                  <a:pt x="0" y="2219838"/>
                </a:cubicBezTo>
                <a:cubicBezTo>
                  <a:pt x="-14900" y="2014344"/>
                  <a:pt x="43725" y="1805268"/>
                  <a:pt x="0" y="1664879"/>
                </a:cubicBezTo>
                <a:cubicBezTo>
                  <a:pt x="-43725" y="1524490"/>
                  <a:pt x="21815" y="1385993"/>
                  <a:pt x="0" y="1132117"/>
                </a:cubicBezTo>
                <a:cubicBezTo>
                  <a:pt x="-21815" y="878241"/>
                  <a:pt x="61125" y="804156"/>
                  <a:pt x="0" y="577158"/>
                </a:cubicBezTo>
                <a:cubicBezTo>
                  <a:pt x="-61125" y="350160"/>
                  <a:pt x="15842" y="211338"/>
                  <a:pt x="0" y="0"/>
                </a:cubicBezTo>
                <a:close/>
              </a:path>
            </a:pathLst>
          </a:custGeom>
          <a:ln w="28575">
            <a:extLst>
              <a:ext uri="{C807C97D-BFC1-408E-A445-0C87EB9F89A2}">
                <ask:lineSketchStyleProps xmlns:ask="http://schemas.microsoft.com/office/drawing/2018/sketchyshapes" sd="4066315049">
                  <a:prstGeom prst="rect">
                    <a:avLst/>
                  </a:prstGeom>
                  <ask:type>
                    <ask:lineSketchScribble/>
                  </ask:type>
                </ask:lineSketchStyleProps>
              </a:ext>
            </a:extLst>
          </a:ln>
        </p:spPr>
        <p:style>
          <a:lnRef idx="2">
            <a:schemeClr val="accent2"/>
          </a:lnRef>
          <a:fillRef idx="1">
            <a:schemeClr val="lt1"/>
          </a:fillRef>
          <a:effectRef idx="0">
            <a:schemeClr val="accent2"/>
          </a:effectRef>
          <a:fontRef idx="minor">
            <a:schemeClr val="dk1"/>
          </a:fontRef>
        </p:style>
        <p:txBody>
          <a:bodyPr wrap="square">
            <a:spAutoFit/>
          </a:bodyPr>
          <a:lstStyle/>
          <a:p>
            <a:pPr>
              <a:lnSpc>
                <a:spcPct val="150000"/>
              </a:lnSpc>
            </a:pPr>
            <a:r>
              <a:rPr lang="nl-NL" sz="3200" b="1" dirty="0">
                <a:solidFill>
                  <a:srgbClr val="0070C0"/>
                </a:solidFill>
                <a:latin typeface="Times New Roman" panose="02020603050405020304" pitchFamily="18" charset="0"/>
              </a:rPr>
              <a:t>- Học bài theo SGK và vở ghi.</a:t>
            </a:r>
          </a:p>
          <a:p>
            <a:pPr>
              <a:lnSpc>
                <a:spcPct val="150000"/>
              </a:lnSpc>
            </a:pPr>
            <a:r>
              <a:rPr lang="nl-NL" sz="3200" b="1" dirty="0">
                <a:solidFill>
                  <a:srgbClr val="0070C0"/>
                </a:solidFill>
                <a:latin typeface="Times New Roman" panose="02020603050405020304" pitchFamily="18" charset="0"/>
              </a:rPr>
              <a:t>- Xem lại các bài tập đã chữa trong bài học.</a:t>
            </a:r>
            <a:endParaRPr lang="en-US" sz="3200" b="1" dirty="0">
              <a:solidFill>
                <a:srgbClr val="0070C0"/>
              </a:solidFill>
              <a:latin typeface="Times New Roman" panose="02020603050405020304" pitchFamily="18" charset="0"/>
            </a:endParaRPr>
          </a:p>
          <a:p>
            <a:pPr>
              <a:lnSpc>
                <a:spcPct val="150000"/>
              </a:lnSpc>
            </a:pPr>
            <a:r>
              <a:rPr lang="nl-NL" sz="3200" b="1" dirty="0">
                <a:solidFill>
                  <a:srgbClr val="0070C0"/>
                </a:solidFill>
                <a:latin typeface="Times New Roman" panose="02020603050405020304" pitchFamily="18" charset="0"/>
              </a:rPr>
              <a:t>- Làm bài tập: 3, 4, 6 (SGK/100)</a:t>
            </a:r>
            <a:endParaRPr lang="en-US" sz="3200" b="1" dirty="0">
              <a:solidFill>
                <a:srgbClr val="0070C0"/>
              </a:solidFill>
              <a:latin typeface="Times New Roman" panose="02020603050405020304" pitchFamily="18" charset="0"/>
            </a:endParaRPr>
          </a:p>
        </p:txBody>
      </p:sp>
    </p:spTree>
    <p:extLst>
      <p:ext uri="{BB962C8B-B14F-4D97-AF65-F5344CB8AC3E}">
        <p14:creationId xmlns:p14="http://schemas.microsoft.com/office/powerpoint/2010/main" val="3295275958"/>
      </p:ext>
    </p:extLst>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5">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5F415-7490-4054-85B4-10F7AE6D3385}"/>
              </a:ext>
            </a:extLst>
          </p:cNvPr>
          <p:cNvSpPr>
            <a:spLocks noGrp="1"/>
          </p:cNvSpPr>
          <p:nvPr>
            <p:ph type="ctrTitle"/>
          </p:nvPr>
        </p:nvSpPr>
        <p:spPr>
          <a:xfrm>
            <a:off x="1524000" y="852207"/>
            <a:ext cx="9144000" cy="2387600"/>
          </a:xfrm>
        </p:spPr>
        <p:txBody>
          <a:bodyPr>
            <a:normAutofit/>
          </a:bodyPr>
          <a:lstStyle/>
          <a:p>
            <a:r>
              <a:rPr lang="en-US" sz="8000" dirty="0">
                <a:solidFill>
                  <a:schemeClr val="bg1"/>
                </a:solidFill>
                <a:latin typeface="Rockwell" panose="02060603020205020403" pitchFamily="18" charset="0"/>
              </a:rPr>
              <a:t>Remember…</a:t>
            </a:r>
            <a:br>
              <a:rPr lang="en-US" sz="8000" dirty="0">
                <a:solidFill>
                  <a:schemeClr val="bg1"/>
                </a:solidFill>
                <a:latin typeface="Rockwell" panose="02060603020205020403" pitchFamily="18" charset="0"/>
              </a:rPr>
            </a:br>
            <a:r>
              <a:rPr lang="en-US" sz="8000" dirty="0">
                <a:solidFill>
                  <a:schemeClr val="bg1"/>
                </a:solidFill>
                <a:latin typeface="Rockwell" panose="02060603020205020403" pitchFamily="18" charset="0"/>
              </a:rPr>
              <a:t>Safety First!</a:t>
            </a:r>
          </a:p>
        </p:txBody>
      </p:sp>
      <p:cxnSp>
        <p:nvCxnSpPr>
          <p:cNvPr id="5" name="Straight Connector 4">
            <a:extLst>
              <a:ext uri="{FF2B5EF4-FFF2-40B4-BE49-F238E27FC236}">
                <a16:creationId xmlns:a16="http://schemas.microsoft.com/office/drawing/2014/main" id="{AA65E432-C1E6-4C36-BF8E-2DA25E65DC32}"/>
              </a:ext>
              <a:ext uri="{C183D7F6-B498-43B3-948B-1728B52AA6E4}">
                <adec:decorative xmlns:adec="http://schemas.microsoft.com/office/drawing/2017/decorative" val="1"/>
              </a:ext>
            </a:extLst>
          </p:cNvPr>
          <p:cNvCxnSpPr/>
          <p:nvPr/>
        </p:nvCxnSpPr>
        <p:spPr>
          <a:xfrm>
            <a:off x="3579677" y="3278339"/>
            <a:ext cx="49149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Subtitle 2">
            <a:extLst>
              <a:ext uri="{FF2B5EF4-FFF2-40B4-BE49-F238E27FC236}">
                <a16:creationId xmlns:a16="http://schemas.microsoft.com/office/drawing/2014/main" id="{D05F6415-1E7C-453D-B6B7-DBF76BDA691B}"/>
              </a:ext>
            </a:extLst>
          </p:cNvPr>
          <p:cNvSpPr>
            <a:spLocks noGrp="1"/>
          </p:cNvSpPr>
          <p:nvPr>
            <p:ph type="subTitle" idx="1"/>
          </p:nvPr>
        </p:nvSpPr>
        <p:spPr>
          <a:xfrm>
            <a:off x="1465127" y="3620366"/>
            <a:ext cx="9144000" cy="1655762"/>
          </a:xfrm>
        </p:spPr>
        <p:txBody>
          <a:bodyPr>
            <a:normAutofit/>
          </a:bodyPr>
          <a:lstStyle/>
          <a:p>
            <a:r>
              <a:rPr lang="en-US" sz="2000">
                <a:solidFill>
                  <a:schemeClr val="bg1"/>
                </a:solidFill>
                <a:latin typeface="Tahoma" panose="020B0604030504040204" pitchFamily="34" charset="0"/>
                <a:ea typeface="Tahoma" panose="020B0604030504040204" pitchFamily="34" charset="0"/>
                <a:cs typeface="Tahoma" panose="020B0604030504040204" pitchFamily="34" charset="0"/>
              </a:rPr>
              <a:t>Thank you!</a:t>
            </a:r>
            <a:endParaRPr lang="en-US" sz="20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pic>
        <p:nvPicPr>
          <p:cNvPr id="15" name="Graphic 14" descr="Clipboard">
            <a:extLst>
              <a:ext uri="{FF2B5EF4-FFF2-40B4-BE49-F238E27FC236}">
                <a16:creationId xmlns:a16="http://schemas.microsoft.com/office/drawing/2014/main" id="{2A123BD8-A09C-49C0-98E8-54B55610A92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631394">
            <a:off x="-514584" y="4127150"/>
            <a:ext cx="3194131" cy="3194131"/>
          </a:xfrm>
          <a:prstGeom prst="rect">
            <a:avLst/>
          </a:prstGeom>
        </p:spPr>
      </p:pic>
      <p:pic>
        <p:nvPicPr>
          <p:cNvPr id="19" name="Graphic 18" descr="Ruler">
            <a:extLst>
              <a:ext uri="{FF2B5EF4-FFF2-40B4-BE49-F238E27FC236}">
                <a16:creationId xmlns:a16="http://schemas.microsoft.com/office/drawing/2014/main" id="{39130E3C-1E93-4315-AE76-13C55147DCF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18889495">
            <a:off x="10171718" y="145767"/>
            <a:ext cx="1574403" cy="1574403"/>
          </a:xfrm>
          <a:prstGeom prst="rect">
            <a:avLst/>
          </a:prstGeom>
        </p:spPr>
      </p:pic>
      <p:pic>
        <p:nvPicPr>
          <p:cNvPr id="21" name="Graphic 20" descr="Pencil">
            <a:extLst>
              <a:ext uri="{FF2B5EF4-FFF2-40B4-BE49-F238E27FC236}">
                <a16:creationId xmlns:a16="http://schemas.microsoft.com/office/drawing/2014/main" id="{FFEC1660-205F-490E-800A-0D57D250BAE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520790">
            <a:off x="10917677" y="783939"/>
            <a:ext cx="1488402" cy="1488402"/>
          </a:xfrm>
          <a:prstGeom prst="rect">
            <a:avLst/>
          </a:prstGeom>
        </p:spPr>
      </p:pic>
    </p:spTree>
    <p:extLst>
      <p:ext uri="{BB962C8B-B14F-4D97-AF65-F5344CB8AC3E}">
        <p14:creationId xmlns:p14="http://schemas.microsoft.com/office/powerpoint/2010/main" val="3889313593"/>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F0B9D66F-5601-40B8-86B8-4B94AB7C2B0B}"/>
              </a:ext>
            </a:extLst>
          </p:cNvPr>
          <p:cNvSpPr/>
          <p:nvPr/>
        </p:nvSpPr>
        <p:spPr>
          <a:xfrm>
            <a:off x="83518" y="49875"/>
            <a:ext cx="4189224" cy="653685"/>
          </a:xfrm>
          <a:prstGeom prst="round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1">
            <a:extLst>
              <a:ext uri="{FF2B5EF4-FFF2-40B4-BE49-F238E27FC236}">
                <a16:creationId xmlns:a16="http://schemas.microsoft.com/office/drawing/2014/main" id="{4D3CFCA8-27ED-41FB-92A9-BA8CC0500364}"/>
              </a:ext>
            </a:extLst>
          </p:cNvPr>
          <p:cNvSpPr txBox="1"/>
          <p:nvPr/>
        </p:nvSpPr>
        <p:spPr>
          <a:xfrm>
            <a:off x="244204" y="107270"/>
            <a:ext cx="4028538" cy="523220"/>
          </a:xfrm>
          <a:prstGeom prst="rect">
            <a:avLst/>
          </a:prstGeom>
          <a:noFill/>
        </p:spPr>
        <p:txBody>
          <a:bodyPr wrap="square">
            <a:spAutoFit/>
          </a:bodyPr>
          <a:lstStyle/>
          <a:p>
            <a:r>
              <a:rPr lang="en-US" sz="2800" b="1">
                <a:solidFill>
                  <a:srgbClr val="C55A11"/>
                </a:solidFill>
                <a:latin typeface="Times New Roman" panose="02020603050405020304" pitchFamily="18" charset="0"/>
                <a:cs typeface="Times New Roman" panose="02020603050405020304" pitchFamily="18" charset="0"/>
              </a:rPr>
              <a:t>HOẠT ĐỘNG MỞ ĐẦU</a:t>
            </a:r>
            <a:endParaRPr lang="en-US" sz="2800">
              <a:solidFill>
                <a:srgbClr val="C55A11"/>
              </a:solidFill>
            </a:endParaRPr>
          </a:p>
        </p:txBody>
      </p:sp>
      <p:pic>
        <p:nvPicPr>
          <p:cNvPr id="3" name="Picture 2" descr="A circle with a dotted line and a black dot&#10;&#10;Description automatically generated">
            <a:extLst>
              <a:ext uri="{FF2B5EF4-FFF2-40B4-BE49-F238E27FC236}">
                <a16:creationId xmlns:a16="http://schemas.microsoft.com/office/drawing/2014/main" id="{044CF779-F585-2099-FD78-90912B302A52}"/>
              </a:ext>
            </a:extLst>
          </p:cNvPr>
          <p:cNvPicPr>
            <a:picLocks noChangeAspect="1"/>
          </p:cNvPicPr>
          <p:nvPr/>
        </p:nvPicPr>
        <p:blipFill>
          <a:blip r:embed="rId3"/>
          <a:stretch>
            <a:fillRect/>
          </a:stretch>
        </p:blipFill>
        <p:spPr>
          <a:xfrm>
            <a:off x="5741008" y="278461"/>
            <a:ext cx="6450992" cy="5082465"/>
          </a:xfrm>
          <a:prstGeom prst="rect">
            <a:avLst/>
          </a:prstGeom>
        </p:spPr>
      </p:pic>
      <p:sp>
        <p:nvSpPr>
          <p:cNvPr id="7" name="TextBox 6">
            <a:extLst>
              <a:ext uri="{FF2B5EF4-FFF2-40B4-BE49-F238E27FC236}">
                <a16:creationId xmlns:a16="http://schemas.microsoft.com/office/drawing/2014/main" id="{317D7230-B15D-E038-93E2-9EA797F937E3}"/>
              </a:ext>
            </a:extLst>
          </p:cNvPr>
          <p:cNvSpPr txBox="1"/>
          <p:nvPr/>
        </p:nvSpPr>
        <p:spPr>
          <a:xfrm>
            <a:off x="244204" y="1035409"/>
            <a:ext cx="5496804" cy="286232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3000" b="1" i="1" dirty="0" err="1">
                <a:solidFill>
                  <a:srgbClr val="2704FC"/>
                </a:solidFill>
                <a:latin typeface="Times New Roman" panose="02020603050405020304" pitchFamily="18" charset="0"/>
                <a:cs typeface="Times New Roman" panose="02020603050405020304" pitchFamily="18" charset="0"/>
              </a:rPr>
              <a:t>Bài</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toán</a:t>
            </a:r>
            <a:r>
              <a:rPr lang="en-US" sz="3000" b="1" i="1" dirty="0">
                <a:solidFill>
                  <a:srgbClr val="2704FC"/>
                </a:solidFill>
                <a:latin typeface="Times New Roman" panose="02020603050405020304" pitchFamily="18" charset="0"/>
                <a:cs typeface="Times New Roman" panose="02020603050405020304" pitchFamily="18" charset="0"/>
              </a:rPr>
              <a:t>: Hai </a:t>
            </a:r>
            <a:r>
              <a:rPr lang="en-US" sz="3000" b="1" i="1" dirty="0" err="1">
                <a:solidFill>
                  <a:srgbClr val="2704FC"/>
                </a:solidFill>
                <a:latin typeface="Times New Roman" panose="02020603050405020304" pitchFamily="18" charset="0"/>
                <a:cs typeface="Times New Roman" panose="02020603050405020304" pitchFamily="18" charset="0"/>
              </a:rPr>
              <a:t>cầu</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thủ</a:t>
            </a:r>
            <a:r>
              <a:rPr lang="en-US" sz="3000" b="1" i="1" dirty="0">
                <a:solidFill>
                  <a:srgbClr val="2704FC"/>
                </a:solidFill>
                <a:latin typeface="Times New Roman" panose="02020603050405020304" pitchFamily="18" charset="0"/>
                <a:cs typeface="Times New Roman" panose="02020603050405020304" pitchFamily="18" charset="0"/>
              </a:rPr>
              <a:t> ở </a:t>
            </a:r>
            <a:r>
              <a:rPr lang="en-US" sz="3000" b="1" i="1" dirty="0" err="1">
                <a:solidFill>
                  <a:srgbClr val="2704FC"/>
                </a:solidFill>
                <a:latin typeface="Times New Roman" panose="02020603050405020304" pitchFamily="18" charset="0"/>
                <a:cs typeface="Times New Roman" panose="02020603050405020304" pitchFamily="18" charset="0"/>
              </a:rPr>
              <a:t>hai</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vị</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trí</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như</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trên</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hình</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vẽ</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Nếu</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hai</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cầu</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thủ</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xuất</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phát</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cùng</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một</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lúc</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và</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chạy</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thẳng</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tới</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quả</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bóng</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với</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vận</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tốc</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bằng</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nhau</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thì</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theo</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em</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cầu</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thủ</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nào</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chạm</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vào</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bóng</a:t>
            </a:r>
            <a:r>
              <a:rPr lang="en-US" sz="3000" b="1" i="1" dirty="0">
                <a:solidFill>
                  <a:srgbClr val="2704FC"/>
                </a:solidFill>
                <a:latin typeface="Times New Roman" panose="02020603050405020304" pitchFamily="18" charset="0"/>
                <a:cs typeface="Times New Roman" panose="02020603050405020304" pitchFamily="18" charset="0"/>
              </a:rPr>
              <a:t> </a:t>
            </a:r>
            <a:r>
              <a:rPr lang="en-US" sz="3000" b="1" i="1" dirty="0" err="1">
                <a:solidFill>
                  <a:srgbClr val="2704FC"/>
                </a:solidFill>
                <a:latin typeface="Times New Roman" panose="02020603050405020304" pitchFamily="18" charset="0"/>
                <a:cs typeface="Times New Roman" panose="02020603050405020304" pitchFamily="18" charset="0"/>
              </a:rPr>
              <a:t>trước</a:t>
            </a:r>
            <a:r>
              <a:rPr lang="en-US" sz="3000" b="1" i="1" dirty="0">
                <a:solidFill>
                  <a:srgbClr val="2704FC"/>
                </a:solidFill>
                <a:latin typeface="Times New Roman" panose="02020603050405020304" pitchFamily="18" charset="0"/>
                <a:cs typeface="Times New Roman" panose="02020603050405020304" pitchFamily="18" charset="0"/>
              </a:rPr>
              <a:t>?</a:t>
            </a:r>
            <a:endParaRPr lang="en-US" sz="3000" b="1" i="1" dirty="0">
              <a:solidFill>
                <a:srgbClr val="2704FC"/>
              </a:solidFill>
            </a:endParaRPr>
          </a:p>
        </p:txBody>
      </p:sp>
      <p:pic>
        <p:nvPicPr>
          <p:cNvPr id="8" name="!!3" descr="Wondering | Grappige gezichten, Smiley, Grappige plaatjes">
            <a:extLst>
              <a:ext uri="{FF2B5EF4-FFF2-40B4-BE49-F238E27FC236}">
                <a16:creationId xmlns:a16="http://schemas.microsoft.com/office/drawing/2014/main" id="{0B75CE3E-2C1F-6494-6D53-B77DBCA9A2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8665" y="4001178"/>
            <a:ext cx="1784971" cy="20618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35670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3" name="Hộp Văn bản 2">
            <a:extLst>
              <a:ext uri="{FF2B5EF4-FFF2-40B4-BE49-F238E27FC236}">
                <a16:creationId xmlns:a16="http://schemas.microsoft.com/office/drawing/2014/main" id="{E250EC2E-D5E8-A11E-FE33-A8963256E84A}"/>
              </a:ext>
            </a:extLst>
          </p:cNvPr>
          <p:cNvSpPr txBox="1"/>
          <p:nvPr/>
        </p:nvSpPr>
        <p:spPr>
          <a:xfrm>
            <a:off x="347993" y="187878"/>
            <a:ext cx="9611722" cy="553998"/>
          </a:xfrm>
          <a:prstGeom prst="rect">
            <a:avLst/>
          </a:prstGeom>
          <a:noFill/>
        </p:spPr>
        <p:txBody>
          <a:bodyPr wrap="square" rtlCol="0">
            <a:spAutoFit/>
          </a:bodyPr>
          <a:lstStyle/>
          <a:p>
            <a:r>
              <a:rPr lang="en-US" sz="3000" b="1" dirty="0">
                <a:solidFill>
                  <a:srgbClr val="AF519F"/>
                </a:solidFill>
                <a:latin typeface="Times New Roman" panose="02020603050405020304" pitchFamily="18" charset="0"/>
                <a:cs typeface="Times New Roman" panose="02020603050405020304" pitchFamily="18" charset="0"/>
              </a:rPr>
              <a:t>I. </a:t>
            </a:r>
            <a:r>
              <a:rPr lang="en-US" sz="3000" b="1" dirty="0" err="1">
                <a:solidFill>
                  <a:srgbClr val="AF519F"/>
                </a:solidFill>
                <a:latin typeface="Times New Roman" panose="02020603050405020304" pitchFamily="18" charset="0"/>
                <a:cs typeface="Times New Roman" panose="02020603050405020304" pitchFamily="18" charset="0"/>
              </a:rPr>
              <a:t>Khái</a:t>
            </a:r>
            <a:r>
              <a:rPr lang="en-US" sz="3000" b="1" dirty="0">
                <a:solidFill>
                  <a:srgbClr val="AF519F"/>
                </a:solidFill>
                <a:latin typeface="Times New Roman" panose="02020603050405020304" pitchFamily="18" charset="0"/>
                <a:cs typeface="Times New Roman" panose="02020603050405020304" pitchFamily="18" charset="0"/>
              </a:rPr>
              <a:t> </a:t>
            </a:r>
            <a:r>
              <a:rPr lang="en-US" sz="3000" b="1" dirty="0" err="1">
                <a:solidFill>
                  <a:srgbClr val="AF519F"/>
                </a:solidFill>
                <a:latin typeface="Times New Roman" panose="02020603050405020304" pitchFamily="18" charset="0"/>
                <a:cs typeface="Times New Roman" panose="02020603050405020304" pitchFamily="18" charset="0"/>
              </a:rPr>
              <a:t>niệm</a:t>
            </a:r>
            <a:r>
              <a:rPr lang="en-US" sz="3000" b="1" dirty="0">
                <a:solidFill>
                  <a:srgbClr val="AF519F"/>
                </a:solidFill>
                <a:latin typeface="Times New Roman" panose="02020603050405020304" pitchFamily="18" charset="0"/>
                <a:cs typeface="Times New Roman" panose="02020603050405020304" pitchFamily="18" charset="0"/>
              </a:rPr>
              <a:t> </a:t>
            </a:r>
            <a:r>
              <a:rPr lang="en-US" sz="3000" b="1" dirty="0" err="1">
                <a:solidFill>
                  <a:srgbClr val="AF519F"/>
                </a:solidFill>
                <a:latin typeface="Times New Roman" panose="02020603050405020304" pitchFamily="18" charset="0"/>
                <a:cs typeface="Times New Roman" panose="02020603050405020304" pitchFamily="18" charset="0"/>
              </a:rPr>
              <a:t>đường</a:t>
            </a:r>
            <a:r>
              <a:rPr lang="en-US" sz="3000" b="1" dirty="0">
                <a:solidFill>
                  <a:srgbClr val="AF519F"/>
                </a:solidFill>
                <a:latin typeface="Times New Roman" panose="02020603050405020304" pitchFamily="18" charset="0"/>
                <a:cs typeface="Times New Roman" panose="02020603050405020304" pitchFamily="18" charset="0"/>
              </a:rPr>
              <a:t> </a:t>
            </a:r>
            <a:r>
              <a:rPr lang="en-US" sz="3000" b="1" dirty="0" err="1">
                <a:solidFill>
                  <a:srgbClr val="AF519F"/>
                </a:solidFill>
                <a:latin typeface="Times New Roman" panose="02020603050405020304" pitchFamily="18" charset="0"/>
                <a:cs typeface="Times New Roman" panose="02020603050405020304" pitchFamily="18" charset="0"/>
              </a:rPr>
              <a:t>tròn</a:t>
            </a:r>
            <a:endParaRPr lang="en-US" sz="3000" b="1" dirty="0">
              <a:solidFill>
                <a:srgbClr val="AF519F"/>
              </a:solidFill>
              <a:latin typeface="Times New Roman" panose="02020603050405020304" pitchFamily="18" charset="0"/>
              <a:cs typeface="Times New Roman" panose="02020603050405020304" pitchFamily="18" charset="0"/>
            </a:endParaRPr>
          </a:p>
        </p:txBody>
      </p:sp>
      <p:sp>
        <p:nvSpPr>
          <p:cNvPr id="18" name="Hộp Văn bản 17">
            <a:extLst>
              <a:ext uri="{FF2B5EF4-FFF2-40B4-BE49-F238E27FC236}">
                <a16:creationId xmlns:a16="http://schemas.microsoft.com/office/drawing/2014/main" id="{225AE2A5-5738-3580-5C7C-161964F9AC15}"/>
              </a:ext>
            </a:extLst>
          </p:cNvPr>
          <p:cNvSpPr txBox="1"/>
          <p:nvPr/>
        </p:nvSpPr>
        <p:spPr>
          <a:xfrm>
            <a:off x="576469" y="812249"/>
            <a:ext cx="7412018" cy="553998"/>
          </a:xfrm>
          <a:prstGeom prst="rect">
            <a:avLst/>
          </a:prstGeom>
          <a:noFill/>
        </p:spPr>
        <p:txBody>
          <a:bodyPr wrap="square" rtlCol="0">
            <a:spAutoFit/>
          </a:bodyPr>
          <a:lstStyle/>
          <a:p>
            <a:r>
              <a:rPr lang="en-US" sz="3000" b="1" dirty="0">
                <a:solidFill>
                  <a:srgbClr val="4112EE"/>
                </a:solidFill>
                <a:latin typeface="Times New Roman" panose="02020603050405020304" pitchFamily="18" charset="0"/>
                <a:cs typeface="Times New Roman" panose="02020603050405020304" pitchFamily="18" charset="0"/>
              </a:rPr>
              <a:t>1. </a:t>
            </a:r>
            <a:r>
              <a:rPr lang="en-US" sz="3000" b="1" dirty="0" err="1">
                <a:solidFill>
                  <a:srgbClr val="4112EE"/>
                </a:solidFill>
                <a:latin typeface="Times New Roman" panose="02020603050405020304" pitchFamily="18" charset="0"/>
                <a:cs typeface="Times New Roman" panose="02020603050405020304" pitchFamily="18" charset="0"/>
              </a:rPr>
              <a:t>Khái</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niệm</a:t>
            </a:r>
            <a:endParaRPr lang="en-US" sz="3000" b="1" dirty="0">
              <a:solidFill>
                <a:srgbClr val="4112EE"/>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AE7854C-94FB-99C1-0DED-A383E8F3A323}"/>
              </a:ext>
            </a:extLst>
          </p:cNvPr>
          <p:cNvPicPr>
            <a:picLocks noChangeAspect="1"/>
          </p:cNvPicPr>
          <p:nvPr/>
        </p:nvPicPr>
        <p:blipFill>
          <a:blip r:embed="rId3"/>
          <a:stretch>
            <a:fillRect/>
          </a:stretch>
        </p:blipFill>
        <p:spPr>
          <a:xfrm>
            <a:off x="7475269" y="1063624"/>
            <a:ext cx="4057650" cy="3219450"/>
          </a:xfrm>
          <a:prstGeom prst="rect">
            <a:avLst/>
          </a:prstGeom>
        </p:spPr>
      </p:pic>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63A8DB4E-64AE-11E5-06C3-38197615FAA7}"/>
                  </a:ext>
                </a:extLst>
              </p:cNvPr>
              <p:cNvSpPr txBox="1"/>
              <p:nvPr/>
            </p:nvSpPr>
            <p:spPr>
              <a:xfrm>
                <a:off x="693451" y="1476922"/>
                <a:ext cx="6651288" cy="1815882"/>
              </a:xfrm>
              <a:prstGeom prst="rect">
                <a:avLst/>
              </a:prstGeom>
              <a:noFill/>
            </p:spPr>
            <p:txBody>
              <a:bodyPr wrap="square" rtlCol="0">
                <a:spAutoFit/>
              </a:bodyPr>
              <a:lstStyle/>
              <a:p>
                <a:r>
                  <a:rPr lang="en-US" sz="2800" b="1" i="1" dirty="0">
                    <a:solidFill>
                      <a:srgbClr val="2704FC"/>
                    </a:solidFill>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Đồng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hồ</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mô</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tả</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2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12</m:t>
                    </m:r>
                  </m:oMath>
                </a14:m>
                <a:r>
                  <a:rPr lang="en-US" sz="2800" dirty="0">
                    <a:latin typeface="Times New Roman" panose="02020603050405020304" pitchFamily="18" charset="0"/>
                    <a:cs typeface="Times New Roman" panose="02020603050405020304" pitchFamily="18" charset="0"/>
                  </a:rPr>
                  <a:t> cm. Khi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quay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đầu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phút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gì</a:t>
                </a:r>
                <a:r>
                  <a:rPr lang="en-US" sz="2800" dirty="0">
                    <a:latin typeface="Times New Roman" panose="02020603050405020304" pitchFamily="18" charset="0"/>
                    <a:cs typeface="Times New Roman" panose="02020603050405020304" pitchFamily="18" charset="0"/>
                  </a:rPr>
                  <a:t>?</a:t>
                </a:r>
              </a:p>
            </p:txBody>
          </p:sp>
        </mc:Choice>
        <mc:Fallback xmlns="">
          <p:sp>
            <p:nvSpPr>
              <p:cNvPr id="15" name="TextBox 14">
                <a:extLst>
                  <a:ext uri="{FF2B5EF4-FFF2-40B4-BE49-F238E27FC236}">
                    <a16:creationId xmlns:a16="http://schemas.microsoft.com/office/drawing/2014/main" id="{63A8DB4E-64AE-11E5-06C3-38197615FAA7}"/>
                  </a:ext>
                </a:extLst>
              </p:cNvPr>
              <p:cNvSpPr txBox="1">
                <a:spLocks noRot="1" noChangeAspect="1" noMove="1" noResize="1" noEditPoints="1" noAdjustHandles="1" noChangeArrowheads="1" noChangeShapeType="1" noTextEdit="1"/>
              </p:cNvSpPr>
              <p:nvPr/>
            </p:nvSpPr>
            <p:spPr>
              <a:xfrm>
                <a:off x="693451" y="1476922"/>
                <a:ext cx="6651288" cy="1815882"/>
              </a:xfrm>
              <a:prstGeom prst="rect">
                <a:avLst/>
              </a:prstGeom>
              <a:blipFill>
                <a:blip r:embed="rId4"/>
                <a:stretch>
                  <a:fillRect l="-1925" t="-3356" b="-8389"/>
                </a:stretch>
              </a:blipFill>
            </p:spPr>
            <p:txBody>
              <a:bodyPr/>
              <a:lstStyle/>
              <a:p>
                <a:r>
                  <a:rPr lang="en-US">
                    <a:noFill/>
                  </a:rPr>
                  <a:t> </a:t>
                </a:r>
              </a:p>
            </p:txBody>
          </p:sp>
        </mc:Fallback>
      </mc:AlternateContent>
      <p:pic>
        <p:nvPicPr>
          <p:cNvPr id="2" name="Picture 1">
            <a:extLst>
              <a:ext uri="{FF2B5EF4-FFF2-40B4-BE49-F238E27FC236}">
                <a16:creationId xmlns:a16="http://schemas.microsoft.com/office/drawing/2014/main" id="{4BACA6A0-AB84-9A2B-395A-ED7ECB493C2A}"/>
              </a:ext>
            </a:extLst>
          </p:cNvPr>
          <p:cNvPicPr>
            <a:picLocks noChangeAspect="1"/>
          </p:cNvPicPr>
          <p:nvPr/>
        </p:nvPicPr>
        <p:blipFill>
          <a:blip r:embed="rId5"/>
          <a:stretch>
            <a:fillRect/>
          </a:stretch>
        </p:blipFill>
        <p:spPr>
          <a:xfrm>
            <a:off x="641637" y="1392581"/>
            <a:ext cx="1104482" cy="575575"/>
          </a:xfrm>
          <a:prstGeom prst="rect">
            <a:avLst/>
          </a:prstGeom>
        </p:spPr>
      </p:pic>
      <p:sp>
        <p:nvSpPr>
          <p:cNvPr id="11" name="TextBox 10">
            <a:extLst>
              <a:ext uri="{FF2B5EF4-FFF2-40B4-BE49-F238E27FC236}">
                <a16:creationId xmlns:a16="http://schemas.microsoft.com/office/drawing/2014/main" id="{48682EF5-C886-FCEF-84B1-221A471ABAC6}"/>
              </a:ext>
            </a:extLst>
          </p:cNvPr>
          <p:cNvSpPr txBox="1"/>
          <p:nvPr/>
        </p:nvSpPr>
        <p:spPr>
          <a:xfrm>
            <a:off x="2718905" y="3289637"/>
            <a:ext cx="2999521" cy="523220"/>
          </a:xfrm>
          <a:prstGeom prst="rect">
            <a:avLst/>
          </a:prstGeom>
          <a:solidFill>
            <a:schemeClr val="accent2">
              <a:lumMod val="40000"/>
              <a:lumOff val="60000"/>
            </a:schemeClr>
          </a:solidFill>
          <a:ln>
            <a:solidFill>
              <a:srgbClr val="FFC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Trả</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lời</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Đường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tròn</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12" name="!!3" descr="Wondering | Grappige gezichten, Smiley, Grappige plaatjes">
            <a:extLst>
              <a:ext uri="{FF2B5EF4-FFF2-40B4-BE49-F238E27FC236}">
                <a16:creationId xmlns:a16="http://schemas.microsoft.com/office/drawing/2014/main" id="{9B4413F3-C1AB-95F0-F98B-435970A5F6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34124" y="4656206"/>
            <a:ext cx="1784971" cy="2061865"/>
          </a:xfrm>
          <a:prstGeom prst="rect">
            <a:avLst/>
          </a:prstGeom>
          <a:noFill/>
          <a:extLst>
            <a:ext uri="{909E8E84-426E-40DD-AFC4-6F175D3DCCD1}">
              <a14:hiddenFill xmlns:a14="http://schemas.microsoft.com/office/drawing/2010/main">
                <a:solidFill>
                  <a:srgbClr val="FFFFFF"/>
                </a:solidFill>
              </a14:hiddenFill>
            </a:ext>
          </a:extLst>
        </p:spPr>
      </p:pic>
      <p:sp>
        <p:nvSpPr>
          <p:cNvPr id="13" name="Speech Bubble: Oval 12">
            <a:extLst>
              <a:ext uri="{FF2B5EF4-FFF2-40B4-BE49-F238E27FC236}">
                <a16:creationId xmlns:a16="http://schemas.microsoft.com/office/drawing/2014/main" id="{26A4A6E4-1A82-68AF-A71E-B47426A84116}"/>
              </a:ext>
            </a:extLst>
          </p:cNvPr>
          <p:cNvSpPr/>
          <p:nvPr/>
        </p:nvSpPr>
        <p:spPr>
          <a:xfrm>
            <a:off x="3941315" y="4159655"/>
            <a:ext cx="6737255" cy="1216290"/>
          </a:xfrm>
          <a:prstGeom prst="wedgeEllipseCallout">
            <a:avLst>
              <a:gd name="adj1" fmla="val -42025"/>
              <a:gd name="adj2" fmla="val 7305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22899121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10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down)">
                                      <p:cBhvr>
                                        <p:cTn id="25" dur="1000"/>
                                        <p:tgtEl>
                                          <p:spTgt spid="12"/>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barn(inVertical)">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1"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9" name="Speech Bubble: Oval 8">
            <a:extLst>
              <a:ext uri="{FF2B5EF4-FFF2-40B4-BE49-F238E27FC236}">
                <a16:creationId xmlns:a16="http://schemas.microsoft.com/office/drawing/2014/main" id="{610D2177-1C43-9929-6FF4-ABA03621E7E1}"/>
              </a:ext>
            </a:extLst>
          </p:cNvPr>
          <p:cNvSpPr/>
          <p:nvPr/>
        </p:nvSpPr>
        <p:spPr>
          <a:xfrm>
            <a:off x="801019" y="2550307"/>
            <a:ext cx="6848061" cy="1441174"/>
          </a:xfrm>
          <a:prstGeom prst="wedgeEllipseCallout">
            <a:avLst>
              <a:gd name="adj1" fmla="val -33483"/>
              <a:gd name="adj2" fmla="val 68066"/>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600" b="1" i="1">
                <a:latin typeface="Times New Roman" panose="02020603050405020304" pitchFamily="18" charset="0"/>
                <a:cs typeface="Times New Roman" panose="02020603050405020304" pitchFamily="18" charset="0"/>
              </a:rPr>
              <a:t>Để vẽ đường tròn, ta cần biết những yếu tố nào?  </a:t>
            </a:r>
            <a:endParaRPr lang="en-US" sz="2600" b="1" i="1" dirty="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31F06F-F979-CE41-6E30-C7631FBDA711}"/>
                  </a:ext>
                </a:extLst>
              </p:cNvPr>
              <p:cNvSpPr txBox="1"/>
              <p:nvPr/>
            </p:nvSpPr>
            <p:spPr>
              <a:xfrm>
                <a:off x="427359" y="2018416"/>
                <a:ext cx="6614274" cy="2677656"/>
              </a:xfrm>
              <a:prstGeom prst="rect">
                <a:avLst/>
              </a:prstGeom>
              <a:noFill/>
            </p:spPr>
            <p:txBody>
              <a:bodyPr wrap="square" rtlCol="0">
                <a:spAutoFit/>
              </a:bodyPr>
              <a:lstStyle/>
              <a:p>
                <a:r>
                  <a:rPr lang="en-US" sz="2800" b="1" i="1" dirty="0">
                    <a:solidFill>
                      <a:srgbClr val="2704FC"/>
                    </a:solidFill>
                    <a:latin typeface="Times New Roman" panose="02020603050405020304" pitchFamily="18" charset="0"/>
                    <a:cs typeface="Times New Roman" panose="02020603050405020304" pitchFamily="18" charset="0"/>
                  </a:rPr>
                  <a:t>Chú ý:</a:t>
                </a:r>
              </a:p>
              <a:p>
                <a:pPr marL="285750" indent="-285750">
                  <a:buFont typeface="Arial" panose="020B0604020202020204" pitchFamily="34" charset="0"/>
                  <a:buChar char="•"/>
                </a:pP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tâm</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bán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a:t>
                </a:r>
              </a:p>
              <a:p>
                <a:pPr marL="285750" indent="-285750">
                  <a:buFont typeface="Arial" panose="020B0604020202020204" pitchFamily="34" charset="0"/>
                  <a:buChar char="•"/>
                </a:pP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𝑂</m:t>
                    </m:r>
                    <m:r>
                      <a:rPr lang="en-US" sz="2800" b="0" i="1" smtClean="0">
                        <a:latin typeface="Cambria Math" panose="02040503050406030204" pitchFamily="18" charset="0"/>
                        <a:cs typeface="Times New Roman" panose="02020603050405020304" pitchFamily="18" charset="0"/>
                      </a:rPr>
                      <m:t>;</m:t>
                    </m:r>
                    <m:r>
                      <a:rPr lang="en-US" sz="2800" b="0" i="1" smtClean="0">
                        <a:latin typeface="Cambria Math" panose="02040503050406030204" pitchFamily="18" charset="0"/>
                        <a:cs typeface="Times New Roman" panose="02020603050405020304" pitchFamily="18" charset="0"/>
                      </a:rPr>
                      <m:t>𝑅</m:t>
                    </m:r>
                    <m:r>
                      <a:rPr lang="en-US" sz="2800" b="0" i="1" smtClean="0">
                        <a:latin typeface="Cambria Math" panose="02040503050406030204" pitchFamily="18" charset="0"/>
                        <a:cs typeface="Times New Roman" panose="020206030504050203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d>
                      <m:dPr>
                        <m:ctrlPr>
                          <a:rPr lang="en-US" sz="2800" b="0" i="1" smtClean="0">
                            <a:latin typeface="Cambria Math" panose="02040503050406030204" pitchFamily="18" charset="0"/>
                          </a:rPr>
                        </m:ctrlPr>
                      </m:dPr>
                      <m:e>
                        <m:r>
                          <a:rPr lang="en-US" sz="2800" b="0" i="1" smtClean="0">
                            <a:latin typeface="Cambria Math" panose="02040503050406030204" pitchFamily="18" charset="0"/>
                          </a:rPr>
                          <m:t>𝑂</m:t>
                        </m:r>
                      </m:e>
                    </m:d>
                    <m:r>
                      <a:rPr lang="en-US" sz="2800" b="0" i="1" smtClean="0">
                        <a:latin typeface="Cambria Math" panose="02040503050406030204" pitchFamily="18" charset="0"/>
                      </a:rPr>
                      <m:t> </m:t>
                    </m:r>
                  </m:oMath>
                </a14:m>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tâm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đến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a:t>
                </a:r>
              </a:p>
            </p:txBody>
          </p:sp>
        </mc:Choice>
        <mc:Fallback xmlns="">
          <p:sp>
            <p:nvSpPr>
              <p:cNvPr id="11" name="TextBox 10">
                <a:extLst>
                  <a:ext uri="{FF2B5EF4-FFF2-40B4-BE49-F238E27FC236}">
                    <a16:creationId xmlns:a16="http://schemas.microsoft.com/office/drawing/2014/main" id="{B931F06F-F979-CE41-6E30-C7631FBDA711}"/>
                  </a:ext>
                </a:extLst>
              </p:cNvPr>
              <p:cNvSpPr txBox="1">
                <a:spLocks noRot="1" noChangeAspect="1" noMove="1" noResize="1" noEditPoints="1" noAdjustHandles="1" noChangeArrowheads="1" noChangeShapeType="1" noTextEdit="1"/>
              </p:cNvSpPr>
              <p:nvPr/>
            </p:nvSpPr>
            <p:spPr>
              <a:xfrm>
                <a:off x="427359" y="2018416"/>
                <a:ext cx="6614274" cy="2677656"/>
              </a:xfrm>
              <a:prstGeom prst="rect">
                <a:avLst/>
              </a:prstGeom>
              <a:blipFill>
                <a:blip r:embed="rId3"/>
                <a:stretch>
                  <a:fillRect l="-1843" t="-2278" b="-5467"/>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1B3AF3CF-9509-593E-0856-ADA12637BEA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11249" y="1949174"/>
            <a:ext cx="3293635" cy="3283709"/>
          </a:xfrm>
          <a:prstGeom prst="rect">
            <a:avLst/>
          </a:prstGeom>
          <a:noFill/>
          <a:ln>
            <a:noFill/>
          </a:ln>
        </p:spPr>
      </p:pic>
      <mc:AlternateContent xmlns:mc="http://schemas.openxmlformats.org/markup-compatibility/2006" xmlns:a14="http://schemas.microsoft.com/office/drawing/2010/main">
        <mc:Choice Requires="a14">
          <p:sp>
            <p:nvSpPr>
              <p:cNvPr id="16" name="Rectangle 15">
                <a:extLst>
                  <a:ext uri="{FF2B5EF4-FFF2-40B4-BE49-F238E27FC236}">
                    <a16:creationId xmlns:a16="http://schemas.microsoft.com/office/drawing/2014/main" id="{A4C61DE3-B795-4F16-0728-76ADD1E09CBA}"/>
                  </a:ext>
                </a:extLst>
              </p:cNvPr>
              <p:cNvSpPr/>
              <p:nvPr/>
            </p:nvSpPr>
            <p:spPr>
              <a:xfrm>
                <a:off x="457847" y="348991"/>
                <a:ext cx="10691416" cy="1320845"/>
              </a:xfrm>
              <a:prstGeom prst="rect">
                <a:avLst/>
              </a:prstGeom>
              <a:ln w="19050">
                <a:solidFill>
                  <a:srgbClr val="2704FC"/>
                </a:solidFill>
              </a:ln>
            </p:spPr>
            <p:style>
              <a:lnRef idx="2">
                <a:schemeClr val="accent1"/>
              </a:lnRef>
              <a:fillRef idx="1">
                <a:schemeClr val="lt1"/>
              </a:fillRef>
              <a:effectRef idx="0">
                <a:schemeClr val="accent1"/>
              </a:effectRef>
              <a:fontRef idx="minor">
                <a:schemeClr val="dk1"/>
              </a:fontRef>
            </p:style>
            <p:txBody>
              <a:bodyPr rtlCol="0" anchor="ctr"/>
              <a:lstStyle/>
              <a:p>
                <a:r>
                  <a:rPr lang="en-US" sz="2800" b="1" i="1" dirty="0" err="1">
                    <a:solidFill>
                      <a:srgbClr val="2704FC"/>
                    </a:solidFill>
                    <a:latin typeface="Times New Roman" panose="02020603050405020304" pitchFamily="18" charset="0"/>
                    <a:cs typeface="Times New Roman" panose="02020603050405020304" pitchFamily="18" charset="0"/>
                  </a:rPr>
                  <a:t>Khái</a:t>
                </a:r>
                <a:r>
                  <a:rPr lang="en-US" sz="2800" b="1" i="1" dirty="0">
                    <a:solidFill>
                      <a:srgbClr val="2704FC"/>
                    </a:solidFill>
                    <a:latin typeface="Times New Roman" panose="02020603050405020304" pitchFamily="18" charset="0"/>
                    <a:cs typeface="Times New Roman" panose="02020603050405020304" pitchFamily="18" charset="0"/>
                  </a:rPr>
                  <a:t> </a:t>
                </a:r>
                <a:r>
                  <a:rPr lang="en-US" sz="2800" b="1" i="1" dirty="0" err="1">
                    <a:solidFill>
                      <a:srgbClr val="2704FC"/>
                    </a:solidFill>
                    <a:latin typeface="Times New Roman" panose="02020603050405020304" pitchFamily="18" charset="0"/>
                    <a:cs typeface="Times New Roman" panose="02020603050405020304" pitchFamily="18" charset="0"/>
                  </a:rPr>
                  <a:t>niệm</a:t>
                </a:r>
                <a:r>
                  <a:rPr lang="en-US" sz="2800" b="1" i="1" dirty="0">
                    <a:solidFill>
                      <a:srgbClr val="2704FC"/>
                    </a:solidFill>
                    <a:latin typeface="Times New Roman" panose="02020603050405020304" pitchFamily="18" charset="0"/>
                    <a:cs typeface="Times New Roman" panose="02020603050405020304" pitchFamily="18" charset="0"/>
                  </a:rPr>
                  <a:t>: </a:t>
                </a:r>
                <a:r>
                  <a:rPr lang="en-US" sz="2800" dirty="0">
                    <a:solidFill>
                      <a:srgbClr val="2704FC"/>
                    </a:solidFill>
                    <a:latin typeface="Times New Roman" panose="02020603050405020304" pitchFamily="18" charset="0"/>
                    <a:cs typeface="Times New Roman" panose="02020603050405020304" pitchFamily="18" charset="0"/>
                  </a:rPr>
                  <a:t>Trong </a:t>
                </a:r>
                <a:r>
                  <a:rPr lang="en-US" sz="2800" dirty="0" err="1">
                    <a:solidFill>
                      <a:srgbClr val="2704FC"/>
                    </a:solidFill>
                    <a:latin typeface="Times New Roman" panose="02020603050405020304" pitchFamily="18" charset="0"/>
                    <a:cs typeface="Times New Roman" panose="02020603050405020304" pitchFamily="18" charset="0"/>
                  </a:rPr>
                  <a:t>mặt</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phẳng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đường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tròn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tâm</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𝑂</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bán</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kính</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𝑅</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tập</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hợp</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các</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điểm</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cách</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điểm</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𝑂</m:t>
                    </m:r>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một</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khoảng</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bằng</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𝑅</m:t>
                    </m:r>
                    <m:r>
                      <a:rPr lang="en-US" sz="2800" b="0" i="0" smtClean="0">
                        <a:solidFill>
                          <a:srgbClr val="2704FC"/>
                        </a:solidFill>
                        <a:latin typeface="Cambria Math" panose="02040503050406030204" pitchFamily="18" charset="0"/>
                      </a:rPr>
                      <m:t> </m:t>
                    </m:r>
                    <m:d>
                      <m:dPr>
                        <m:ctrlPr>
                          <a:rPr lang="en-US" sz="2800" b="0" i="1" smtClean="0">
                            <a:solidFill>
                              <a:srgbClr val="2704FC"/>
                            </a:solidFill>
                            <a:latin typeface="Cambria Math" panose="02040503050406030204" pitchFamily="18" charset="0"/>
                          </a:rPr>
                        </m:ctrlPr>
                      </m:dPr>
                      <m:e>
                        <m:r>
                          <m:rPr>
                            <m:sty m:val="p"/>
                          </m:rPr>
                          <a:rPr lang="en-US" sz="2800" b="0" i="0" smtClean="0">
                            <a:solidFill>
                              <a:srgbClr val="2704FC"/>
                            </a:solidFill>
                            <a:latin typeface="Cambria Math" panose="02040503050406030204" pitchFamily="18" charset="0"/>
                          </a:rPr>
                          <m:t>R</m:t>
                        </m:r>
                        <m:r>
                          <a:rPr lang="en-US" sz="2800" b="0" i="0" smtClean="0">
                            <a:solidFill>
                              <a:srgbClr val="2704FC"/>
                            </a:solidFill>
                            <a:latin typeface="Cambria Math" panose="02040503050406030204" pitchFamily="18" charset="0"/>
                          </a:rPr>
                          <m:t>&gt;0</m:t>
                        </m:r>
                      </m:e>
                    </m:d>
                  </m:oMath>
                </a14:m>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kí</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hiệu</a:t>
                </a:r>
                <a:r>
                  <a:rPr lang="en-US" sz="2800" dirty="0">
                    <a:solidFill>
                      <a:srgbClr val="2704FC"/>
                    </a:solidFill>
                    <a:latin typeface="Times New Roman" panose="02020603050405020304" pitchFamily="18" charset="0"/>
                    <a:cs typeface="Times New Roman" panose="02020603050405020304" pitchFamily="18" charset="0"/>
                  </a:rPr>
                  <a:t> </a:t>
                </a:r>
                <a:r>
                  <a:rPr lang="en-US" sz="2800" dirty="0" err="1">
                    <a:solidFill>
                      <a:srgbClr val="2704FC"/>
                    </a:solidFill>
                    <a:latin typeface="Times New Roman" panose="02020603050405020304" pitchFamily="18" charset="0"/>
                    <a:cs typeface="Times New Roman" panose="02020603050405020304" pitchFamily="18" charset="0"/>
                  </a:rPr>
                  <a:t>là</a:t>
                </a:r>
                <a:r>
                  <a:rPr lang="en-US" sz="28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solidFill>
                          <a:srgbClr val="2704FC"/>
                        </a:solidFill>
                        <a:latin typeface="Cambria Math" panose="02040503050406030204" pitchFamily="18" charset="0"/>
                      </a:rPr>
                      <m:t>(</m:t>
                    </m:r>
                    <m:r>
                      <a:rPr lang="en-US" sz="2800" b="0" i="1" smtClean="0">
                        <a:solidFill>
                          <a:srgbClr val="2704FC"/>
                        </a:solidFill>
                        <a:latin typeface="Cambria Math" panose="02040503050406030204" pitchFamily="18" charset="0"/>
                      </a:rPr>
                      <m:t>𝑂</m:t>
                    </m:r>
                    <m:r>
                      <a:rPr lang="en-US" sz="2800" b="0" i="1" smtClean="0">
                        <a:solidFill>
                          <a:srgbClr val="2704FC"/>
                        </a:solidFill>
                        <a:latin typeface="Cambria Math" panose="02040503050406030204" pitchFamily="18" charset="0"/>
                      </a:rPr>
                      <m:t>;</m:t>
                    </m:r>
                    <m:r>
                      <a:rPr lang="en-US" sz="2800" b="0" i="1" smtClean="0">
                        <a:solidFill>
                          <a:srgbClr val="2704FC"/>
                        </a:solidFill>
                        <a:latin typeface="Cambria Math" panose="02040503050406030204" pitchFamily="18" charset="0"/>
                      </a:rPr>
                      <m:t>𝑅</m:t>
                    </m:r>
                    <m:r>
                      <a:rPr lang="en-US" sz="2800" b="0" i="1" smtClean="0">
                        <a:solidFill>
                          <a:srgbClr val="2704FC"/>
                        </a:solidFill>
                        <a:latin typeface="Cambria Math" panose="02040503050406030204" pitchFamily="18" charset="0"/>
                      </a:rPr>
                      <m:t>)</m:t>
                    </m:r>
                  </m:oMath>
                </a14:m>
                <a:r>
                  <a:rPr lang="en-US" sz="2800" dirty="0">
                    <a:solidFill>
                      <a:srgbClr val="2704FC"/>
                    </a:solidFill>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mc:Choice>
        <mc:Fallback xmlns="">
          <p:sp>
            <p:nvSpPr>
              <p:cNvPr id="16" name="Rectangle 15">
                <a:extLst>
                  <a:ext uri="{FF2B5EF4-FFF2-40B4-BE49-F238E27FC236}">
                    <a16:creationId xmlns:a16="http://schemas.microsoft.com/office/drawing/2014/main" id="{A4C61DE3-B795-4F16-0728-76ADD1E09CBA}"/>
                  </a:ext>
                </a:extLst>
              </p:cNvPr>
              <p:cNvSpPr>
                <a:spLocks noRot="1" noChangeAspect="1" noMove="1" noResize="1" noEditPoints="1" noAdjustHandles="1" noChangeArrowheads="1" noChangeShapeType="1" noTextEdit="1"/>
              </p:cNvSpPr>
              <p:nvPr/>
            </p:nvSpPr>
            <p:spPr>
              <a:xfrm>
                <a:off x="457847" y="348991"/>
                <a:ext cx="10691416" cy="1320845"/>
              </a:xfrm>
              <a:prstGeom prst="rect">
                <a:avLst/>
              </a:prstGeom>
              <a:blipFill>
                <a:blip r:embed="rId5"/>
                <a:stretch>
                  <a:fillRect l="-1081"/>
                </a:stretch>
              </a:blipFill>
              <a:ln w="19050">
                <a:solidFill>
                  <a:srgbClr val="2704FC"/>
                </a:solidFill>
              </a:ln>
            </p:spPr>
            <p:txBody>
              <a:bodyPr/>
              <a:lstStyle/>
              <a:p>
                <a:r>
                  <a:rPr lang="en-US">
                    <a:noFill/>
                  </a:rPr>
                  <a:t> </a:t>
                </a:r>
              </a:p>
            </p:txBody>
          </p:sp>
        </mc:Fallback>
      </mc:AlternateContent>
    </p:spTree>
    <p:extLst>
      <p:ext uri="{BB962C8B-B14F-4D97-AF65-F5344CB8AC3E}">
        <p14:creationId xmlns:p14="http://schemas.microsoft.com/office/powerpoint/2010/main" val="353280199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1000"/>
                                        <p:tgtEl>
                                          <p:spTgt spid="11"/>
                                        </p:tgtEl>
                                      </p:cBhvr>
                                    </p:animEffect>
                                  </p:childTnLst>
                                </p:cTn>
                              </p:par>
                              <p:par>
                                <p:cTn id="13" presetID="3" presetClass="exit" presetSubtype="10" fill="hold" grpId="1" nodeType="with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22" presetClass="entr" presetSubtype="4" fill="hold"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down)">
                                      <p:cBhvr>
                                        <p:cTn id="18"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8" name="Hộp Văn bản 17">
            <a:extLst>
              <a:ext uri="{FF2B5EF4-FFF2-40B4-BE49-F238E27FC236}">
                <a16:creationId xmlns:a16="http://schemas.microsoft.com/office/drawing/2014/main" id="{225AE2A5-5738-3580-5C7C-161964F9AC15}"/>
              </a:ext>
            </a:extLst>
          </p:cNvPr>
          <p:cNvSpPr txBox="1"/>
          <p:nvPr/>
        </p:nvSpPr>
        <p:spPr>
          <a:xfrm>
            <a:off x="353401" y="356041"/>
            <a:ext cx="7412018" cy="553998"/>
          </a:xfrm>
          <a:prstGeom prst="rect">
            <a:avLst/>
          </a:prstGeom>
          <a:noFill/>
        </p:spPr>
        <p:txBody>
          <a:bodyPr wrap="square" rtlCol="0">
            <a:spAutoFit/>
          </a:bodyPr>
          <a:lstStyle/>
          <a:p>
            <a:r>
              <a:rPr lang="en-US" sz="3000" b="1" dirty="0">
                <a:solidFill>
                  <a:srgbClr val="4112EE"/>
                </a:solidFill>
                <a:latin typeface="Times New Roman" panose="02020603050405020304" pitchFamily="18" charset="0"/>
                <a:cs typeface="Times New Roman" panose="02020603050405020304" pitchFamily="18" charset="0"/>
              </a:rPr>
              <a:t>2. </a:t>
            </a:r>
            <a:r>
              <a:rPr lang="en-US" sz="3000" b="1" dirty="0" err="1">
                <a:solidFill>
                  <a:srgbClr val="4112EE"/>
                </a:solidFill>
                <a:latin typeface="Times New Roman" panose="02020603050405020304" pitchFamily="18" charset="0"/>
                <a:cs typeface="Times New Roman" panose="02020603050405020304" pitchFamily="18" charset="0"/>
              </a:rPr>
              <a:t>Vị</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trí</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tương</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đối</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của</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điểm</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và</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đường</a:t>
            </a:r>
            <a:r>
              <a:rPr lang="en-US" sz="3000" b="1" dirty="0">
                <a:solidFill>
                  <a:srgbClr val="4112EE"/>
                </a:solidFill>
                <a:latin typeface="Times New Roman" panose="02020603050405020304" pitchFamily="18" charset="0"/>
                <a:cs typeface="Times New Roman" panose="02020603050405020304" pitchFamily="18" charset="0"/>
              </a:rPr>
              <a:t> </a:t>
            </a:r>
            <a:r>
              <a:rPr lang="en-US" sz="3000" b="1" dirty="0" err="1">
                <a:solidFill>
                  <a:srgbClr val="4112EE"/>
                </a:solidFill>
                <a:latin typeface="Times New Roman" panose="02020603050405020304" pitchFamily="18" charset="0"/>
                <a:cs typeface="Times New Roman" panose="02020603050405020304" pitchFamily="18" charset="0"/>
              </a:rPr>
              <a:t>tròn</a:t>
            </a:r>
            <a:endParaRPr lang="en-US" sz="3000" b="1" dirty="0">
              <a:solidFill>
                <a:srgbClr val="4112EE"/>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F41E7068-13C2-DF8C-989F-B44CB6990FA0}"/>
                  </a:ext>
                </a:extLst>
              </p:cNvPr>
              <p:cNvSpPr txBox="1"/>
              <p:nvPr/>
            </p:nvSpPr>
            <p:spPr>
              <a:xfrm>
                <a:off x="366574" y="1003107"/>
                <a:ext cx="6888243" cy="1384995"/>
              </a:xfrm>
              <a:prstGeom prst="rect">
                <a:avLst/>
              </a:prstGeom>
              <a:noFill/>
            </p:spPr>
            <p:txBody>
              <a:bodyPr wrap="square" rtlCol="0">
                <a:spAutoFit/>
              </a:bodyPr>
              <a:lstStyle/>
              <a:p>
                <a:r>
                  <a:rPr lang="en-US" sz="2800" i="1" dirty="0">
                    <a:solidFill>
                      <a:srgbClr val="2704FC"/>
                    </a:solidFill>
                    <a:latin typeface="Times New Roman" panose="02020603050405020304" pitchFamily="18" charset="0"/>
                    <a:cs typeface="Times New Roman" panose="02020603050405020304" pitchFamily="18" charset="0"/>
                  </a:rPr>
                  <a:t>Ví </a:t>
                </a:r>
                <a:r>
                  <a:rPr lang="en-US" sz="2800" i="1" dirty="0" err="1">
                    <a:solidFill>
                      <a:srgbClr val="2704FC"/>
                    </a:solidFill>
                    <a:latin typeface="Times New Roman" panose="02020603050405020304" pitchFamily="18" charset="0"/>
                    <a:cs typeface="Times New Roman" panose="02020603050405020304" pitchFamily="18" charset="0"/>
                  </a:rPr>
                  <a:t>dụ</a:t>
                </a:r>
                <a:r>
                  <a:rPr lang="en-US" sz="2800" i="1" dirty="0">
                    <a:solidFill>
                      <a:srgbClr val="2704FC"/>
                    </a:solidFill>
                    <a:latin typeface="Times New Roman" panose="02020603050405020304" pitchFamily="18" charset="0"/>
                    <a:cs typeface="Times New Roman" panose="02020603050405020304" pitchFamily="18" charset="0"/>
                  </a:rPr>
                  <a:t> 1: </a:t>
                </a:r>
                <a:r>
                  <a:rPr lang="en-US" sz="2800" dirty="0">
                    <a:latin typeface="Times New Roman" panose="02020603050405020304" pitchFamily="18" charset="0"/>
                    <a:cs typeface="Times New Roman" panose="02020603050405020304" pitchFamily="18" charset="0"/>
                  </a:rPr>
                  <a:t>Cho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tròn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m:t>
                    </m:r>
                    <m:r>
                      <a:rPr lang="en-US" sz="2800" b="0" i="1" smtClean="0">
                        <a:latin typeface="Cambria Math" panose="02040503050406030204" pitchFamily="18" charset="0"/>
                      </a:rPr>
                      <m:t>𝑂</m:t>
                    </m:r>
                    <m:r>
                      <a:rPr lang="en-US" sz="2800" b="0" i="1"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𝑀</m:t>
                    </m:r>
                    <m:r>
                      <a:rPr lang="en-US" sz="2800" b="0" i="1" smtClean="0">
                        <a:latin typeface="Cambria Math" panose="02040503050406030204" pitchFamily="18" charset="0"/>
                      </a:rPr>
                      <m:t>, </m:t>
                    </m:r>
                    <m:r>
                      <a:rPr lang="en-US" sz="2800" b="0" i="1" smtClean="0">
                        <a:latin typeface="Cambria Math" panose="02040503050406030204" pitchFamily="18" charset="0"/>
                      </a:rPr>
                      <m:t>𝑁</m:t>
                    </m:r>
                    <m:r>
                      <a:rPr lang="en-US" sz="2800" b="0" i="1" smtClean="0">
                        <a:latin typeface="Cambria Math" panose="02040503050406030204" pitchFamily="18" charset="0"/>
                      </a:rPr>
                      <m:t>, </m:t>
                    </m:r>
                    <m:r>
                      <a:rPr lang="en-US" sz="2800" b="0" i="1" smtClean="0">
                        <a:latin typeface="Cambria Math" panose="02040503050406030204" pitchFamily="18" charset="0"/>
                      </a:rPr>
                      <m:t>𝑃</m:t>
                    </m:r>
                    <m:r>
                      <a:rPr lang="en-US" sz="2800" b="0" i="1" smtClean="0">
                        <a:latin typeface="Cambria Math" panose="02040503050406030204" pitchFamily="18" charset="0"/>
                      </a:rPr>
                      <m:t>, </m:t>
                    </m:r>
                    <m:r>
                      <a:rPr lang="en-US" sz="2800" b="0" i="1" smtClean="0">
                        <a:latin typeface="Cambria Math" panose="02040503050406030204" pitchFamily="18" charset="0"/>
                      </a:rPr>
                      <m:t>𝐻</m:t>
                    </m:r>
                    <m:r>
                      <a:rPr lang="en-US" sz="2800" b="0" i="1" smtClean="0">
                        <a:latin typeface="Cambria Math" panose="02040503050406030204" pitchFamily="18" charset="0"/>
                      </a:rPr>
                      <m:t>, </m:t>
                    </m:r>
                    <m:r>
                      <a:rPr lang="en-US" sz="2800" b="0" i="1" smtClean="0">
                        <a:latin typeface="Cambria Math" panose="02040503050406030204" pitchFamily="18" charset="0"/>
                      </a:rPr>
                      <m:t>𝐾</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hình</a:t>
                </a:r>
                <a:r>
                  <a:rPr lang="en-US" sz="2800" dirty="0">
                    <a:latin typeface="Times New Roman" panose="02020603050405020304" pitchFamily="18" charset="0"/>
                    <a:cs typeface="Times New Roman" panose="02020603050405020304" pitchFamily="18" charset="0"/>
                  </a:rPr>
                  <a:t> 4).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dài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đoạn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𝑂𝑀</m:t>
                    </m:r>
                    <m:r>
                      <a:rPr lang="en-US" sz="2800" b="0" i="1" smtClean="0">
                        <a:latin typeface="Cambria Math" panose="02040503050406030204" pitchFamily="18" charset="0"/>
                      </a:rPr>
                      <m:t>, </m:t>
                    </m:r>
                    <m:r>
                      <a:rPr lang="en-US" sz="2800" b="0" i="1" smtClean="0">
                        <a:latin typeface="Cambria Math" panose="02040503050406030204" pitchFamily="18" charset="0"/>
                      </a:rPr>
                      <m:t>𝑂𝑁</m:t>
                    </m:r>
                    <m:r>
                      <a:rPr lang="en-US" sz="2800" b="0" i="1" smtClean="0">
                        <a:latin typeface="Cambria Math" panose="02040503050406030204" pitchFamily="18" charset="0"/>
                      </a:rPr>
                      <m:t>, </m:t>
                    </m:r>
                    <m:r>
                      <a:rPr lang="en-US" sz="2800" b="0" i="1" smtClean="0">
                        <a:latin typeface="Cambria Math" panose="02040503050406030204" pitchFamily="18" charset="0"/>
                      </a:rPr>
                      <m:t>𝑂𝐻</m:t>
                    </m:r>
                    <m:r>
                      <a:rPr lang="en-US" sz="2800" b="0" i="1" smtClean="0">
                        <a:latin typeface="Cambria Math" panose="02040503050406030204" pitchFamily="18" charset="0"/>
                      </a:rPr>
                      <m:t>, </m:t>
                    </m:r>
                    <m:r>
                      <a:rPr lang="en-US" sz="2800" b="0" i="1" smtClean="0">
                        <a:latin typeface="Cambria Math" panose="02040503050406030204" pitchFamily="18" charset="0"/>
                      </a:rPr>
                      <m:t>𝑂𝐾</m:t>
                    </m:r>
                    <m:r>
                      <a:rPr lang="en-US" sz="2800" b="0" i="1" smtClean="0">
                        <a:latin typeface="Cambria Math" panose="02040503050406030204" pitchFamily="18" charset="0"/>
                      </a:rPr>
                      <m:t>, </m:t>
                    </m:r>
                    <m:r>
                      <a:rPr lang="en-US" sz="2800" b="0" i="1" smtClean="0">
                        <a:latin typeface="Cambria Math" panose="02040503050406030204" pitchFamily="18" charset="0"/>
                      </a:rPr>
                      <m:t>𝑂𝑃</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11" name="TextBox 10">
                <a:extLst>
                  <a:ext uri="{FF2B5EF4-FFF2-40B4-BE49-F238E27FC236}">
                    <a16:creationId xmlns:a16="http://schemas.microsoft.com/office/drawing/2014/main" id="{F41E7068-13C2-DF8C-989F-B44CB6990FA0}"/>
                  </a:ext>
                </a:extLst>
              </p:cNvPr>
              <p:cNvSpPr txBox="1">
                <a:spLocks noRot="1" noChangeAspect="1" noMove="1" noResize="1" noEditPoints="1" noAdjustHandles="1" noChangeArrowheads="1" noChangeShapeType="1" noTextEdit="1"/>
              </p:cNvSpPr>
              <p:nvPr/>
            </p:nvSpPr>
            <p:spPr>
              <a:xfrm>
                <a:off x="366574" y="1003107"/>
                <a:ext cx="6888243" cy="1384995"/>
              </a:xfrm>
              <a:prstGeom prst="rect">
                <a:avLst/>
              </a:prstGeom>
              <a:blipFill>
                <a:blip r:embed="rId3"/>
                <a:stretch>
                  <a:fillRect l="-1770" t="-4846" r="-1504" b="-11454"/>
                </a:stretch>
              </a:blipFill>
            </p:spPr>
            <p:txBody>
              <a:bodyPr/>
              <a:lstStyle/>
              <a:p>
                <a:r>
                  <a:rPr lang="en-US">
                    <a:noFill/>
                  </a:rPr>
                  <a:t> </a:t>
                </a:r>
              </a:p>
            </p:txBody>
          </p:sp>
        </mc:Fallback>
      </mc:AlternateContent>
      <p:pic>
        <p:nvPicPr>
          <p:cNvPr id="12" name="Picture 11">
            <a:extLst>
              <a:ext uri="{FF2B5EF4-FFF2-40B4-BE49-F238E27FC236}">
                <a16:creationId xmlns:a16="http://schemas.microsoft.com/office/drawing/2014/main" id="{CDB18ECD-2BD4-784D-AA40-D14BA963544E}"/>
              </a:ext>
            </a:extLst>
          </p:cNvPr>
          <p:cNvPicPr>
            <a:picLocks noChangeAspect="1"/>
          </p:cNvPicPr>
          <p:nvPr/>
        </p:nvPicPr>
        <p:blipFill>
          <a:blip r:embed="rId4"/>
          <a:stretch>
            <a:fillRect/>
          </a:stretch>
        </p:blipFill>
        <p:spPr>
          <a:xfrm>
            <a:off x="7702114" y="958590"/>
            <a:ext cx="3544824" cy="2859024"/>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9AEE5DFD-3DFE-BE05-1172-F2DD634BA31E}"/>
                  </a:ext>
                </a:extLst>
              </p:cNvPr>
              <p:cNvSpPr txBox="1"/>
              <p:nvPr/>
            </p:nvSpPr>
            <p:spPr>
              <a:xfrm>
                <a:off x="495863" y="2681495"/>
                <a:ext cx="7846031" cy="2600199"/>
              </a:xfrm>
              <a:prstGeom prst="rect">
                <a:avLst/>
              </a:prstGeom>
              <a:noFill/>
            </p:spPr>
            <p:txBody>
              <a:bodyPr wrap="square" rtlCol="0">
                <a:spAutoFit/>
              </a:bodyPr>
              <a:lstStyle/>
              <a:p>
                <a:pPr algn="ctr">
                  <a:lnSpc>
                    <a:spcPct val="150000"/>
                  </a:lnSpc>
                </a:pPr>
                <a:r>
                  <a:rPr lang="en-US" sz="2800" i="1" dirty="0" err="1">
                    <a:solidFill>
                      <a:srgbClr val="2704FC"/>
                    </a:solidFill>
                    <a:latin typeface="Times New Roman" panose="02020603050405020304" pitchFamily="18" charset="0"/>
                    <a:cs typeface="Times New Roman" panose="02020603050405020304" pitchFamily="18" charset="0"/>
                  </a:rPr>
                  <a:t>Giải</a:t>
                </a:r>
                <a:endParaRPr lang="en-US" sz="2800" i="1" dirty="0">
                  <a:solidFill>
                    <a:srgbClr val="2704FC"/>
                  </a:solidFill>
                  <a:latin typeface="Times New Roman" panose="02020603050405020304" pitchFamily="18" charset="0"/>
                  <a:cs typeface="Times New Roman" panose="02020603050405020304" pitchFamily="18" charset="0"/>
                </a:endParaRPr>
              </a:p>
              <a:p>
                <a:pPr>
                  <a:lnSpc>
                    <a:spcPct val="150000"/>
                  </a:lnSpc>
                </a:pP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𝑀</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𝐻</m:t>
                    </m:r>
                    <m:r>
                      <a:rPr lang="en-US" sz="2800" b="0" i="1" smtClean="0">
                        <a:latin typeface="Cambria Math" panose="02040503050406030204" pitchFamily="18" charset="0"/>
                        <a:cs typeface="Times New Roman" panose="02020603050405020304" pitchFamily="18" charset="0"/>
                      </a:rPr>
                      <m:t>, </m:t>
                    </m:r>
                    <m:r>
                      <a:rPr lang="en-US" sz="2800" b="0" i="1" smtClean="0">
                        <a:latin typeface="Cambria Math" panose="02040503050406030204" pitchFamily="18" charset="0"/>
                        <a:cs typeface="Times New Roman" panose="02020603050405020304" pitchFamily="18" charset="0"/>
                      </a:rPr>
                      <m:t>𝐾</m:t>
                    </m:r>
                  </m:oMath>
                </a14:m>
                <a:r>
                  <a:rPr lang="en-US" sz="2800" dirty="0">
                    <a:latin typeface="Times New Roman" panose="02020603050405020304" pitchFamily="18" charset="0"/>
                    <a:cs typeface="Times New Roman" panose="02020603050405020304" pitchFamily="18" charset="0"/>
                  </a:rPr>
                  <a:t> thuộc </a:t>
                </a:r>
                <a14:m>
                  <m:oMath xmlns:m="http://schemas.openxmlformats.org/officeDocument/2006/math">
                    <m:r>
                      <a:rPr lang="en-US" sz="2800" i="1">
                        <a:latin typeface="Cambria Math" panose="02040503050406030204" pitchFamily="18" charset="0"/>
                      </a:rPr>
                      <m:t>(</m:t>
                    </m:r>
                    <m:r>
                      <a:rPr lang="en-US" sz="2800" i="1">
                        <a:latin typeface="Cambria Math" panose="02040503050406030204" pitchFamily="18" charset="0"/>
                      </a:rPr>
                      <m:t>𝑂</m:t>
                    </m:r>
                    <m:r>
                      <a:rPr lang="en-US" sz="2800" i="1">
                        <a:latin typeface="Cambria Math" panose="02040503050406030204" pitchFamily="18" charset="0"/>
                      </a:rPr>
                      <m:t>;</m:t>
                    </m:r>
                    <m:r>
                      <a:rPr lang="en-US" sz="2800" i="1">
                        <a:latin typeface="Cambria Math" panose="02040503050406030204" pitchFamily="18" charset="0"/>
                      </a:rPr>
                      <m:t>𝑅</m:t>
                    </m:r>
                    <m:r>
                      <a:rPr lang="en-US" sz="2800" i="1">
                        <a:latin typeface="Cambria Math" panose="02040503050406030204" pitchFamily="18" charset="0"/>
                      </a:rPr>
                      <m:t>)</m:t>
                    </m:r>
                  </m:oMath>
                </a14:m>
                <a:r>
                  <a:rPr lang="en-US" sz="2800" dirty="0">
                    <a:latin typeface="Times New Roman" panose="02020603050405020304" pitchFamily="18" charset="0"/>
                    <a:cs typeface="Times New Roman" panose="02020603050405020304" pitchFamily="18" charset="0"/>
                  </a:rPr>
                  <a:t> nên </a:t>
                </a:r>
                <a14:m>
                  <m:oMath xmlns:m="http://schemas.openxmlformats.org/officeDocument/2006/math">
                    <m:r>
                      <a:rPr lang="en-US" sz="2800" b="0" i="1" smtClean="0">
                        <a:latin typeface="Cambria Math" panose="02040503050406030204" pitchFamily="18" charset="0"/>
                      </a:rPr>
                      <m:t>𝑂𝑀</m:t>
                    </m:r>
                    <m:r>
                      <a:rPr lang="en-US" sz="2800" b="0" i="1" smtClean="0">
                        <a:latin typeface="Cambria Math" panose="02040503050406030204" pitchFamily="18" charset="0"/>
                      </a:rPr>
                      <m:t>=</m:t>
                    </m:r>
                    <m:r>
                      <a:rPr lang="en-US" sz="2800" b="0" i="1" smtClean="0">
                        <a:latin typeface="Cambria Math" panose="02040503050406030204" pitchFamily="18" charset="0"/>
                      </a:rPr>
                      <m:t>𝑂𝐻</m:t>
                    </m:r>
                    <m:r>
                      <a:rPr lang="en-US" sz="2800" b="0" i="1" smtClean="0">
                        <a:latin typeface="Cambria Math" panose="02040503050406030204" pitchFamily="18" charset="0"/>
                      </a:rPr>
                      <m:t>=</m:t>
                    </m:r>
                    <m:r>
                      <a:rPr lang="en-US" sz="2800" b="0" i="1" smtClean="0">
                        <a:latin typeface="Cambria Math" panose="02040503050406030204" pitchFamily="18" charset="0"/>
                      </a:rPr>
                      <m:t>𝑂𝐾</m:t>
                    </m:r>
                    <m:r>
                      <a:rPr lang="en-US" sz="2800" b="0" i="0" smtClean="0">
                        <a:latin typeface="Cambria Math" panose="02040503050406030204" pitchFamily="18" charset="0"/>
                      </a:rPr>
                      <m:t>=</m:t>
                    </m:r>
                    <m:r>
                      <a:rPr lang="en-US" sz="2800" b="0" i="1" smtClean="0">
                        <a:latin typeface="Cambria Math" panose="02040503050406030204" pitchFamily="18" charset="0"/>
                      </a:rPr>
                      <m:t>𝑅</m:t>
                    </m:r>
                    <m:r>
                      <a:rPr lang="en-US" sz="2800" b="0" i="1" smtClean="0">
                        <a:latin typeface="Cambria Math" panose="02040503050406030204" pitchFamily="18" charset="0"/>
                      </a:rPr>
                      <m:t>.</m:t>
                    </m:r>
                  </m:oMath>
                </a14:m>
                <a:endParaRPr lang="en-US" sz="2800" dirty="0">
                  <a:latin typeface="Times New Roman" panose="02020603050405020304" pitchFamily="18" charset="0"/>
                  <a:cs typeface="Times New Roman" panose="02020603050405020304" pitchFamily="18" charset="0"/>
                </a:endParaRPr>
              </a:p>
              <a:p>
                <a:pPr>
                  <a:lnSpc>
                    <a:spcPct val="150000"/>
                  </a:lnSpc>
                </a:pPr>
                <a:r>
                  <a:rPr lang="en-US" sz="2800" dirty="0">
                    <a:latin typeface="Times New Roman" panose="02020603050405020304" pitchFamily="18" charset="0"/>
                    <a:cs typeface="Times New Roman" panose="02020603050405020304" pitchFamily="18" charset="0"/>
                  </a:rPr>
                  <a:t>Ta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𝑂𝑁</m:t>
                    </m:r>
                    <m:r>
                      <a:rPr lang="en-US" sz="2800" b="0" i="1" smtClean="0">
                        <a:latin typeface="Cambria Math" panose="02040503050406030204" pitchFamily="18" charset="0"/>
                        <a:cs typeface="Times New Roman" panose="02020603050405020304" pitchFamily="18" charset="0"/>
                      </a:rPr>
                      <m:t>&lt;</m:t>
                    </m:r>
                    <m:r>
                      <a:rPr lang="en-US" sz="2800" b="0" i="1" smtClean="0">
                        <a:latin typeface="Cambria Math" panose="02040503050406030204" pitchFamily="18" charset="0"/>
                        <a:cs typeface="Times New Roman" panose="02020603050405020304" pitchFamily="18" charset="0"/>
                      </a:rPr>
                      <m:t>𝑂𝐾</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𝑂𝑁</m:t>
                    </m:r>
                    <m:r>
                      <a:rPr lang="en-US" sz="2800" b="0" i="1" smtClean="0">
                        <a:latin typeface="Cambria Math" panose="02040503050406030204" pitchFamily="18" charset="0"/>
                        <a:cs typeface="Times New Roman" panose="02020603050405020304" pitchFamily="18" charset="0"/>
                      </a:rPr>
                      <m:t>&lt;</m:t>
                    </m:r>
                    <m:r>
                      <a:rPr lang="en-US" sz="2800" b="0" i="1" smtClean="0">
                        <a:latin typeface="Cambria Math" panose="02040503050406030204" pitchFamily="18" charset="0"/>
                        <a:cs typeface="Times New Roman" panose="02020603050405020304" pitchFamily="18" charset="0"/>
                      </a:rPr>
                      <m:t>𝑅</m:t>
                    </m:r>
                  </m:oMath>
                </a14:m>
                <a:r>
                  <a:rPr lang="en-US" sz="2800" dirty="0">
                    <a:latin typeface="Times New Roman" panose="02020603050405020304" pitchFamily="18" charset="0"/>
                    <a:cs typeface="Times New Roman" panose="02020603050405020304" pitchFamily="18" charset="0"/>
                  </a:rPr>
                  <a:t>.</a:t>
                </a:r>
              </a:p>
              <a:p>
                <a:pPr>
                  <a:lnSpc>
                    <a:spcPct val="150000"/>
                  </a:lnSpc>
                </a:pP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𝑂𝑃</m:t>
                    </m:r>
                    <m:r>
                      <a:rPr lang="en-US" sz="2800" b="0" i="1" smtClean="0">
                        <a:latin typeface="Cambria Math" panose="02040503050406030204" pitchFamily="18" charset="0"/>
                        <a:cs typeface="Times New Roman" panose="02020603050405020304" pitchFamily="18" charset="0"/>
                      </a:rPr>
                      <m:t>&gt;</m:t>
                    </m:r>
                    <m:r>
                      <a:rPr lang="en-US" sz="2800" b="0" i="1" smtClean="0">
                        <a:latin typeface="Cambria Math" panose="02040503050406030204" pitchFamily="18" charset="0"/>
                        <a:cs typeface="Times New Roman" panose="02020603050405020304" pitchFamily="18" charset="0"/>
                      </a:rPr>
                      <m:t>𝑂𝐻</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nên</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cs typeface="Times New Roman" panose="02020603050405020304" pitchFamily="18" charset="0"/>
                      </a:rPr>
                      <m:t>𝑂𝑃</m:t>
                    </m:r>
                    <m:r>
                      <a:rPr lang="en-US" sz="2800" b="0" i="1" smtClean="0">
                        <a:latin typeface="Cambria Math" panose="02040503050406030204" pitchFamily="18" charset="0"/>
                        <a:cs typeface="Times New Roman" panose="02020603050405020304" pitchFamily="18" charset="0"/>
                      </a:rPr>
                      <m:t>&gt;</m:t>
                    </m:r>
                    <m:r>
                      <a:rPr lang="en-US" sz="2800" b="0" i="1" smtClean="0">
                        <a:latin typeface="Cambria Math" panose="02040503050406030204" pitchFamily="18" charset="0"/>
                        <a:cs typeface="Times New Roman" panose="02020603050405020304" pitchFamily="18" charset="0"/>
                      </a:rPr>
                      <m:t>𝑅</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13" name="TextBox 12">
                <a:extLst>
                  <a:ext uri="{FF2B5EF4-FFF2-40B4-BE49-F238E27FC236}">
                    <a16:creationId xmlns:a16="http://schemas.microsoft.com/office/drawing/2014/main" id="{9AEE5DFD-3DFE-BE05-1172-F2DD634BA31E}"/>
                  </a:ext>
                </a:extLst>
              </p:cNvPr>
              <p:cNvSpPr txBox="1">
                <a:spLocks noRot="1" noChangeAspect="1" noMove="1" noResize="1" noEditPoints="1" noAdjustHandles="1" noChangeArrowheads="1" noChangeShapeType="1" noTextEdit="1"/>
              </p:cNvSpPr>
              <p:nvPr/>
            </p:nvSpPr>
            <p:spPr>
              <a:xfrm>
                <a:off x="495863" y="2681495"/>
                <a:ext cx="7846031" cy="2600199"/>
              </a:xfrm>
              <a:prstGeom prst="rect">
                <a:avLst/>
              </a:prstGeom>
              <a:blipFill>
                <a:blip r:embed="rId5"/>
                <a:stretch>
                  <a:fillRect l="-1554" b="-5869"/>
                </a:stretch>
              </a:blipFill>
            </p:spPr>
            <p:txBody>
              <a:bodyPr/>
              <a:lstStyle/>
              <a:p>
                <a:r>
                  <a:rPr lang="en-US">
                    <a:noFill/>
                  </a:rPr>
                  <a:t> </a:t>
                </a:r>
              </a:p>
            </p:txBody>
          </p:sp>
        </mc:Fallback>
      </mc:AlternateContent>
    </p:spTree>
    <p:extLst>
      <p:ext uri="{BB962C8B-B14F-4D97-AF65-F5344CB8AC3E}">
        <p14:creationId xmlns:p14="http://schemas.microsoft.com/office/powerpoint/2010/main" val="179975036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CA5C00B0-B2B6-4792-8C67-F8C09471186E}"/>
              </a:ext>
            </a:extLst>
          </p:cNvPr>
          <p:cNvGrpSpPr/>
          <p:nvPr/>
        </p:nvGrpSpPr>
        <p:grpSpPr>
          <a:xfrm rot="5400000">
            <a:off x="8383393" y="3218530"/>
            <a:ext cx="6891246" cy="653685"/>
            <a:chOff x="4871257" y="83128"/>
            <a:chExt cx="7501721" cy="653685"/>
          </a:xfrm>
        </p:grpSpPr>
        <p:sp>
          <p:nvSpPr>
            <p:cNvPr id="29" name="Rectangle: Rounded Corners 28">
              <a:extLst>
                <a:ext uri="{FF2B5EF4-FFF2-40B4-BE49-F238E27FC236}">
                  <a16:creationId xmlns:a16="http://schemas.microsoft.com/office/drawing/2014/main" id="{8F343863-9DC9-48EE-8845-A5B504C915D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0" name="TextBox 29">
              <a:extLst>
                <a:ext uri="{FF2B5EF4-FFF2-40B4-BE49-F238E27FC236}">
                  <a16:creationId xmlns:a16="http://schemas.microsoft.com/office/drawing/2014/main" id="{CEF5EE85-C87E-4391-B9D7-C957829925F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12" name="Hộp Văn bản 11">
            <a:extLst>
              <a:ext uri="{FF2B5EF4-FFF2-40B4-BE49-F238E27FC236}">
                <a16:creationId xmlns:a16="http://schemas.microsoft.com/office/drawing/2014/main" id="{4964FECA-E1E3-8D96-A6CD-711E2B31CD2A}"/>
              </a:ext>
            </a:extLst>
          </p:cNvPr>
          <p:cNvSpPr txBox="1"/>
          <p:nvPr/>
        </p:nvSpPr>
        <p:spPr>
          <a:xfrm>
            <a:off x="2973483" y="165274"/>
            <a:ext cx="3627020" cy="492443"/>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2600" dirty="0">
                <a:solidFill>
                  <a:schemeClr val="accent2">
                    <a:lumMod val="75000"/>
                  </a:schemeClr>
                </a:solidFill>
                <a:latin typeface="Times New Roman" panose="02020603050405020304" pitchFamily="18" charset="0"/>
                <a:cs typeface="Times New Roman" panose="02020603050405020304" pitchFamily="18" charset="0"/>
              </a:rPr>
              <a:t>THẢO LUẬN CẶP ĐÔI:</a:t>
            </a:r>
          </a:p>
        </p:txBody>
      </p:sp>
      <p:graphicFrame>
        <p:nvGraphicFramePr>
          <p:cNvPr id="13" name="Đối tượng 12">
            <a:extLst>
              <a:ext uri="{FF2B5EF4-FFF2-40B4-BE49-F238E27FC236}">
                <a16:creationId xmlns:a16="http://schemas.microsoft.com/office/drawing/2014/main" id="{0BEDF37A-D9E8-0052-B9B7-31CF4CE51393}"/>
              </a:ext>
            </a:extLst>
          </p:cNvPr>
          <p:cNvGraphicFramePr>
            <a:graphicFrameLocks noChangeAspect="1"/>
          </p:cNvGraphicFramePr>
          <p:nvPr/>
        </p:nvGraphicFramePr>
        <p:xfrm>
          <a:off x="4927600" y="2667000"/>
          <a:ext cx="914400" cy="198438"/>
        </p:xfrm>
        <a:graphic>
          <a:graphicData uri="http://schemas.openxmlformats.org/presentationml/2006/ole">
            <mc:AlternateContent xmlns:mc="http://schemas.openxmlformats.org/markup-compatibility/2006">
              <mc:Choice xmlns:v="urn:schemas-microsoft-com:vml" Requires="v">
                <p:oleObj name="Equation" r:id="rId3" imgW="914400" imgH="198720" progId="Equation.DSMT4">
                  <p:embed/>
                </p:oleObj>
              </mc:Choice>
              <mc:Fallback>
                <p:oleObj name="Equation" r:id="rId3" imgW="914400" imgH="198720" progId="Equation.DSMT4">
                  <p:embed/>
                  <p:pic>
                    <p:nvPicPr>
                      <p:cNvPr id="13" name="Đối tượng 12">
                        <a:extLst>
                          <a:ext uri="{FF2B5EF4-FFF2-40B4-BE49-F238E27FC236}">
                            <a16:creationId xmlns:a16="http://schemas.microsoft.com/office/drawing/2014/main" id="{0BEDF37A-D9E8-0052-B9B7-31CF4CE51393}"/>
                          </a:ext>
                        </a:extLst>
                      </p:cNvPr>
                      <p:cNvPicPr/>
                      <p:nvPr/>
                    </p:nvPicPr>
                    <p:blipFill>
                      <a:blip r:embed="rId4"/>
                      <a:stretch>
                        <a:fillRect/>
                      </a:stretch>
                    </p:blipFill>
                    <p:spPr>
                      <a:xfrm>
                        <a:off x="4927600" y="2667000"/>
                        <a:ext cx="914400" cy="198438"/>
                      </a:xfrm>
                      <a:prstGeom prst="rect">
                        <a:avLst/>
                      </a:prstGeom>
                    </p:spPr>
                  </p:pic>
                </p:oleObj>
              </mc:Fallback>
            </mc:AlternateContent>
          </a:graphicData>
        </a:graphic>
      </p:graphicFrame>
      <p:pic>
        <p:nvPicPr>
          <p:cNvPr id="9" name="Picture 8" descr="OPL20U25GSXzBJYl68kk8uQGfFKzs7yb1M4KJWUiLk6ZEvGF+qCIPSnY57AbBFCvTW.2023.18.154+K4lPs7H94VUqPe2XwIsfPRnrXQE//QTEXxb8/8N4CNc6FpgZahzpTjFhMzSA7T/nHJa11DE8Ng2TP3iAmRczFlmslSuUNOgUeb6yRvs0=">
            <a:extLst>
              <a:ext uri="{FF2B5EF4-FFF2-40B4-BE49-F238E27FC236}">
                <a16:creationId xmlns:a16="http://schemas.microsoft.com/office/drawing/2014/main" id="{01A31160-F69C-C658-1B5F-B9A39FBB35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141" y="-124123"/>
            <a:ext cx="2806812" cy="1637801"/>
          </a:xfrm>
          <a:prstGeom prst="rect">
            <a:avLst/>
          </a:prstGeom>
        </p:spPr>
      </p:pic>
      <p:sp>
        <p:nvSpPr>
          <p:cNvPr id="16" name="TextBox 15">
            <a:extLst>
              <a:ext uri="{FF2B5EF4-FFF2-40B4-BE49-F238E27FC236}">
                <a16:creationId xmlns:a16="http://schemas.microsoft.com/office/drawing/2014/main" id="{FB4BCC2F-BCE3-21C2-E6F9-6180752290CC}"/>
              </a:ext>
            </a:extLst>
          </p:cNvPr>
          <p:cNvSpPr txBox="1"/>
          <p:nvPr/>
        </p:nvSpPr>
        <p:spPr>
          <a:xfrm>
            <a:off x="2973483" y="776069"/>
            <a:ext cx="7767677" cy="892552"/>
          </a:xfrm>
          <a:prstGeom prst="rect">
            <a:avLst/>
          </a:prstGeom>
          <a:noFill/>
        </p:spPr>
        <p:txBody>
          <a:bodyPr wrap="square">
            <a:spAutoFit/>
          </a:bodyPr>
          <a:lstStyle/>
          <a:p>
            <a:r>
              <a:rPr lang="en-US" sz="2600" dirty="0">
                <a:solidFill>
                  <a:schemeClr val="accent2">
                    <a:lumMod val="75000"/>
                  </a:schemeClr>
                </a:solidFill>
                <a:latin typeface="Times New Roman" panose="02020603050405020304" pitchFamily="18" charset="0"/>
                <a:cs typeface="Times New Roman" panose="02020603050405020304" pitchFamily="18" charset="0"/>
              </a:rPr>
              <a:t>Em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hãy</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rút</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ra</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nhận</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xét</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về</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vị</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trí</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tương</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đối</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của</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một</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điểm</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với</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một</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đường</a:t>
            </a:r>
            <a:r>
              <a:rPr lang="en-US" sz="2600" dirty="0">
                <a:solidFill>
                  <a:schemeClr val="accent2">
                    <a:lumMod val="75000"/>
                  </a:schemeClr>
                </a:solidFill>
                <a:latin typeface="Times New Roman" panose="02020603050405020304" pitchFamily="18" charset="0"/>
                <a:cs typeface="Times New Roman" panose="02020603050405020304" pitchFamily="18" charset="0"/>
              </a:rPr>
              <a:t> </a:t>
            </a:r>
            <a:r>
              <a:rPr lang="en-US" sz="2600" dirty="0" err="1">
                <a:solidFill>
                  <a:schemeClr val="accent2">
                    <a:lumMod val="75000"/>
                  </a:schemeClr>
                </a:solidFill>
                <a:latin typeface="Times New Roman" panose="02020603050405020304" pitchFamily="18" charset="0"/>
                <a:cs typeface="Times New Roman" panose="02020603050405020304" pitchFamily="18" charset="0"/>
              </a:rPr>
              <a:t>tròn</a:t>
            </a:r>
            <a:r>
              <a:rPr lang="en-US" sz="2600" dirty="0">
                <a:solidFill>
                  <a:schemeClr val="accent2">
                    <a:lumMod val="75000"/>
                  </a:schemeClr>
                </a:solidFill>
                <a:latin typeface="Times New Roman" panose="02020603050405020304" pitchFamily="18" charset="0"/>
                <a:cs typeface="Times New Roman" panose="02020603050405020304" pitchFamily="18" charset="0"/>
              </a:rPr>
              <a:t>?</a:t>
            </a: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765F6C8D-E1DC-DB7B-1709-B2550F2B1EBD}"/>
                  </a:ext>
                </a:extLst>
              </p:cNvPr>
              <p:cNvSpPr txBox="1"/>
              <p:nvPr/>
            </p:nvSpPr>
            <p:spPr>
              <a:xfrm>
                <a:off x="903154" y="2035165"/>
                <a:ext cx="7767677" cy="1692771"/>
              </a:xfrm>
              <a:prstGeom prst="rect">
                <a:avLst/>
              </a:prstGeom>
              <a:ln>
                <a:solidFill>
                  <a:srgbClr val="2704FC"/>
                </a:solidFill>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600" dirty="0">
                    <a:solidFill>
                      <a:srgbClr val="2704FC"/>
                    </a:solidFill>
                    <a:latin typeface="Times New Roman" panose="02020603050405020304" pitchFamily="18" charset="0"/>
                    <a:cs typeface="Times New Roman" panose="02020603050405020304" pitchFamily="18" charset="0"/>
                  </a:rPr>
                  <a:t>Nhận </a:t>
                </a:r>
                <a:r>
                  <a:rPr lang="en-US" sz="2600" dirty="0" err="1">
                    <a:solidFill>
                      <a:srgbClr val="2704FC"/>
                    </a:solidFill>
                    <a:latin typeface="Times New Roman" panose="02020603050405020304" pitchFamily="18" charset="0"/>
                    <a:cs typeface="Times New Roman" panose="02020603050405020304" pitchFamily="18" charset="0"/>
                  </a:rPr>
                  <a:t>xét</a:t>
                </a:r>
                <a:r>
                  <a:rPr lang="en-US" sz="2600" dirty="0">
                    <a:solidFill>
                      <a:srgbClr val="2704FC"/>
                    </a:solidFill>
                    <a:latin typeface="Times New Roman" panose="02020603050405020304" pitchFamily="18" charset="0"/>
                    <a:cs typeface="Times New Roman" panose="02020603050405020304" pitchFamily="18" charset="0"/>
                  </a:rPr>
                  <a:t>: (SGK/94)</a:t>
                </a:r>
              </a:p>
              <a:p>
                <a:pPr marL="457200" indent="-457200">
                  <a:buFont typeface="Arial" panose="020B0604020202020204" pitchFamily="34" charset="0"/>
                  <a:buChar char="•"/>
                </a:pPr>
                <a:r>
                  <a:rPr lang="en-US" sz="2600" dirty="0">
                    <a:solidFill>
                      <a:srgbClr val="2704FC"/>
                    </a:solidFill>
                    <a:latin typeface="Times New Roman" panose="02020603050405020304" pitchFamily="18" charset="0"/>
                    <a:cs typeface="Times New Roman" panose="02020603050405020304" pitchFamily="18" charset="0"/>
                  </a:rPr>
                  <a:t>Nếu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𝑀</m:t>
                    </m:r>
                    <m:r>
                      <a:rPr lang="en-US" sz="2600" b="0" i="1" smtClean="0">
                        <a:solidFill>
                          <a:srgbClr val="2704FC"/>
                        </a:solidFill>
                        <a:latin typeface="Cambria Math" panose="02040503050406030204" pitchFamily="18" charset="0"/>
                        <a:ea typeface="Cambria Math" panose="02040503050406030204" pitchFamily="18" charset="0"/>
                        <a:cs typeface="Times New Roman" panose="02020603050405020304" pitchFamily="18" charset="0"/>
                      </a:rPr>
                      <m:t>∈(</m:t>
                    </m:r>
                    <m:r>
                      <a:rPr lang="en-US" sz="2600" b="0" i="1" smtClean="0">
                        <a:solidFill>
                          <a:srgbClr val="2704FC"/>
                        </a:solidFill>
                        <a:latin typeface="Cambria Math" panose="02040503050406030204" pitchFamily="18" charset="0"/>
                        <a:ea typeface="Cambria Math" panose="02040503050406030204" pitchFamily="18" charset="0"/>
                        <a:cs typeface="Times New Roman" panose="02020603050405020304" pitchFamily="18" charset="0"/>
                      </a:rPr>
                      <m:t>𝑂</m:t>
                    </m:r>
                    <m:r>
                      <a:rPr lang="en-US" sz="2600" b="0" i="1" smtClean="0">
                        <a:solidFill>
                          <a:srgbClr val="2704FC"/>
                        </a:solidFill>
                        <a:latin typeface="Cambria Math" panose="02040503050406030204" pitchFamily="18" charset="0"/>
                        <a:ea typeface="Cambria Math" panose="02040503050406030204" pitchFamily="18" charset="0"/>
                        <a:cs typeface="Times New Roman" panose="02020603050405020304" pitchFamily="18" charset="0"/>
                      </a:rPr>
                      <m:t>)</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thì</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𝑂𝑀</m:t>
                    </m:r>
                    <m:r>
                      <a:rPr lang="en-US" sz="2600" b="0" i="1" smtClean="0">
                        <a:solidFill>
                          <a:srgbClr val="2704FC"/>
                        </a:solidFill>
                        <a:latin typeface="Cambria Math" panose="02040503050406030204" pitchFamily="18" charset="0"/>
                        <a:cs typeface="Times New Roman" panose="02020603050405020304" pitchFamily="18" charset="0"/>
                      </a:rPr>
                      <m:t>=</m:t>
                    </m:r>
                    <m:r>
                      <a:rPr lang="en-US" sz="2600" b="0" i="1" smtClean="0">
                        <a:solidFill>
                          <a:srgbClr val="2704FC"/>
                        </a:solidFill>
                        <a:latin typeface="Cambria Math" panose="02040503050406030204" pitchFamily="18" charset="0"/>
                        <a:cs typeface="Times New Roman" panose="02020603050405020304" pitchFamily="18" charset="0"/>
                      </a:rPr>
                      <m:t>𝑅</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và</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ngược</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lại</a:t>
                </a:r>
                <a:r>
                  <a:rPr lang="en-US" sz="2600" dirty="0">
                    <a:solidFill>
                      <a:srgbClr val="2704FC"/>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600" dirty="0" err="1">
                    <a:solidFill>
                      <a:srgbClr val="2704FC"/>
                    </a:solidFill>
                    <a:latin typeface="Times New Roman" panose="02020603050405020304" pitchFamily="18" charset="0"/>
                    <a:cs typeface="Times New Roman" panose="02020603050405020304" pitchFamily="18" charset="0"/>
                  </a:rPr>
                  <a:t>Nếu</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𝑀</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nằm</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bên</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trong</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600" b="0" i="1" smtClean="0">
                            <a:solidFill>
                              <a:srgbClr val="2704FC"/>
                            </a:solidFill>
                            <a:latin typeface="Cambria Math" panose="02040503050406030204" pitchFamily="18" charset="0"/>
                            <a:cs typeface="Times New Roman" panose="02020603050405020304" pitchFamily="18" charset="0"/>
                          </a:rPr>
                        </m:ctrlPr>
                      </m:dPr>
                      <m:e>
                        <m:r>
                          <a:rPr lang="en-US" sz="2600" b="0" i="1" smtClean="0">
                            <a:solidFill>
                              <a:srgbClr val="2704FC"/>
                            </a:solidFill>
                            <a:latin typeface="Cambria Math" panose="02040503050406030204" pitchFamily="18" charset="0"/>
                            <a:cs typeface="Times New Roman" panose="02020603050405020304" pitchFamily="18" charset="0"/>
                          </a:rPr>
                          <m:t>𝑂</m:t>
                        </m:r>
                      </m:e>
                    </m:d>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thì</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𝑂𝑀</m:t>
                    </m:r>
                    <m:r>
                      <a:rPr lang="en-US" sz="2600" b="0" i="1" smtClean="0">
                        <a:solidFill>
                          <a:srgbClr val="2704FC"/>
                        </a:solidFill>
                        <a:latin typeface="Cambria Math" panose="02040503050406030204" pitchFamily="18" charset="0"/>
                        <a:cs typeface="Times New Roman" panose="02020603050405020304" pitchFamily="18" charset="0"/>
                      </a:rPr>
                      <m:t>&lt;</m:t>
                    </m:r>
                    <m:r>
                      <a:rPr lang="en-US" sz="2600" b="0" i="1" smtClean="0">
                        <a:solidFill>
                          <a:srgbClr val="2704FC"/>
                        </a:solidFill>
                        <a:latin typeface="Cambria Math" panose="02040503050406030204" pitchFamily="18" charset="0"/>
                        <a:cs typeface="Times New Roman" panose="02020603050405020304" pitchFamily="18" charset="0"/>
                      </a:rPr>
                      <m:t>𝑅</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và</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ngược</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lại</a:t>
                </a:r>
                <a:r>
                  <a:rPr lang="en-US" sz="2600" dirty="0">
                    <a:solidFill>
                      <a:srgbClr val="2704FC"/>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600" dirty="0" err="1">
                    <a:solidFill>
                      <a:srgbClr val="2704FC"/>
                    </a:solidFill>
                    <a:latin typeface="Times New Roman" panose="02020603050405020304" pitchFamily="18" charset="0"/>
                    <a:cs typeface="Times New Roman" panose="02020603050405020304" pitchFamily="18" charset="0"/>
                  </a:rPr>
                  <a:t>Nếu</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𝑀</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nằm</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bên</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ngoài</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d>
                      <m:dPr>
                        <m:ctrlPr>
                          <a:rPr lang="en-US" sz="2600" b="0" i="1" smtClean="0">
                            <a:solidFill>
                              <a:srgbClr val="2704FC"/>
                            </a:solidFill>
                            <a:latin typeface="Cambria Math" panose="02040503050406030204" pitchFamily="18" charset="0"/>
                            <a:cs typeface="Times New Roman" panose="02020603050405020304" pitchFamily="18" charset="0"/>
                          </a:rPr>
                        </m:ctrlPr>
                      </m:dPr>
                      <m:e>
                        <m:r>
                          <a:rPr lang="en-US" sz="2600" b="0" i="1" smtClean="0">
                            <a:solidFill>
                              <a:srgbClr val="2704FC"/>
                            </a:solidFill>
                            <a:latin typeface="Cambria Math" panose="02040503050406030204" pitchFamily="18" charset="0"/>
                            <a:cs typeface="Times New Roman" panose="02020603050405020304" pitchFamily="18" charset="0"/>
                          </a:rPr>
                          <m:t>𝑂</m:t>
                        </m:r>
                      </m:e>
                    </m:d>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thì</a:t>
                </a:r>
                <a:r>
                  <a:rPr lang="en-US" sz="2600" dirty="0">
                    <a:solidFill>
                      <a:srgbClr val="2704FC"/>
                    </a:solidFill>
                    <a:latin typeface="Times New Roman" panose="02020603050405020304" pitchFamily="18" charset="0"/>
                    <a:cs typeface="Times New Roman" panose="02020603050405020304" pitchFamily="18" charset="0"/>
                  </a:rPr>
                  <a:t> </a:t>
                </a:r>
                <a14:m>
                  <m:oMath xmlns:m="http://schemas.openxmlformats.org/officeDocument/2006/math">
                    <m:r>
                      <a:rPr lang="en-US" sz="2600" b="0" i="1" smtClean="0">
                        <a:solidFill>
                          <a:srgbClr val="2704FC"/>
                        </a:solidFill>
                        <a:latin typeface="Cambria Math" panose="02040503050406030204" pitchFamily="18" charset="0"/>
                        <a:cs typeface="Times New Roman" panose="02020603050405020304" pitchFamily="18" charset="0"/>
                      </a:rPr>
                      <m:t>𝑂𝑀</m:t>
                    </m:r>
                    <m:r>
                      <a:rPr lang="en-US" sz="2600" b="0" i="1" smtClean="0">
                        <a:solidFill>
                          <a:srgbClr val="2704FC"/>
                        </a:solidFill>
                        <a:latin typeface="Cambria Math" panose="02040503050406030204" pitchFamily="18" charset="0"/>
                        <a:cs typeface="Times New Roman" panose="02020603050405020304" pitchFamily="18" charset="0"/>
                      </a:rPr>
                      <m:t>&gt;</m:t>
                    </m:r>
                    <m:r>
                      <a:rPr lang="en-US" sz="2600" b="0" i="1" smtClean="0">
                        <a:solidFill>
                          <a:srgbClr val="2704FC"/>
                        </a:solidFill>
                        <a:latin typeface="Cambria Math" panose="02040503050406030204" pitchFamily="18" charset="0"/>
                        <a:cs typeface="Times New Roman" panose="02020603050405020304" pitchFamily="18" charset="0"/>
                      </a:rPr>
                      <m:t>𝑅</m:t>
                    </m:r>
                  </m:oMath>
                </a14:m>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và</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ngược</a:t>
                </a:r>
                <a:r>
                  <a:rPr lang="en-US" sz="2600" dirty="0">
                    <a:solidFill>
                      <a:srgbClr val="2704FC"/>
                    </a:solidFill>
                    <a:latin typeface="Times New Roman" panose="02020603050405020304" pitchFamily="18" charset="0"/>
                    <a:cs typeface="Times New Roman" panose="02020603050405020304" pitchFamily="18" charset="0"/>
                  </a:rPr>
                  <a:t> </a:t>
                </a:r>
                <a:r>
                  <a:rPr lang="en-US" sz="2600" dirty="0" err="1">
                    <a:solidFill>
                      <a:srgbClr val="2704FC"/>
                    </a:solidFill>
                    <a:latin typeface="Times New Roman" panose="02020603050405020304" pitchFamily="18" charset="0"/>
                    <a:cs typeface="Times New Roman" panose="02020603050405020304" pitchFamily="18" charset="0"/>
                  </a:rPr>
                  <a:t>lại</a:t>
                </a:r>
                <a:r>
                  <a:rPr lang="en-US" sz="2600" dirty="0">
                    <a:latin typeface="Times New Roman" panose="02020603050405020304" pitchFamily="18" charset="0"/>
                    <a:cs typeface="Times New Roman" panose="02020603050405020304" pitchFamily="18" charset="0"/>
                  </a:rPr>
                  <a:t>.</a:t>
                </a:r>
              </a:p>
            </p:txBody>
          </p:sp>
        </mc:Choice>
        <mc:Fallback xmlns="">
          <p:sp>
            <p:nvSpPr>
              <p:cNvPr id="18" name="TextBox 17">
                <a:extLst>
                  <a:ext uri="{FF2B5EF4-FFF2-40B4-BE49-F238E27FC236}">
                    <a16:creationId xmlns:a16="http://schemas.microsoft.com/office/drawing/2014/main" id="{765F6C8D-E1DC-DB7B-1709-B2550F2B1EBD}"/>
                  </a:ext>
                </a:extLst>
              </p:cNvPr>
              <p:cNvSpPr txBox="1">
                <a:spLocks noRot="1" noChangeAspect="1" noMove="1" noResize="1" noEditPoints="1" noAdjustHandles="1" noChangeArrowheads="1" noChangeShapeType="1" noTextEdit="1"/>
              </p:cNvSpPr>
              <p:nvPr/>
            </p:nvSpPr>
            <p:spPr>
              <a:xfrm>
                <a:off x="903154" y="2035165"/>
                <a:ext cx="7767677" cy="1692771"/>
              </a:xfrm>
              <a:prstGeom prst="rect">
                <a:avLst/>
              </a:prstGeom>
              <a:blipFill>
                <a:blip r:embed="rId6"/>
                <a:stretch>
                  <a:fillRect l="-1332" t="-2857" b="-7500"/>
                </a:stretch>
              </a:blipFill>
              <a:ln>
                <a:solidFill>
                  <a:srgbClr val="2704FC"/>
                </a:solidFill>
              </a:ln>
            </p:spPr>
            <p:txBody>
              <a:bodyPr/>
              <a:lstStyle/>
              <a:p>
                <a:r>
                  <a:rPr lang="en-US">
                    <a:noFill/>
                  </a:rPr>
                  <a:t> </a:t>
                </a:r>
              </a:p>
            </p:txBody>
          </p:sp>
        </mc:Fallback>
      </mc:AlternateContent>
      <p:pic>
        <p:nvPicPr>
          <p:cNvPr id="23" name="!!3" descr="Wondering | Grappige gezichten, Smiley, Grappige plaatjes">
            <a:extLst>
              <a:ext uri="{FF2B5EF4-FFF2-40B4-BE49-F238E27FC236}">
                <a16:creationId xmlns:a16="http://schemas.microsoft.com/office/drawing/2014/main" id="{41BB6E4B-F7CA-8289-8B6A-19470A88BAE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29878" y="4652078"/>
            <a:ext cx="1784971" cy="2061865"/>
          </a:xfrm>
          <a:prstGeom prst="rect">
            <a:avLst/>
          </a:prstGeom>
          <a:noFill/>
          <a:extLst>
            <a:ext uri="{909E8E84-426E-40DD-AFC4-6F175D3DCCD1}">
              <a14:hiddenFill xmlns:a14="http://schemas.microsoft.com/office/drawing/2010/main">
                <a:solidFill>
                  <a:srgbClr val="FFFFFF"/>
                </a:solidFill>
              </a14:hiddenFill>
            </a:ext>
          </a:extLst>
        </p:spPr>
      </p:pic>
      <p:sp>
        <p:nvSpPr>
          <p:cNvPr id="24" name="Thought Bubble: Cloud 23">
            <a:extLst>
              <a:ext uri="{FF2B5EF4-FFF2-40B4-BE49-F238E27FC236}">
                <a16:creationId xmlns:a16="http://schemas.microsoft.com/office/drawing/2014/main" id="{A79E652A-B394-30C4-C307-3D2A36A4B56F}"/>
              </a:ext>
            </a:extLst>
          </p:cNvPr>
          <p:cNvSpPr/>
          <p:nvPr/>
        </p:nvSpPr>
        <p:spPr>
          <a:xfrm>
            <a:off x="3734496" y="4244009"/>
            <a:ext cx="7637147" cy="1461052"/>
          </a:xfrm>
          <a:prstGeom prst="cloudCallout">
            <a:avLst/>
          </a:prstGeom>
          <a:ln w="19050"/>
        </p:spPr>
        <p:style>
          <a:lnRef idx="2">
            <a:schemeClr val="accent2"/>
          </a:lnRef>
          <a:fillRef idx="1">
            <a:schemeClr val="lt1"/>
          </a:fillRef>
          <a:effectRef idx="0">
            <a:schemeClr val="accent2"/>
          </a:effectRef>
          <a:fontRef idx="minor">
            <a:schemeClr val="dk1"/>
          </a:fontRef>
        </p:style>
        <p:txBody>
          <a:bodyPr rtlCol="0" anchor="ctr"/>
          <a:lstStyle/>
          <a:p>
            <a:pPr algn="ctr"/>
            <a:r>
              <a:rPr lang="en-US" sz="2600" dirty="0">
                <a:latin typeface="Times New Roman" panose="02020603050405020304" pitchFamily="18" charset="0"/>
                <a:cs typeface="Times New Roman" panose="02020603050405020304" pitchFamily="18" charset="0"/>
              </a:rPr>
              <a:t>Em </a:t>
            </a:r>
            <a:r>
              <a:rPr lang="en-US" sz="2600" dirty="0" err="1">
                <a:latin typeface="Times New Roman" panose="02020603050405020304" pitchFamily="18" charset="0"/>
                <a:cs typeface="Times New Roman" panose="02020603050405020304" pitchFamily="18" charset="0"/>
              </a:rPr>
              <a:t>hãy</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chỉ</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ra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một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số</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đồ</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vật</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trong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thực</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tiễn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gợi</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nên</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hình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ảnh</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của</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đường</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tròn</a:t>
            </a:r>
            <a:r>
              <a:rPr lang="en-US" sz="26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84283520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1000"/>
                                        <p:tgtEl>
                                          <p:spTgt spid="9"/>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randombar(horizontal)">
                                      <p:cBhvr>
                                        <p:cTn id="13" dur="10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1000"/>
                                        <p:tgtEl>
                                          <p:spTgt spid="18"/>
                                        </p:tgtEl>
                                      </p:cBhvr>
                                    </p:animEffect>
                                    <p:anim calcmode="lin" valueType="num">
                                      <p:cBhvr>
                                        <p:cTn id="19" dur="1000" fill="hold"/>
                                        <p:tgtEl>
                                          <p:spTgt spid="18"/>
                                        </p:tgtEl>
                                        <p:attrNameLst>
                                          <p:attrName>ppt_x</p:attrName>
                                        </p:attrNameLst>
                                      </p:cBhvr>
                                      <p:tavLst>
                                        <p:tav tm="0">
                                          <p:val>
                                            <p:strVal val="#ppt_x"/>
                                          </p:val>
                                        </p:tav>
                                        <p:tav tm="100000">
                                          <p:val>
                                            <p:strVal val="#ppt_x"/>
                                          </p:val>
                                        </p:tav>
                                      </p:tavLst>
                                    </p:anim>
                                    <p:anim calcmode="lin" valueType="num">
                                      <p:cBhvr>
                                        <p:cTn id="2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arn(inVertical)">
                                      <p:cBhvr>
                                        <p:cTn id="25" dur="1000"/>
                                        <p:tgtEl>
                                          <p:spTgt spid="24"/>
                                        </p:tgtEl>
                                      </p:cBhvr>
                                    </p:animEffect>
                                  </p:childTnLst>
                                </p:cTn>
                              </p:par>
                              <p:par>
                                <p:cTn id="26" presetID="16" presetClass="entr" presetSubtype="21" fill="hold" nodeType="with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barn(inVertical)">
                                      <p:cBhvr>
                                        <p:cTn id="28"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p:bldP spid="18"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lock with gold trim&#10;&#10;Description automatically generated">
            <a:extLst>
              <a:ext uri="{FF2B5EF4-FFF2-40B4-BE49-F238E27FC236}">
                <a16:creationId xmlns:a16="http://schemas.microsoft.com/office/drawing/2014/main" id="{A372BEC7-37B6-99E3-29FE-583A3C05E772}"/>
              </a:ext>
            </a:extLst>
          </p:cNvPr>
          <p:cNvPicPr>
            <a:picLocks noChangeAspect="1"/>
          </p:cNvPicPr>
          <p:nvPr/>
        </p:nvPicPr>
        <p:blipFill>
          <a:blip r:embed="rId2"/>
          <a:stretch>
            <a:fillRect/>
          </a:stretch>
        </p:blipFill>
        <p:spPr>
          <a:xfrm>
            <a:off x="0" y="3926049"/>
            <a:ext cx="3262312" cy="2931951"/>
          </a:xfrm>
          <a:prstGeom prst="rect">
            <a:avLst/>
          </a:prstGeom>
        </p:spPr>
      </p:pic>
      <p:pic>
        <p:nvPicPr>
          <p:cNvPr id="7" name="Picture 6" descr="A close-up of a compass&#10;&#10;Description automatically generated">
            <a:extLst>
              <a:ext uri="{FF2B5EF4-FFF2-40B4-BE49-F238E27FC236}">
                <a16:creationId xmlns:a16="http://schemas.microsoft.com/office/drawing/2014/main" id="{656BFD61-BBE9-F66F-5088-5C0E32C447CE}"/>
              </a:ext>
            </a:extLst>
          </p:cNvPr>
          <p:cNvPicPr>
            <a:picLocks noChangeAspect="1"/>
          </p:cNvPicPr>
          <p:nvPr/>
        </p:nvPicPr>
        <p:blipFill>
          <a:blip r:embed="rId3"/>
          <a:stretch>
            <a:fillRect/>
          </a:stretch>
        </p:blipFill>
        <p:spPr>
          <a:xfrm>
            <a:off x="4224337" y="0"/>
            <a:ext cx="3743325" cy="3604683"/>
          </a:xfrm>
          <a:prstGeom prst="rect">
            <a:avLst/>
          </a:prstGeom>
        </p:spPr>
      </p:pic>
      <p:pic>
        <p:nvPicPr>
          <p:cNvPr id="9" name="Picture 8" descr="A round wooden board with a metal ring&#10;&#10;Description automatically generated">
            <a:extLst>
              <a:ext uri="{FF2B5EF4-FFF2-40B4-BE49-F238E27FC236}">
                <a16:creationId xmlns:a16="http://schemas.microsoft.com/office/drawing/2014/main" id="{23421EDB-728B-B3AA-1F47-35E302F32663}"/>
              </a:ext>
            </a:extLst>
          </p:cNvPr>
          <p:cNvPicPr>
            <a:picLocks noChangeAspect="1"/>
          </p:cNvPicPr>
          <p:nvPr/>
        </p:nvPicPr>
        <p:blipFill>
          <a:blip r:embed="rId4"/>
          <a:stretch>
            <a:fillRect/>
          </a:stretch>
        </p:blipFill>
        <p:spPr>
          <a:xfrm>
            <a:off x="8500689" y="3114675"/>
            <a:ext cx="3743325" cy="3743325"/>
          </a:xfrm>
          <a:prstGeom prst="rect">
            <a:avLst/>
          </a:prstGeom>
        </p:spPr>
      </p:pic>
      <p:pic>
        <p:nvPicPr>
          <p:cNvPr id="11" name="Picture 10" descr="A circular gold and black object with text&#10;&#10;Description automatically generated">
            <a:extLst>
              <a:ext uri="{FF2B5EF4-FFF2-40B4-BE49-F238E27FC236}">
                <a16:creationId xmlns:a16="http://schemas.microsoft.com/office/drawing/2014/main" id="{B49E9A4F-46E5-3529-5863-759DACA886E3}"/>
              </a:ext>
            </a:extLst>
          </p:cNvPr>
          <p:cNvPicPr>
            <a:picLocks noChangeAspect="1"/>
          </p:cNvPicPr>
          <p:nvPr/>
        </p:nvPicPr>
        <p:blipFill>
          <a:blip r:embed="rId5"/>
          <a:stretch>
            <a:fillRect/>
          </a:stretch>
        </p:blipFill>
        <p:spPr>
          <a:xfrm>
            <a:off x="0" y="1"/>
            <a:ext cx="4070806" cy="3604682"/>
          </a:xfrm>
          <a:prstGeom prst="rect">
            <a:avLst/>
          </a:prstGeom>
        </p:spPr>
      </p:pic>
      <p:pic>
        <p:nvPicPr>
          <p:cNvPr id="13" name="Picture 12" descr="A white and black mountain bike&#10;&#10;Description automatically generated">
            <a:extLst>
              <a:ext uri="{FF2B5EF4-FFF2-40B4-BE49-F238E27FC236}">
                <a16:creationId xmlns:a16="http://schemas.microsoft.com/office/drawing/2014/main" id="{EB3D6A60-B7E2-22D2-B24F-CD3F74D1240B}"/>
              </a:ext>
            </a:extLst>
          </p:cNvPr>
          <p:cNvPicPr>
            <a:picLocks noChangeAspect="1"/>
          </p:cNvPicPr>
          <p:nvPr/>
        </p:nvPicPr>
        <p:blipFill>
          <a:blip r:embed="rId6"/>
          <a:stretch>
            <a:fillRect/>
          </a:stretch>
        </p:blipFill>
        <p:spPr>
          <a:xfrm>
            <a:off x="4070806" y="3826523"/>
            <a:ext cx="4695325" cy="3129605"/>
          </a:xfrm>
          <a:prstGeom prst="rect">
            <a:avLst/>
          </a:prstGeom>
        </p:spPr>
      </p:pic>
      <p:sp>
        <p:nvSpPr>
          <p:cNvPr id="14" name="TextBox 13">
            <a:extLst>
              <a:ext uri="{FF2B5EF4-FFF2-40B4-BE49-F238E27FC236}">
                <a16:creationId xmlns:a16="http://schemas.microsoft.com/office/drawing/2014/main" id="{7F5CC2D2-0E25-D395-943A-D44D7CC19BAB}"/>
              </a:ext>
            </a:extLst>
          </p:cNvPr>
          <p:cNvSpPr txBox="1"/>
          <p:nvPr/>
        </p:nvSpPr>
        <p:spPr>
          <a:xfrm>
            <a:off x="8500689" y="649265"/>
            <a:ext cx="3151395" cy="1569660"/>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sz="3200" dirty="0" err="1">
                <a:solidFill>
                  <a:srgbClr val="FF0000"/>
                </a:solidFill>
                <a:latin typeface="Times New Roman" panose="02020603050405020304" pitchFamily="18" charset="0"/>
                <a:cs typeface="Times New Roman" panose="02020603050405020304" pitchFamily="18" charset="0"/>
              </a:rPr>
              <a:t>Một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số</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đồ</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vật</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gợi</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nên</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hình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ảnh</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của</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đường</a:t>
            </a:r>
            <a:r>
              <a:rPr lang="en-US" sz="3200" dirty="0">
                <a:solidFill>
                  <a:srgbClr val="FF0000"/>
                </a:solidFill>
                <a:latin typeface="Times New Roman" panose="02020603050405020304" pitchFamily="18" charset="0"/>
                <a:cs typeface="Times New Roman" panose="02020603050405020304" pitchFamily="18" charset="0"/>
              </a:rPr>
              <a:t> </a:t>
            </a:r>
            <a:r>
              <a:rPr lang="en-US" sz="3200" dirty="0" err="1">
                <a:solidFill>
                  <a:srgbClr val="FF0000"/>
                </a:solidFill>
                <a:latin typeface="Times New Roman" panose="02020603050405020304" pitchFamily="18" charset="0"/>
                <a:cs typeface="Times New Roman" panose="02020603050405020304" pitchFamily="18" charset="0"/>
              </a:rPr>
              <a:t>tròn</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26029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4EF09CF-3362-453A-9463-F6669A9D3E01}"/>
              </a:ext>
            </a:extLst>
          </p:cNvPr>
          <p:cNvGrpSpPr/>
          <p:nvPr/>
        </p:nvGrpSpPr>
        <p:grpSpPr>
          <a:xfrm rot="8757556">
            <a:off x="-1052601" y="4821382"/>
            <a:ext cx="3136324" cy="6858000"/>
            <a:chOff x="9055676" y="0"/>
            <a:chExt cx="3136324" cy="6858000"/>
          </a:xfrm>
        </p:grpSpPr>
        <p:sp>
          <p:nvSpPr>
            <p:cNvPr id="4" name="Rectangle 3">
              <a:extLst>
                <a:ext uri="{FF2B5EF4-FFF2-40B4-BE49-F238E27FC236}">
                  <a16:creationId xmlns:a16="http://schemas.microsoft.com/office/drawing/2014/main" id="{403AE892-EBD6-40F1-851B-FEADBD59429F}"/>
                </a:ext>
              </a:extLst>
            </p:cNvPr>
            <p:cNvSpPr/>
            <p:nvPr/>
          </p:nvSpPr>
          <p:spPr>
            <a:xfrm>
              <a:off x="9221932" y="0"/>
              <a:ext cx="2970068" cy="6858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54318653-1A38-442C-BA0F-F2C51149BCFF}"/>
                </a:ext>
              </a:extLst>
            </p:cNvPr>
            <p:cNvSpPr/>
            <p:nvPr/>
          </p:nvSpPr>
          <p:spPr>
            <a:xfrm>
              <a:off x="9055676" y="0"/>
              <a:ext cx="16625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C25D63D1-E9CE-42BF-BD4D-374FD0293155}"/>
                </a:ext>
              </a:extLst>
            </p:cNvPr>
            <p:cNvSpPr/>
            <p:nvPr/>
          </p:nvSpPr>
          <p:spPr>
            <a:xfrm>
              <a:off x="9221932" y="0"/>
              <a:ext cx="114301" cy="6858000"/>
            </a:xfrm>
            <a:prstGeom prst="rect">
              <a:avLst/>
            </a:prstGeom>
            <a:solidFill>
              <a:srgbClr val="FFD3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BA4EE865-9F0D-4531-A737-E13A557C0277}"/>
                </a:ext>
              </a:extLst>
            </p:cNvPr>
            <p:cNvSpPr/>
            <p:nvPr/>
          </p:nvSpPr>
          <p:spPr>
            <a:xfrm>
              <a:off x="9336233" y="0"/>
              <a:ext cx="150667"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A1183CB-C5B0-498A-A49C-4180134C74B0}"/>
                </a:ext>
              </a:extLst>
            </p:cNvPr>
            <p:cNvSpPr/>
            <p:nvPr/>
          </p:nvSpPr>
          <p:spPr>
            <a:xfrm>
              <a:off x="9336233" y="0"/>
              <a:ext cx="5715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1ED5D934-1005-42E7-B9E8-65E9CE12B957}"/>
              </a:ext>
            </a:extLst>
          </p:cNvPr>
          <p:cNvGrpSpPr/>
          <p:nvPr/>
        </p:nvGrpSpPr>
        <p:grpSpPr>
          <a:xfrm rot="5400000">
            <a:off x="8383393" y="3218530"/>
            <a:ext cx="6891246" cy="653685"/>
            <a:chOff x="4871257" y="83128"/>
            <a:chExt cx="7501721" cy="653685"/>
          </a:xfrm>
        </p:grpSpPr>
        <p:sp>
          <p:nvSpPr>
            <p:cNvPr id="40" name="Rectangle: Rounded Corners 39">
              <a:extLst>
                <a:ext uri="{FF2B5EF4-FFF2-40B4-BE49-F238E27FC236}">
                  <a16:creationId xmlns:a16="http://schemas.microsoft.com/office/drawing/2014/main" id="{E77C13A5-0834-400F-A56E-4C74E35B6AEF}"/>
                </a:ext>
              </a:extLst>
            </p:cNvPr>
            <p:cNvSpPr/>
            <p:nvPr/>
          </p:nvSpPr>
          <p:spPr>
            <a:xfrm>
              <a:off x="4871257" y="83128"/>
              <a:ext cx="7232072" cy="653685"/>
            </a:xfrm>
            <a:prstGeom prst="round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9512712A-CFC7-4140-8BF0-0E597115E512}"/>
                </a:ext>
              </a:extLst>
            </p:cNvPr>
            <p:cNvSpPr txBox="1"/>
            <p:nvPr/>
          </p:nvSpPr>
          <p:spPr>
            <a:xfrm>
              <a:off x="5268730" y="213658"/>
              <a:ext cx="7104248" cy="461665"/>
            </a:xfrm>
            <a:prstGeom prst="rect">
              <a:avLst/>
            </a:prstGeom>
            <a:noFill/>
          </p:spPr>
          <p:txBody>
            <a:bodyPr wrap="square">
              <a:spAutoFit/>
            </a:bodyPr>
            <a:lstStyle/>
            <a:p>
              <a:r>
                <a:rPr lang="en-US" sz="2400" b="1">
                  <a:solidFill>
                    <a:srgbClr val="FFFF00"/>
                  </a:solidFill>
                  <a:latin typeface="Times New Roman" panose="02020603050405020304" pitchFamily="18" charset="0"/>
                  <a:cs typeface="Times New Roman" panose="02020603050405020304" pitchFamily="18" charset="0"/>
                </a:rPr>
                <a:t>HOẠT ĐỘNG HÌNH THÀNH KIẾN THỨC</a:t>
              </a:r>
              <a:endParaRPr lang="en-US" sz="2400">
                <a:solidFill>
                  <a:srgbClr val="FFFF00"/>
                </a:solidFill>
              </a:endParaRPr>
            </a:p>
          </p:txBody>
        </p:sp>
      </p:grpSp>
      <p:sp>
        <p:nvSpPr>
          <p:cNvPr id="25" name="Hộp Văn bản 24">
            <a:extLst>
              <a:ext uri="{FF2B5EF4-FFF2-40B4-BE49-F238E27FC236}">
                <a16:creationId xmlns:a16="http://schemas.microsoft.com/office/drawing/2014/main" id="{C9E68A9C-F5AD-3806-7C25-7DB9538FE6A3}"/>
              </a:ext>
            </a:extLst>
          </p:cNvPr>
          <p:cNvSpPr txBox="1"/>
          <p:nvPr/>
        </p:nvSpPr>
        <p:spPr>
          <a:xfrm>
            <a:off x="1723289" y="822458"/>
            <a:ext cx="5739933" cy="523220"/>
          </a:xfrm>
          <a:prstGeom prst="rect">
            <a:avLst/>
          </a:prstGeom>
          <a:noFill/>
        </p:spPr>
        <p:txBody>
          <a:bodyPr wrap="square">
            <a:spAutoFit/>
          </a:bodyPr>
          <a:lstStyle/>
          <a:p>
            <a:pPr>
              <a:spcBef>
                <a:spcPts val="600"/>
              </a:spcBef>
              <a:spcAft>
                <a:spcPts val="600"/>
              </a:spcAft>
            </a:pP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Quan </a:t>
            </a:r>
            <a:r>
              <a:rPr lang="fr-FR" sz="2800"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sát</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fr-FR"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Hình</a:t>
            </a:r>
            <a:r>
              <a:rPr lang="fr-FR"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5</a:t>
            </a:r>
            <a:r>
              <a:rPr lang="fr-FR"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31" name="Hộp Văn bản 30">
            <a:extLst>
              <a:ext uri="{FF2B5EF4-FFF2-40B4-BE49-F238E27FC236}">
                <a16:creationId xmlns:a16="http://schemas.microsoft.com/office/drawing/2014/main" id="{A297B9C7-EFFC-C89D-8DC2-4F0292149456}"/>
              </a:ext>
            </a:extLst>
          </p:cNvPr>
          <p:cNvSpPr txBox="1"/>
          <p:nvPr/>
        </p:nvSpPr>
        <p:spPr>
          <a:xfrm>
            <a:off x="614976" y="133911"/>
            <a:ext cx="11256181" cy="584775"/>
          </a:xfrm>
          <a:prstGeom prst="rect">
            <a:avLst/>
          </a:prstGeom>
          <a:noFill/>
        </p:spPr>
        <p:txBody>
          <a:bodyPr wrap="square" rtlCol="0">
            <a:spAutoFit/>
          </a:bodyPr>
          <a:lstStyle/>
          <a:p>
            <a:r>
              <a:rPr lang="en-US" sz="3200" b="1" dirty="0">
                <a:solidFill>
                  <a:srgbClr val="4112EE"/>
                </a:solidFill>
                <a:latin typeface="Times New Roman" panose="02020603050405020304" pitchFamily="18" charset="0"/>
                <a:cs typeface="Times New Roman" panose="02020603050405020304" pitchFamily="18" charset="0"/>
              </a:rPr>
              <a:t>II. Liên </a:t>
            </a:r>
            <a:r>
              <a:rPr lang="en-US" sz="3200" b="1" dirty="0" err="1">
                <a:solidFill>
                  <a:srgbClr val="4112EE"/>
                </a:solidFill>
                <a:latin typeface="Times New Roman" panose="02020603050405020304" pitchFamily="18" charset="0"/>
                <a:cs typeface="Times New Roman" panose="02020603050405020304" pitchFamily="18" charset="0"/>
              </a:rPr>
              <a:t>hệ</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giữa</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đường</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kính</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và</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dây</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của</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đường</a:t>
            </a:r>
            <a:r>
              <a:rPr lang="en-US" sz="3200" b="1" dirty="0">
                <a:solidFill>
                  <a:srgbClr val="4112EE"/>
                </a:solidFill>
                <a:latin typeface="Times New Roman" panose="02020603050405020304" pitchFamily="18" charset="0"/>
                <a:cs typeface="Times New Roman" panose="02020603050405020304" pitchFamily="18" charset="0"/>
              </a:rPr>
              <a:t> </a:t>
            </a:r>
            <a:r>
              <a:rPr lang="en-US" sz="3200" b="1" dirty="0" err="1">
                <a:solidFill>
                  <a:srgbClr val="4112EE"/>
                </a:solidFill>
                <a:latin typeface="Times New Roman" panose="02020603050405020304" pitchFamily="18" charset="0"/>
                <a:cs typeface="Times New Roman" panose="02020603050405020304" pitchFamily="18" charset="0"/>
              </a:rPr>
              <a:t>tròn</a:t>
            </a:r>
            <a:r>
              <a:rPr lang="en-US" sz="3200" b="1" dirty="0">
                <a:solidFill>
                  <a:srgbClr val="4112EE"/>
                </a:solidFill>
                <a:latin typeface="Times New Roman" panose="02020603050405020304" pitchFamily="18" charset="0"/>
                <a:cs typeface="Times New Roman" panose="02020603050405020304" pitchFamily="18" charset="0"/>
              </a:rPr>
              <a:t> </a:t>
            </a:r>
          </a:p>
        </p:txBody>
      </p:sp>
      <p:pic>
        <p:nvPicPr>
          <p:cNvPr id="3" name="Picture 2">
            <a:extLst>
              <a:ext uri="{FF2B5EF4-FFF2-40B4-BE49-F238E27FC236}">
                <a16:creationId xmlns:a16="http://schemas.microsoft.com/office/drawing/2014/main" id="{3887293C-61E5-3BAC-2EDC-1D90007F5E00}"/>
              </a:ext>
            </a:extLst>
          </p:cNvPr>
          <p:cNvPicPr>
            <a:picLocks noChangeAspect="1"/>
          </p:cNvPicPr>
          <p:nvPr/>
        </p:nvPicPr>
        <p:blipFill>
          <a:blip r:embed="rId3"/>
          <a:stretch>
            <a:fillRect/>
          </a:stretch>
        </p:blipFill>
        <p:spPr>
          <a:xfrm>
            <a:off x="659199" y="823947"/>
            <a:ext cx="1041218" cy="569416"/>
          </a:xfrm>
          <a:prstGeom prst="rect">
            <a:avLst/>
          </a:prstGeom>
        </p:spPr>
      </p:pic>
      <mc:AlternateContent xmlns:mc="http://schemas.openxmlformats.org/markup-compatibility/2006" xmlns:a14="http://schemas.microsoft.com/office/drawing/2010/main">
        <mc:Choice Requires="a14">
          <p:sp>
            <p:nvSpPr>
              <p:cNvPr id="20" name="TextBox 19">
                <a:extLst>
                  <a:ext uri="{FF2B5EF4-FFF2-40B4-BE49-F238E27FC236}">
                    <a16:creationId xmlns:a16="http://schemas.microsoft.com/office/drawing/2014/main" id="{285A03B0-D30E-518B-45C0-A61B755AED2F}"/>
                  </a:ext>
                </a:extLst>
              </p:cNvPr>
              <p:cNvSpPr txBox="1"/>
              <p:nvPr/>
            </p:nvSpPr>
            <p:spPr>
              <a:xfrm>
                <a:off x="858817" y="1425354"/>
                <a:ext cx="6272907" cy="954107"/>
              </a:xfrm>
              <a:prstGeom prst="rect">
                <a:avLst/>
              </a:prstGeom>
              <a:noFill/>
            </p:spPr>
            <p:txBody>
              <a:bodyPr wrap="square" rtlCol="0">
                <a:spAutoFit/>
              </a:bodyPr>
              <a:lstStyle/>
              <a:p>
                <a:pPr marL="342900" indent="-342900">
                  <a:buAutoNum type="alphaLcParenR"/>
                </a:pPr>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𝑀𝑁</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b="0" i="1" smtClean="0">
                        <a:latin typeface="Cambria Math" panose="02040503050406030204" pitchFamily="18" charset="0"/>
                      </a:rPr>
                      <m:t>𝑂𝑀</m:t>
                    </m:r>
                    <m:r>
                      <a:rPr lang="en-US" sz="2800" b="0" i="1" smtClean="0">
                        <a:latin typeface="Cambria Math" panose="02040503050406030204" pitchFamily="18" charset="0"/>
                      </a:rPr>
                      <m:t>+</m:t>
                    </m:r>
                    <m:r>
                      <a:rPr lang="en-US" sz="2800" b="0" i="1" smtClean="0">
                        <a:latin typeface="Cambria Math" panose="02040503050406030204" pitchFamily="18" charset="0"/>
                      </a:rPr>
                      <m:t>𝑂𝑁</m:t>
                    </m:r>
                  </m:oMath>
                </a14:m>
                <a:r>
                  <a:rPr lang="en-US" sz="2800" dirty="0">
                    <a:latin typeface="Times New Roman" panose="02020603050405020304" pitchFamily="18" charset="0"/>
                    <a:cs typeface="Times New Roman" panose="02020603050405020304" pitchFamily="18" charset="0"/>
                  </a:rPr>
                  <a:t>.</a:t>
                </a:r>
              </a:p>
              <a:p>
                <a:pPr marL="342900" indent="-342900">
                  <a:buAutoNum type="alphaLcParenR"/>
                </a:pPr>
                <a:r>
                  <a:rPr lang="en-US" sz="2800" dirty="0">
                    <a:latin typeface="Times New Roman" panose="02020603050405020304" pitchFamily="18" charset="0"/>
                    <a:cs typeface="Times New Roman" panose="02020603050405020304" pitchFamily="18" charset="0"/>
                  </a:rPr>
                  <a:t>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𝑀𝑁</m:t>
                    </m:r>
                  </m:oMath>
                </a14:m>
                <a:r>
                  <a:rPr lang="en-US" sz="2800" dirty="0">
                    <a:latin typeface="Times New Roman" panose="02020603050405020304" pitchFamily="18" charset="0"/>
                    <a:cs typeface="Times New Roman" panose="02020603050405020304" pitchFamily="18" charset="0"/>
                  </a:rPr>
                  <a:t> và </a:t>
                </a:r>
                <a14:m>
                  <m:oMath xmlns:m="http://schemas.openxmlformats.org/officeDocument/2006/math">
                    <m:r>
                      <a:rPr lang="en-US" sz="2800" b="0" i="1" smtClean="0">
                        <a:latin typeface="Cambria Math" panose="02040503050406030204" pitchFamily="18" charset="0"/>
                      </a:rPr>
                      <m:t>𝐴𝐵</m:t>
                    </m:r>
                  </m:oMath>
                </a14:m>
                <a:r>
                  <a:rPr lang="en-US" sz="2800" dirty="0">
                    <a:latin typeface="Times New Roman" panose="02020603050405020304" pitchFamily="18" charset="0"/>
                    <a:cs typeface="Times New Roman" panose="02020603050405020304" pitchFamily="18" charset="0"/>
                  </a:rPr>
                  <a:t>.</a:t>
                </a:r>
              </a:p>
            </p:txBody>
          </p:sp>
        </mc:Choice>
        <mc:Fallback xmlns="">
          <p:sp>
            <p:nvSpPr>
              <p:cNvPr id="20" name="TextBox 19">
                <a:extLst>
                  <a:ext uri="{FF2B5EF4-FFF2-40B4-BE49-F238E27FC236}">
                    <a16:creationId xmlns:a16="http://schemas.microsoft.com/office/drawing/2014/main" id="{285A03B0-D30E-518B-45C0-A61B755AED2F}"/>
                  </a:ext>
                </a:extLst>
              </p:cNvPr>
              <p:cNvSpPr txBox="1">
                <a:spLocks noRot="1" noChangeAspect="1" noMove="1" noResize="1" noEditPoints="1" noAdjustHandles="1" noChangeArrowheads="1" noChangeShapeType="1" noTextEdit="1"/>
              </p:cNvSpPr>
              <p:nvPr/>
            </p:nvSpPr>
            <p:spPr>
              <a:xfrm>
                <a:off x="858817" y="1425354"/>
                <a:ext cx="6272907" cy="954107"/>
              </a:xfrm>
              <a:prstGeom prst="rect">
                <a:avLst/>
              </a:prstGeom>
              <a:blipFill>
                <a:blip r:embed="rId4"/>
                <a:stretch>
                  <a:fillRect l="-1749" t="-7051" b="-173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a:extLst>
                  <a:ext uri="{FF2B5EF4-FFF2-40B4-BE49-F238E27FC236}">
                    <a16:creationId xmlns:a16="http://schemas.microsoft.com/office/drawing/2014/main" id="{365E54CC-C95D-E4BC-0539-387A9ECD9CBA}"/>
                  </a:ext>
                </a:extLst>
              </p:cNvPr>
              <p:cNvSpPr txBox="1"/>
              <p:nvPr/>
            </p:nvSpPr>
            <p:spPr>
              <a:xfrm>
                <a:off x="858817" y="2507813"/>
                <a:ext cx="9295835" cy="3539430"/>
              </a:xfrm>
              <a:prstGeom prst="rect">
                <a:avLst/>
              </a:prstGeom>
              <a:noFill/>
            </p:spPr>
            <p:txBody>
              <a:bodyPr wrap="square" rtlCol="0">
                <a:spAutoFit/>
              </a:bodyPr>
              <a:lstStyle/>
              <a:p>
                <a:pPr algn="ctr"/>
                <a:endParaRPr lang="en-US" sz="2800" i="1" dirty="0">
                  <a:solidFill>
                    <a:srgbClr val="2704FC"/>
                  </a:solidFill>
                  <a:latin typeface="Times New Roman" panose="02020603050405020304" pitchFamily="18" charset="0"/>
                  <a:cs typeface="Times New Roman" panose="02020603050405020304" pitchFamily="18" charset="0"/>
                </a:endParaRPr>
              </a:p>
              <a:p>
                <a:pPr algn="ctr"/>
                <a:endParaRPr lang="en-US" sz="2800" i="1" dirty="0">
                  <a:solidFill>
                    <a:srgbClr val="2704FC"/>
                  </a:solidFill>
                  <a:latin typeface="Times New Roman" panose="02020603050405020304" pitchFamily="18" charset="0"/>
                  <a:cs typeface="Times New Roman" panose="02020603050405020304" pitchFamily="18" charset="0"/>
                </a:endParaRPr>
              </a:p>
              <a:p>
                <a:pPr algn="ctr"/>
                <a:endParaRPr lang="en-US" sz="2800" i="1" dirty="0">
                  <a:solidFill>
                    <a:srgbClr val="2704FC"/>
                  </a:solidFill>
                  <a:latin typeface="Times New Roman" panose="02020603050405020304" pitchFamily="18" charset="0"/>
                  <a:cs typeface="Times New Roman" panose="02020603050405020304" pitchFamily="18" charset="0"/>
                </a:endParaRPr>
              </a:p>
              <a:p>
                <a:pPr algn="ctr"/>
                <a:r>
                  <a:rPr lang="en-US" sz="2800" i="1" dirty="0" err="1">
                    <a:solidFill>
                      <a:srgbClr val="2704FC"/>
                    </a:solidFill>
                    <a:latin typeface="Times New Roman" panose="02020603050405020304" pitchFamily="18" charset="0"/>
                    <a:cs typeface="Times New Roman" panose="02020603050405020304" pitchFamily="18" charset="0"/>
                  </a:rPr>
                  <a:t>Giải</a:t>
                </a:r>
                <a:endParaRPr lang="en-US" sz="2800" i="1" dirty="0">
                  <a:solidFill>
                    <a:srgbClr val="2704FC"/>
                  </a:solidFill>
                  <a:latin typeface="Times New Roman" panose="02020603050405020304" pitchFamily="18" charset="0"/>
                  <a:cs typeface="Times New Roman" panose="02020603050405020304" pitchFamily="18" charset="0"/>
                </a:endParaRPr>
              </a:p>
              <a:p>
                <a:pPr marL="342900" indent="-342900">
                  <a:buAutoNum type="alphaLcParenR"/>
                </a:pPr>
                <a:r>
                  <a:rPr lang="en-US" sz="2800" dirty="0" err="1">
                    <a:latin typeface="Times New Roman" panose="02020603050405020304" pitchFamily="18" charset="0"/>
                    <a:cs typeface="Times New Roman" panose="02020603050405020304" pitchFamily="18" charset="0"/>
                  </a:rPr>
                  <a:t>Xét</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m:rPr>
                        <m:sty m:val="p"/>
                      </m:rPr>
                      <a:rPr lang="en-US" sz="2800" i="1" smtClean="0">
                        <a:latin typeface="Cambria Math" panose="02040503050406030204" pitchFamily="18" charset="0"/>
                      </a:rPr>
                      <m:t>Δ</m:t>
                    </m:r>
                    <m:r>
                      <a:rPr lang="en-US" sz="2800" b="0" i="1" smtClean="0">
                        <a:latin typeface="Cambria Math" panose="02040503050406030204" pitchFamily="18" charset="0"/>
                      </a:rPr>
                      <m:t>𝑂𝑀𝑁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rPr>
                      <m:t>𝑀𝑁</m:t>
                    </m:r>
                    <m:r>
                      <a:rPr lang="en-US" sz="2800" b="0" i="1" smtClean="0">
                        <a:latin typeface="Cambria Math" panose="02040503050406030204" pitchFamily="18" charset="0"/>
                      </a:rPr>
                      <m:t>&lt;</m:t>
                    </m:r>
                    <m:r>
                      <a:rPr lang="en-US" sz="2800" b="0" i="1" smtClean="0">
                        <a:latin typeface="Cambria Math" panose="02040503050406030204" pitchFamily="18" charset="0"/>
                      </a:rPr>
                      <m:t>𝑂𝑀</m:t>
                    </m:r>
                    <m:r>
                      <a:rPr lang="en-US" sz="2800" i="1" smtClean="0">
                        <a:latin typeface="Cambria Math" panose="02040503050406030204" pitchFamily="18" charset="0"/>
                      </a:rPr>
                      <m:t>+</m:t>
                    </m:r>
                    <m:r>
                      <a:rPr lang="en-US" sz="2800" b="0" i="1" smtClean="0">
                        <a:latin typeface="Cambria Math" panose="02040503050406030204" pitchFamily="18" charset="0"/>
                      </a:rPr>
                      <m:t>𝑂𝑁</m:t>
                    </m:r>
                  </m:oMath>
                </a14:m>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a:t>
                </a:r>
              </a:p>
              <a:p>
                <a:pPr marL="342900" indent="-342900">
                  <a:buAutoNum type="alphaLcParenR"/>
                </a:pPr>
                <a:r>
                  <a:rPr lang="en-US" sz="2800" dirty="0" err="1">
                    <a:latin typeface="Times New Roman" panose="02020603050405020304" pitchFamily="18" charset="0"/>
                    <a:cs typeface="Times New Roman" panose="02020603050405020304" pitchFamily="18" charset="0"/>
                  </a:rPr>
                  <a:t>Vì</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𝑂𝑀</m:t>
                    </m:r>
                    <m:r>
                      <a:rPr lang="en-US" sz="2800" b="0" i="1" smtClean="0">
                        <a:latin typeface="Cambria Math" panose="02040503050406030204" pitchFamily="18" charset="0"/>
                      </a:rPr>
                      <m:t>+</m:t>
                    </m:r>
                    <m:r>
                      <a:rPr lang="en-US" sz="2800" b="0" i="1" smtClean="0">
                        <a:latin typeface="Cambria Math" panose="02040503050406030204" pitchFamily="18" charset="0"/>
                      </a:rPr>
                      <m:t>𝑂𝑁</m:t>
                    </m:r>
                    <m:r>
                      <a:rPr lang="en-US" sz="2800" b="0" i="1" smtClean="0">
                        <a:latin typeface="Cambria Math" panose="02040503050406030204" pitchFamily="18" charset="0"/>
                      </a:rPr>
                      <m:t>=2</m:t>
                    </m:r>
                    <m:r>
                      <a:rPr lang="en-US" sz="2800" b="0" i="1" smtClean="0">
                        <a:latin typeface="Cambria Math" panose="02040503050406030204" pitchFamily="18" charset="0"/>
                      </a:rPr>
                      <m:t>𝑅</m:t>
                    </m:r>
                    <m:r>
                      <a:rPr lang="en-US" sz="2800" b="0" i="1" smtClean="0">
                        <a:latin typeface="Cambria Math" panose="02040503050406030204" pitchFamily="18" charset="0"/>
                      </a:rPr>
                      <m:t>=</m:t>
                    </m:r>
                    <m:r>
                      <a:rPr lang="en-US" sz="2800" b="0" i="1" smtClean="0">
                        <a:latin typeface="Cambria Math" panose="02040503050406030204" pitchFamily="18" charset="0"/>
                      </a:rPr>
                      <m:t>𝐴𝐵</m:t>
                    </m:r>
                  </m:oMath>
                </a14:m>
                <a:endParaRPr lang="en-US" sz="2800" b="0" dirty="0">
                  <a:latin typeface="Times New Roman" panose="02020603050405020304" pitchFamily="18" charset="0"/>
                  <a:cs typeface="Times New Roman" panose="02020603050405020304" pitchFamily="18" charset="0"/>
                </a:endParaRPr>
              </a:p>
              <a:p>
                <a:r>
                  <a:rPr lang="en-US" sz="2800" dirty="0" err="1">
                    <a:latin typeface="Times New Roman" panose="02020603050405020304" pitchFamily="18" charset="0"/>
                    <a:cs typeface="Times New Roman" panose="02020603050405020304" pitchFamily="18" charset="0"/>
                  </a:rPr>
                  <a:t>Mà</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i="1" smtClean="0">
                        <a:latin typeface="Cambria Math" panose="02040503050406030204" pitchFamily="18" charset="0"/>
                      </a:rPr>
                      <m:t>𝑀𝑁</m:t>
                    </m:r>
                    <m:r>
                      <a:rPr lang="en-US" sz="2800" b="0" i="1" smtClean="0">
                        <a:latin typeface="Cambria Math" panose="02040503050406030204" pitchFamily="18" charset="0"/>
                      </a:rPr>
                      <m:t>&lt;</m:t>
                    </m:r>
                    <m:r>
                      <a:rPr lang="en-US" sz="2800" b="0" i="1" smtClean="0">
                        <a:latin typeface="Cambria Math" panose="02040503050406030204" pitchFamily="18" charset="0"/>
                      </a:rPr>
                      <m:t>𝑂𝑀</m:t>
                    </m:r>
                    <m:r>
                      <a:rPr lang="en-US" sz="2800" i="1" smtClean="0">
                        <a:latin typeface="Cambria Math" panose="02040503050406030204" pitchFamily="18" charset="0"/>
                      </a:rPr>
                      <m:t>+</m:t>
                    </m:r>
                    <m:r>
                      <a:rPr lang="en-US" sz="2800" b="0" i="1" smtClean="0">
                        <a:latin typeface="Cambria Math" panose="02040503050406030204" pitchFamily="18" charset="0"/>
                      </a:rPr>
                      <m:t>𝑂𝑁</m:t>
                    </m:r>
                  </m:oMath>
                </a14:m>
                <a:r>
                  <a:rPr lang="en-US" sz="2800" dirty="0">
                    <a:latin typeface="Times New Roman" panose="02020603050405020304" pitchFamily="18" charset="0"/>
                    <a:cs typeface="Times New Roman" panose="02020603050405020304" pitchFamily="18" charset="0"/>
                  </a:rPr>
                  <a:t> </a:t>
                </a:r>
              </a:p>
              <a:p>
                <a:r>
                  <a:rPr lang="en-US" sz="2800" dirty="0" err="1">
                    <a:latin typeface="Times New Roman" panose="02020603050405020304" pitchFamily="18" charset="0"/>
                    <a:cs typeface="Times New Roman" panose="02020603050405020304" pitchFamily="18" charset="0"/>
                  </a:rPr>
                  <a:t>Vậy</a:t>
                </a:r>
                <a:r>
                  <a:rPr lang="en-US" sz="2800" dirty="0">
                    <a:latin typeface="Times New Roman" panose="02020603050405020304" pitchFamily="18" charset="0"/>
                    <a:cs typeface="Times New Roman" panose="02020603050405020304" pitchFamily="18" charset="0"/>
                  </a:rPr>
                  <a:t> </a:t>
                </a:r>
                <a14:m>
                  <m:oMath xmlns:m="http://schemas.openxmlformats.org/officeDocument/2006/math">
                    <m:r>
                      <a:rPr lang="en-US" sz="2800" b="0" i="1" smtClean="0">
                        <a:latin typeface="Cambria Math" panose="02040503050406030204" pitchFamily="18" charset="0"/>
                      </a:rPr>
                      <m:t>𝑀𝑁</m:t>
                    </m:r>
                    <m:r>
                      <a:rPr lang="en-US" sz="2800" b="0" i="1" smtClean="0">
                        <a:latin typeface="Cambria Math" panose="02040503050406030204" pitchFamily="18" charset="0"/>
                      </a:rPr>
                      <m:t>&lt;</m:t>
                    </m:r>
                    <m:r>
                      <a:rPr lang="en-US" sz="2800" b="0" i="1" smtClean="0">
                        <a:latin typeface="Cambria Math" panose="02040503050406030204" pitchFamily="18" charset="0"/>
                      </a:rPr>
                      <m:t>𝐴𝐵</m:t>
                    </m:r>
                  </m:oMath>
                </a14:m>
                <a:endParaRPr lang="en-US" sz="2800" dirty="0">
                  <a:latin typeface="Times New Roman" panose="02020603050405020304" pitchFamily="18" charset="0"/>
                  <a:cs typeface="Times New Roman" panose="02020603050405020304" pitchFamily="18" charset="0"/>
                </a:endParaRPr>
              </a:p>
            </p:txBody>
          </p:sp>
        </mc:Choice>
        <mc:Fallback xmlns="">
          <p:sp>
            <p:nvSpPr>
              <p:cNvPr id="21" name="TextBox 20">
                <a:extLst>
                  <a:ext uri="{FF2B5EF4-FFF2-40B4-BE49-F238E27FC236}">
                    <a16:creationId xmlns:a16="http://schemas.microsoft.com/office/drawing/2014/main" id="{365E54CC-C95D-E4BC-0539-387A9ECD9CBA}"/>
                  </a:ext>
                </a:extLst>
              </p:cNvPr>
              <p:cNvSpPr txBox="1">
                <a:spLocks noRot="1" noChangeAspect="1" noMove="1" noResize="1" noEditPoints="1" noAdjustHandles="1" noChangeArrowheads="1" noChangeShapeType="1" noTextEdit="1"/>
              </p:cNvSpPr>
              <p:nvPr/>
            </p:nvSpPr>
            <p:spPr>
              <a:xfrm>
                <a:off x="858817" y="2507813"/>
                <a:ext cx="9295835" cy="3539430"/>
              </a:xfrm>
              <a:prstGeom prst="rect">
                <a:avLst/>
              </a:prstGeom>
              <a:blipFill>
                <a:blip r:embed="rId5"/>
                <a:stretch>
                  <a:fillRect l="-1377" b="-3787"/>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CB19E1B0-B3DD-0FF0-34B7-E8BF5B5AF9B3}"/>
              </a:ext>
            </a:extLst>
          </p:cNvPr>
          <p:cNvPicPr>
            <a:picLocks noChangeAspect="1"/>
          </p:cNvPicPr>
          <p:nvPr/>
        </p:nvPicPr>
        <p:blipFill>
          <a:blip r:embed="rId6"/>
          <a:stretch>
            <a:fillRect/>
          </a:stretch>
        </p:blipFill>
        <p:spPr>
          <a:xfrm>
            <a:off x="7719796" y="752848"/>
            <a:ext cx="3194304" cy="3270504"/>
          </a:xfrm>
          <a:prstGeom prst="rect">
            <a:avLst/>
          </a:prstGeom>
        </p:spPr>
      </p:pic>
    </p:spTree>
    <p:extLst>
      <p:ext uri="{BB962C8B-B14F-4D97-AF65-F5344CB8AC3E}">
        <p14:creationId xmlns:p14="http://schemas.microsoft.com/office/powerpoint/2010/main" val="112277575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par>
                                <p:cTn id="14" presetID="42"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1000"/>
                                        <p:tgtEl>
                                          <p:spTgt spid="9"/>
                                        </p:tgtEl>
                                      </p:cBhvr>
                                    </p:animEffect>
                                    <p:anim calcmode="lin" valueType="num">
                                      <p:cBhvr>
                                        <p:cTn id="17" dur="1000" fill="hold"/>
                                        <p:tgtEl>
                                          <p:spTgt spid="9"/>
                                        </p:tgtEl>
                                        <p:attrNameLst>
                                          <p:attrName>ppt_x</p:attrName>
                                        </p:attrNameLst>
                                      </p:cBhvr>
                                      <p:tavLst>
                                        <p:tav tm="0">
                                          <p:val>
                                            <p:strVal val="#ppt_x"/>
                                          </p:val>
                                        </p:tav>
                                        <p:tav tm="100000">
                                          <p:val>
                                            <p:strVal val="#ppt_x"/>
                                          </p:val>
                                        </p:tav>
                                      </p:tavLst>
                                    </p:anim>
                                    <p:anim calcmode="lin" valueType="num">
                                      <p:cBhvr>
                                        <p:cTn id="1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3787325_Lab safety_AAS_v3" id="{898BC5E2-691B-4B41-A97D-F35AD4FFF20D}" vid="{295F60D3-032D-43CA-A300-E4752067AD5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9E59094-1E6F-42D5-A62B-D0344AFFFAC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0096A91-93C8-4C7A-BF68-944591874A6D}">
  <ds:schemaRefs>
    <ds:schemaRef ds:uri="http://purl.org/dc/elements/1.1/"/>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16c05727-aa75-4e4a-9b5f-8a80a1165891"/>
    <ds:schemaRef ds:uri="http://www.w3.org/XML/1998/namespace"/>
    <ds:schemaRef ds:uri="71af3243-3dd4-4a8d-8c0d-dd76da1f02a5"/>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604BA817-A03C-4EA3-86C4-6E42BD37F52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Lab safety</Template>
  <TotalTime>1916</TotalTime>
  <Words>2496</Words>
  <Application>Microsoft Office PowerPoint</Application>
  <PresentationFormat>Widescreen</PresentationFormat>
  <Paragraphs>186</Paragraphs>
  <Slides>23</Slides>
  <Notes>18</Notes>
  <HiddenSlides>0</HiddenSlides>
  <MMClips>1</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Calibri Light</vt:lpstr>
      <vt:lpstr>Cambria Math</vt:lpstr>
      <vt:lpstr>Rockwell</vt:lpstr>
      <vt:lpstr>Tahoma</vt:lpstr>
      <vt:lpstr>Times New Roman</vt:lpstr>
      <vt:lpstr>Office Theme</vt:lpstr>
      <vt:lpstr>Equation</vt:lpstr>
      <vt:lpstr>ĐƯỜNG TRÒN. VỊ TRÍ TƯƠNG ĐỐI CỦA HAI ĐƯỜNG TRÒN (tiết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Remember… Safety First!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Safety</dc:title>
  <dc:creator>Lê Hải</dc:creator>
  <cp:lastModifiedBy>Dang Ha</cp:lastModifiedBy>
  <cp:revision>96</cp:revision>
  <dcterms:created xsi:type="dcterms:W3CDTF">2021-06-07T13:44:30Z</dcterms:created>
  <dcterms:modified xsi:type="dcterms:W3CDTF">2024-06-14T11:18:27Z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