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601" r:id="rId3"/>
    <p:sldId id="699" r:id="rId4"/>
    <p:sldId id="700" r:id="rId5"/>
    <p:sldId id="70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ng phuong 2/7/1997" userId="7fcf7eb4588dbf16" providerId="LiveId" clId="{AF363D2F-DF27-4FFD-8FA1-8A5C46E30912}"/>
    <pc:docChg chg="undo custSel addSld delSld">
      <pc:chgData name="ong phuong 2/7/1997" userId="7fcf7eb4588dbf16" providerId="LiveId" clId="{AF363D2F-DF27-4FFD-8FA1-8A5C46E30912}" dt="2025-02-07T01:43:21.596" v="11" actId="2696"/>
      <pc:docMkLst>
        <pc:docMk/>
      </pc:docMkLst>
      <pc:sldChg chg="del">
        <pc:chgData name="ong phuong 2/7/1997" userId="7fcf7eb4588dbf16" providerId="LiveId" clId="{AF363D2F-DF27-4FFD-8FA1-8A5C46E30912}" dt="2025-02-06T01:44:18.753" v="0" actId="2696"/>
        <pc:sldMkLst>
          <pc:docMk/>
          <pc:sldMk cId="980179932" sldId="604"/>
        </pc:sldMkLst>
      </pc:sldChg>
      <pc:sldChg chg="del">
        <pc:chgData name="ong phuong 2/7/1997" userId="7fcf7eb4588dbf16" providerId="LiveId" clId="{AF363D2F-DF27-4FFD-8FA1-8A5C46E30912}" dt="2025-02-06T01:45:56.867" v="8" actId="2696"/>
        <pc:sldMkLst>
          <pc:docMk/>
          <pc:sldMk cId="2751608346" sldId="617"/>
        </pc:sldMkLst>
      </pc:sldChg>
      <pc:sldChg chg="add del">
        <pc:chgData name="ong phuong 2/7/1997" userId="7fcf7eb4588dbf16" providerId="LiveId" clId="{AF363D2F-DF27-4FFD-8FA1-8A5C46E30912}" dt="2025-02-07T01:43:21.596" v="11" actId="2696"/>
        <pc:sldMkLst>
          <pc:docMk/>
          <pc:sldMk cId="1352633949" sldId="696"/>
        </pc:sldMkLst>
      </pc:sldChg>
      <pc:sldChg chg="add del">
        <pc:chgData name="ong phuong 2/7/1997" userId="7fcf7eb4588dbf16" providerId="LiveId" clId="{AF363D2F-DF27-4FFD-8FA1-8A5C46E30912}" dt="2025-02-07T01:43:07.207" v="10" actId="2696"/>
        <pc:sldMkLst>
          <pc:docMk/>
          <pc:sldMk cId="2106417085" sldId="698"/>
        </pc:sldMkLst>
      </pc:sldChg>
      <pc:sldChg chg="del">
        <pc:chgData name="ong phuong 2/7/1997" userId="7fcf7eb4588dbf16" providerId="LiveId" clId="{AF363D2F-DF27-4FFD-8FA1-8A5C46E30912}" dt="2025-02-06T01:46:57.377" v="9" actId="2696"/>
        <pc:sldMkLst>
          <pc:docMk/>
          <pc:sldMk cId="2277259937" sldId="701"/>
        </pc:sldMkLst>
      </pc:sldChg>
      <pc:sldChg chg="add del">
        <pc:chgData name="ong phuong 2/7/1997" userId="7fcf7eb4588dbf16" providerId="LiveId" clId="{AF363D2F-DF27-4FFD-8FA1-8A5C46E30912}" dt="2025-02-06T01:45:56.867" v="8" actId="2696"/>
        <pc:sldMkLst>
          <pc:docMk/>
          <pc:sldMk cId="343811012" sldId="703"/>
        </pc:sldMkLst>
      </pc:sldChg>
      <pc:sldChg chg="del">
        <pc:chgData name="ong phuong 2/7/1997" userId="7fcf7eb4588dbf16" providerId="LiveId" clId="{AF363D2F-DF27-4FFD-8FA1-8A5C46E30912}" dt="2025-02-06T01:45:56.867" v="8" actId="2696"/>
        <pc:sldMkLst>
          <pc:docMk/>
          <pc:sldMk cId="2416153338" sldId="704"/>
        </pc:sldMkLst>
      </pc:sldChg>
      <pc:sldChg chg="del">
        <pc:chgData name="ong phuong 2/7/1997" userId="7fcf7eb4588dbf16" providerId="LiveId" clId="{AF363D2F-DF27-4FFD-8FA1-8A5C46E30912}" dt="2025-02-06T01:45:56.867" v="8" actId="2696"/>
        <pc:sldMkLst>
          <pc:docMk/>
          <pc:sldMk cId="660662093" sldId="705"/>
        </pc:sldMkLst>
      </pc:sldChg>
      <pc:sldChg chg="del">
        <pc:chgData name="ong phuong 2/7/1997" userId="7fcf7eb4588dbf16" providerId="LiveId" clId="{AF363D2F-DF27-4FFD-8FA1-8A5C46E30912}" dt="2025-02-06T01:45:56.867" v="8" actId="2696"/>
        <pc:sldMkLst>
          <pc:docMk/>
          <pc:sldMk cId="404495853" sldId="707"/>
        </pc:sldMkLst>
      </pc:sldChg>
      <pc:sldChg chg="del">
        <pc:chgData name="ong phuong 2/7/1997" userId="7fcf7eb4588dbf16" providerId="LiveId" clId="{AF363D2F-DF27-4FFD-8FA1-8A5C46E30912}" dt="2025-02-06T01:44:27.901" v="1" actId="2696"/>
        <pc:sldMkLst>
          <pc:docMk/>
          <pc:sldMk cId="3073369230" sldId="709"/>
        </pc:sldMkLst>
      </pc:sldChg>
      <pc:sldChg chg="del">
        <pc:chgData name="ong phuong 2/7/1997" userId="7fcf7eb4588dbf16" providerId="LiveId" clId="{AF363D2F-DF27-4FFD-8FA1-8A5C46E30912}" dt="2025-02-06T01:45:56.867" v="8" actId="2696"/>
        <pc:sldMkLst>
          <pc:docMk/>
          <pc:sldMk cId="3298637876" sldId="71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66C0C-11BB-45C1-CBF7-FF3AA3A4AE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CAFA3-D1A1-AEC2-CA90-54B76C219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42765-251B-4B4F-F721-D0C732135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7E0C-2DE5-4E77-8461-E17D417717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2B2DF-2C8C-9F5F-EE1D-A478612AE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FAEE6-1DED-F8BA-FE4F-2EAA6A02F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A0B8-78EE-415F-9DAC-7752FFF57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2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A0AFB-9BFD-B179-CF51-F184F9F48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54EAAA-D6DC-7FA6-AA08-9E4FF0B16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F3BC7-D83D-3F0A-5572-0EE44FEA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7E0C-2DE5-4E77-8461-E17D417717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16545-56D9-0F54-6D7D-4E3966816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36A6A-4B3D-02E0-6B4C-B068B9913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A0B8-78EE-415F-9DAC-7752FFF57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09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55B228-9228-4478-12CD-7C245891B3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6A7145-732D-5139-2AA3-9EC6D11150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E89E0-2327-36DE-1039-09A3B673E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7E0C-2DE5-4E77-8461-E17D417717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8F8A0-67DC-63F8-9B76-F62612C64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98A85-CD49-1734-12A2-07473C56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A0B8-78EE-415F-9DAC-7752FFF57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75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3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D433D-5BD5-008D-E653-377527DBE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FF7BF-1055-9013-CF0B-C9CEAE6F3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A63E6-5FEB-ED2F-C100-C41C72A8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7E0C-2DE5-4E77-8461-E17D417717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B87D3-5ADF-B1FF-C565-569EEDE56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8953A-7234-4C39-C4D2-A1A3FDF3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A0B8-78EE-415F-9DAC-7752FFF57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85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DF1CD-B901-531C-3680-62BB7DCB5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ED086-D210-53E8-B2DC-2A40D2690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BF061-881A-FD83-D971-6731D0BF1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7E0C-2DE5-4E77-8461-E17D417717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7DAD8-B35E-268B-2922-70F7B3A0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1D436-5DB8-946E-4254-43DF77E4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A0B8-78EE-415F-9DAC-7752FFF57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29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EC616-ED93-30E0-825F-2B0443803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FC8B6-1064-CBE8-0DDD-A61B19ABB5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93B81D-E3E4-4411-1EB5-C1C172742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1B2E1-AE88-D084-B5EC-F68D619E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7E0C-2DE5-4E77-8461-E17D417717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8D62A-01F7-75A3-FDB4-EC1B76AAA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C3165-9480-B8AF-ADB1-AE3A9273C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A0B8-78EE-415F-9DAC-7752FFF57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69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97345-F133-97EE-5E59-0F876567B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C04CD-1690-9C3F-539B-8586C2699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E066A3-A1C3-771F-C149-4101FFC86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6BF176-A1B6-CE5C-A0DE-049F20583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FCB4AC-344D-DCD9-B369-D312594830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931739-B286-9D2B-F661-86E1E574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7E0C-2DE5-4E77-8461-E17D417717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4DA3D-9BB5-C9C9-F7D8-5C0D678C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539170-6B75-3532-E2B4-23940752B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A0B8-78EE-415F-9DAC-7752FFF57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72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8279D-49C7-A6C1-3654-18F81C515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A6BB22-E9A1-2AE7-3E6E-A027DB345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7E0C-2DE5-4E77-8461-E17D417717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E71825-7E9A-CB0F-9E4F-7A0DD018C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AA8F8-AEA3-5061-EDB7-162F27755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A0B8-78EE-415F-9DAC-7752FFF57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65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E58B9B-9FF4-6D5C-7BA8-CA27FE1F3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7E0C-2DE5-4E77-8461-E17D417717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0318F1-B672-FE45-575E-09098C05B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3F363-1947-16CB-4279-399F557A0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A0B8-78EE-415F-9DAC-7752FFF57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69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7FA3A-DF8E-AB7D-33B8-A8609DA03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20C8E-C8EC-2AC5-EFB8-0EAEFB0A8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00E4E-3652-6851-7BE2-26CB8E925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4D43F6-5D0A-3E3A-DF3D-6D84AFE64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7E0C-2DE5-4E77-8461-E17D417717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EC4D7-53FD-D50B-94A6-81ACB8B9E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21F9C-0A06-1AA0-AA9E-683C32B16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A0B8-78EE-415F-9DAC-7752FFF57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66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172FA-4039-E5BF-8322-7E39C8F53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1761F2-1487-981C-3B04-52281AA0F8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22FBF6-3CED-2042-3CF0-98E528ADB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B7BC36-109B-897A-3305-D2B3DA22E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7E0C-2DE5-4E77-8461-E17D417717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D73CC6-A531-E840-0048-C6A0935D4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6D6C3-59FE-446E-F3C6-3ECF8ACB9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A0B8-78EE-415F-9DAC-7752FFF57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1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27438-AD94-4C24-69F9-894B77CC1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58645-747A-30E5-46F8-0A1B4E422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4F24B-1B75-FB4A-848A-F78EFF60F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07E0C-2DE5-4E77-8461-E17D417717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5B571-B785-0ACC-5130-E28CD81E7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F7ECD-EF13-5C99-CA81-37BF1227D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5A0B8-78EE-415F-9DAC-7752FFF57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7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1864D9D-6439-4A37-A89E-7A58D8D4F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18" y="799589"/>
            <a:ext cx="11766300" cy="5742930"/>
          </a:xfrm>
          <a:prstGeom prst="frame">
            <a:avLst>
              <a:gd name="adj1" fmla="val 4539"/>
            </a:avLst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E32B1F-D43B-4E2F-9964-2BDAE0E4E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0" r="25563"/>
          <a:stretch/>
        </p:blipFill>
        <p:spPr>
          <a:xfrm>
            <a:off x="4376606" y="2953033"/>
            <a:ext cx="3454723" cy="3236147"/>
          </a:xfrm>
          <a:prstGeom prst="flowChartConnector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4B2528-A95E-45FF-86C8-405C4B55D7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606"/>
          <a:stretch/>
        </p:blipFill>
        <p:spPr>
          <a:xfrm>
            <a:off x="8146732" y="3038755"/>
            <a:ext cx="3271151" cy="3150426"/>
          </a:xfrm>
          <a:prstGeom prst="flowChartConnector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D8E38F-5201-4A90-960C-E9D13C7AACAE}"/>
              </a:ext>
            </a:extLst>
          </p:cNvPr>
          <p:cNvSpPr txBox="1"/>
          <p:nvPr/>
        </p:nvSpPr>
        <p:spPr>
          <a:xfrm>
            <a:off x="-1654" y="0"/>
            <a:ext cx="12192000" cy="701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CHƯƠNG </a:t>
            </a:r>
            <a:r>
              <a:rPr lang="en-GB" sz="3600" b="1" dirty="0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3</a:t>
            </a:r>
            <a:r>
              <a:rPr lang="vi-VN" sz="3600" b="1" dirty="0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: </a:t>
            </a:r>
            <a:r>
              <a:rPr lang="en-GB" sz="3600" b="1" dirty="0" err="1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THỔ</a:t>
            </a:r>
            <a:r>
              <a:rPr lang="en-GB" sz="3600" b="1" dirty="0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NHƯỠNG</a:t>
            </a:r>
            <a:r>
              <a:rPr lang="en-GB" sz="3600" b="1" dirty="0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VÀ</a:t>
            </a:r>
            <a:r>
              <a:rPr lang="en-GB" sz="3600" b="1" dirty="0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SINH</a:t>
            </a:r>
            <a:r>
              <a:rPr lang="en-GB" sz="3600" b="1" dirty="0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VẬT</a:t>
            </a:r>
            <a:r>
              <a:rPr lang="en-GB" sz="3600" b="1" dirty="0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VIỆT</a:t>
            </a:r>
            <a:r>
              <a:rPr lang="en-GB" sz="3600" b="1" dirty="0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 NAM</a:t>
            </a:r>
            <a:endParaRPr lang="en-GB" sz="2800" dirty="0">
              <a:solidFill>
                <a:srgbClr val="002060"/>
              </a:solidFill>
              <a:effectLst/>
              <a:latin typeface="#9Slide03 AllRoundGothic" panose="020B0703020202020104" pitchFamily="34" charset="-93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58FFE9-3598-41DC-8EDD-2038B0DF5574}"/>
              </a:ext>
            </a:extLst>
          </p:cNvPr>
          <p:cNvSpPr txBox="1"/>
          <p:nvPr/>
        </p:nvSpPr>
        <p:spPr>
          <a:xfrm>
            <a:off x="3975870" y="972789"/>
            <a:ext cx="8011248" cy="1897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4800" b="1" dirty="0" err="1">
                <a:effectLst/>
                <a:latin typeface="#9Slide03 IcielPanton Black" panose="00000A00000000000000" pitchFamily="2" charset="-93"/>
                <a:ea typeface="Times New Roman" panose="02020603050405020304" pitchFamily="18" charset="0"/>
              </a:rPr>
              <a:t>BÀI</a:t>
            </a:r>
            <a:r>
              <a:rPr lang="en-GB" sz="4800" b="1" dirty="0">
                <a:effectLst/>
                <a:latin typeface="#9Slide03 IcielPanton Black" panose="00000A00000000000000" pitchFamily="2" charset="-93"/>
                <a:ea typeface="Times New Roman" panose="02020603050405020304" pitchFamily="18" charset="0"/>
              </a:rPr>
              <a:t> 9 </a:t>
            </a: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4800" b="1" dirty="0" err="1">
                <a:solidFill>
                  <a:srgbClr val="FF0000"/>
                </a:solidFill>
                <a:effectLst/>
                <a:latin typeface="#9Slide03 IcielPanton Black" panose="00000A00000000000000" pitchFamily="2" charset="-93"/>
                <a:ea typeface="Times New Roman" panose="02020603050405020304" pitchFamily="18" charset="0"/>
              </a:rPr>
              <a:t>THỔ</a:t>
            </a:r>
            <a:r>
              <a:rPr lang="en-GB" sz="4800" b="1" dirty="0">
                <a:solidFill>
                  <a:srgbClr val="FF0000"/>
                </a:solidFill>
                <a:effectLst/>
                <a:latin typeface="#9Slide03 IcielPanton Black" panose="00000A00000000000000" pitchFamily="2" charset="-93"/>
                <a:ea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/>
                <a:latin typeface="#9Slide03 IcielPanton Black" panose="00000A00000000000000" pitchFamily="2" charset="-93"/>
                <a:ea typeface="Times New Roman" panose="02020603050405020304" pitchFamily="18" charset="0"/>
              </a:rPr>
              <a:t>NHƯỠNG</a:t>
            </a:r>
            <a:r>
              <a:rPr lang="en-GB" sz="4800" b="1" dirty="0">
                <a:solidFill>
                  <a:srgbClr val="FF0000"/>
                </a:solidFill>
                <a:effectLst/>
                <a:latin typeface="#9Slide03 IcielPanton Black" panose="00000A00000000000000" pitchFamily="2" charset="-93"/>
                <a:ea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/>
                <a:latin typeface="#9Slide03 IcielPanton Black" panose="00000A00000000000000" pitchFamily="2" charset="-93"/>
                <a:ea typeface="Times New Roman" panose="02020603050405020304" pitchFamily="18" charset="0"/>
              </a:rPr>
              <a:t>VIỆT</a:t>
            </a:r>
            <a:r>
              <a:rPr lang="en-GB" sz="4800" b="1" dirty="0">
                <a:solidFill>
                  <a:srgbClr val="FF0000"/>
                </a:solidFill>
                <a:effectLst/>
                <a:latin typeface="#9Slide03 IcielPanton Black" panose="00000A00000000000000" pitchFamily="2" charset="-93"/>
                <a:ea typeface="Times New Roman" panose="02020603050405020304" pitchFamily="18" charset="0"/>
              </a:rPr>
              <a:t> NAM</a:t>
            </a:r>
            <a:endParaRPr lang="en-GB" sz="4000" dirty="0">
              <a:effectLst/>
              <a:latin typeface="#9Slide03 IcielPanton Black" panose="00000A00000000000000" pitchFamily="2" charset="-93"/>
              <a:ea typeface="Calibri" panose="020F0502020204030204" pitchFamily="34" charset="0"/>
            </a:endParaRP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2FEF5433-B029-4399-AD6A-4581C0E57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338" y="6100763"/>
            <a:ext cx="7572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5D951E-C4DA-4B50-9569-4CCFCDC07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090" y="1133475"/>
            <a:ext cx="3494751" cy="512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6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61E0E03-6429-4CB8-98B5-B3150984E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290" y="-1"/>
            <a:ext cx="4638116" cy="68069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EDF1764-A40B-417C-99D1-F32E10FA2CC3}"/>
              </a:ext>
            </a:extLst>
          </p:cNvPr>
          <p:cNvSpPr/>
          <p:nvPr/>
        </p:nvSpPr>
        <p:spPr>
          <a:xfrm>
            <a:off x="0" y="4577606"/>
            <a:ext cx="7469221" cy="2280393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C6309C-8070-4993-B2AF-7EB0A54E26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" t="5661" b="4616"/>
          <a:stretch/>
        </p:blipFill>
        <p:spPr>
          <a:xfrm>
            <a:off x="0" y="26872"/>
            <a:ext cx="7415561" cy="45507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C93F39-6D6E-4C8F-ACD9-FA2E38284CAC}"/>
              </a:ext>
            </a:extLst>
          </p:cNvPr>
          <p:cNvSpPr/>
          <p:nvPr/>
        </p:nvSpPr>
        <p:spPr>
          <a:xfrm>
            <a:off x="122728" y="28869"/>
            <a:ext cx="7426183" cy="744279"/>
          </a:xfrm>
          <a:prstGeom prst="rect">
            <a:avLst/>
          </a:prstGeom>
          <a:solidFill>
            <a:srgbClr val="19A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2. </a:t>
            </a:r>
            <a:r>
              <a:rPr lang="en-GB" sz="32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CÁC</a:t>
            </a:r>
            <a:r>
              <a:rPr lang="en-GB" sz="32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GB" sz="32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NHÓM</a:t>
            </a:r>
            <a:r>
              <a:rPr lang="en-GB" sz="32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GB" sz="32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ĐẤT</a:t>
            </a:r>
            <a:r>
              <a:rPr lang="en-GB" sz="32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GB" sz="32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CHÍNH</a:t>
            </a:r>
            <a:endParaRPr lang="en-GB" sz="3200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66D136-9CF3-4C5F-925B-C9FEFA49D658}"/>
              </a:ext>
            </a:extLst>
          </p:cNvPr>
          <p:cNvSpPr txBox="1"/>
          <p:nvPr/>
        </p:nvSpPr>
        <p:spPr>
          <a:xfrm>
            <a:off x="886613" y="2255454"/>
            <a:ext cx="5898412" cy="1381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buFont typeface="Wingdings" panose="05000000000000000000" pitchFamily="2" charset="2"/>
              <a:buChar char=""/>
            </a:pPr>
            <a:r>
              <a:rPr lang="vi-VN" sz="2400" b="0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Kể tên các nhóm đất chính </a:t>
            </a:r>
            <a:r>
              <a:rPr lang="vi-VN" sz="2400" b="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ở nước ta</a:t>
            </a:r>
            <a:endParaRPr lang="en-GB" sz="2400" b="1" dirty="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buFont typeface="Wingdings" panose="05000000000000000000" pitchFamily="2" charset="2"/>
              <a:buChar char=""/>
            </a:pPr>
            <a:r>
              <a:rPr lang="vi-VN" sz="2400" b="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Theo em các nhóm đất đó </a:t>
            </a:r>
            <a:r>
              <a:rPr lang="vi-VN" sz="2400" b="0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phân bố </a:t>
            </a:r>
            <a:r>
              <a:rPr lang="vi-VN" sz="2400" b="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chủ yếu ở khu vực</a:t>
            </a:r>
            <a:r>
              <a:rPr lang="vi-VN" sz="2400" b="0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địa hình </a:t>
            </a:r>
            <a:r>
              <a:rPr lang="vi-VN" sz="2400" b="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nào?</a:t>
            </a:r>
            <a:endParaRPr lang="en-GB" sz="2400" b="1" dirty="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DEA7D4-3986-45A4-B32D-3576357D07F1}"/>
              </a:ext>
            </a:extLst>
          </p:cNvPr>
          <p:cNvSpPr txBox="1"/>
          <p:nvPr/>
        </p:nvSpPr>
        <p:spPr>
          <a:xfrm>
            <a:off x="1640753" y="918423"/>
            <a:ext cx="3593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#9Slide07 IcielBaliho Script" pitchFamily="2" charset="-93"/>
              </a:rPr>
              <a:t>Quan </a:t>
            </a:r>
            <a:r>
              <a:rPr lang="en-GB" sz="2800" dirty="0" err="1">
                <a:latin typeface="#9Slide07 IcielBaliho Script" pitchFamily="2" charset="-93"/>
              </a:rPr>
              <a:t>sát</a:t>
            </a:r>
            <a:r>
              <a:rPr lang="en-GB" sz="2800" dirty="0">
                <a:latin typeface="#9Slide07 IcielBaliho Script" pitchFamily="2" charset="-93"/>
              </a:rPr>
              <a:t> </a:t>
            </a:r>
            <a:r>
              <a:rPr lang="en-GB" sz="2800" dirty="0" err="1">
                <a:latin typeface="#9Slide07 IcielBaliho Script" pitchFamily="2" charset="-93"/>
              </a:rPr>
              <a:t>hình</a:t>
            </a:r>
            <a:r>
              <a:rPr lang="en-GB" sz="2800" dirty="0">
                <a:latin typeface="#9Slide07 IcielBaliho Script" pitchFamily="2" charset="-93"/>
              </a:rPr>
              <a:t> 9.1, </a:t>
            </a:r>
            <a:r>
              <a:rPr lang="en-GB" sz="2800" dirty="0" err="1">
                <a:latin typeface="#9Slide07 IcielBaliho Script" pitchFamily="2" charset="-93"/>
              </a:rPr>
              <a:t>em</a:t>
            </a:r>
            <a:r>
              <a:rPr lang="en-GB" sz="2800" dirty="0">
                <a:latin typeface="#9Slide07 IcielBaliho Script" pitchFamily="2" charset="-93"/>
              </a:rPr>
              <a:t> </a:t>
            </a:r>
            <a:r>
              <a:rPr lang="en-GB" sz="2800" dirty="0" err="1">
                <a:latin typeface="#9Slide07 IcielBaliho Script" pitchFamily="2" charset="-93"/>
              </a:rPr>
              <a:t>hãy</a:t>
            </a:r>
            <a:r>
              <a:rPr lang="en-GB" sz="2800" dirty="0">
                <a:latin typeface="#9Slide07 IcielBaliho Script" pitchFamily="2" charset="-93"/>
              </a:rPr>
              <a:t>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377AEE-5B52-4E04-967F-A8D8F6619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916" y="875892"/>
            <a:ext cx="1095154" cy="1095154"/>
          </a:xfrm>
          <a:prstGeom prst="flowChartConnector">
            <a:avLst/>
          </a:prstGeom>
        </p:spPr>
      </p:pic>
      <p:pic>
        <p:nvPicPr>
          <p:cNvPr id="13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99E13850-A1C9-49D3-A59A-BEFB43D597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9824" y="5153120"/>
            <a:ext cx="2147776" cy="1208124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140DC31E-0D71-4377-9D66-299361DE8B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168" y="6075014"/>
            <a:ext cx="7572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DE9E3385-C56D-4F4A-9458-DF3B00C50DF4}"/>
              </a:ext>
            </a:extLst>
          </p:cNvPr>
          <p:cNvSpPr/>
          <p:nvPr/>
        </p:nvSpPr>
        <p:spPr>
          <a:xfrm>
            <a:off x="7025494" y="2950284"/>
            <a:ext cx="470223" cy="7442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00883D4-0CE6-4E23-AF41-940DC8ED1635}"/>
              </a:ext>
            </a:extLst>
          </p:cNvPr>
          <p:cNvSpPr/>
          <p:nvPr/>
        </p:nvSpPr>
        <p:spPr>
          <a:xfrm>
            <a:off x="7825136" y="2613731"/>
            <a:ext cx="1099789" cy="42474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4957DC0-1064-4056-B894-49BF25B1FC47}"/>
              </a:ext>
            </a:extLst>
          </p:cNvPr>
          <p:cNvSpPr/>
          <p:nvPr/>
        </p:nvSpPr>
        <p:spPr>
          <a:xfrm>
            <a:off x="122728" y="4733925"/>
            <a:ext cx="1448897" cy="1627319"/>
          </a:xfrm>
          <a:prstGeom prst="rightArrow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A664F6-91E3-4D86-867E-349426B17B30}"/>
              </a:ext>
            </a:extLst>
          </p:cNvPr>
          <p:cNvSpPr/>
          <p:nvPr/>
        </p:nvSpPr>
        <p:spPr>
          <a:xfrm>
            <a:off x="1782356" y="4548738"/>
            <a:ext cx="4106925" cy="2280393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6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3 </a:t>
            </a:r>
            <a:r>
              <a:rPr lang="en-GB" sz="26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nhóm</a:t>
            </a:r>
            <a:r>
              <a:rPr lang="en-GB" sz="26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GB" sz="26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đất</a:t>
            </a:r>
            <a:r>
              <a:rPr lang="en-GB" sz="26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GB" sz="26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chính</a:t>
            </a:r>
            <a:r>
              <a:rPr lang="en-GB" sz="26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6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Nhóm</a:t>
            </a:r>
            <a:r>
              <a:rPr lang="en-GB" sz="26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GB" sz="26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đất</a:t>
            </a:r>
            <a:r>
              <a:rPr lang="en-GB" sz="26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GB" sz="26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feralit</a:t>
            </a:r>
            <a:endParaRPr lang="en-GB" sz="2600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6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Nhóm</a:t>
            </a:r>
            <a:r>
              <a:rPr lang="en-GB" sz="26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GB" sz="26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đất</a:t>
            </a:r>
            <a:r>
              <a:rPr lang="en-GB" sz="26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GB" sz="26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phù</a:t>
            </a:r>
            <a:r>
              <a:rPr lang="en-GB" sz="26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GB" sz="26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sa</a:t>
            </a:r>
            <a:endParaRPr lang="en-GB" sz="2600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6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Nhóm</a:t>
            </a:r>
            <a:r>
              <a:rPr lang="en-GB" sz="26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GB" sz="26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đất</a:t>
            </a:r>
            <a:r>
              <a:rPr lang="en-GB" sz="26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GB" sz="26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mùn</a:t>
            </a:r>
            <a:r>
              <a:rPr lang="en-GB" sz="26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GB" sz="26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núi</a:t>
            </a:r>
            <a:r>
              <a:rPr lang="en-GB" sz="26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GB" sz="26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cao</a:t>
            </a:r>
            <a:endParaRPr lang="en-GB" sz="2600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2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11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6FD4B3-012B-4A33-999B-A1FAF1D73988}"/>
              </a:ext>
            </a:extLst>
          </p:cNvPr>
          <p:cNvSpPr/>
          <p:nvPr/>
        </p:nvSpPr>
        <p:spPr>
          <a:xfrm>
            <a:off x="4933391" y="1770287"/>
            <a:ext cx="7258609" cy="50877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AAE354-5839-4F12-84E9-E45E48E8BC1A}"/>
              </a:ext>
            </a:extLst>
          </p:cNvPr>
          <p:cNvCxnSpPr>
            <a:cxnSpLocks/>
          </p:cNvCxnSpPr>
          <p:nvPr/>
        </p:nvCxnSpPr>
        <p:spPr>
          <a:xfrm>
            <a:off x="4886741" y="3171824"/>
            <a:ext cx="0" cy="3686174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5E228C7-02B6-40F0-9C1A-86B51E70EF5B}"/>
              </a:ext>
            </a:extLst>
          </p:cNvPr>
          <p:cNvSpPr txBox="1"/>
          <p:nvPr/>
        </p:nvSpPr>
        <p:spPr>
          <a:xfrm>
            <a:off x="4866482" y="1887246"/>
            <a:ext cx="7373485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GB" sz="2400" u="sng" dirty="0" err="1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BƯỚC</a:t>
            </a:r>
            <a:r>
              <a:rPr lang="en-GB" sz="2400" u="sng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1: </a:t>
            </a:r>
            <a:r>
              <a:rPr lang="en-GB" sz="2400" u="sng" dirty="0" err="1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BỐC</a:t>
            </a:r>
            <a:r>
              <a:rPr lang="en-GB" sz="2400" u="sng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u="sng" dirty="0" err="1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THĂM</a:t>
            </a:r>
            <a:r>
              <a:rPr lang="en-GB" sz="2400" u="sng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u="sng" dirty="0" err="1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LĨNH</a:t>
            </a:r>
            <a:r>
              <a:rPr lang="en-GB" sz="2400" u="sng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u="sng" dirty="0" err="1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VỰC</a:t>
            </a:r>
            <a:r>
              <a:rPr lang="en-GB" sz="2400" u="sng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u="sng" dirty="0" err="1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KHỞI</a:t>
            </a:r>
            <a:r>
              <a:rPr lang="en-GB" sz="2400" u="sng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u="sng" dirty="0" err="1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NGHIỆP</a:t>
            </a:r>
            <a:endParaRPr lang="en-GB" sz="2400" dirty="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14B33C-3F68-4892-AD45-AF5AD35B4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3" y="104992"/>
            <a:ext cx="4813533" cy="29990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1" name="TextBox 11">
            <a:extLst>
              <a:ext uri="{FF2B5EF4-FFF2-40B4-BE49-F238E27FC236}">
                <a16:creationId xmlns:a16="http://schemas.microsoft.com/office/drawing/2014/main" id="{7DC037E2-F874-4AA7-9E20-77878C5BA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018" y="53162"/>
            <a:ext cx="2769431" cy="9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solidFill>
                  <a:srgbClr val="C00000"/>
                </a:solidFill>
                <a:latin typeface="#9Slide07 IcielBaliho Script" pitchFamily="2" charset="0"/>
              </a:rPr>
              <a:t>KHẮC</a:t>
            </a:r>
            <a:r>
              <a:rPr lang="en-US" altLang="en-US" sz="40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#9Slide07 IcielBaliho Script" pitchFamily="2" charset="0"/>
              </a:rPr>
              <a:t>NHẬP</a:t>
            </a:r>
            <a:endParaRPr lang="en-US" altLang="en-US" sz="4000" dirty="0">
              <a:solidFill>
                <a:srgbClr val="C00000"/>
              </a:solidFill>
              <a:latin typeface="#9Slide07 IcielBaliho Script" pitchFamily="2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30B4C019-2C41-4623-8FD8-4C3472133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905" y="2132184"/>
            <a:ext cx="2769431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C00000"/>
                </a:solidFill>
                <a:latin typeface="#9Slide07 IcielBaliho Script" pitchFamily="2" charset="0"/>
              </a:rPr>
              <a:t>NHÓM</a:t>
            </a:r>
            <a:r>
              <a:rPr lang="en-US" altLang="en-US" sz="32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#9Slide07 IcielBaliho Script" pitchFamily="2" charset="0"/>
              </a:rPr>
              <a:t>MỚI</a:t>
            </a:r>
            <a:endParaRPr lang="en-US" altLang="en-US" sz="3200" dirty="0">
              <a:solidFill>
                <a:srgbClr val="C00000"/>
              </a:solidFill>
              <a:latin typeface="#9Slide07 IcielBaliho Script" pitchFamily="2" charset="0"/>
            </a:endParaRPr>
          </a:p>
        </p:txBody>
      </p:sp>
      <p:pic>
        <p:nvPicPr>
          <p:cNvPr id="4" name="Đồng hồ đếm ngược 30 giây - 30 second countdown">
            <a:hlinkClick r:id="" action="ppaction://media"/>
            <a:extLst>
              <a:ext uri="{FF2B5EF4-FFF2-40B4-BE49-F238E27FC236}">
                <a16:creationId xmlns:a16="http://schemas.microsoft.com/office/drawing/2014/main" id="{5EC68257-5968-49FF-9B02-67BA80F63F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2809" y="219513"/>
            <a:ext cx="1167947" cy="6569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596E97-3712-4321-AECA-CE6F39980A7A}"/>
              </a:ext>
            </a:extLst>
          </p:cNvPr>
          <p:cNvSpPr txBox="1"/>
          <p:nvPr/>
        </p:nvSpPr>
        <p:spPr>
          <a:xfrm>
            <a:off x="544366" y="3262133"/>
            <a:ext cx="4229516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GB" sz="2000" dirty="0" err="1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thành</a:t>
            </a:r>
            <a:r>
              <a:rPr lang="en-GB" sz="2000" dirty="0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số</a:t>
            </a:r>
            <a:r>
              <a:rPr lang="en-GB" sz="2000" dirty="0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chẵn</a:t>
            </a:r>
            <a:r>
              <a:rPr lang="en-GB" sz="2000" dirty="0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/</a:t>
            </a:r>
            <a:r>
              <a:rPr lang="en-GB" sz="2000" dirty="0" err="1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lẻ</a:t>
            </a:r>
            <a:r>
              <a:rPr lang="en-GB" sz="2000" dirty="0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kết</a:t>
            </a:r>
            <a:r>
              <a:rPr lang="en-GB" sz="2000" dirty="0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hợp</a:t>
            </a:r>
            <a:r>
              <a:rPr lang="en-GB" sz="2000" dirty="0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thành</a:t>
            </a:r>
            <a:r>
              <a:rPr lang="en-GB" sz="2000" dirty="0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nhóm</a:t>
            </a:r>
            <a:r>
              <a:rPr lang="en-GB" sz="2000" dirty="0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mới</a:t>
            </a:r>
            <a:r>
              <a:rPr lang="en-GB" sz="2000" dirty="0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theo</a:t>
            </a:r>
            <a:r>
              <a:rPr lang="en-GB" sz="2000" dirty="0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dãy</a:t>
            </a:r>
            <a:endParaRPr lang="en-GB" sz="2000" dirty="0">
              <a:solidFill>
                <a:srgbClr val="000000"/>
              </a:solidFill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2E06E98-78B1-4E87-B0FD-EDE7DC220FC5}"/>
              </a:ext>
            </a:extLst>
          </p:cNvPr>
          <p:cNvGraphicFramePr>
            <a:graphicFrameLocks noGrp="1"/>
          </p:cNvGraphicFramePr>
          <p:nvPr/>
        </p:nvGraphicFramePr>
        <p:xfrm>
          <a:off x="1055668" y="4379580"/>
          <a:ext cx="267958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96">
                  <a:extLst>
                    <a:ext uri="{9D8B030D-6E8A-4147-A177-3AD203B41FA5}">
                      <a16:colId xmlns:a16="http://schemas.microsoft.com/office/drawing/2014/main" val="3725182543"/>
                    </a:ext>
                  </a:extLst>
                </a:gridCol>
                <a:gridCol w="669896">
                  <a:extLst>
                    <a:ext uri="{9D8B030D-6E8A-4147-A177-3AD203B41FA5}">
                      <a16:colId xmlns:a16="http://schemas.microsoft.com/office/drawing/2014/main" val="2736141358"/>
                    </a:ext>
                  </a:extLst>
                </a:gridCol>
                <a:gridCol w="669896">
                  <a:extLst>
                    <a:ext uri="{9D8B030D-6E8A-4147-A177-3AD203B41FA5}">
                      <a16:colId xmlns:a16="http://schemas.microsoft.com/office/drawing/2014/main" val="2578130253"/>
                    </a:ext>
                  </a:extLst>
                </a:gridCol>
                <a:gridCol w="669896">
                  <a:extLst>
                    <a:ext uri="{9D8B030D-6E8A-4147-A177-3AD203B41FA5}">
                      <a16:colId xmlns:a16="http://schemas.microsoft.com/office/drawing/2014/main" val="1846022070"/>
                    </a:ext>
                  </a:extLst>
                </a:gridCol>
              </a:tblGrid>
              <a:tr h="495191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400476"/>
                  </a:ext>
                </a:extLst>
              </a:tr>
            </a:tbl>
          </a:graphicData>
        </a:graphic>
      </p:graphicFrame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8F6AE896-3DB9-4469-9EDD-513ECFF7958C}"/>
              </a:ext>
            </a:extLst>
          </p:cNvPr>
          <p:cNvGraphicFramePr>
            <a:graphicFrameLocks noGrp="1"/>
          </p:cNvGraphicFramePr>
          <p:nvPr/>
        </p:nvGraphicFramePr>
        <p:xfrm>
          <a:off x="1055668" y="6080869"/>
          <a:ext cx="267958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96">
                  <a:extLst>
                    <a:ext uri="{9D8B030D-6E8A-4147-A177-3AD203B41FA5}">
                      <a16:colId xmlns:a16="http://schemas.microsoft.com/office/drawing/2014/main" val="3725182543"/>
                    </a:ext>
                  </a:extLst>
                </a:gridCol>
                <a:gridCol w="669896">
                  <a:extLst>
                    <a:ext uri="{9D8B030D-6E8A-4147-A177-3AD203B41FA5}">
                      <a16:colId xmlns:a16="http://schemas.microsoft.com/office/drawing/2014/main" val="2736141358"/>
                    </a:ext>
                  </a:extLst>
                </a:gridCol>
                <a:gridCol w="669896">
                  <a:extLst>
                    <a:ext uri="{9D8B030D-6E8A-4147-A177-3AD203B41FA5}">
                      <a16:colId xmlns:a16="http://schemas.microsoft.com/office/drawing/2014/main" val="2578130253"/>
                    </a:ext>
                  </a:extLst>
                </a:gridCol>
                <a:gridCol w="669896">
                  <a:extLst>
                    <a:ext uri="{9D8B030D-6E8A-4147-A177-3AD203B41FA5}">
                      <a16:colId xmlns:a16="http://schemas.microsoft.com/office/drawing/2014/main" val="1846022070"/>
                    </a:ext>
                  </a:extLst>
                </a:gridCol>
              </a:tblGrid>
              <a:tr h="501473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40047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7DF9081-09F3-40E3-AEED-DEE40ACF304C}"/>
              </a:ext>
            </a:extLst>
          </p:cNvPr>
          <p:cNvSpPr txBox="1"/>
          <p:nvPr/>
        </p:nvSpPr>
        <p:spPr>
          <a:xfrm rot="16200000">
            <a:off x="-1559130" y="4753301"/>
            <a:ext cx="3686174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DÃY</a:t>
            </a:r>
            <a:r>
              <a:rPr lang="en-GB" sz="2800" dirty="0">
                <a:solidFill>
                  <a:schemeClr val="bg1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407339B5-E6CD-441A-8903-399E8503AF1D}"/>
              </a:ext>
            </a:extLst>
          </p:cNvPr>
          <p:cNvSpPr/>
          <p:nvPr/>
        </p:nvSpPr>
        <p:spPr>
          <a:xfrm>
            <a:off x="1262905" y="5076789"/>
            <a:ext cx="2470236" cy="762000"/>
          </a:xfrm>
          <a:prstGeom prst="cloud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NHÓM</a:t>
            </a:r>
            <a:r>
              <a:rPr lang="en-GB" sz="24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GB" sz="24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MỚI</a:t>
            </a:r>
            <a:endParaRPr lang="en-GB" sz="2400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915C144-1B6B-4BD9-A05B-48BC0689E9C4}"/>
              </a:ext>
            </a:extLst>
          </p:cNvPr>
          <p:cNvCxnSpPr/>
          <p:nvPr/>
        </p:nvCxnSpPr>
        <p:spPr>
          <a:xfrm>
            <a:off x="1352550" y="4897740"/>
            <a:ext cx="752475" cy="2335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6348CF-4451-455A-8FC8-A4B40D433E94}"/>
              </a:ext>
            </a:extLst>
          </p:cNvPr>
          <p:cNvCxnSpPr>
            <a:endCxn id="6" idx="3"/>
          </p:cNvCxnSpPr>
          <p:nvPr/>
        </p:nvCxnSpPr>
        <p:spPr>
          <a:xfrm flipH="1">
            <a:off x="2498023" y="4897740"/>
            <a:ext cx="245385" cy="2226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FAB39C-B5AD-4DF2-8670-C37CCF46D541}"/>
              </a:ext>
            </a:extLst>
          </p:cNvPr>
          <p:cNvCxnSpPr/>
          <p:nvPr/>
        </p:nvCxnSpPr>
        <p:spPr>
          <a:xfrm flipV="1">
            <a:off x="1352550" y="5762625"/>
            <a:ext cx="842120" cy="3182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73B9124-077F-4911-AA08-3B5A2D8547EB}"/>
              </a:ext>
            </a:extLst>
          </p:cNvPr>
          <p:cNvCxnSpPr>
            <a:endCxn id="6" idx="1"/>
          </p:cNvCxnSpPr>
          <p:nvPr/>
        </p:nvCxnSpPr>
        <p:spPr>
          <a:xfrm flipH="1" flipV="1">
            <a:off x="2498023" y="5837978"/>
            <a:ext cx="245385" cy="2428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4E7ACDC-9CBA-4ADC-BE39-04372FC76D58}"/>
              </a:ext>
            </a:extLst>
          </p:cNvPr>
          <p:cNvSpPr txBox="1"/>
          <p:nvPr/>
        </p:nvSpPr>
        <p:spPr>
          <a:xfrm>
            <a:off x="7212877" y="24596"/>
            <a:ext cx="4884215" cy="1251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GB" sz="2000" dirty="0" err="1">
                <a:effectLst/>
                <a:latin typeface="#9Slide07 IcielBaliho Script" pitchFamily="2" charset="-93"/>
                <a:ea typeface="Calibri" panose="020F0502020204030204" pitchFamily="34" charset="0"/>
              </a:rPr>
              <a:t>Tình</a:t>
            </a:r>
            <a:r>
              <a:rPr lang="en-GB" sz="2000" dirty="0"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Calibri" panose="020F0502020204030204" pitchFamily="34" charset="0"/>
              </a:rPr>
              <a:t>huống</a:t>
            </a:r>
            <a:r>
              <a:rPr lang="en-GB" sz="2000" dirty="0">
                <a:latin typeface="#9Slide07 IcielBaliho Script" pitchFamily="2" charset="-93"/>
                <a:ea typeface="Calibri" panose="020F0502020204030204" pitchFamily="34" charset="0"/>
              </a:rPr>
              <a:t>: </a:t>
            </a:r>
            <a:r>
              <a:rPr lang="vi-VN" sz="2000" dirty="0">
                <a:effectLst/>
                <a:latin typeface="#9Slide07 IcielBaliho Script" pitchFamily="2" charset="-93"/>
                <a:ea typeface="Calibri" panose="020F0502020204030204" pitchFamily="34" charset="0"/>
              </a:rPr>
              <a:t>Thảo luận nhóm để nghiên cứu và </a:t>
            </a:r>
            <a:r>
              <a:rPr lang="vi-VN" sz="2000" dirty="0">
                <a:solidFill>
                  <a:srgbClr val="C00000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xây dựng mô hình khởi </a:t>
            </a:r>
            <a:r>
              <a:rPr lang="vi-VN" sz="2000" dirty="0">
                <a:solidFill>
                  <a:srgbClr val="C00000"/>
                </a:solidFill>
                <a:latin typeface="#9Slide07 IcielBaliho Script" pitchFamily="2" charset="-93"/>
                <a:ea typeface="Calibri" panose="020F0502020204030204" pitchFamily="34" charset="0"/>
              </a:rPr>
              <a:t>nghiệp</a:t>
            </a:r>
            <a:r>
              <a:rPr lang="en-GB" sz="2000" dirty="0">
                <a:solidFill>
                  <a:srgbClr val="C00000"/>
                </a:solidFill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vi-VN" sz="2000" dirty="0">
                <a:solidFill>
                  <a:srgbClr val="C00000"/>
                </a:solidFill>
                <a:latin typeface="#9Slide07 IcielBaliho Script" pitchFamily="2" charset="-93"/>
                <a:ea typeface="Calibri" panose="020F0502020204030204" pitchFamily="34" charset="0"/>
              </a:rPr>
              <a:t>nông – lâm – thủy sản</a:t>
            </a:r>
            <a:r>
              <a:rPr lang="vi-VN" sz="2000" dirty="0">
                <a:latin typeface="#9Slide07 IcielBaliho Script" pitchFamily="2" charset="-93"/>
                <a:ea typeface="Calibri" panose="020F0502020204030204" pitchFamily="34" charset="0"/>
              </a:rPr>
              <a:t>  </a:t>
            </a:r>
            <a:r>
              <a:rPr lang="vi-VN" sz="2000" dirty="0">
                <a:effectLst/>
                <a:latin typeface="#9Slide07 IcielBaliho Script" pitchFamily="2" charset="-93"/>
                <a:ea typeface="Calibri" panose="020F0502020204030204" pitchFamily="34" charset="0"/>
              </a:rPr>
              <a:t>của nhóm mình</a:t>
            </a:r>
            <a:endParaRPr lang="en-GB" sz="2000" dirty="0">
              <a:latin typeface="#9Slide07 IcielBaliho Script" pitchFamily="2" charset="-93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DD49BFE-3A00-428B-862F-DCEE972AF6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44"/>
          <a:stretch/>
        </p:blipFill>
        <p:spPr>
          <a:xfrm>
            <a:off x="5044825" y="30444"/>
            <a:ext cx="2250911" cy="1534188"/>
          </a:xfrm>
          <a:prstGeom prst="upArrow">
            <a:avLst>
              <a:gd name="adj1" fmla="val 57617"/>
              <a:gd name="adj2" fmla="val 54862"/>
            </a:avLst>
          </a:prstGeom>
          <a:ln>
            <a:solidFill>
              <a:schemeClr val="tx1"/>
            </a:solidFill>
          </a:ln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828253F-6F7C-4F17-AB65-42FD5AFBC472}"/>
              </a:ext>
            </a:extLst>
          </p:cNvPr>
          <p:cNvCxnSpPr>
            <a:cxnSpLocks/>
          </p:cNvCxnSpPr>
          <p:nvPr/>
        </p:nvCxnSpPr>
        <p:spPr>
          <a:xfrm flipV="1">
            <a:off x="4933391" y="1603414"/>
            <a:ext cx="7306576" cy="74837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7B4ED9A-9A6A-4F09-876F-359382CEECB1}"/>
              </a:ext>
            </a:extLst>
          </p:cNvPr>
          <p:cNvSpPr txBox="1"/>
          <p:nvPr/>
        </p:nvSpPr>
        <p:spPr>
          <a:xfrm>
            <a:off x="5158634" y="2567486"/>
            <a:ext cx="6891113" cy="4236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60000"/>
              </a:lnSpc>
              <a:buFont typeface="+mj-lt"/>
              <a:buAutoNum type="arabicPeriod"/>
            </a:pPr>
            <a:r>
              <a:rPr lang="vi-VN" sz="2400" b="0" dirty="0">
                <a:solidFill>
                  <a:srgbClr val="0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Trồng cây công nghiệp lâu năm kết hợp cây ăn quả</a:t>
            </a:r>
            <a:endParaRPr lang="en-GB" sz="4000" b="1" dirty="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60000"/>
              </a:lnSpc>
              <a:buFont typeface="+mj-lt"/>
              <a:buAutoNum type="arabicPeriod"/>
            </a:pPr>
            <a:r>
              <a:rPr lang="vi-VN" sz="2400" b="0" dirty="0">
                <a:solidFill>
                  <a:srgbClr val="0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Trồng cây lương thực và hoa màu</a:t>
            </a:r>
            <a:endParaRPr lang="en-GB" sz="4000" b="1" dirty="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60000"/>
              </a:lnSpc>
              <a:buFont typeface="+mj-lt"/>
              <a:buAutoNum type="arabicPeriod"/>
            </a:pPr>
            <a:r>
              <a:rPr lang="vi-VN" sz="2400" b="0" dirty="0">
                <a:solidFill>
                  <a:srgbClr val="0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Trồng cây ăn quả và lạc, mía</a:t>
            </a:r>
            <a:endParaRPr lang="en-GB" sz="4000" b="1" dirty="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60000"/>
              </a:lnSpc>
              <a:buFont typeface="+mj-lt"/>
              <a:buAutoNum type="arabicPeriod"/>
            </a:pPr>
            <a:r>
              <a:rPr lang="vi-VN" sz="2400" b="0" dirty="0">
                <a:solidFill>
                  <a:srgbClr val="0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Trồng rừng ngập mặn kết hợp nuôi trồng thủy sản</a:t>
            </a:r>
            <a:endParaRPr lang="en-GB" sz="4000" b="1" dirty="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60000"/>
              </a:lnSpc>
              <a:buFont typeface="+mj-lt"/>
              <a:buAutoNum type="arabicPeriod"/>
            </a:pPr>
            <a:r>
              <a:rPr lang="en-GB" sz="2400" b="0" dirty="0" err="1">
                <a:solidFill>
                  <a:srgbClr val="0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Nông</a:t>
            </a:r>
            <a:r>
              <a:rPr lang="en-GB" sz="2400" b="0" dirty="0">
                <a:solidFill>
                  <a:srgbClr val="0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– </a:t>
            </a:r>
            <a:r>
              <a:rPr lang="en-GB" sz="2400" b="0" dirty="0" err="1">
                <a:solidFill>
                  <a:srgbClr val="0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lâm</a:t>
            </a:r>
            <a:r>
              <a:rPr lang="en-GB" sz="2400" b="0" dirty="0">
                <a:solidFill>
                  <a:srgbClr val="0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b="0" dirty="0" err="1">
                <a:solidFill>
                  <a:srgbClr val="0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kết</a:t>
            </a:r>
            <a:r>
              <a:rPr lang="en-GB" sz="2400" b="0" dirty="0">
                <a:solidFill>
                  <a:srgbClr val="0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b="0" dirty="0" err="1">
                <a:solidFill>
                  <a:srgbClr val="0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hợp</a:t>
            </a:r>
            <a:endParaRPr lang="en-GB" sz="4000" b="1" dirty="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5E7D01-40F9-4048-A8B7-ABD8C31D1C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4540" y="3262133"/>
            <a:ext cx="1994261" cy="1495696"/>
          </a:xfrm>
          <a:prstGeom prst="flowChartConnector">
            <a:avLst/>
          </a:prstGeom>
        </p:spPr>
      </p:pic>
      <p:pic>
        <p:nvPicPr>
          <p:cNvPr id="2050" name="Picture 2" descr="Nuôi thủy sản là gì? Chi tiết về đặc điểm, vai trò và nhiệm vụ">
            <a:extLst>
              <a:ext uri="{FF2B5EF4-FFF2-40B4-BE49-F238E27FC236}">
                <a16:creationId xmlns:a16="http://schemas.microsoft.com/office/drawing/2014/main" id="{A54E6E89-49DC-4B8E-9E3B-60A38374D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446" y="5277331"/>
            <a:ext cx="2140532" cy="149569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35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07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  <p:bldP spid="28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DA4E9E7-6A7B-40D2-9760-BAA160765782}"/>
              </a:ext>
            </a:extLst>
          </p:cNvPr>
          <p:cNvGraphicFramePr>
            <a:graphicFrameLocks noGrp="1"/>
          </p:cNvGraphicFramePr>
          <p:nvPr/>
        </p:nvGraphicFramePr>
        <p:xfrm>
          <a:off x="133350" y="2230627"/>
          <a:ext cx="5680255" cy="42470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8750">
                  <a:extLst>
                    <a:ext uri="{9D8B030D-6E8A-4147-A177-3AD203B41FA5}">
                      <a16:colId xmlns:a16="http://schemas.microsoft.com/office/drawing/2014/main" val="350428022"/>
                    </a:ext>
                  </a:extLst>
                </a:gridCol>
                <a:gridCol w="1978422">
                  <a:extLst>
                    <a:ext uri="{9D8B030D-6E8A-4147-A177-3AD203B41FA5}">
                      <a16:colId xmlns:a16="http://schemas.microsoft.com/office/drawing/2014/main" val="1403297779"/>
                    </a:ext>
                  </a:extLst>
                </a:gridCol>
                <a:gridCol w="2273083">
                  <a:extLst>
                    <a:ext uri="{9D8B030D-6E8A-4147-A177-3AD203B41FA5}">
                      <a16:colId xmlns:a16="http://schemas.microsoft.com/office/drawing/2014/main" val="4006998907"/>
                    </a:ext>
                  </a:extLst>
                </a:gridCol>
              </a:tblGrid>
              <a:tr h="70307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Nhóm đất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Đất feralit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Đất phù sa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426516"/>
                  </a:ext>
                </a:extLst>
              </a:tr>
              <a:tr h="57517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Phân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bố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78289"/>
                  </a:ext>
                </a:extLst>
              </a:tr>
              <a:tr h="120785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Đặc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</a:rPr>
                        <a:t>điểm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242838"/>
                  </a:ext>
                </a:extLst>
              </a:tr>
              <a:tr h="120785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Giá trị 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sử dụng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516895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CC38E356-99AC-4C2A-8BDA-C5CD043D7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" y="729872"/>
            <a:ext cx="6191249" cy="121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600" u="sng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BƯỚC</a:t>
            </a:r>
            <a:r>
              <a:rPr kumimoji="0" lang="en-GB" altLang="en-US" sz="260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2: </a:t>
            </a:r>
            <a:r>
              <a:rPr kumimoji="0" lang="en-GB" altLang="en-US" sz="2600" u="sng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TÌM</a:t>
            </a:r>
            <a:r>
              <a:rPr kumimoji="0" lang="en-GB" altLang="en-US" sz="260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kumimoji="0" lang="en-GB" altLang="en-US" sz="2600" u="sng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HIỂU</a:t>
            </a:r>
            <a:r>
              <a:rPr kumimoji="0" lang="en-GB" altLang="en-US" sz="260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kumimoji="0" lang="en-GB" altLang="en-US" sz="2600" u="sng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THÔNG</a:t>
            </a:r>
            <a:r>
              <a:rPr kumimoji="0" lang="en-GB" altLang="en-US" sz="260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TIN</a:t>
            </a:r>
            <a:endParaRPr kumimoji="0" lang="vi-VN" altLang="en-US" sz="2600" u="sng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6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Hoàn thành bảng </a:t>
            </a:r>
            <a:r>
              <a:rPr kumimoji="0" lang="en-GB" altLang="en-US" sz="260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</a:t>
            </a:r>
            <a:r>
              <a:rPr lang="en-GB" altLang="en-US" sz="2600" dirty="0" err="1">
                <a:latin typeface="#9Slide07 IcielBaliho Script" pitchFamily="2" charset="-93"/>
                <a:ea typeface="Times New Roman" panose="02020603050405020304" pitchFamily="18" charset="0"/>
              </a:rPr>
              <a:t>ông</a:t>
            </a:r>
            <a:r>
              <a:rPr lang="en-GB" altLang="en-US" sz="2600" dirty="0">
                <a:latin typeface="#9Slide07 IcielBaliho Script" pitchFamily="2" charset="-93"/>
                <a:ea typeface="Times New Roman" panose="02020603050405020304" pitchFamily="18" charset="0"/>
              </a:rPr>
              <a:t> tin </a:t>
            </a:r>
            <a:r>
              <a:rPr lang="en-GB" altLang="en-US" sz="2600" dirty="0" err="1">
                <a:latin typeface="#9Slide07 IcielBaliho Script" pitchFamily="2" charset="-93"/>
                <a:ea typeface="Times New Roman" panose="02020603050405020304" pitchFamily="18" charset="0"/>
              </a:rPr>
              <a:t>sau</a:t>
            </a:r>
            <a:r>
              <a:rPr lang="en-GB" altLang="en-US" sz="2600" dirty="0">
                <a:latin typeface="#9Slide07 IcielBaliho Script" pitchFamily="2" charset="-93"/>
                <a:ea typeface="Times New Roman" panose="02020603050405020304" pitchFamily="18" charset="0"/>
              </a:rPr>
              <a:t>:</a:t>
            </a:r>
            <a:endParaRPr kumimoji="0" lang="vi-VN" altLang="en-US" sz="26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6754989-E68C-4F8B-8D6C-C08590CB5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26" y="464030"/>
            <a:ext cx="5956478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u="sng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BƯỚC</a:t>
            </a:r>
            <a:r>
              <a:rPr kumimoji="0" lang="en-GB" altLang="en-US" sz="240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3: </a:t>
            </a:r>
            <a:r>
              <a:rPr kumimoji="0" lang="en-GB" altLang="en-US" sz="2400" u="sng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XÂY</a:t>
            </a:r>
            <a:r>
              <a:rPr kumimoji="0" lang="en-GB" altLang="en-US" sz="240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kumimoji="0" lang="en-GB" altLang="en-US" sz="2400" u="sng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DỰNG</a:t>
            </a:r>
            <a:r>
              <a:rPr kumimoji="0" lang="en-GB" altLang="en-US" sz="240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kumimoji="0" lang="en-GB" altLang="en-US" sz="2400" u="sng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MÔ</a:t>
            </a:r>
            <a:r>
              <a:rPr kumimoji="0" lang="en-GB" altLang="en-US" sz="240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kumimoji="0" lang="en-GB" altLang="en-US" sz="2400" u="sng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HÌNH</a:t>
            </a:r>
            <a:r>
              <a:rPr kumimoji="0" lang="en-GB" altLang="en-US" sz="240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kumimoji="0" lang="en-GB" altLang="en-US" sz="2400" u="sng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KHỞI</a:t>
            </a:r>
            <a:r>
              <a:rPr kumimoji="0" lang="en-GB" altLang="en-US" sz="240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kumimoji="0" lang="en-GB" altLang="en-US" sz="2400" u="sng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NGHIỆP</a:t>
            </a:r>
            <a:endParaRPr kumimoji="0" lang="vi-VN" altLang="en-US" sz="2400" u="sng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E85C92-228A-4C83-99C7-5314FA6F6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059"/>
            <a:ext cx="1349237" cy="13492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8DC6BC-8BE1-4BC7-9DBD-467F59B5DCA5}"/>
              </a:ext>
            </a:extLst>
          </p:cNvPr>
          <p:cNvSpPr/>
          <p:nvPr/>
        </p:nvSpPr>
        <p:spPr>
          <a:xfrm>
            <a:off x="1349237" y="127006"/>
            <a:ext cx="10842763" cy="659219"/>
          </a:xfrm>
          <a:prstGeom prst="rect">
            <a:avLst/>
          </a:prstGeom>
          <a:solidFill>
            <a:srgbClr val="19A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CÙNG</a:t>
            </a:r>
            <a:r>
              <a:rPr lang="en-GB" sz="40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40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KHỞI</a:t>
            </a:r>
            <a:r>
              <a:rPr lang="en-GB" sz="40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4000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NGHIỆP</a:t>
            </a:r>
            <a:endParaRPr lang="en-GB" sz="4000" dirty="0">
              <a:solidFill>
                <a:schemeClr val="bg1"/>
              </a:solidFill>
              <a:latin typeface="#9Slide03 AllRoundGothic" panose="020B0703020202020104" pitchFamily="34" charset="-93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633B1A-BB32-4141-A84C-6CAF20E3F4FF}"/>
              </a:ext>
            </a:extLst>
          </p:cNvPr>
          <p:cNvCxnSpPr/>
          <p:nvPr/>
        </p:nvCxnSpPr>
        <p:spPr>
          <a:xfrm>
            <a:off x="6096000" y="786225"/>
            <a:ext cx="0" cy="60717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BAB244-8548-4916-8D47-A81D0804F06B}"/>
              </a:ext>
            </a:extLst>
          </p:cNvPr>
          <p:cNvSpPr txBox="1"/>
          <p:nvPr/>
        </p:nvSpPr>
        <p:spPr>
          <a:xfrm>
            <a:off x="6387921" y="1435744"/>
            <a:ext cx="5804079" cy="4537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400" dirty="0"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Calibri" panose="020F0502020204030204" pitchFamily="34" charset="0"/>
              </a:rPr>
              <a:t>Sản</a:t>
            </a:r>
            <a:r>
              <a:rPr lang="en-GB" sz="2400" dirty="0"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Calibri" panose="020F0502020204030204" pitchFamily="34" charset="0"/>
              </a:rPr>
              <a:t>phẩm</a:t>
            </a:r>
            <a:r>
              <a:rPr lang="en-GB" sz="2400" dirty="0">
                <a:effectLst/>
                <a:latin typeface="#9Slide07 IcielBaliho Script" pitchFamily="2" charset="-93"/>
                <a:ea typeface="Calibri" panose="020F0502020204030204" pitchFamily="34" charset="0"/>
              </a:rPr>
              <a:t>: </a:t>
            </a:r>
            <a:r>
              <a:rPr lang="vi-VN" sz="2400" dirty="0">
                <a:effectLst/>
                <a:latin typeface="#9Slide07 IcielBaliho Script" pitchFamily="2" charset="-93"/>
                <a:ea typeface="Calibri" panose="020F0502020204030204" pitchFamily="34" charset="0"/>
              </a:rPr>
              <a:t>sơ đồ/poster</a:t>
            </a:r>
            <a:r>
              <a:rPr lang="en-GB" sz="2400" dirty="0">
                <a:effectLst/>
                <a:latin typeface="#9Slide07 IcielBaliho Script" pitchFamily="2" charset="-93"/>
                <a:ea typeface="Calibri" panose="020F0502020204030204" pitchFamily="34" charset="0"/>
              </a:rPr>
              <a:t>…</a:t>
            </a:r>
            <a:r>
              <a:rPr lang="vi-VN" sz="2400" dirty="0">
                <a:effectLst/>
                <a:latin typeface="#9Slide07 IcielBaliho Script" pitchFamily="2" charset="-93"/>
                <a:ea typeface="Calibri" panose="020F0502020204030204" pitchFamily="34" charset="0"/>
              </a:rPr>
              <a:t> trên giấy A3 </a:t>
            </a:r>
            <a:endParaRPr lang="en-GB" sz="2400" dirty="0">
              <a:effectLst/>
              <a:latin typeface="#9Slide07 IcielBaliho Script" pitchFamily="2" charset="-93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400" dirty="0"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400" dirty="0" err="1">
                <a:latin typeface="#9Slide07 IcielBaliho Script" pitchFamily="2" charset="-93"/>
                <a:ea typeface="Calibri" panose="020F0502020204030204" pitchFamily="34" charset="0"/>
              </a:rPr>
              <a:t>Yêu</a:t>
            </a:r>
            <a:r>
              <a:rPr lang="en-GB" sz="2400" dirty="0"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400" dirty="0" err="1">
                <a:latin typeface="#9Slide07 IcielBaliho Script" pitchFamily="2" charset="-93"/>
                <a:ea typeface="Calibri" panose="020F0502020204030204" pitchFamily="34" charset="0"/>
              </a:rPr>
              <a:t>cầu</a:t>
            </a:r>
            <a:r>
              <a:rPr lang="en-GB" sz="2400" dirty="0"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vi-VN" sz="2400" dirty="0">
                <a:effectLst/>
                <a:latin typeface="#9Slide07 IcielBaliho Script" pitchFamily="2" charset="-93"/>
                <a:ea typeface="Calibri" panose="020F0502020204030204" pitchFamily="34" charset="0"/>
              </a:rPr>
              <a:t>thể hiện rõ các nội dung: </a:t>
            </a:r>
            <a:endParaRPr lang="en-GB" sz="2400" dirty="0">
              <a:effectLst/>
              <a:latin typeface="#9Slide07 IcielBaliho Script" pitchFamily="2" charset="-93"/>
              <a:ea typeface="Calibri" panose="020F050202020403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400" dirty="0">
                <a:latin typeface="#9Slide07 IcielBaliho Script" pitchFamily="2" charset="-93"/>
                <a:ea typeface="Calibri" panose="020F0502020204030204" pitchFamily="34" charset="0"/>
              </a:rPr>
              <a:t>S</a:t>
            </a:r>
            <a:r>
              <a:rPr lang="vi-VN" sz="2400" dirty="0">
                <a:effectLst/>
                <a:latin typeface="#9Slide07 IcielBaliho Script" pitchFamily="2" charset="-93"/>
                <a:ea typeface="Calibri" panose="020F0502020204030204" pitchFamily="34" charset="0"/>
              </a:rPr>
              <a:t>ản phẩm </a:t>
            </a:r>
            <a:r>
              <a:rPr lang="en-GB" sz="2400" dirty="0" err="1">
                <a:effectLst/>
                <a:latin typeface="#9Slide07 IcielBaliho Script" pitchFamily="2" charset="-93"/>
                <a:ea typeface="Calibri" panose="020F0502020204030204" pitchFamily="34" charset="0"/>
              </a:rPr>
              <a:t>chủ</a:t>
            </a:r>
            <a:r>
              <a:rPr lang="en-GB" sz="2400" dirty="0"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Calibri" panose="020F0502020204030204" pitchFamily="34" charset="0"/>
              </a:rPr>
              <a:t>lực</a:t>
            </a:r>
            <a:r>
              <a:rPr lang="en-GB" sz="2400" dirty="0">
                <a:effectLst/>
                <a:latin typeface="#9Slide07 IcielBaliho Script" pitchFamily="2" charset="-93"/>
                <a:ea typeface="Calibri" panose="020F0502020204030204" pitchFamily="34" charset="0"/>
              </a:rPr>
              <a:t> (</a:t>
            </a:r>
            <a:r>
              <a:rPr lang="en-GB" sz="2400" dirty="0" err="1">
                <a:effectLst/>
                <a:latin typeface="#9Slide07 IcielBaliho Script" pitchFamily="2" charset="-93"/>
                <a:ea typeface="Calibri" panose="020F0502020204030204" pitchFamily="34" charset="0"/>
              </a:rPr>
              <a:t>cây</a:t>
            </a:r>
            <a:r>
              <a:rPr lang="en-GB" sz="2400" dirty="0">
                <a:effectLst/>
                <a:latin typeface="#9Slide07 IcielBaliho Script" pitchFamily="2" charset="-93"/>
                <a:ea typeface="Calibri" panose="020F0502020204030204" pitchFamily="34" charset="0"/>
              </a:rPr>
              <a:t>/con </a:t>
            </a:r>
            <a:r>
              <a:rPr lang="en-GB" sz="2400" dirty="0" err="1">
                <a:effectLst/>
                <a:latin typeface="#9Slide07 IcielBaliho Script" pitchFamily="2" charset="-93"/>
                <a:ea typeface="Calibri" panose="020F0502020204030204" pitchFamily="34" charset="0"/>
              </a:rPr>
              <a:t>gì</a:t>
            </a:r>
            <a:r>
              <a:rPr lang="en-GB" sz="2400" dirty="0">
                <a:effectLst/>
                <a:latin typeface="#9Slide07 IcielBaliho Script" pitchFamily="2" charset="-93"/>
                <a:ea typeface="Calibri" panose="020F0502020204030204" pitchFamily="34" charset="0"/>
              </a:rPr>
              <a:t>?)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400" dirty="0">
                <a:effectLst/>
                <a:latin typeface="#9Slide07 IcielBaliho Script" pitchFamily="2" charset="-93"/>
                <a:ea typeface="Calibri" panose="020F0502020204030204" pitchFamily="34" charset="0"/>
              </a:rPr>
              <a:t>Đ</a:t>
            </a:r>
            <a:r>
              <a:rPr lang="vi-VN" sz="2400" dirty="0">
                <a:effectLst/>
                <a:latin typeface="#9Slide07 IcielBaliho Script" pitchFamily="2" charset="-93"/>
                <a:ea typeface="Calibri" panose="020F0502020204030204" pitchFamily="34" charset="0"/>
              </a:rPr>
              <a:t>ịa điểm khởi nghiệp ở đâu? </a:t>
            </a:r>
            <a:endParaRPr lang="en-GB" sz="2400" dirty="0">
              <a:effectLst/>
              <a:latin typeface="#9Slide07 IcielBaliho Script" pitchFamily="2" charset="-93"/>
              <a:ea typeface="Calibri" panose="020F050202020403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400" dirty="0">
                <a:effectLst/>
                <a:latin typeface="#9Slide07 IcielBaliho Script" pitchFamily="2" charset="-93"/>
                <a:ea typeface="Calibri" panose="020F0502020204030204" pitchFamily="34" charset="0"/>
              </a:rPr>
              <a:t>Trên loại đất nào?</a:t>
            </a:r>
            <a:endParaRPr lang="en-GB" sz="2400" dirty="0">
              <a:effectLst/>
              <a:latin typeface="#9Slide07 IcielBaliho Script" pitchFamily="2" charset="-93"/>
              <a:ea typeface="Calibri" panose="020F050202020403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400" dirty="0" err="1">
                <a:latin typeface="#9Slide07 IcielBaliho Script" pitchFamily="2" charset="-93"/>
                <a:ea typeface="Calibri" panose="020F0502020204030204" pitchFamily="34" charset="0"/>
              </a:rPr>
              <a:t>Quy</a:t>
            </a:r>
            <a:r>
              <a:rPr lang="en-GB" sz="2400" dirty="0"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400" dirty="0" err="1">
                <a:latin typeface="#9Slide07 IcielBaliho Script" pitchFamily="2" charset="-93"/>
                <a:ea typeface="Calibri" panose="020F0502020204030204" pitchFamily="34" charset="0"/>
              </a:rPr>
              <a:t>mô</a:t>
            </a:r>
            <a:r>
              <a:rPr lang="en-GB" sz="2400" dirty="0"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400" dirty="0" err="1">
                <a:latin typeface="#9Slide07 IcielBaliho Script" pitchFamily="2" charset="-93"/>
                <a:ea typeface="Calibri" panose="020F0502020204030204" pitchFamily="34" charset="0"/>
              </a:rPr>
              <a:t>sản</a:t>
            </a:r>
            <a:r>
              <a:rPr lang="en-GB" sz="2400" dirty="0"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400" dirty="0" err="1">
                <a:latin typeface="#9Slide07 IcielBaliho Script" pitchFamily="2" charset="-93"/>
                <a:ea typeface="Calibri" panose="020F0502020204030204" pitchFamily="34" charset="0"/>
              </a:rPr>
              <a:t>xuất</a:t>
            </a:r>
            <a:endParaRPr lang="en-GB" sz="2400" dirty="0">
              <a:latin typeface="#9Slide07 IcielBaliho Script" pitchFamily="2" charset="-93"/>
              <a:ea typeface="Calibri" panose="020F050202020403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</a:rPr>
              <a:t>Đ</a:t>
            </a:r>
            <a:r>
              <a:rPr lang="vi-VN" sz="2800" dirty="0">
                <a:effectLst/>
                <a:latin typeface="#9Slide07 IcielBaliho Script" pitchFamily="2" charset="-93"/>
                <a:ea typeface="Calibri" panose="020F0502020204030204" pitchFamily="34" charset="0"/>
              </a:rPr>
              <a:t>ầu ra sản phẩm…</a:t>
            </a:r>
            <a:endParaRPr lang="en-GB" sz="2800" dirty="0">
              <a:latin typeface="#9Slide07 IcielBaliho Script" pitchFamily="2" charset="-93"/>
            </a:endParaRPr>
          </a:p>
        </p:txBody>
      </p:sp>
      <p:pic>
        <p:nvPicPr>
          <p:cNvPr id="12" name="Đồng hồ đếm ngược 25 phút -- 25 Minutes Countdown Timer">
            <a:hlinkClick r:id="" action="ppaction://media"/>
            <a:extLst>
              <a:ext uri="{FF2B5EF4-FFF2-40B4-BE49-F238E27FC236}">
                <a16:creationId xmlns:a16="http://schemas.microsoft.com/office/drawing/2014/main" id="{AE0A9BAC-7892-470D-BB8E-28B84FBD35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7925" y="5663208"/>
            <a:ext cx="2124075" cy="119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0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4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BBFCDBA-546E-49F4-AE04-AE5895B0C54C}"/>
              </a:ext>
            </a:extLst>
          </p:cNvPr>
          <p:cNvSpPr/>
          <p:nvPr/>
        </p:nvSpPr>
        <p:spPr>
          <a:xfrm>
            <a:off x="0" y="53162"/>
            <a:ext cx="12192001" cy="565963"/>
          </a:xfrm>
          <a:prstGeom prst="rect">
            <a:avLst/>
          </a:prstGeom>
          <a:solidFill>
            <a:srgbClr val="19A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2</a:t>
            </a:r>
            <a:r>
              <a:rPr lang="en-GB" sz="32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. </a:t>
            </a:r>
            <a:r>
              <a:rPr lang="en-GB" sz="32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CÁC</a:t>
            </a:r>
            <a:r>
              <a:rPr lang="en-GB" sz="32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GB" sz="32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NHÓM</a:t>
            </a:r>
            <a:r>
              <a:rPr lang="en-GB" sz="32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GB" sz="32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ĐẤT</a:t>
            </a:r>
            <a:r>
              <a:rPr lang="en-GB" sz="3200" dirty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</a:t>
            </a:r>
            <a:r>
              <a:rPr lang="en-GB" sz="3200" dirty="0" err="1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CHÍNH</a:t>
            </a:r>
            <a:endParaRPr lang="en-GB" sz="3200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3D6E93B-CF83-4454-BEC2-F42C73AC0C6E}"/>
              </a:ext>
            </a:extLst>
          </p:cNvPr>
          <p:cNvGraphicFramePr>
            <a:graphicFrameLocks noGrp="1"/>
          </p:cNvGraphicFramePr>
          <p:nvPr/>
        </p:nvGraphicFramePr>
        <p:xfrm>
          <a:off x="214313" y="752476"/>
          <a:ext cx="11763373" cy="63615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49">
                  <a:extLst>
                    <a:ext uri="{9D8B030D-6E8A-4147-A177-3AD203B41FA5}">
                      <a16:colId xmlns:a16="http://schemas.microsoft.com/office/drawing/2014/main" val="450409395"/>
                    </a:ext>
                  </a:extLst>
                </a:gridCol>
                <a:gridCol w="4000500">
                  <a:extLst>
                    <a:ext uri="{9D8B030D-6E8A-4147-A177-3AD203B41FA5}">
                      <a16:colId xmlns:a16="http://schemas.microsoft.com/office/drawing/2014/main" val="506670112"/>
                    </a:ext>
                  </a:extLst>
                </a:gridCol>
                <a:gridCol w="3552825">
                  <a:extLst>
                    <a:ext uri="{9D8B030D-6E8A-4147-A177-3AD203B41FA5}">
                      <a16:colId xmlns:a16="http://schemas.microsoft.com/office/drawing/2014/main" val="1506778613"/>
                    </a:ext>
                  </a:extLst>
                </a:gridCol>
                <a:gridCol w="2895599">
                  <a:extLst>
                    <a:ext uri="{9D8B030D-6E8A-4147-A177-3AD203B41FA5}">
                      <a16:colId xmlns:a16="http://schemas.microsoft.com/office/drawing/2014/main" val="2851034727"/>
                    </a:ext>
                  </a:extLst>
                </a:gridCol>
              </a:tblGrid>
              <a:tr h="360211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Nhóm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đất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54188" marR="541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Đất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feralit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54188" marR="541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Đất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phù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sa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54188" marR="541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Đất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mùn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núi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cao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54188" marR="541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402504"/>
                  </a:ext>
                </a:extLst>
              </a:tr>
              <a:tr h="2563334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 </a:t>
                      </a:r>
                    </a:p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 </a:t>
                      </a:r>
                    </a:p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Phân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bố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54188" marR="541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  <a:tabLst>
                          <a:tab pos="152400" algn="l"/>
                        </a:tabLs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-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Chiếm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65%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diện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tích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tự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nhiên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152400" algn="l"/>
                        </a:tabLs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Phân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bố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: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vùng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đồi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thấp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  <a:tabLst>
                          <a:tab pos="152400" algn="l"/>
                        </a:tabLs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+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Đất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vi-VN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feral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it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trên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đá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vôi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: </a:t>
                      </a:r>
                      <a:r>
                        <a:rPr lang="vi-VN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Trung du miền núi bắc bộ,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vi-VN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Bắc trung bộ 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  <a:tabLst>
                          <a:tab pos="152400" algn="l"/>
                        </a:tabLs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+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Đất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feralit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trên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đá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badan: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Tây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Nguyên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,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Đông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Nam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Bộ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</a:endParaRPr>
                    </a:p>
                  </a:txBody>
                  <a:tcPr marL="54188" marR="541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3495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-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Chiếm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24%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diện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tích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tự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nhiên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</a:endParaRPr>
                    </a:p>
                    <a:p>
                      <a:pPr marL="23495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-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Phân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bố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ở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đồng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bằng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en-GB" sz="2200" kern="1200" dirty="0" err="1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ĐBSH</a:t>
                      </a:r>
                      <a:r>
                        <a:rPr lang="en-GB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en-GB" sz="2200" kern="1200" dirty="0" err="1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đất</a:t>
                      </a:r>
                      <a:r>
                        <a:rPr lang="en-GB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kern="1200" dirty="0" err="1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phù</a:t>
                      </a:r>
                      <a:r>
                        <a:rPr lang="en-GB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kern="1200" dirty="0" err="1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sa</a:t>
                      </a:r>
                      <a:r>
                        <a:rPr lang="en-GB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kern="1200" dirty="0" err="1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trong</a:t>
                      </a:r>
                      <a:r>
                        <a:rPr lang="en-GB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kern="1200" dirty="0" err="1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đê</a:t>
                      </a:r>
                      <a:r>
                        <a:rPr lang="en-GB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kern="1200" dirty="0" err="1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và</a:t>
                      </a:r>
                      <a:r>
                        <a:rPr lang="en-GB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kern="1200" dirty="0" err="1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ngoài</a:t>
                      </a:r>
                      <a:r>
                        <a:rPr lang="en-GB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kern="1200" dirty="0" err="1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đê</a:t>
                      </a:r>
                      <a:endParaRPr lang="en-GB" sz="2200" kern="1200" dirty="0">
                        <a:solidFill>
                          <a:schemeClr val="dk1"/>
                        </a:solidFill>
                        <a:effectLst/>
                        <a:latin typeface="Bahnschrift SemiBold SemiConden" panose="020B0502040204020203" pitchFamily="34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en-GB" sz="2200" kern="1200" dirty="0" err="1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ĐBSCL</a:t>
                      </a:r>
                      <a:r>
                        <a:rPr lang="en-GB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en-GB" sz="2200" kern="1200" dirty="0" err="1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đất</a:t>
                      </a:r>
                      <a:r>
                        <a:rPr lang="en-GB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kern="1200" dirty="0" err="1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phù</a:t>
                      </a:r>
                      <a:r>
                        <a:rPr lang="en-GB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kern="1200" dirty="0" err="1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sa</a:t>
                      </a:r>
                      <a:r>
                        <a:rPr lang="en-GB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kern="1200" dirty="0" err="1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ngọt</a:t>
                      </a:r>
                      <a:r>
                        <a:rPr lang="en-GB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2200" kern="1200" dirty="0" err="1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đất</a:t>
                      </a:r>
                      <a:r>
                        <a:rPr lang="en-GB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kern="1200" dirty="0" err="1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phèn</a:t>
                      </a:r>
                      <a:r>
                        <a:rPr lang="en-GB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2200" kern="1200" dirty="0" err="1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đất</a:t>
                      </a:r>
                      <a:r>
                        <a:rPr lang="en-GB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kern="1200" dirty="0" err="1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mặn</a:t>
                      </a:r>
                      <a:r>
                        <a:rPr lang="en-GB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vi-VN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duyên hải miền trung</a:t>
                      </a:r>
                      <a:r>
                        <a:rPr lang="it-IT" sz="2200" kern="1200" dirty="0">
                          <a:solidFill>
                            <a:schemeClr val="dk1"/>
                          </a:solidFill>
                          <a:effectLst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: phù sa pha cát.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54188" marR="541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3495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-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Chiếm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11%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diện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tích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tự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nhiên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</a:endParaRPr>
                    </a:p>
                    <a:p>
                      <a:pPr marL="23495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-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Phân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bố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vùng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núi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cao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trên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1600 – 1700m (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Hoàng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Liên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Sơn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…)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54188" marR="541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273290"/>
                  </a:ext>
                </a:extLst>
              </a:tr>
              <a:tr h="70400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Đặc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điểm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54188" marR="541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495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-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Màu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đỏ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vàng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</a:endParaRPr>
                    </a:p>
                    <a:p>
                      <a:pPr marL="23495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- Chua,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nghèo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mùn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,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thoáng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khí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54188" marR="541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3495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-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Tơi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xốp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,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ít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chua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,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giàu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dinh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dưỡng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,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độ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phì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cao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54188" marR="541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3495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-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Giàu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mùn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,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thường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có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màu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nâu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đen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54188" marR="541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436457"/>
                  </a:ext>
                </a:extLst>
              </a:tr>
              <a:tr h="2030304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 </a:t>
                      </a:r>
                    </a:p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 </a:t>
                      </a:r>
                    </a:p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Giá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trị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</a:p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sử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dụng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54188" marR="541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495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-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Nông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nghiệp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: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cây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vi-VN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Công nghiệp 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lâu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năm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,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cây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ăn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quả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</a:endParaRPr>
                    </a:p>
                    <a:p>
                      <a:pPr marL="23495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-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Lâm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nghiệp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: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trồng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rừng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sản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xuất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,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cây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dược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liệu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</a:endParaRPr>
                    </a:p>
                    <a:p>
                      <a:pPr marL="23495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=&gt;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Phát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triển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nông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lâm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kết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hợp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54188" marR="541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3495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-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Nông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nghiệp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: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trồng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cây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lương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thực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,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cây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hoa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màu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,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cây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ăn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quả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..</a:t>
                      </a:r>
                    </a:p>
                    <a:p>
                      <a:pPr marL="23495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-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Thủy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sản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: ở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vùng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đất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ven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biển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cửa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sông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trồng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rừng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ngập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mặn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kết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hợp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nuôi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thủy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sản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54188" marR="541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3495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52400" algn="l"/>
                        </a:tabLst>
                      </a:pP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-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Lâm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nghiệp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: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rừng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đầu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nguồn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,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rừng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đặc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en-GB" sz="2200" dirty="0" err="1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dụng</a:t>
                      </a:r>
                      <a:r>
                        <a:rPr lang="en-GB" sz="2200" dirty="0">
                          <a:solidFill>
                            <a:schemeClr val="tx1"/>
                          </a:solidFill>
                          <a:effectLst/>
                          <a:latin typeface="Bahnschrift SemiBold SemiConden" panose="020B0502040204020203" pitchFamily="34" charset="0"/>
                        </a:rPr>
                        <a:t>.</a:t>
                      </a:r>
                      <a:endParaRPr lang="en-GB" sz="2200" dirty="0">
                        <a:solidFill>
                          <a:schemeClr val="tx1"/>
                        </a:solidFill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</a:endParaRPr>
                    </a:p>
                  </a:txBody>
                  <a:tcPr marL="54188" marR="541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989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8882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545</Words>
  <Application>Microsoft Office PowerPoint</Application>
  <PresentationFormat>Widescreen</PresentationFormat>
  <Paragraphs>91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#9Slide03 AllRoundGothic</vt:lpstr>
      <vt:lpstr>#9Slide03 IcielPanton Black</vt:lpstr>
      <vt:lpstr>#9Slide03 Roboto Condensed</vt:lpstr>
      <vt:lpstr>#9Slide07 IcielBaliho Script</vt:lpstr>
      <vt:lpstr>Arial</vt:lpstr>
      <vt:lpstr>Bahnschrift SemiBold SemiConden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ong phuong 2/7/1997</dc:creator>
  <cp:lastModifiedBy>ong phuong 2/7/1997</cp:lastModifiedBy>
  <cp:revision>1</cp:revision>
  <dcterms:created xsi:type="dcterms:W3CDTF">2025-02-06T01:40:48Z</dcterms:created>
  <dcterms:modified xsi:type="dcterms:W3CDTF">2025-02-07T01:43:23Z</dcterms:modified>
</cp:coreProperties>
</file>