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9" r:id="rId2"/>
    <p:sldId id="503" r:id="rId3"/>
    <p:sldId id="527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2" r:id="rId15"/>
    <p:sldId id="525" r:id="rId16"/>
    <p:sldId id="518" r:id="rId17"/>
    <p:sldId id="528" r:id="rId18"/>
    <p:sldId id="519" r:id="rId19"/>
    <p:sldId id="526" r:id="rId20"/>
    <p:sldId id="52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5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và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ấp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thấp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nhiệt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đới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en-US" sz="1700" dirty="0" smtClean="0">
              <a:latin typeface="Cambria" pitchFamily="18" charset="0"/>
              <a:ea typeface="Cambria" pitchFamily="18" charset="0"/>
            </a:rPr>
            <a:t>R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nhiệt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thấp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Nhiệt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tối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cao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và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Hạn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hán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ở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miền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Bắc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giảm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ở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miền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Nam.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467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D04D2C8D-DAF4-4001-B317-E55D9D1F78F6}" type="presOf" srcId="{CB94369E-CBD5-4604-AFB6-C89A2C52C413}" destId="{20994074-A767-4B75-AA2F-B98D28194143}" srcOrd="0" destOrd="0" presId="urn:microsoft.com/office/officeart/2005/8/layout/pyramid2"/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D15210BC-57A1-447A-813C-5A7BBF7B162D}" type="presOf" srcId="{9F69B447-513F-4870-8F29-48930830BDFF}" destId="{0DC7CFD2-9304-4108-A91F-6E2155833D1A}" srcOrd="0" destOrd="0" presId="urn:microsoft.com/office/officeart/2005/8/layout/pyramid2"/>
    <dgm:cxn modelId="{2660066A-7E45-4A9E-946A-33B7E776C4A0}" type="presOf" srcId="{2427D850-3FF8-4166-BA9E-6A84DDE2FDDE}" destId="{0ADBFB34-D9C2-4AFB-957B-B9566E143B0F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AE4FAC42-51FB-4FC0-B537-6625740B5D8C}" type="presOf" srcId="{5E744D73-5661-4945-BB8E-2A5F2445DEEF}" destId="{86BEF4D5-7CD9-4A05-A634-6A80CF4A3684}" srcOrd="0" destOrd="0" presId="urn:microsoft.com/office/officeart/2005/8/layout/pyramid2"/>
    <dgm:cxn modelId="{904ECACD-1913-4083-8686-B39B3BF5A917}" type="presOf" srcId="{41688481-2984-40F7-8EFD-7551E42FB820}" destId="{CB11A3C2-BD69-4D1C-B307-FCE49CFAB16A}" srcOrd="0" destOrd="0" presId="urn:microsoft.com/office/officeart/2005/8/layout/pyramid2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C95ECD8C-6CA8-4534-9EC6-07CA41786BA8}" type="presParOf" srcId="{0ADBFB34-D9C2-4AFB-957B-B9566E143B0F}" destId="{C4EFDF76-F7B8-4661-AD4A-3B0C8C61F107}" srcOrd="0" destOrd="0" presId="urn:microsoft.com/office/officeart/2005/8/layout/pyramid2"/>
    <dgm:cxn modelId="{9557680E-5C2A-4A69-A3BD-4FA21068EAF4}" type="presParOf" srcId="{0ADBFB34-D9C2-4AFB-957B-B9566E143B0F}" destId="{FC6FF377-320D-4250-B7B2-44B41B2969AF}" srcOrd="1" destOrd="0" presId="urn:microsoft.com/office/officeart/2005/8/layout/pyramid2"/>
    <dgm:cxn modelId="{5CBF195B-6E1B-4594-AFC2-CECEB001FA70}" type="presParOf" srcId="{FC6FF377-320D-4250-B7B2-44B41B2969AF}" destId="{86BEF4D5-7CD9-4A05-A634-6A80CF4A3684}" srcOrd="0" destOrd="0" presId="urn:microsoft.com/office/officeart/2005/8/layout/pyramid2"/>
    <dgm:cxn modelId="{D153CE2C-3317-4532-B253-595C6BE4FE5A}" type="presParOf" srcId="{FC6FF377-320D-4250-B7B2-44B41B2969AF}" destId="{2C4F65FB-EBB0-41E6-9D11-1259AE720661}" srcOrd="1" destOrd="0" presId="urn:microsoft.com/office/officeart/2005/8/layout/pyramid2"/>
    <dgm:cxn modelId="{435A8D42-DBBB-4AAE-99B1-58BBE245ED75}" type="presParOf" srcId="{FC6FF377-320D-4250-B7B2-44B41B2969AF}" destId="{0DC7CFD2-9304-4108-A91F-6E2155833D1A}" srcOrd="2" destOrd="0" presId="urn:microsoft.com/office/officeart/2005/8/layout/pyramid2"/>
    <dgm:cxn modelId="{0E1D003F-7A30-44C9-B31C-3D0AD9FB971F}" type="presParOf" srcId="{FC6FF377-320D-4250-B7B2-44B41B2969AF}" destId="{389739C8-6B0C-4280-ACD7-247D577CB4C9}" srcOrd="3" destOrd="0" presId="urn:microsoft.com/office/officeart/2005/8/layout/pyramid2"/>
    <dgm:cxn modelId="{F8BE7F18-6931-46FB-A9A5-7FCFD46D33DB}" type="presParOf" srcId="{FC6FF377-320D-4250-B7B2-44B41B2969AF}" destId="{20994074-A767-4B75-AA2F-B98D28194143}" srcOrd="4" destOrd="0" presId="urn:microsoft.com/office/officeart/2005/8/layout/pyramid2"/>
    <dgm:cxn modelId="{DD9C9EFB-C4D2-4D05-8F44-43611DC7B28C}" type="presParOf" srcId="{FC6FF377-320D-4250-B7B2-44B41B2969AF}" destId="{A3ABCF92-C45B-43C9-AF20-6462F62F7730}" srcOrd="5" destOrd="0" presId="urn:microsoft.com/office/officeart/2005/8/layout/pyramid2"/>
    <dgm:cxn modelId="{D8588775-A842-4088-B0FA-7324F14E274F}" type="presParOf" srcId="{FC6FF377-320D-4250-B7B2-44B41B2969AF}" destId="{CB11A3C2-BD69-4D1C-B307-FCE49CFAB16A}" srcOrd="6" destOrd="0" presId="urn:microsoft.com/office/officeart/2005/8/layout/pyramid2"/>
    <dgm:cxn modelId="{92D834F5-4DDD-4324-BC0A-E26F50DFE62B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ựa chọn các cây trồng, vật nuôi, xây dựng các công trình thuỷ lợi.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Bảo vệ rừng, trồng rừng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Phát triển giao thông công cộng 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ử dụng năng lượng (điện, xăng, dầu,...) tiết kiệm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,…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Phát triển nền nông nghiệp hữu cơ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cải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tiến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kĩ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thuật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Phát triển và sử dụng các nguồn năng lượng tái tạo như: năng lượng gió, năng lượng mặt trời,...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Tuyên truyền nâng cao nhận thức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người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dân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,…</a:t>
          </a: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544C21B7-4E60-47C2-B57B-CB7047DD9DEC}" type="presOf" srcId="{75A2E02A-7769-4E94-8561-8178449CF35B}" destId="{534504B8-3AD3-4D7F-BA10-772C4BC9F4DA}" srcOrd="0" destOrd="0" presId="urn:microsoft.com/office/officeart/2008/layout/VerticalCurvedList"/>
    <dgm:cxn modelId="{8F996CC7-7C71-41F2-8571-5A85D1218635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636E8E90-22FB-4C3B-ACC9-D9FAD8C40622}" type="presOf" srcId="{2EA4557B-2359-4BA8-9F14-A6ECB8DAC4AB}" destId="{DD97E049-4A6C-47F8-8707-C5FFDBF743ED}" srcOrd="0" destOrd="0" presId="urn:microsoft.com/office/officeart/2008/layout/VerticalCurvedList"/>
    <dgm:cxn modelId="{9F3D250D-49D4-4045-84D7-49966634FDE2}" type="presOf" srcId="{A55E36B4-5DBD-4D69-9E07-2ACE1B02C75C}" destId="{287E208B-7CBA-48D9-A845-7C3BA9246006}" srcOrd="0" destOrd="0" presId="urn:microsoft.com/office/officeart/2008/layout/VerticalCurvedList"/>
    <dgm:cxn modelId="{FCDB805C-27EA-4BF2-81C4-BF2B647B5280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FF71E00F-AC4F-4112-AC36-C040CF475C88}" type="presParOf" srcId="{287E208B-7CBA-48D9-A845-7C3BA9246006}" destId="{5A99791D-9E28-4B3D-8ACD-8F48A5C6199A}" srcOrd="0" destOrd="0" presId="urn:microsoft.com/office/officeart/2008/layout/VerticalCurvedList"/>
    <dgm:cxn modelId="{7DD600A6-F332-4D33-8C91-5487BF8C0B87}" type="presParOf" srcId="{5A99791D-9E28-4B3D-8ACD-8F48A5C6199A}" destId="{9839DEA4-81CC-40F3-A882-992AC1AF75D3}" srcOrd="0" destOrd="0" presId="urn:microsoft.com/office/officeart/2008/layout/VerticalCurvedList"/>
    <dgm:cxn modelId="{39263890-8E48-4B6D-BCD5-B2EC7691C5B5}" type="presParOf" srcId="{9839DEA4-81CC-40F3-A882-992AC1AF75D3}" destId="{28F6DBF1-E187-4C38-B1F1-C875CC0EEA2D}" srcOrd="0" destOrd="0" presId="urn:microsoft.com/office/officeart/2008/layout/VerticalCurvedList"/>
    <dgm:cxn modelId="{248B763E-095A-44A5-A376-D62E7B279EC3}" type="presParOf" srcId="{9839DEA4-81CC-40F3-A882-992AC1AF75D3}" destId="{C7497E28-FAE4-42DA-8D9D-5B4659273D7A}" srcOrd="1" destOrd="0" presId="urn:microsoft.com/office/officeart/2008/layout/VerticalCurvedList"/>
    <dgm:cxn modelId="{8E28B233-1C51-44FE-93D0-6CF28293FEF7}" type="presParOf" srcId="{9839DEA4-81CC-40F3-A882-992AC1AF75D3}" destId="{175AA276-58F2-4DD9-80FC-A508711E986D}" srcOrd="2" destOrd="0" presId="urn:microsoft.com/office/officeart/2008/layout/VerticalCurvedList"/>
    <dgm:cxn modelId="{F873DDD5-823F-4916-A1DF-9646D500E19A}" type="presParOf" srcId="{9839DEA4-81CC-40F3-A882-992AC1AF75D3}" destId="{99D1BCB1-BBEC-4020-AF46-9B84DFEEEB12}" srcOrd="3" destOrd="0" presId="urn:microsoft.com/office/officeart/2008/layout/VerticalCurvedList"/>
    <dgm:cxn modelId="{2EADA51E-3488-4E03-BAB7-3000AE303D02}" type="presParOf" srcId="{5A99791D-9E28-4B3D-8ACD-8F48A5C6199A}" destId="{534504B8-3AD3-4D7F-BA10-772C4BC9F4DA}" srcOrd="1" destOrd="0" presId="urn:microsoft.com/office/officeart/2008/layout/VerticalCurvedList"/>
    <dgm:cxn modelId="{67660DFC-0BD4-4146-8AE6-D26CEFC9ECD9}" type="presParOf" srcId="{5A99791D-9E28-4B3D-8ACD-8F48A5C6199A}" destId="{449D8CCB-25E3-4F77-9AA7-F013F49094ED}" srcOrd="2" destOrd="0" presId="urn:microsoft.com/office/officeart/2008/layout/VerticalCurvedList"/>
    <dgm:cxn modelId="{006752EF-BFF3-4E2A-BBDF-B6B3DC6239D2}" type="presParOf" srcId="{449D8CCB-25E3-4F77-9AA7-F013F49094ED}" destId="{467C472B-F399-46AE-B017-5DC56BBEA7D7}" srcOrd="0" destOrd="0" presId="urn:microsoft.com/office/officeart/2008/layout/VerticalCurvedList"/>
    <dgm:cxn modelId="{5493DA58-A378-4C02-823B-13AFD31DE30C}" type="presParOf" srcId="{5A99791D-9E28-4B3D-8ACD-8F48A5C6199A}" destId="{DD97E049-4A6C-47F8-8707-C5FFDBF743ED}" srcOrd="3" destOrd="0" presId="urn:microsoft.com/office/officeart/2008/layout/VerticalCurvedList"/>
    <dgm:cxn modelId="{9C036DC9-0326-46A1-96FE-4B3B6F549858}" type="presParOf" srcId="{5A99791D-9E28-4B3D-8ACD-8F48A5C6199A}" destId="{7DBD23B7-51C8-4591-8906-0B740EFCF017}" srcOrd="4" destOrd="0" presId="urn:microsoft.com/office/officeart/2008/layout/VerticalCurvedList"/>
    <dgm:cxn modelId="{5B4E3801-3F87-4C70-852D-3870BB795BD9}" type="presParOf" srcId="{7DBD23B7-51C8-4591-8906-0B740EFCF017}" destId="{9D6C96D5-59F1-4074-AA4E-276172A59D56}" srcOrd="0" destOrd="0" presId="urn:microsoft.com/office/officeart/2008/layout/VerticalCurvedList"/>
    <dgm:cxn modelId="{4207A279-2291-43AF-B939-13F0150C5797}" type="presParOf" srcId="{5A99791D-9E28-4B3D-8ACD-8F48A5C6199A}" destId="{A0E9B536-5134-4AC7-990D-17E1F41843BA}" srcOrd="5" destOrd="0" presId="urn:microsoft.com/office/officeart/2008/layout/VerticalCurvedList"/>
    <dgm:cxn modelId="{82FA8EBC-B9E9-41A1-B066-C8DFB8F7A5ED}" type="presParOf" srcId="{5A99791D-9E28-4B3D-8ACD-8F48A5C6199A}" destId="{E6CA5371-E765-4FE6-A6BE-7ECD1C15C765}" srcOrd="6" destOrd="0" presId="urn:microsoft.com/office/officeart/2008/layout/VerticalCurvedList"/>
    <dgm:cxn modelId="{76C75D94-F061-413F-86F9-BD27E8D10BE6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215"/>
          <a:ext cx="2952620" cy="5408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Nhiệt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tối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cao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và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0210" y="377617"/>
        <a:ext cx="2899816" cy="488037"/>
      </dsp:txXfrm>
    </dsp:sp>
    <dsp:sp modelId="{0DC7CFD2-9304-4108-A91F-6E2155833D1A}">
      <dsp:nvSpPr>
        <dsp:cNvPr id="0" name=""/>
        <dsp:cNvSpPr/>
      </dsp:nvSpPr>
      <dsp:spPr>
        <a:xfrm>
          <a:off x="1463808" y="959661"/>
          <a:ext cx="2952620" cy="5408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Hạn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hán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ở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miền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Bắc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giảm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ở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miền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Nam.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0210" y="986063"/>
        <a:ext cx="2899816" cy="488037"/>
      </dsp:txXfrm>
    </dsp:sp>
    <dsp:sp modelId="{20994074-A767-4B75-AA2F-B98D28194143}">
      <dsp:nvSpPr>
        <dsp:cNvPr id="0" name=""/>
        <dsp:cNvSpPr/>
      </dsp:nvSpPr>
      <dsp:spPr>
        <a:xfrm>
          <a:off x="1436593" y="1568108"/>
          <a:ext cx="3007051" cy="7937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và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ấp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thấp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nhiệt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đới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75341" y="1606856"/>
        <a:ext cx="2929555" cy="716264"/>
      </dsp:txXfrm>
    </dsp:sp>
    <dsp:sp modelId="{CB11A3C2-BD69-4D1C-B307-FCE49CFAB16A}">
      <dsp:nvSpPr>
        <dsp:cNvPr id="0" name=""/>
        <dsp:cNvSpPr/>
      </dsp:nvSpPr>
      <dsp:spPr>
        <a:xfrm>
          <a:off x="1432765" y="2429473"/>
          <a:ext cx="3014706" cy="6569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ambria" pitchFamily="18" charset="0"/>
              <a:ea typeface="Cambria" pitchFamily="18" charset="0"/>
            </a:rPr>
            <a:t>R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nhiệt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thấp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4832" y="2461540"/>
        <a:ext cx="2950572" cy="592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ựa chọn các cây trồng, vật nuôi, xây dựng các công trình thuỷ lợi.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Bảo vệ rừng, trồng rừng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Phát triển giao thông công cộng 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ử dụng năng lượng (điện, xăng, dầu,...) tiết kiệm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,…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Phát triển nền nông nghiệp hữu cơ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cải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tiến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kĩ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thuật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Phát triển và sử dụng các nguồn năng lượng tái tạo như: năng lượng gió, năng lượng mặt trời,...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Tuyên truyền nâng cao nhận thức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người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dân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,…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+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28/06/2023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27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jpe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10.jpe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1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openxmlformats.org/officeDocument/2006/relationships/image" Target="../media/image44.png"/><Relationship Id="rId4" Type="http://schemas.openxmlformats.org/officeDocument/2006/relationships/image" Target="../media/image10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openxmlformats.org/officeDocument/2006/relationships/image" Target="../media/image45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1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=""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631216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động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9733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690878"/>
            <a:ext cx="3657601" cy="286232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hế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độ nước sông thay đổi thất thường.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Vào mùa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lũ, mực nước sông dâng cao, lũ thường lên nhanh và bất thường nên rất khó dự báo để phòng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ùa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cạn, dòng chảy sông ngòi giảm mạnh, mực nước sông hạ thấp.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516868"/>
            <a:ext cx="3276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sz="17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700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sz="17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700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sz="17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700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sz="17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700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sz="17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700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sz="17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700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sz="17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6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1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9733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810000"/>
            <a:ext cx="3657601" cy="2677656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ia tăng tình trạng lũ lụt, sạt lở bờ sông trong mùa lũ; hạn hán kéo dài và nhiễm mặn ở các đồng bằng ven biển trong mùa cạn.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Nước biển dâng: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mực nước tại các trạm hải văn ven biển có xu thế tăng 2,74 mm/năm.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6400" y="3352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Sạt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lở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bờ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Long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295399"/>
            <a:ext cx="3528125" cy="20812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Xâm nhập mặn tại Đồng bằng sông Cửu Long - những giải pháp ứng phó hiệu quả  trong điều kiện biến đổi khí hậu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810000"/>
            <a:ext cx="3528125" cy="267765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209801"/>
            <a:ext cx="6792509" cy="2895600"/>
          </a:xfrm>
          <a:prstGeom prst="wedgeRoundRectCallout">
            <a:avLst>
              <a:gd name="adj1" fmla="val 48162"/>
              <a:gd name="adj2" fmla="val 7327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2" y="2514600"/>
            <a:ext cx="65531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Thay đổi chế độ dòng chảy: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mùa lũ, mực nước sông dâng cao, lũ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lên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nhanh và bất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mùa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mực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nước sông hạ thấp.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Gia tăng lũ lụt, sạt lở, hạn hán và xâm nhập mặn.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Nước biển dâng: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tăng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2,74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mm/năm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đổi khí hậu là gì? Nêu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giải pháp thích ứng với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đổi khí hậu ở nước ta và cho ví dụ cụ thể.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giảm nhẹ biến đổi khí hậu là gì? Nêu một số giải pháp giảm nhẹ biến đổi khí hậu ở nước ta và cho ví dụ cụ thể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614975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3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2949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52080191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5" y="3465576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04661" y="3606481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1" y="1752600"/>
            <a:ext cx="655319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Lựa chọn các cây trồng, vật nuôi, xây dựng các công trình thuỷ lợi.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ảo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vệ rừng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/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Phát triển nền nông nghiệp hữu cơ, cải tiến công nghệ, kĩ thuật.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Phát triển và sử dụng các nguồn năng lượng tái tạo như: năng lượng gió, năng lượng mặt trời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5146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3238" y="1905000"/>
            <a:ext cx="7239001" cy="73866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ẽ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 đồ tác động của biến đổi khí hậu với khí hậu và thuỷ văn nước ta.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" y="1843600"/>
            <a:ext cx="819919" cy="861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02898" y="4343399"/>
            <a:ext cx="951368" cy="818167"/>
            <a:chOff x="328593" y="3144943"/>
            <a:chExt cx="1256547" cy="1340780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144943"/>
              <a:ext cx="1167903" cy="134078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 descr="Vẽ sơ đồ tác động của biến đổi khí hậu với khí hậu và thuỷ văn nước ta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2895600"/>
            <a:ext cx="7234439" cy="358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9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514600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3238" y="1905000"/>
            <a:ext cx="7239001" cy="73866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 bảng về các giải pháp ứng phó với biến đổi khí hậu ở nước ta.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" y="1843600"/>
            <a:ext cx="819919" cy="861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02898" y="4343399"/>
            <a:ext cx="951368" cy="818167"/>
            <a:chOff x="328593" y="3144943"/>
            <a:chExt cx="1256547" cy="1340780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144943"/>
              <a:ext cx="1167903" cy="134078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172775"/>
              </p:ext>
            </p:extLst>
          </p:nvPr>
        </p:nvGraphicFramePr>
        <p:xfrm>
          <a:off x="1454243" y="2819398"/>
          <a:ext cx="7261524" cy="3747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4957"/>
                <a:gridCol w="3686567"/>
              </a:tblGrid>
              <a:tr h="44032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1500" b="1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1500" b="1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500" b="1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lang="en-US" sz="1500" b="1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ứng</a:t>
                      </a:r>
                      <a:endParaRPr lang="en-US" sz="1500" b="1" dirty="0"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1500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1500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500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giảm</a:t>
                      </a:r>
                      <a:r>
                        <a:rPr lang="en-US" sz="1500" baseline="0" dirty="0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Cambria" pitchFamily="18" charset="0"/>
                          <a:ea typeface="Cambria" pitchFamily="18" charset="0"/>
                          <a:cs typeface="Times New Roman" pitchFamily="18" charset="0"/>
                        </a:rPr>
                        <a:t>nhẹ</a:t>
                      </a:r>
                      <a:endParaRPr lang="en-US" sz="1500" dirty="0">
                        <a:latin typeface="Cambria" pitchFamily="18" charset="0"/>
                        <a:ea typeface="Cambria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1555">
                <a:tc>
                  <a:txBody>
                    <a:bodyPr/>
                    <a:lstStyle/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-Thay đổi cơ cấu mùa vụ.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Bảo vệ rừng và trồng rừng phòng hộ đầu nguồn và ven biển.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Xây dựng các cơ sở sản xuất gây ít ô nhiễm môi trường.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Phát triển giao thông công cộng và khuyến khích người dân sử dụng.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Sử dụng năng lượng tiết kiệm và hiệu quả.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Phát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triển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nền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nông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nghiệp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hữu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cơ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Xử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lí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tái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sử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dụng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phụ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phẩm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phế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phải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Phát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triển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sử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dụng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nguồn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năng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lượng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tái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chế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Cải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tiến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công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nghệ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kĩ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thuật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để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tiết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kiệm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nguồn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năng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lượng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  <a:p>
                      <a:pPr indent="215900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Tuyên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truyền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nâng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cao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nhận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thức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biến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đổi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khí</a:t>
                      </a:r>
                      <a:r>
                        <a:rPr lang="en-US" sz="17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hậu</a:t>
                      </a:r>
                      <a:endParaRPr lang="en-US" sz="17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1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928" y="3124200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GV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</a:t>
            </a:r>
          </a:p>
          <a:p>
            <a:pPr algn="l"/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Lớp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5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dạy</a:t>
            </a:r>
            <a:r>
              <a:rPr 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: 8/</a:t>
            </a:r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6421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4518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mà em có thể thực hiện để góp phần giảm nhẹ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0665" y="5005044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3962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226283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168089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571500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14097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2340" y="31790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35640" y="41529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17705" y="5143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07769" y="2495550"/>
            <a:ext cx="8102831" cy="3905250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365991" y="3071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/>
          <p:cNvSpPr/>
          <p:nvPr/>
        </p:nvSpPr>
        <p:spPr>
          <a:xfrm rot="5400000">
            <a:off x="339292" y="404333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135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4135" y="41529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Round Same Side Corner Rectangle 21"/>
          <p:cNvSpPr/>
          <p:nvPr/>
        </p:nvSpPr>
        <p:spPr>
          <a:xfrm rot="5400000">
            <a:off x="321357" y="5094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6200" y="5143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92665" y="1150966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2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2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2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25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2019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6482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4038600"/>
            <a:ext cx="3657601" cy="2516073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25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5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25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25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25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5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25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53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531043"/>
            <a:ext cx="3657601" cy="30008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độ trung bình năm tăng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 (giai đoạn 1958 – 2018).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 (Hà Nội): nhiệt độ trung bình năm tăng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1,1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Đà Nẵng: nhiệt độ trung bình năm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0,4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Cần Thơ: nhiệt độ trung bình năm tăng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Nội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1311232"/>
            <a:ext cx="3519058" cy="24225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5" y="3890902"/>
            <a:ext cx="3519058" cy="23574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138773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9050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97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9397" y="3124200"/>
            <a:ext cx="3657601" cy="3493264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Tổng 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lượng mưa tăng khoảng 2,1% trong giai đoạn 1958 - 2018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7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 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mưa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 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tăng 278,4mm.</a:t>
            </a:r>
          </a:p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Trạm Đà Nẵng: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 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mưa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 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tăng 698,1mm.</a:t>
            </a:r>
          </a:p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Trạm Cần Thơ: </a:t>
            </a:r>
            <a:r>
              <a:rPr lang="en-US" sz="17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 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mưa 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 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tăng 49,1mm</a:t>
            </a:r>
            <a:r>
              <a:rPr lang="vi-VN" sz="17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Số ngày mưa tăng lên ở Bắc Bộ, Trung Bộ nhưng giảm đi Nam Bộ và Tây Nguyên.</a:t>
            </a:r>
          </a:p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Mưa lớn xảy ra bất thường hơn về thời gian, địa điểm và cường độ.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2442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399"/>
            <a:ext cx="3429000" cy="26137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138773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17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17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20495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24328" y="3533141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866094505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3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=""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09800"/>
            <a:ext cx="65531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Gia tăng nhiệt độ: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nhiệt độ trung bình năm của nước ta tăng 0,89</a:t>
            </a:r>
            <a:r>
              <a:rPr lang="vi-V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 (giai đoạn 1958 – 2018).</a:t>
            </a:r>
          </a:p>
          <a:p>
            <a:pPr algn="just"/>
            <a:r>
              <a:rPr lang="vi-VN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Biến đổi về mưa: 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+ Tổng lượng mưa tăng khoảng 2,1% (giai đoạn 1958 – 2018).</a:t>
            </a:r>
          </a:p>
          <a:p>
            <a:pPr algn="just"/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Mưa lớn xảy ra bất thường hơn về thời gian, địa điểm và cường độ.</a:t>
            </a:r>
          </a:p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Gia tăng các hiện tượng thời tiết cực đoan như: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nhiệt độ tối cao và số ngày nắng nóng, tình trạng hạn hán, số lượng bão và áp thấp nhiệt đới, rét đậm, rét hại…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5303</TotalTime>
  <Words>1936</Words>
  <Application>Microsoft Office PowerPoint</Application>
  <PresentationFormat>On-screen Show (4:3)</PresentationFormat>
  <Paragraphs>182</Paragraphs>
  <Slides>20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HUUQUY</cp:lastModifiedBy>
  <cp:revision>391</cp:revision>
  <dcterms:created xsi:type="dcterms:W3CDTF">2016-02-15T14:28:12Z</dcterms:created>
  <dcterms:modified xsi:type="dcterms:W3CDTF">2023-06-28T12:29:22Z</dcterms:modified>
</cp:coreProperties>
</file>