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0"/>
  </p:notesMasterIdLst>
  <p:sldIdLst>
    <p:sldId id="268" r:id="rId4"/>
    <p:sldId id="269" r:id="rId5"/>
    <p:sldId id="271" r:id="rId6"/>
    <p:sldId id="270" r:id="rId7"/>
    <p:sldId id="272" r:id="rId8"/>
    <p:sldId id="273" r:id="rId9"/>
    <p:sldId id="274" r:id="rId10"/>
    <p:sldId id="275" r:id="rId11"/>
    <p:sldId id="276" r:id="rId12"/>
    <p:sldId id="277" r:id="rId13"/>
    <p:sldId id="282" r:id="rId14"/>
    <p:sldId id="283" r:id="rId15"/>
    <p:sldId id="284" r:id="rId16"/>
    <p:sldId id="285" r:id="rId17"/>
    <p:sldId id="287" r:id="rId18"/>
    <p:sldId id="289" r:id="rId19"/>
    <p:sldId id="286" r:id="rId20"/>
    <p:sldId id="262" r:id="rId21"/>
    <p:sldId id="290" r:id="rId22"/>
    <p:sldId id="291" r:id="rId23"/>
    <p:sldId id="294" r:id="rId24"/>
    <p:sldId id="293" r:id="rId25"/>
    <p:sldId id="292" r:id="rId26"/>
    <p:sldId id="288" r:id="rId27"/>
    <p:sldId id="297" r:id="rId28"/>
    <p:sldId id="298" r:id="rId29"/>
    <p:sldId id="295" r:id="rId30"/>
    <p:sldId id="261" r:id="rId31"/>
    <p:sldId id="256" r:id="rId32"/>
    <p:sldId id="299" r:id="rId33"/>
    <p:sldId id="300" r:id="rId34"/>
    <p:sldId id="301" r:id="rId35"/>
    <p:sldId id="257" r:id="rId36"/>
    <p:sldId id="303" r:id="rId37"/>
    <p:sldId id="304" r:id="rId38"/>
    <p:sldId id="305" r:id="rId39"/>
    <p:sldId id="258" r:id="rId40"/>
    <p:sldId id="259" r:id="rId41"/>
    <p:sldId id="260" r:id="rId42"/>
    <p:sldId id="306" r:id="rId43"/>
    <p:sldId id="307" r:id="rId44"/>
    <p:sldId id="263" r:id="rId45"/>
    <p:sldId id="308" r:id="rId46"/>
    <p:sldId id="264" r:id="rId47"/>
    <p:sldId id="309" r:id="rId48"/>
    <p:sldId id="267"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11/09/2025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12354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5111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9/11/2025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9/11/2025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9/11/2025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extLst>
      <p:ext uri="{BB962C8B-B14F-4D97-AF65-F5344CB8AC3E}">
        <p14:creationId xmlns:p14="http://schemas.microsoft.com/office/powerpoint/2010/main" val="23181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18361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extLst>
      <p:ext uri="{BB962C8B-B14F-4D97-AF65-F5344CB8AC3E}">
        <p14:creationId xmlns:p14="http://schemas.microsoft.com/office/powerpoint/2010/main" val="423930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329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452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418521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810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58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内容占位符 2"/>
          <p:cNvSpPr>
            <a:spLocks noGrp="1"/>
          </p:cNvSpPr>
          <p:nvPr>
            <p:ph idx="1" hasCustomPrompt="1"/>
          </p:nvPr>
        </p:nvSpPr>
        <p:spPr>
          <a:xfrm>
            <a:off x="7774783" y="1481139"/>
            <a:ext cx="9258300" cy="7310437"/>
          </a:xfrm>
        </p:spPr>
        <p:txBody>
          <a:bodyPr/>
          <a:lstStyle>
            <a:lvl1pPr>
              <a:defRPr sz="4792"/>
            </a:lvl1pPr>
            <a:lvl2pPr>
              <a:defRPr sz="4194"/>
            </a:lvl2pPr>
            <a:lvl3pPr>
              <a:defRPr sz="3594"/>
            </a:lvl3pPr>
            <a:lvl4pPr>
              <a:defRPr sz="2996"/>
            </a:lvl4pPr>
            <a:lvl5pPr>
              <a:defRPr sz="2996"/>
            </a:lvl5pPr>
            <a:lvl6pPr>
              <a:defRPr sz="2996"/>
            </a:lvl6pPr>
            <a:lvl7pPr>
              <a:defRPr sz="2996"/>
            </a:lvl7pPr>
            <a:lvl8pPr>
              <a:defRPr sz="2996"/>
            </a:lvl8pPr>
            <a:lvl9pPr>
              <a:defRPr sz="299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6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图片占位符 2"/>
          <p:cNvSpPr>
            <a:spLocks noGrp="1"/>
          </p:cNvSpPr>
          <p:nvPr>
            <p:ph type="pic" idx="1"/>
          </p:nvPr>
        </p:nvSpPr>
        <p:spPr>
          <a:xfrm>
            <a:off x="7774783" y="1481139"/>
            <a:ext cx="9258300" cy="7310437"/>
          </a:xfrm>
        </p:spPr>
        <p:txBody>
          <a:bodyPr/>
          <a:lstStyle>
            <a:lvl1pPr marL="0" indent="0">
              <a:buNone/>
              <a:defRPr sz="4792"/>
            </a:lvl1pPr>
            <a:lvl2pPr marL="684695" indent="0">
              <a:buNone/>
              <a:defRPr sz="4194"/>
            </a:lvl2pPr>
            <a:lvl3pPr marL="1369391" indent="0">
              <a:buNone/>
              <a:defRPr sz="3594"/>
            </a:lvl3pPr>
            <a:lvl4pPr marL="2054085" indent="0">
              <a:buNone/>
              <a:defRPr sz="2996"/>
            </a:lvl4pPr>
            <a:lvl5pPr marL="2738780" indent="0">
              <a:buNone/>
              <a:defRPr sz="2996"/>
            </a:lvl5pPr>
            <a:lvl6pPr marL="3423476" indent="0">
              <a:buNone/>
              <a:defRPr sz="2996"/>
            </a:lvl6pPr>
            <a:lvl7pPr marL="4108171" indent="0">
              <a:buNone/>
              <a:defRPr sz="2996"/>
            </a:lvl7pPr>
            <a:lvl8pPr marL="4792867" indent="0">
              <a:buNone/>
              <a:defRPr sz="2996"/>
            </a:lvl8pPr>
            <a:lvl9pPr marL="5477561" indent="0">
              <a:buNone/>
              <a:defRPr sz="2996"/>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27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9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9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4">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4">
                <a:solidFill>
                  <a:schemeClr val="accent3"/>
                </a:solidFill>
              </a:defRPr>
            </a:lvl1pPr>
            <a:lvl2pPr lvl="1" rtl="0">
              <a:lnSpc>
                <a:spcPct val="100000"/>
              </a:lnSpc>
              <a:spcBef>
                <a:spcPts val="0"/>
              </a:spcBef>
              <a:spcAft>
                <a:spcPts val="0"/>
              </a:spcAft>
              <a:buSzPts val="1600"/>
              <a:buNone/>
              <a:defRPr sz="3198"/>
            </a:lvl2pPr>
            <a:lvl3pPr lvl="2" rtl="0">
              <a:lnSpc>
                <a:spcPct val="100000"/>
              </a:lnSpc>
              <a:spcBef>
                <a:spcPts val="0"/>
              </a:spcBef>
              <a:spcAft>
                <a:spcPts val="0"/>
              </a:spcAft>
              <a:buSzPts val="1600"/>
              <a:buNone/>
              <a:defRPr sz="3198"/>
            </a:lvl3pPr>
            <a:lvl4pPr lvl="3" rtl="0">
              <a:lnSpc>
                <a:spcPct val="100000"/>
              </a:lnSpc>
              <a:spcBef>
                <a:spcPts val="0"/>
              </a:spcBef>
              <a:spcAft>
                <a:spcPts val="0"/>
              </a:spcAft>
              <a:buSzPts val="1600"/>
              <a:buNone/>
              <a:defRPr sz="3198"/>
            </a:lvl4pPr>
            <a:lvl5pPr lvl="4" rtl="0">
              <a:lnSpc>
                <a:spcPct val="100000"/>
              </a:lnSpc>
              <a:spcBef>
                <a:spcPts val="0"/>
              </a:spcBef>
              <a:spcAft>
                <a:spcPts val="0"/>
              </a:spcAft>
              <a:buSzPts val="1600"/>
              <a:buNone/>
              <a:defRPr sz="3198"/>
            </a:lvl5pPr>
            <a:lvl6pPr lvl="5" rtl="0">
              <a:lnSpc>
                <a:spcPct val="100000"/>
              </a:lnSpc>
              <a:spcBef>
                <a:spcPts val="0"/>
              </a:spcBef>
              <a:spcAft>
                <a:spcPts val="0"/>
              </a:spcAft>
              <a:buSzPts val="1600"/>
              <a:buNone/>
              <a:defRPr sz="3198"/>
            </a:lvl6pPr>
            <a:lvl7pPr lvl="6" rtl="0">
              <a:lnSpc>
                <a:spcPct val="100000"/>
              </a:lnSpc>
              <a:spcBef>
                <a:spcPts val="0"/>
              </a:spcBef>
              <a:spcAft>
                <a:spcPts val="0"/>
              </a:spcAft>
              <a:buSzPts val="1600"/>
              <a:buNone/>
              <a:defRPr sz="3198"/>
            </a:lvl7pPr>
            <a:lvl8pPr lvl="7" rtl="0">
              <a:lnSpc>
                <a:spcPct val="100000"/>
              </a:lnSpc>
              <a:spcBef>
                <a:spcPts val="0"/>
              </a:spcBef>
              <a:spcAft>
                <a:spcPts val="0"/>
              </a:spcAft>
              <a:buSzPts val="1600"/>
              <a:buNone/>
              <a:defRPr sz="3198"/>
            </a:lvl8pPr>
            <a:lvl9pPr lvl="8" rtl="0">
              <a:lnSpc>
                <a:spcPct val="100000"/>
              </a:lnSpc>
              <a:spcBef>
                <a:spcPts val="0"/>
              </a:spcBef>
              <a:spcAft>
                <a:spcPts val="0"/>
              </a:spcAft>
              <a:buSzPts val="1600"/>
              <a:buNone/>
              <a:defRPr sz="3198"/>
            </a:lvl9pPr>
          </a:lstStyle>
          <a:p>
            <a:endParaRPr/>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6" b="0"/>
            </a:lvl1pPr>
            <a:lvl2pPr lvl="1" algn="ctr" rtl="0">
              <a:spcBef>
                <a:spcPts val="0"/>
              </a:spcBef>
              <a:spcAft>
                <a:spcPts val="0"/>
              </a:spcAft>
              <a:buSzPts val="7200"/>
              <a:buNone/>
              <a:defRPr sz="14376"/>
            </a:lvl2pPr>
            <a:lvl3pPr lvl="2" algn="ctr" rtl="0">
              <a:spcBef>
                <a:spcPts val="0"/>
              </a:spcBef>
              <a:spcAft>
                <a:spcPts val="0"/>
              </a:spcAft>
              <a:buSzPts val="7200"/>
              <a:buNone/>
              <a:defRPr sz="14376"/>
            </a:lvl3pPr>
            <a:lvl4pPr lvl="3" algn="ctr" rtl="0">
              <a:spcBef>
                <a:spcPts val="0"/>
              </a:spcBef>
              <a:spcAft>
                <a:spcPts val="0"/>
              </a:spcAft>
              <a:buSzPts val="7200"/>
              <a:buNone/>
              <a:defRPr sz="14376"/>
            </a:lvl4pPr>
            <a:lvl5pPr lvl="4" algn="ctr" rtl="0">
              <a:spcBef>
                <a:spcPts val="0"/>
              </a:spcBef>
              <a:spcAft>
                <a:spcPts val="0"/>
              </a:spcAft>
              <a:buSzPts val="7200"/>
              <a:buNone/>
              <a:defRPr sz="14376"/>
            </a:lvl5pPr>
            <a:lvl6pPr lvl="5" algn="ctr" rtl="0">
              <a:spcBef>
                <a:spcPts val="0"/>
              </a:spcBef>
              <a:spcAft>
                <a:spcPts val="0"/>
              </a:spcAft>
              <a:buSzPts val="7200"/>
              <a:buNone/>
              <a:defRPr sz="14376"/>
            </a:lvl6pPr>
            <a:lvl7pPr lvl="6" algn="ctr" rtl="0">
              <a:spcBef>
                <a:spcPts val="0"/>
              </a:spcBef>
              <a:spcAft>
                <a:spcPts val="0"/>
              </a:spcAft>
              <a:buSzPts val="7200"/>
              <a:buNone/>
              <a:defRPr sz="14376"/>
            </a:lvl7pPr>
            <a:lvl8pPr lvl="7" algn="ctr" rtl="0">
              <a:spcBef>
                <a:spcPts val="0"/>
              </a:spcBef>
              <a:spcAft>
                <a:spcPts val="0"/>
              </a:spcAft>
              <a:buSzPts val="7200"/>
              <a:buNone/>
              <a:defRPr sz="14376"/>
            </a:lvl8pPr>
            <a:lvl9pPr lvl="8" algn="ctr" rtl="0">
              <a:spcBef>
                <a:spcPts val="0"/>
              </a:spcBef>
              <a:spcAft>
                <a:spcPts val="0"/>
              </a:spcAft>
              <a:buSzPts val="7200"/>
              <a:buNone/>
              <a:defRPr sz="14376"/>
            </a:lvl9pPr>
          </a:lstStyle>
          <a:p>
            <a:endParaRPr/>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extLst>
      <p:ext uri="{BB962C8B-B14F-4D97-AF65-F5344CB8AC3E}">
        <p14:creationId xmlns:p14="http://schemas.microsoft.com/office/powerpoint/2010/main" val="385944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798">
                <a:solidFill>
                  <a:schemeClr val="tx1">
                    <a:tint val="75000"/>
                  </a:schemeClr>
                </a:solidFill>
              </a:defRPr>
            </a:lvl1pPr>
          </a:lstStyle>
          <a:p>
            <a:fld id="{D1D3BADC-D1F4-4DC1-852B-2012506F6467}" type="datetimeFigureOut">
              <a:rPr lang="zh-CN" altLang="en-US" smtClean="0">
                <a:solidFill>
                  <a:prstClr val="black">
                    <a:tint val="75000"/>
                  </a:prstClr>
                </a:solidFill>
              </a:rPr>
              <a:pPr/>
              <a:t>2025/9/11</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798">
                <a:solidFill>
                  <a:schemeClr val="tx1">
                    <a:tint val="75000"/>
                  </a:schemeClr>
                </a:solidFill>
              </a:defRPr>
            </a:lvl1p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53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69391"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347" indent="-342347" algn="l" defTabSz="1369391" rtl="0" eaLnBrk="1" latinLnBrk="0" hangingPunct="1">
        <a:lnSpc>
          <a:spcPct val="90000"/>
        </a:lnSpc>
        <a:spcBef>
          <a:spcPts val="1497"/>
        </a:spcBef>
        <a:buFont typeface="Arial" panose="020B0604020202020204" pitchFamily="34" charset="0"/>
        <a:buChar char="•"/>
        <a:defRPr sz="4194" kern="1200">
          <a:solidFill>
            <a:schemeClr val="tx1"/>
          </a:solidFill>
          <a:latin typeface="+mn-lt"/>
          <a:ea typeface="+mn-ea"/>
          <a:cs typeface="+mn-cs"/>
        </a:defRPr>
      </a:lvl1pPr>
      <a:lvl2pPr marL="1027043" indent="-342347" algn="l" defTabSz="1369391" rtl="0" eaLnBrk="1" latinLnBrk="0" hangingPunct="1">
        <a:lnSpc>
          <a:spcPct val="90000"/>
        </a:lnSpc>
        <a:spcBef>
          <a:spcPts val="749"/>
        </a:spcBef>
        <a:buFont typeface="Arial" panose="020B0604020202020204" pitchFamily="34" charset="0"/>
        <a:buChar char="•"/>
        <a:defRPr sz="3594" kern="1200">
          <a:solidFill>
            <a:schemeClr val="tx1"/>
          </a:solidFill>
          <a:latin typeface="+mn-lt"/>
          <a:ea typeface="+mn-ea"/>
          <a:cs typeface="+mn-cs"/>
        </a:defRPr>
      </a:lvl2pPr>
      <a:lvl3pPr marL="1711738" indent="-342347" algn="l" defTabSz="1369391" rtl="0" eaLnBrk="1" latinLnBrk="0" hangingPunct="1">
        <a:lnSpc>
          <a:spcPct val="90000"/>
        </a:lnSpc>
        <a:spcBef>
          <a:spcPts val="749"/>
        </a:spcBef>
        <a:buFont typeface="Arial" panose="020B0604020202020204" pitchFamily="34" charset="0"/>
        <a:buChar char="•"/>
        <a:defRPr sz="2996" kern="1200">
          <a:solidFill>
            <a:schemeClr val="tx1"/>
          </a:solidFill>
          <a:latin typeface="+mn-lt"/>
          <a:ea typeface="+mn-ea"/>
          <a:cs typeface="+mn-cs"/>
        </a:defRPr>
      </a:lvl3pPr>
      <a:lvl4pPr marL="239643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4pPr>
      <a:lvl5pPr marL="308112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5pPr>
      <a:lvl6pPr marL="376582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6pPr>
      <a:lvl7pPr marL="4450518"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7pPr>
      <a:lvl8pPr marL="5135214"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8pPr>
      <a:lvl9pPr marL="581990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391" rtl="0" eaLnBrk="1" latinLnBrk="0" hangingPunct="1">
        <a:defRPr sz="2695" kern="1200">
          <a:solidFill>
            <a:schemeClr val="tx1"/>
          </a:solidFill>
          <a:latin typeface="+mn-lt"/>
          <a:ea typeface="+mn-ea"/>
          <a:cs typeface="+mn-cs"/>
        </a:defRPr>
      </a:lvl1pPr>
      <a:lvl2pPr marL="684695" algn="l" defTabSz="1369391" rtl="0" eaLnBrk="1" latinLnBrk="0" hangingPunct="1">
        <a:defRPr sz="2695" kern="1200">
          <a:solidFill>
            <a:schemeClr val="tx1"/>
          </a:solidFill>
          <a:latin typeface="+mn-lt"/>
          <a:ea typeface="+mn-ea"/>
          <a:cs typeface="+mn-cs"/>
        </a:defRPr>
      </a:lvl2pPr>
      <a:lvl3pPr marL="1369391" algn="l" defTabSz="1369391" rtl="0" eaLnBrk="1" latinLnBrk="0" hangingPunct="1">
        <a:defRPr sz="2695" kern="1200">
          <a:solidFill>
            <a:schemeClr val="tx1"/>
          </a:solidFill>
          <a:latin typeface="+mn-lt"/>
          <a:ea typeface="+mn-ea"/>
          <a:cs typeface="+mn-cs"/>
        </a:defRPr>
      </a:lvl3pPr>
      <a:lvl4pPr marL="2054085" algn="l" defTabSz="1369391" rtl="0" eaLnBrk="1" latinLnBrk="0" hangingPunct="1">
        <a:defRPr sz="2695" kern="1200">
          <a:solidFill>
            <a:schemeClr val="tx1"/>
          </a:solidFill>
          <a:latin typeface="+mn-lt"/>
          <a:ea typeface="+mn-ea"/>
          <a:cs typeface="+mn-cs"/>
        </a:defRPr>
      </a:lvl4pPr>
      <a:lvl5pPr marL="2738780" algn="l" defTabSz="1369391" rtl="0" eaLnBrk="1" latinLnBrk="0" hangingPunct="1">
        <a:defRPr sz="2695" kern="1200">
          <a:solidFill>
            <a:schemeClr val="tx1"/>
          </a:solidFill>
          <a:latin typeface="+mn-lt"/>
          <a:ea typeface="+mn-ea"/>
          <a:cs typeface="+mn-cs"/>
        </a:defRPr>
      </a:lvl5pPr>
      <a:lvl6pPr marL="3423476" algn="l" defTabSz="1369391" rtl="0" eaLnBrk="1" latinLnBrk="0" hangingPunct="1">
        <a:defRPr sz="2695" kern="1200">
          <a:solidFill>
            <a:schemeClr val="tx1"/>
          </a:solidFill>
          <a:latin typeface="+mn-lt"/>
          <a:ea typeface="+mn-ea"/>
          <a:cs typeface="+mn-cs"/>
        </a:defRPr>
      </a:lvl6pPr>
      <a:lvl7pPr marL="4108171" algn="l" defTabSz="1369391" rtl="0" eaLnBrk="1" latinLnBrk="0" hangingPunct="1">
        <a:defRPr sz="2695" kern="1200">
          <a:solidFill>
            <a:schemeClr val="tx1"/>
          </a:solidFill>
          <a:latin typeface="+mn-lt"/>
          <a:ea typeface="+mn-ea"/>
          <a:cs typeface="+mn-cs"/>
        </a:defRPr>
      </a:lvl7pPr>
      <a:lvl8pPr marL="4792867" algn="l" defTabSz="1369391" rtl="0" eaLnBrk="1" latinLnBrk="0" hangingPunct="1">
        <a:defRPr sz="2695" kern="1200">
          <a:solidFill>
            <a:schemeClr val="tx1"/>
          </a:solidFill>
          <a:latin typeface="+mn-lt"/>
          <a:ea typeface="+mn-ea"/>
          <a:cs typeface="+mn-cs"/>
        </a:defRPr>
      </a:lvl8pPr>
      <a:lvl9pPr marL="5477561" algn="l" defTabSz="1369391" rtl="0" eaLnBrk="1" latinLnBrk="0" hangingPunct="1">
        <a:defRPr sz="26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9.sv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39.svg"/><Relationship Id="rId7" Type="http://schemas.openxmlformats.org/officeDocument/2006/relationships/image" Target="../media/image6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9.svg"/><Relationship Id="rId7" Type="http://schemas.openxmlformats.org/officeDocument/2006/relationships/image" Target="../media/image69.svg"/><Relationship Id="rId12" Type="http://schemas.openxmlformats.org/officeDocument/2006/relationships/image" Target="../media/image54.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49.svg"/><Relationship Id="rId10" Type="http://schemas.openxmlformats.org/officeDocument/2006/relationships/image" Target="../media/image72.png"/><Relationship Id="rId4" Type="http://schemas.openxmlformats.org/officeDocument/2006/relationships/image" Target="../media/image48.png"/><Relationship Id="rId9" Type="http://schemas.openxmlformats.org/officeDocument/2006/relationships/image" Target="../media/image71.sv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9.svg"/><Relationship Id="rId7" Type="http://schemas.openxmlformats.org/officeDocument/2006/relationships/image" Target="../media/image49.svg"/><Relationship Id="rId12"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3.svg"/><Relationship Id="rId5" Type="http://schemas.openxmlformats.org/officeDocument/2006/relationships/image" Target="../media/image71.sv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69.sv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9.svg"/><Relationship Id="rId7" Type="http://schemas.openxmlformats.org/officeDocument/2006/relationships/image" Target="../media/image69.svg"/><Relationship Id="rId12" Type="http://schemas.openxmlformats.org/officeDocument/2006/relationships/image" Target="../media/image55.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49.svg"/><Relationship Id="rId5" Type="http://schemas.openxmlformats.org/officeDocument/2006/relationships/image" Target="../media/image71.svg"/><Relationship Id="rId10" Type="http://schemas.openxmlformats.org/officeDocument/2006/relationships/image" Target="../media/image48.png"/><Relationship Id="rId4" Type="http://schemas.openxmlformats.org/officeDocument/2006/relationships/image" Target="../media/image70.png"/><Relationship Id="rId9" Type="http://schemas.openxmlformats.org/officeDocument/2006/relationships/image" Target="../media/image73.sv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9.svg"/><Relationship Id="rId7" Type="http://schemas.openxmlformats.org/officeDocument/2006/relationships/image" Target="../media/image7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9.svg"/><Relationship Id="rId7"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3.svg"/><Relationship Id="rId5" Type="http://schemas.openxmlformats.org/officeDocument/2006/relationships/image" Target="../media/image71.sv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2.svg"/><Relationship Id="rId7" Type="http://schemas.openxmlformats.org/officeDocument/2006/relationships/image" Target="../media/image5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9.svg"/><Relationship Id="rId7" Type="http://schemas.openxmlformats.org/officeDocument/2006/relationships/image" Target="../media/image3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41.sv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81.png"/><Relationship Id="rId5" Type="http://schemas.openxmlformats.org/officeDocument/2006/relationships/tags" Target="../tags/tag5.xml"/><Relationship Id="rId10" Type="http://schemas.openxmlformats.org/officeDocument/2006/relationships/image" Target="../media/image80.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9.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9.sv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49.sv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7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9.sv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49.sv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77.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39000" y="627581"/>
            <a:ext cx="10975238" cy="4154984"/>
          </a:xfrm>
          <a:prstGeom prst="rect">
            <a:avLst/>
          </a:prstGeom>
        </p:spPr>
        <p:txBody>
          <a:bodyPr wrap="square">
            <a:spAutoFit/>
          </a:bodyPr>
          <a:lstStyle/>
          <a:p>
            <a:pPr algn="ctr" eaLnBrk="0" fontAlgn="base" hangingPunct="0">
              <a:spcBef>
                <a:spcPct val="0"/>
              </a:spcBef>
              <a:spcAft>
                <a:spcPct val="0"/>
              </a:spcAft>
              <a:defRPr/>
            </a:pPr>
            <a:r>
              <a:rPr lang="en-US" sz="88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Tiết</a:t>
            </a:r>
            <a:r>
              <a:rPr lang="en-US" sz="88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2,3</a:t>
            </a:r>
          </a:p>
          <a:p>
            <a:pPr algn="ctr" eaLnBrk="0" fontAlgn="base" hangingPunct="0">
              <a:spcBef>
                <a:spcPct val="0"/>
              </a:spcBef>
              <a:spcAft>
                <a:spcPct val="0"/>
              </a:spcAft>
              <a:defRPr/>
            </a:pPr>
            <a:r>
              <a:rPr lang="en-US" sz="88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8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8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8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8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8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8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8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2039600" y="4789557"/>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Trích</a:t>
            </a:r>
            <a:r>
              <a:rPr lang="en-US" altLang="en-US" sz="4000" b="1" dirty="0">
                <a:solidFill>
                  <a:srgbClr val="FFFF00"/>
                </a:solidFill>
                <a:latin typeface="Times New Roman" panose="02020603050405020304" pitchFamily="18" charset="0"/>
                <a:cs typeface="Times New Roman" panose="02020603050405020304" pitchFamily="18" charset="0"/>
              </a:rPr>
              <a:t> </a:t>
            </a:r>
            <a:r>
              <a:rPr lang="vi-VN" altLang="en-US" sz="4000" b="1" i="1" dirty="0">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dirty="0">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4249400" y="5753100"/>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dirty="0">
                <a:solidFill>
                  <a:srgbClr val="FFFF00"/>
                </a:solidFill>
                <a:latin typeface="Times New Roman" panose="02020603050405020304" pitchFamily="18" charset="0"/>
                <a:cs typeface="Times New Roman" panose="02020603050405020304" pitchFamily="18" charset="0"/>
              </a:rPr>
              <a:t>NGUYỄN DỮ</a:t>
            </a:r>
          </a:p>
        </p:txBody>
      </p:sp>
    </p:spTree>
    <p:extLst>
      <p:ext uri="{BB962C8B-B14F-4D97-AF65-F5344CB8AC3E}">
        <p14:creationId xmlns:p14="http://schemas.microsoft.com/office/powerpoint/2010/main" val="21843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2</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Hình thành kiến thức</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390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106922" y="-195065"/>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905000" y="546437"/>
            <a:ext cx="8775232" cy="2031325"/>
          </a:xfrm>
          <a:prstGeom prst="rect">
            <a:avLst/>
          </a:prstGeom>
        </p:spPr>
        <p:txBody>
          <a:bodyPr wrap="square" lIns="0" tIns="0" rIns="0" bIns="0" rtlCol="0" anchor="t">
            <a:spAutoFit/>
          </a:bodyPr>
          <a:lstStyle/>
          <a:p>
            <a:pPr algn="ctr"/>
            <a:r>
              <a:rPr lang="de-DE" sz="6600" b="1">
                <a:latin typeface="Times New Roman" panose="02020603050405020304" pitchFamily="18" charset="0"/>
                <a:cs typeface="Times New Roman" panose="02020603050405020304" pitchFamily="18" charset="0"/>
              </a:rPr>
              <a:t>2. Cốt truyện và bố cục của tác phẩm</a:t>
            </a:r>
            <a:endParaRPr lang="en-GB" sz="6600">
              <a:latin typeface="Times New Roman" panose="02020603050405020304" pitchFamily="18" charset="0"/>
              <a:cs typeface="Times New Roman" panose="02020603050405020304" pitchFamily="18" charset="0"/>
            </a:endParaRPr>
          </a:p>
        </p:txBody>
      </p:sp>
      <p:sp>
        <p:nvSpPr>
          <p:cNvPr id="11" name="Rectangle 10"/>
          <p:cNvSpPr/>
          <p:nvPr/>
        </p:nvSpPr>
        <p:spPr>
          <a:xfrm>
            <a:off x="3581400" y="2847975"/>
            <a:ext cx="4089581" cy="1172629"/>
          </a:xfrm>
          <a:prstGeom prst="rect">
            <a:avLst/>
          </a:prstGeom>
        </p:spPr>
        <p:txBody>
          <a:bodyPr wrap="none">
            <a:spAutoFit/>
          </a:bodyPr>
          <a:lstStyle/>
          <a:p>
            <a:pPr algn="just">
              <a:lnSpc>
                <a:spcPct val="130000"/>
              </a:lnSpc>
              <a:spcAft>
                <a:spcPts val="0"/>
              </a:spcAft>
            </a:pPr>
            <a:r>
              <a:rPr lang="en-US" sz="5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Cốt truyện</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2"/>
          <p:cNvPicPr>
            <a:picLocks noChangeAspect="1"/>
          </p:cNvPicPr>
          <p:nvPr/>
        </p:nvPicPr>
        <p:blipFill>
          <a:blip r:embed="rId6">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7">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10">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11">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4064767349"/>
              </p:ext>
            </p:extLst>
          </p:nvPr>
        </p:nvGraphicFramePr>
        <p:xfrm>
          <a:off x="2504052" y="617220"/>
          <a:ext cx="14478000" cy="9326880"/>
        </p:xfrm>
        <a:graphic>
          <a:graphicData uri="http://schemas.openxmlformats.org/drawingml/2006/table">
            <a:tbl>
              <a:tblPr firstRow="1" firstCol="1" bandRow="1">
                <a:effectLst>
                  <a:outerShdw blurRad="50800" dist="38100" algn="l" rotWithShape="0">
                    <a:prstClr val="black">
                      <a:alpha val="40000"/>
                    </a:prstClr>
                  </a:outerShdw>
                </a:effectLst>
              </a:tblPr>
              <a:tblGrid>
                <a:gridCol w="1001148">
                  <a:extLst>
                    <a:ext uri="{9D8B030D-6E8A-4147-A177-3AD203B41FA5}">
                      <a16:colId xmlns:a16="http://schemas.microsoft.com/office/drawing/2014/main" val="20000"/>
                    </a:ext>
                  </a:extLst>
                </a:gridCol>
                <a:gridCol w="11673421">
                  <a:extLst>
                    <a:ext uri="{9D8B030D-6E8A-4147-A177-3AD203B41FA5}">
                      <a16:colId xmlns:a16="http://schemas.microsoft.com/office/drawing/2014/main" val="20001"/>
                    </a:ext>
                  </a:extLst>
                </a:gridCol>
                <a:gridCol w="1803431">
                  <a:extLst>
                    <a:ext uri="{9D8B030D-6E8A-4147-A177-3AD203B41FA5}">
                      <a16:colId xmlns:a16="http://schemas.microsoft.com/office/drawing/2014/main" val="20002"/>
                    </a:ext>
                  </a:extLst>
                </a:gridCol>
              </a:tblGrid>
              <a:tr h="357313">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2834">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 </a:t>
                      </a:r>
                      <a:r>
                        <a:rPr lang="en-US" sz="36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Giặc tan Trương Sinh trở về, nghe lời con trẻ nghi ngờ vợ thất tiết và đuổi vợ đi.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3730">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0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84312137"/>
              </p:ext>
            </p:extLst>
          </p:nvPr>
        </p:nvGraphicFramePr>
        <p:xfrm>
          <a:off x="2819400" y="876300"/>
          <a:ext cx="14478000" cy="8808720"/>
        </p:xfrm>
        <a:graphic>
          <a:graphicData uri="http://schemas.openxmlformats.org/drawingml/2006/table">
            <a:tbl>
              <a:tblPr firstRow="1" firstCol="1" bandRow="1">
                <a:effectLst>
                  <a:outerShdw blurRad="50800" dist="38100" algn="l" rotWithShape="0">
                    <a:prstClr val="black">
                      <a:alpha val="40000"/>
                    </a:prstClr>
                  </a:outerShdw>
                </a:effectLst>
              </a:tblPr>
              <a:tblGrid>
                <a:gridCol w="1183964">
                  <a:extLst>
                    <a:ext uri="{9D8B030D-6E8A-4147-A177-3AD203B41FA5}">
                      <a16:colId xmlns:a16="http://schemas.microsoft.com/office/drawing/2014/main" val="20000"/>
                    </a:ext>
                  </a:extLst>
                </a:gridCol>
                <a:gridCol w="11541436">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36406">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a:t>
                      </a: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0338">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   Giặc tan Trương Sinh trở về, nghe lời con trẻ nghi ngờ vợ thất tiết và đuổi vợ đi.</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 </a:t>
                      </a:r>
                      <a:r>
                        <a:rPr lang="nb-NO" sz="34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nb-NO"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917483" y="3334991"/>
            <a:ext cx="4616350"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4084952" y="942165"/>
            <a:ext cx="8981436" cy="1340110"/>
          </a:xfrm>
          <a:prstGeom prst="rect">
            <a:avLst/>
          </a:prstGeom>
        </p:spPr>
        <p:txBody>
          <a:bodyPr lIns="0" tIns="0" rIns="0" bIns="0" rtlCol="0" anchor="t">
            <a:spAutoFit/>
          </a:bodyPr>
          <a:lstStyle/>
          <a:p>
            <a:pPr>
              <a:lnSpc>
                <a:spcPts val="11200"/>
              </a:lnSpc>
            </a:pPr>
            <a:r>
              <a:rPr lang="nb-NO" sz="8000" b="1">
                <a:latin typeface="Times New Roman" panose="02020603050405020304" pitchFamily="18" charset="0"/>
                <a:cs typeface="Times New Roman" panose="02020603050405020304" pitchFamily="18" charset="0"/>
              </a:rPr>
              <a:t>b. Bố 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17482" y="3590985"/>
            <a:ext cx="4496801" cy="3477875"/>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1</a:t>
            </a:r>
            <a:r>
              <a:rPr lang="nb-NO" sz="4400">
                <a:latin typeface="Times New Roman" panose="02020603050405020304" pitchFamily="18" charset="0"/>
                <a:ea typeface="Calibri" panose="020F0502020204030204" pitchFamily="34" charset="0"/>
              </a:rPr>
              <a:t> </a:t>
            </a:r>
            <a:endParaRPr lang="vi-VN" sz="4400">
              <a:latin typeface="Times New Roman" panose="02020603050405020304" pitchFamily="18" charset="0"/>
              <a:ea typeface="Calibri" panose="020F0502020204030204" pitchFamily="34" charset="0"/>
            </a:endParaRPr>
          </a:p>
          <a:p>
            <a:pPr algn="ctr"/>
            <a:r>
              <a:rPr lang="nb-NO" sz="4400">
                <a:latin typeface="Times New Roman" panose="02020603050405020304" pitchFamily="18" charset="0"/>
                <a:ea typeface="Calibri" panose="020F0502020204030204" pitchFamily="34" charset="0"/>
              </a:rPr>
              <a:t>(Từ đầu</a:t>
            </a:r>
            <a:r>
              <a:rPr lang="nb-NO" sz="4400" i="1">
                <a:latin typeface="Times New Roman" panose="02020603050405020304" pitchFamily="18" charset="0"/>
                <a:ea typeface="Calibri" panose="020F0502020204030204" pitchFamily="34" charset="0"/>
              </a:rPr>
              <a:t>...lo liệu như đối với</a:t>
            </a:r>
            <a:r>
              <a:rPr lang="nb-NO" sz="4400">
                <a:latin typeface="Times New Roman" panose="02020603050405020304" pitchFamily="18" charset="0"/>
                <a:ea typeface="Calibri" panose="020F0502020204030204" pitchFamily="34" charset="0"/>
              </a:rPr>
              <a:t> </a:t>
            </a:r>
            <a:r>
              <a:rPr lang="nb-NO" sz="4400" i="1">
                <a:latin typeface="Times New Roman" panose="02020603050405020304" pitchFamily="18" charset="0"/>
                <a:ea typeface="Calibri" panose="020F0502020204030204" pitchFamily="34" charset="0"/>
              </a:rPr>
              <a:t>cha mẹ đẻ mình</a:t>
            </a:r>
            <a:r>
              <a:rPr lang="nb-NO" sz="4400">
                <a:latin typeface="Times New Roman" panose="02020603050405020304" pitchFamily="18" charset="0"/>
                <a:ea typeface="Calibri" panose="020F0502020204030204" pitchFamily="34" charset="0"/>
              </a:rPr>
              <a:t>): Vẻ đẹp của Vũ Nương. </a:t>
            </a:r>
            <a:endParaRPr lang="en-GB" sz="4400"/>
          </a:p>
        </p:txBody>
      </p:sp>
      <p:sp>
        <p:nvSpPr>
          <p:cNvPr id="24" name="Rectangle 23"/>
          <p:cNvSpPr/>
          <p:nvPr/>
        </p:nvSpPr>
        <p:spPr>
          <a:xfrm>
            <a:off x="8649809" y="6011607"/>
            <a:ext cx="4186827"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2 </a:t>
            </a:r>
            <a:endParaRPr lang="vi-VN" sz="4400" b="1">
              <a:latin typeface="Times New Roman" panose="02020603050405020304" pitchFamily="18" charset="0"/>
              <a:ea typeface="Calibri" panose="020F0502020204030204" pitchFamily="34" charset="0"/>
            </a:endParaRPr>
          </a:p>
          <a:p>
            <a:pPr algn="ctr"/>
            <a:r>
              <a:rPr lang="nb-NO" sz="4400" b="1">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Tiếp theo… </a:t>
            </a:r>
            <a:r>
              <a:rPr lang="nb-NO" sz="4400" i="1">
                <a:latin typeface="Times New Roman" panose="02020603050405020304" pitchFamily="18" charset="0"/>
                <a:ea typeface="Calibri" panose="020F0502020204030204" pitchFamily="34" charset="0"/>
              </a:rPr>
              <a:t>nhưng việc đã trót qua rồi</a:t>
            </a:r>
            <a:r>
              <a:rPr lang="nb-NO" sz="4400">
                <a:latin typeface="Times New Roman" panose="02020603050405020304" pitchFamily="18" charset="0"/>
                <a:ea typeface="Calibri" panose="020F0502020204030204" pitchFamily="34" charset="0"/>
              </a:rPr>
              <a:t>): Số phận và bi kịch của Vũ Nương.</a:t>
            </a:r>
            <a:endParaRPr lang="en-GB" sz="4400"/>
          </a:p>
        </p:txBody>
      </p:sp>
      <p:sp>
        <p:nvSpPr>
          <p:cNvPr id="25" name="Rectangle 24"/>
          <p:cNvSpPr/>
          <p:nvPr/>
        </p:nvSpPr>
        <p:spPr>
          <a:xfrm>
            <a:off x="13127398" y="2337895"/>
            <a:ext cx="4715834"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3 </a:t>
            </a:r>
            <a:endParaRPr lang="vi-VN" sz="4400" b="1">
              <a:latin typeface="Times New Roman" panose="02020603050405020304" pitchFamily="18" charset="0"/>
              <a:ea typeface="Calibri" panose="020F0502020204030204" pitchFamily="34" charset="0"/>
            </a:endParaRPr>
          </a:p>
          <a:p>
            <a:pPr algn="ctr"/>
            <a:r>
              <a:rPr lang="nb-NO" sz="4400">
                <a:latin typeface="Times New Roman" panose="02020603050405020304" pitchFamily="18" charset="0"/>
                <a:ea typeface="Calibri" panose="020F0502020204030204" pitchFamily="34" charset="0"/>
              </a:rPr>
              <a:t>(Còn lại): Vũ Nương được lập đàn giải oan và sự ra đi vĩnh viễn của Vũ Nương.</a:t>
            </a:r>
            <a:endParaRPr lang="en-GB" sz="4400"/>
          </a:p>
        </p:txBody>
      </p:sp>
      <p:pic>
        <p:nvPicPr>
          <p:cNvPr id="26"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graphicFrame>
        <p:nvGraphicFramePr>
          <p:cNvPr id="6" name="Table 5"/>
          <p:cNvGraphicFramePr>
            <a:graphicFrameLocks noGrp="1"/>
          </p:cNvGraphicFramePr>
          <p:nvPr>
            <p:extLst>
              <p:ext uri="{D42A27DB-BD31-4B8C-83A1-F6EECF244321}">
                <p14:modId xmlns:p14="http://schemas.microsoft.com/office/powerpoint/2010/main" val="872528463"/>
              </p:ext>
            </p:extLst>
          </p:nvPr>
        </p:nvGraphicFramePr>
        <p:xfrm>
          <a:off x="3917482" y="467677"/>
          <a:ext cx="10453036" cy="9351646"/>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extLst>
                    <a:ext uri="{9D8B030D-6E8A-4147-A177-3AD203B41FA5}">
                      <a16:colId xmlns:a16="http://schemas.microsoft.com/office/drawing/2014/main" val="20000"/>
                    </a:ext>
                  </a:extLst>
                </a:gridCol>
              </a:tblGrid>
              <a:tr h="0">
                <a:tc>
                  <a:txBody>
                    <a:bodyPr/>
                    <a:lstStyle/>
                    <a:p>
                      <a:pPr algn="ctr">
                        <a:lnSpc>
                          <a:spcPct val="130000"/>
                        </a:lnSpc>
                        <a:spcAft>
                          <a:spcPts val="0"/>
                        </a:spcAft>
                        <a:tabLst>
                          <a:tab pos="1386840" algn="l"/>
                        </a:tabLst>
                      </a:pPr>
                      <a:r>
                        <a:rPr lang="de-DE" sz="4000" b="1">
                          <a:solidFill>
                            <a:srgbClr val="0D0D0D"/>
                          </a:solidFill>
                          <a:effectLst/>
                          <a:latin typeface="Times New Roman" panose="02020603050405020304" pitchFamily="18" charset="0"/>
                          <a:ea typeface="MS Mincho"/>
                          <a:cs typeface="Times New Roman" panose="02020603050405020304" pitchFamily="18" charset="0"/>
                        </a:rPr>
                        <a:t>Nhóm 1, 2: Tìm hiểu vẻ đẹp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30000"/>
                        </a:lnSpc>
                        <a:spcAft>
                          <a:spcPts val="0"/>
                        </a:spcAft>
                        <a:tabLst>
                          <a:tab pos="1386840" algn="l"/>
                        </a:tabLst>
                      </a:pPr>
                      <a:r>
                        <a:rPr lang="de-DE" sz="4000" b="1">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4. Rút ra nhận xét chung về vẻ đẹp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graphicFrame>
        <p:nvGraphicFramePr>
          <p:cNvPr id="4" name="Table 3"/>
          <p:cNvGraphicFramePr>
            <a:graphicFrameLocks noGrp="1"/>
          </p:cNvGraphicFramePr>
          <p:nvPr>
            <p:extLst>
              <p:ext uri="{D42A27DB-BD31-4B8C-83A1-F6EECF244321}">
                <p14:modId xmlns:p14="http://schemas.microsoft.com/office/powerpoint/2010/main" val="2447089631"/>
              </p:ext>
            </p:extLst>
          </p:nvPr>
        </p:nvGraphicFramePr>
        <p:xfrm>
          <a:off x="3917483" y="348996"/>
          <a:ext cx="10453036" cy="9415146"/>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extLst>
                    <a:ext uri="{9D8B030D-6E8A-4147-A177-3AD203B41FA5}">
                      <a16:colId xmlns:a16="http://schemas.microsoft.com/office/drawing/2014/main" val="20000"/>
                    </a:ext>
                  </a:extLst>
                </a:gridCol>
              </a:tblGrid>
              <a:tr h="526770">
                <a:tc>
                  <a:txBody>
                    <a:bodyPr/>
                    <a:lstStyle/>
                    <a:p>
                      <a:pPr algn="ctr">
                        <a:lnSpc>
                          <a:spcPct val="130000"/>
                        </a:lnSpc>
                        <a:spcAft>
                          <a:spcPts val="0"/>
                        </a:spcAft>
                        <a:tabLst>
                          <a:tab pos="1386840" algn="l"/>
                        </a:tabLst>
                      </a:pPr>
                      <a:r>
                        <a:rPr lang="de-DE" sz="4400" b="1">
                          <a:solidFill>
                            <a:srgbClr val="0D0D0D"/>
                          </a:solidFill>
                          <a:effectLst/>
                          <a:latin typeface="Times New Roman" panose="02020603050405020304" pitchFamily="18" charset="0"/>
                          <a:ea typeface="MS Mincho"/>
                          <a:cs typeface="Times New Roman" panose="02020603050405020304" pitchFamily="18" charset="0"/>
                        </a:rPr>
                        <a:t>Nhóm 3,4: Tìm hiểu số phận bi kịch của Vũ Nương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633848">
                <a:tc>
                  <a:txBody>
                    <a:bodyPr/>
                    <a:lstStyle/>
                    <a:p>
                      <a:pPr algn="just">
                        <a:lnSpc>
                          <a:spcPct val="130000"/>
                        </a:lnSpc>
                        <a:spcAft>
                          <a:spcPts val="0"/>
                        </a:spcAft>
                        <a:tabLst>
                          <a:tab pos="1386840" algn="l"/>
                        </a:tabLst>
                      </a:pPr>
                      <a:r>
                        <a:rPr lang="de-DE" sz="44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1. Phân tích lời than của Vũ Nương trước khi gieo mình xuống sông: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4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228600" y="3568173"/>
            <a:ext cx="9840745" cy="1107996"/>
          </a:xfrm>
          <a:prstGeom prst="rect">
            <a:avLst/>
          </a:prstGeom>
        </p:spPr>
        <p:txBody>
          <a:bodyPr lIns="0" tIns="0" rIns="0" bIns="0" rtlCol="0" anchor="t">
            <a:spAutoFit/>
          </a:bodyPr>
          <a:lstStyle/>
          <a:p>
            <a:r>
              <a:rPr lang="pt-BR"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 Tìm hiểu các nhân vật</a:t>
            </a:r>
            <a:endParaRPr lang="en-GB"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374770" y="5293545"/>
            <a:ext cx="10515600" cy="923330"/>
          </a:xfrm>
          <a:prstGeom prst="rect">
            <a:avLst/>
          </a:prstGeom>
        </p:spPr>
        <p:txBody>
          <a:bodyPr wrap="square" lIns="0" tIns="0" rIns="0" bIns="0" rtlCol="0" anchor="t">
            <a:spAutoFit/>
          </a:bodyPr>
          <a:lstStyle/>
          <a:p>
            <a:r>
              <a:rPr lang="pt-BR"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3.1. Nhân vật Vũ 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23508" y="6615120"/>
            <a:ext cx="8186280" cy="1292662"/>
          </a:xfrm>
          <a:prstGeom prst="rect">
            <a:avLst/>
          </a:prstGeom>
        </p:spPr>
        <p:txBody>
          <a:bodyPr wrap="none">
            <a:spAutoFit/>
          </a:bodyPr>
          <a:lstStyle/>
          <a:p>
            <a:pPr algn="just">
              <a:lnSpc>
                <a:spcPct val="130000"/>
              </a:lnSpc>
              <a:spcAft>
                <a:spcPts val="0"/>
              </a:spcAft>
            </a:pPr>
            <a:r>
              <a:rPr lang="pt-BR" sz="6000" b="1" kern="10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a. Vẻ đẹp của Vũ 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197098" y="3910508"/>
            <a:ext cx="14890501" cy="6376492"/>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62489" y="4311311"/>
            <a:ext cx="14220311"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6267016" y="490994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 </a:t>
            </a:r>
            <a:r>
              <a:rPr lang="pt-BR" sz="4400" b="1" i="1">
                <a:latin typeface="Times New Roman" panose="02020603050405020304" pitchFamily="18" charset="0"/>
                <a:cs typeface="Times New Roman" panose="02020603050405020304" pitchFamily="18" charset="0"/>
              </a:rPr>
              <a:t>Vũ Thị Thiết</a:t>
            </a:r>
            <a:r>
              <a:rPr lang="pt-BR" sz="4400">
                <a:latin typeface="Times New Roman" panose="02020603050405020304" pitchFamily="18" charset="0"/>
                <a:cs typeface="Times New Roman" panose="02020603050405020304" pitchFamily="18" charset="0"/>
              </a:rPr>
              <a: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4833772" y="1215329"/>
            <a:ext cx="8848951" cy="1938992"/>
          </a:xfrm>
          <a:prstGeom prst="rect">
            <a:avLst/>
          </a:prstGeom>
        </p:spPr>
        <p:txBody>
          <a:bodyPr wrap="square">
            <a:spAutoFit/>
          </a:bodyPr>
          <a:lstStyle/>
          <a:p>
            <a:pPr algn="ctr"/>
            <a:r>
              <a:rPr lang="pt-BR" sz="6000" b="1" i="1" kern="100">
                <a:solidFill>
                  <a:srgbClr val="0D0D0D"/>
                </a:solidFill>
                <a:latin typeface="Times New Roman" panose="02020603050405020304" pitchFamily="18" charset="0"/>
                <a:ea typeface="Calibri" panose="020F0502020204030204" pitchFamily="34" charset="0"/>
              </a:rPr>
              <a:t>* Qua lời giới thiệu nhân vật của người kể chuyện</a:t>
            </a:r>
            <a:endParaRPr lang="en-GB" sz="600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862804"/>
            <a:ext cx="8287184" cy="2123658"/>
          </a:xfrm>
          <a:prstGeom prst="rect">
            <a:avLst/>
          </a:prstGeom>
        </p:spPr>
        <p:txBody>
          <a:bodyPr wrap="square">
            <a:spAutoFit/>
          </a:bodyPr>
          <a:lstStyle/>
          <a:p>
            <a:pPr algn="just">
              <a:spcAft>
                <a:spcPts val="0"/>
              </a:spcAft>
            </a:pPr>
            <a:r>
              <a:rPr lang="vi-VN"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pt-BR" sz="4400" b="1" i="1">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Khi lấy chồng</a:t>
            </a:r>
            <a:r>
              <a:rPr lang="pt-BR"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nb-NO" sz="4400">
                <a:latin typeface="Times New Roman" panose="02020603050405020304" pitchFamily="18" charset="0"/>
                <a:ea typeface="Calibri" panose="020F0502020204030204" pitchFamily="34" charset="0"/>
                <a:cs typeface="Times New Roman" panose="02020603050405020304" pitchFamily="18" charset="0"/>
              </a:rPr>
              <a:t>nàng luôn giữ gìn khuôn phép, không từng để lúc nào vợ chồng phải đến thất hòa.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7534092" cy="2031325"/>
          </a:xfrm>
          <a:prstGeom prst="rect">
            <a:avLst/>
          </a:prstGeom>
        </p:spPr>
        <p:txBody>
          <a:bodyPr lIns="0" tIns="0" rIns="0" bIns="0" rtlCol="0" anchor="t">
            <a:spAutoFit/>
          </a:bodyPr>
          <a:lstStyle/>
          <a:p>
            <a:pPr algn="ctr"/>
            <a:r>
              <a:rPr lang="nb-NO" sz="6600" i="1">
                <a:latin typeface="Times New Roman" panose="02020603050405020304" pitchFamily="18" charset="0"/>
                <a:cs typeface="Times New Roman" panose="02020603050405020304" pitchFamily="18" charset="0"/>
              </a:rPr>
              <a:t>* </a:t>
            </a:r>
            <a:r>
              <a:rPr lang="nb-NO" sz="6600" b="1" i="1">
                <a:latin typeface="Times New Roman" panose="02020603050405020304" pitchFamily="18" charset="0"/>
                <a:cs typeface="Times New Roman" panose="02020603050405020304" pitchFamily="18" charset="0"/>
              </a:rPr>
              <a:t>Qua lời tiễn chồng ra trận</a:t>
            </a:r>
            <a:endParaRPr lang="en-US" sz="6600">
              <a:solidFill>
                <a:srgbClr val="000000"/>
              </a:solidFill>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2781300"/>
            <a:ext cx="14256384" cy="7037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071141"/>
            <a:ext cx="13525603" cy="6346361"/>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23586"/>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223151" y="3371407"/>
            <a:ext cx="7935170" cy="553997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a:t>
            </a:r>
            <a:r>
              <a:rPr lang="vi-VN" sz="4000" i="1">
                <a:latin typeface="Times New Roman" panose="02020603050405020304" pitchFamily="18" charset="0"/>
                <a:cs typeface="Times New Roman" panose="02020603050405020304" pitchFamily="18" charset="0"/>
              </a:rPr>
              <a:t>C</a:t>
            </a:r>
            <a:r>
              <a:rPr lang="nb-NO" sz="4000" i="1">
                <a:latin typeface="Times New Roman" panose="02020603050405020304" pitchFamily="18" charset="0"/>
                <a:cs typeface="Times New Roman" panose="02020603050405020304" pitchFamily="18" charset="0"/>
              </a:rPr>
              <a:t>hẳng dám mong đeo được ấn phong hầu, mặc áo gấm trở về quê cũ, chỉ mong ngày về mang theo được hai chữ bình </a:t>
            </a:r>
            <a:r>
              <a:rPr lang="vi-VN" sz="4000" i="1">
                <a:latin typeface="Times New Roman" panose="02020603050405020304" pitchFamily="18" charset="0"/>
                <a:cs typeface="Times New Roman" panose="02020603050405020304" pitchFamily="18" charset="0"/>
              </a:rPr>
              <a:t>yên”</a:t>
            </a:r>
            <a:r>
              <a:rPr lang="nb-NO" sz="4000">
                <a:latin typeface="Times New Roman" panose="02020603050405020304" pitchFamily="18" charset="0"/>
                <a:cs typeface="Times New Roman" panose="02020603050405020304" pitchFamily="18" charset="0"/>
              </a:rPr>
              <a:t> </a:t>
            </a:r>
            <a:endParaRPr lang="vi-VN" sz="4000">
              <a:latin typeface="Times New Roman" panose="02020603050405020304" pitchFamily="18" charset="0"/>
              <a:cs typeface="Times New Roman" panose="02020603050405020304" pitchFamily="18" charset="0"/>
            </a:endParaRPr>
          </a:p>
          <a:p>
            <a:pPr algn="just"/>
            <a:r>
              <a:rPr lang="nb-NO" sz="4000">
                <a:latin typeface="Times New Roman" panose="02020603050405020304" pitchFamily="18" charset="0"/>
                <a:cs typeface="Times New Roman" panose="02020603050405020304" pitchFamily="18" charset="0"/>
                <a:sym typeface="Wingdings" panose="05000000000000000000" pitchFamily="2" charset="2"/>
              </a:rPr>
              <a:t></a:t>
            </a:r>
            <a:r>
              <a:rPr lang="nb-NO" sz="4000">
                <a:latin typeface="Times New Roman" panose="02020603050405020304" pitchFamily="18" charset="0"/>
                <a:cs typeface="Times New Roman" panose="02020603050405020304" pitchFamily="18" charset="0"/>
              </a:rPr>
              <a:t> Nàng không mong cầu vinh hoa phú quý, luôn lo lắng cho an nguy của chồng khi chinh chiến nơi ải xa; chỉ khao khát hạnh phúc gia đình, mong chồng được bình an trở về.</a:t>
            </a:r>
            <a:endParaRPr lang="en-GB" sz="4000">
              <a:latin typeface="Times New Roman" panose="02020603050405020304" pitchFamily="18" charset="0"/>
              <a:cs typeface="Times New Roman" panose="02020603050405020304" pitchFamily="18" charset="0"/>
            </a:endParaRPr>
          </a:p>
        </p:txBody>
      </p:sp>
      <p:pic>
        <p:nvPicPr>
          <p:cNvPr id="10"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2313" y="3771900"/>
            <a:ext cx="4464687" cy="4147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1</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Khởi động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99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2895600" y="4227928"/>
            <a:ext cx="8631032" cy="3353972"/>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116813" y="4470580"/>
            <a:ext cx="8188606" cy="273032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3116813" y="975599"/>
            <a:ext cx="9899882" cy="2215991"/>
          </a:xfrm>
          <a:prstGeom prst="rect">
            <a:avLst/>
          </a:prstGeom>
        </p:spPr>
        <p:txBody>
          <a:bodyPr wrap="square" lIns="0" tIns="0" rIns="0" bIns="0" rtlCol="0" anchor="t">
            <a:spAutoFit/>
          </a:bodyPr>
          <a:lstStyle/>
          <a:p>
            <a:pPr algn="ctr"/>
            <a:r>
              <a:rPr lang="vi-VN" sz="7200" b="1" i="1">
                <a:latin typeface="Times New Roman" panose="02020603050405020304" pitchFamily="18" charset="0"/>
                <a:cs typeface="Times New Roman" panose="02020603050405020304" pitchFamily="18" charset="0"/>
              </a:rPr>
              <a:t>* </a:t>
            </a:r>
            <a:r>
              <a:rPr lang="nb-NO" sz="7200" b="1" i="1">
                <a:latin typeface="Times New Roman" panose="02020603050405020304" pitchFamily="18" charset="0"/>
                <a:cs typeface="Times New Roman" panose="02020603050405020304" pitchFamily="18" charset="0"/>
              </a:rPr>
              <a:t>Qua hành động, </a:t>
            </a:r>
            <a:endParaRPr lang="vi-VN" sz="7200" b="1" i="1">
              <a:latin typeface="Times New Roman" panose="02020603050405020304" pitchFamily="18" charset="0"/>
              <a:cs typeface="Times New Roman" panose="02020603050405020304" pitchFamily="18" charset="0"/>
            </a:endParaRPr>
          </a:p>
          <a:p>
            <a:pPr algn="ctr"/>
            <a:r>
              <a:rPr lang="nb-NO" sz="7200" b="1" i="1">
                <a:latin typeface="Times New Roman" panose="02020603050405020304" pitchFamily="18" charset="0"/>
                <a:cs typeface="Times New Roman" panose="02020603050405020304" pitchFamily="18" charset="0"/>
              </a:rPr>
              <a:t>việc làm khi xa chồng</a:t>
            </a:r>
            <a:endParaRPr lang="en-US" sz="72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3305354" y="4529364"/>
            <a:ext cx="7811524" cy="2492990"/>
          </a:xfrm>
          <a:prstGeom prst="rect">
            <a:avLst/>
          </a:prstGeom>
        </p:spPr>
        <p:txBody>
          <a:bodyPr lIns="0" tIns="0" rIns="0" bIns="0" rtlCol="0" anchor="t">
            <a:spAutoFit/>
          </a:bodyPr>
          <a:lstStyle/>
          <a:p>
            <a:pPr algn="ctr">
              <a:spcBef>
                <a:spcPct val="0"/>
              </a:spcBef>
            </a:pPr>
            <a:r>
              <a:rPr lang="nb-NO" sz="5400" b="1" i="1">
                <a:latin typeface="Times New Roman" panose="02020603050405020304" pitchFamily="18" charset="0"/>
                <a:cs typeface="Times New Roman" panose="02020603050405020304" pitchFamily="18" charset="0"/>
              </a:rPr>
              <a:t>Đối với chồng</a:t>
            </a:r>
            <a:endParaRPr lang="vi-VN" sz="5400">
              <a:latin typeface="Times New Roman" panose="02020603050405020304" pitchFamily="18" charset="0"/>
              <a:cs typeface="Times New Roman" panose="02020603050405020304" pitchFamily="18" charset="0"/>
            </a:endParaRPr>
          </a:p>
          <a:p>
            <a:pPr algn="ctr">
              <a:spcBef>
                <a:spcPct val="0"/>
              </a:spcBef>
            </a:pPr>
            <a:r>
              <a:rPr lang="nb-NO" sz="5400">
                <a:latin typeface="Times New Roman" panose="02020603050405020304" pitchFamily="18" charset="0"/>
                <a:cs typeface="Times New Roman" panose="02020603050405020304" pitchFamily="18" charset="0"/>
              </a:rPr>
              <a:t> nhớ chồng không nguôi, hết mực chung thủy.</a:t>
            </a:r>
            <a:endParaRPr lang="en-US" sz="5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8" descr="tpnx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492397" y="1108637"/>
            <a:ext cx="8631032" cy="82258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2731753" y="1509405"/>
            <a:ext cx="8188606" cy="73678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2954379" y="1708984"/>
            <a:ext cx="7811524" cy="6647974"/>
          </a:xfrm>
          <a:prstGeom prst="rect">
            <a:avLst/>
          </a:prstGeom>
        </p:spPr>
        <p:txBody>
          <a:bodyPr lIns="0" tIns="0" rIns="0" bIns="0" rtlCol="0" anchor="t">
            <a:spAutoFit/>
          </a:bodyPr>
          <a:lstStyle/>
          <a:p>
            <a:pPr algn="ctr"/>
            <a:r>
              <a:rPr lang="nb-NO" sz="4800" b="1" i="1">
                <a:solidFill>
                  <a:prstClr val="black"/>
                </a:solidFill>
                <a:latin typeface="Times New Roman" panose="02020603050405020304" pitchFamily="18" charset="0"/>
                <a:cs typeface="Times New Roman" panose="02020603050405020304" pitchFamily="18" charset="0"/>
              </a:rPr>
              <a:t>Đối với mẹ chồng</a:t>
            </a:r>
            <a:endParaRPr lang="vi-VN" sz="4800" b="1" i="1">
              <a:solidFill>
                <a:prstClr val="black"/>
              </a:solidFill>
              <a:latin typeface="Times New Roman" panose="02020603050405020304" pitchFamily="18" charset="0"/>
              <a:cs typeface="Times New Roman" panose="02020603050405020304" pitchFamily="18" charset="0"/>
            </a:endParaRPr>
          </a:p>
          <a:p>
            <a:pPr algn="just"/>
            <a:r>
              <a:rPr lang="nb-NO"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L</a:t>
            </a:r>
            <a:r>
              <a:rPr lang="nb-NO" sz="4800">
                <a:solidFill>
                  <a:prstClr val="black"/>
                </a:solidFill>
                <a:latin typeface="Times New Roman" panose="02020603050405020304" pitchFamily="18" charset="0"/>
                <a:cs typeface="Times New Roman" panose="02020603050405020304" pitchFamily="18" charset="0"/>
              </a:rPr>
              <a:t>à người con dâu hiếu thảo, ân cần, hết lòng chăm sóc, phụng dưỡng lúc ốm đau, lo ma chay lễ  tế khi mất như mẹ đẻ.</a:t>
            </a:r>
            <a:endParaRPr lang="en-GB" sz="4800">
              <a:solidFill>
                <a:prstClr val="black"/>
              </a:solidFill>
              <a:latin typeface="Times New Roman" panose="02020603050405020304" pitchFamily="18" charset="0"/>
              <a:cs typeface="Times New Roman" panose="02020603050405020304" pitchFamily="18" charset="0"/>
            </a:endParaRPr>
          </a:p>
          <a:p>
            <a:pPr algn="just"/>
            <a:r>
              <a:rPr lang="nb-NO" sz="4800">
                <a:solidFill>
                  <a:prstClr val="black"/>
                </a:solidFill>
                <a:latin typeface="Times New Roman" panose="02020603050405020304" pitchFamily="18" charset="0"/>
                <a:cs typeface="Times New Roman" panose="02020603050405020304" pitchFamily="18" charset="0"/>
              </a:rPr>
              <a:t>Người mẹ chồng cũng </a:t>
            </a:r>
            <a:r>
              <a:rPr lang="vi-VN" sz="4800">
                <a:solidFill>
                  <a:prstClr val="black"/>
                </a:solidFill>
                <a:latin typeface="Times New Roman" panose="02020603050405020304" pitchFamily="18" charset="0"/>
                <a:cs typeface="Times New Roman" panose="02020603050405020304" pitchFamily="18" charset="0"/>
              </a:rPr>
              <a:t>khẳng đinh</a:t>
            </a:r>
            <a:r>
              <a:rPr lang="nb-NO"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a:t>
            </a:r>
            <a:r>
              <a:rPr lang="nb-NO" sz="4800">
                <a:solidFill>
                  <a:prstClr val="black"/>
                </a:solidFill>
                <a:latin typeface="Times New Roman" panose="02020603050405020304" pitchFamily="18" charset="0"/>
                <a:cs typeface="Times New Roman" panose="02020603050405020304" pitchFamily="18" charset="0"/>
              </a:rPr>
              <a:t>...</a:t>
            </a:r>
            <a:r>
              <a:rPr lang="nb-NO" sz="4800" i="1">
                <a:solidFill>
                  <a:prstClr val="black"/>
                </a:solidFill>
                <a:latin typeface="Times New Roman" panose="02020603050405020304" pitchFamily="18" charset="0"/>
                <a:cs typeface="Times New Roman" panose="02020603050405020304" pitchFamily="18" charset="0"/>
              </a:rPr>
              <a:t>xanh kia quyết chẳng phụ con, cũng như con đã chẳng phụ </a:t>
            </a:r>
            <a:r>
              <a:rPr lang="vi-VN" sz="4800" i="1">
                <a:solidFill>
                  <a:prstClr val="black"/>
                </a:solidFill>
                <a:latin typeface="Times New Roman" panose="02020603050405020304" pitchFamily="18" charset="0"/>
                <a:cs typeface="Times New Roman" panose="02020603050405020304" pitchFamily="18" charset="0"/>
              </a:rPr>
              <a:t>mẹ”</a:t>
            </a:r>
            <a:r>
              <a:rPr lang="nb-NO" sz="4800">
                <a:solidFill>
                  <a:prstClr val="black"/>
                </a:solidFill>
                <a:latin typeface="Times New Roman" panose="02020603050405020304" pitchFamily="18" charset="0"/>
                <a:cs typeface="Times New Roman" panose="02020603050405020304" pitchFamily="18" charset="0"/>
              </a:rPr>
              <a: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8"/>
          <p:cNvSpPr/>
          <p:nvPr/>
        </p:nvSpPr>
        <p:spPr>
          <a:xfrm>
            <a:off x="8915400" y="3437654"/>
            <a:ext cx="8631032" cy="4205089"/>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8" name="Group 9"/>
          <p:cNvGrpSpPr/>
          <p:nvPr/>
        </p:nvGrpSpPr>
        <p:grpSpPr>
          <a:xfrm>
            <a:off x="9136613" y="3680306"/>
            <a:ext cx="8188606" cy="3629519"/>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TextBox 16"/>
          <p:cNvSpPr txBox="1"/>
          <p:nvPr/>
        </p:nvSpPr>
        <p:spPr>
          <a:xfrm>
            <a:off x="9332018" y="3739091"/>
            <a:ext cx="7811524" cy="3385542"/>
          </a:xfrm>
          <a:prstGeom prst="rect">
            <a:avLst/>
          </a:prstGeom>
        </p:spPr>
        <p:txBody>
          <a:bodyPr lIns="0" tIns="0" rIns="0" bIns="0" rtlCol="0" anchor="t">
            <a:spAutoFit/>
          </a:bodyPr>
          <a:lstStyle/>
          <a:p>
            <a:pPr algn="ctr">
              <a:spcBef>
                <a:spcPct val="0"/>
              </a:spcBef>
            </a:pPr>
            <a:r>
              <a:rPr lang="nb-NO" sz="4400" b="1" i="1">
                <a:solidFill>
                  <a:prstClr val="black"/>
                </a:solidFill>
                <a:latin typeface="Times New Roman" panose="02020603050405020304" pitchFamily="18" charset="0"/>
                <a:cs typeface="Times New Roman" panose="02020603050405020304" pitchFamily="18" charset="0"/>
              </a:rPr>
              <a:t>Đối với con cái</a:t>
            </a:r>
            <a:endParaRPr lang="vi-VN" sz="4400" b="1" i="1">
              <a:solidFill>
                <a:prstClr val="black"/>
              </a:solidFill>
              <a:latin typeface="Times New Roman" panose="02020603050405020304" pitchFamily="18" charset="0"/>
              <a:cs typeface="Times New Roman" panose="02020603050405020304" pitchFamily="18" charset="0"/>
            </a:endParaRPr>
          </a:p>
          <a:p>
            <a:pPr algn="just">
              <a:spcBef>
                <a:spcPct val="0"/>
              </a:spcBef>
            </a:pPr>
            <a:r>
              <a:rPr lang="vi-VN" sz="4400">
                <a:solidFill>
                  <a:prstClr val="black"/>
                </a:solidFill>
                <a:latin typeface="Times New Roman" panose="02020603050405020304" pitchFamily="18" charset="0"/>
                <a:cs typeface="Times New Roman" panose="02020603050405020304" pitchFamily="18" charset="0"/>
              </a:rPr>
              <a:t>L</a:t>
            </a:r>
            <a:r>
              <a:rPr lang="nb-NO" sz="4400">
                <a:solidFill>
                  <a:prstClr val="black"/>
                </a:solidFill>
                <a:latin typeface="Times New Roman" panose="02020603050405020304" pitchFamily="18" charset="0"/>
                <a:cs typeface="Times New Roman" panose="02020603050405020304" pitchFamily="18" charset="0"/>
              </a:rPr>
              <a:t>à người mẹ yêu thương con hết mực, trỏ vào bóng mình bảo là cha Đản vì muốn con không thiếu vắng tình cha.</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8233081" y="769466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13"/>
          <p:cNvSpPr/>
          <p:nvPr/>
        </p:nvSpPr>
        <p:spPr>
          <a:xfrm rot="16378297">
            <a:off x="10214029" y="8130911"/>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4" name="Picture 9" descr="ANd9GcSr14r3g_cvtINHhJyJd0KtKA5b74_J1JyhdHtJLblhxDIlQIP_x2jK5LzNM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6327" y="2266511"/>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679394" y="5739437"/>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3" name="Group 13"/>
          <p:cNvGrpSpPr/>
          <p:nvPr/>
        </p:nvGrpSpPr>
        <p:grpSpPr>
          <a:xfrm>
            <a:off x="5759215" y="6984049"/>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190500"/>
            <a:ext cx="8981436" cy="2031325"/>
          </a:xfrm>
          <a:prstGeom prst="rect">
            <a:avLst/>
          </a:prstGeom>
        </p:spPr>
        <p:txBody>
          <a:bodyPr lIns="0" tIns="0" rIns="0" bIns="0" rtlCol="0" anchor="t">
            <a:spAutoFit/>
          </a:bodyPr>
          <a:lstStyle/>
          <a:p>
            <a:pPr algn="ctr"/>
            <a:r>
              <a:rPr lang="nb-NO" sz="6600" b="1">
                <a:latin typeface="Times New Roman" panose="02020603050405020304" pitchFamily="18" charset="0"/>
                <a:cs typeface="Times New Roman" panose="02020603050405020304" pitchFamily="18" charset="0"/>
              </a:rPr>
              <a:t>b. Số phận bi kịch của Vũ Nương</a:t>
            </a:r>
            <a:endParaRPr lang="en-GB" sz="66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736729" y="9291938"/>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270420" y="2394170"/>
            <a:ext cx="7184980" cy="923330"/>
          </a:xfrm>
          <a:prstGeom prst="rect">
            <a:avLst/>
          </a:prstGeom>
        </p:spPr>
        <p:txBody>
          <a:bodyPr wrap="none">
            <a:spAutoFit/>
          </a:bodyPr>
          <a:lstStyle/>
          <a:p>
            <a:r>
              <a:rPr lang="nb-NO" sz="5400" b="1" i="1" kern="100">
                <a:solidFill>
                  <a:srgbClr val="0D0D0D"/>
                </a:solidFill>
                <a:latin typeface="Times New Roman" panose="02020603050405020304" pitchFamily="18" charset="0"/>
                <a:ea typeface="Calibri" panose="020F0502020204030204" pitchFamily="34" charset="0"/>
              </a:rPr>
              <a:t>* Bi kịch của Vũ Nương</a:t>
            </a:r>
            <a:endParaRPr lang="en-GB" sz="5400"/>
          </a:p>
        </p:txBody>
      </p:sp>
      <p:sp>
        <p:nvSpPr>
          <p:cNvPr id="24" name="Rectangle 23"/>
          <p:cNvSpPr/>
          <p:nvPr/>
        </p:nvSpPr>
        <p:spPr>
          <a:xfrm>
            <a:off x="4556328" y="3506174"/>
            <a:ext cx="3351716" cy="3477875"/>
          </a:xfrm>
          <a:prstGeom prst="rect">
            <a:avLst/>
          </a:prstGeom>
        </p:spPr>
        <p:txBody>
          <a:bodyPr wrap="square">
            <a:spAutoFit/>
          </a:bodyPr>
          <a:lstStyle/>
          <a:p>
            <a:pPr algn="just">
              <a:spcAft>
                <a:spcPts val="0"/>
              </a:spcAft>
            </a:pPr>
            <a:r>
              <a:rPr lang="nb-NO" sz="4400">
                <a:latin typeface="Times New Roman" panose="02020603050405020304" pitchFamily="18" charset="0"/>
                <a:ea typeface="Calibri" panose="020F0502020204030204" pitchFamily="34" charset="0"/>
                <a:cs typeface="Times New Roman" panose="02020603050405020304" pitchFamily="18" charset="0"/>
              </a:rPr>
              <a:t>Khi chồng trở về, Vũ Nương phải gánh chịu nỗi oan lạ lùng.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9044903" y="5955102"/>
            <a:ext cx="4378715" cy="3477875"/>
          </a:xfrm>
          <a:prstGeom prst="rect">
            <a:avLst/>
          </a:prstGeom>
        </p:spPr>
        <p:txBody>
          <a:bodyPr wrap="square">
            <a:spAutoFit/>
          </a:bodyPr>
          <a:lstStyle/>
          <a:p>
            <a:pPr algn="just"/>
            <a:r>
              <a:rPr lang="nb-NO" sz="4400">
                <a:latin typeface="Times New Roman" panose="02020603050405020304" pitchFamily="18" charset="0"/>
                <a:ea typeface="Calibri" panose="020F0502020204030204" pitchFamily="34" charset="0"/>
              </a:rPr>
              <a:t>Phải tìm đến cái chết (gieo mình xuống sông) để tỏ tấm lòng chung thủy của mình.</a:t>
            </a:r>
            <a:endParaRPr lang="en-GB" sz="4400"/>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1"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TextBox 4"/>
          <p:cNvSpPr txBox="1"/>
          <p:nvPr/>
        </p:nvSpPr>
        <p:spPr>
          <a:xfrm>
            <a:off x="3021413" y="266700"/>
            <a:ext cx="12230661" cy="1293624"/>
          </a:xfrm>
          <a:prstGeom prst="rect">
            <a:avLst/>
          </a:prstGeom>
        </p:spPr>
        <p:txBody>
          <a:bodyPr wrap="square" lIns="0" tIns="0" rIns="0" bIns="0" rtlCol="0" anchor="t">
            <a:spAutoFit/>
          </a:bodyPr>
          <a:lstStyle/>
          <a:p>
            <a:pPr algn="ctr">
              <a:lnSpc>
                <a:spcPts val="11200"/>
              </a:lnSpc>
            </a:pPr>
            <a:r>
              <a:rPr lang="nb-NO" sz="72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Lời than của Vũ Nương </a:t>
            </a:r>
            <a:endParaRPr lang="en-US" sz="72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60323" y="299751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70004" y="532309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820687" y="774027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650692" y="1698774"/>
            <a:ext cx="6972101" cy="923330"/>
          </a:xfrm>
          <a:prstGeom prst="rect">
            <a:avLst/>
          </a:prstGeom>
        </p:spPr>
        <p:txBody>
          <a:bodyPr wrap="none">
            <a:spAutoFit/>
          </a:bodyPr>
          <a:lstStyle/>
          <a:p>
            <a:r>
              <a:rPr lang="nb-NO" sz="5400" b="1" kern="1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Nỗi đau của Vũ Nương</a:t>
            </a:r>
            <a:endParaRPr lang="en-GB"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680968" y="2981022"/>
            <a:ext cx="10797032" cy="2123658"/>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a:t>
            </a:r>
            <a:r>
              <a:rPr lang="nb-NO" sz="4400" i="1" kern="100">
                <a:solidFill>
                  <a:srgbClr val="0D0D0D"/>
                </a:solidFill>
                <a:latin typeface="Times New Roman" panose="02020603050405020304" pitchFamily="18" charset="0"/>
                <a:ea typeface="Calibri" panose="020F0502020204030204" pitchFamily="34" charset="0"/>
              </a:rPr>
              <a:t>Thiếp vốn con kẻ khó... Cách biệt ba năm gìn giữ một tiết. Tô son điểm phấn từng đã nguôi lòng, ngõ liễu tường hoa chưa hề bén ghét...”</a:t>
            </a:r>
            <a:endParaRPr lang="en-GB" sz="4400"/>
          </a:p>
        </p:txBody>
      </p:sp>
      <p:sp>
        <p:nvSpPr>
          <p:cNvPr id="11" name="Rectangle 10"/>
          <p:cNvSpPr/>
          <p:nvPr/>
        </p:nvSpPr>
        <p:spPr>
          <a:xfrm>
            <a:off x="3592741" y="5242005"/>
            <a:ext cx="10885259" cy="2123658"/>
          </a:xfrm>
          <a:prstGeom prst="rect">
            <a:avLst/>
          </a:prstGeom>
        </p:spPr>
        <p:txBody>
          <a:bodyPr wrap="square">
            <a:spAutoFit/>
          </a:bodyPr>
          <a:lstStyle/>
          <a:p>
            <a:pPr algn="just"/>
            <a:r>
              <a:rPr lang="nb-NO" sz="4400" i="1" kern="100">
                <a:solidFill>
                  <a:srgbClr val="0D0D0D"/>
                </a:solidFill>
                <a:latin typeface="Times New Roman" panose="02020603050405020304" pitchFamily="18" charset="0"/>
                <a:ea typeface="Calibri" panose="020F0502020204030204" pitchFamily="34" charset="0"/>
              </a:rPr>
              <a:t>“Thiếp vốn nương tựa vào chàng vì có cái thú vui nghi gia nghi thất. Nay đã bình rơi trâm gãy....kia nữa</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sp>
        <p:nvSpPr>
          <p:cNvPr id="12" name="Rectangle 11"/>
          <p:cNvSpPr/>
          <p:nvPr/>
        </p:nvSpPr>
        <p:spPr>
          <a:xfrm>
            <a:off x="3703685" y="7650782"/>
            <a:ext cx="10663369" cy="1446550"/>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Lời thoại ở bến Hoàng Giang: “</a:t>
            </a:r>
            <a:r>
              <a:rPr lang="nb-NO" sz="4400" i="1" kern="100">
                <a:solidFill>
                  <a:srgbClr val="0D0D0D"/>
                </a:solidFill>
                <a:latin typeface="Times New Roman" panose="02020603050405020304" pitchFamily="18" charset="0"/>
                <a:ea typeface="Calibri" panose="020F0502020204030204" pitchFamily="34" charset="0"/>
              </a:rPr>
              <a:t>Kẻ bạc mệnh này ...mọi người phỉ nhổ</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464410" y="207670"/>
            <a:ext cx="9993046" cy="2031325"/>
          </a:xfrm>
          <a:prstGeom prst="rect">
            <a:avLst/>
          </a:prstGeom>
        </p:spPr>
        <p:txBody>
          <a:bodyPr wrap="square" lIns="0" tIns="0" rIns="0" bIns="0" rtlCol="0" anchor="t">
            <a:spAutoFit/>
          </a:bodyPr>
          <a:lstStyle/>
          <a:p>
            <a:pPr algn="ctr"/>
            <a:r>
              <a:rPr lang="nb-NO" sz="6600" b="1">
                <a:latin typeface="Times New Roman" panose="02020603050405020304" pitchFamily="18" charset="0"/>
                <a:cs typeface="Times New Roman" panose="02020603050405020304" pitchFamily="18" charset="0"/>
              </a:rPr>
              <a:t>*Nguyên nhân gây ra bi kịch của Vũ Nương</a:t>
            </a:r>
            <a:endParaRPr lang="en-US" sz="6600" b="1">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asvg="http://schemas.microsoft.com/office/drawing/2016/SVG/main" r:embed="rId5"/>
                </a:ext>
              </a:extLst>
            </a:blip>
            <a:stretch>
              <a:fillRect l="-26711"/>
            </a:stretch>
          </a:blipFill>
        </p:spPr>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6138942" y="2644017"/>
            <a:ext cx="12149058" cy="628377"/>
          </a:xfrm>
          <a:prstGeom prst="rect">
            <a:avLst/>
          </a:prstGeom>
        </p:spPr>
        <p:txBody>
          <a:bodyPr lIns="0" tIns="0" rIns="0" bIns="0" rtlCol="0" anchor="t">
            <a:spAutoFit/>
          </a:bodyPr>
          <a:lstStyle/>
          <a:p>
            <a:pPr>
              <a:lnSpc>
                <a:spcPts val="4900"/>
              </a:lnSpc>
              <a:spcBef>
                <a:spcPct val="0"/>
              </a:spcBef>
            </a:pPr>
            <a:r>
              <a:rPr lang="nb-NO" sz="4800" b="1">
                <a:latin typeface="Times New Roman" panose="02020603050405020304" pitchFamily="18" charset="0"/>
                <a:cs typeface="Times New Roman" panose="02020603050405020304" pitchFamily="18" charset="0"/>
              </a:rPr>
              <a:t>Nguyên nhân trực tiếp</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20707" y="4749741"/>
            <a:ext cx="6423094" cy="3785652"/>
          </a:xfrm>
          <a:prstGeom prst="rect">
            <a:avLst/>
          </a:prstGeom>
        </p:spPr>
        <p:txBody>
          <a:bodyPr wrap="square">
            <a:spAutoFit/>
          </a:bodyPr>
          <a:lstStyle/>
          <a:p>
            <a:r>
              <a:rPr lang="nb-NO" sz="6000">
                <a:solidFill>
                  <a:srgbClr val="222222"/>
                </a:solidFill>
                <a:latin typeface="Times New Roman" panose="02020603050405020304" pitchFamily="18" charset="0"/>
                <a:ea typeface="Calibri" panose="020F0502020204030204" pitchFamily="34" charset="0"/>
              </a:rPr>
              <a:t>Do Trương Sinh quá đa nghi, hay ghen, gia trưởng, độc đoán. </a:t>
            </a:r>
            <a:endParaRPr lang="en-GB" sz="6000"/>
          </a:p>
        </p:txBody>
      </p:sp>
      <p:pic>
        <p:nvPicPr>
          <p:cNvPr id="11" name="Hình ảnh 10"/>
          <p:cNvPicPr>
            <a:picLocks noChangeAspect="1"/>
          </p:cNvPicPr>
          <p:nvPr/>
        </p:nvPicPr>
        <p:blipFill>
          <a:blip r:embed="rId8">
            <a:extLst>
              <a:ext uri="{28A0092B-C50C-407E-A947-70E740481C1C}">
                <a14:useLocalDpi xmlns:a14="http://schemas.microsoft.com/office/drawing/2010/main" val="0"/>
              </a:ext>
            </a:extLst>
          </a:blip>
          <a:srcRect l="7120" r="5080" b="-2"/>
          <a:stretch>
            <a:fillRect/>
          </a:stretch>
        </p:blipFill>
        <p:spPr bwMode="auto">
          <a:xfrm>
            <a:off x="7662281" y="4156531"/>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9">
            <a:extLst>
              <a:ext uri="{28A0092B-C50C-407E-A947-70E740481C1C}">
                <a14:useLocalDpi xmlns:a14="http://schemas.microsoft.com/office/drawing/2010/main" val="0"/>
              </a:ext>
            </a:extLst>
          </a:blip>
          <a:srcRect l="8377" r="3783" b="-2"/>
          <a:stretch>
            <a:fillRect/>
          </a:stretch>
        </p:blipFill>
        <p:spPr bwMode="auto">
          <a:xfrm>
            <a:off x="10942327" y="5524500"/>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6" y="3441814"/>
            <a:ext cx="14475233"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842616"/>
            <a:ext cx="1389099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79302" y="4079328"/>
            <a:ext cx="13430703" cy="1354217"/>
          </a:xfrm>
          <a:prstGeom prst="rect">
            <a:avLst/>
          </a:prstGeom>
        </p:spPr>
        <p:txBody>
          <a:bodyPr wrap="square" lIns="0" tIns="0" rIns="0" bIns="0" rtlCol="0" anchor="t">
            <a:spAutoFit/>
          </a:bodyPr>
          <a:lstStyle/>
          <a:p>
            <a:pPr>
              <a:spcBef>
                <a:spcPct val="0"/>
              </a:spcBef>
            </a:pPr>
            <a:r>
              <a:rPr lang="nb-NO" sz="4400">
                <a:latin typeface="Times New Roman" panose="02020603050405020304" pitchFamily="18" charset="0"/>
                <a:cs typeface="Times New Roman" panose="02020603050405020304" pitchFamily="18" charset="0"/>
              </a:rPr>
              <a:t>+ Do xã hội phong kiến với cảnh “binh lửa rối ren” gây bao đau khổ cho nhân dân.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90817" y="1586166"/>
            <a:ext cx="7500771" cy="1107996"/>
          </a:xfrm>
          <a:prstGeom prst="rect">
            <a:avLst/>
          </a:prstGeom>
        </p:spPr>
        <p:txBody>
          <a:bodyPr wrap="none">
            <a:spAutoFit/>
          </a:bodyPr>
          <a:lstStyle/>
          <a:p>
            <a:r>
              <a:rPr lang="nb-NO" sz="6600" b="1">
                <a:latin typeface="Times New Roman" panose="02020603050405020304" pitchFamily="18" charset="0"/>
                <a:cs typeface="Times New Roman" panose="02020603050405020304" pitchFamily="18" charset="0"/>
              </a:rPr>
              <a:t>Nguyên nhân sâu xa</a:t>
            </a:r>
            <a:endParaRPr lang="en-GB" sz="660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84961" y="5570150"/>
            <a:ext cx="13472842" cy="1446550"/>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cuộc hôn nhân không bình đẳng, Vũ Nương chỉ là “con nhà kẻ khó”, còn Trương Sinh là “con nhà hào phú”.</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84960" y="7226326"/>
            <a:ext cx="13472843" cy="2123658"/>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mặt tiêu cực của lễ giáo phong kiến: Chế độ nam quyền; quan niệm đạo Nho một cách cực đoan về chữ “trinh”, chữ “tiết”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276600"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8001000" y="377348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580708" y="4161472"/>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2877800" y="-163903"/>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4647105" y="1146914"/>
            <a:ext cx="10313378" cy="1340110"/>
          </a:xfrm>
          <a:prstGeom prst="rect">
            <a:avLst/>
          </a:prstGeom>
        </p:spPr>
        <p:txBody>
          <a:bodyPr lIns="0" tIns="0" rIns="0" bIns="0" rtlCol="0" anchor="t">
            <a:spAutoFit/>
          </a:bodyPr>
          <a:lstStyle/>
          <a:p>
            <a:pPr>
              <a:lnSpc>
                <a:spcPts val="11200"/>
              </a:lnSpc>
            </a:pPr>
            <a:r>
              <a:rPr lang="nb-NO"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xét</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9037908" y="4478754"/>
            <a:ext cx="8763000" cy="3770263"/>
          </a:xfrm>
          <a:prstGeom prst="rect">
            <a:avLst/>
          </a:prstGeom>
        </p:spPr>
        <p:txBody>
          <a:bodyPr wrap="square" lIns="0" tIns="0" rIns="0" bIns="0" rtlCol="0" anchor="t">
            <a:spAutoFit/>
          </a:bodyPr>
          <a:lstStyle/>
          <a:p>
            <a:pPr algn="just">
              <a:lnSpc>
                <a:spcPts val="4900"/>
              </a:lnSpc>
              <a:spcBef>
                <a:spcPct val="0"/>
              </a:spcBef>
            </a:pPr>
            <a:r>
              <a:rPr lang="nb-NO" sz="4400">
                <a:latin typeface="Times New Roman" panose="02020603050405020304" pitchFamily="18" charset="0"/>
                <a:cs typeface="Times New Roman" panose="02020603050405020304" pitchFamily="18" charset="0"/>
              </a:rPr>
              <a:t>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US" sz="400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5672" y="3619500"/>
            <a:ext cx="6667500" cy="6457001"/>
          </a:xfrm>
          <a:prstGeom prst="rect">
            <a:avLst/>
          </a:prstGeom>
        </p:spPr>
      </p:pic>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501918" y="2204177"/>
            <a:ext cx="8631032" cy="4190638"/>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4723131" y="2534391"/>
            <a:ext cx="8188606" cy="3617772"/>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4918206" y="2707742"/>
            <a:ext cx="7811524" cy="3385542"/>
          </a:xfrm>
          <a:prstGeom prst="rect">
            <a:avLst/>
          </a:prstGeom>
        </p:spPr>
        <p:txBody>
          <a:bodyPr lIns="0" tIns="0" rIns="0" bIns="0" rtlCol="0" anchor="t">
            <a:spAutoFit/>
          </a:bodyPr>
          <a:lstStyle/>
          <a:p>
            <a:pPr algn="just"/>
            <a:r>
              <a:rPr lang="nb-NO" sz="4400">
                <a:latin typeface="Times New Roman" panose="02020603050405020304" pitchFamily="18" charset="0"/>
                <a:cs typeface="Times New Roman" panose="02020603050405020304" pitchFamily="18" charset="0"/>
              </a:rPr>
              <a:t>Thể hiện diễn biến nội tâm của nhân vật: cố gắng giải thích mong hàn gắn hạnh phúc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mất niềm tin, thất vọng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tuyệt vọng, tìm đến cái chết để minh oan.</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2708434"/>
          </a:xfrm>
          <a:prstGeom prst="rect">
            <a:avLst/>
          </a:prstGeom>
        </p:spPr>
        <p:txBody>
          <a:bodyPr wrap="square" lIns="0" tIns="0" rIns="0" bIns="0" rtlCol="0" anchor="t">
            <a:spAutoFit/>
          </a:bodyPr>
          <a:lstStyle/>
          <a:p>
            <a:pPr algn="just">
              <a:spcBef>
                <a:spcPct val="0"/>
              </a:spcBef>
            </a:pPr>
            <a:r>
              <a:rPr lang="nb-NO" sz="4400">
                <a:latin typeface="Times New Roman" panose="02020603050405020304" pitchFamily="18" charset="0"/>
                <a:cs typeface="Times New Roman" panose="02020603050405020304" pitchFamily="18" charset="0"/>
              </a:rPr>
              <a:t>Sử dụng nhiều điển cố, điển tích; các phép đối; mượng các hình ảnh thiên nhiên để nói lên nỗi lòng.</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230914" y="461070"/>
            <a:ext cx="8644537" cy="1569660"/>
          </a:xfrm>
          <a:prstGeom prst="rect">
            <a:avLst/>
          </a:prstGeom>
        </p:spPr>
        <p:txBody>
          <a:bodyPr wrap="square">
            <a:spAutoFit/>
          </a:bodyPr>
          <a:lstStyle/>
          <a:p>
            <a:pPr algn="ctr"/>
            <a:r>
              <a:rPr lang="nb-NO" sz="4800" b="1" kern="100">
                <a:solidFill>
                  <a:srgbClr val="0D0D0D"/>
                </a:solidFill>
                <a:latin typeface="Times New Roman" panose="02020603050405020304" pitchFamily="18" charset="0"/>
                <a:ea typeface="Calibri" panose="020F0502020204030204" pitchFamily="34" charset="0"/>
              </a:rPr>
              <a:t>Đặc điểm ngôn ngữ nhân vật trong truyện truyền kì</a:t>
            </a:r>
            <a:endParaRPr lang="en-GB"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38245" y="3444884"/>
            <a:ext cx="9840745"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3.2. Nhân vật Trương Sinh</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38245" y="5448300"/>
            <a:ext cx="8610600" cy="2769989"/>
          </a:xfrm>
          <a:prstGeom prst="rect">
            <a:avLst/>
          </a:prstGeom>
        </p:spPr>
        <p:txBody>
          <a:bodyPr wrap="square" lIns="0" tIns="0" rIns="0" bIns="0" rtlCol="0" anchor="t">
            <a:spAutoFit/>
          </a:bodyPr>
          <a:lstStyle/>
          <a:p>
            <a:pPr algn="just"/>
            <a:r>
              <a:rPr lang="en-US" sz="6000">
                <a:latin typeface="Times New Roman" panose="02020603050405020304" pitchFamily="18" charset="0"/>
                <a:cs typeface="Times New Roman" panose="02020603050405020304" pitchFamily="18" charset="0"/>
              </a:rPr>
              <a:t>- </a:t>
            </a:r>
            <a:r>
              <a:rPr lang="en-US" sz="6000" b="1">
                <a:latin typeface="Times New Roman" panose="02020603050405020304" pitchFamily="18" charset="0"/>
                <a:cs typeface="Times New Roman" panose="02020603050405020304" pitchFamily="18" charset="0"/>
              </a:rPr>
              <a:t>Lời giới thiệu: </a:t>
            </a:r>
            <a:r>
              <a:rPr lang="en-US" sz="6000">
                <a:latin typeface="Times New Roman" panose="02020603050405020304" pitchFamily="18" charset="0"/>
                <a:cs typeface="Times New Roman" panose="02020603050405020304" pitchFamily="18" charset="0"/>
              </a:rPr>
              <a:t>Con nhà giàu, ít học, đa nghi, đối với vợ phòng ngừa quá mức.</a:t>
            </a:r>
            <a:endParaRPr lang="en-GB" sz="6000">
              <a:latin typeface="Times New Roman" panose="02020603050405020304" pitchFamily="18" charset="0"/>
              <a:cs typeface="Times New Roman" panose="02020603050405020304" pitchFamily="18" charset="0"/>
            </a:endParaRPr>
          </a:p>
        </p:txBody>
      </p:sp>
      <p:pic>
        <p:nvPicPr>
          <p:cNvPr id="7"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0125064" y="4533900"/>
            <a:ext cx="4495800" cy="512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9"/>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0"/>
            <a:stretch>
              <a:fillRect/>
            </a:stretch>
          </a:blipFill>
        </p:spPr>
      </p:sp>
      <p:sp>
        <p:nvSpPr>
          <p:cNvPr id="17" name="Rectangle 16"/>
          <p:cNvSpPr/>
          <p:nvPr/>
        </p:nvSpPr>
        <p:spPr>
          <a:xfrm>
            <a:off x="6811738" y="2545270"/>
            <a:ext cx="9929559" cy="5201424"/>
          </a:xfrm>
          <a:prstGeom prst="rect">
            <a:avLst/>
          </a:prstGeom>
        </p:spPr>
        <p:txBody>
          <a:bodyPr wrap="square">
            <a:spAutoFit/>
          </a:bodyPr>
          <a:lstStyle/>
          <a:p>
            <a:pPr algn="ctr"/>
            <a:r>
              <a:rPr lang="en-US"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Trò chơi </a:t>
            </a:r>
            <a:endParaRPr lang="vi-VN"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“Thả thơ”</a:t>
            </a:r>
            <a:endParaRPr lang="en-GB" sz="138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1000"/>
                                        <p:tgtEl>
                                          <p:spTgt spid="17">
                                            <p:txEl>
                                              <p:pRg st="1" end="1"/>
                                            </p:txEl>
                                          </p:spTgt>
                                        </p:tgtEl>
                                      </p:cBhvr>
                                    </p:animEffect>
                                    <p:anim calcmode="lin" valueType="num">
                                      <p:cBhvr>
                                        <p:cTn id="20"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4270420" y="3334991"/>
            <a:ext cx="432559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596011" y="5295900"/>
            <a:ext cx="4597349" cy="4463349"/>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414577"/>
            <a:ext cx="8981436" cy="2462213"/>
          </a:xfrm>
          <a:prstGeom prst="rect">
            <a:avLst/>
          </a:prstGeom>
        </p:spPr>
        <p:txBody>
          <a:bodyPr lIns="0" tIns="0" rIns="0" bIns="0" rtlCol="0" anchor="t">
            <a:spAutoFit/>
          </a:bodyPr>
          <a:lstStyle/>
          <a:p>
            <a:pPr algn="ctr"/>
            <a:r>
              <a:rPr lang="en-US" sz="8000" b="1">
                <a:latin typeface="Times New Roman" panose="02020603050405020304" pitchFamily="18" charset="0"/>
                <a:cs typeface="Times New Roman" panose="02020603050405020304" pitchFamily="18" charset="0"/>
              </a:rPr>
              <a:t>Trương Sinh trở về sau 3 năm đi lính</a:t>
            </a:r>
            <a:endParaRPr lang="en-US" sz="8000" b="1">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128381" y="7111031"/>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18493" y="3562446"/>
            <a:ext cx="4084232"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Tâm trạng nặng nề, không vui: “</a:t>
            </a:r>
            <a:r>
              <a:rPr lang="en-US" sz="4000" i="1" kern="100">
                <a:solidFill>
                  <a:srgbClr val="0D0D0D"/>
                </a:solidFill>
                <a:latin typeface="Times New Roman" panose="02020603050405020304" pitchFamily="18" charset="0"/>
                <a:ea typeface="Calibri" panose="020F0502020204030204" pitchFamily="34" charset="0"/>
              </a:rPr>
              <a:t>Cha về, bà đã mất, lòng cha buồn khổ lắm rồi”</a:t>
            </a:r>
            <a:r>
              <a:rPr lang="en-US" sz="4000" kern="100">
                <a:solidFill>
                  <a:srgbClr val="0D0D0D"/>
                </a:solidFill>
                <a:latin typeface="Times New Roman" panose="02020603050405020304" pitchFamily="18" charset="0"/>
                <a:ea typeface="Calibri" panose="020F0502020204030204" pitchFamily="34" charset="0"/>
              </a:rPr>
              <a:t>.</a:t>
            </a:r>
            <a:endParaRPr lang="en-GB" sz="4000"/>
          </a:p>
        </p:txBody>
      </p:sp>
      <p:sp>
        <p:nvSpPr>
          <p:cNvPr id="24" name="Rectangle 23"/>
          <p:cNvSpPr/>
          <p:nvPr/>
        </p:nvSpPr>
        <p:spPr>
          <a:xfrm>
            <a:off x="8890350" y="5634748"/>
            <a:ext cx="3931870"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Thái độ khi nghe lời bé Đản nói: ngạc nhiên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gạn hỏi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đinh ninh là vợ hư.</a:t>
            </a:r>
            <a:endParaRPr lang="en-GB" sz="4000"/>
          </a:p>
        </p:txBody>
      </p:sp>
      <p:sp>
        <p:nvSpPr>
          <p:cNvPr id="25" name="Rectangle 24"/>
          <p:cNvSpPr/>
          <p:nvPr/>
        </p:nvSpPr>
        <p:spPr>
          <a:xfrm>
            <a:off x="13487697" y="2944402"/>
            <a:ext cx="4025157" cy="4401205"/>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Hành động vũ phu: la um lên cho hả giận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không tin lời vợ phân trần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mắng nhiếc nàng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đánh đuổi đi.</a:t>
            </a:r>
            <a:endParaRPr lang="en-GB" sz="4000"/>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43400" y="369935"/>
            <a:ext cx="8991600" cy="2031325"/>
          </a:xfrm>
          <a:prstGeom prst="rect">
            <a:avLst/>
          </a:prstGeom>
        </p:spPr>
        <p:txBody>
          <a:bodyPr wrap="square" lIns="0" tIns="0" rIns="0" bIns="0" rtlCol="0" anchor="t">
            <a:spAutoFit/>
          </a:bodyPr>
          <a:lstStyle/>
          <a:p>
            <a:pPr algn="ctr"/>
            <a:r>
              <a:rPr lang="en-US" sz="6600" b="1">
                <a:latin typeface="Times New Roman" panose="02020603050405020304" pitchFamily="18" charset="0"/>
                <a:cs typeface="Times New Roman" panose="02020603050405020304" pitchFamily="18" charset="0"/>
              </a:rPr>
              <a:t>4. Không gian, thời gian; các yếu tố kì ảo</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2603277"/>
            <a:ext cx="14256384" cy="7215029"/>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009900"/>
            <a:ext cx="13525603" cy="64076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812073254"/>
              </p:ext>
            </p:extLst>
          </p:nvPr>
        </p:nvGraphicFramePr>
        <p:xfrm>
          <a:off x="914400" y="3103635"/>
          <a:ext cx="13258800" cy="6096000"/>
        </p:xfrm>
        <a:graphic>
          <a:graphicData uri="http://schemas.openxmlformats.org/drawingml/2006/table">
            <a:tbl>
              <a:tblPr firstRow="1" firstCol="1" bandRow="1"/>
              <a:tblGrid>
                <a:gridCol w="13258800">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PHT:  Tìm hiểu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không gian, thời gian trong truyện, các yếu tố kì ảo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Yêu cầu: Đọc phần 3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1. Trong tác phẩm, nhân vật Phan Lang được khắc họa ở những không gian nào? Nhân vật Phan Lang có vai trò gì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2. Chỉ ra các yếu tố kì ảo được tác giả sử dụng trong truyện và nêu tác dụng của các yếu tố ấy.</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3. Theo em, đoạn kết truyện  miêu tả cảnh Vũ Nương hiện về khi Trương Sinh lập đàn giải oan mang màu sắc kì ảo có tác dụng gì trong việc thể hiện chủ đề của tác phẩm?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1629072" y="4221805"/>
            <a:ext cx="11260456" cy="3512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917677" y="4538381"/>
            <a:ext cx="10683246" cy="28149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1931418" y="4792192"/>
            <a:ext cx="6014546" cy="2215991"/>
          </a:xfrm>
          <a:prstGeom prst="rect">
            <a:avLst/>
          </a:prstGeom>
        </p:spPr>
        <p:txBody>
          <a:bodyPr lIns="0" tIns="0" rIns="0" bIns="0" rtlCol="0" anchor="t">
            <a:spAutoFit/>
          </a:bodyPr>
          <a:lstStyle/>
          <a:p>
            <a:pPr algn="ctr"/>
            <a:r>
              <a:rPr lang="en-US" sz="7200" b="1" dirty="0">
                <a:latin typeface="Times New Roman" panose="02020603050405020304" pitchFamily="18" charset="0"/>
                <a:cs typeface="Times New Roman" panose="02020603050405020304" pitchFamily="18" charset="0"/>
              </a:rPr>
              <a:t>*</a:t>
            </a:r>
            <a:r>
              <a:rPr lang="en-US" sz="7200" b="1" dirty="0" err="1">
                <a:latin typeface="Times New Roman" panose="02020603050405020304" pitchFamily="18" charset="0"/>
                <a:cs typeface="Times New Roman" panose="02020603050405020304" pitchFamily="18" charset="0"/>
              </a:rPr>
              <a:t>Không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gian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thời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gian</a:t>
            </a:r>
            <a:endParaRPr lang="en-GB" sz="7200" dirty="0">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7">
              <a:extLst>
                <a:ext uri="{96DAC541-7B7A-43D3-8B79-37D633B846F1}">
                  <asvg:svgBlip xmlns:asvg="http://schemas.microsoft.com/office/drawing/2016/SVG/main" r:embed="rId8"/>
                </a:ext>
              </a:extLst>
            </a:blip>
            <a:stretch>
              <a:fillRect l="-26711"/>
            </a:stretch>
          </a:blipFill>
        </p:spPr>
      </p:sp>
    </p:spTree>
    <p:extLst>
      <p:ext uri="{BB962C8B-B14F-4D97-AF65-F5344CB8AC3E}">
        <p14:creationId xmlns:p14="http://schemas.microsoft.com/office/powerpoint/2010/main" val="36959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1700212" y="-79382"/>
            <a:ext cx="13297461" cy="1436291"/>
          </a:xfrm>
          <a:prstGeom prst="rect">
            <a:avLst/>
          </a:prstGeom>
        </p:spPr>
        <p:txBody>
          <a:bodyPr wrap="square" lIns="0" tIns="0" rIns="0" bIns="0" rtlCol="0" anchor="t">
            <a:spAutoFit/>
          </a:bodyPr>
          <a:lstStyle/>
          <a:p>
            <a:pPr algn="ctr">
              <a:lnSpc>
                <a:spcPts val="11200"/>
              </a:lnSpc>
            </a:pPr>
            <a:r>
              <a:rPr lang="en-US" sz="5400" b="1">
                <a:latin typeface="Times New Roman" panose="02020603050405020304" pitchFamily="18" charset="0"/>
                <a:cs typeface="Times New Roman" panose="02020603050405020304" pitchFamily="18" charset="0"/>
              </a:rPr>
              <a:t>*Tìm hiểu về các yếu tố kì ảo</a:t>
            </a:r>
            <a:endParaRPr lang="en-US" sz="5400">
              <a:solidFill>
                <a:srgbClr val="000000"/>
              </a:solidFill>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31320" y="1390972"/>
            <a:ext cx="10066886" cy="13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3861716" y="1664246"/>
            <a:ext cx="82060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nằm mộng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en-US" sz="4800">
                <a:latin typeface="Times New Roman" panose="02020603050405020304" pitchFamily="18" charset="0"/>
                <a:cs typeface="Times New Roman" panose="02020603050405020304" pitchFamily="18" charset="0"/>
              </a:rPr>
              <a:t> thả rùa</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3047593"/>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33457" y="3295544"/>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lạc vào động rùa của Linh Phi được đãi yến, gặp Vũ Nương - được Linh phi rẽ rước đưa về dương thế.</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166525" y="3468631"/>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44016" y="3874633"/>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5851820"/>
            <a:ext cx="10461742"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5156839" y="6074696"/>
            <a:ext cx="83677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Vũ Nương đưa trâm cho Phan Lang mang về cho Trương Sinh.</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70338" y="561175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947829" y="6032042"/>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3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07742" y="8020991"/>
            <a:ext cx="13627858" cy="194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5436650" y="8170593"/>
            <a:ext cx="119369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Hình ảnh Vũ Nương hiện về khi Trương Sinh lập đàn giải oan trên bến Hoàng Giang</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32" name="1"/>
          <p:cNvPicPr>
            <a:picLocks noChangeAspect="1"/>
          </p:cNvPicPr>
          <p:nvPr>
            <p:custDataLst>
              <p:tags r:id="rId7"/>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861208" y="766499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3" name="1"/>
          <p:cNvSpPr/>
          <p:nvPr>
            <p:custDataLst>
              <p:tags r:id="rId8"/>
            </p:custDataLst>
          </p:nvPr>
        </p:nvSpPr>
        <p:spPr>
          <a:xfrm>
            <a:off x="2738699" y="808528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7200">
                <a:solidFill>
                  <a:srgbClr val="FF0000"/>
                </a:solidFill>
                <a:latin typeface="Times New Roman" panose="02020603050405020304" pitchFamily="18" charset="0"/>
                <a:cs typeface="Times New Roman" panose="02020603050405020304" pitchFamily="18" charset="0"/>
              </a:rPr>
              <a:t>04</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P spid="31" grpId="0"/>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02412"/>
            <a:ext cx="7534092" cy="1436291"/>
          </a:xfrm>
          <a:prstGeom prst="rect">
            <a:avLst/>
          </a:prstGeom>
        </p:spPr>
        <p:txBody>
          <a:bodyPr lIns="0" tIns="0" rIns="0" bIns="0" rtlCol="0" anchor="t">
            <a:spAutoFit/>
          </a:bodyPr>
          <a:lstStyle/>
          <a:p>
            <a:pPr>
              <a:lnSpc>
                <a:spcPts val="11200"/>
              </a:lnSpc>
            </a:pP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Tác dụng </a:t>
            </a: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252115" y="4066714"/>
            <a:ext cx="12519688" cy="5170646"/>
          </a:xfrm>
          <a:prstGeom prst="rect">
            <a:avLst/>
          </a:prstGeom>
        </p:spPr>
        <p:txBody>
          <a:bodyPr wrap="square" lIns="0" tIns="0" rIns="0" bIns="0" rtlCol="0" anchor="t">
            <a:spAutoFit/>
          </a:bodyPr>
          <a:lstStyle/>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hấp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dẫn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sắc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truyền</a:t>
            </a:r>
            <a:r>
              <a:rPr lang="en-US" sz="4800" dirty="0">
                <a:latin typeface="Times New Roman" panose="02020603050405020304" pitchFamily="18" charset="0"/>
                <a:cs typeface="Times New Roman" panose="02020603050405020304" pitchFamily="18" charset="0"/>
              </a:rPr>
              <a:t> kì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thiêng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liêng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vê</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của</a:t>
            </a:r>
            <a:r>
              <a:rPr lang="en-US" sz="4800" dirty="0">
                <a:latin typeface="Times New Roman" panose="02020603050405020304" pitchFamily="18" charset="0"/>
                <a:cs typeface="Times New Roman" panose="02020603050405020304" pitchFamily="18" charset="0"/>
              </a:rPr>
              <a:t> Vũ </a:t>
            </a:r>
            <a:r>
              <a:rPr lang="en-US" sz="4800" dirty="0" err="1">
                <a:latin typeface="Times New Roman" panose="02020603050405020304" pitchFamily="18" charset="0"/>
                <a:cs typeface="Times New Roman" panose="02020603050405020304" pitchFamily="18" charset="0"/>
              </a:rPr>
              <a:t>Nương</a:t>
            </a:r>
            <a:r>
              <a:rPr lang="en-US" sz="4800" dirty="0">
                <a:latin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Hai </a:t>
            </a:r>
            <a:r>
              <a:rPr lang="en-US" sz="4800" dirty="0" err="1">
                <a:latin typeface="Times New Roman" panose="02020603050405020304" pitchFamily="18" charset="0"/>
                <a:cs typeface="Times New Roman" panose="02020603050405020304" pitchFamily="18" charset="0"/>
              </a:rPr>
              <a:t>yếu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đan</a:t>
            </a:r>
            <a:r>
              <a:rPr lang="en-US" sz="4800" dirty="0">
                <a:latin typeface="Times New Roman" panose="02020603050405020304" pitchFamily="18" charset="0"/>
                <a:cs typeface="Times New Roman" panose="02020603050405020304" pitchFamily="18" charset="0"/>
              </a:rPr>
              <a:t> xen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ảo</a:t>
            </a:r>
            <a:r>
              <a:rPr lang="en-US" sz="4800" dirty="0">
                <a:latin typeface="Times New Roman" panose="02020603050405020304" pitchFamily="18" charset="0"/>
                <a:cs typeface="Times New Roman" panose="02020603050405020304" pitchFamily="18" charset="0"/>
              </a:rPr>
              <a:t> lung </a:t>
            </a:r>
            <a:r>
              <a:rPr lang="en-US" sz="4800" dirty="0" err="1">
                <a:latin typeface="Times New Roman" panose="02020603050405020304" pitchFamily="18" charset="0"/>
                <a:cs typeface="Times New Roman" panose="02020603050405020304" pitchFamily="18" charset="0"/>
              </a:rPr>
              <a:t>linh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hồ</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tăng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tin </a:t>
            </a:r>
            <a:r>
              <a:rPr lang="en-US" sz="4800" dirty="0" err="1">
                <a:latin typeface="Times New Roman" panose="02020603050405020304" pitchFamily="18" charset="0"/>
                <a:cs typeface="Times New Roman" panose="02020603050405020304" pitchFamily="18" charset="0"/>
              </a:rPr>
              <a:t>cậy</a:t>
            </a:r>
            <a:r>
              <a:rPr lang="en-US" sz="4800" dirty="0">
                <a:latin typeface="Times New Roman" panose="02020603050405020304" pitchFamily="18" charset="0"/>
                <a:cs typeface="Times New Roman" panose="02020603050405020304" pitchFamily="18" charset="0"/>
              </a:rPr>
              <a:t>.</a:t>
            </a:r>
            <a:endParaRPr lang="en-GB" sz="4800" dirty="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Rectangle 10"/>
          <p:cNvSpPr/>
          <p:nvPr/>
        </p:nvSpPr>
        <p:spPr>
          <a:xfrm>
            <a:off x="3657601" y="473214"/>
            <a:ext cx="10134599" cy="2308324"/>
          </a:xfrm>
          <a:prstGeom prst="rect">
            <a:avLst/>
          </a:prstGeom>
        </p:spPr>
        <p:txBody>
          <a:bodyPr wrap="square">
            <a:spAutoFit/>
          </a:bodyPr>
          <a:lstStyle/>
          <a:p>
            <a:pPr algn="ctr">
              <a:spcAft>
                <a:spcPts val="0"/>
              </a:spcAf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hình ảnh Vũ Nương hiện về khi Trương Sinh lập đàn giải oan trên bến Hoàng Giang</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
          <p:cNvSpPr/>
          <p:nvPr/>
        </p:nvSpPr>
        <p:spPr>
          <a:xfrm>
            <a:off x="3846733" y="4684548"/>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400">
                <a:latin typeface="Times New Roman" panose="02020603050405020304" pitchFamily="18" charset="0"/>
                <a:cs typeface="Times New Roman" panose="02020603050405020304" pitchFamily="18" charset="0"/>
              </a:rPr>
              <a:t>+ Sự xuất hiện kì ảo: Vũ Nương ngồi trên chiếc kiệu hoa đứng giữa dòng, theo sau có đến năm mươi chiếc xe cờ tán, võng lọng, rực rỡ đầy sông, lúc ẩn lúc hiện.</a:t>
            </a:r>
            <a:endParaRPr lang="en-GB" sz="4400">
              <a:latin typeface="Times New Roman" panose="02020603050405020304" pitchFamily="18" charset="0"/>
              <a:cs typeface="Times New Roman" panose="02020603050405020304" pitchFamily="18" charset="0"/>
            </a:endParaRPr>
          </a:p>
        </p:txBody>
      </p:sp>
      <p:sp>
        <p:nvSpPr>
          <p:cNvPr id="13" name="Rectangle: Rounded Corners 31"/>
          <p:cNvSpPr/>
          <p:nvPr/>
        </p:nvSpPr>
        <p:spPr>
          <a:xfrm>
            <a:off x="4948189" y="7455956"/>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en-US" sz="4400">
                <a:latin typeface="Times New Roman" panose="02020603050405020304" pitchFamily="18" charset="0"/>
                <a:cs typeface="Times New Roman" panose="02020603050405020304" pitchFamily="18" charset="0"/>
              </a:rPr>
              <a:t>Lời nói: “</a:t>
            </a:r>
            <a:r>
              <a:rPr lang="en-US" sz="4400" i="1">
                <a:latin typeface="Times New Roman" panose="02020603050405020304" pitchFamily="18" charset="0"/>
                <a:cs typeface="Times New Roman" panose="02020603050405020304" pitchFamily="18" charset="0"/>
              </a:rPr>
              <a:t>Thiếp cảm ơn đức Linh Phi...., thiếp chẳng thể trở về nhân gian được nữa”.</a:t>
            </a:r>
            <a:endParaRPr kumimoji="0" lang="en-US" altLang="zh-CN" sz="4400" b="0" i="0" u="none" strike="noStrike" kern="0" cap="none" spc="0" normalizeH="0" baseline="0" noProof="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13"/>
          <p:cNvSpPr/>
          <p:nvPr/>
        </p:nvSpPr>
        <p:spPr>
          <a:xfrm>
            <a:off x="3429000" y="3214947"/>
            <a:ext cx="13637067" cy="830997"/>
          </a:xfrm>
          <a:prstGeom prst="rect">
            <a:avLst/>
          </a:prstGeom>
        </p:spPr>
        <p:txBody>
          <a:bodyPr wrap="none">
            <a:spAutoFit/>
          </a:bodyPr>
          <a:lstStyle/>
          <a:p>
            <a:r>
              <a:rPr lang="en-US" sz="4800" b="1" i="1">
                <a:solidFill>
                  <a:srgbClr val="141414"/>
                </a:solidFill>
                <a:latin typeface="Times New Roman" panose="02020603050405020304" pitchFamily="18" charset="0"/>
                <a:ea typeface="Calibri" panose="020F0502020204030204" pitchFamily="34" charset="0"/>
              </a:rPr>
              <a:t>- Các chi tiết miêu tả hình ảnh Vũ Nương ở đoạn kết</a:t>
            </a:r>
            <a:endParaRPr lang="en-GB" sz="4800"/>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596012" y="5644449"/>
            <a:ext cx="4395876"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286648" y="2781300"/>
            <a:ext cx="5001352" cy="46684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852677" y="463590"/>
            <a:ext cx="10244323" cy="2031325"/>
          </a:xfrm>
          <a:prstGeom prst="rect">
            <a:avLst/>
          </a:prstGeom>
        </p:spPr>
        <p:txBody>
          <a:bodyPr wrap="square" lIns="0" tIns="0" rIns="0" bIns="0" rtlCol="0" anchor="t">
            <a:spAutoFit/>
          </a:bodyPr>
          <a:lstStyle/>
          <a:p>
            <a:pPr algn="ctr"/>
            <a:r>
              <a:rPr lang="en-US" sz="6600" b="1" i="1">
                <a:latin typeface="Times New Roman" panose="02020603050405020304" pitchFamily="18" charset="0"/>
                <a:cs typeface="Times New Roman" panose="02020603050405020304" pitchFamily="18" charset="0"/>
              </a:rPr>
              <a:t>- Ý nghĩa của đoạn kết đối với việc thể hiện chủ đề</a:t>
            </a:r>
            <a:endParaRPr lang="en-US" sz="6600">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787324" y="6861595"/>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83433" y="3471442"/>
            <a:ext cx="3464879" cy="3170099"/>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Hoàn chỉnh thêm những nét đẹp vốn có của nhân vật Vũ Nương</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49568" y="5834180"/>
            <a:ext cx="3972652" cy="255454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Tạo nên một  hình thức kết thúc có hậu cho tác phẩm: nỗi oan được giải</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3526428" y="2944402"/>
            <a:ext cx="4456772" cy="3785652"/>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Đoạn kết là một chút an ủi cho người bạc phận khi hạnh phúc thực sự đã mất đi thì không bao giờ tìm lại được.</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33610" y="5621"/>
            <a:ext cx="3871303" cy="440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2400300"/>
            <a:ext cx="14256384"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2857500"/>
            <a:ext cx="13525603"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51502" y="3090513"/>
            <a:ext cx="13106400" cy="6093976"/>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Khẳng định vẻ đẹp tâm hồn truyền thống của người phụ nữ Việt Nam</a:t>
            </a:r>
            <a:endParaRPr lang="vi-VN"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Cảm thông với số phận nhỏ nhoi, bất hạnh, bi kịch của ngươi phụ nữ dưới chế độ phong kiến.</a:t>
            </a:r>
            <a:endParaRPr lang="vi-VN"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Phê phán thói ghen tuông mù quáng, tính độc quyền gia trưởng của đàn ông trong gia đình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en-US" sz="4400">
                <a:latin typeface="Times New Roman" panose="02020603050405020304" pitchFamily="18" charset="0"/>
                <a:cs typeface="Times New Roman" panose="02020603050405020304" pitchFamily="18" charset="0"/>
              </a:rPr>
              <a:t> vấn đề muôn thuở của mọi thời đại.</a:t>
            </a:r>
            <a:endParaRPr lang="vi-VN"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Tố cáo chiến tranh phi nghĩa đã gây nên cảnh gia đình chia lìa, đổ nát.</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3982180" cy="1172950"/>
          </a:xfrm>
          <a:prstGeom prst="rect">
            <a:avLst/>
          </a:prstGeom>
        </p:spPr>
        <p:txBody>
          <a:bodyPr wrap="none">
            <a:spAutoFit/>
          </a:bodyPr>
          <a:lstStyle/>
          <a:p>
            <a:pPr marL="457200" algn="just">
              <a:lnSpc>
                <a:spcPct val="130000"/>
              </a:lnSpc>
              <a:spcAft>
                <a:spcPts val="0"/>
              </a:spcAft>
            </a:pPr>
            <a:r>
              <a:rPr lang="en-US" sz="6000" b="1" kern="100">
                <a:latin typeface="Times New Roman" panose="02020603050405020304" pitchFamily="18" charset="0"/>
                <a:ea typeface="Times New Roman" panose="02020603050405020304" pitchFamily="18" charset="0"/>
                <a:cs typeface="Times New Roman" panose="02020603050405020304" pitchFamily="18" charset="0"/>
              </a:rPr>
              <a:t>1. Chủ đề </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3733800" y="1146914"/>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a:t>
            </a:r>
            <a:r>
              <a:rPr lang="vi-VN" sz="8000" b="1">
                <a:latin typeface="Times New Roman" panose="02020603050405020304" pitchFamily="18" charset="0"/>
                <a:cs typeface="Times New Roman" panose="02020603050405020304" pitchFamily="18" charset="0"/>
              </a:rPr>
              <a:t>Đặc sắc về nghệ thuật</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62400" y="3159208"/>
            <a:ext cx="13639800" cy="6093976"/>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Nghệ thuật xây dựng cốt truyện hấp dẫn, giàu kịch tính: Dựa vào cốt truyện có sẵn cộng với sự sáng tạo của tác giả, tăng cường tính bi kịch và làm truyện trở nên hấp dẫn, sinh động.</a:t>
            </a:r>
            <a:endParaRPr lang="vi-VN"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Nghệ thuật miêu tả nhân vật: Miêu tả qua lời người kể chuyện và qua lời nói của nhân vật (lời đối thoại, độc thoại của nhân vật).</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Sử dụng sáng tạo các yếu tố kì ảo, hoang đường.</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Kết hợp tự sự và trữ tình.</a:t>
            </a:r>
            <a:endParaRPr lang="en-US" sz="4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2181946"/>
            <a:ext cx="15084833" cy="799075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769927" y="210102"/>
            <a:ext cx="96774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I</a:t>
            </a:r>
            <a:r>
              <a:rPr lang="vi-VN" sz="6000" b="1">
                <a:latin typeface="Times New Roman" panose="02020603050405020304" pitchFamily="18" charset="0"/>
                <a:cs typeface="Times New Roman" panose="02020603050405020304" pitchFamily="18" charset="0"/>
              </a:rPr>
              <a:t>V. Cách đọc hiểu </a:t>
            </a:r>
            <a:r>
              <a:rPr lang="en-US" sz="6000" b="1">
                <a:latin typeface="Times New Roman" panose="02020603050405020304" pitchFamily="18" charset="0"/>
                <a:cs typeface="Times New Roman" panose="02020603050405020304" pitchFamily="18" charset="0"/>
              </a:rPr>
              <a:t>tác phẩm truyện truyền kì</a:t>
            </a:r>
            <a:endParaRPr lang="en-US" sz="6000">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asvg="http://schemas.microsoft.com/office/drawing/2016/SVG/main" r:embed="rId5"/>
                </a:ext>
              </a:extLst>
            </a:blip>
            <a:stretch>
              <a:fillRect l="-26711"/>
            </a:stretch>
          </a:blipFill>
        </p:spPr>
      </p:sp>
      <p:grpSp>
        <p:nvGrpSpPr>
          <p:cNvPr id="5" name="Group 5"/>
          <p:cNvGrpSpPr/>
          <p:nvPr/>
        </p:nvGrpSpPr>
        <p:grpSpPr>
          <a:xfrm>
            <a:off x="749158" y="2552700"/>
            <a:ext cx="14414642" cy="7273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90600" y="2624588"/>
            <a:ext cx="14020800" cy="7201972"/>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a:t>
            </a:r>
            <a:r>
              <a:rPr lang="en-US" sz="3600">
                <a:latin typeface="Times New Roman" panose="02020603050405020304" pitchFamily="18" charset="0"/>
                <a:cs typeface="Times New Roman" panose="02020603050405020304" pitchFamily="18" charset="0"/>
              </a:rPr>
              <a:t>Tóm tắt được cốt truyện.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2. </a:t>
            </a:r>
            <a:r>
              <a:rPr lang="vi-VN" sz="3600">
                <a:latin typeface="Times New Roman" panose="02020603050405020304" pitchFamily="18" charset="0"/>
                <a:cs typeface="Times New Roman" panose="02020603050405020304" pitchFamily="18" charset="0"/>
              </a:rPr>
              <a:t>Xác định lời người kể chuyện, lời nhân vật trong tác phẩm.</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Tìm hiểu nội dung của lời người kể chuyện: Kể về ai? Kể về cái gì? Lời kể có vai trò như thế nào trong khắc họa nhân vật?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Tìm hiểu lời nhân vật: Nói về điều gì? </a:t>
            </a:r>
            <a:r>
              <a:rPr lang="en-US" sz="3600">
                <a:latin typeface="Times New Roman" panose="02020603050405020304" pitchFamily="18" charset="0"/>
                <a:cs typeface="Times New Roman" panose="02020603050405020304" pitchFamily="18" charset="0"/>
              </a:rPr>
              <a:t>Đặc điểm trong ngôn ngữ nhân vật trong truyện truyền kì?</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5. Phân tích được những đặc điểm của nhân vật truyện truyền kì; lí giải vai trò, ý nghĩa của nhân vật với chủ đề, tư tưởng của tác phẩm.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6</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Xác định được không gian, thời gian trong truyện truyền kì.</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7. </a:t>
            </a:r>
            <a:r>
              <a:rPr lang="en-US" sz="3600">
                <a:latin typeface="Times New Roman" panose="02020603050405020304" pitchFamily="18" charset="0"/>
                <a:cs typeface="Times New Roman" panose="02020603050405020304" pitchFamily="18" charset="0"/>
              </a:rPr>
              <a:t>Tìm hiểu các yếu tố kì ảo: Truyện có các yếu tố kì ảo nào? Các yếu tố kì ảo có tác dụng gì trong việc thể hiện chủ đề tác phẩm</a:t>
            </a:r>
            <a:r>
              <a:rPr lang="vi-VN"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8. Nêu được chủ đề, tư tưởng, thông điệp mà văn bản muốn gửi đến người đọc. </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619944" y="5448300"/>
            <a:ext cx="10222137" cy="3416320"/>
          </a:xfrm>
          <a:prstGeom prst="rect">
            <a:avLst/>
          </a:prstGeom>
        </p:spPr>
        <p:txBody>
          <a:bodyPr wrap="square">
            <a:spAutoFit/>
          </a:bodyPr>
          <a:lstStyle/>
          <a:p>
            <a:pPr algn="ctr"/>
            <a:r>
              <a:rPr lang="vi-VN" sz="7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a:t>
            </a:r>
            <a:r>
              <a:rPr lang="en-US" sz="7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iền từ còn thiếu vào những chỗ “...” trong những câu thơ</a:t>
            </a:r>
            <a:endParaRPr lang="en-GB" sz="72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84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3</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Luyện tập</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174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9"/>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0"/>
            <a:stretch>
              <a:fillRect/>
            </a:stretch>
          </a:blipFill>
        </p:spPr>
      </p:sp>
      <p:sp>
        <p:nvSpPr>
          <p:cNvPr id="17" name="Rectangle 16"/>
          <p:cNvSpPr/>
          <p:nvPr/>
        </p:nvSpPr>
        <p:spPr>
          <a:xfrm>
            <a:off x="6783007" y="2515914"/>
            <a:ext cx="9929559" cy="1446550"/>
          </a:xfrm>
          <a:prstGeom prst="rect">
            <a:avLst/>
          </a:prstGeom>
        </p:spPr>
        <p:txBody>
          <a:bodyPr wrap="square">
            <a:spAutoFit/>
          </a:bodyPr>
          <a:lstStyle/>
          <a:p>
            <a:pPr algn="ctr"/>
            <a:r>
              <a:rPr lang="vi-VN" sz="88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 Luyện tập </a:t>
            </a:r>
            <a:endParaRPr lang="en-GB" sz="88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315200" y="4833271"/>
            <a:ext cx="9515966" cy="2308324"/>
          </a:xfrm>
          <a:prstGeom prst="rect">
            <a:avLst/>
          </a:prstGeom>
        </p:spPr>
        <p:txBody>
          <a:bodyPr wrap="square">
            <a:spAutoFit/>
          </a:bodyPr>
          <a:lstStyle/>
          <a:p>
            <a:pPr algn="ctr"/>
            <a:r>
              <a:rPr lang="vi-VN" sz="7200" b="1" spc="50">
                <a:ln w="0"/>
                <a:solidFill>
                  <a:schemeClr val="bg1"/>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Bộ thẻ đố tri thức của các nhóm học sinh. </a:t>
            </a:r>
            <a:endParaRPr lang="en-GB" sz="72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4267200" y="404075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555805" y="4357329"/>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Rectangle 10"/>
          <p:cNvSpPr/>
          <p:nvPr/>
        </p:nvSpPr>
        <p:spPr>
          <a:xfrm>
            <a:off x="3581400" y="636845"/>
            <a:ext cx="10891367" cy="3046988"/>
          </a:xfrm>
          <a:prstGeom prst="rect">
            <a:avLst/>
          </a:prstGeom>
        </p:spPr>
        <p:txBody>
          <a:bodyPr wrap="square">
            <a:spAutoFit/>
          </a:bodyPr>
          <a:lstStyle/>
          <a:p>
            <a:pPr algn="just">
              <a:spcAft>
                <a:spcPts val="0"/>
              </a:spcAft>
            </a:pPr>
            <a:r>
              <a:rPr lang="vi-VN" sz="4800">
                <a:latin typeface="Times New Roman" panose="02020603050405020304" pitchFamily="18" charset="0"/>
                <a:ea typeface="Calibri" panose="020F0502020204030204" pitchFamily="34" charset="0"/>
                <a:cs typeface="Times New Roman" panose="02020603050405020304" pitchFamily="18" charset="0"/>
              </a:rPr>
              <a:t>- Mỗi nhóm soạn 10 câu đố xoay quanh tác giả Nguyễ</a:t>
            </a:r>
            <a:r>
              <a:rPr lang="en-US" sz="4800">
                <a:latin typeface="Times New Roman" panose="02020603050405020304" pitchFamily="18" charset="0"/>
                <a:ea typeface="Calibri" panose="020F0502020204030204" pitchFamily="34" charset="0"/>
                <a:cs typeface="Times New Roman" panose="02020603050405020304" pitchFamily="18" charset="0"/>
              </a:rPr>
              <a:t>n Dữ</a:t>
            </a:r>
            <a:r>
              <a:rPr lang="vi-VN" sz="4800">
                <a:latin typeface="Times New Roman" panose="02020603050405020304" pitchFamily="18" charset="0"/>
                <a:ea typeface="Calibri" panose="020F0502020204030204" pitchFamily="34" charset="0"/>
                <a:cs typeface="Times New Roman" panose="02020603050405020304" pitchFamily="18" charset="0"/>
              </a:rPr>
              <a:t> và nội dung, nghệ thuật tác phẩm </a:t>
            </a:r>
            <a:r>
              <a:rPr lang="vi-VN" sz="4800" i="1">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r>
              <a:rPr lang="vi-VN" sz="4800">
                <a:latin typeface="Times New Roman" panose="02020603050405020304" pitchFamily="18" charset="0"/>
                <a:ea typeface="Calibri" panose="020F0502020204030204" pitchFamily="34" charset="0"/>
                <a:cs typeface="Times New Roman" panose="02020603050405020304" pitchFamily="18" charset="0"/>
              </a:rPr>
              <a:t>.</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800">
                <a:latin typeface="Times New Roman" panose="02020603050405020304" pitchFamily="18" charset="0"/>
                <a:ea typeface="Calibri" panose="020F0502020204030204" pitchFamily="34" charset="0"/>
                <a:cs typeface="Times New Roman" panose="02020603050405020304" pitchFamily="18" charset="0"/>
              </a:rPr>
              <a:t>- Thiết kế và viết câu đố vào thẻ.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423356801"/>
              </p:ext>
            </p:extLst>
          </p:nvPr>
        </p:nvGraphicFramePr>
        <p:xfrm>
          <a:off x="4876800" y="4515743"/>
          <a:ext cx="10210800" cy="4114800"/>
        </p:xfrm>
        <a:graphic>
          <a:graphicData uri="http://schemas.openxmlformats.org/drawingml/2006/table">
            <a:tbl>
              <a:tblPr firstRow="1" firstCol="1" bandRow="1"/>
              <a:tblGrid>
                <a:gridCol w="5104292">
                  <a:extLst>
                    <a:ext uri="{9D8B030D-6E8A-4147-A177-3AD203B41FA5}">
                      <a16:colId xmlns:a16="http://schemas.microsoft.com/office/drawing/2014/main" val="20000"/>
                    </a:ext>
                  </a:extLst>
                </a:gridCol>
                <a:gridCol w="5106508">
                  <a:extLst>
                    <a:ext uri="{9D8B030D-6E8A-4147-A177-3AD203B41FA5}">
                      <a16:colId xmlns:a16="http://schemas.microsoft.com/office/drawing/2014/main" val="20001"/>
                    </a:ext>
                  </a:extLst>
                </a:gridCol>
              </a:tblGrid>
              <a:tr h="393360">
                <a:tc>
                  <a:txBody>
                    <a:bodyPr/>
                    <a:lstStyle/>
                    <a:p>
                      <a:pPr algn="ctr">
                        <a:lnSpc>
                          <a:spcPct val="100000"/>
                        </a:lnSpc>
                        <a:spcAft>
                          <a:spcPts val="0"/>
                        </a:spcAft>
                      </a:pPr>
                      <a:r>
                        <a:rPr lang="en-US" sz="5400" b="1">
                          <a:effectLst/>
                          <a:latin typeface="Times New Roman" panose="02020603050405020304" pitchFamily="18" charset="0"/>
                          <a:ea typeface="Calibri" panose="020F0502020204030204" pitchFamily="34" charset="0"/>
                          <a:cs typeface="Times New Roman" panose="02020603050405020304" pitchFamily="18" charset="0"/>
                        </a:rPr>
                        <a:t>Lượt thi đố</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5400" b="1">
                          <a:effectLst/>
                          <a:latin typeface="Times New Roman" panose="02020603050405020304" pitchFamily="18" charset="0"/>
                          <a:ea typeface="Calibri" panose="020F0502020204030204" pitchFamily="34" charset="0"/>
                          <a:cs typeface="Times New Roman" panose="02020603050405020304" pitchFamily="18" charset="0"/>
                        </a:rPr>
                        <a:t>Kết quả</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1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2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3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4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4</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Vận dụng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9879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186668" y="0"/>
            <a:ext cx="14453483" cy="102870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39069" y="495300"/>
            <a:ext cx="13935692" cy="93908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65653" y="728543"/>
            <a:ext cx="13607547" cy="1231106"/>
          </a:xfrm>
          <a:prstGeom prst="rect">
            <a:avLst/>
          </a:prstGeom>
        </p:spPr>
        <p:txBody>
          <a:bodyPr wrap="square" lIns="0" tIns="0" rIns="0" bIns="0" rtlCol="0" anchor="t">
            <a:spAutoFit/>
          </a:bodyPr>
          <a:lstStyle/>
          <a:p>
            <a:r>
              <a:rPr lang="en-US" sz="4000" b="1" i="1">
                <a:latin typeface="Times New Roman" panose="02020603050405020304" pitchFamily="18" charset="0"/>
                <a:cs typeface="Times New Roman" panose="02020603050405020304" pitchFamily="18" charset="0"/>
              </a:rPr>
              <a:t>Yêu cầu: </a:t>
            </a:r>
            <a:r>
              <a:rPr lang="en-US" sz="4000">
                <a:latin typeface="Times New Roman" panose="02020603050405020304" pitchFamily="18" charset="0"/>
                <a:cs typeface="Times New Roman" panose="02020603050405020304" pitchFamily="18" charset="0"/>
              </a:rPr>
              <a:t>Câu chuyện đã tác động đến suy nghĩ và tình cảm của em như thế nào?</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536403" y="1983180"/>
            <a:ext cx="13511772" cy="2554545"/>
          </a:xfrm>
          <a:prstGeom prst="rect">
            <a:avLst/>
          </a:prstGeom>
        </p:spPr>
        <p:txBody>
          <a:bodyPr wrap="square">
            <a:spAutoFit/>
          </a:bodyPr>
          <a:lstStyle/>
          <a:p>
            <a:pPr marR="30480" algn="just">
              <a:spcAft>
                <a:spcPts val="0"/>
              </a:spcAft>
            </a:pPr>
            <a:r>
              <a:rPr lang="en-US" sz="40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nb-NO" sz="4000">
                <a:latin typeface="Times New Roman" panose="02020603050405020304" pitchFamily="18" charset="0"/>
                <a:ea typeface="Times New Roman" panose="02020603050405020304" pitchFamily="18" charset="0"/>
                <a:cs typeface="Times New Roman" panose="02020603050405020304" pitchFamily="18" charset="0"/>
              </a:rPr>
              <a:t>Trong cuộc sống ngày nay, em thấy có người phụ nữ nào rơi vào cảnh ngộ như nàng Vũ Nương hay không? Nếu em rơi vào cảnh ngộ giống nàng Vũ Nương, em sẽ hành động như thế nào?</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6402" y="4457700"/>
            <a:ext cx="13511773" cy="1938992"/>
          </a:xfrm>
          <a:prstGeom prst="rect">
            <a:avLst/>
          </a:prstGeom>
        </p:spPr>
        <p:txBody>
          <a:bodyPr wrap="square">
            <a:spAutoFit/>
          </a:bodyPr>
          <a:lstStyle/>
          <a:p>
            <a:pPr marR="30480" algn="just">
              <a:spcAft>
                <a:spcPts val="0"/>
              </a:spcAft>
            </a:pPr>
            <a:r>
              <a:rPr lang="en-US" sz="4000" b="1" i="1">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Một trong những thông điệp mà văn bản đem đến cho chúng ta là thông điệp về gia đình. Vậy theo em, những điều gì góp phần tạo nên một gia đình hạnh phúc?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565653" y="6515100"/>
            <a:ext cx="13709108" cy="1323439"/>
          </a:xfrm>
          <a:prstGeom prst="rect">
            <a:avLst/>
          </a:prstGeom>
        </p:spPr>
        <p:txBody>
          <a:bodyPr wrap="square">
            <a:spAutoFit/>
          </a:bodyPr>
          <a:lstStyle/>
          <a:p>
            <a:pPr>
              <a:spcAft>
                <a:spcPts val="0"/>
              </a:spcAft>
            </a:pPr>
            <a:r>
              <a:rPr lang="en-US" sz="4000" b="1">
                <a:latin typeface="Times New Roman" panose="02020603050405020304" pitchFamily="18" charset="0"/>
                <a:ea typeface="Calibri" panose="020F0502020204030204" pitchFamily="34" charset="0"/>
                <a:cs typeface="Times New Roman" panose="02020603050405020304" pitchFamily="18" charset="0"/>
              </a:rPr>
              <a:t>Yêu cầu:</a:t>
            </a:r>
            <a:r>
              <a:rPr lang="en-US" sz="4000">
                <a:latin typeface="Times New Roman" panose="02020603050405020304" pitchFamily="18" charset="0"/>
                <a:ea typeface="Calibri" panose="020F0502020204030204" pitchFamily="34" charset="0"/>
                <a:cs typeface="Times New Roman" panose="02020603050405020304" pitchFamily="18" charset="0"/>
              </a:rPr>
              <a:t> Viết đoạn văn (khoảng 7 – 9 câu) trình bày suy nghĩ của em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65652" y="7886700"/>
            <a:ext cx="13378947" cy="1938992"/>
          </a:xfrm>
          <a:prstGeom prst="rect">
            <a:avLst/>
          </a:prstGeom>
        </p:spPr>
        <p:txBody>
          <a:bodyPr wrap="square">
            <a:spAutoFit/>
          </a:bodyPr>
          <a:lstStyle/>
          <a:p>
            <a:pPr algn="just">
              <a:spcAft>
                <a:spcPts val="0"/>
              </a:spcAft>
            </a:pPr>
            <a:r>
              <a:rPr lang="vi-VN" sz="4000" b="1">
                <a:latin typeface="Times New Roman" panose="02020603050405020304" pitchFamily="18" charset="0"/>
                <a:ea typeface="Calibri" panose="020F0502020204030204" pitchFamily="34" charset="0"/>
                <a:cs typeface="Times New Roman" panose="02020603050405020304" pitchFamily="18" charset="0"/>
              </a:rPr>
              <a:t>Yêu cầu: </a:t>
            </a:r>
            <a:r>
              <a:rPr lang="en-US" sz="4000">
                <a:latin typeface="Times New Roman" panose="02020603050405020304" pitchFamily="18" charset="0"/>
                <a:ea typeface="Calibri" panose="020F0502020204030204" pitchFamily="34" charset="0"/>
                <a:cs typeface="Times New Roman" panose="02020603050405020304" pitchFamily="18" charset="0"/>
              </a:rPr>
              <a:t>HS về nhà sưu tầm thêm các tác phẩm được gợi cảm hứng từ số phận của nàng Vũ Nương trong tác phẩm “Chuyện người con gái Nam Xương”.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419600" y="550022"/>
            <a:ext cx="10313378" cy="2215991"/>
          </a:xfrm>
          <a:prstGeom prst="rect">
            <a:avLst/>
          </a:prstGeom>
        </p:spPr>
        <p:txBody>
          <a:bodyPr lIns="0" tIns="0" rIns="0" bIns="0" rtlCol="0" anchor="t">
            <a:spAutoFit/>
          </a:bodyPr>
          <a:lstStyle/>
          <a:p>
            <a:pPr algn="ctr"/>
            <a:r>
              <a:rPr lang="en-US" sz="7200" b="1" i="1">
                <a:latin typeface="Times New Roman" panose="02020603050405020304" pitchFamily="18" charset="0"/>
                <a:cs typeface="Times New Roman" panose="02020603050405020304" pitchFamily="18" charset="0"/>
              </a:rPr>
              <a:t>Bảng kiểm kĩ năng viết đoạn văn</a:t>
            </a:r>
            <a:endParaRPr lang="en-GB" sz="7200">
              <a:solidFill>
                <a:prstClr val="black"/>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17048788"/>
              </p:ext>
            </p:extLst>
          </p:nvPr>
        </p:nvGraphicFramePr>
        <p:xfrm>
          <a:off x="4427095" y="3466482"/>
          <a:ext cx="12954000" cy="5486400"/>
        </p:xfrm>
        <a:graphic>
          <a:graphicData uri="http://schemas.openxmlformats.org/drawingml/2006/table">
            <a:tbl>
              <a:tblPr firstRow="1" firstCol="1" bandRow="1"/>
              <a:tblGrid>
                <a:gridCol w="1295400">
                  <a:extLst>
                    <a:ext uri="{9D8B030D-6E8A-4147-A177-3AD203B41FA5}">
                      <a16:colId xmlns:a16="http://schemas.microsoft.com/office/drawing/2014/main" val="20000"/>
                    </a:ext>
                  </a:extLst>
                </a:gridCol>
                <a:gridCol w="829830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2369695">
                  <a:extLst>
                    <a:ext uri="{9D8B030D-6E8A-4147-A177-3AD203B41FA5}">
                      <a16:colId xmlns:a16="http://schemas.microsoft.com/office/drawing/2014/main" val="20003"/>
                    </a:ext>
                  </a:extLst>
                </a:gridCol>
              </a:tblGrid>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suy nghĩ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32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V="1">
            <a:off x="15240922" y="-800049"/>
            <a:ext cx="3606899" cy="4785602"/>
          </a:xfrm>
          <a:custGeom>
            <a:avLst/>
            <a:gdLst/>
            <a:ahLst/>
            <a:cxnLst/>
            <a:rect l="l" t="t" r="r" b="b"/>
            <a:pathLst>
              <a:path w="3606899" h="4785602">
                <a:moveTo>
                  <a:pt x="0" y="4785602"/>
                </a:moveTo>
                <a:lnTo>
                  <a:pt x="3606898" y="4785602"/>
                </a:lnTo>
                <a:lnTo>
                  <a:pt x="3606898" y="0"/>
                </a:lnTo>
                <a:lnTo>
                  <a:pt x="0" y="0"/>
                </a:lnTo>
                <a:lnTo>
                  <a:pt x="0" y="4785602"/>
                </a:lnTo>
                <a:close/>
              </a:path>
            </a:pathLst>
          </a:custGeom>
          <a:blipFill>
            <a:blip r:embed="rId2">
              <a:extLst>
                <a:ext uri="{96DAC541-7B7A-43D3-8B79-37D633B846F1}">
                  <asvg:svgBlip xmlns:asvg="http://schemas.microsoft.com/office/drawing/2016/SVG/main" r:embed="rId3"/>
                </a:ext>
              </a:extLst>
            </a:blip>
            <a:stretch>
              <a:fillRect l="-113960" t="-60382"/>
            </a:stretch>
          </a:blipFill>
        </p:spPr>
      </p:sp>
      <p:sp>
        <p:nvSpPr>
          <p:cNvPr id="3" name="Freeform 3"/>
          <p:cNvSpPr/>
          <p:nvPr/>
        </p:nvSpPr>
        <p:spPr>
          <a:xfrm>
            <a:off x="11212559" y="6700520"/>
            <a:ext cx="6662519" cy="6913934"/>
          </a:xfrm>
          <a:custGeom>
            <a:avLst/>
            <a:gdLst/>
            <a:ahLst/>
            <a:cxnLst/>
            <a:rect l="l" t="t" r="r" b="b"/>
            <a:pathLst>
              <a:path w="6662519" h="6913934">
                <a:moveTo>
                  <a:pt x="0" y="0"/>
                </a:moveTo>
                <a:lnTo>
                  <a:pt x="6662518" y="0"/>
                </a:lnTo>
                <a:lnTo>
                  <a:pt x="6662518" y="6913935"/>
                </a:lnTo>
                <a:lnTo>
                  <a:pt x="0" y="6913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744182" y="3748405"/>
            <a:ext cx="10799636" cy="2952116"/>
          </a:xfrm>
          <a:prstGeom prst="rect">
            <a:avLst/>
          </a:prstGeom>
        </p:spPr>
        <p:txBody>
          <a:bodyPr lIns="0" tIns="0" rIns="0" bIns="0" rtlCol="0" anchor="t">
            <a:spAutoFit/>
          </a:bodyPr>
          <a:lstStyle/>
          <a:p>
            <a:pPr algn="ctr">
              <a:lnSpc>
                <a:spcPts val="11330"/>
              </a:lnSpc>
            </a:pPr>
            <a:r>
              <a:rPr lang="en-US" sz="11000">
                <a:solidFill>
                  <a:srgbClr val="1D3B54"/>
                </a:solidFill>
                <a:latin typeface="Trend Sans Four"/>
              </a:rPr>
              <a:t>THANK YOU </a:t>
            </a:r>
          </a:p>
          <a:p>
            <a:pPr algn="ctr">
              <a:lnSpc>
                <a:spcPts val="11330"/>
              </a:lnSpc>
            </a:pPr>
            <a:r>
              <a:rPr lang="en-US" sz="11000">
                <a:solidFill>
                  <a:srgbClr val="1D3B54"/>
                </a:solidFill>
                <a:latin typeface="Trend Sans Four"/>
              </a:rPr>
              <a:t>EVERYONE</a:t>
            </a:r>
          </a:p>
        </p:txBody>
      </p:sp>
      <p:sp>
        <p:nvSpPr>
          <p:cNvPr id="5" name="Freeform 5"/>
          <p:cNvSpPr/>
          <p:nvPr/>
        </p:nvSpPr>
        <p:spPr>
          <a:xfrm>
            <a:off x="0" y="-3244649"/>
            <a:ext cx="7175502" cy="6092654"/>
          </a:xfrm>
          <a:custGeom>
            <a:avLst/>
            <a:gdLst/>
            <a:ahLst/>
            <a:cxnLst/>
            <a:rect l="l" t="t" r="r" b="b"/>
            <a:pathLst>
              <a:path w="7175502" h="6092654">
                <a:moveTo>
                  <a:pt x="0" y="0"/>
                </a:moveTo>
                <a:lnTo>
                  <a:pt x="7175502" y="0"/>
                </a:lnTo>
                <a:lnTo>
                  <a:pt x="7175502" y="6092653"/>
                </a:lnTo>
                <a:lnTo>
                  <a:pt x="0" y="6092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6172200"/>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7924800" y="3996148"/>
            <a:ext cx="9529948" cy="2308324"/>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Đau đớn thay phận.....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Lời rằng bạc mệnh cũng là lời chung</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                 (</a:t>
            </a:r>
            <a:r>
              <a:rPr lang="en-US" sz="4800" i="1">
                <a:latin typeface="Times New Roman" panose="02020603050405020304" pitchFamily="18" charset="0"/>
                <a:cs typeface="Times New Roman" panose="02020603050405020304" pitchFamily="18" charset="0"/>
              </a:rPr>
              <a:t>Truyện Kiều</a:t>
            </a:r>
            <a:r>
              <a:rPr lang="en-US" sz="4800">
                <a:latin typeface="Times New Roman" panose="02020603050405020304" pitchFamily="18" charset="0"/>
                <a:cs typeface="Times New Roman" panose="02020603050405020304" pitchFamily="18" charset="0"/>
              </a:rPr>
              <a:t>, Nguyễn Du)</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13106400" y="3706391"/>
            <a:ext cx="2343911" cy="1015663"/>
          </a:xfrm>
          <a:prstGeom prst="rect">
            <a:avLst/>
          </a:prstGeom>
        </p:spPr>
        <p:txBody>
          <a:bodyPr wrap="none">
            <a:spAutoFit/>
          </a:bodyPr>
          <a:lstStyle/>
          <a:p>
            <a:r>
              <a:rPr lang="en-US" sz="60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đàn bà</a:t>
            </a:r>
            <a:endParaRPr lang="en-GB" sz="60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45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617118" y="3645105"/>
            <a:ext cx="9529948" cy="2585323"/>
          </a:xfrm>
          <a:prstGeom prst="rect">
            <a:avLst/>
          </a:prstGeom>
        </p:spPr>
        <p:txBody>
          <a:bodyPr wrap="square">
            <a:spAutoFit/>
          </a:bodyPr>
          <a:lstStyle/>
          <a:p>
            <a:pPr lvl="0"/>
            <a:r>
              <a:rPr lang="en-US" sz="5400" i="1">
                <a:latin typeface="Times New Roman" panose="02020603050405020304" pitchFamily="18" charset="0"/>
                <a:cs typeface="Times New Roman" panose="02020603050405020304" pitchFamily="18" charset="0"/>
              </a:rPr>
              <a:t>Thân em như tấm lụa đào</a:t>
            </a:r>
            <a:endParaRPr lang="en-GB" sz="5400">
              <a:latin typeface="Times New Roman" panose="02020603050405020304" pitchFamily="18" charset="0"/>
              <a:cs typeface="Times New Roman" panose="02020603050405020304" pitchFamily="18" charset="0"/>
            </a:endParaRPr>
          </a:p>
          <a:p>
            <a:r>
              <a:rPr lang="en-US" sz="5400" i="1">
                <a:latin typeface="Times New Roman" panose="02020603050405020304" pitchFamily="18" charset="0"/>
                <a:cs typeface="Times New Roman" panose="02020603050405020304" pitchFamily="18" charset="0"/>
              </a:rPr>
              <a:t>... giữa chợ biết vào tay ai.</a:t>
            </a:r>
            <a:endParaRPr lang="en-GB"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                                (Ca dao)</a:t>
            </a:r>
            <a:endParaRPr lang="en-GB" sz="5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2899"/>
            <a:ext cx="7301696" cy="9436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7631149" y="4305300"/>
            <a:ext cx="2807179" cy="923330"/>
          </a:xfrm>
          <a:prstGeom prst="rect">
            <a:avLst/>
          </a:prstGeom>
        </p:spPr>
        <p:txBody>
          <a:bodyPr wrap="none">
            <a:spAutoFit/>
          </a:bodyPr>
          <a:lstStyle/>
          <a:p>
            <a:r>
              <a:rPr lang="en-US" sz="54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Phất phơ</a:t>
            </a:r>
            <a:endParaRPr lang="en-GB" sz="5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755932" y="467591"/>
            <a:ext cx="1022776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252802" y="2862971"/>
            <a:ext cx="9529948" cy="3785652"/>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Thân em vừa trắng lại vừa tròn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Bảy nổi ba chìm với nước non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Rắn nát mặc dầu tay kẻ nặn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Mà em vẫn giữ ...</a:t>
            </a:r>
            <a:r>
              <a:rPr lang="vi-VN"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Bánh trôi nước</a:t>
            </a:r>
            <a:r>
              <a:rPr lang="en-US" sz="4800">
                <a:latin typeface="Times New Roman" panose="02020603050405020304" pitchFamily="18" charset="0"/>
                <a:cs typeface="Times New Roman" panose="02020603050405020304" pitchFamily="18" charset="0"/>
              </a:rPr>
              <a:t>, Hồ Xuân Hương)</a:t>
            </a:r>
            <a:endParaRPr lang="en-GB" sz="4800">
              <a:latin typeface="Times New Roman" panose="02020603050405020304" pitchFamily="18" charset="0"/>
              <a:cs typeface="Times New Roman" panose="02020603050405020304" pitchFamily="18" charset="0"/>
            </a:endParaRPr>
          </a:p>
        </p:txBody>
      </p:sp>
      <p:pic>
        <p:nvPicPr>
          <p:cNvPr id="9" name="Picture 2" descr="BÃ i vÄn máº«u lá»p 9: Cáº£m nháº­n ná»i oan khuáº¥t cá»§a VÅ© NÆ°Æ¡ng tro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3" y="517146"/>
            <a:ext cx="7533173" cy="926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71173" y="4914900"/>
            <a:ext cx="3877985" cy="923330"/>
          </a:xfrm>
          <a:prstGeom prst="rect">
            <a:avLst/>
          </a:prstGeom>
        </p:spPr>
        <p:txBody>
          <a:bodyPr wrap="none">
            <a:spAutoFit/>
          </a:bodyPr>
          <a:lstStyle/>
          <a:p>
            <a:r>
              <a:rPr lang="en-US" sz="54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tấm lòng son</a:t>
            </a:r>
            <a:endParaRPr lang="en-GB" sz="54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047" y="56041"/>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824318" y="2937383"/>
            <a:ext cx="10006481" cy="4524315"/>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Thuở trời đất nổi cơn gió bụi</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Khách ...</a:t>
            </a:r>
            <a:r>
              <a:rPr lang="vi-VN" sz="4800" i="1">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nhiều nỗi truân chuyên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Xanh kia thăm thẳm từng trên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Vì ai gây dựng cho nên nỗi này</a:t>
            </a:r>
            <a:r>
              <a:rPr lang="en-US" sz="4800">
                <a:latin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Chinh phụ ngâm</a:t>
            </a:r>
            <a:r>
              <a:rPr lang="en-US" sz="4800">
                <a:latin typeface="Times New Roman" panose="02020603050405020304" pitchFamily="18" charset="0"/>
                <a:cs typeface="Times New Roman" panose="02020603050405020304" pitchFamily="18" charset="0"/>
              </a:rPr>
              <a:t>, Đặng Trần Côn – Đoàn Thị Điểm)</a:t>
            </a:r>
            <a:endParaRPr lang="en-GB" sz="4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9678237" y="3543300"/>
            <a:ext cx="2427268" cy="830997"/>
          </a:xfrm>
          <a:prstGeom prst="rect">
            <a:avLst/>
          </a:prstGeom>
        </p:spPr>
        <p:txBody>
          <a:bodyPr wrap="none">
            <a:spAutoFit/>
          </a:bodyPr>
          <a:lstStyle/>
          <a:p>
            <a:r>
              <a:rPr lang="en-US" sz="48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má </a:t>
            </a:r>
            <a:r>
              <a:rPr lang="vi-VN" sz="48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hồ</a:t>
            </a:r>
            <a:r>
              <a:rPr lang="en-US" sz="48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a:t>
            </a:r>
            <a:endParaRPr lang="en-GB" sz="48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381000" y="5635365"/>
            <a:ext cx="14463156" cy="1569660"/>
          </a:xfrm>
          <a:prstGeom prst="rect">
            <a:avLst/>
          </a:prstGeom>
        </p:spPr>
        <p:txBody>
          <a:bodyPr wrap="square">
            <a:spAutoFit/>
          </a:bodyPr>
          <a:lstStyle/>
          <a:p>
            <a:pPr algn="ctr"/>
            <a:r>
              <a:rPr lang="en-US" sz="4800" b="1" i="1">
                <a:latin typeface="Times New Roman" panose="02020603050405020304" pitchFamily="18" charset="0"/>
                <a:cs typeface="Times New Roman" panose="02020603050405020304" pitchFamily="18" charset="0"/>
              </a:rPr>
              <a:t>2. Qua những câu thơ trên, em có </a:t>
            </a:r>
            <a:r>
              <a:rPr lang="pt-BR" sz="4800" b="1" i="1">
                <a:latin typeface="Times New Roman" panose="02020603050405020304" pitchFamily="18" charset="0"/>
                <a:cs typeface="Times New Roman" panose="02020603050405020304" pitchFamily="18" charset="0"/>
              </a:rPr>
              <a:t>cảm nhận như thế nào về thân phận người phụ nữ trong thời phong kiến?</a:t>
            </a:r>
            <a:endParaRPr lang="en-GB" sz="4800" b="1" i="1">
              <a:latin typeface="Times New Roman" panose="02020603050405020304" pitchFamily="18" charset="0"/>
              <a:cs typeface="Times New Roman" panose="02020603050405020304" pitchFamily="18" charset="0"/>
            </a:endParaRPr>
          </a:p>
        </p:txBody>
      </p:sp>
      <p:sp>
        <p:nvSpPr>
          <p:cNvPr id="3" name="Rectangle 2"/>
          <p:cNvSpPr/>
          <p:nvPr/>
        </p:nvSpPr>
        <p:spPr>
          <a:xfrm>
            <a:off x="1371600" y="7769710"/>
            <a:ext cx="9736096" cy="1569660"/>
          </a:xfrm>
          <a:prstGeom prst="rect">
            <a:avLst/>
          </a:prstGeom>
        </p:spPr>
        <p:txBody>
          <a:bodyPr wrap="square">
            <a:spAutoFit/>
          </a:bodyPr>
          <a:lstStyle/>
          <a:p>
            <a:r>
              <a:rPr lang="pt-BR" sz="4800">
                <a:latin typeface="Times New Roman" panose="02020603050405020304" pitchFamily="18" charset="0"/>
                <a:ea typeface="Calibri" panose="020F0502020204030204" pitchFamily="34" charset="0"/>
                <a:cs typeface="Times New Roman" panose="02020603050405020304" pitchFamily="18" charset="0"/>
              </a:rPr>
              <a:t>Thân phận người phụ nữ đầy đau khổ, bất hạnh, chịu nhiều áp bức, bất công.</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2931</Words>
  <Application>Microsoft Office PowerPoint</Application>
  <PresentationFormat>Custom</PresentationFormat>
  <Paragraphs>244</Paragraphs>
  <Slides>46</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等线</vt:lpstr>
      <vt:lpstr>等线 Light</vt:lpstr>
      <vt:lpstr>Arial</vt:lpstr>
      <vt:lpstr>Calibri</vt:lpstr>
      <vt:lpstr>Times New Roman</vt:lpstr>
      <vt:lpstr>Trend Sans Four</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dc:creator>Admin</dc:creator>
  <cp:lastModifiedBy>Administrator</cp:lastModifiedBy>
  <cp:revision>143</cp:revision>
  <dcterms:created xsi:type="dcterms:W3CDTF">2006-08-16T00:00:00Z</dcterms:created>
  <dcterms:modified xsi:type="dcterms:W3CDTF">2025-09-11T02:32:36Z</dcterms:modified>
  <dc:identifier>DAGEXCRtWyE</dc:identifier>
</cp:coreProperties>
</file>