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72" r:id="rId3"/>
    <p:sldId id="257" r:id="rId4"/>
    <p:sldId id="273" r:id="rId5"/>
    <p:sldId id="258" r:id="rId6"/>
    <p:sldId id="260" r:id="rId7"/>
    <p:sldId id="259" r:id="rId8"/>
    <p:sldId id="261" r:id="rId9"/>
    <p:sldId id="262" r:id="rId10"/>
    <p:sldId id="263" r:id="rId11"/>
    <p:sldId id="264" r:id="rId12"/>
    <p:sldId id="265" r:id="rId13"/>
    <p:sldId id="266" r:id="rId14"/>
    <p:sldId id="267" r:id="rId15"/>
    <p:sldId id="268" r:id="rId16"/>
    <p:sldId id="269" r:id="rId17"/>
    <p:sldId id="271" r:id="rId18"/>
    <p:sldId id="274" r:id="rId19"/>
    <p:sldId id="275" r:id="rId20"/>
    <p:sldId id="280" r:id="rId21"/>
    <p:sldId id="281" r:id="rId22"/>
    <p:sldId id="283" r:id="rId23"/>
  </p:sldIdLst>
  <p:sldSz cx="18288000" cy="10287000"/>
  <p:notesSz cx="6858000" cy="9144000"/>
  <p:embeddedFontLst>
    <p:embeddedFont>
      <p:font typeface="Microsoft Sans Serif" panose="020B0604020202020204" pitchFamily="34" charset="0"/>
      <p:regular r:id="rId25"/>
    </p:embeddedFont>
    <p:embeddedFont>
      <p:font typeface="Palatino Linotype" panose="020405020505050303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EFB"/>
    <a:srgbClr val="091A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5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4909B-0531-40AE-9AEF-ECD57DDC3D11}" type="datetimeFigureOut">
              <a:rPr lang="en-GB" smtClean="0"/>
              <a:t>09/03/2025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DA845-A219-4437-8171-09BDDF821754}" type="slidenum">
              <a:rPr lang="en-GB" smtClean="0"/>
              <a:t>‹#›</a:t>
            </a:fld>
            <a:endParaRPr lang="en-GB"/>
          </a:p>
        </p:txBody>
      </p:sp>
    </p:spTree>
    <p:extLst>
      <p:ext uri="{BB962C8B-B14F-4D97-AF65-F5344CB8AC3E}">
        <p14:creationId xmlns:p14="http://schemas.microsoft.com/office/powerpoint/2010/main" val="89099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9DA845-A219-4437-8171-09BDDF821754}" type="slidenum">
              <a:rPr lang="en-GB" smtClean="0"/>
              <a:t>5</a:t>
            </a:fld>
            <a:endParaRPr lang="en-GB"/>
          </a:p>
        </p:txBody>
      </p:sp>
    </p:spTree>
    <p:extLst>
      <p:ext uri="{BB962C8B-B14F-4D97-AF65-F5344CB8AC3E}">
        <p14:creationId xmlns:p14="http://schemas.microsoft.com/office/powerpoint/2010/main" val="37401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9.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3.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9.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2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5.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7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3.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svg"/><Relationship Id="rId7" Type="http://schemas.openxmlformats.org/officeDocument/2006/relationships/image" Target="../media/image1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5.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9.svg"/><Relationship Id="rId7"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1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2.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1.png"/><Relationship Id="rId19" Type="http://schemas.openxmlformats.org/officeDocument/2006/relationships/image" Target="../media/image29.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1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2.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1.png"/><Relationship Id="rId19" Type="http://schemas.openxmlformats.org/officeDocument/2006/relationships/image" Target="../media/image29.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1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2.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1.png"/><Relationship Id="rId19" Type="http://schemas.openxmlformats.org/officeDocument/2006/relationships/image" Target="../media/image29.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9.svg"/><Relationship Id="rId7"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4.svg"/><Relationship Id="rId7" Type="http://schemas.openxmlformats.org/officeDocument/2006/relationships/image" Target="../media/image98.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3.svg"/><Relationship Id="rId4" Type="http://schemas.openxmlformats.org/officeDocument/2006/relationships/image" Target="../media/image60.png"/><Relationship Id="rId9"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3.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1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2.pn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1.png"/><Relationship Id="rId19" Type="http://schemas.openxmlformats.org/officeDocument/2006/relationships/image" Target="../media/image29.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svg"/><Relationship Id="rId7" Type="http://schemas.openxmlformats.org/officeDocument/2006/relationships/image" Target="../media/image42.sv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0.svg"/><Relationship Id="rId5" Type="http://schemas.openxmlformats.org/officeDocument/2006/relationships/image" Target="../media/image29.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9.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1.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3.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45774" y="5936120"/>
            <a:ext cx="30579547" cy="152897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5000" y="625825"/>
            <a:ext cx="15240000" cy="903535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2625" y="3086770"/>
            <a:ext cx="2151064" cy="4909066"/>
          </a:xfrm>
          <a:prstGeom prst="rect">
            <a:avLst/>
          </a:prstGeom>
        </p:spPr>
      </p:pic>
      <p:grpSp>
        <p:nvGrpSpPr>
          <p:cNvPr id="5" name="Group 5"/>
          <p:cNvGrpSpPr/>
          <p:nvPr/>
        </p:nvGrpSpPr>
        <p:grpSpPr>
          <a:xfrm>
            <a:off x="4056064" y="1088236"/>
            <a:ext cx="10982497" cy="5861310"/>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82740" y="3317981"/>
            <a:ext cx="6663910" cy="444664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400">
            <a:off x="14144451" y="966510"/>
            <a:ext cx="864175" cy="103325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3414" flipH="1">
            <a:off x="3143188" y="4368184"/>
            <a:ext cx="895712" cy="1070960"/>
          </a:xfrm>
          <a:prstGeom prst="rect">
            <a:avLst/>
          </a:prstGeom>
        </p:spPr>
      </p:pic>
      <p:sp>
        <p:nvSpPr>
          <p:cNvPr id="7" name="Rectangle 6"/>
          <p:cNvSpPr/>
          <p:nvPr/>
        </p:nvSpPr>
        <p:spPr>
          <a:xfrm>
            <a:off x="4709103" y="1688803"/>
            <a:ext cx="9867435" cy="4247317"/>
          </a:xfrm>
          <a:prstGeom prst="rect">
            <a:avLst/>
          </a:prstGeom>
          <a:noFill/>
        </p:spPr>
        <p:txBody>
          <a:bodyPr wrap="square" lIns="91440" tIns="45720" rIns="91440" bIns="45720">
            <a:spAutoFit/>
          </a:bodyPr>
          <a:lstStyle/>
          <a:p>
            <a:pPr algn="ctr" eaLnBrk="0" fontAlgn="base" hangingPunct="0"/>
            <a:r>
              <a:rPr lang="pt-BR" sz="5400" b="1" cap="none" spc="0" dirty="0" smtClean="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Tiết 95</a:t>
            </a:r>
          </a:p>
          <a:p>
            <a:pPr algn="ctr" eaLnBrk="0" fontAlgn="base" hangingPunct="0"/>
            <a:r>
              <a:rPr lang="pt-BR" sz="5400" b="1" cap="none" spc="0" dirty="0" smtClean="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VIẾT </a:t>
            </a:r>
            <a:r>
              <a:rPr lang="pt-BR" sz="5400" b="1" cap="none" spc="0" dirty="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BÀI VĂN KỂ LẠI SỰ VIỆC CÓ THẬT</a:t>
            </a:r>
            <a:endParaRPr lang="en-GB" sz="5400" b="1" cap="none" spc="0" dirty="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eaLnBrk="0" fontAlgn="base" hangingPunct="0"/>
            <a:r>
              <a:rPr lang="pt-BR" sz="5400" b="1" cap="none" spc="0" dirty="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LIÊN QUAN ĐẾN MỘT NHÂN VẬT LỊCH SỬ</a:t>
            </a:r>
            <a:endParaRPr lang="en-GB" sz="5400" b="1" cap="none" spc="0" dirty="0">
              <a:ln w="0"/>
              <a:solidFill>
                <a:srgbClr val="091A97"/>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2681484" y="1063235"/>
            <a:ext cx="22146455" cy="26026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30981" y="1349302"/>
            <a:ext cx="3228639" cy="762125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4718535" y="3438086"/>
            <a:ext cx="951870" cy="66630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92345">
            <a:off x="825978" y="3418842"/>
            <a:ext cx="951870" cy="666309"/>
          </a:xfrm>
          <a:prstGeom prst="rect">
            <a:avLst/>
          </a:prstGeom>
        </p:spPr>
      </p:pic>
      <p:sp>
        <p:nvSpPr>
          <p:cNvPr id="10" name="Right Arrow Callout 9"/>
          <p:cNvSpPr/>
          <p:nvPr/>
        </p:nvSpPr>
        <p:spPr>
          <a:xfrm>
            <a:off x="6095999" y="3467100"/>
            <a:ext cx="10575118" cy="2438400"/>
          </a:xfrm>
          <a:prstGeom prst="rightArrowCallout">
            <a:avLst>
              <a:gd name="adj1" fmla="val 54788"/>
              <a:gd name="adj2" fmla="val 15481"/>
              <a:gd name="adj3" fmla="val 18194"/>
              <a:gd name="adj4" fmla="val 90899"/>
            </a:avLst>
          </a:prstGeom>
          <a:solidFill>
            <a:sysClr val="window" lastClr="FFFFFF"/>
          </a:solidFill>
          <a:ln w="60325" cap="flat" cmpd="sng" algn="ctr">
            <a:solidFill>
              <a:srgbClr val="9BBB59"/>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1" name="Right Arrow Callout 10"/>
          <p:cNvSpPr/>
          <p:nvPr/>
        </p:nvSpPr>
        <p:spPr>
          <a:xfrm>
            <a:off x="6096000" y="592500"/>
            <a:ext cx="10575117" cy="2249022"/>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2" name="Right Arrow Callout 11"/>
          <p:cNvSpPr/>
          <p:nvPr/>
        </p:nvSpPr>
        <p:spPr>
          <a:xfrm>
            <a:off x="6096000" y="6533179"/>
            <a:ext cx="10896600" cy="2877521"/>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3" name="Rectangle 12"/>
          <p:cNvSpPr/>
          <p:nvPr/>
        </p:nvSpPr>
        <p:spPr>
          <a:xfrm>
            <a:off x="6248400" y="621684"/>
            <a:ext cx="9144000" cy="2219838"/>
          </a:xfrm>
          <a:prstGeom prst="rect">
            <a:avLst/>
          </a:prstGeom>
        </p:spPr>
        <p:txBody>
          <a:bodyPr>
            <a:spAutoFit/>
          </a:bodyPr>
          <a:lstStyle/>
          <a:p>
            <a:pPr algn="just">
              <a:lnSpc>
                <a:spcPct val="150000"/>
              </a:lnSpc>
              <a:spcAft>
                <a:spcPts val="0"/>
              </a:spcAft>
            </a:pPr>
            <a:r>
              <a:rPr lang="vi-VN" sz="3200"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  Ý nghĩa của sự việc: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Màn “trình diễn” ánh sáng của Ê-đi-xơn mở đầu cho việc đưa ánh sáng đèn điện đến với cuộc sống của con người.</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324600" y="3543300"/>
            <a:ext cx="9144000" cy="2219838"/>
          </a:xfrm>
          <a:prstGeom prst="rect">
            <a:avLst/>
          </a:prstGeom>
        </p:spPr>
        <p:txBody>
          <a:bodyPr>
            <a:spAutoFit/>
          </a:bodyPr>
          <a:lstStyle/>
          <a:p>
            <a:pPr algn="just">
              <a:lnSpc>
                <a:spcPct val="150000"/>
              </a:lnSpc>
              <a:spcAft>
                <a:spcPts val="0"/>
              </a:spcAft>
            </a:pPr>
            <a:r>
              <a:rPr lang="vi-VN" sz="3200"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Suy nghĩ của người viết được bày tỏ: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Màn “trình diễn” đó đã mở ra một kỉ nguyên ánh sáng mới, làm thay đổi thế giới.</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400800" y="6438900"/>
            <a:ext cx="9144000" cy="2958502"/>
          </a:xfrm>
          <a:prstGeom prst="rect">
            <a:avLst/>
          </a:prstGeom>
        </p:spPr>
        <p:txBody>
          <a:bodyPr>
            <a:spAutoFit/>
          </a:bodyPr>
          <a:lstStyle/>
          <a:p>
            <a:pPr algn="just">
              <a:lnSpc>
                <a:spcPct val="150000"/>
              </a:lnSpc>
              <a:spcAft>
                <a:spcPts val="0"/>
              </a:spcAft>
            </a:pPr>
            <a:r>
              <a:rPr lang="vi-VN" sz="3200"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Bài viết có sử dụng yếu tố miêu tả: </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 chiếc bóng đèn có vỏ ngoài được làm bằng thuỷ tinh cách nhiệt, bên trong có chứa dầy đốt làm bằng sợi carbon, toả ra thứ ánh sáng liên tục và dìu dịu.</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12217239" y="760358"/>
            <a:ext cx="22146455" cy="26026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2780600" y="1425553"/>
            <a:ext cx="3799066" cy="743589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0614" flipH="1">
            <a:off x="11897123" y="1735150"/>
            <a:ext cx="970759" cy="116069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341">
            <a:off x="16786349" y="3764312"/>
            <a:ext cx="823329" cy="984416"/>
          </a:xfrm>
          <a:prstGeom prst="rect">
            <a:avLst/>
          </a:prstGeom>
        </p:spPr>
      </p:pic>
      <p:sp>
        <p:nvSpPr>
          <p:cNvPr id="10" name="Rectangle 9"/>
          <p:cNvSpPr/>
          <p:nvPr/>
        </p:nvSpPr>
        <p:spPr>
          <a:xfrm>
            <a:off x="1447800" y="534257"/>
            <a:ext cx="8276625" cy="769441"/>
          </a:xfrm>
          <a:prstGeom prst="rect">
            <a:avLst/>
          </a:prstGeom>
        </p:spPr>
        <p:txBody>
          <a:bodyPr wrap="none">
            <a:spAutoFit/>
          </a:bodyPr>
          <a:lstStyle/>
          <a:p>
            <a:r>
              <a:rPr lang="vi-VN" sz="4400" b="1">
                <a:solidFill>
                  <a:srgbClr val="FF0000"/>
                </a:solidFill>
                <a:latin typeface="Palatino Linotype" panose="02040502050505030304" pitchFamily="18" charset="0"/>
                <a:ea typeface="Times New Roman" panose="02020603050405020304" pitchFamily="18" charset="0"/>
              </a:rPr>
              <a:t>3. </a:t>
            </a:r>
            <a:r>
              <a:rPr lang="vi-VN" sz="4400" b="1">
                <a:solidFill>
                  <a:srgbClr val="FF0000"/>
                </a:solidFill>
                <a:latin typeface="Palatino Linotype" panose="02040502050505030304" pitchFamily="18" charset="0"/>
                <a:ea typeface="Microsoft Sans Serif" panose="020B0604020202020204" pitchFamily="34" charset="0"/>
              </a:rPr>
              <a:t>Thực hành viết theo các bước</a:t>
            </a:r>
            <a:endParaRPr lang="en-GB" sz="4400">
              <a:latin typeface="Palatino Linotype" panose="02040502050505030304" pitchFamily="18" charset="0"/>
            </a:endParaRPr>
          </a:p>
        </p:txBody>
      </p:sp>
      <p:sp>
        <p:nvSpPr>
          <p:cNvPr id="14" name="Rectangle 13"/>
          <p:cNvSpPr/>
          <p:nvPr/>
        </p:nvSpPr>
        <p:spPr>
          <a:xfrm>
            <a:off x="1460500" y="1685174"/>
            <a:ext cx="4374724" cy="769441"/>
          </a:xfrm>
          <a:prstGeom prst="rect">
            <a:avLst/>
          </a:prstGeom>
        </p:spPr>
        <p:txBody>
          <a:bodyPr wrap="none">
            <a:spAutoFit/>
          </a:bodyPr>
          <a:lstStyle/>
          <a:p>
            <a:pPr algn="just">
              <a:spcAft>
                <a:spcPts val="0"/>
              </a:spcAft>
              <a:tabLst>
                <a:tab pos="1386840" algn="l"/>
              </a:tabLst>
            </a:pPr>
            <a:r>
              <a:rPr lang="vi-VN" sz="4400" b="1">
                <a:solidFill>
                  <a:srgbClr val="0D0D0D"/>
                </a:solidFill>
                <a:latin typeface="Palatino Linotype" panose="02040502050505030304" pitchFamily="18" charset="0"/>
                <a:ea typeface="MS Mincho"/>
              </a:rPr>
              <a:t>a. Trước khi viết</a:t>
            </a:r>
            <a:endParaRPr lang="en-GB" sz="4000">
              <a:effectLst/>
              <a:latin typeface="Palatino Linotype" panose="02040502050505030304" pitchFamily="18" charset="0"/>
              <a:ea typeface="Times New Roman" panose="02020603050405020304" pitchFamily="18" charset="0"/>
            </a:endParaRPr>
          </a:p>
        </p:txBody>
      </p:sp>
      <p:sp>
        <p:nvSpPr>
          <p:cNvPr id="15" name="Cloud Callout 14"/>
          <p:cNvSpPr/>
          <p:nvPr/>
        </p:nvSpPr>
        <p:spPr>
          <a:xfrm rot="13364299">
            <a:off x="2206507" y="1164842"/>
            <a:ext cx="9253809" cy="1057253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455491" y="4700666"/>
            <a:ext cx="8755839" cy="1669496"/>
          </a:xfrm>
          <a:prstGeom prst="rect">
            <a:avLst/>
          </a:prstGeom>
        </p:spPr>
        <p:txBody>
          <a:bodyPr wrap="square">
            <a:spAutoFit/>
          </a:bodyPr>
          <a:lstStyle/>
          <a:p>
            <a:pPr algn="just">
              <a:lnSpc>
                <a:spcPct val="150000"/>
              </a:lnSpc>
              <a:spcAft>
                <a:spcPts val="0"/>
              </a:spcAft>
              <a:tabLst>
                <a:tab pos="553085" algn="l"/>
              </a:tabLst>
            </a:pPr>
            <a:r>
              <a:rPr lang="vi-VN" sz="36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Trước khi viết, em cần xác định mục đích viết và người đọc sẽ là ai?</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a:off x="2493591" y="6482349"/>
            <a:ext cx="8610470" cy="2500493"/>
          </a:xfrm>
          <a:prstGeom prst="rect">
            <a:avLst/>
          </a:prstGeom>
        </p:spPr>
        <p:txBody>
          <a:bodyPr wrap="square">
            <a:spAutoFit/>
          </a:bodyPr>
          <a:lstStyle/>
          <a:p>
            <a:pPr algn="just">
              <a:lnSpc>
                <a:spcPct val="150000"/>
              </a:lnSpc>
              <a:spcAft>
                <a:spcPts val="0"/>
              </a:spcAft>
              <a:tabLst>
                <a:tab pos="553085" algn="l"/>
              </a:tabLst>
            </a:pPr>
            <a:r>
              <a:rPr lang="vi-VN" sz="36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Đề tài được chọn cần thoả mãn các yêu cầu nào? Tham khảo gợi ý trong SGK hoặc tự mình lựa chọn đề tài thích hợp.</a:t>
            </a:r>
            <a:endParaRPr lang="en-GB"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14068" y="6401612"/>
            <a:ext cx="16196162" cy="809808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98535" y="3620250"/>
            <a:ext cx="6926361" cy="4785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24263">
            <a:off x="16608423" y="3192617"/>
            <a:ext cx="951870" cy="66630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35895">
            <a:off x="10122600" y="6068458"/>
            <a:ext cx="951870" cy="666309"/>
          </a:xfrm>
          <a:prstGeom prst="rect">
            <a:avLst/>
          </a:prstGeom>
        </p:spPr>
      </p:pic>
      <p:sp>
        <p:nvSpPr>
          <p:cNvPr id="9" name="Rectangle 8"/>
          <p:cNvSpPr/>
          <p:nvPr/>
        </p:nvSpPr>
        <p:spPr>
          <a:xfrm>
            <a:off x="392136" y="752235"/>
            <a:ext cx="11891973" cy="707886"/>
          </a:xfrm>
          <a:prstGeom prst="rect">
            <a:avLst/>
          </a:prstGeom>
        </p:spPr>
        <p:txBody>
          <a:bodyPr wrap="none">
            <a:spAutoFit/>
          </a:bodyPr>
          <a:lstStyle/>
          <a:p>
            <a:pPr algn="just">
              <a:spcAft>
                <a:spcPts val="0"/>
              </a:spcAft>
            </a:pPr>
            <a:r>
              <a:rPr lang="vi-VN"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Xác định mục đích viết và người đọc: (SGK tr.47)</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0" name="Rectangle 9"/>
          <p:cNvSpPr/>
          <p:nvPr/>
        </p:nvSpPr>
        <p:spPr>
          <a:xfrm>
            <a:off x="392136" y="1704784"/>
            <a:ext cx="4261103" cy="707886"/>
          </a:xfrm>
          <a:prstGeom prst="rect">
            <a:avLst/>
          </a:prstGeom>
        </p:spPr>
        <p:txBody>
          <a:bodyPr wrap="none">
            <a:spAutoFit/>
          </a:bodyPr>
          <a:lstStyle/>
          <a:p>
            <a:pPr algn="just">
              <a:spcAft>
                <a:spcPts val="0"/>
              </a:spcAft>
            </a:pPr>
            <a:r>
              <a:rPr lang="vi-VN"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Lựa chọn đề tài:</a:t>
            </a:r>
            <a:endParaRPr lang="en-GB" sz="36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1" name="Rounded Rectangle 10"/>
          <p:cNvSpPr/>
          <p:nvPr/>
        </p:nvSpPr>
        <p:spPr>
          <a:xfrm>
            <a:off x="6566471" y="2807470"/>
            <a:ext cx="4708840" cy="4495800"/>
          </a:xfrm>
          <a:prstGeom prst="roundRect">
            <a:avLst/>
          </a:prstGeom>
          <a:noFill/>
          <a:ln w="12700" cmpd="sng">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001655" y="2807470"/>
            <a:ext cx="4708840" cy="6298430"/>
          </a:xfrm>
          <a:prstGeom prst="roundRect">
            <a:avLst/>
          </a:prstGeom>
          <a:noFill/>
          <a:ln w="12700" cmpd="sng">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222475" y="3039433"/>
            <a:ext cx="4267200" cy="6001643"/>
          </a:xfrm>
          <a:prstGeom prst="rect">
            <a:avLst/>
          </a:prstGeom>
        </p:spPr>
        <p:txBody>
          <a:bodyPr wrap="square">
            <a:spAutoFit/>
          </a:bodyPr>
          <a:lstStyle/>
          <a:p>
            <a:pPr algn="just">
              <a:lnSpc>
                <a:spcPct val="150000"/>
              </a:lnSpc>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Các nhân vật lịch sử: nhà quân sự, nhà chính trị, nhà khoa học,…người có tài năng xuất chúng, sáng tạo ra sản phẩm phục vụ lợi ích chung của cộng đồng.</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4" name="Rectangle 13"/>
          <p:cNvSpPr/>
          <p:nvPr/>
        </p:nvSpPr>
        <p:spPr>
          <a:xfrm>
            <a:off x="6787291" y="3120683"/>
            <a:ext cx="4267200" cy="3785652"/>
          </a:xfrm>
          <a:prstGeom prst="rect">
            <a:avLst/>
          </a:prstGeom>
        </p:spPr>
        <p:txBody>
          <a:bodyPr wrap="square">
            <a:spAutoFit/>
          </a:bodyPr>
          <a:lstStyle/>
          <a:p>
            <a:pPr algn="just">
              <a:lnSpc>
                <a:spcPct val="150000"/>
              </a:lnSpc>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VD:</a:t>
            </a:r>
            <a:r>
              <a:rPr lang="vi-VN" sz="32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Trần Hưng Đạo, Lê Lợi, Nguyễn Trãi, Mạc Đĩnh Chi, Lê Quý Đôn, Hồ Chí Minh, Võ Nguyên Giáp,...</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1" grpId="1" animBg="1"/>
      <p:bldP spid="12" grpId="0" animBg="1"/>
      <p:bldP spid="12" grpId="1"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TextBox 2"/>
          <p:cNvSpPr txBox="1"/>
          <p:nvPr/>
        </p:nvSpPr>
        <p:spPr>
          <a:xfrm>
            <a:off x="8813196" y="1028700"/>
            <a:ext cx="17038415" cy="830997"/>
          </a:xfrm>
          <a:prstGeom prst="rect">
            <a:avLst/>
          </a:prstGeom>
        </p:spPr>
        <p:txBody>
          <a:bodyPr wrap="square" lIns="0" tIns="0" rIns="0" bIns="0" rtlCol="0" anchor="t">
            <a:spAutoFit/>
          </a:bodyPr>
          <a:lstStyle/>
          <a:p>
            <a:r>
              <a:rPr lang="vi-VN" sz="5400" b="1">
                <a:effectLst>
                  <a:outerShdw blurRad="38100" dist="38100" dir="2700000" algn="tl">
                    <a:srgbClr val="000000">
                      <a:alpha val="43137"/>
                    </a:srgbClr>
                  </a:outerShdw>
                </a:effectLst>
                <a:latin typeface="Palatino Linotype" panose="02040502050505030304" pitchFamily="18" charset="0"/>
              </a:rPr>
              <a:t>* Tìm ý: </a:t>
            </a:r>
            <a:endParaRPr lang="en-GB" sz="5400">
              <a:effectLst>
                <a:outerShdw blurRad="38100" dist="38100" dir="2700000" algn="tl">
                  <a:srgbClr val="000000">
                    <a:alpha val="43137"/>
                  </a:srgbClr>
                </a:outerShdw>
              </a:effectLst>
              <a:latin typeface="Palatino Linotype" panose="02040502050505030304"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82950" y="-4377125"/>
            <a:ext cx="9793552" cy="9429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3833" y="-318113"/>
            <a:ext cx="3816080" cy="382303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63147">
            <a:off x="5392863" y="1082856"/>
            <a:ext cx="770479" cy="92122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63147" flipH="1">
            <a:off x="186098" y="2909227"/>
            <a:ext cx="770479" cy="921225"/>
          </a:xfrm>
          <a:prstGeom prst="rect">
            <a:avLst/>
          </a:prstGeom>
        </p:spPr>
      </p:pic>
      <p:sp>
        <p:nvSpPr>
          <p:cNvPr id="10" name="Rounded Rectangle 9"/>
          <p:cNvSpPr/>
          <p:nvPr/>
        </p:nvSpPr>
        <p:spPr>
          <a:xfrm>
            <a:off x="1001655" y="2807470"/>
            <a:ext cx="4708840" cy="4495800"/>
          </a:xfrm>
          <a:prstGeom prst="roundRect">
            <a:avLst/>
          </a:prstGeom>
          <a:noFill/>
          <a:ln w="12700" cmpd="sng">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6399279" y="2915585"/>
            <a:ext cx="4708840" cy="4495800"/>
          </a:xfrm>
          <a:prstGeom prst="roundRect">
            <a:avLst/>
          </a:prstGeom>
          <a:noFill/>
          <a:ln w="12700" cmpd="sng">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2115800" y="2910795"/>
            <a:ext cx="4708840" cy="4495800"/>
          </a:xfrm>
          <a:prstGeom prst="roundRect">
            <a:avLst/>
          </a:prstGeom>
          <a:noFill/>
          <a:ln w="12700" cmpd="sng">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rot="10800000" flipV="1">
            <a:off x="1295400" y="3162300"/>
            <a:ext cx="4231406" cy="3691395"/>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Sự việc diễn ra ở đâu, khi nào? Sự việc đó diễn ra như thế nào?</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4" name="Rectangle 13"/>
          <p:cNvSpPr/>
          <p:nvPr/>
        </p:nvSpPr>
        <p:spPr>
          <a:xfrm>
            <a:off x="6658286" y="3749093"/>
            <a:ext cx="4309819" cy="2768065"/>
          </a:xfrm>
          <a:prstGeom prst="rect">
            <a:avLst/>
          </a:prstGeom>
        </p:spPr>
        <p:txBody>
          <a:bodyPr wrap="square">
            <a:spAutoFit/>
          </a:bodyPr>
          <a:lstStyle/>
          <a:p>
            <a:pPr>
              <a:lnSpc>
                <a:spcPct val="150000"/>
              </a:lnSpc>
            </a:pPr>
            <a:r>
              <a:rPr lang="vi-VN"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Sự việc đó có ý nghĩa như thế nào?</a:t>
            </a:r>
            <a:endParaRPr lang="en-GB" sz="4000" b="1">
              <a:effectLst>
                <a:outerShdw blurRad="38100" dist="38100" dir="2700000" algn="tl">
                  <a:srgbClr val="000000">
                    <a:alpha val="43137"/>
                  </a:srgbClr>
                </a:outerShdw>
              </a:effectLst>
              <a:latin typeface="Palatino Linotype" panose="02040502050505030304" pitchFamily="18" charset="0"/>
            </a:endParaRPr>
          </a:p>
        </p:txBody>
      </p:sp>
      <p:sp>
        <p:nvSpPr>
          <p:cNvPr id="15" name="Rectangle 14"/>
          <p:cNvSpPr/>
          <p:nvPr/>
        </p:nvSpPr>
        <p:spPr>
          <a:xfrm>
            <a:off x="12503791" y="3668386"/>
            <a:ext cx="3769512" cy="2768065"/>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Em có suy nghĩ gì về sự việc được kể?</a:t>
            </a:r>
            <a:endParaRPr lang="en-GB" sz="40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P spid="11" grpId="1" animBg="1"/>
      <p:bldP spid="12" grpId="0" animBg="1"/>
      <p:bldP spid="12" grpId="1" animBg="1"/>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669123" y="2434919"/>
            <a:ext cx="5942618" cy="516878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3320" flipH="1">
            <a:off x="10871706" y="2186775"/>
            <a:ext cx="924060" cy="110485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06407">
            <a:off x="16938257" y="7172120"/>
            <a:ext cx="924060" cy="1104855"/>
          </a:xfrm>
          <a:prstGeom prst="rect">
            <a:avLst/>
          </a:prstGeom>
        </p:spPr>
      </p:pic>
      <p:sp>
        <p:nvSpPr>
          <p:cNvPr id="9" name="Rectangle 8"/>
          <p:cNvSpPr/>
          <p:nvPr/>
        </p:nvSpPr>
        <p:spPr>
          <a:xfrm>
            <a:off x="529281" y="1028700"/>
            <a:ext cx="3316934" cy="830997"/>
          </a:xfrm>
          <a:prstGeom prst="rect">
            <a:avLst/>
          </a:prstGeom>
        </p:spPr>
        <p:txBody>
          <a:bodyPr wrap="none">
            <a:spAutoFit/>
          </a:bodyPr>
          <a:lstStyle/>
          <a:p>
            <a:pPr algn="just">
              <a:spcAft>
                <a:spcPts val="0"/>
              </a:spcAft>
            </a:pPr>
            <a:r>
              <a:rPr lang="vi-VN" sz="4800" b="1">
                <a:latin typeface="Times New Roman" panose="02020603050405020304" pitchFamily="18" charset="0"/>
                <a:ea typeface="Times New Roman" panose="02020603050405020304" pitchFamily="18" charset="0"/>
              </a:rPr>
              <a:t>* Lập dàn ý</a:t>
            </a:r>
            <a:endParaRPr lang="en-GB" sz="48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443149" y="2323562"/>
            <a:ext cx="10206052" cy="2134138"/>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445158" y="5282412"/>
            <a:ext cx="10204044" cy="2135327"/>
          </a:xfrm>
          <a:prstGeom prst="rect">
            <a:avLst/>
          </a:prstGeom>
          <a:solidFill>
            <a:srgbClr val="9BBB59">
              <a:lumMod val="40000"/>
              <a:lumOff val="60000"/>
            </a:srgbClr>
          </a:solidFill>
          <a:ln>
            <a:noFill/>
          </a:ln>
          <a:effectLst/>
        </p:spPr>
        <p:txBody>
          <a:bodyPr anchor="ctr"/>
          <a:lstStyle/>
          <a:p>
            <a:pPr marL="0" marR="0" lvl="0" indent="0" defTabSz="914240" eaLnBrk="1" fontAlgn="auto" latinLnBrk="0" hangingPunct="1">
              <a:lnSpc>
                <a:spcPct val="15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12" name="Right Arrow Callout 11"/>
          <p:cNvSpPr/>
          <p:nvPr/>
        </p:nvSpPr>
        <p:spPr>
          <a:xfrm>
            <a:off x="152399" y="5282412"/>
            <a:ext cx="4395382" cy="2135327"/>
          </a:xfrm>
          <a:prstGeom prst="rightArrowCallout">
            <a:avLst>
              <a:gd name="adj1" fmla="val 54788"/>
              <a:gd name="adj2" fmla="val 15481"/>
              <a:gd name="adj3" fmla="val 18194"/>
              <a:gd name="adj4" fmla="val 90899"/>
            </a:avLst>
          </a:prstGeom>
          <a:solidFill>
            <a:sysClr val="window" lastClr="FFFFFF"/>
          </a:solidFill>
          <a:ln w="60325" cap="flat" cmpd="sng" algn="ctr">
            <a:solidFill>
              <a:srgbClr val="9BBB59"/>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3" name="Right Arrow Callout 12"/>
          <p:cNvSpPr/>
          <p:nvPr/>
        </p:nvSpPr>
        <p:spPr>
          <a:xfrm>
            <a:off x="152400" y="2324100"/>
            <a:ext cx="4395382" cy="2093330"/>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lvl="0" algn="ctr">
              <a:defRPr/>
            </a:pPr>
            <a:endParaRPr lang="en-US" sz="4400" kern="0" dirty="0">
              <a:solidFill>
                <a:srgbClr val="C00000"/>
              </a:solidFill>
              <a:latin typeface="Arial" pitchFamily="34" charset="0"/>
              <a:cs typeface="Arial" pitchFamily="34" charset="0"/>
              <a:sym typeface="Wingdings" pitchFamily="2" charset="2"/>
            </a:endParaRPr>
          </a:p>
        </p:txBody>
      </p:sp>
      <p:sp>
        <p:nvSpPr>
          <p:cNvPr id="14" name="Rectangle 13"/>
          <p:cNvSpPr/>
          <p:nvPr/>
        </p:nvSpPr>
        <p:spPr>
          <a:xfrm>
            <a:off x="2428682" y="7715058"/>
            <a:ext cx="10220520" cy="2135327"/>
          </a:xfrm>
          <a:prstGeom prst="rect">
            <a:avLst/>
          </a:prstGeom>
          <a:solidFill>
            <a:schemeClr val="tx2">
              <a:lumMod val="60000"/>
              <a:lumOff val="40000"/>
            </a:schemeClr>
          </a:solidFill>
          <a:ln>
            <a:noFill/>
          </a:ln>
          <a:effectLst/>
        </p:spPr>
        <p:txBody>
          <a:bodyPr anchor="ctr"/>
          <a:lstStyle/>
          <a:p>
            <a:pPr marL="0" marR="0" lvl="0" indent="0" defTabSz="91424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15" name="Right Arrow Callout 14"/>
          <p:cNvSpPr/>
          <p:nvPr/>
        </p:nvSpPr>
        <p:spPr>
          <a:xfrm>
            <a:off x="135923" y="7715058"/>
            <a:ext cx="4395382" cy="2135327"/>
          </a:xfrm>
          <a:prstGeom prst="rightArrowCallout">
            <a:avLst>
              <a:gd name="adj1" fmla="val 54788"/>
              <a:gd name="adj2" fmla="val 15481"/>
              <a:gd name="adj3" fmla="val 18194"/>
              <a:gd name="adj4" fmla="val 90899"/>
            </a:avLst>
          </a:prstGeom>
          <a:solidFill>
            <a:schemeClr val="bg1"/>
          </a:solidFill>
          <a:ln w="60325" cap="flat" cmpd="sng" algn="ctr">
            <a:solidFill>
              <a:srgbClr val="9BBB59"/>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6" name="Rectangle 15"/>
          <p:cNvSpPr/>
          <p:nvPr/>
        </p:nvSpPr>
        <p:spPr>
          <a:xfrm>
            <a:off x="4667771" y="2600501"/>
            <a:ext cx="6027612"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Giới thiệu đôi nét về nhân vật.</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a:off x="4707804" y="3489007"/>
            <a:ext cx="8090676"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Giới thiệu sự việc liên quan đến nhân vật.</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8" name="Rectangle 17"/>
          <p:cNvSpPr/>
          <p:nvPr/>
        </p:nvSpPr>
        <p:spPr>
          <a:xfrm>
            <a:off x="1012951" y="5967495"/>
            <a:ext cx="2488182" cy="769441"/>
          </a:xfrm>
          <a:prstGeom prst="rect">
            <a:avLst/>
          </a:prstGeom>
        </p:spPr>
        <p:txBody>
          <a:bodyPr wrap="none">
            <a:spAutoFit/>
          </a:bodyPr>
          <a:lstStyle/>
          <a:p>
            <a:r>
              <a:rPr lang="vi-VN" sz="44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Thân bài</a:t>
            </a:r>
            <a:endParaRPr lang="en-GB" sz="4400">
              <a:effectLst>
                <a:outerShdw blurRad="38100" dist="38100" dir="2700000" algn="tl">
                  <a:srgbClr val="000000">
                    <a:alpha val="43137"/>
                  </a:srgbClr>
                </a:outerShdw>
              </a:effectLst>
              <a:latin typeface="Palatino Linotype" panose="02040502050505030304" pitchFamily="18" charset="0"/>
            </a:endParaRPr>
          </a:p>
        </p:txBody>
      </p:sp>
      <p:sp>
        <p:nvSpPr>
          <p:cNvPr id="19" name="Rectangle 18"/>
          <p:cNvSpPr/>
          <p:nvPr/>
        </p:nvSpPr>
        <p:spPr>
          <a:xfrm>
            <a:off x="4624472" y="5250240"/>
            <a:ext cx="7796128" cy="1569660"/>
          </a:xfrm>
          <a:prstGeom prst="rect">
            <a:avLst/>
          </a:prstGeom>
        </p:spPr>
        <p:txBody>
          <a:bodyPr wrap="square">
            <a:spAutoFit/>
          </a:bodyPr>
          <a:lstStyle/>
          <a:p>
            <a:pPr algn="just">
              <a:lnSpc>
                <a:spcPct val="150000"/>
              </a:lnSpc>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Kể diễn biến của sự việc. Lưu ý sử dụng yếu tố miêu tả.</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20" name="Rectangle 19"/>
          <p:cNvSpPr/>
          <p:nvPr/>
        </p:nvSpPr>
        <p:spPr>
          <a:xfrm>
            <a:off x="4644394" y="6768525"/>
            <a:ext cx="4956806"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Nêu ý nghĩa của sự việc.</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21" name="Rectangle 20"/>
          <p:cNvSpPr/>
          <p:nvPr/>
        </p:nvSpPr>
        <p:spPr>
          <a:xfrm>
            <a:off x="1051463" y="8394757"/>
            <a:ext cx="2044149" cy="769441"/>
          </a:xfrm>
          <a:prstGeom prst="rect">
            <a:avLst/>
          </a:prstGeom>
        </p:spPr>
        <p:txBody>
          <a:bodyPr wrap="none">
            <a:spAutoFit/>
          </a:bodyPr>
          <a:lstStyle/>
          <a:p>
            <a:r>
              <a:rPr lang="vi-VN" sz="44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Kết bài</a:t>
            </a:r>
            <a:endParaRPr lang="en-GB" sz="4400">
              <a:effectLst>
                <a:outerShdw blurRad="38100" dist="38100" dir="2700000" algn="tl">
                  <a:srgbClr val="000000">
                    <a:alpha val="43137"/>
                  </a:srgbClr>
                </a:outerShdw>
              </a:effectLst>
              <a:latin typeface="Palatino Linotype" panose="02040502050505030304" pitchFamily="18" charset="0"/>
            </a:endParaRPr>
          </a:p>
        </p:txBody>
      </p:sp>
      <p:sp>
        <p:nvSpPr>
          <p:cNvPr id="22" name="Rectangle 21"/>
          <p:cNvSpPr/>
          <p:nvPr/>
        </p:nvSpPr>
        <p:spPr>
          <a:xfrm>
            <a:off x="4667771" y="8027501"/>
            <a:ext cx="7570889" cy="1569660"/>
          </a:xfrm>
          <a:prstGeom prst="rect">
            <a:avLst/>
          </a:prstGeom>
        </p:spPr>
        <p:txBody>
          <a:bodyPr wrap="square">
            <a:spAutoFit/>
          </a:bodyPr>
          <a:lstStyle/>
          <a:p>
            <a:pPr>
              <a:lnSpc>
                <a:spcPct val="150000"/>
              </a:lnSpc>
            </a:pPr>
            <a:r>
              <a:rPr lang="vi-VN" sz="32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Nêu suy nghĩ và ấn tượng của người viết về sự việc.</a:t>
            </a:r>
            <a:endParaRPr lang="en-GB" sz="3200">
              <a:effectLst>
                <a:outerShdw blurRad="38100" dist="38100" dir="2700000" algn="tl">
                  <a:srgbClr val="000000">
                    <a:alpha val="43137"/>
                  </a:srgbClr>
                </a:outerShdw>
              </a:effectLst>
              <a:latin typeface="Palatino Linotype" panose="02040502050505030304" pitchFamily="18" charset="0"/>
            </a:endParaRPr>
          </a:p>
        </p:txBody>
      </p:sp>
      <p:sp>
        <p:nvSpPr>
          <p:cNvPr id="23" name="Rectangle 22"/>
          <p:cNvSpPr/>
          <p:nvPr/>
        </p:nvSpPr>
        <p:spPr>
          <a:xfrm>
            <a:off x="799793" y="3120002"/>
            <a:ext cx="2028119" cy="769441"/>
          </a:xfrm>
          <a:prstGeom prst="rect">
            <a:avLst/>
          </a:prstGeom>
        </p:spPr>
        <p:txBody>
          <a:bodyPr wrap="none">
            <a:spAutoFit/>
          </a:bodyPr>
          <a:lstStyle/>
          <a:p>
            <a:pPr lvl="0" algn="ctr">
              <a:defRPr/>
            </a:pPr>
            <a:r>
              <a:rPr lang="vi-VN" sz="4400" b="1">
                <a:effectLst>
                  <a:outerShdw blurRad="38100" dist="38100" dir="2700000" algn="tl">
                    <a:srgbClr val="000000">
                      <a:alpha val="43137"/>
                    </a:srgbClr>
                  </a:outerShdw>
                </a:effectLst>
                <a:latin typeface="Palatino Linotype" panose="02040502050505030304" pitchFamily="18" charset="0"/>
              </a:rPr>
              <a:t>Mở bài</a:t>
            </a:r>
            <a:endParaRPr lang="en-US" sz="4400" kern="0" dirty="0">
              <a:solidFill>
                <a:srgbClr val="C00000"/>
              </a:solidFill>
              <a:effectLst>
                <a:outerShdw blurRad="38100" dist="38100" dir="2700000" algn="tl">
                  <a:srgbClr val="000000">
                    <a:alpha val="43137"/>
                  </a:srgbClr>
                </a:outerShdw>
              </a:effectLst>
              <a:latin typeface="Palatino Linotype" panose="02040502050505030304" pitchFamily="18" charset="0"/>
              <a:cs typeface="Arial"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in)">
                                      <p:cBhvr>
                                        <p:cTn id="68" dur="2000"/>
                                        <p:tgtEl>
                                          <p:spTgt spid="2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ircle(in)">
                                      <p:cBhvr>
                                        <p:cTn id="76" dur="20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51168" y="738113"/>
            <a:ext cx="9150895" cy="8810773"/>
          </a:xfrm>
          <a:prstGeom prst="rect">
            <a:avLst/>
          </a:prstGeom>
        </p:spPr>
      </p:pic>
      <p:sp>
        <p:nvSpPr>
          <p:cNvPr id="4" name="TextBox 4"/>
          <p:cNvSpPr txBox="1"/>
          <p:nvPr/>
        </p:nvSpPr>
        <p:spPr>
          <a:xfrm>
            <a:off x="6781800" y="738113"/>
            <a:ext cx="9193238" cy="1011559"/>
          </a:xfrm>
          <a:prstGeom prst="rect">
            <a:avLst/>
          </a:prstGeom>
        </p:spPr>
        <p:txBody>
          <a:bodyPr lIns="0" tIns="0" rIns="0" bIns="0" rtlCol="0" anchor="t">
            <a:spAutoFit/>
          </a:bodyPr>
          <a:lstStyle/>
          <a:p>
            <a:pPr>
              <a:lnSpc>
                <a:spcPts val="8640"/>
              </a:lnSpc>
            </a:pPr>
            <a:r>
              <a:rPr lang="vi-VN" sz="5400" b="1">
                <a:latin typeface="Palatino Linotype" panose="02040502050505030304" pitchFamily="18" charset="0"/>
              </a:rPr>
              <a:t>b. Viết bài</a:t>
            </a:r>
            <a:endParaRPr lang="en-US" sz="5400">
              <a:solidFill>
                <a:srgbClr val="53A272"/>
              </a:solidFill>
              <a:latin typeface="Palatino Linotype" panose="02040502050505030304" pitchFamily="18"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5974" y="2765357"/>
            <a:ext cx="3856916" cy="475628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24263">
            <a:off x="4433480" y="2715079"/>
            <a:ext cx="951870" cy="66630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480614">
            <a:off x="303584" y="7598425"/>
            <a:ext cx="951870" cy="666309"/>
          </a:xfrm>
          <a:prstGeom prst="rect">
            <a:avLst/>
          </a:prstGeom>
        </p:spPr>
      </p:pic>
      <p:sp>
        <p:nvSpPr>
          <p:cNvPr id="10" name="Cloud Callout 9"/>
          <p:cNvSpPr/>
          <p:nvPr/>
        </p:nvSpPr>
        <p:spPr>
          <a:xfrm>
            <a:off x="6553200" y="3614440"/>
            <a:ext cx="7772400" cy="434846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391400" y="4610100"/>
            <a:ext cx="6445737" cy="2485745"/>
          </a:xfrm>
          <a:prstGeom prst="rect">
            <a:avLst/>
          </a:prstGeom>
        </p:spPr>
        <p:txBody>
          <a:bodyPr wrap="square">
            <a:spAutoFit/>
          </a:bodyPr>
          <a:lstStyle/>
          <a:p>
            <a:pPr algn="just">
              <a:lnSpc>
                <a:spcPct val="150000"/>
              </a:lnSpc>
              <a:spcAft>
                <a:spcPts val="0"/>
              </a:spcAft>
            </a:pPr>
            <a:r>
              <a:rPr lang="vi-VN"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 viết triển khai đầy đủ các ý trong dàn ý khi viết em cần chú ý điều gì?</a:t>
            </a:r>
            <a:endParaRPr lang="en-GB"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33926" y="6186297"/>
            <a:ext cx="10323007" cy="993932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7869" y="2095500"/>
            <a:ext cx="4179320" cy="768771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1217" flipH="1">
            <a:off x="16492560" y="2263592"/>
            <a:ext cx="949890" cy="113573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1217">
            <a:off x="12166286" y="4275777"/>
            <a:ext cx="833933" cy="997094"/>
          </a:xfrm>
          <a:prstGeom prst="rect">
            <a:avLst/>
          </a:prstGeom>
        </p:spPr>
      </p:pic>
      <p:sp>
        <p:nvSpPr>
          <p:cNvPr id="11" name="Rounded Rectangle 10"/>
          <p:cNvSpPr/>
          <p:nvPr/>
        </p:nvSpPr>
        <p:spPr>
          <a:xfrm>
            <a:off x="5943600" y="571500"/>
            <a:ext cx="3791143" cy="165204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12" name="Group 11"/>
          <p:cNvGrpSpPr/>
          <p:nvPr/>
        </p:nvGrpSpPr>
        <p:grpSpPr>
          <a:xfrm>
            <a:off x="6179181" y="789538"/>
            <a:ext cx="3734950" cy="1740623"/>
            <a:chOff x="3271026" y="1246474"/>
            <a:chExt cx="2988730" cy="1651109"/>
          </a:xfrm>
        </p:grpSpPr>
        <p:sp>
          <p:nvSpPr>
            <p:cNvPr id="13" name="Rounded Rectangle 12"/>
            <p:cNvSpPr/>
            <p:nvPr/>
          </p:nvSpPr>
          <p:spPr>
            <a:xfrm>
              <a:off x="3271026" y="1246474"/>
              <a:ext cx="2988730" cy="16511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6"/>
            <p:cNvSpPr/>
            <p:nvPr/>
          </p:nvSpPr>
          <p:spPr>
            <a:xfrm>
              <a:off x="3456602" y="1359924"/>
              <a:ext cx="2582646"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spcAft>
                  <a:spcPts val="0"/>
                </a:spcAft>
                <a:tabLst>
                  <a:tab pos="1386840" algn="l"/>
                </a:tabLst>
              </a:pPr>
              <a:r>
                <a:rPr lang="vi-VN" sz="4800" b="1">
                  <a:latin typeface="Times New Roman" panose="02020603050405020304" pitchFamily="18" charset="0"/>
                  <a:ea typeface="Times New Roman" panose="02020603050405020304" pitchFamily="18" charset="0"/>
                </a:rPr>
                <a:t>     Lưu ý</a:t>
              </a:r>
              <a:endParaRPr lang="en-GB" sz="44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grpSp>
      <p:sp>
        <p:nvSpPr>
          <p:cNvPr id="15" name="Rounded Rectangle 14"/>
          <p:cNvSpPr/>
          <p:nvPr/>
        </p:nvSpPr>
        <p:spPr>
          <a:xfrm>
            <a:off x="533401" y="3410170"/>
            <a:ext cx="2057400" cy="455273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16" name="Group 15"/>
          <p:cNvGrpSpPr/>
          <p:nvPr/>
        </p:nvGrpSpPr>
        <p:grpSpPr>
          <a:xfrm>
            <a:off x="741697" y="3502435"/>
            <a:ext cx="2001504" cy="4689065"/>
            <a:chOff x="247487" y="3243246"/>
            <a:chExt cx="1879354" cy="1426351"/>
          </a:xfrm>
        </p:grpSpPr>
        <p:sp>
          <p:nvSpPr>
            <p:cNvPr id="17" name="Rounded Rectangle 16"/>
            <p:cNvSpPr/>
            <p:nvPr/>
          </p:nvSpPr>
          <p:spPr>
            <a:xfrm>
              <a:off x="247487" y="3272820"/>
              <a:ext cx="1879354"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9"/>
            <p:cNvSpPr/>
            <p:nvPr/>
          </p:nvSpPr>
          <p:spPr>
            <a:xfrm>
              <a:off x="542940" y="3243246"/>
              <a:ext cx="144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150000"/>
                </a:lnSpc>
                <a:spcBef>
                  <a:spcPct val="0"/>
                </a:spcBef>
                <a:spcAft>
                  <a:spcPct val="35000"/>
                </a:spcAft>
              </a:pPr>
              <a:r>
                <a:rPr lang="vi-VN" sz="3200">
                  <a:effectLst>
                    <a:outerShdw blurRad="38100" dist="38100" dir="2700000" algn="tl">
                      <a:srgbClr val="000000">
                        <a:alpha val="43137"/>
                      </a:srgbClr>
                    </a:outerShdw>
                  </a:effectLst>
                  <a:latin typeface="Palatino Linotype" panose="02040502050505030304" pitchFamily="18" charset="0"/>
                </a:rPr>
                <a:t>Bám sát dàn ý.</a:t>
              </a:r>
              <a:endParaRPr lang="en-US" sz="3200" kern="1200">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sp>
        <p:nvSpPr>
          <p:cNvPr id="19" name="Rounded Rectangle 18"/>
          <p:cNvSpPr/>
          <p:nvPr/>
        </p:nvSpPr>
        <p:spPr>
          <a:xfrm>
            <a:off x="3113752" y="3322521"/>
            <a:ext cx="4932904" cy="4502775"/>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0" name="Group 19"/>
          <p:cNvGrpSpPr/>
          <p:nvPr/>
        </p:nvGrpSpPr>
        <p:grpSpPr>
          <a:xfrm>
            <a:off x="3426645" y="3597719"/>
            <a:ext cx="4830572" cy="4517581"/>
            <a:chOff x="2384429" y="3272820"/>
            <a:chExt cx="2408715" cy="1396777"/>
          </a:xfrm>
        </p:grpSpPr>
        <p:sp>
          <p:nvSpPr>
            <p:cNvPr id="21" name="Rounded Rectangle 20"/>
            <p:cNvSpPr/>
            <p:nvPr/>
          </p:nvSpPr>
          <p:spPr>
            <a:xfrm>
              <a:off x="2384429" y="3272820"/>
              <a:ext cx="2408715"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12"/>
            <p:cNvSpPr/>
            <p:nvPr/>
          </p:nvSpPr>
          <p:spPr>
            <a:xfrm>
              <a:off x="2447457" y="3313730"/>
              <a:ext cx="227086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150000"/>
                </a:lnSpc>
                <a:spcBef>
                  <a:spcPct val="0"/>
                </a:spcBef>
                <a:spcAft>
                  <a:spcPct val="35000"/>
                </a:spcAft>
              </a:pPr>
              <a:r>
                <a:rPr lang="vi-VN" sz="3200">
                  <a:effectLst>
                    <a:outerShdw blurRad="38100" dist="38100" dir="2700000" algn="tl">
                      <a:srgbClr val="000000">
                        <a:alpha val="43137"/>
                      </a:srgbClr>
                    </a:outerShdw>
                  </a:effectLst>
                  <a:latin typeface="Palatino Linotype" panose="02040502050505030304" pitchFamily="18" charset="0"/>
                </a:rPr>
                <a:t>Lựa chọn từ ngữ phù hợp (nếu viết về câu chuyện khoa học thì có thể tra cứu từ điển để hiểu những thuật ngữ chuyên môn khó).</a:t>
              </a:r>
              <a:endParaRPr lang="en-US" sz="3200" kern="1200">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sp>
        <p:nvSpPr>
          <p:cNvPr id="23" name="Rounded Rectangle 22"/>
          <p:cNvSpPr/>
          <p:nvPr/>
        </p:nvSpPr>
        <p:spPr>
          <a:xfrm>
            <a:off x="8552560" y="3465769"/>
            <a:ext cx="3375039" cy="42864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4" name="Group 23"/>
          <p:cNvGrpSpPr/>
          <p:nvPr/>
        </p:nvGrpSpPr>
        <p:grpSpPr>
          <a:xfrm>
            <a:off x="8781160" y="3646498"/>
            <a:ext cx="3327007" cy="4468801"/>
            <a:chOff x="4965128" y="3324794"/>
            <a:chExt cx="2542652" cy="1396777"/>
          </a:xfrm>
        </p:grpSpPr>
        <p:sp>
          <p:nvSpPr>
            <p:cNvPr id="25" name="Rounded Rectangle 24"/>
            <p:cNvSpPr/>
            <p:nvPr/>
          </p:nvSpPr>
          <p:spPr>
            <a:xfrm>
              <a:off x="4965128" y="3324794"/>
              <a:ext cx="2542652"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15"/>
            <p:cNvSpPr/>
            <p:nvPr/>
          </p:nvSpPr>
          <p:spPr>
            <a:xfrm>
              <a:off x="5011366" y="3448056"/>
              <a:ext cx="2271897" cy="1160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150000"/>
                </a:lnSpc>
                <a:spcBef>
                  <a:spcPct val="0"/>
                </a:spcBef>
                <a:spcAft>
                  <a:spcPct val="35000"/>
                </a:spcAft>
              </a:pPr>
              <a:r>
                <a:rPr lang="vi-VN" sz="3200">
                  <a:effectLst>
                    <a:outerShdw blurRad="38100" dist="38100" dir="2700000" algn="tl">
                      <a:srgbClr val="000000">
                        <a:alpha val="43137"/>
                      </a:srgbClr>
                    </a:outerShdw>
                  </a:effectLst>
                  <a:latin typeface="Palatino Linotype" panose="02040502050505030304" pitchFamily="18" charset="0"/>
                </a:rPr>
                <a:t>Các chi tiết phải xác thực, có liên quan đến sự việc được kể.</a:t>
              </a:r>
              <a:endParaRPr lang="en-US" sz="3200" kern="1200">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sp>
        <p:nvSpPr>
          <p:cNvPr id="27" name="Rounded Rectangle 26"/>
          <p:cNvSpPr/>
          <p:nvPr/>
        </p:nvSpPr>
        <p:spPr>
          <a:xfrm>
            <a:off x="12351981" y="3483754"/>
            <a:ext cx="3123105" cy="4174346"/>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8" name="Group 27"/>
          <p:cNvGrpSpPr/>
          <p:nvPr/>
        </p:nvGrpSpPr>
        <p:grpSpPr>
          <a:xfrm>
            <a:off x="12632110" y="3686314"/>
            <a:ext cx="3247373" cy="4276586"/>
            <a:chOff x="8140385" y="3298673"/>
            <a:chExt cx="2360654" cy="1396777"/>
          </a:xfrm>
        </p:grpSpPr>
        <p:sp>
          <p:nvSpPr>
            <p:cNvPr id="29" name="Rounded Rectangle 28"/>
            <p:cNvSpPr/>
            <p:nvPr/>
          </p:nvSpPr>
          <p:spPr>
            <a:xfrm>
              <a:off x="8140385" y="3298673"/>
              <a:ext cx="2360654"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8"/>
            <p:cNvSpPr/>
            <p:nvPr/>
          </p:nvSpPr>
          <p:spPr>
            <a:xfrm>
              <a:off x="8197120" y="3335429"/>
              <a:ext cx="2213584" cy="13010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150000"/>
                </a:lnSpc>
                <a:spcBef>
                  <a:spcPct val="0"/>
                </a:spcBef>
                <a:spcAft>
                  <a:spcPct val="35000"/>
                </a:spcAft>
              </a:pPr>
              <a:r>
                <a:rPr lang="vi-VN" sz="3200">
                  <a:effectLst>
                    <a:outerShdw blurRad="38100" dist="38100" dir="2700000" algn="tl">
                      <a:srgbClr val="000000">
                        <a:alpha val="43137"/>
                      </a:srgbClr>
                    </a:outerShdw>
                  </a:effectLst>
                  <a:latin typeface="Palatino Linotype" panose="02040502050505030304" pitchFamily="18" charset="0"/>
                </a:rPr>
                <a:t>Các câu, các ý phải đảm bảo tính liên kết về hình thức và mạch lạc về nội dung.</a:t>
              </a:r>
              <a:endParaRPr lang="en-US" sz="3200" kern="1200">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sp>
        <p:nvSpPr>
          <p:cNvPr id="31" name="Straight Connector 3"/>
          <p:cNvSpPr/>
          <p:nvPr/>
        </p:nvSpPr>
        <p:spPr>
          <a:xfrm>
            <a:off x="9638567" y="2681014"/>
            <a:ext cx="6916850" cy="590414"/>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2" name="Straight Connector 4"/>
          <p:cNvSpPr/>
          <p:nvPr/>
        </p:nvSpPr>
        <p:spPr>
          <a:xfrm>
            <a:off x="2438400" y="2628900"/>
            <a:ext cx="4032691" cy="639731"/>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77200" y="1181100"/>
            <a:ext cx="5855332" cy="79126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9946">
            <a:off x="-11830331" y="3869401"/>
            <a:ext cx="20724169" cy="2435532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5485998"/>
            <a:ext cx="5088213" cy="4116827"/>
          </a:xfrm>
          <a:prstGeom prst="rect">
            <a:avLst/>
          </a:prstGeom>
        </p:spPr>
      </p:pic>
      <p:sp>
        <p:nvSpPr>
          <p:cNvPr id="13" name="TextBox 13"/>
          <p:cNvSpPr txBox="1"/>
          <p:nvPr/>
        </p:nvSpPr>
        <p:spPr>
          <a:xfrm>
            <a:off x="1028700" y="1028700"/>
            <a:ext cx="8115300" cy="738664"/>
          </a:xfrm>
          <a:prstGeom prst="rect">
            <a:avLst/>
          </a:prstGeom>
        </p:spPr>
        <p:txBody>
          <a:bodyPr lIns="0" tIns="0" rIns="0" bIns="0" rtlCol="0" anchor="t">
            <a:spAutoFit/>
          </a:bodyPr>
          <a:lstStyle/>
          <a:p>
            <a:r>
              <a:rPr lang="vi-VN" sz="4800" b="1">
                <a:latin typeface="Palatino Linotype" panose="02040502050505030304" pitchFamily="18" charset="0"/>
              </a:rPr>
              <a:t>c. Chỉnh sửa bài viết</a:t>
            </a:r>
            <a:endParaRPr lang="en-GB" sz="4800">
              <a:latin typeface="Palatino Linotype" panose="02040502050505030304" pitchFamily="18" charset="0"/>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flipH="1">
            <a:off x="5327340" y="5751598"/>
            <a:ext cx="595121" cy="71155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a:off x="731140" y="7829985"/>
            <a:ext cx="595121" cy="711557"/>
          </a:xfrm>
          <a:prstGeom prst="rect">
            <a:avLst/>
          </a:prstGeom>
        </p:spPr>
      </p:pic>
      <p:sp>
        <p:nvSpPr>
          <p:cNvPr id="9" name="Rectangle 8"/>
          <p:cNvSpPr/>
          <p:nvPr/>
        </p:nvSpPr>
        <p:spPr>
          <a:xfrm>
            <a:off x="9119889" y="2552700"/>
            <a:ext cx="3769954" cy="4610301"/>
          </a:xfrm>
          <a:prstGeom prst="rect">
            <a:avLst/>
          </a:prstGeom>
        </p:spPr>
        <p:txBody>
          <a:bodyPr wrap="square">
            <a:spAutoFit/>
          </a:bodyPr>
          <a:lstStyle/>
          <a:p>
            <a:pPr algn="just">
              <a:lnSpc>
                <a:spcPct val="150000"/>
              </a:lnSpc>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Chỉnh sửa theo yêu cầu trong Phiếu hướng dẫn chỉnh sửa, SGK tr.48</a:t>
            </a:r>
            <a:endParaRPr lang="en-GB" sz="4000" b="1">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587779" y="428840"/>
            <a:ext cx="10680887" cy="8677059"/>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sp>
        <p:nvSpPr>
          <p:cNvPr id="10" name="TextBox 10"/>
          <p:cNvSpPr txBox="1"/>
          <p:nvPr/>
        </p:nvSpPr>
        <p:spPr>
          <a:xfrm>
            <a:off x="1281821" y="1812397"/>
            <a:ext cx="8751437" cy="5539978"/>
          </a:xfrm>
          <a:prstGeom prst="rect">
            <a:avLst/>
          </a:prstGeom>
        </p:spPr>
        <p:txBody>
          <a:bodyPr wrap="square" lIns="0" tIns="0" rIns="0" bIns="0" rtlCol="0" anchor="t">
            <a:spAutoFit/>
          </a:bodyPr>
          <a:lstStyle/>
          <a:p>
            <a:pPr algn="ctr">
              <a:lnSpc>
                <a:spcPct val="150000"/>
              </a:lnSpc>
              <a:spcBef>
                <a:spcPct val="0"/>
              </a:spcBef>
            </a:pPr>
            <a:r>
              <a:rPr lang="vi-VN" sz="8000" b="1">
                <a:solidFill>
                  <a:srgbClr val="2C2C2E"/>
                </a:solidFill>
                <a:effectLst>
                  <a:outerShdw blurRad="38100" dist="38100" dir="2700000" algn="tl">
                    <a:srgbClr val="000000">
                      <a:alpha val="43137"/>
                    </a:srgbClr>
                  </a:outerShdw>
                </a:effectLst>
                <a:latin typeface="Palatino Linotype" panose="02040502050505030304" pitchFamily="18" charset="0"/>
              </a:rPr>
              <a:t>HOẠT ĐỘNG 3</a:t>
            </a:r>
          </a:p>
          <a:p>
            <a:pPr algn="ctr">
              <a:lnSpc>
                <a:spcPct val="150000"/>
              </a:lnSpc>
              <a:spcBef>
                <a:spcPct val="0"/>
              </a:spcBef>
            </a:pPr>
            <a:r>
              <a:rPr lang="vi-VN" sz="8000" b="1">
                <a:solidFill>
                  <a:srgbClr val="2C2C2E"/>
                </a:solidFill>
                <a:effectLst>
                  <a:outerShdw blurRad="38100" dist="38100" dir="2700000" algn="tl">
                    <a:srgbClr val="000000">
                      <a:alpha val="43137"/>
                    </a:srgbClr>
                  </a:outerShdw>
                </a:effectLst>
                <a:latin typeface="Palatino Linotype" panose="02040502050505030304" pitchFamily="18" charset="0"/>
              </a:rPr>
              <a:t>LUYỆN TẬP</a:t>
            </a:r>
          </a:p>
          <a:p>
            <a:pPr algn="ctr">
              <a:lnSpc>
                <a:spcPct val="150000"/>
              </a:lnSpc>
              <a:spcBef>
                <a:spcPct val="0"/>
              </a:spcBef>
            </a:pPr>
            <a:r>
              <a:rPr lang="vi-VN" sz="8000" b="1">
                <a:solidFill>
                  <a:srgbClr val="2C2C2E"/>
                </a:solidFill>
                <a:effectLst>
                  <a:outerShdw blurRad="38100" dist="38100" dir="2700000" algn="tl">
                    <a:srgbClr val="000000">
                      <a:alpha val="43137"/>
                    </a:srgbClr>
                  </a:outerShdw>
                </a:effectLst>
                <a:latin typeface="Palatino Linotype" panose="02040502050505030304" pitchFamily="18" charset="0"/>
              </a:rPr>
              <a:t>VẬN DỤNG</a:t>
            </a:r>
            <a:endParaRPr lang="en-US" sz="8000" b="1">
              <a:solidFill>
                <a:srgbClr val="2C2C2E"/>
              </a:solidFill>
              <a:effectLst>
                <a:outerShdw blurRad="38100" dist="38100" dir="2700000" algn="tl">
                  <a:srgbClr val="000000">
                    <a:alpha val="43137"/>
                  </a:srgbClr>
                </a:outerShdw>
              </a:effectLst>
              <a:latin typeface="Palatino Linotype" panose="02040502050505030304" pitchFamily="18"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5291287" y="4767088"/>
            <a:ext cx="4327318" cy="4979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0" y="-27304"/>
            <a:ext cx="10680887" cy="6859488"/>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5291287" y="4767088"/>
            <a:ext cx="4327318" cy="4979131"/>
          </a:xfrm>
          <a:prstGeom prst="rect">
            <a:avLst/>
          </a:prstGeom>
        </p:spPr>
      </p:pic>
      <p:sp>
        <p:nvSpPr>
          <p:cNvPr id="9" name="Rectangle 8"/>
          <p:cNvSpPr/>
          <p:nvPr/>
        </p:nvSpPr>
        <p:spPr>
          <a:xfrm>
            <a:off x="2577449" y="2143581"/>
            <a:ext cx="6722170" cy="2862322"/>
          </a:xfrm>
          <a:prstGeom prst="rect">
            <a:avLst/>
          </a:prstGeom>
        </p:spPr>
        <p:txBody>
          <a:bodyPr wrap="square">
            <a:spAutoFit/>
          </a:bodyPr>
          <a:lstStyle/>
          <a:p>
            <a:pPr>
              <a:lnSpc>
                <a:spcPct val="150000"/>
              </a:lnSpc>
            </a:pPr>
            <a:r>
              <a:rPr lang="vi-VN" sz="6000" b="1">
                <a:solidFill>
                  <a:srgbClr val="FF0000"/>
                </a:solidFill>
                <a:latin typeface="Palatino Linotype" panose="02040502050505030304" pitchFamily="18" charset="0"/>
                <a:ea typeface="Times New Roman" panose="02020603050405020304" pitchFamily="18" charset="0"/>
              </a:rPr>
              <a:t>Kể về Đại tướng Võ Nguyên Giáp</a:t>
            </a:r>
            <a:endParaRPr lang="en-GB" sz="600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587779" y="428841"/>
            <a:ext cx="10680887" cy="6859488"/>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sp>
        <p:nvSpPr>
          <p:cNvPr id="10" name="TextBox 10"/>
          <p:cNvSpPr txBox="1"/>
          <p:nvPr/>
        </p:nvSpPr>
        <p:spPr>
          <a:xfrm>
            <a:off x="1281821" y="1812397"/>
            <a:ext cx="8751437" cy="3504806"/>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2C2C2E"/>
                </a:solidFill>
                <a:effectLst>
                  <a:outerShdw blurRad="38100" dist="38100" dir="2700000" algn="tl">
                    <a:srgbClr val="000000">
                      <a:alpha val="43137"/>
                    </a:srgbClr>
                  </a:outerShdw>
                </a:effectLst>
                <a:latin typeface="Palatino Linotype" panose="02040502050505030304" pitchFamily="18" charset="0"/>
              </a:rPr>
              <a:t>HOẠT ĐỘNG 1</a:t>
            </a:r>
          </a:p>
          <a:p>
            <a:pPr algn="ctr">
              <a:lnSpc>
                <a:spcPct val="150000"/>
              </a:lnSpc>
              <a:spcBef>
                <a:spcPct val="0"/>
              </a:spcBef>
            </a:pPr>
            <a:r>
              <a:rPr lang="vi-VN" sz="8000" b="1" dirty="0">
                <a:solidFill>
                  <a:srgbClr val="FF0000"/>
                </a:solidFill>
                <a:effectLst>
                  <a:outerShdw blurRad="38100" dist="38100" dir="2700000" algn="tl">
                    <a:srgbClr val="000000">
                      <a:alpha val="43137"/>
                    </a:srgbClr>
                  </a:outerShdw>
                </a:effectLst>
                <a:latin typeface="Palatino Linotype" panose="02040502050505030304" pitchFamily="18" charset="0"/>
              </a:rPr>
              <a:t>KHỞI ĐỘNG</a:t>
            </a:r>
            <a:endParaRPr lang="en-US" sz="8000" b="1" dirty="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5291287" y="4767088"/>
            <a:ext cx="4327318" cy="4979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11788" y="1330534"/>
            <a:ext cx="5855332" cy="79126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9946">
            <a:off x="-11830331" y="3869401"/>
            <a:ext cx="20724169" cy="2435532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5485998"/>
            <a:ext cx="5088213" cy="4116827"/>
          </a:xfrm>
          <a:prstGeom prst="rect">
            <a:avLst/>
          </a:prstGeom>
        </p:spPr>
      </p:pic>
      <p:sp>
        <p:nvSpPr>
          <p:cNvPr id="13" name="TextBox 13"/>
          <p:cNvSpPr txBox="1"/>
          <p:nvPr/>
        </p:nvSpPr>
        <p:spPr>
          <a:xfrm>
            <a:off x="1028700" y="1028700"/>
            <a:ext cx="8115300" cy="1015663"/>
          </a:xfrm>
          <a:prstGeom prst="rect">
            <a:avLst/>
          </a:prstGeom>
        </p:spPr>
        <p:txBody>
          <a:bodyPr lIns="0" tIns="0" rIns="0" bIns="0" rtlCol="0" anchor="t">
            <a:spAutoFit/>
          </a:bodyPr>
          <a:lstStyle/>
          <a:p>
            <a:r>
              <a:rPr lang="en-US" sz="6600" b="1">
                <a:latin typeface="Palatino Linotype" panose="02040502050505030304" pitchFamily="18" charset="0"/>
              </a:rPr>
              <a:t>4. </a:t>
            </a:r>
            <a:r>
              <a:rPr lang="vi-VN" sz="6600" b="1">
                <a:latin typeface="Palatino Linotype" panose="02040502050505030304" pitchFamily="18" charset="0"/>
              </a:rPr>
              <a:t>Trả bài</a:t>
            </a:r>
            <a:endParaRPr lang="en-GB" sz="6600">
              <a:latin typeface="Palatino Linotype" panose="02040502050505030304" pitchFamily="18" charset="0"/>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flipH="1">
            <a:off x="5327340" y="5751598"/>
            <a:ext cx="595121" cy="71155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a:off x="731140" y="7829985"/>
            <a:ext cx="595121" cy="711557"/>
          </a:xfrm>
          <a:prstGeom prst="rect">
            <a:avLst/>
          </a:prstGeom>
        </p:spPr>
      </p:pic>
      <p:sp>
        <p:nvSpPr>
          <p:cNvPr id="9" name="Rectangle 8"/>
          <p:cNvSpPr/>
          <p:nvPr/>
        </p:nvSpPr>
        <p:spPr>
          <a:xfrm>
            <a:off x="7432438" y="1958541"/>
            <a:ext cx="4267200" cy="1754326"/>
          </a:xfrm>
          <a:prstGeom prst="rect">
            <a:avLst/>
          </a:prstGeom>
        </p:spPr>
        <p:txBody>
          <a:bodyPr wrap="square">
            <a:spAutoFit/>
          </a:bodyPr>
          <a:lstStyle/>
          <a:p>
            <a:pPr>
              <a:lnSpc>
                <a:spcPct val="150000"/>
              </a:lnSpc>
            </a:pPr>
            <a:r>
              <a:rPr lang="vi-VN" sz="3600" b="1">
                <a:latin typeface="Palatino Linotype" panose="02040502050505030304" pitchFamily="18" charset="0"/>
              </a:rPr>
              <a:t>a. Yêu cầu của kiểu bài</a:t>
            </a:r>
            <a:endParaRPr lang="en-GB" sz="3600">
              <a:latin typeface="Palatino Linotype" panose="02040502050505030304" pitchFamily="18" charset="0"/>
            </a:endParaRPr>
          </a:p>
        </p:txBody>
      </p:sp>
      <p:sp>
        <p:nvSpPr>
          <p:cNvPr id="5" name="Rectangle 4"/>
          <p:cNvSpPr/>
          <p:nvPr/>
        </p:nvSpPr>
        <p:spPr>
          <a:xfrm>
            <a:off x="7543800" y="3773443"/>
            <a:ext cx="2608406" cy="646331"/>
          </a:xfrm>
          <a:prstGeom prst="rect">
            <a:avLst/>
          </a:prstGeom>
        </p:spPr>
        <p:txBody>
          <a:bodyPr wrap="none">
            <a:spAutoFit/>
          </a:bodyPr>
          <a:lstStyle/>
          <a:p>
            <a:pPr algn="just">
              <a:spcAft>
                <a:spcPts val="0"/>
              </a:spcAft>
              <a:tabLst>
                <a:tab pos="1386840" algn="l"/>
              </a:tabLst>
            </a:pPr>
            <a:r>
              <a:rPr lang="vi-VN" sz="3600" b="1">
                <a:latin typeface="Palatino Linotype" panose="02040502050505030304" pitchFamily="18" charset="0"/>
                <a:ea typeface="MS Mincho"/>
              </a:rPr>
              <a:t>b. Nhận xét</a:t>
            </a:r>
            <a:endParaRPr lang="en-GB" sz="3600">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7831399" y="4618829"/>
            <a:ext cx="3810000" cy="1669496"/>
          </a:xfrm>
          <a:prstGeom prst="rect">
            <a:avLst/>
          </a:prstGeom>
        </p:spPr>
        <p:txBody>
          <a:bodyPr wrap="square">
            <a:spAutoFit/>
          </a:bodyPr>
          <a:lstStyle/>
          <a:p>
            <a:pPr algn="just">
              <a:lnSpc>
                <a:spcPct val="150000"/>
              </a:lnSpc>
              <a:spcAft>
                <a:spcPts val="0"/>
              </a:spcAft>
              <a:tabLst>
                <a:tab pos="1386840" algn="l"/>
              </a:tabLst>
            </a:pPr>
            <a:r>
              <a:rPr lang="vi-VN" sz="3600">
                <a:latin typeface="Palatino Linotype" panose="02040502050505030304" pitchFamily="18" charset="0"/>
                <a:ea typeface="MS Mincho"/>
              </a:rPr>
              <a:t>- Ưu điểm:</a:t>
            </a:r>
            <a:endParaRPr lang="en-GB" sz="3600">
              <a:latin typeface="Palatino Linotype" panose="02040502050505030304" pitchFamily="18" charset="0"/>
              <a:ea typeface="Times New Roman" panose="02020603050405020304" pitchFamily="18" charset="0"/>
            </a:endParaRPr>
          </a:p>
          <a:p>
            <a:pPr algn="just">
              <a:lnSpc>
                <a:spcPct val="150000"/>
              </a:lnSpc>
              <a:spcAft>
                <a:spcPts val="0"/>
              </a:spcAft>
              <a:tabLst>
                <a:tab pos="1386840" algn="l"/>
              </a:tabLst>
            </a:pPr>
            <a:r>
              <a:rPr lang="vi-VN" sz="3600">
                <a:latin typeface="Palatino Linotype" panose="02040502050505030304" pitchFamily="18" charset="0"/>
                <a:ea typeface="MS Mincho"/>
              </a:rPr>
              <a:t>- Nhược điểm:</a:t>
            </a:r>
            <a:endParaRPr lang="en-GB" sz="3600">
              <a:effectLst/>
              <a:latin typeface="Palatino Linotype" panose="02040502050505030304" pitchFamily="18" charset="0"/>
              <a:ea typeface="Times New Roman" panose="02020603050405020304" pitchFamily="18" charset="0"/>
            </a:endParaRPr>
          </a:p>
        </p:txBody>
      </p:sp>
      <p:sp>
        <p:nvSpPr>
          <p:cNvPr id="7" name="Rectangle 6"/>
          <p:cNvSpPr/>
          <p:nvPr/>
        </p:nvSpPr>
        <p:spPr>
          <a:xfrm>
            <a:off x="7772400" y="6409477"/>
            <a:ext cx="4366011" cy="1669496"/>
          </a:xfrm>
          <a:prstGeom prst="rect">
            <a:avLst/>
          </a:prstGeom>
        </p:spPr>
        <p:txBody>
          <a:bodyPr wrap="square">
            <a:spAutoFit/>
          </a:bodyPr>
          <a:lstStyle/>
          <a:p>
            <a:pPr algn="just">
              <a:lnSpc>
                <a:spcPct val="150000"/>
              </a:lnSpc>
              <a:spcAft>
                <a:spcPts val="0"/>
              </a:spcAft>
              <a:tabLst>
                <a:tab pos="1386840" algn="l"/>
              </a:tabLst>
            </a:pPr>
            <a:r>
              <a:rPr lang="vi-VN" sz="3600" b="1">
                <a:latin typeface="Palatino Linotype" panose="02040502050505030304" pitchFamily="18" charset="0"/>
                <a:ea typeface="MS Mincho"/>
              </a:rPr>
              <a:t>c. Chỉnh sửa và hoàn thiện</a:t>
            </a:r>
            <a:endParaRPr lang="en-GB" sz="3600">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1972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199" y="0"/>
            <a:ext cx="18211801" cy="10287000"/>
          </a:xfrm>
          <a:prstGeom prst="rect">
            <a:avLst/>
          </a:prstGeom>
        </p:spPr>
      </p:pic>
      <p:sp>
        <p:nvSpPr>
          <p:cNvPr id="5" name="Rectangle 4"/>
          <p:cNvSpPr/>
          <p:nvPr/>
        </p:nvSpPr>
        <p:spPr>
          <a:xfrm>
            <a:off x="6754710" y="952500"/>
            <a:ext cx="3324949" cy="707886"/>
          </a:xfrm>
          <a:prstGeom prst="rect">
            <a:avLst/>
          </a:prstGeom>
        </p:spPr>
        <p:txBody>
          <a:bodyPr wrap="none">
            <a:spAutoFit/>
          </a:bodyPr>
          <a:lstStyle/>
          <a:p>
            <a:pPr algn="ctr">
              <a:spcAft>
                <a:spcPts val="0"/>
              </a:spcAft>
            </a:pPr>
            <a:r>
              <a:rPr lang="vi-VN" sz="4000" b="1">
                <a:solidFill>
                  <a:srgbClr val="FF0000"/>
                </a:solidFill>
                <a:latin typeface="Palatino Linotype" panose="02040502050505030304" pitchFamily="18" charset="0"/>
                <a:ea typeface="Arial" panose="020B0604020202020204" pitchFamily="34" charset="0"/>
              </a:rPr>
              <a:t>BẢNG KIỂM</a:t>
            </a:r>
            <a:endParaRPr lang="en-GB" sz="3600">
              <a:effectLst/>
              <a:latin typeface="Palatino Linotype" panose="0204050205050503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37591511"/>
              </p:ext>
            </p:extLst>
          </p:nvPr>
        </p:nvGraphicFramePr>
        <p:xfrm>
          <a:off x="1600200" y="2482567"/>
          <a:ext cx="15386051" cy="5326380"/>
        </p:xfrm>
        <a:graphic>
          <a:graphicData uri="http://schemas.openxmlformats.org/drawingml/2006/table">
            <a:tbl>
              <a:tblPr firstRow="1" firstCol="1" bandRow="1">
                <a:tableStyleId>{5C22544A-7EE6-4342-B048-85BDC9FD1C3A}</a:tableStyleId>
              </a:tblPr>
              <a:tblGrid>
                <a:gridCol w="11201400">
                  <a:extLst>
                    <a:ext uri="{9D8B030D-6E8A-4147-A177-3AD203B41FA5}">
                      <a16:colId xmlns:a16="http://schemas.microsoft.com/office/drawing/2014/main" val="20000"/>
                    </a:ext>
                  </a:extLst>
                </a:gridCol>
                <a:gridCol w="1974851">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Tiêu chí</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Không 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1. Giới thiệu được nhân vật và sự việc liên quan đến nhân vật.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0">
                <a:tc>
                  <a:txBody>
                    <a:bodyPr/>
                    <a:lstStyle/>
                    <a:p>
                      <a:pPr>
                        <a:lnSpc>
                          <a:spcPct val="150000"/>
                        </a:lnSpc>
                        <a:spcAft>
                          <a:spcPts val="0"/>
                        </a:spcAft>
                        <a:tabLst>
                          <a:tab pos="1225550" algn="l"/>
                        </a:tabLst>
                      </a:pPr>
                      <a:r>
                        <a:rPr lang="en-US" sz="3200">
                          <a:solidFill>
                            <a:schemeClr val="tx1"/>
                          </a:solidFill>
                          <a:effectLst/>
                          <a:latin typeface="Times New Roman" panose="02020603050405020304" pitchFamily="18" charset="0"/>
                          <a:cs typeface="Times New Roman" panose="02020603050405020304" pitchFamily="18" charset="0"/>
                        </a:rPr>
                        <a:t>2. Cung cấp được thông tin về sự việc mà bài viết nói tới.</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3. Trình bày được diễn biến của sự việc. Có sử dụng yếu tố miêu tả trong khi kể.</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4. Nêu được ý nghĩa của sự việc được nói tới.</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0">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5. Đảm bảo yêu cầu về chính tả, diễn đạt (dùng từ, đặt câu, sử dụng từ ngữ liên kết câu và liên kết đoạn văn,...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795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106" t="868" r="28177"/>
          <a:stretch>
            <a:fillRect/>
          </a:stretch>
        </p:blipFill>
        <p:spPr>
          <a:xfrm rot="5400000">
            <a:off x="4641592" y="-2652749"/>
            <a:ext cx="8305628" cy="1623883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39912" y="-1731023"/>
            <a:ext cx="2423432" cy="346204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59211" y="-1731023"/>
            <a:ext cx="2423432" cy="3462045"/>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03508" flipH="1" flipV="1">
            <a:off x="-327530" y="7103447"/>
            <a:ext cx="1463286" cy="5260180"/>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7242618" y="6295363"/>
            <a:ext cx="2838056" cy="6876348"/>
          </a:xfrm>
          <a:prstGeom prst="rect">
            <a:avLst/>
          </a:prstGeom>
        </p:spPr>
      </p:pic>
      <p:sp>
        <p:nvSpPr>
          <p:cNvPr id="3" name="Rectangle 2"/>
          <p:cNvSpPr/>
          <p:nvPr/>
        </p:nvSpPr>
        <p:spPr>
          <a:xfrm>
            <a:off x="5822354" y="2952983"/>
            <a:ext cx="6643293" cy="1067600"/>
          </a:xfrm>
          <a:prstGeom prst="rect">
            <a:avLst/>
          </a:prstGeom>
        </p:spPr>
        <p:txBody>
          <a:bodyPr wrap="none">
            <a:spAutoFit/>
          </a:bodyPr>
          <a:lstStyle/>
          <a:p>
            <a:pPr algn="ctr">
              <a:lnSpc>
                <a:spcPct val="150000"/>
              </a:lnSpc>
            </a:pPr>
            <a:r>
              <a:rPr lang="en-US" sz="4800" b="1">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HƯỚNG DẪN TỰ HỌC</a:t>
            </a:r>
            <a:endParaRPr lang="en-GB" sz="480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 name="Rectangle 3"/>
          <p:cNvSpPr/>
          <p:nvPr/>
        </p:nvSpPr>
        <p:spPr>
          <a:xfrm>
            <a:off x="4800600" y="4416803"/>
            <a:ext cx="8686800" cy="4409797"/>
          </a:xfrm>
          <a:prstGeom prst="rect">
            <a:avLst/>
          </a:prstGeom>
        </p:spPr>
        <p:txBody>
          <a:bodyPr wrap="square">
            <a:spAutoFit/>
          </a:bodyPr>
          <a:lstStyle/>
          <a:p>
            <a:pPr>
              <a:lnSpc>
                <a:spcPct val="150000"/>
              </a:lnSpc>
            </a:pPr>
            <a:r>
              <a:rPr lang="vi-VN" sz="4800"/>
              <a:t>+ </a:t>
            </a:r>
            <a:r>
              <a:rPr lang="pt-BR" sz="4800"/>
              <a:t>Học bài, nắm chắc cách viết của kiểu bài.</a:t>
            </a:r>
            <a:endParaRPr lang="en-GB" sz="4800"/>
          </a:p>
          <a:p>
            <a:pPr>
              <a:lnSpc>
                <a:spcPct val="150000"/>
              </a:lnSpc>
            </a:pPr>
            <a:r>
              <a:rPr lang="pt-BR" sz="4800"/>
              <a:t>+ Lưu trữ lại Phiếu học tập vào hồ sơ cá nhân.</a:t>
            </a:r>
            <a:endParaRPr lang="en-GB" sz="4800"/>
          </a:p>
        </p:txBody>
      </p:sp>
    </p:spTree>
    <p:extLst>
      <p:ext uri="{BB962C8B-B14F-4D97-AF65-F5344CB8AC3E}">
        <p14:creationId xmlns:p14="http://schemas.microsoft.com/office/powerpoint/2010/main" val="5525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65896" y="-429419"/>
            <a:ext cx="15678716" cy="915066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5415" y="2851357"/>
            <a:ext cx="6841311" cy="924501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370">
            <a:off x="3817189" y="1983985"/>
            <a:ext cx="948535" cy="1134118"/>
          </a:xfrm>
          <a:prstGeom prst="rect">
            <a:avLst/>
          </a:prstGeom>
        </p:spPr>
      </p:pic>
      <p:sp>
        <p:nvSpPr>
          <p:cNvPr id="8" name="Rectangle 7"/>
          <p:cNvSpPr/>
          <p:nvPr/>
        </p:nvSpPr>
        <p:spPr>
          <a:xfrm>
            <a:off x="6172200" y="571500"/>
            <a:ext cx="10552793" cy="6740307"/>
          </a:xfrm>
          <a:prstGeom prst="rect">
            <a:avLst/>
          </a:prstGeom>
        </p:spPr>
        <p:txBody>
          <a:bodyPr wrap="square">
            <a:spAutoFit/>
          </a:bodyPr>
          <a:lstStyle/>
          <a:p>
            <a:pPr algn="just">
              <a:lnSpc>
                <a:spcPct val="150000"/>
              </a:lnSpc>
              <a:spcAft>
                <a:spcPts val="0"/>
              </a:spcAft>
              <a:tabLst>
                <a:tab pos="489585" algn="l"/>
              </a:tabLst>
            </a:pPr>
            <a:r>
              <a:rPr lang="vi-VN" sz="48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Trả lời câu hỏi sau:</a:t>
            </a:r>
          </a:p>
          <a:p>
            <a:pPr marL="342900" lvl="0" indent="-342900" algn="just">
              <a:lnSpc>
                <a:spcPct val="150000"/>
              </a:lnSpc>
              <a:spcAft>
                <a:spcPts val="0"/>
              </a:spcAft>
              <a:buFont typeface="+mj-lt"/>
              <a:buAutoNum type="arabicParenR"/>
              <a:tabLst>
                <a:tab pos="489585" algn="l"/>
              </a:tabLst>
            </a:pPr>
            <a:r>
              <a:rPr lang="vi-VN" sz="48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Mục đích của người viết văn bản “Dấu ấn Hồ Khanh” là gì?</a:t>
            </a:r>
            <a:endParaRPr lang="en-GB" sz="44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a:p>
            <a:pPr marL="342900" lvl="0" indent="-342900" algn="just">
              <a:lnSpc>
                <a:spcPct val="150000"/>
              </a:lnSpc>
              <a:spcAft>
                <a:spcPts val="0"/>
              </a:spcAft>
              <a:buFont typeface="+mj-lt"/>
              <a:buAutoNum type="arabicParenR"/>
              <a:tabLst>
                <a:tab pos="489585" algn="l"/>
              </a:tabLst>
            </a:pPr>
            <a:r>
              <a:rPr lang="vi-VN" sz="4800" b="1"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Sau khi đọc xong “Dấu ấn Hồ Khanh” em có thu thập thêm được thông tin mới hay không?</a:t>
            </a:r>
            <a:r>
              <a:rPr lang="vi-VN" sz="4800" b="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endParaRPr lang="en-GB" sz="4400" b="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381000" y="1066015"/>
            <a:ext cx="11040066" cy="7353551"/>
            <a:chOff x="159219" y="810660"/>
            <a:chExt cx="12626932" cy="6784890"/>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159219" y="810660"/>
              <a:ext cx="11749949" cy="678489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sp>
        <p:nvSpPr>
          <p:cNvPr id="10" name="TextBox 10"/>
          <p:cNvSpPr txBox="1"/>
          <p:nvPr/>
        </p:nvSpPr>
        <p:spPr>
          <a:xfrm>
            <a:off x="1281821" y="1812397"/>
            <a:ext cx="8751437" cy="5539978"/>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191EFB"/>
                </a:solidFill>
                <a:effectLst>
                  <a:outerShdw blurRad="38100" dist="38100" dir="2700000" algn="tl">
                    <a:srgbClr val="000000">
                      <a:alpha val="43137"/>
                    </a:srgbClr>
                  </a:outerShdw>
                </a:effectLst>
                <a:latin typeface="Palatino Linotype" panose="02040502050505030304" pitchFamily="18" charset="0"/>
              </a:rPr>
              <a:t>HOẠT ĐỘNG 2</a:t>
            </a:r>
          </a:p>
          <a:p>
            <a:pPr algn="ctr">
              <a:lnSpc>
                <a:spcPct val="150000"/>
              </a:lnSpc>
              <a:spcBef>
                <a:spcPct val="0"/>
              </a:spcBef>
            </a:pPr>
            <a:r>
              <a:rPr lang="vi-VN" sz="8000" b="1" dirty="0">
                <a:solidFill>
                  <a:srgbClr val="2C2C2E"/>
                </a:solidFill>
                <a:effectLst>
                  <a:outerShdw blurRad="38100" dist="38100" dir="2700000" algn="tl">
                    <a:srgbClr val="000000">
                      <a:alpha val="43137"/>
                    </a:srgbClr>
                  </a:outerShdw>
                </a:effectLst>
                <a:latin typeface="Palatino Linotype" panose="02040502050505030304" pitchFamily="18" charset="0"/>
              </a:rPr>
              <a:t>HÌNH THÀNH KIẾN THỨC</a:t>
            </a:r>
            <a:endParaRPr lang="en-US" sz="8000" b="1" dirty="0">
              <a:solidFill>
                <a:srgbClr val="2C2C2E"/>
              </a:solidFill>
              <a:effectLst>
                <a:outerShdw blurRad="38100" dist="38100" dir="2700000" algn="tl">
                  <a:srgbClr val="000000">
                    <a:alpha val="43137"/>
                  </a:srgbClr>
                </a:outerShdw>
              </a:effectLst>
              <a:latin typeface="Palatino Linotype" panose="02040502050505030304" pitchFamily="18"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5291287" y="4767088"/>
            <a:ext cx="4327318" cy="4979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56123" y="8245433"/>
            <a:ext cx="30579547" cy="1528977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97297" y="2299185"/>
            <a:ext cx="4646337" cy="732230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51305" r="74364"/>
          <a:stretch>
            <a:fillRect/>
          </a:stretch>
        </p:blipFill>
        <p:spPr>
          <a:xfrm>
            <a:off x="10108083" y="6731245"/>
            <a:ext cx="1811131" cy="252705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492821">
            <a:off x="16249478" y="2546074"/>
            <a:ext cx="951870" cy="66630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693098">
            <a:off x="11685252" y="5240913"/>
            <a:ext cx="951870" cy="666309"/>
          </a:xfrm>
          <a:prstGeom prst="rect">
            <a:avLst/>
          </a:prstGeom>
        </p:spPr>
      </p:pic>
      <p:sp>
        <p:nvSpPr>
          <p:cNvPr id="10" name="Rectangle 9"/>
          <p:cNvSpPr/>
          <p:nvPr/>
        </p:nvSpPr>
        <p:spPr>
          <a:xfrm>
            <a:off x="2460999" y="1231663"/>
            <a:ext cx="9144000" cy="5632311"/>
          </a:xfrm>
          <a:prstGeom prst="rect">
            <a:avLst/>
          </a:prstGeom>
        </p:spPr>
        <p:txBody>
          <a:bodyPr>
            <a:spAutoFit/>
          </a:bodyPr>
          <a:lstStyle/>
          <a:p>
            <a:pPr algn="ctr">
              <a:lnSpc>
                <a:spcPct val="150000"/>
              </a:lnSpc>
              <a:spcAft>
                <a:spcPts val="0"/>
              </a:spcAft>
            </a:pPr>
            <a:r>
              <a:rPr lang="vi-VN"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 tích bài viết tham khảo)</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marL="215900" indent="12700" algn="ctr">
              <a:lnSpc>
                <a:spcPct val="150000"/>
              </a:lnSpc>
              <a:spcAft>
                <a:spcPts val="0"/>
              </a:spcAft>
            </a:pPr>
            <a:r>
              <a:rPr lang="vi-VN" sz="4800" i="1">
                <a:latin typeface="Times New Roman" panose="02020603050405020304" pitchFamily="18" charset="0"/>
                <a:ea typeface="Times New Roman" panose="02020603050405020304" pitchFamily="18" charset="0"/>
                <a:cs typeface="Times New Roman" panose="02020603050405020304" pitchFamily="18" charset="0"/>
              </a:rPr>
              <a:t>Hoàn thiện bảng sau bằng cách ghi câu trả lời vào cột bên phải tương đương với câu hỏi ở cột trái.</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2708358" y="3594902"/>
            <a:ext cx="22146455" cy="260268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14248" y="527794"/>
            <a:ext cx="13348715" cy="7130306"/>
          </a:xfrm>
          <a:prstGeom prst="rect">
            <a:avLst/>
          </a:prstGeom>
          <a:effectLst>
            <a:innerShdw blurRad="63500" dist="50800" dir="16200000">
              <a:prstClr val="black">
                <a:alpha val="50000"/>
              </a:prstClr>
            </a:innerShdw>
          </a:effectLst>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91584" y="4421041"/>
            <a:ext cx="3683310" cy="541663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777397" y="4237921"/>
            <a:ext cx="1959836" cy="541663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68370" flipH="1">
            <a:off x="2366916" y="1446198"/>
            <a:ext cx="930025" cy="111198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4288">
            <a:off x="16479169" y="3573168"/>
            <a:ext cx="944696" cy="112952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83439160"/>
              </p:ext>
            </p:extLst>
          </p:nvPr>
        </p:nvGraphicFramePr>
        <p:xfrm>
          <a:off x="2831793" y="717721"/>
          <a:ext cx="12484407" cy="5893375"/>
        </p:xfrm>
        <a:graphic>
          <a:graphicData uri="http://schemas.openxmlformats.org/drawingml/2006/table">
            <a:tbl>
              <a:tblPr firstRow="1" firstCol="1" bandRow="1">
                <a:tableStyleId>{5C22544A-7EE6-4342-B048-85BDC9FD1C3A}</a:tableStyleId>
              </a:tblPr>
              <a:tblGrid>
                <a:gridCol w="10655607">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0">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Câu hỏi</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Trả lời</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1) Bài viết kể về sự việc gì?</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2) Sự việc đó có thật không? Và liên quan đến nhân vật nào?</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3) Diễn biến của sự việc như thế nào?</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4) Sự việc có ý nghĩa ra sao?</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5) Người viết bày tỏ suy nghĩ gì về sự việc được kể?</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6) Bài viết có những câu văn miêu tả nào?</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990600" y="678343"/>
            <a:ext cx="13068300" cy="1927644"/>
          </a:xfrm>
          <a:prstGeom prst="rect">
            <a:avLst/>
          </a:prstGeom>
        </p:spPr>
        <p:txBody>
          <a:bodyPr wrap="square" lIns="0" tIns="0" rIns="0" bIns="0" rtlCol="0" anchor="t">
            <a:spAutoFit/>
          </a:bodyPr>
          <a:lstStyle/>
          <a:p>
            <a:pPr lvl="0" algn="ctr">
              <a:lnSpc>
                <a:spcPct val="150000"/>
              </a:lnSpc>
              <a:spcBef>
                <a:spcPct val="0"/>
              </a:spcBef>
            </a:pPr>
            <a:r>
              <a:rPr lang="en-US" sz="4400" b="1">
                <a:latin typeface="Palatino Linotype" panose="02040502050505030304" pitchFamily="18" charset="0"/>
              </a:rPr>
              <a:t>1. Tìm hiểu bài văn </a:t>
            </a:r>
            <a:r>
              <a:rPr lang="vi-VN" sz="4400" b="1">
                <a:latin typeface="Palatino Linotype" panose="02040502050505030304" pitchFamily="18" charset="0"/>
              </a:rPr>
              <a:t>kể lại sự việc có thật liên quan đến một nhân vật lịch sử</a:t>
            </a:r>
            <a:endParaRPr lang="en-US" sz="4400">
              <a:solidFill>
                <a:srgbClr val="262A55"/>
              </a:solidFill>
              <a:latin typeface="Palatino Linotype" panose="02040502050505030304"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5579" y="3259778"/>
            <a:ext cx="6100884" cy="587412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53600" y="3162301"/>
            <a:ext cx="6283460" cy="627843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1561" flipH="1">
            <a:off x="2306739" y="3811259"/>
            <a:ext cx="1075865" cy="128636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959">
            <a:off x="7220160" y="7334457"/>
            <a:ext cx="1075865" cy="12863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4578" flipH="1">
            <a:off x="10188718" y="3890824"/>
            <a:ext cx="1075865" cy="128636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3812">
            <a:off x="15077792" y="7334457"/>
            <a:ext cx="1075865" cy="1286361"/>
          </a:xfrm>
          <a:prstGeom prst="rect">
            <a:avLst/>
          </a:prstGeom>
        </p:spPr>
      </p:pic>
      <p:sp>
        <p:nvSpPr>
          <p:cNvPr id="15" name="Rectangle 14"/>
          <p:cNvSpPr/>
          <p:nvPr/>
        </p:nvSpPr>
        <p:spPr>
          <a:xfrm>
            <a:off x="10690838" y="3842351"/>
            <a:ext cx="4625362" cy="4708981"/>
          </a:xfrm>
          <a:prstGeom prst="rect">
            <a:avLst/>
          </a:prstGeom>
        </p:spPr>
        <p:txBody>
          <a:bodyPr wrap="square">
            <a:spAutoFit/>
          </a:bodyPr>
          <a:lstStyle/>
          <a:p>
            <a:pPr algn="just">
              <a:lnSpc>
                <a:spcPct val="150000"/>
              </a:lnSpc>
              <a:spcAft>
                <a:spcPts val="0"/>
              </a:spcAft>
            </a:pPr>
            <a:r>
              <a:rPr lang="vi-VN" sz="4000" i="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Từ dẫn chứng trong VB </a:t>
            </a:r>
            <a:r>
              <a:rPr lang="vi-VN" sz="40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 "</a:t>
            </a:r>
            <a:r>
              <a:rPr lang="vi-VN" sz="4000" i="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Dấu ấn Hồ Khanh"</a:t>
            </a:r>
            <a:r>
              <a:rPr lang="vi-VN" sz="4000" i="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em hãy minh hoạ cho những yêu cầu đó.</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6" name="Rectangle 15"/>
          <p:cNvSpPr/>
          <p:nvPr/>
        </p:nvSpPr>
        <p:spPr>
          <a:xfrm>
            <a:off x="3048000" y="4060042"/>
            <a:ext cx="4382771" cy="3785652"/>
          </a:xfrm>
          <a:prstGeom prst="rect">
            <a:avLst/>
          </a:prstGeom>
        </p:spPr>
        <p:txBody>
          <a:bodyPr wrap="square">
            <a:spAutoFit/>
          </a:bodyPr>
          <a:lstStyle/>
          <a:p>
            <a:pPr algn="just">
              <a:lnSpc>
                <a:spcPct val="150000"/>
              </a:lnSpc>
              <a:spcAft>
                <a:spcPts val="0"/>
              </a:spcAft>
            </a:pPr>
            <a:r>
              <a:rPr lang="vi-VN" sz="4000" i="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Bài văn thuyết minh thuật lại một sự kiện cần đáp ứng những yêu cầu nào?</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1280821" y="4041155"/>
            <a:ext cx="22146455" cy="26026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176" y="1631134"/>
            <a:ext cx="4940378" cy="76541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36316">
            <a:off x="2478035" y="1141997"/>
            <a:ext cx="951870" cy="6663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88495">
            <a:off x="886095" y="3703573"/>
            <a:ext cx="951870" cy="666309"/>
          </a:xfrm>
          <a:prstGeom prst="rect">
            <a:avLst/>
          </a:prstGeom>
        </p:spPr>
      </p:pic>
      <p:sp>
        <p:nvSpPr>
          <p:cNvPr id="10" name="Rounded Rectangle 9"/>
          <p:cNvSpPr/>
          <p:nvPr/>
        </p:nvSpPr>
        <p:spPr>
          <a:xfrm>
            <a:off x="12298390" y="611140"/>
            <a:ext cx="4708840" cy="449580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1201400" y="4686300"/>
            <a:ext cx="4708840" cy="449580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8216140" y="546870"/>
            <a:ext cx="4708840" cy="449580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931164" y="598440"/>
            <a:ext cx="4708840" cy="449580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817878" y="4737870"/>
            <a:ext cx="4708840" cy="449580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rot="10800000" flipV="1">
            <a:off x="4139827" y="798772"/>
            <a:ext cx="3861172" cy="3785652"/>
          </a:xfrm>
          <a:prstGeom prst="rect">
            <a:avLst/>
          </a:prstGeom>
        </p:spPr>
        <p:txBody>
          <a:bodyPr wrap="square">
            <a:spAutoFit/>
          </a:bodyPr>
          <a:lstStyle/>
          <a:p>
            <a:pPr algn="just">
              <a:lnSpc>
                <a:spcPct val="150000"/>
              </a:lnSpc>
              <a:spcAft>
                <a:spcPts val="0"/>
              </a:spcAft>
              <a:tabLst>
                <a:tab pos="489585" algn="l"/>
              </a:tabLst>
            </a:pPr>
            <a:r>
              <a:rPr lang="vi-VN" sz="32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Nhân vật được lựa chọn phải có vai trò (dù ít hay nhiều) trong bối cảnh lịch sử đương thời.</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6" name="Rectangle 15"/>
          <p:cNvSpPr/>
          <p:nvPr/>
        </p:nvSpPr>
        <p:spPr>
          <a:xfrm rot="10800000" flipV="1">
            <a:off x="8983521" y="770285"/>
            <a:ext cx="3005677" cy="3785652"/>
          </a:xfrm>
          <a:prstGeom prst="rect">
            <a:avLst/>
          </a:prstGeom>
        </p:spPr>
        <p:txBody>
          <a:bodyPr wrap="square">
            <a:spAutoFit/>
          </a:bodyPr>
          <a:lstStyle/>
          <a:p>
            <a:pPr algn="just">
              <a:lnSpc>
                <a:spcPct val="150000"/>
              </a:lnSpc>
              <a:spcAft>
                <a:spcPts val="0"/>
              </a:spcAft>
              <a:tabLst>
                <a:tab pos="712470" algn="l"/>
              </a:tabLst>
            </a:pPr>
            <a:r>
              <a:rPr lang="vi-VN" sz="32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Sự việc được kể liên quan đến nhân vật đó phải có thật.</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rot="10800000" flipV="1">
            <a:off x="13555820" y="639922"/>
            <a:ext cx="3142218" cy="3785652"/>
          </a:xfrm>
          <a:prstGeom prst="rect">
            <a:avLst/>
          </a:prstGeom>
        </p:spPr>
        <p:txBody>
          <a:bodyPr wrap="square">
            <a:spAutoFit/>
          </a:bodyPr>
          <a:lstStyle/>
          <a:p>
            <a:pPr algn="just">
              <a:lnSpc>
                <a:spcPct val="150000"/>
              </a:lnSpc>
              <a:spcAft>
                <a:spcPts val="0"/>
              </a:spcAft>
              <a:tabLst>
                <a:tab pos="712470" algn="l"/>
              </a:tabLst>
            </a:pPr>
            <a:r>
              <a:rPr lang="vi-VN" sz="32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Sự việc đó phải có ý nghĩa trong bối cảnh lịch sử nhất định.</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8" name="Rectangle 17"/>
          <p:cNvSpPr/>
          <p:nvPr/>
        </p:nvSpPr>
        <p:spPr>
          <a:xfrm>
            <a:off x="5334295" y="5774180"/>
            <a:ext cx="3676006" cy="2308324"/>
          </a:xfrm>
          <a:prstGeom prst="rect">
            <a:avLst/>
          </a:prstGeom>
        </p:spPr>
        <p:txBody>
          <a:bodyPr wrap="square">
            <a:spAutoFit/>
          </a:bodyPr>
          <a:lstStyle/>
          <a:p>
            <a:pPr algn="just">
              <a:lnSpc>
                <a:spcPct val="150000"/>
              </a:lnSpc>
              <a:spcAft>
                <a:spcPts val="0"/>
              </a:spcAft>
              <a:tabLst>
                <a:tab pos="712470" algn="l"/>
              </a:tabLst>
            </a:pPr>
            <a:r>
              <a:rPr lang="vi-VN" sz="32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Kể được sự việc theo trình tự hợp lí.</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9" name="Rectangle 18"/>
          <p:cNvSpPr/>
          <p:nvPr/>
        </p:nvSpPr>
        <p:spPr>
          <a:xfrm>
            <a:off x="11603961" y="5187424"/>
            <a:ext cx="3903718" cy="3785652"/>
          </a:xfrm>
          <a:prstGeom prst="rect">
            <a:avLst/>
          </a:prstGeom>
        </p:spPr>
        <p:txBody>
          <a:bodyPr wrap="square">
            <a:spAutoFit/>
          </a:bodyPr>
          <a:lstStyle/>
          <a:p>
            <a:pPr algn="just">
              <a:lnSpc>
                <a:spcPct val="150000"/>
              </a:lnSpc>
              <a:spcAft>
                <a:spcPts val="0"/>
              </a:spcAft>
              <a:tabLst>
                <a:tab pos="712470" algn="l"/>
              </a:tabLst>
            </a:pPr>
            <a:r>
              <a:rPr lang="vi-VN" sz="32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Bài viết nêu được suy nghĩ, ấn tượng của người viết và có sử dụng yếu tố miêu tả.</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6448">
            <a:off x="-5548736" y="-2078097"/>
            <a:ext cx="22146455" cy="26026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91899" y="1438550"/>
            <a:ext cx="3691555" cy="74920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0614" flipH="1">
            <a:off x="11754608" y="1530342"/>
            <a:ext cx="934381" cy="111719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1576" flipH="1">
            <a:off x="16429545" y="3148575"/>
            <a:ext cx="841522" cy="1006168"/>
          </a:xfrm>
          <a:prstGeom prst="rect">
            <a:avLst/>
          </a:prstGeom>
        </p:spPr>
      </p:pic>
      <p:sp>
        <p:nvSpPr>
          <p:cNvPr id="10" name="Rectangle 9"/>
          <p:cNvSpPr/>
          <p:nvPr/>
        </p:nvSpPr>
        <p:spPr>
          <a:xfrm>
            <a:off x="1028700" y="479870"/>
            <a:ext cx="8127546" cy="769441"/>
          </a:xfrm>
          <a:prstGeom prst="rect">
            <a:avLst/>
          </a:prstGeom>
        </p:spPr>
        <p:txBody>
          <a:bodyPr wrap="none">
            <a:spAutoFit/>
          </a:bodyPr>
          <a:lstStyle/>
          <a:p>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Phân tích bài viết tham khảo</a:t>
            </a:r>
            <a:endParaRPr lang="en-GB" sz="4400">
              <a:effectLst>
                <a:outerShdw blurRad="38100" dist="38100" dir="2700000" algn="tl">
                  <a:srgbClr val="000000">
                    <a:alpha val="43137"/>
                  </a:srgbClr>
                </a:outerShdw>
              </a:effectLst>
              <a:latin typeface="Palatino Linotype" panose="02040502050505030304" pitchFamily="18" charset="0"/>
            </a:endParaRPr>
          </a:p>
        </p:txBody>
      </p:sp>
      <p:sp>
        <p:nvSpPr>
          <p:cNvPr id="11" name="Right Arrow Callout 10"/>
          <p:cNvSpPr/>
          <p:nvPr/>
        </p:nvSpPr>
        <p:spPr>
          <a:xfrm>
            <a:off x="571500" y="3651659"/>
            <a:ext cx="10575118" cy="2438400"/>
          </a:xfrm>
          <a:prstGeom prst="rightArrowCallout">
            <a:avLst>
              <a:gd name="adj1" fmla="val 54788"/>
              <a:gd name="adj2" fmla="val 15481"/>
              <a:gd name="adj3" fmla="val 18194"/>
              <a:gd name="adj4" fmla="val 90899"/>
            </a:avLst>
          </a:prstGeom>
          <a:solidFill>
            <a:sysClr val="window" lastClr="FFFFFF"/>
          </a:solidFill>
          <a:ln w="60325" cap="flat" cmpd="sng" algn="ctr">
            <a:solidFill>
              <a:srgbClr val="9BBB59"/>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2" name="Right Arrow Callout 11"/>
          <p:cNvSpPr/>
          <p:nvPr/>
        </p:nvSpPr>
        <p:spPr>
          <a:xfrm>
            <a:off x="558800" y="1671038"/>
            <a:ext cx="10575117" cy="1279422"/>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4" name="Right Arrow Callout 13"/>
          <p:cNvSpPr/>
          <p:nvPr/>
        </p:nvSpPr>
        <p:spPr>
          <a:xfrm>
            <a:off x="609600" y="6742815"/>
            <a:ext cx="10896600" cy="2420321"/>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lvl="0" algn="ctr" defTabSz="914400">
              <a:defRPr/>
            </a:pPr>
            <a:endParaRPr lang="en-US" sz="4400" kern="0" dirty="0">
              <a:solidFill>
                <a:srgbClr val="C00000"/>
              </a:solidFill>
              <a:latin typeface="Arial" pitchFamily="34" charset="0"/>
              <a:cs typeface="Arial" pitchFamily="34" charset="0"/>
              <a:sym typeface="Wingdings" pitchFamily="2" charset="2"/>
            </a:endParaRPr>
          </a:p>
        </p:txBody>
      </p:sp>
      <p:sp>
        <p:nvSpPr>
          <p:cNvPr id="15" name="Rectangle 14"/>
          <p:cNvSpPr/>
          <p:nvPr/>
        </p:nvSpPr>
        <p:spPr>
          <a:xfrm>
            <a:off x="662889" y="2018361"/>
            <a:ext cx="9230412" cy="584775"/>
          </a:xfrm>
          <a:prstGeom prst="rect">
            <a:avLst/>
          </a:prstGeom>
        </p:spPr>
        <p:txBody>
          <a:bodyPr wrap="none">
            <a:spAutoFit/>
          </a:bodyPr>
          <a:lstStyle/>
          <a:p>
            <a:pPr algn="just">
              <a:spcAft>
                <a:spcPts val="0"/>
              </a:spcAft>
            </a:pPr>
            <a:r>
              <a:rPr lang="vi-VN" sz="32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Bài viết kể về sự việc: </a:t>
            </a: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màn “trình diễn” ánh sáng.</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6" name="Rectangle 15"/>
          <p:cNvSpPr/>
          <p:nvPr/>
        </p:nvSpPr>
        <p:spPr>
          <a:xfrm>
            <a:off x="609601" y="4073386"/>
            <a:ext cx="9258300" cy="1494255"/>
          </a:xfrm>
          <a:prstGeom prst="rect">
            <a:avLst/>
          </a:prstGeom>
        </p:spPr>
        <p:txBody>
          <a:bodyPr wrap="square">
            <a:spAutoFit/>
          </a:bodyPr>
          <a:lstStyle/>
          <a:p>
            <a:pPr algn="just">
              <a:lnSpc>
                <a:spcPct val="150000"/>
              </a:lnSpc>
              <a:spcAft>
                <a:spcPts val="0"/>
              </a:spcAft>
            </a:pPr>
            <a:r>
              <a:rPr lang="vi-VN" sz="32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a:t>
            </a: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Sự việc đó có thật và liên quan đến nhà khoa học nổi tiếng Thô-mát Ê-đi-xơn.</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17" name="Rectangle 16"/>
          <p:cNvSpPr/>
          <p:nvPr/>
        </p:nvSpPr>
        <p:spPr>
          <a:xfrm>
            <a:off x="749301" y="6845752"/>
            <a:ext cx="9144000" cy="2232919"/>
          </a:xfrm>
          <a:prstGeom prst="rect">
            <a:avLst/>
          </a:prstGeom>
        </p:spPr>
        <p:txBody>
          <a:bodyPr>
            <a:spAutoFit/>
          </a:bodyPr>
          <a:lstStyle/>
          <a:p>
            <a:pPr algn="just">
              <a:lnSpc>
                <a:spcPct val="150000"/>
              </a:lnSpc>
              <a:spcAft>
                <a:spcPts val="0"/>
              </a:spcAft>
            </a:pPr>
            <a:r>
              <a:rPr lang="vi-VN" sz="3200" i="1">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3) Diễn biến của sự việc: </a:t>
            </a:r>
            <a:r>
              <a:rPr lang="vi-VN" sz="32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Ê-đi-xơn đã cho treo hàng trăm bóng đèn điện quanh phòng thí nghiệm, quanh nhà và dọc con đường nơi ông sống.</a:t>
            </a:r>
            <a:endParaRPr lang="en-GB" sz="28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80">
                                          <p:stCondLst>
                                            <p:cond delay="0"/>
                                          </p:stCondLst>
                                        </p:cTn>
                                        <p:tgtEl>
                                          <p:spTgt spid="16"/>
                                        </p:tgtEl>
                                      </p:cBhvr>
                                    </p:animEffect>
                                    <p:anim calcmode="lin" valueType="num">
                                      <p:cBhvr>
                                        <p:cTn id="5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9" dur="26">
                                          <p:stCondLst>
                                            <p:cond delay="650"/>
                                          </p:stCondLst>
                                        </p:cTn>
                                        <p:tgtEl>
                                          <p:spTgt spid="16"/>
                                        </p:tgtEl>
                                      </p:cBhvr>
                                      <p:to x="100000" y="60000"/>
                                    </p:animScale>
                                    <p:animScale>
                                      <p:cBhvr>
                                        <p:cTn id="60" dur="166" decel="50000">
                                          <p:stCondLst>
                                            <p:cond delay="676"/>
                                          </p:stCondLst>
                                        </p:cTn>
                                        <p:tgtEl>
                                          <p:spTgt spid="16"/>
                                        </p:tgtEl>
                                      </p:cBhvr>
                                      <p:to x="100000" y="100000"/>
                                    </p:animScale>
                                    <p:animScale>
                                      <p:cBhvr>
                                        <p:cTn id="61" dur="26">
                                          <p:stCondLst>
                                            <p:cond delay="1312"/>
                                          </p:stCondLst>
                                        </p:cTn>
                                        <p:tgtEl>
                                          <p:spTgt spid="16"/>
                                        </p:tgtEl>
                                      </p:cBhvr>
                                      <p:to x="100000" y="80000"/>
                                    </p:animScale>
                                    <p:animScale>
                                      <p:cBhvr>
                                        <p:cTn id="62" dur="166" decel="50000">
                                          <p:stCondLst>
                                            <p:cond delay="1338"/>
                                          </p:stCondLst>
                                        </p:cTn>
                                        <p:tgtEl>
                                          <p:spTgt spid="16"/>
                                        </p:tgtEl>
                                      </p:cBhvr>
                                      <p:to x="100000" y="100000"/>
                                    </p:animScale>
                                    <p:animScale>
                                      <p:cBhvr>
                                        <p:cTn id="63" dur="26">
                                          <p:stCondLst>
                                            <p:cond delay="1642"/>
                                          </p:stCondLst>
                                        </p:cTn>
                                        <p:tgtEl>
                                          <p:spTgt spid="16"/>
                                        </p:tgtEl>
                                      </p:cBhvr>
                                      <p:to x="100000" y="90000"/>
                                    </p:animScale>
                                    <p:animScale>
                                      <p:cBhvr>
                                        <p:cTn id="64" dur="166" decel="50000">
                                          <p:stCondLst>
                                            <p:cond delay="1668"/>
                                          </p:stCondLst>
                                        </p:cTn>
                                        <p:tgtEl>
                                          <p:spTgt spid="16"/>
                                        </p:tgtEl>
                                      </p:cBhvr>
                                      <p:to x="100000" y="100000"/>
                                    </p:animScale>
                                    <p:animScale>
                                      <p:cBhvr>
                                        <p:cTn id="65" dur="26">
                                          <p:stCondLst>
                                            <p:cond delay="1808"/>
                                          </p:stCondLst>
                                        </p:cTn>
                                        <p:tgtEl>
                                          <p:spTgt spid="16"/>
                                        </p:tgtEl>
                                      </p:cBhvr>
                                      <p:to x="100000" y="95000"/>
                                    </p:animScale>
                                    <p:animScale>
                                      <p:cBhvr>
                                        <p:cTn id="66" dur="166" decel="50000">
                                          <p:stCondLst>
                                            <p:cond delay="1834"/>
                                          </p:stCondLst>
                                        </p:cTn>
                                        <p:tgtEl>
                                          <p:spTgt spid="16"/>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down)">
                                      <p:cBhvr>
                                        <p:cTn id="69" dur="580">
                                          <p:stCondLst>
                                            <p:cond delay="0"/>
                                          </p:stCondLst>
                                        </p:cTn>
                                        <p:tgtEl>
                                          <p:spTgt spid="11"/>
                                        </p:tgtEl>
                                      </p:cBhvr>
                                    </p:animEffect>
                                    <p:anim calcmode="lin" valueType="num">
                                      <p:cBhvr>
                                        <p:cTn id="7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5" dur="26">
                                          <p:stCondLst>
                                            <p:cond delay="650"/>
                                          </p:stCondLst>
                                        </p:cTn>
                                        <p:tgtEl>
                                          <p:spTgt spid="11"/>
                                        </p:tgtEl>
                                      </p:cBhvr>
                                      <p:to x="100000" y="60000"/>
                                    </p:animScale>
                                    <p:animScale>
                                      <p:cBhvr>
                                        <p:cTn id="76" dur="166" decel="50000">
                                          <p:stCondLst>
                                            <p:cond delay="676"/>
                                          </p:stCondLst>
                                        </p:cTn>
                                        <p:tgtEl>
                                          <p:spTgt spid="11"/>
                                        </p:tgtEl>
                                      </p:cBhvr>
                                      <p:to x="100000" y="100000"/>
                                    </p:animScale>
                                    <p:animScale>
                                      <p:cBhvr>
                                        <p:cTn id="77" dur="26">
                                          <p:stCondLst>
                                            <p:cond delay="1312"/>
                                          </p:stCondLst>
                                        </p:cTn>
                                        <p:tgtEl>
                                          <p:spTgt spid="11"/>
                                        </p:tgtEl>
                                      </p:cBhvr>
                                      <p:to x="100000" y="80000"/>
                                    </p:animScale>
                                    <p:animScale>
                                      <p:cBhvr>
                                        <p:cTn id="78" dur="166" decel="50000">
                                          <p:stCondLst>
                                            <p:cond delay="1338"/>
                                          </p:stCondLst>
                                        </p:cTn>
                                        <p:tgtEl>
                                          <p:spTgt spid="11"/>
                                        </p:tgtEl>
                                      </p:cBhvr>
                                      <p:to x="100000" y="100000"/>
                                    </p:animScale>
                                    <p:animScale>
                                      <p:cBhvr>
                                        <p:cTn id="79" dur="26">
                                          <p:stCondLst>
                                            <p:cond delay="1642"/>
                                          </p:stCondLst>
                                        </p:cTn>
                                        <p:tgtEl>
                                          <p:spTgt spid="11"/>
                                        </p:tgtEl>
                                      </p:cBhvr>
                                      <p:to x="100000" y="90000"/>
                                    </p:animScale>
                                    <p:animScale>
                                      <p:cBhvr>
                                        <p:cTn id="80" dur="166" decel="50000">
                                          <p:stCondLst>
                                            <p:cond delay="1668"/>
                                          </p:stCondLst>
                                        </p:cTn>
                                        <p:tgtEl>
                                          <p:spTgt spid="11"/>
                                        </p:tgtEl>
                                      </p:cBhvr>
                                      <p:to x="100000" y="100000"/>
                                    </p:animScale>
                                    <p:animScale>
                                      <p:cBhvr>
                                        <p:cTn id="81" dur="26">
                                          <p:stCondLst>
                                            <p:cond delay="1808"/>
                                          </p:stCondLst>
                                        </p:cTn>
                                        <p:tgtEl>
                                          <p:spTgt spid="11"/>
                                        </p:tgtEl>
                                      </p:cBhvr>
                                      <p:to x="100000" y="95000"/>
                                    </p:animScale>
                                    <p:animScale>
                                      <p:cBhvr>
                                        <p:cTn id="82" dur="166" decel="50000">
                                          <p:stCondLst>
                                            <p:cond delay="1834"/>
                                          </p:stCondLst>
                                        </p:cTn>
                                        <p:tgtEl>
                                          <p:spTgt spid="11"/>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1093</Words>
  <Application>Microsoft Office PowerPoint</Application>
  <PresentationFormat>Custom</PresentationFormat>
  <Paragraphs>105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MS Mincho</vt:lpstr>
      <vt:lpstr>Arial</vt:lpstr>
      <vt:lpstr>Wingdings</vt:lpstr>
      <vt:lpstr>Microsoft Sans Serif</vt:lpstr>
      <vt:lpstr>Palatino Linotype</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và Hồng Người Được tô màu Hình minh họa Nội quy Lớp học và Quy tắc ứng xử Trực tuyến Bản thuyết trình Giáo dục</dc:title>
  <dc:creator>asus PC</dc:creator>
  <cp:lastModifiedBy>Admin</cp:lastModifiedBy>
  <cp:revision>26</cp:revision>
  <dcterms:created xsi:type="dcterms:W3CDTF">2006-08-16T00:00:00Z</dcterms:created>
  <dcterms:modified xsi:type="dcterms:W3CDTF">2025-03-09T02:25:26Z</dcterms:modified>
  <dc:identifier>DAEoH5NM4as</dc:identifier>
</cp:coreProperties>
</file>