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71" r:id="rId2"/>
    <p:sldId id="279" r:id="rId3"/>
    <p:sldId id="277" r:id="rId4"/>
    <p:sldId id="313" r:id="rId5"/>
    <p:sldId id="280" r:id="rId6"/>
    <p:sldId id="281" r:id="rId7"/>
    <p:sldId id="282" r:id="rId8"/>
    <p:sldId id="283" r:id="rId9"/>
    <p:sldId id="284" r:id="rId10"/>
    <p:sldId id="286" r:id="rId11"/>
    <p:sldId id="285" r:id="rId12"/>
    <p:sldId id="287" r:id="rId13"/>
    <p:sldId id="288" r:id="rId14"/>
    <p:sldId id="289" r:id="rId15"/>
    <p:sldId id="291" r:id="rId16"/>
    <p:sldId id="292" r:id="rId17"/>
    <p:sldId id="290" r:id="rId18"/>
    <p:sldId id="293" r:id="rId19"/>
    <p:sldId id="294" r:id="rId20"/>
    <p:sldId id="295" r:id="rId21"/>
    <p:sldId id="296" r:id="rId22"/>
    <p:sldId id="297" r:id="rId23"/>
    <p:sldId id="298" r:id="rId24"/>
    <p:sldId id="299" r:id="rId25"/>
    <p:sldId id="300" r:id="rId26"/>
    <p:sldId id="301" r:id="rId27"/>
  </p:sldIdLst>
  <p:sldSz cx="18288000" cy="10287000"/>
  <p:notesSz cx="6858000" cy="9144000"/>
  <p:embeddedFontLst>
    <p:embeddedFont>
      <p:font typeface="Tahoma" panose="020B0604030504040204" pitchFamily="34" charset="0"/>
      <p:regular r:id="rId29"/>
      <p:bold r:id="rId30"/>
    </p:embeddedFont>
    <p:embeddedFont>
      <p:font typeface="Palatino Linotype" panose="02040502050505030304"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22" autoAdjust="0"/>
  </p:normalViewPr>
  <p:slideViewPr>
    <p:cSldViewPr>
      <p:cViewPr varScale="1">
        <p:scale>
          <a:sx n="49" d="100"/>
          <a:sy n="49" d="100"/>
        </p:scale>
        <p:origin x="3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DFE3D-6E03-4F9C-8F5A-D1FC5C806A7A}" type="datetimeFigureOut">
              <a:rPr lang="en-GB" smtClean="0"/>
              <a:t>09/03/2025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5A92B-2BBC-4F2D-AAA6-073E92B849FF}" type="slidenum">
              <a:rPr lang="en-GB" smtClean="0"/>
              <a:t>‹#›</a:t>
            </a:fld>
            <a:endParaRPr lang="en-GB"/>
          </a:p>
        </p:txBody>
      </p:sp>
    </p:spTree>
    <p:extLst>
      <p:ext uri="{BB962C8B-B14F-4D97-AF65-F5344CB8AC3E}">
        <p14:creationId xmlns:p14="http://schemas.microsoft.com/office/powerpoint/2010/main" val="84603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15A92B-2BBC-4F2D-AAA6-073E92B849FF}" type="slidenum">
              <a:rPr lang="en-GB" smtClean="0"/>
              <a:t>8</a:t>
            </a:fld>
            <a:endParaRPr lang="en-GB"/>
          </a:p>
        </p:txBody>
      </p:sp>
    </p:spTree>
    <p:extLst>
      <p:ext uri="{BB962C8B-B14F-4D97-AF65-F5344CB8AC3E}">
        <p14:creationId xmlns:p14="http://schemas.microsoft.com/office/powerpoint/2010/main" val="342945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21" Type="http://schemas.openxmlformats.org/officeDocument/2006/relationships/image" Target="../media/image34.jp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svg"/><Relationship Id="rId1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33.svg"/><Relationship Id="rId12" Type="http://schemas.openxmlformats.org/officeDocument/2006/relationships/image" Target="../media/image17.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7.svg"/><Relationship Id="rId5" Type="http://schemas.openxmlformats.org/officeDocument/2006/relationships/image" Target="../media/image16.svg"/><Relationship Id="rId1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35.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18" Type="http://schemas.openxmlformats.org/officeDocument/2006/relationships/image" Target="../media/image16.svg"/><Relationship Id="rId3" Type="http://schemas.openxmlformats.org/officeDocument/2006/relationships/image" Target="../media/image11.png"/><Relationship Id="rId21" Type="http://schemas.openxmlformats.org/officeDocument/2006/relationships/image" Target="../media/image31.jpg"/><Relationship Id="rId7" Type="http://schemas.openxmlformats.org/officeDocument/2006/relationships/image" Target="../media/image13.png"/><Relationship Id="rId12" Type="http://schemas.openxmlformats.org/officeDocument/2006/relationships/image" Target="../media/image10.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image" Target="../media/image33.jpg"/><Relationship Id="rId10" Type="http://schemas.openxmlformats.org/officeDocument/2006/relationships/image" Target="../media/image8.svg"/><Relationship Id="rId19" Type="http://schemas.openxmlformats.org/officeDocument/2006/relationships/image" Target="../media/image19.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12.svg"/><Relationship Id="rId22"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C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605582" y="-1917124"/>
            <a:ext cx="8886336" cy="14249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8023" y="3514579"/>
            <a:ext cx="2942553" cy="47183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7050">
            <a:off x="15058394" y="7661276"/>
            <a:ext cx="2229938" cy="14149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22257" y="4294764"/>
            <a:ext cx="2941643" cy="599223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2731">
            <a:off x="1324423" y="7066098"/>
            <a:ext cx="1890315" cy="233372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48565" y="9014314"/>
            <a:ext cx="3888763" cy="127268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029344" y="8786628"/>
            <a:ext cx="890226" cy="1600080"/>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14373256" y="6301079"/>
            <a:ext cx="7829488" cy="39859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2256496" y="9383516"/>
            <a:ext cx="2791664" cy="903484"/>
          </a:xfrm>
          <a:prstGeom prst="rect">
            <a:avLst/>
          </a:prstGeom>
        </p:spPr>
      </p:pic>
      <p:sp>
        <p:nvSpPr>
          <p:cNvPr id="14" name="Rectangle 13"/>
          <p:cNvSpPr/>
          <p:nvPr/>
        </p:nvSpPr>
        <p:spPr>
          <a:xfrm>
            <a:off x="4335047" y="1380599"/>
            <a:ext cx="9844362" cy="3416320"/>
          </a:xfrm>
          <a:prstGeom prst="rect">
            <a:avLst/>
          </a:prstGeom>
          <a:noFill/>
        </p:spPr>
        <p:txBody>
          <a:bodyPr wrap="none" lIns="91440" tIns="45720" rIns="91440" bIns="45720">
            <a:spAutoFit/>
          </a:bodyPr>
          <a:lstStyle/>
          <a:p>
            <a:pPr algn="ctr"/>
            <a:r>
              <a:rPr lang="en-US" sz="7200" b="1" dirty="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Tiết 93 – Văn bản 3</a:t>
            </a:r>
          </a:p>
          <a:p>
            <a:pPr algn="ctr"/>
            <a:r>
              <a:rPr lang="vi-VN" sz="7200" b="1" dirty="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DẤU </a:t>
            </a:r>
            <a:r>
              <a:rPr lang="vi-VN" sz="72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ẤN HỒ KHANH</a:t>
            </a:r>
          </a:p>
          <a:p>
            <a:pPr algn="ctr"/>
            <a:r>
              <a:rPr lang="vi-VN" sz="7200" b="1" i="1" dirty="0">
                <a:ln w="0"/>
                <a:solidFill>
                  <a:srgbClr val="0000FF"/>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NHẬT VĂN</a:t>
            </a:r>
            <a:endParaRPr lang="en-GB" sz="7200" b="1" i="1" dirty="0">
              <a:ln w="0"/>
              <a:solidFill>
                <a:srgbClr val="0000FF"/>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15" name="Picture 14" descr="Du lịch hang Sơn Đoòng Quảng Bình - Giếng trời"/>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78126" y="5600700"/>
            <a:ext cx="591757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ounded Rectangular Callout 16"/>
          <p:cNvSpPr/>
          <p:nvPr/>
        </p:nvSpPr>
        <p:spPr>
          <a:xfrm>
            <a:off x="5870163" y="2288829"/>
            <a:ext cx="10496614" cy="525453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6128370" y="2324100"/>
            <a:ext cx="10026030" cy="2500493"/>
          </a:xfrm>
          <a:prstGeom prst="rect">
            <a:avLst/>
          </a:prstGeom>
        </p:spPr>
        <p:txBody>
          <a:bodyPr wrap="square">
            <a:spAutoFit/>
          </a:bodyPr>
          <a:lstStyle/>
          <a:p>
            <a:pPr algn="just">
              <a:lnSpc>
                <a:spcPct val="150000"/>
              </a:lnSpc>
            </a:pPr>
            <a:r>
              <a:rPr lang="vi-VN" sz="3600" b="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Câu 1: </a:t>
            </a:r>
            <a:r>
              <a:rPr lang="en-US" sz="3600" i="1">
                <a:effectLst>
                  <a:outerShdw blurRad="38100" dist="38100" dir="2700000" algn="tl">
                    <a:srgbClr val="000000">
                      <a:alpha val="43137"/>
                    </a:srgbClr>
                  </a:outerShdw>
                </a:effectLst>
                <a:latin typeface="Palatino Linotype" panose="02040502050505030304" pitchFamily="18" charset="0"/>
              </a:rPr>
              <a:t>Tìm trong đoạn đầu của văn bản chi tiết thể hiện “Dấu ấn Hồ Khanh” trong công cuộc khám phá hang động ở Quảng Bình?</a:t>
            </a:r>
            <a:endParaRPr lang="en-GB" sz="36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9"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
        <p:nvSpPr>
          <p:cNvPr id="13" name="Rectangle 12"/>
          <p:cNvSpPr/>
          <p:nvPr/>
        </p:nvSpPr>
        <p:spPr>
          <a:xfrm>
            <a:off x="6188747" y="4965981"/>
            <a:ext cx="10108603" cy="2500493"/>
          </a:xfrm>
          <a:prstGeom prst="rect">
            <a:avLst/>
          </a:prstGeom>
        </p:spPr>
        <p:txBody>
          <a:bodyPr wrap="square">
            <a:spAutoFit/>
          </a:bodyPr>
          <a:lstStyle/>
          <a:p>
            <a:pPr>
              <a:lnSpc>
                <a:spcPct val="150000"/>
              </a:lnSpc>
            </a:pPr>
            <a:r>
              <a:rPr lang="vi-VN" sz="36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Câu 2: </a:t>
            </a:r>
            <a:r>
              <a:rPr lang="en-US" sz="3600" i="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Đoạn này có phải là sa-po của văn bản thông tin này không? Vậy chi tiết thể hiện “Dấu ấn Hồ Khanh” có thể hiện được nội dung văn bản không?</a:t>
            </a:r>
            <a:endParaRPr lang="en-GB" sz="36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3" name="Rectangle 12"/>
          <p:cNvSpPr/>
          <p:nvPr/>
        </p:nvSpPr>
        <p:spPr>
          <a:xfrm>
            <a:off x="1143000" y="1582361"/>
            <a:ext cx="7154523" cy="646331"/>
          </a:xfrm>
          <a:prstGeom prst="rect">
            <a:avLst/>
          </a:prstGeom>
        </p:spPr>
        <p:txBody>
          <a:bodyPr wrap="none">
            <a:spAutoFit/>
          </a:bodyPr>
          <a:lstStyle/>
          <a:p>
            <a:r>
              <a:rPr lang="en-US" sz="3600" b="1">
                <a:solidFill>
                  <a:srgbClr val="0070C0"/>
                </a:solidFill>
                <a:latin typeface="Palatino Linotype" panose="02040502050505030304" pitchFamily="18" charset="0"/>
                <a:ea typeface="MS Mincho"/>
              </a:rPr>
              <a:t>1. </a:t>
            </a:r>
            <a:r>
              <a:rPr lang="en-US" sz="3600" b="1">
                <a:solidFill>
                  <a:srgbClr val="0070C0"/>
                </a:solidFill>
                <a:latin typeface="Palatino Linotype" panose="02040502050505030304" pitchFamily="18" charset="0"/>
                <a:ea typeface="Times New Roman" panose="02020603050405020304" pitchFamily="18" charset="0"/>
              </a:rPr>
              <a:t>Giới thiệu chung về Hồ Khanh</a:t>
            </a:r>
            <a:endParaRPr lang="en-GB" sz="3600" b="1">
              <a:latin typeface="Palatino Linotype" panose="02040502050505030304" pitchFamily="18" charset="0"/>
            </a:endParaRPr>
          </a:p>
        </p:txBody>
      </p:sp>
      <p:sp>
        <p:nvSpPr>
          <p:cNvPr id="14" name="Rectangle 13"/>
          <p:cNvSpPr/>
          <p:nvPr/>
        </p:nvSpPr>
        <p:spPr>
          <a:xfrm>
            <a:off x="1403395" y="2491225"/>
            <a:ext cx="9417005" cy="1754326"/>
          </a:xfrm>
          <a:prstGeom prst="rect">
            <a:avLst/>
          </a:prstGeom>
        </p:spPr>
        <p:txBody>
          <a:bodyPr wrap="square">
            <a:spAutoFit/>
          </a:bodyPr>
          <a:lstStyle/>
          <a:p>
            <a:pPr algn="just">
              <a:lnSpc>
                <a:spcPct val="150000"/>
              </a:lnSpc>
              <a:spcAft>
                <a:spcPts val="0"/>
              </a:spcAft>
            </a:pPr>
            <a:r>
              <a:rPr lang="en-US" sz="3600" b="1">
                <a:latin typeface="Palatino Linotype" panose="02040502050505030304" pitchFamily="18" charset="0"/>
                <a:ea typeface="Times New Roman" panose="02020603050405020304" pitchFamily="18" charset="0"/>
              </a:rPr>
              <a:t>- Quê quán: </a:t>
            </a:r>
            <a:r>
              <a:rPr lang="vi-VN" sz="3600" b="1">
                <a:latin typeface="Palatino Linotype" panose="02040502050505030304" pitchFamily="18" charset="0"/>
                <a:ea typeface="Times New Roman" panose="02020603050405020304" pitchFamily="18" charset="0"/>
              </a:rPr>
              <a:t>T</a:t>
            </a:r>
            <a:r>
              <a:rPr lang="en-US" sz="3600" b="1">
                <a:latin typeface="Palatino Linotype" panose="02040502050505030304" pitchFamily="18" charset="0"/>
                <a:ea typeface="Times New Roman" panose="02020603050405020304" pitchFamily="18" charset="0"/>
              </a:rPr>
              <a:t>hôn Phong Nha, xã Sơn Trạch, huyện Bố Trạch, tỉnh Quảng Bình.</a:t>
            </a:r>
            <a:endParaRPr lang="en-GB" sz="3600" b="1">
              <a:effectLst/>
              <a:latin typeface="Palatino Linotype" panose="02040502050505030304" pitchFamily="18" charset="0"/>
              <a:ea typeface="Times New Roman" panose="02020603050405020304" pitchFamily="18" charset="0"/>
            </a:endParaRPr>
          </a:p>
        </p:txBody>
      </p:sp>
      <p:sp>
        <p:nvSpPr>
          <p:cNvPr id="17" name="Rectangle 16"/>
          <p:cNvSpPr/>
          <p:nvPr/>
        </p:nvSpPr>
        <p:spPr>
          <a:xfrm>
            <a:off x="1294656" y="4329588"/>
            <a:ext cx="9757799" cy="646331"/>
          </a:xfrm>
          <a:prstGeom prst="rect">
            <a:avLst/>
          </a:prstGeom>
        </p:spPr>
        <p:txBody>
          <a:bodyPr wrap="none">
            <a:spAutoFit/>
          </a:bodyPr>
          <a:lstStyle/>
          <a:p>
            <a:pPr algn="just">
              <a:spcAft>
                <a:spcPts val="0"/>
              </a:spcAft>
            </a:pPr>
            <a:r>
              <a:rPr lang="en-US" sz="3600" b="1">
                <a:latin typeface="Palatino Linotype" panose="02040502050505030304" pitchFamily="18" charset="0"/>
                <a:ea typeface="Times New Roman" panose="02020603050405020304" pitchFamily="18" charset="0"/>
              </a:rPr>
              <a:t>- Nghề nghiệp: </a:t>
            </a:r>
            <a:r>
              <a:rPr lang="vi-VN" sz="3600" b="1">
                <a:latin typeface="Palatino Linotype" panose="02040502050505030304" pitchFamily="18" charset="0"/>
                <a:ea typeface="Times New Roman" panose="02020603050405020304" pitchFamily="18" charset="0"/>
              </a:rPr>
              <a:t>T</a:t>
            </a:r>
            <a:r>
              <a:rPr lang="en-US" sz="3600" b="1">
                <a:latin typeface="Palatino Linotype" panose="02040502050505030304" pitchFamily="18" charset="0"/>
                <a:ea typeface="Times New Roman" panose="02020603050405020304" pitchFamily="18" charset="0"/>
              </a:rPr>
              <a:t>hợ sơn tràng chuyên nghiệp.</a:t>
            </a:r>
            <a:endParaRPr lang="en-GB" sz="3600" b="1">
              <a:effectLst/>
              <a:latin typeface="Palatino Linotype" panose="02040502050505030304" pitchFamily="18" charset="0"/>
              <a:ea typeface="Times New Roman" panose="02020603050405020304" pitchFamily="18" charset="0"/>
            </a:endParaRPr>
          </a:p>
        </p:txBody>
      </p:sp>
      <p:sp>
        <p:nvSpPr>
          <p:cNvPr id="18" name="Rectangle 17"/>
          <p:cNvSpPr/>
          <p:nvPr/>
        </p:nvSpPr>
        <p:spPr>
          <a:xfrm>
            <a:off x="1395554" y="5535047"/>
            <a:ext cx="7750840" cy="646331"/>
          </a:xfrm>
          <a:prstGeom prst="rect">
            <a:avLst/>
          </a:prstGeom>
        </p:spPr>
        <p:txBody>
          <a:bodyPr wrap="none">
            <a:spAutoFit/>
          </a:bodyPr>
          <a:lstStyle/>
          <a:p>
            <a:r>
              <a:rPr lang="en-US" sz="3600" b="1">
                <a:latin typeface="Palatino Linotype" panose="02040502050505030304" pitchFamily="18" charset="0"/>
                <a:ea typeface="Times New Roman" panose="02020603050405020304" pitchFamily="18" charset="0"/>
              </a:rPr>
              <a:t>- Tính cách: </a:t>
            </a:r>
            <a:r>
              <a:rPr lang="vi-VN" sz="3600" b="1">
                <a:latin typeface="Palatino Linotype" panose="02040502050505030304" pitchFamily="18" charset="0"/>
                <a:ea typeface="Times New Roman" panose="02020603050405020304" pitchFamily="18" charset="0"/>
              </a:rPr>
              <a:t>T</a:t>
            </a:r>
            <a:r>
              <a:rPr lang="en-US" sz="3600" b="1">
                <a:latin typeface="Palatino Linotype" panose="02040502050505030304" pitchFamily="18" charset="0"/>
                <a:ea typeface="Times New Roman" panose="02020603050405020304" pitchFamily="18" charset="0"/>
              </a:rPr>
              <a:t>hích tò mò, khám phá.</a:t>
            </a:r>
            <a:endParaRPr lang="en-GB" sz="3600" b="1">
              <a:latin typeface="Palatino Linotype" panose="02040502050505030304" pitchFamily="18" charset="0"/>
            </a:endParaRPr>
          </a:p>
        </p:txBody>
      </p:sp>
      <p:sp>
        <p:nvSpPr>
          <p:cNvPr id="19" name="Rectangle 18"/>
          <p:cNvSpPr/>
          <p:nvPr/>
        </p:nvSpPr>
        <p:spPr>
          <a:xfrm>
            <a:off x="1451921" y="6467087"/>
            <a:ext cx="9523590" cy="1754326"/>
          </a:xfrm>
          <a:prstGeom prst="rect">
            <a:avLst/>
          </a:prstGeom>
        </p:spPr>
        <p:txBody>
          <a:bodyPr wrap="square">
            <a:spAutoFit/>
          </a:bodyPr>
          <a:lstStyle/>
          <a:p>
            <a:pPr>
              <a:lnSpc>
                <a:spcPct val="150000"/>
              </a:lnSpc>
            </a:pPr>
            <a:r>
              <a:rPr lang="en-US" sz="3600" b="1">
                <a:latin typeface="Palatino Linotype" panose="02040502050505030304" pitchFamily="18" charset="0"/>
                <a:ea typeface="Times New Roman" panose="02020603050405020304" pitchFamily="18" charset="0"/>
              </a:rPr>
              <a:t>- Thành tích: </a:t>
            </a:r>
            <a:r>
              <a:rPr lang="vi-VN" sz="3600" b="1">
                <a:latin typeface="Palatino Linotype" panose="02040502050505030304" pitchFamily="18" charset="0"/>
                <a:ea typeface="Times New Roman" panose="02020603050405020304" pitchFamily="18" charset="0"/>
              </a:rPr>
              <a:t>P</a:t>
            </a:r>
            <a:r>
              <a:rPr lang="en-US" sz="3600" b="1">
                <a:latin typeface="Palatino Linotype" panose="02040502050505030304" pitchFamily="18" charset="0"/>
                <a:ea typeface="Times New Roman" panose="02020603050405020304" pitchFamily="18" charset="0"/>
              </a:rPr>
              <a:t>hát hiện ra hang Sơn Đoòng, nhiều hang động khác.</a:t>
            </a:r>
            <a:endParaRPr lang="en-GB" sz="3600" b="1">
              <a:latin typeface="Palatino Linotype" panose="02040502050505030304" pitchFamily="18" charset="0"/>
            </a:endParaRPr>
          </a:p>
        </p:txBody>
      </p:sp>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030522" y="549065"/>
            <a:ext cx="4059450" cy="52339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883270" y="5489112"/>
            <a:ext cx="6053836" cy="36528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3" name="Rectangle 12"/>
          <p:cNvSpPr/>
          <p:nvPr/>
        </p:nvSpPr>
        <p:spPr>
          <a:xfrm>
            <a:off x="378637" y="1212636"/>
            <a:ext cx="11272638" cy="838499"/>
          </a:xfrm>
          <a:prstGeom prst="rect">
            <a:avLst/>
          </a:prstGeom>
        </p:spPr>
        <p:txBody>
          <a:bodyPr wrap="none">
            <a:spAutoFit/>
          </a:bodyPr>
          <a:lstStyle/>
          <a:p>
            <a:pPr algn="just">
              <a:lnSpc>
                <a:spcPct val="150000"/>
              </a:lnSpc>
              <a:spcAft>
                <a:spcPts val="0"/>
              </a:spcAft>
              <a:tabLst>
                <a:tab pos="1386840" algn="l"/>
                <a:tab pos="2703195" algn="l"/>
              </a:tabLst>
            </a:pPr>
            <a:r>
              <a:rPr lang="vi-VN" sz="3600" b="1">
                <a:solidFill>
                  <a:srgbClr val="0070C0"/>
                </a:solidFill>
                <a:effectLst>
                  <a:outerShdw blurRad="38100" dist="38100" dir="2700000" algn="tl">
                    <a:srgbClr val="000000">
                      <a:alpha val="43137"/>
                    </a:srgbClr>
                  </a:outerShdw>
                </a:effectLst>
                <a:latin typeface="Palatino Linotype" panose="02040502050505030304" pitchFamily="18" charset="0"/>
                <a:ea typeface="MS Mincho"/>
              </a:rPr>
              <a:t>2. Dấu ấn Hồ Khanh trong việc khám phá hang động</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7" name="Rounded Rectangular Callout 16"/>
          <p:cNvSpPr/>
          <p:nvPr/>
        </p:nvSpPr>
        <p:spPr>
          <a:xfrm>
            <a:off x="3505201" y="2221048"/>
            <a:ext cx="13207468" cy="547622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Google Shape;230;p28"/>
          <p:cNvPicPr preferRelativeResize="0"/>
          <p:nvPr/>
        </p:nvPicPr>
        <p:blipFill rotWithShape="1">
          <a:blip r:embed="rId20">
            <a:alphaModFix/>
          </a:blip>
          <a:srcRect l="73593"/>
          <a:stretch/>
        </p:blipFill>
        <p:spPr>
          <a:xfrm flipH="1">
            <a:off x="508573" y="2725227"/>
            <a:ext cx="3242808" cy="4763468"/>
          </a:xfrm>
          <a:prstGeom prst="rect">
            <a:avLst/>
          </a:prstGeom>
          <a:noFill/>
          <a:ln>
            <a:noFill/>
          </a:ln>
        </p:spPr>
      </p:pic>
      <p:sp>
        <p:nvSpPr>
          <p:cNvPr id="14" name="Rectangle 13"/>
          <p:cNvSpPr/>
          <p:nvPr/>
        </p:nvSpPr>
        <p:spPr>
          <a:xfrm>
            <a:off x="3997373" y="2524098"/>
            <a:ext cx="12399417" cy="1569660"/>
          </a:xfrm>
          <a:prstGeom prst="rect">
            <a:avLst/>
          </a:prstGeom>
        </p:spPr>
        <p:txBody>
          <a:bodyPr wrap="squar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1) Thời điểm và sự kiện quan trọng nào đã làm thay đổi cuộc đời Hồ Khanh?</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0" name="Rectangle 19"/>
          <p:cNvSpPr/>
          <p:nvPr/>
        </p:nvSpPr>
        <p:spPr>
          <a:xfrm>
            <a:off x="3988660" y="3971983"/>
            <a:ext cx="12241940" cy="1494255"/>
          </a:xfrm>
          <a:prstGeom prst="rect">
            <a:avLst/>
          </a:prstGeom>
        </p:spPr>
        <p:txBody>
          <a:bodyPr wrap="squar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 Vì sao các nhà khoa học lại tìm đến Hồ Khanh với vai trò là người dẫn đường khám phá Vườn quốc gia Phong Nha- Kẻ Bàng?</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1" name="Rectangle 20"/>
          <p:cNvSpPr/>
          <p:nvPr/>
        </p:nvSpPr>
        <p:spPr>
          <a:xfrm>
            <a:off x="4021879" y="5520005"/>
            <a:ext cx="12374911" cy="2232919"/>
          </a:xfrm>
          <a:prstGeom prst="rect">
            <a:avLst/>
          </a:prstGeom>
        </p:spPr>
        <p:txBody>
          <a:bodyPr wrap="squar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3) Nguyên nhân nào đã khiến Hồ Khanh dẫn đoàn thám hiểm hang động của Hoàng gia Anh vào cái hang đá lớn và kì lạ năm xưa? Kết quả của sự việc này ra sao?</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4"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ounded Rectangular Callout 16"/>
          <p:cNvSpPr/>
          <p:nvPr/>
        </p:nvSpPr>
        <p:spPr>
          <a:xfrm>
            <a:off x="2989979" y="2168959"/>
            <a:ext cx="14525003" cy="61287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5) Quá trình tiếp xúc với Hồ Khanh đã cho ông Hô-oát Lim-bơ, trưởng đoàn khám phá hang động Hiệp hội Hang động Hoàng gia Anh tình cảm gì với anh?</a:t>
            </a:r>
            <a:endParaRPr lang="en-GB"/>
          </a:p>
        </p:txBody>
      </p:sp>
      <p:pic>
        <p:nvPicPr>
          <p:cNvPr id="18" name="Google Shape;230;p28"/>
          <p:cNvPicPr preferRelativeResize="0"/>
          <p:nvPr/>
        </p:nvPicPr>
        <p:blipFill rotWithShape="1">
          <a:blip r:embed="rId20">
            <a:alphaModFix/>
          </a:blip>
          <a:srcRect l="73593"/>
          <a:stretch/>
        </p:blipFill>
        <p:spPr>
          <a:xfrm flipH="1">
            <a:off x="-198254" y="2308519"/>
            <a:ext cx="3242808" cy="4763468"/>
          </a:xfrm>
          <a:prstGeom prst="rect">
            <a:avLst/>
          </a:prstGeom>
          <a:noFill/>
          <a:ln>
            <a:noFill/>
          </a:ln>
        </p:spPr>
      </p:pic>
      <p:sp>
        <p:nvSpPr>
          <p:cNvPr id="13" name="Rectangle 12"/>
          <p:cNvSpPr/>
          <p:nvPr/>
        </p:nvSpPr>
        <p:spPr>
          <a:xfrm>
            <a:off x="3297508" y="2923548"/>
            <a:ext cx="13999891" cy="2308324"/>
          </a:xfrm>
          <a:prstGeom prst="rect">
            <a:avLst/>
          </a:prstGeom>
        </p:spPr>
        <p:txBody>
          <a:bodyPr wrap="squar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5) Quá trình tiếp xúc với Hồ Khanh đã cho ông Hô-oát Lim-bơ, trưởng đoàn khám phá hang động Hiệp hội Hang động Hoàng gia Anh tình cảm gì với anh?</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9" name="Rectangle 18"/>
          <p:cNvSpPr/>
          <p:nvPr/>
        </p:nvSpPr>
        <p:spPr>
          <a:xfrm>
            <a:off x="3242934" y="2201632"/>
            <a:ext cx="14272049" cy="755591"/>
          </a:xfrm>
          <a:prstGeom prst="rect">
            <a:avLst/>
          </a:prstGeom>
        </p:spPr>
        <p:txBody>
          <a:bodyPr wrap="non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 Hồ Khanh có vai trò như thế nào trong quá trình khám phá ra Sơn Đoòng? </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4" name="Rectangle 13"/>
          <p:cNvSpPr/>
          <p:nvPr/>
        </p:nvSpPr>
        <p:spPr>
          <a:xfrm>
            <a:off x="3319360" y="5006549"/>
            <a:ext cx="13901840" cy="1569660"/>
          </a:xfrm>
          <a:prstGeom prst="rect">
            <a:avLst/>
          </a:prstGeom>
        </p:spPr>
        <p:txBody>
          <a:bodyPr wrap="squar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6) Em có nhận xét gì về trình tự thời gian khi giới thiệu quá trình khám Sơn Đoòng của Hồ Khanh?</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0" name="Rectangle 19"/>
          <p:cNvSpPr/>
          <p:nvPr/>
        </p:nvSpPr>
        <p:spPr>
          <a:xfrm>
            <a:off x="3341060" y="6427654"/>
            <a:ext cx="13901992" cy="1569660"/>
          </a:xfrm>
          <a:prstGeom prst="rect">
            <a:avLst/>
          </a:prstGeom>
        </p:spPr>
        <p:txBody>
          <a:bodyPr wrap="square">
            <a:spAutoFit/>
          </a:bodyPr>
          <a:lstStyle/>
          <a:p>
            <a:pPr algn="just">
              <a:lnSpc>
                <a:spcPct val="150000"/>
              </a:lnSpc>
              <a:spcAft>
                <a:spcPts val="0"/>
              </a:spcAft>
            </a:pPr>
            <a:r>
              <a:rPr lang="en-US"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7) Với dấu ấn Hồ Khanh trong hành trình phát hiện ra hang Sơn Đoòng, em có cảm nhận gì về câu chuyện của ông?</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536" y="49012"/>
            <a:ext cx="18306535" cy="10287000"/>
          </a:xfrm>
          <a:prstGeom prst="rect">
            <a:avLst/>
          </a:prstGeom>
        </p:spPr>
      </p:pic>
      <p:sp>
        <p:nvSpPr>
          <p:cNvPr id="17" name="Rectangle 16">
            <a:extLst>
              <a:ext uri="{FF2B5EF4-FFF2-40B4-BE49-F238E27FC236}">
                <a16:creationId xmlns:a16="http://schemas.microsoft.com/office/drawing/2014/main" id="{407E3729-BB04-4D5C-BB93-FBA119F07B39}"/>
              </a:ext>
            </a:extLst>
          </p:cNvPr>
          <p:cNvSpPr/>
          <p:nvPr/>
        </p:nvSpPr>
        <p:spPr>
          <a:xfrm>
            <a:off x="1889813" y="623059"/>
            <a:ext cx="14871601" cy="9067433"/>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2716354" y="1595756"/>
            <a:ext cx="12371246" cy="1669496"/>
          </a:xfrm>
          <a:prstGeom prst="rect">
            <a:avLst/>
          </a:prstGeom>
        </p:spPr>
        <p:txBody>
          <a:bodyPr wrap="square">
            <a:spAutoFit/>
          </a:bodyPr>
          <a:lstStyle/>
          <a:p>
            <a:pPr indent="22860" algn="just">
              <a:lnSpc>
                <a:spcPct val="150000"/>
              </a:lnSpc>
              <a:spcAft>
                <a:spcPts val="0"/>
              </a:spcAft>
            </a:pPr>
            <a:r>
              <a:rPr lang="vi-VN" sz="3600">
                <a:solidFill>
                  <a:schemeClr val="bg1"/>
                </a:solidFill>
                <a:latin typeface="Palatino Linotype" panose="02040502050505030304" pitchFamily="18" charset="0"/>
                <a:ea typeface="Times New Roman" panose="02020603050405020304" pitchFamily="18" charset="0"/>
              </a:rPr>
              <a:t>- Năm 1989, tình cờ phát hiện ra môt cái hang lớn với “</a:t>
            </a:r>
            <a:r>
              <a:rPr lang="vi-VN" sz="3600" i="1">
                <a:solidFill>
                  <a:schemeClr val="bg1"/>
                </a:solidFill>
                <a:latin typeface="Palatino Linotype" panose="02040502050505030304" pitchFamily="18" charset="0"/>
                <a:ea typeface="Times New Roman" panose="02020603050405020304" pitchFamily="18" charset="0"/>
              </a:rPr>
              <a:t>bầu không khí mát mẻ lạ thường</a:t>
            </a:r>
            <a:r>
              <a:rPr lang="vi-VN" sz="3600">
                <a:solidFill>
                  <a:schemeClr val="bg1"/>
                </a:solidFill>
                <a:latin typeface="Palatino Linotype" panose="02040502050505030304" pitchFamily="18" charset="0"/>
                <a:ea typeface="Times New Roman" panose="02020603050405020304" pitchFamily="18" charset="0"/>
              </a:rPr>
              <a:t>”. </a:t>
            </a:r>
            <a:endParaRPr lang="en-GB" sz="3600">
              <a:solidFill>
                <a:schemeClr val="bg1"/>
              </a:solidFill>
              <a:latin typeface="Palatino Linotype" panose="02040502050505030304" pitchFamily="18" charset="0"/>
              <a:ea typeface="Times New Roman" panose="02020603050405020304" pitchFamily="18" charset="0"/>
            </a:endParaRPr>
          </a:p>
        </p:txBody>
      </p:sp>
      <p:sp>
        <p:nvSpPr>
          <p:cNvPr id="18" name="Rectangle 17"/>
          <p:cNvSpPr/>
          <p:nvPr/>
        </p:nvSpPr>
        <p:spPr>
          <a:xfrm>
            <a:off x="2683075" y="3412575"/>
            <a:ext cx="12681289" cy="1669496"/>
          </a:xfrm>
          <a:prstGeom prst="rect">
            <a:avLst/>
          </a:prstGeom>
        </p:spPr>
        <p:txBody>
          <a:bodyPr wrap="square">
            <a:spAutoFit/>
          </a:bodyPr>
          <a:lstStyle/>
          <a:p>
            <a:pPr indent="22860" algn="just">
              <a:lnSpc>
                <a:spcPct val="150000"/>
              </a:lnSpc>
              <a:spcAft>
                <a:spcPts val="0"/>
              </a:spcAft>
            </a:pPr>
            <a:r>
              <a:rPr lang="vi-VN" sz="3600">
                <a:solidFill>
                  <a:schemeClr val="bg1"/>
                </a:solidFill>
                <a:latin typeface="Palatino Linotype" panose="02040502050505030304" pitchFamily="18" charset="0"/>
                <a:ea typeface="Times New Roman" panose="02020603050405020304" pitchFamily="18" charset="0"/>
              </a:rPr>
              <a:t>- 2009, Hồ Khanh dẫn đoàn thám hiểm hang động của Hoàng gia Anh vào cái hang đá lớn và kì lạ năm xưa. </a:t>
            </a:r>
            <a:endParaRPr lang="en-GB" sz="3600">
              <a:solidFill>
                <a:schemeClr val="bg1"/>
              </a:solidFill>
              <a:latin typeface="Palatino Linotype" panose="02040502050505030304" pitchFamily="18" charset="0"/>
              <a:ea typeface="Times New Roman" panose="02020603050405020304" pitchFamily="18" charset="0"/>
            </a:endParaRPr>
          </a:p>
        </p:txBody>
      </p:sp>
      <p:sp>
        <p:nvSpPr>
          <p:cNvPr id="19" name="Rectangle 18"/>
          <p:cNvSpPr/>
          <p:nvPr/>
        </p:nvSpPr>
        <p:spPr>
          <a:xfrm>
            <a:off x="2716355" y="5372100"/>
            <a:ext cx="12525388" cy="1669496"/>
          </a:xfrm>
          <a:prstGeom prst="rect">
            <a:avLst/>
          </a:prstGeom>
        </p:spPr>
        <p:txBody>
          <a:bodyPr wrap="square">
            <a:spAutoFit/>
          </a:bodyPr>
          <a:lstStyle/>
          <a:p>
            <a:pPr indent="22860" algn="just">
              <a:lnSpc>
                <a:spcPct val="150000"/>
              </a:lnSpc>
              <a:spcAft>
                <a:spcPts val="0"/>
              </a:spcAft>
            </a:pPr>
            <a:r>
              <a:rPr lang="vi-VN" sz="3600">
                <a:solidFill>
                  <a:schemeClr val="bg1"/>
                </a:solidFill>
                <a:latin typeface="Palatino Linotype" panose="02040502050505030304" pitchFamily="18" charset="0"/>
                <a:ea typeface="Times New Roman" panose="02020603050405020304" pitchFamily="18" charset="0"/>
              </a:rPr>
              <a:t>- Hồ Khanh đã trở thành người Việt Nam đầu tiên phát hiện ra hang Sơn Đoòng.</a:t>
            </a:r>
            <a:endParaRPr lang="en-GB" sz="3600">
              <a:solidFill>
                <a:schemeClr val="bg1"/>
              </a:solidFill>
              <a:latin typeface="Palatino Linotype" panose="02040502050505030304" pitchFamily="18" charset="0"/>
              <a:ea typeface="Times New Roman" panose="02020603050405020304" pitchFamily="18" charset="0"/>
            </a:endParaRPr>
          </a:p>
        </p:txBody>
      </p:sp>
      <p:sp>
        <p:nvSpPr>
          <p:cNvPr id="20" name="Rectangle 19"/>
          <p:cNvSpPr/>
          <p:nvPr/>
        </p:nvSpPr>
        <p:spPr>
          <a:xfrm>
            <a:off x="2874982" y="6975552"/>
            <a:ext cx="12864027" cy="1669496"/>
          </a:xfrm>
          <a:prstGeom prst="rect">
            <a:avLst/>
          </a:prstGeom>
        </p:spPr>
        <p:txBody>
          <a:bodyPr wrap="square">
            <a:spAutoFit/>
          </a:bodyPr>
          <a:lstStyle/>
          <a:p>
            <a:pPr>
              <a:lnSpc>
                <a:spcPct val="150000"/>
              </a:lnSpc>
            </a:pPr>
            <a:r>
              <a:rPr lang="vi-VN" sz="3600" b="1" i="1">
                <a:solidFill>
                  <a:schemeClr val="bg1"/>
                </a:solidFill>
                <a:latin typeface="Palatino Linotype" panose="02040502050505030304" pitchFamily="18" charset="0"/>
                <a:ea typeface="Times New Roman" panose="02020603050405020304" pitchFamily="18" charset="0"/>
              </a:rPr>
              <a:t>=&gt; Câu chuyện được tường thuật theo trình tự thời gian, giúp chúng ta hiểu rõ nội dung câu chuyện có thật.</a:t>
            </a:r>
            <a:endParaRPr lang="en-GB" sz="3600" b="1" i="1">
              <a:solidFill>
                <a:schemeClr val="bg1"/>
              </a:solidFill>
              <a:latin typeface="Palatino Linotype" panose="02040502050505030304" pitchFamily="18" charset="0"/>
            </a:endParaRPr>
          </a:p>
        </p:txBody>
      </p:sp>
      <p:sp>
        <p:nvSpPr>
          <p:cNvPr id="21" name="Rounded Rectangle 20"/>
          <p:cNvSpPr/>
          <p:nvPr/>
        </p:nvSpPr>
        <p:spPr>
          <a:xfrm>
            <a:off x="2386115" y="1398789"/>
            <a:ext cx="13275211" cy="7581638"/>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ounded Rectangular Callout 16"/>
          <p:cNvSpPr/>
          <p:nvPr/>
        </p:nvSpPr>
        <p:spPr>
          <a:xfrm>
            <a:off x="3341060" y="1996300"/>
            <a:ext cx="13558902" cy="570097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5) Quá trình tiếp xúc với Hồ Khanh đã cho ông Hô-oát Lim-bơ, trưởng đoàn khám phá hang động Hiệp hội Hang động Hoàng gia Anh tình cảm gì với anh?</a:t>
            </a:r>
            <a:endParaRPr lang="en-GB"/>
          </a:p>
        </p:txBody>
      </p:sp>
      <p:pic>
        <p:nvPicPr>
          <p:cNvPr id="18" name="Google Shape;230;p28"/>
          <p:cNvPicPr preferRelativeResize="0"/>
          <p:nvPr/>
        </p:nvPicPr>
        <p:blipFill rotWithShape="1">
          <a:blip r:embed="rId20">
            <a:alphaModFix/>
          </a:blip>
          <a:srcRect l="73593"/>
          <a:stretch/>
        </p:blipFill>
        <p:spPr>
          <a:xfrm flipH="1">
            <a:off x="-149553" y="2136981"/>
            <a:ext cx="3242808" cy="4763468"/>
          </a:xfrm>
          <a:prstGeom prst="rect">
            <a:avLst/>
          </a:prstGeom>
          <a:noFill/>
          <a:ln>
            <a:noFill/>
          </a:ln>
        </p:spPr>
      </p:pic>
      <p:sp>
        <p:nvSpPr>
          <p:cNvPr id="13" name="Rectangle 12"/>
          <p:cNvSpPr/>
          <p:nvPr/>
        </p:nvSpPr>
        <p:spPr>
          <a:xfrm>
            <a:off x="4114800" y="2404302"/>
            <a:ext cx="9374682" cy="523220"/>
          </a:xfrm>
          <a:prstGeom prst="rect">
            <a:avLst/>
          </a:prstGeom>
        </p:spPr>
        <p:txBody>
          <a:bodyPr wrap="none">
            <a:spAutoFit/>
          </a:bodyPr>
          <a:lstStyle/>
          <a:p>
            <a:pPr algn="just">
              <a:spcAft>
                <a:spcPts val="0"/>
              </a:spcAft>
              <a:tabLst>
                <a:tab pos="3197225" algn="l"/>
              </a:tabLst>
            </a:pPr>
            <a:r>
              <a:rPr lang="vi-VN"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1) Vì sao Hồ Khanh đi rừng tìm kiếm những hang động?  </a:t>
            </a:r>
            <a:endParaRPr lang="en-GB"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4" name="Rectangle 13"/>
          <p:cNvSpPr/>
          <p:nvPr/>
        </p:nvSpPr>
        <p:spPr>
          <a:xfrm>
            <a:off x="4114800" y="3205871"/>
            <a:ext cx="7152920" cy="523220"/>
          </a:xfrm>
          <a:prstGeom prst="rect">
            <a:avLst/>
          </a:prstGeom>
        </p:spPr>
        <p:txBody>
          <a:bodyPr wrap="none">
            <a:spAutoFit/>
          </a:bodyPr>
          <a:lstStyle/>
          <a:p>
            <a:pPr algn="just">
              <a:spcAft>
                <a:spcPts val="0"/>
              </a:spcAft>
              <a:tabLst>
                <a:tab pos="3197225" algn="l"/>
              </a:tabLst>
            </a:pPr>
            <a:r>
              <a:rPr lang="vi-VN"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 Hồ Khanh thường tìm kiếm như thế nào?</a:t>
            </a:r>
            <a:endParaRPr lang="en-GB"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9" name="Rectangle 18"/>
          <p:cNvSpPr/>
          <p:nvPr/>
        </p:nvSpPr>
        <p:spPr>
          <a:xfrm>
            <a:off x="4115224" y="4020480"/>
            <a:ext cx="12545422" cy="523220"/>
          </a:xfrm>
          <a:prstGeom prst="rect">
            <a:avLst/>
          </a:prstGeom>
        </p:spPr>
        <p:txBody>
          <a:bodyPr wrap="none">
            <a:spAutoFit/>
          </a:bodyPr>
          <a:lstStyle/>
          <a:p>
            <a:pPr algn="just">
              <a:spcAft>
                <a:spcPts val="0"/>
              </a:spcAft>
              <a:tabLst>
                <a:tab pos="3197225" algn="l"/>
              </a:tabLst>
            </a:pPr>
            <a:r>
              <a:rPr lang="vi-VN"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3) Theo em phẩm chất quan trọng nhất để trở thành một nhà thám hiểm là gì?</a:t>
            </a:r>
            <a:endParaRPr lang="en-GB"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0" name="Rectangle 19"/>
          <p:cNvSpPr/>
          <p:nvPr/>
        </p:nvSpPr>
        <p:spPr>
          <a:xfrm>
            <a:off x="4114800" y="4771671"/>
            <a:ext cx="12545846" cy="1384995"/>
          </a:xfrm>
          <a:prstGeom prst="rect">
            <a:avLst/>
          </a:prstGeom>
        </p:spPr>
        <p:txBody>
          <a:bodyPr wrap="square">
            <a:spAutoFit/>
          </a:bodyPr>
          <a:lstStyle/>
          <a:p>
            <a:pPr algn="just">
              <a:lnSpc>
                <a:spcPct val="150000"/>
              </a:lnSpc>
              <a:spcAft>
                <a:spcPts val="0"/>
              </a:spcAft>
              <a:tabLst>
                <a:tab pos="3197225" algn="l"/>
              </a:tabLst>
            </a:pPr>
            <a:r>
              <a:rPr lang="vi-VN"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 Em cảm nhận như thế nào về sự yêu thích, đam mê khám phá đã giúp Hồ Khanh tìm ra hang Sơn Đoòng?</a:t>
            </a:r>
            <a:endParaRPr lang="en-GB"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1" name="Rectangle 20"/>
          <p:cNvSpPr/>
          <p:nvPr/>
        </p:nvSpPr>
        <p:spPr>
          <a:xfrm>
            <a:off x="4135257" y="6289832"/>
            <a:ext cx="12400143" cy="1384995"/>
          </a:xfrm>
          <a:prstGeom prst="rect">
            <a:avLst/>
          </a:prstGeom>
        </p:spPr>
        <p:txBody>
          <a:bodyPr wrap="square">
            <a:spAutoFit/>
          </a:bodyPr>
          <a:lstStyle/>
          <a:p>
            <a:pPr algn="just">
              <a:lnSpc>
                <a:spcPct val="150000"/>
              </a:lnSpc>
              <a:spcAft>
                <a:spcPts val="0"/>
              </a:spcAft>
              <a:tabLst>
                <a:tab pos="3197225" algn="l"/>
              </a:tabLst>
            </a:pPr>
            <a:r>
              <a:rPr lang="vi-VN"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5) Em có mong muốn được phiêu lưu, khám phá thế giới không? Nếu được, em muốn mình sẽ đi đến những nơi nào? </a:t>
            </a:r>
            <a:endParaRPr lang="en-GB"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4"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78" y="392548"/>
            <a:ext cx="18281622" cy="9844553"/>
          </a:xfrm>
          <a:prstGeom prst="rect">
            <a:avLst/>
          </a:prstGeom>
        </p:spPr>
      </p:pic>
      <p:sp>
        <p:nvSpPr>
          <p:cNvPr id="17" name="Rectangle 16">
            <a:extLst>
              <a:ext uri="{FF2B5EF4-FFF2-40B4-BE49-F238E27FC236}">
                <a16:creationId xmlns:a16="http://schemas.microsoft.com/office/drawing/2014/main" id="{407E3729-BB04-4D5C-BB93-FBA119F07B39}"/>
              </a:ext>
            </a:extLst>
          </p:cNvPr>
          <p:cNvSpPr/>
          <p:nvPr/>
        </p:nvSpPr>
        <p:spPr>
          <a:xfrm>
            <a:off x="1999897" y="1073411"/>
            <a:ext cx="14871601" cy="8688831"/>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3355854" y="1600676"/>
            <a:ext cx="9805890" cy="707886"/>
          </a:xfrm>
          <a:prstGeom prst="rect">
            <a:avLst/>
          </a:prstGeom>
        </p:spPr>
        <p:txBody>
          <a:bodyPr wrap="none">
            <a:spAutoFit/>
          </a:bodyPr>
          <a:lstStyle/>
          <a:p>
            <a:pPr algn="just">
              <a:spcAft>
                <a:spcPts val="0"/>
              </a:spcAft>
              <a:tabLst>
                <a:tab pos="1386840" algn="l"/>
                <a:tab pos="2703195" algn="l"/>
              </a:tabLst>
            </a:pPr>
            <a:r>
              <a:rPr lang="vi-VN" sz="4000" b="1">
                <a:solidFill>
                  <a:schemeClr val="bg1"/>
                </a:solidFill>
                <a:latin typeface="Palatino Linotype" panose="02040502050505030304" pitchFamily="18" charset="0"/>
                <a:ea typeface="MS Mincho"/>
              </a:rPr>
              <a:t>3. Hồ Khanh với niềm đam mê khám phá</a:t>
            </a:r>
            <a:endParaRPr lang="en-GB" sz="4000">
              <a:solidFill>
                <a:schemeClr val="bg1"/>
              </a:solidFill>
              <a:effectLst/>
              <a:latin typeface="Palatino Linotype" panose="02040502050505030304" pitchFamily="18" charset="0"/>
              <a:ea typeface="Times New Roman" panose="02020603050405020304" pitchFamily="18" charset="0"/>
            </a:endParaRPr>
          </a:p>
        </p:txBody>
      </p:sp>
      <p:sp>
        <p:nvSpPr>
          <p:cNvPr id="18" name="Rectangle 17"/>
          <p:cNvSpPr/>
          <p:nvPr/>
        </p:nvSpPr>
        <p:spPr>
          <a:xfrm>
            <a:off x="3258995" y="2654923"/>
            <a:ext cx="9841156" cy="707886"/>
          </a:xfrm>
          <a:prstGeom prst="rect">
            <a:avLst/>
          </a:prstGeom>
        </p:spPr>
        <p:txBody>
          <a:bodyPr wrap="none">
            <a:spAutoFit/>
          </a:bodyPr>
          <a:lstStyle/>
          <a:p>
            <a:pPr algn="just">
              <a:spcAft>
                <a:spcPts val="0"/>
              </a:spcAft>
            </a:pPr>
            <a:r>
              <a:rPr lang="vi-VN" sz="4000">
                <a:solidFill>
                  <a:schemeClr val="bg1"/>
                </a:solidFill>
                <a:latin typeface="Palatino Linotype" panose="02040502050505030304" pitchFamily="18" charset="0"/>
                <a:ea typeface="Times New Roman" panose="02020603050405020304" pitchFamily="18" charset="0"/>
              </a:rPr>
              <a:t>- Hồ Khanh đi rừng vì yêu thích, đam mê. </a:t>
            </a:r>
            <a:endParaRPr lang="en-GB" sz="4000">
              <a:solidFill>
                <a:schemeClr val="bg1"/>
              </a:solidFill>
              <a:effectLst/>
              <a:latin typeface="Palatino Linotype" panose="02040502050505030304" pitchFamily="18" charset="0"/>
              <a:ea typeface="Times New Roman" panose="02020603050405020304" pitchFamily="18" charset="0"/>
            </a:endParaRPr>
          </a:p>
        </p:txBody>
      </p:sp>
      <p:sp>
        <p:nvSpPr>
          <p:cNvPr id="19" name="Rectangle 18"/>
          <p:cNvSpPr/>
          <p:nvPr/>
        </p:nvSpPr>
        <p:spPr>
          <a:xfrm>
            <a:off x="3138419" y="3558239"/>
            <a:ext cx="12105725" cy="2862322"/>
          </a:xfrm>
          <a:prstGeom prst="rect">
            <a:avLst/>
          </a:prstGeom>
        </p:spPr>
        <p:txBody>
          <a:bodyPr wrap="square">
            <a:spAutoFit/>
          </a:bodyPr>
          <a:lstStyle/>
          <a:p>
            <a:pPr algn="just">
              <a:lnSpc>
                <a:spcPct val="150000"/>
              </a:lnSpc>
              <a:spcAft>
                <a:spcPts val="0"/>
              </a:spcAft>
            </a:pPr>
            <a:r>
              <a:rPr lang="vi-VN" sz="4000">
                <a:solidFill>
                  <a:schemeClr val="bg1"/>
                </a:solidFill>
                <a:latin typeface="Palatino Linotype" panose="02040502050505030304" pitchFamily="18" charset="0"/>
                <a:ea typeface="Times New Roman" panose="02020603050405020304" pitchFamily="18" charset="0"/>
              </a:rPr>
              <a:t>- Anh thường vào rừng tìm kiếm, ghi nhớ thật chi tiết những nơi mình đã qua để dẫn đường cho các đoàn thám hiểm.</a:t>
            </a:r>
            <a:endParaRPr lang="en-GB" sz="4000">
              <a:solidFill>
                <a:schemeClr val="bg1"/>
              </a:solidFill>
              <a:effectLst/>
              <a:latin typeface="Palatino Linotype" panose="02040502050505030304" pitchFamily="18" charset="0"/>
              <a:ea typeface="Times New Roman" panose="02020603050405020304" pitchFamily="18" charset="0"/>
            </a:endParaRPr>
          </a:p>
        </p:txBody>
      </p:sp>
      <p:sp>
        <p:nvSpPr>
          <p:cNvPr id="21" name="Rectangle 20"/>
          <p:cNvSpPr/>
          <p:nvPr/>
        </p:nvSpPr>
        <p:spPr>
          <a:xfrm>
            <a:off x="3374118" y="6309112"/>
            <a:ext cx="12361689" cy="2862322"/>
          </a:xfrm>
          <a:prstGeom prst="rect">
            <a:avLst/>
          </a:prstGeom>
        </p:spPr>
        <p:txBody>
          <a:bodyPr wrap="square">
            <a:spAutoFit/>
          </a:bodyPr>
          <a:lstStyle/>
          <a:p>
            <a:pPr>
              <a:lnSpc>
                <a:spcPct val="150000"/>
              </a:lnSpc>
            </a:pPr>
            <a:r>
              <a:rPr lang="vi-VN" sz="4000">
                <a:solidFill>
                  <a:schemeClr val="bg1"/>
                </a:solidFill>
                <a:latin typeface="Palatino Linotype" panose="02040502050505030304" pitchFamily="18" charset="0"/>
                <a:ea typeface="Times New Roman" panose="02020603050405020304" pitchFamily="18" charset="0"/>
              </a:rPr>
              <a:t>- Phẩm chất quan trọng của nhà thám hiểm chính là sự ham hiểu biết và say mê khám phá thế giới tự nhiên.</a:t>
            </a:r>
            <a:endParaRPr lang="en-GB" sz="4000">
              <a:solidFill>
                <a:schemeClr val="bg1"/>
              </a:solidFill>
              <a:latin typeface="Palatino Linotype" panose="02040502050505030304" pitchFamily="18" charset="0"/>
            </a:endParaRPr>
          </a:p>
        </p:txBody>
      </p:sp>
      <p:sp>
        <p:nvSpPr>
          <p:cNvPr id="22" name="Rounded Rectangle 21"/>
          <p:cNvSpPr/>
          <p:nvPr/>
        </p:nvSpPr>
        <p:spPr>
          <a:xfrm>
            <a:off x="2743200" y="1329536"/>
            <a:ext cx="12872949" cy="7938789"/>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1" grpId="0"/>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363" y="49011"/>
            <a:ext cx="18247637" cy="11283655"/>
          </a:xfrm>
          <a:prstGeom prst="rect">
            <a:avLst/>
          </a:prstGeom>
        </p:spPr>
      </p:pic>
      <p:sp>
        <p:nvSpPr>
          <p:cNvPr id="18" name="Round Same Side Corner Rectangle 17"/>
          <p:cNvSpPr/>
          <p:nvPr/>
        </p:nvSpPr>
        <p:spPr>
          <a:xfrm rot="5400000">
            <a:off x="4594115" y="-1748756"/>
            <a:ext cx="548570" cy="6095969"/>
          </a:xfrm>
          <a:prstGeom prst="round2SameRect">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9" name="Rectangle 18"/>
          <p:cNvSpPr/>
          <p:nvPr/>
        </p:nvSpPr>
        <p:spPr>
          <a:xfrm>
            <a:off x="3031726" y="1033247"/>
            <a:ext cx="2173993" cy="553998"/>
          </a:xfrm>
          <a:prstGeom prst="rect">
            <a:avLst/>
          </a:prstGeom>
          <a:solidFill>
            <a:schemeClr val="accent3">
              <a:lumMod val="75000"/>
            </a:schemeClr>
          </a:solidFill>
          <a:ln>
            <a:solidFill>
              <a:srgbClr val="00B0F0"/>
            </a:solidFill>
          </a:ln>
        </p:spPr>
        <p:txBody>
          <a:bodyPr wrap="none">
            <a:spAutoFit/>
          </a:bodyPr>
          <a:lstStyle/>
          <a:p>
            <a:pPr defTabSz="685664">
              <a:spcBef>
                <a:spcPts val="900"/>
              </a:spcBef>
              <a:defRPr/>
            </a:pPr>
            <a:r>
              <a:rPr lang="en-US" sz="3000" b="1">
                <a:solidFill>
                  <a:prstClr val="white"/>
                </a:solidFill>
                <a:latin typeface="Arial" pitchFamily="34" charset="0"/>
                <a:cs typeface="Arial" pitchFamily="34" charset="0"/>
              </a:rPr>
              <a:t>TỔNG KẾT</a:t>
            </a:r>
            <a:endParaRPr lang="en-US" sz="3000" dirty="0">
              <a:solidFill>
                <a:prstClr val="white"/>
              </a:solidFill>
              <a:latin typeface="Arial" pitchFamily="34" charset="0"/>
              <a:cs typeface="Arial" pitchFamily="34" charset="0"/>
            </a:endParaRPr>
          </a:p>
        </p:txBody>
      </p:sp>
      <p:sp>
        <p:nvSpPr>
          <p:cNvPr id="20" name="TextBox 19"/>
          <p:cNvSpPr txBox="1"/>
          <p:nvPr/>
        </p:nvSpPr>
        <p:spPr>
          <a:xfrm>
            <a:off x="1848407" y="976104"/>
            <a:ext cx="982756" cy="600165"/>
          </a:xfrm>
          <a:prstGeom prst="rect">
            <a:avLst/>
          </a:prstGeom>
          <a:solidFill>
            <a:schemeClr val="accent3">
              <a:lumMod val="75000"/>
            </a:schemeClr>
          </a:solidFill>
          <a:ln>
            <a:solidFill>
              <a:srgbClr val="00B0F0"/>
            </a:solidFill>
          </a:ln>
        </p:spPr>
        <p:txBody>
          <a:bodyPr wrap="square" rtlCol="0">
            <a:spAutoFit/>
          </a:bodyPr>
          <a:lstStyle/>
          <a:p>
            <a:pPr algn="ctr"/>
            <a:r>
              <a:rPr lang="en-US" sz="3300" b="1">
                <a:solidFill>
                  <a:prstClr val="white"/>
                </a:solidFill>
                <a:latin typeface="Tahoma" pitchFamily="34" charset="0"/>
                <a:ea typeface="Tahoma" pitchFamily="34" charset="0"/>
                <a:cs typeface="Tahoma" pitchFamily="34" charset="0"/>
              </a:rPr>
              <a:t>III</a:t>
            </a:r>
          </a:p>
        </p:txBody>
      </p:sp>
      <p:sp>
        <p:nvSpPr>
          <p:cNvPr id="21" name="Rounded Rectangle 20"/>
          <p:cNvSpPr/>
          <p:nvPr/>
        </p:nvSpPr>
        <p:spPr>
          <a:xfrm>
            <a:off x="7239000" y="2643096"/>
            <a:ext cx="3791143" cy="165204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22" name="Group 21"/>
          <p:cNvGrpSpPr/>
          <p:nvPr/>
        </p:nvGrpSpPr>
        <p:grpSpPr>
          <a:xfrm>
            <a:off x="7536741" y="2749869"/>
            <a:ext cx="3734950" cy="1740623"/>
            <a:chOff x="3320767" y="1248100"/>
            <a:chExt cx="2988730" cy="1651109"/>
          </a:xfrm>
        </p:grpSpPr>
        <p:sp>
          <p:nvSpPr>
            <p:cNvPr id="23" name="Rounded Rectangle 22"/>
            <p:cNvSpPr/>
            <p:nvPr/>
          </p:nvSpPr>
          <p:spPr>
            <a:xfrm>
              <a:off x="3320767" y="1248100"/>
              <a:ext cx="2988730" cy="1651109"/>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6"/>
            <p:cNvSpPr/>
            <p:nvPr/>
          </p:nvSpPr>
          <p:spPr>
            <a:xfrm>
              <a:off x="3456602" y="1359924"/>
              <a:ext cx="2582646"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a:spcAft>
                  <a:spcPts val="0"/>
                </a:spcAft>
                <a:tabLst>
                  <a:tab pos="1386840" algn="l"/>
                </a:tabLst>
              </a:pPr>
              <a:r>
                <a:rPr lang="en-US" sz="3200" b="1">
                  <a:solidFill>
                    <a:srgbClr val="0070C0"/>
                  </a:solidFill>
                  <a:effectLst>
                    <a:outerShdw blurRad="38100" dist="38100" dir="2700000" algn="tl">
                      <a:srgbClr val="000000">
                        <a:alpha val="43137"/>
                      </a:srgbClr>
                    </a:outerShdw>
                  </a:effectLst>
                  <a:latin typeface="Palatino Linotype" panose="02040502050505030304" pitchFamily="18" charset="0"/>
                  <a:ea typeface="MS Mincho"/>
                </a:rPr>
                <a:t>1. Nghệ thuật</a:t>
              </a:r>
              <a:endParaRPr lang="en-GB"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grpSp>
      <p:sp>
        <p:nvSpPr>
          <p:cNvPr id="25" name="Rounded Rectangle 24"/>
          <p:cNvSpPr/>
          <p:nvPr/>
        </p:nvSpPr>
        <p:spPr>
          <a:xfrm>
            <a:off x="4424049" y="5140187"/>
            <a:ext cx="3950496" cy="35898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nvGrpSpPr>
          <p:cNvPr id="26" name="Group 25"/>
          <p:cNvGrpSpPr/>
          <p:nvPr/>
        </p:nvGrpSpPr>
        <p:grpSpPr>
          <a:xfrm>
            <a:off x="4632345" y="5309605"/>
            <a:ext cx="3882120" cy="3643895"/>
            <a:chOff x="247486" y="3272820"/>
            <a:chExt cx="2199649" cy="1396777"/>
          </a:xfrm>
        </p:grpSpPr>
        <p:sp>
          <p:nvSpPr>
            <p:cNvPr id="27" name="Rounded Rectangle 26"/>
            <p:cNvSpPr/>
            <p:nvPr/>
          </p:nvSpPr>
          <p:spPr>
            <a:xfrm>
              <a:off x="247486" y="3272820"/>
              <a:ext cx="2199649"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9"/>
            <p:cNvSpPr/>
            <p:nvPr/>
          </p:nvSpPr>
          <p:spPr>
            <a:xfrm>
              <a:off x="288397" y="3313730"/>
              <a:ext cx="1969821"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just" defTabSz="1022350">
                <a:lnSpc>
                  <a:spcPct val="150000"/>
                </a:lnSpc>
                <a:spcBef>
                  <a:spcPct val="0"/>
                </a:spcBef>
                <a:spcAft>
                  <a:spcPct val="35000"/>
                </a:spcAft>
              </a:pPr>
              <a:r>
                <a:rPr lang="vi-VN" sz="3200">
                  <a:effectLst>
                    <a:outerShdw blurRad="38100" dist="38100" dir="2700000" algn="tl">
                      <a:srgbClr val="000000">
                        <a:alpha val="43137"/>
                      </a:srgbClr>
                    </a:outerShdw>
                  </a:effectLst>
                  <a:latin typeface="Palatino Linotype" panose="02040502050505030304" pitchFamily="18" charset="0"/>
                </a:rPr>
                <a:t>Kể sự việc theo trình tự thời gian, kết hợp miêu tả chi tiết, cụ thể.</a:t>
              </a:r>
              <a:endParaRPr lang="en-US" sz="3200" kern="120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pSp>
      <p:sp>
        <p:nvSpPr>
          <p:cNvPr id="29" name="Rounded Rectangle 28"/>
          <p:cNvSpPr/>
          <p:nvPr/>
        </p:nvSpPr>
        <p:spPr>
          <a:xfrm>
            <a:off x="10670827" y="5196165"/>
            <a:ext cx="3825212" cy="3491244"/>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nvGrpSpPr>
          <p:cNvPr id="30" name="Group 29"/>
          <p:cNvGrpSpPr/>
          <p:nvPr/>
        </p:nvGrpSpPr>
        <p:grpSpPr>
          <a:xfrm>
            <a:off x="10933967" y="5327736"/>
            <a:ext cx="3772633" cy="3625763"/>
            <a:chOff x="2384429" y="3272820"/>
            <a:chExt cx="2408715" cy="1396777"/>
          </a:xfrm>
        </p:grpSpPr>
        <p:sp>
          <p:nvSpPr>
            <p:cNvPr id="31" name="Rounded Rectangle 30"/>
            <p:cNvSpPr/>
            <p:nvPr/>
          </p:nvSpPr>
          <p:spPr>
            <a:xfrm>
              <a:off x="2384429" y="3272820"/>
              <a:ext cx="2408715"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12"/>
            <p:cNvSpPr/>
            <p:nvPr/>
          </p:nvSpPr>
          <p:spPr>
            <a:xfrm>
              <a:off x="2441761" y="3313730"/>
              <a:ext cx="2113828"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just" defTabSz="1022350">
                <a:lnSpc>
                  <a:spcPct val="150000"/>
                </a:lnSpc>
                <a:spcBef>
                  <a:spcPct val="0"/>
                </a:spcBef>
                <a:spcAft>
                  <a:spcPct val="35000"/>
                </a:spcAft>
              </a:pPr>
              <a:r>
                <a:rPr lang="vi-VN" sz="3200">
                  <a:latin typeface="Palatino Linotype" panose="02040502050505030304" pitchFamily="18" charset="0"/>
                </a:rPr>
                <a:t>Giới thiệu về nhân vật và sự việc có thật liên quan đến nhân vật đó. </a:t>
              </a:r>
              <a:endParaRPr lang="en-US" sz="3200" kern="120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pSp>
      <p:sp>
        <p:nvSpPr>
          <p:cNvPr id="33" name="Straight Connector 3"/>
          <p:cNvSpPr/>
          <p:nvPr/>
        </p:nvSpPr>
        <p:spPr>
          <a:xfrm>
            <a:off x="9829800" y="4449803"/>
            <a:ext cx="6916850" cy="590414"/>
          </a:xfrm>
          <a:custGeom>
            <a:avLst/>
            <a:gdLst/>
            <a:ahLst/>
            <a:cxnLst/>
            <a:rect l="0" t="0" r="0" b="0"/>
            <a:pathLst>
              <a:path>
                <a:moveTo>
                  <a:pt x="0" y="0"/>
                </a:moveTo>
                <a:lnTo>
                  <a:pt x="0" y="435958"/>
                </a:lnTo>
                <a:lnTo>
                  <a:pt x="4032691" y="435958"/>
                </a:lnTo>
                <a:lnTo>
                  <a:pt x="4032691"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4" name="Straight Connector 4"/>
          <p:cNvSpPr/>
          <p:nvPr/>
        </p:nvSpPr>
        <p:spPr>
          <a:xfrm>
            <a:off x="4882709" y="4412808"/>
            <a:ext cx="4032691" cy="639731"/>
          </a:xfrm>
          <a:custGeom>
            <a:avLst/>
            <a:gdLst/>
            <a:ahLst/>
            <a:cxnLst/>
            <a:rect l="0" t="0" r="0" b="0"/>
            <a:pathLst>
              <a:path>
                <a:moveTo>
                  <a:pt x="4032691" y="0"/>
                </a:moveTo>
                <a:lnTo>
                  <a:pt x="4032691" y="435958"/>
                </a:lnTo>
                <a:lnTo>
                  <a:pt x="0" y="435958"/>
                </a:lnTo>
                <a:lnTo>
                  <a:pt x="0"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 y="347980"/>
            <a:ext cx="18288000" cy="9889122"/>
          </a:xfrm>
          <a:prstGeom prst="rect">
            <a:avLst/>
          </a:prstGeom>
        </p:spPr>
      </p:pic>
      <p:sp>
        <p:nvSpPr>
          <p:cNvPr id="17" name="Rectangle 16">
            <a:extLst>
              <a:ext uri="{FF2B5EF4-FFF2-40B4-BE49-F238E27FC236}">
                <a16:creationId xmlns:a16="http://schemas.microsoft.com/office/drawing/2014/main" id="{407E3729-BB04-4D5C-BB93-FBA119F07B39}"/>
              </a:ext>
            </a:extLst>
          </p:cNvPr>
          <p:cNvSpPr/>
          <p:nvPr/>
        </p:nvSpPr>
        <p:spPr>
          <a:xfrm>
            <a:off x="1789045" y="1606483"/>
            <a:ext cx="14871601" cy="7619999"/>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6603057" y="2322481"/>
            <a:ext cx="4945585" cy="905056"/>
          </a:xfrm>
          <a:prstGeom prst="rect">
            <a:avLst/>
          </a:prstGeom>
        </p:spPr>
        <p:txBody>
          <a:bodyPr wrap="none">
            <a:spAutoFit/>
          </a:bodyPr>
          <a:lstStyle/>
          <a:p>
            <a:pPr>
              <a:lnSpc>
                <a:spcPct val="150000"/>
              </a:lnSpc>
              <a:spcAft>
                <a:spcPts val="0"/>
              </a:spcAft>
            </a:pPr>
            <a:r>
              <a:rPr lang="vi-VN" sz="4000" b="1">
                <a:solidFill>
                  <a:schemeClr val="bg1"/>
                </a:solidFill>
                <a:latin typeface="Times New Roman" panose="02020603050405020304" pitchFamily="18" charset="0"/>
                <a:ea typeface="Times New Roman" panose="02020603050405020304" pitchFamily="18" charset="0"/>
              </a:rPr>
              <a:t>2. Nội dung – Ý nghĩa</a:t>
            </a:r>
            <a:endParaRPr lang="en-GB" sz="4000">
              <a:solidFill>
                <a:schemeClr val="bg1"/>
              </a:solidFill>
              <a:latin typeface="Times New Roman" panose="02020603050405020304" pitchFamily="18" charset="0"/>
              <a:ea typeface="Times New Roman" panose="02020603050405020304" pitchFamily="18" charset="0"/>
            </a:endParaRPr>
          </a:p>
        </p:txBody>
      </p:sp>
      <p:sp>
        <p:nvSpPr>
          <p:cNvPr id="18" name="Rectangle 17"/>
          <p:cNvSpPr/>
          <p:nvPr/>
        </p:nvSpPr>
        <p:spPr>
          <a:xfrm>
            <a:off x="3782563" y="3223717"/>
            <a:ext cx="11286195" cy="5170646"/>
          </a:xfrm>
          <a:prstGeom prst="rect">
            <a:avLst/>
          </a:prstGeom>
        </p:spPr>
        <p:txBody>
          <a:bodyPr wrap="square">
            <a:spAutoFit/>
          </a:bodyPr>
          <a:lstStyle/>
          <a:p>
            <a:pPr>
              <a:lnSpc>
                <a:spcPct val="150000"/>
              </a:lnSpc>
            </a:pPr>
            <a:r>
              <a:rPr lang="vi-VN" sz="4400">
                <a:solidFill>
                  <a:schemeClr val="bg1"/>
                </a:solidFill>
                <a:latin typeface="Times New Roman" panose="02020603050405020304" pitchFamily="18" charset="0"/>
                <a:ea typeface="Times New Roman" panose="02020603050405020304" pitchFamily="18" charset="0"/>
              </a:rPr>
              <a:t>Câu chuyện thật về Hồ Khanh phát hiện, khám phá ra hang Sơn Đoòng và rất </a:t>
            </a:r>
            <a:r>
              <a:rPr lang="vi-VN" sz="44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nhiều</a:t>
            </a:r>
            <a:r>
              <a:rPr lang="vi-VN" sz="4400">
                <a:solidFill>
                  <a:schemeClr val="bg1"/>
                </a:solidFill>
                <a:latin typeface="Times New Roman" panose="02020603050405020304" pitchFamily="18" charset="0"/>
                <a:ea typeface="Times New Roman" panose="02020603050405020304" pitchFamily="18" charset="0"/>
              </a:rPr>
              <a:t> hang động khác đã cho thấy được tầm quan trọng của đam mê, khát vọng: khi có ý chí, niềm đam mê và khát vọng sẽ biến ước mơ thành hiện thực.</a:t>
            </a:r>
            <a:endParaRPr lang="en-GB" sz="4400">
              <a:solidFill>
                <a:schemeClr val="bg1"/>
              </a:solidFill>
            </a:endParaRPr>
          </a:p>
        </p:txBody>
      </p:sp>
      <p:sp>
        <p:nvSpPr>
          <p:cNvPr id="19" name="Rounded Rectangle 18"/>
          <p:cNvSpPr/>
          <p:nvPr/>
        </p:nvSpPr>
        <p:spPr>
          <a:xfrm>
            <a:off x="3200400" y="2322481"/>
            <a:ext cx="11750901" cy="6030658"/>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animBg="1"/>
      <p:bldP spid="1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364" y="0"/>
            <a:ext cx="18247636" cy="10287000"/>
          </a:xfrm>
          <a:prstGeom prst="rect">
            <a:avLst/>
          </a:prstGeom>
        </p:spPr>
      </p:pic>
      <p:sp>
        <p:nvSpPr>
          <p:cNvPr id="18" name="Rounded Rectangle 17"/>
          <p:cNvSpPr/>
          <p:nvPr/>
        </p:nvSpPr>
        <p:spPr>
          <a:xfrm>
            <a:off x="7239000" y="2643096"/>
            <a:ext cx="3791143" cy="165204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19" name="Group 18"/>
          <p:cNvGrpSpPr/>
          <p:nvPr/>
        </p:nvGrpSpPr>
        <p:grpSpPr>
          <a:xfrm>
            <a:off x="7536741" y="2749869"/>
            <a:ext cx="3734950" cy="1740623"/>
            <a:chOff x="3320767" y="1248100"/>
            <a:chExt cx="2988730" cy="1651109"/>
          </a:xfrm>
        </p:grpSpPr>
        <p:sp>
          <p:nvSpPr>
            <p:cNvPr id="20" name="Rounded Rectangle 19"/>
            <p:cNvSpPr/>
            <p:nvPr/>
          </p:nvSpPr>
          <p:spPr>
            <a:xfrm>
              <a:off x="3320767" y="1248100"/>
              <a:ext cx="2988730" cy="1651109"/>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6"/>
            <p:cNvSpPr/>
            <p:nvPr/>
          </p:nvSpPr>
          <p:spPr>
            <a:xfrm>
              <a:off x="3456602" y="1359924"/>
              <a:ext cx="2582646"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algn="just"/>
              <a:r>
                <a:rPr lang="vi-VN" sz="3200" b="1">
                  <a:latin typeface="Palatino Linotype" panose="02040502050505030304" pitchFamily="18" charset="0"/>
                </a:rPr>
                <a:t>3. Những lưu ý khi đọc VB thông tin</a:t>
              </a:r>
              <a:endParaRPr lang="en-GB" sz="3200">
                <a:latin typeface="Palatino Linotype" panose="02040502050505030304" pitchFamily="18" charset="0"/>
              </a:endParaRPr>
            </a:p>
          </p:txBody>
        </p:sp>
      </p:grpSp>
      <p:sp>
        <p:nvSpPr>
          <p:cNvPr id="22" name="Rounded Rectangle 21"/>
          <p:cNvSpPr/>
          <p:nvPr/>
        </p:nvSpPr>
        <p:spPr>
          <a:xfrm>
            <a:off x="3558524" y="5140187"/>
            <a:ext cx="3660890" cy="35898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nvGrpSpPr>
          <p:cNvPr id="23" name="Group 22"/>
          <p:cNvGrpSpPr/>
          <p:nvPr/>
        </p:nvGrpSpPr>
        <p:grpSpPr>
          <a:xfrm>
            <a:off x="3766820" y="5309605"/>
            <a:ext cx="3776980" cy="3643895"/>
            <a:chOff x="247486" y="3272820"/>
            <a:chExt cx="2199649" cy="1396777"/>
          </a:xfrm>
        </p:grpSpPr>
        <p:sp>
          <p:nvSpPr>
            <p:cNvPr id="24" name="Rounded Rectangle 23"/>
            <p:cNvSpPr/>
            <p:nvPr/>
          </p:nvSpPr>
          <p:spPr>
            <a:xfrm>
              <a:off x="247486" y="3272820"/>
              <a:ext cx="2199649"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9"/>
            <p:cNvSpPr/>
            <p:nvPr/>
          </p:nvSpPr>
          <p:spPr>
            <a:xfrm>
              <a:off x="288397" y="3313730"/>
              <a:ext cx="1969821"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algn="just"/>
              <a:r>
                <a:rPr lang="vi-VN" sz="3200">
                  <a:latin typeface="Palatino Linotype" panose="02040502050505030304" pitchFamily="18" charset="0"/>
                </a:rPr>
                <a:t>Nhận biết đươc nhan đề, nội dung cơ bản, vai trò của các chi tiết trong việc thể hiện nội dung đó.</a:t>
              </a:r>
              <a:endParaRPr lang="en-GB" sz="3200">
                <a:latin typeface="Palatino Linotype" panose="02040502050505030304" pitchFamily="18" charset="0"/>
              </a:endParaRPr>
            </a:p>
          </p:txBody>
        </p:sp>
      </p:grpSp>
      <p:sp>
        <p:nvSpPr>
          <p:cNvPr id="26" name="Rounded Rectangle 25"/>
          <p:cNvSpPr/>
          <p:nvPr/>
        </p:nvSpPr>
        <p:spPr>
          <a:xfrm>
            <a:off x="9261195" y="5110818"/>
            <a:ext cx="6708436" cy="3491244"/>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nvGrpSpPr>
          <p:cNvPr id="27" name="Group 26"/>
          <p:cNvGrpSpPr/>
          <p:nvPr/>
        </p:nvGrpSpPr>
        <p:grpSpPr>
          <a:xfrm>
            <a:off x="9585581" y="5327736"/>
            <a:ext cx="6568819" cy="3625763"/>
            <a:chOff x="4327726" y="3272820"/>
            <a:chExt cx="2408715" cy="1396777"/>
          </a:xfrm>
        </p:grpSpPr>
        <p:sp>
          <p:nvSpPr>
            <p:cNvPr id="28" name="Rounded Rectangle 27"/>
            <p:cNvSpPr/>
            <p:nvPr/>
          </p:nvSpPr>
          <p:spPr>
            <a:xfrm>
              <a:off x="4327726" y="3272820"/>
              <a:ext cx="2408715"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12"/>
            <p:cNvSpPr/>
            <p:nvPr/>
          </p:nvSpPr>
          <p:spPr>
            <a:xfrm>
              <a:off x="4400482" y="3313730"/>
              <a:ext cx="2287548"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vi-VN" sz="3200">
                  <a:latin typeface="Palatino Linotype" panose="02040502050505030304" pitchFamily="18" charset="0"/>
                  <a:cs typeface="Times New Roman" panose="02020603050405020304" pitchFamily="18" charset="0"/>
                </a:rPr>
                <a:t>Hiểu được cảm hứng phiêu lưu và khám phá thế giới cũng có thể đến từ câu chuyện có thật của những con người bình dị đang sống quanh ta. Bằng ý chí, niềm đam mê, khát vọng, các em có thể biến ước mơ thành hiện thực.</a:t>
              </a:r>
              <a:endParaRPr lang="en-US" sz="3200" kern="120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pSp>
      <p:sp>
        <p:nvSpPr>
          <p:cNvPr id="30" name="Straight Connector 3"/>
          <p:cNvSpPr/>
          <p:nvPr/>
        </p:nvSpPr>
        <p:spPr>
          <a:xfrm>
            <a:off x="9829800" y="4449803"/>
            <a:ext cx="6916850" cy="590414"/>
          </a:xfrm>
          <a:custGeom>
            <a:avLst/>
            <a:gdLst/>
            <a:ahLst/>
            <a:cxnLst/>
            <a:rect l="0" t="0" r="0" b="0"/>
            <a:pathLst>
              <a:path>
                <a:moveTo>
                  <a:pt x="0" y="0"/>
                </a:moveTo>
                <a:lnTo>
                  <a:pt x="0" y="435958"/>
                </a:lnTo>
                <a:lnTo>
                  <a:pt x="4032691" y="435958"/>
                </a:lnTo>
                <a:lnTo>
                  <a:pt x="4032691"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1" name="Straight Connector 4"/>
          <p:cNvSpPr/>
          <p:nvPr/>
        </p:nvSpPr>
        <p:spPr>
          <a:xfrm>
            <a:off x="4882709" y="4412808"/>
            <a:ext cx="4032691" cy="639731"/>
          </a:xfrm>
          <a:custGeom>
            <a:avLst/>
            <a:gdLst/>
            <a:ahLst/>
            <a:cxnLst/>
            <a:rect l="0" t="0" r="0" b="0"/>
            <a:pathLst>
              <a:path>
                <a:moveTo>
                  <a:pt x="4032691" y="0"/>
                </a:moveTo>
                <a:lnTo>
                  <a:pt x="4032691" y="435958"/>
                </a:lnTo>
                <a:lnTo>
                  <a:pt x="0" y="435958"/>
                </a:lnTo>
                <a:lnTo>
                  <a:pt x="0"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
        <p:nvSpPr>
          <p:cNvPr id="18" name="Google Shape;231;p28"/>
          <p:cNvSpPr/>
          <p:nvPr/>
        </p:nvSpPr>
        <p:spPr>
          <a:xfrm>
            <a:off x="6220026" y="2450160"/>
            <a:ext cx="10239174" cy="6274740"/>
          </a:xfrm>
          <a:prstGeom prst="cloudCallout">
            <a:avLst>
              <a:gd name="adj1" fmla="val -54751"/>
              <a:gd name="adj2" fmla="val -3368"/>
            </a:avLst>
          </a:prstGeom>
          <a:solidFill>
            <a:schemeClr val="accent3">
              <a:lumMod val="75000"/>
              <a:alpha val="57647"/>
            </a:schemeClr>
          </a:solidFill>
          <a:ln w="1270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3200"/>
            </a:pPr>
            <a:endParaRPr sz="6000" b="1">
              <a:solidFill>
                <a:srgbClr val="FF0000"/>
              </a:solidFill>
              <a:effectLst>
                <a:outerShdw blurRad="38100" dist="38100" dir="2700000" algn="tl">
                  <a:srgbClr val="000000">
                    <a:alpha val="43137"/>
                  </a:srgbClr>
                </a:outerShdw>
              </a:effectLst>
              <a:latin typeface="Palatino Linotype" panose="02040502050505030304" pitchFamily="18" charset="0"/>
              <a:ea typeface="Montserrat"/>
              <a:cs typeface="Montserrat"/>
              <a:sym typeface="Montserrat"/>
            </a:endParaRPr>
          </a:p>
        </p:txBody>
      </p:sp>
      <p:sp>
        <p:nvSpPr>
          <p:cNvPr id="19" name="Rectangle 18"/>
          <p:cNvSpPr/>
          <p:nvPr/>
        </p:nvSpPr>
        <p:spPr>
          <a:xfrm>
            <a:off x="7421553" y="3779573"/>
            <a:ext cx="7970847" cy="3246210"/>
          </a:xfrm>
          <a:prstGeom prst="rect">
            <a:avLst/>
          </a:prstGeom>
          <a:noFill/>
        </p:spPr>
        <p:txBody>
          <a:bodyPr wrap="square" lIns="91440" tIns="45720" rIns="91440" bIns="45720">
            <a:spAutoFit/>
          </a:bodyPr>
          <a:lstStyle/>
          <a:p>
            <a:pPr algn="ctr">
              <a:lnSpc>
                <a:spcPct val="150000"/>
              </a:lnSpc>
            </a:pPr>
            <a:r>
              <a:rPr lang="vi-VN" sz="7200" b="1" dirty="0">
                <a:ln w="0"/>
                <a:solidFill>
                  <a:prstClr val="black"/>
                </a:solidFill>
                <a:effectLst>
                  <a:reflection blurRad="6350" stA="53000" endA="300" endPos="35500" dir="5400000" sy="-90000" algn="bl" rotWithShape="0"/>
                </a:effectLst>
                <a:highlight>
                  <a:srgbClr val="FFFF00"/>
                </a:highlight>
                <a:latin typeface="Palatino Linotype" panose="02040502050505030304" pitchFamily="18" charset="0"/>
                <a:ea typeface="Montserrat"/>
              </a:rPr>
              <a:t>HOẠT ĐỘNG 1 </a:t>
            </a:r>
            <a:r>
              <a:rPr lang="vi-VN" sz="7200" b="1" dirty="0">
                <a:ln w="0"/>
                <a:solidFill>
                  <a:prstClr val="black"/>
                </a:solidFill>
                <a:effectLst>
                  <a:reflection blurRad="6350" stA="53000" endA="300" endPos="35500" dir="5400000" sy="-90000" algn="bl" rotWithShape="0"/>
                </a:effectLst>
                <a:latin typeface="Palatino Linotype" panose="02040502050505030304" pitchFamily="18" charset="0"/>
                <a:ea typeface="Montserrat"/>
              </a:rPr>
              <a:t>KHỞI ĐỘNG</a:t>
            </a:r>
            <a:endParaRPr lang="en-GB" sz="7200" b="1" dirty="0">
              <a:ln w="0"/>
              <a:solidFill>
                <a:prstClr val="black"/>
              </a:soli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
        <p:nvSpPr>
          <p:cNvPr id="18" name="Google Shape;231;p28"/>
          <p:cNvSpPr/>
          <p:nvPr/>
        </p:nvSpPr>
        <p:spPr>
          <a:xfrm>
            <a:off x="6220026" y="2450160"/>
            <a:ext cx="10239174" cy="6274740"/>
          </a:xfrm>
          <a:prstGeom prst="cloudCallout">
            <a:avLst>
              <a:gd name="adj1" fmla="val -54751"/>
              <a:gd name="adj2" fmla="val -3368"/>
            </a:avLst>
          </a:prstGeom>
          <a:solidFill>
            <a:schemeClr val="accent3">
              <a:lumMod val="75000"/>
              <a:alpha val="57647"/>
            </a:schemeClr>
          </a:solidFill>
          <a:ln w="1270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3200"/>
            </a:pPr>
            <a:endParaRPr sz="6000" b="1">
              <a:solidFill>
                <a:srgbClr val="FF0000"/>
              </a:solidFill>
              <a:effectLst>
                <a:outerShdw blurRad="38100" dist="38100" dir="2700000" algn="tl">
                  <a:srgbClr val="000000">
                    <a:alpha val="43137"/>
                  </a:srgbClr>
                </a:outerShdw>
              </a:effectLst>
              <a:latin typeface="Palatino Linotype" panose="02040502050505030304" pitchFamily="18" charset="0"/>
              <a:ea typeface="Montserrat"/>
              <a:cs typeface="Montserrat"/>
              <a:sym typeface="Montserrat"/>
            </a:endParaRPr>
          </a:p>
        </p:txBody>
      </p:sp>
      <p:sp>
        <p:nvSpPr>
          <p:cNvPr id="19" name="Rectangle 18"/>
          <p:cNvSpPr/>
          <p:nvPr/>
        </p:nvSpPr>
        <p:spPr>
          <a:xfrm>
            <a:off x="7421553" y="3779573"/>
            <a:ext cx="7970847" cy="3238707"/>
          </a:xfrm>
          <a:prstGeom prst="rect">
            <a:avLst/>
          </a:prstGeom>
          <a:noFill/>
        </p:spPr>
        <p:txBody>
          <a:bodyPr wrap="square" lIns="91440" tIns="45720" rIns="91440" bIns="45720">
            <a:spAutoFit/>
          </a:bodyPr>
          <a:lstStyle/>
          <a:p>
            <a:pPr algn="ctr">
              <a:lnSpc>
                <a:spcPct val="150000"/>
              </a:lnSpc>
            </a:pPr>
            <a:r>
              <a:rPr lang="vi-VN" sz="7200" b="1" dirty="0">
                <a:ln w="0"/>
                <a:solidFill>
                  <a:prstClr val="black"/>
                </a:solidFill>
                <a:effectLst>
                  <a:reflection blurRad="6350" stA="53000" endA="300" endPos="35500" dir="5400000" sy="-90000" algn="bl" rotWithShape="0"/>
                </a:effectLst>
                <a:highlight>
                  <a:srgbClr val="FFFF00"/>
                </a:highlight>
                <a:latin typeface="+mj-lt"/>
                <a:ea typeface="Montserrat"/>
              </a:rPr>
              <a:t>HOẠT ĐỘNG 3</a:t>
            </a:r>
          </a:p>
          <a:p>
            <a:pPr algn="ctr">
              <a:lnSpc>
                <a:spcPct val="150000"/>
              </a:lnSpc>
            </a:pPr>
            <a:r>
              <a:rPr lang="vi-VN" sz="7200" b="1" dirty="0">
                <a:ln w="0"/>
                <a:solidFill>
                  <a:prstClr val="black"/>
                </a:solidFill>
                <a:effectLst>
                  <a:reflection blurRad="6350" stA="53000" endA="300" endPos="35500" dir="5400000" sy="-90000" algn="bl" rotWithShape="0"/>
                </a:effectLst>
                <a:latin typeface="+mj-lt"/>
              </a:rPr>
              <a:t>LUYỆN TẬP</a:t>
            </a:r>
            <a:endParaRPr lang="en-GB" sz="7200" b="1" dirty="0">
              <a:ln w="0"/>
              <a:solidFill>
                <a:prstClr val="black"/>
              </a:solidFill>
              <a:effectLst>
                <a:reflection blurRad="6350" stA="53000" endA="300" endPos="35500" dir="5400000" sy="-90000" algn="bl" rotWithShape="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ounded Rectangular Callout 16"/>
          <p:cNvSpPr/>
          <p:nvPr/>
        </p:nvSpPr>
        <p:spPr>
          <a:xfrm>
            <a:off x="6014708" y="2673569"/>
            <a:ext cx="9954922" cy="431976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5) Quá trình tiếp xúc với Hồ Khanh đã cho ông Hô-oát Lim-bơ, trưởng đoàn khám phá hang động Hiệp hội Hang động Hoàng gia Anh tình cảm gì với anh?</a:t>
            </a:r>
            <a:endParaRPr lang="en-GB"/>
          </a:p>
        </p:txBody>
      </p:sp>
      <p:pic>
        <p:nvPicPr>
          <p:cNvPr id="18"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
        <p:nvSpPr>
          <p:cNvPr id="13" name="Rectangle 12"/>
          <p:cNvSpPr/>
          <p:nvPr/>
        </p:nvSpPr>
        <p:spPr>
          <a:xfrm>
            <a:off x="6420169" y="2855303"/>
            <a:ext cx="9144000" cy="3675045"/>
          </a:xfrm>
          <a:prstGeom prst="rect">
            <a:avLst/>
          </a:prstGeom>
        </p:spPr>
        <p:txBody>
          <a:bodyPr>
            <a:spAutoFit/>
          </a:bodyPr>
          <a:lstStyle/>
          <a:p>
            <a:pPr algn="just">
              <a:lnSpc>
                <a:spcPct val="150000"/>
              </a:lnSpc>
              <a:spcAft>
                <a:spcPts val="0"/>
              </a:spcAft>
            </a:pPr>
            <a:r>
              <a:rPr lang="vi-VN" sz="4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Trong bài 7, VB3 “Dấu ấn Hồ Khanh” và các văn bản 1,2: “Cuộc chạm trán trên đại dương” và “Đường vào trung tâm vũ trụ” có gì giống và khác nhau?</a:t>
            </a:r>
            <a:endParaRPr lang="en-GB" sz="4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a:xfrm>
            <a:off x="3782563" y="2598720"/>
            <a:ext cx="11653175" cy="4813312"/>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052478748"/>
              </p:ext>
            </p:extLst>
          </p:nvPr>
        </p:nvGraphicFramePr>
        <p:xfrm>
          <a:off x="4173030" y="2881452"/>
          <a:ext cx="10893975" cy="4480560"/>
        </p:xfrm>
        <a:graphic>
          <a:graphicData uri="http://schemas.openxmlformats.org/drawingml/2006/table">
            <a:tbl>
              <a:tblPr firstRow="1" firstCol="1" bandRow="1">
                <a:tableStyleId>{5C22544A-7EE6-4342-B048-85BDC9FD1C3A}</a:tableStyleId>
              </a:tblPr>
              <a:tblGrid>
                <a:gridCol w="3630547">
                  <a:extLst>
                    <a:ext uri="{9D8B030D-6E8A-4147-A177-3AD203B41FA5}">
                      <a16:colId xmlns:a16="http://schemas.microsoft.com/office/drawing/2014/main" val="20000"/>
                    </a:ext>
                  </a:extLst>
                </a:gridCol>
                <a:gridCol w="3631714">
                  <a:extLst>
                    <a:ext uri="{9D8B030D-6E8A-4147-A177-3AD203B41FA5}">
                      <a16:colId xmlns:a16="http://schemas.microsoft.com/office/drawing/2014/main" val="20001"/>
                    </a:ext>
                  </a:extLst>
                </a:gridCol>
                <a:gridCol w="3631714">
                  <a:extLst>
                    <a:ext uri="{9D8B030D-6E8A-4147-A177-3AD203B41FA5}">
                      <a16:colId xmlns:a16="http://schemas.microsoft.com/office/drawing/2014/main" val="20002"/>
                    </a:ext>
                  </a:extLst>
                </a:gridCol>
              </a:tblGrid>
              <a:tr h="625094">
                <a:tc>
                  <a:txBody>
                    <a:bodyPr/>
                    <a:lstStyle/>
                    <a:p>
                      <a:pPr algn="just">
                        <a:lnSpc>
                          <a:spcPct val="150000"/>
                        </a:lnSpc>
                        <a:spcAft>
                          <a:spcPts val="0"/>
                        </a:spcAft>
                      </a:pPr>
                      <a:r>
                        <a:rPr lang="vi-VN" sz="2800">
                          <a:solidFill>
                            <a:schemeClr val="tx1"/>
                          </a:solidFill>
                          <a:effectLst/>
                          <a:latin typeface="Palatino Linotype" panose="02040502050505030304" pitchFamily="18" charset="0"/>
                        </a:rPr>
                        <a:t>            </a:t>
                      </a:r>
                      <a:r>
                        <a:rPr lang="en-US" sz="2800">
                          <a:solidFill>
                            <a:schemeClr val="tx1"/>
                          </a:solidFill>
                          <a:effectLst/>
                          <a:latin typeface="Palatino Linotype" panose="02040502050505030304" pitchFamily="18" charset="0"/>
                        </a:rPr>
                        <a:t>Văn bản</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Nội dung</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 so sánh</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Dấu ấn Hồ Khanh</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Cuộc chạm trán trên đại dương</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 Đường vào trung tâm vũ trụ</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273">
                <a:tc>
                  <a:txBody>
                    <a:bodyPr/>
                    <a:lstStyle/>
                    <a:p>
                      <a:pPr algn="just">
                        <a:lnSpc>
                          <a:spcPct val="150000"/>
                        </a:lnSpc>
                        <a:spcAft>
                          <a:spcPts val="0"/>
                        </a:spcAft>
                      </a:pPr>
                      <a:r>
                        <a:rPr lang="en-US" sz="2800">
                          <a:solidFill>
                            <a:schemeClr val="tx1"/>
                          </a:solidFill>
                          <a:effectLst/>
                          <a:latin typeface="Palatino Linotype" panose="02040502050505030304" pitchFamily="18" charset="0"/>
                        </a:rPr>
                        <a:t>Chủ đề:</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1"/>
                  </a:ext>
                </a:extLst>
              </a:tr>
              <a:tr h="156273">
                <a:tc>
                  <a:txBody>
                    <a:bodyPr/>
                    <a:lstStyle/>
                    <a:p>
                      <a:pPr algn="just">
                        <a:lnSpc>
                          <a:spcPct val="150000"/>
                        </a:lnSpc>
                        <a:spcAft>
                          <a:spcPts val="0"/>
                        </a:spcAft>
                      </a:pPr>
                      <a:r>
                        <a:rPr lang="en-US" sz="2800">
                          <a:solidFill>
                            <a:schemeClr val="tx1"/>
                          </a:solidFill>
                          <a:effectLst/>
                          <a:latin typeface="Palatino Linotype" panose="02040502050505030304" pitchFamily="18" charset="0"/>
                        </a:rPr>
                        <a:t>Thể loại:</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6273">
                <a:tc>
                  <a:txBody>
                    <a:bodyPr/>
                    <a:lstStyle/>
                    <a:p>
                      <a:pPr algn="just">
                        <a:lnSpc>
                          <a:spcPct val="150000"/>
                        </a:lnSpc>
                        <a:spcAft>
                          <a:spcPts val="0"/>
                        </a:spcAft>
                      </a:pPr>
                      <a:r>
                        <a:rPr lang="en-US" sz="2800">
                          <a:solidFill>
                            <a:schemeClr val="tx1"/>
                          </a:solidFill>
                          <a:effectLst/>
                          <a:latin typeface="Palatino Linotype" panose="02040502050505030304" pitchFamily="18" charset="0"/>
                        </a:rPr>
                        <a:t>Nhân vật:</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a:xfrm>
            <a:off x="3341060" y="3174439"/>
            <a:ext cx="10956750" cy="644480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95629195"/>
              </p:ext>
            </p:extLst>
          </p:nvPr>
        </p:nvGraphicFramePr>
        <p:xfrm>
          <a:off x="3726466" y="3513764"/>
          <a:ext cx="10294504" cy="5760720"/>
        </p:xfrm>
        <a:graphic>
          <a:graphicData uri="http://schemas.openxmlformats.org/drawingml/2006/table">
            <a:tbl>
              <a:tblPr firstRow="1" firstCol="1" bandRow="1">
                <a:tableStyleId>{5C22544A-7EE6-4342-B048-85BDC9FD1C3A}</a:tableStyleId>
              </a:tblPr>
              <a:tblGrid>
                <a:gridCol w="2521934">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4343570">
                  <a:extLst>
                    <a:ext uri="{9D8B030D-6E8A-4147-A177-3AD203B41FA5}">
                      <a16:colId xmlns:a16="http://schemas.microsoft.com/office/drawing/2014/main" val="20003"/>
                    </a:ext>
                  </a:extLst>
                </a:gridCol>
              </a:tblGrid>
              <a:tr h="0">
                <a:tc>
                  <a:txBody>
                    <a:bodyPr/>
                    <a:lstStyle/>
                    <a:p>
                      <a:pPr algn="just">
                        <a:lnSpc>
                          <a:spcPct val="150000"/>
                        </a:lnSpc>
                        <a:spcAft>
                          <a:spcPts val="0"/>
                        </a:spcAft>
                      </a:pPr>
                      <a:r>
                        <a:rPr lang="en-US" sz="2800">
                          <a:solidFill>
                            <a:schemeClr val="tx1"/>
                          </a:solidFill>
                          <a:effectLst/>
                          <a:latin typeface="Palatino Linotype" panose="02040502050505030304" pitchFamily="18" charset="0"/>
                        </a:rPr>
                        <a:t>Văn bản</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Nội dung</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 so sánh</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Dấu ấn Hồ Khanh</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50000"/>
                        </a:lnSpc>
                        <a:spcAft>
                          <a:spcPts val="0"/>
                        </a:spcAft>
                      </a:pPr>
                      <a:r>
                        <a:rPr lang="en-US" sz="2800">
                          <a:solidFill>
                            <a:schemeClr val="tx1"/>
                          </a:solidFill>
                          <a:effectLst/>
                          <a:latin typeface="Palatino Linotype" panose="02040502050505030304" pitchFamily="18" charset="0"/>
                        </a:rPr>
                        <a:t>- Cuộc chạm trán trên đại dương</a:t>
                      </a:r>
                      <a:endParaRPr lang="en-GB" sz="2800">
                        <a:solidFill>
                          <a:schemeClr val="tx1"/>
                        </a:solidFill>
                        <a:effectLst/>
                        <a:latin typeface="Palatino Linotype" panose="02040502050505030304" pitchFamily="18" charset="0"/>
                      </a:endParaRPr>
                    </a:p>
                    <a:p>
                      <a:pPr algn="just">
                        <a:lnSpc>
                          <a:spcPct val="150000"/>
                        </a:lnSpc>
                        <a:spcAft>
                          <a:spcPts val="0"/>
                        </a:spcAft>
                      </a:pPr>
                      <a:r>
                        <a:rPr lang="en-US" sz="2800">
                          <a:solidFill>
                            <a:schemeClr val="tx1"/>
                          </a:solidFill>
                          <a:effectLst/>
                          <a:latin typeface="Palatino Linotype" panose="02040502050505030304" pitchFamily="18" charset="0"/>
                        </a:rPr>
                        <a:t>- Đường vào trung tâm vũ trụ</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50000"/>
                        </a:lnSpc>
                        <a:spcAft>
                          <a:spcPts val="0"/>
                        </a:spcAft>
                      </a:pP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800">
                          <a:solidFill>
                            <a:schemeClr val="tx1"/>
                          </a:solidFill>
                          <a:effectLst/>
                          <a:latin typeface="Palatino Linotype" panose="02040502050505030304" pitchFamily="18" charset="0"/>
                        </a:rPr>
                        <a:t>Chủ đề:</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just">
                        <a:lnSpc>
                          <a:spcPct val="150000"/>
                        </a:lnSpc>
                        <a:spcAft>
                          <a:spcPts val="0"/>
                        </a:spcAft>
                      </a:pPr>
                      <a:r>
                        <a:rPr lang="en-US" sz="2800">
                          <a:solidFill>
                            <a:schemeClr val="tx1"/>
                          </a:solidFill>
                          <a:effectLst/>
                          <a:latin typeface="Palatino Linotype" panose="02040502050505030304" pitchFamily="18" charset="0"/>
                        </a:rPr>
                        <a:t>- Phiêu lưu, khám phá thế giới.</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800">
                          <a:solidFill>
                            <a:schemeClr val="tx1"/>
                          </a:solidFill>
                          <a:effectLst/>
                          <a:latin typeface="Palatino Linotype" panose="02040502050505030304" pitchFamily="18" charset="0"/>
                        </a:rPr>
                        <a:t>Thể loại:</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50000"/>
                        </a:lnSpc>
                        <a:spcAft>
                          <a:spcPts val="0"/>
                        </a:spcAft>
                      </a:pPr>
                      <a:r>
                        <a:rPr lang="en-US" sz="2800">
                          <a:solidFill>
                            <a:schemeClr val="tx1"/>
                          </a:solidFill>
                          <a:effectLst/>
                          <a:latin typeface="Palatino Linotype" panose="02040502050505030304" pitchFamily="18" charset="0"/>
                        </a:rPr>
                        <a:t>- Văn bản thông tin.</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Truyện khoa học viễn tưởng.</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2800">
                          <a:solidFill>
                            <a:schemeClr val="tx1"/>
                          </a:solidFill>
                          <a:effectLst/>
                          <a:latin typeface="Palatino Linotype" panose="02040502050505030304" pitchFamily="18" charset="0"/>
                        </a:rPr>
                        <a:t>Nhân vật:</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50000"/>
                        </a:lnSpc>
                        <a:spcAft>
                          <a:spcPts val="0"/>
                        </a:spcAft>
                      </a:pPr>
                      <a:r>
                        <a:rPr lang="en-US" sz="2800">
                          <a:solidFill>
                            <a:schemeClr val="tx1"/>
                          </a:solidFill>
                          <a:effectLst/>
                          <a:latin typeface="Palatino Linotype" panose="02040502050505030304" pitchFamily="18" charset="0"/>
                        </a:rPr>
                        <a:t>- Nhân vật  và câu chuyện có thật.</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just">
                        <a:lnSpc>
                          <a:spcPct val="150000"/>
                        </a:lnSpc>
                        <a:spcAft>
                          <a:spcPts val="0"/>
                        </a:spcAft>
                      </a:pPr>
                      <a:r>
                        <a:rPr lang="en-US" sz="2800">
                          <a:solidFill>
                            <a:schemeClr val="tx1"/>
                          </a:solidFill>
                          <a:effectLst/>
                          <a:latin typeface="Palatino Linotype" panose="02040502050505030304" pitchFamily="18" charset="0"/>
                        </a:rPr>
                        <a:t>- Nhân vật tưởng tượng, không có thật.</a:t>
                      </a:r>
                      <a:endParaRPr lang="en-GB" sz="28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Rectangle 13"/>
          <p:cNvSpPr/>
          <p:nvPr/>
        </p:nvSpPr>
        <p:spPr>
          <a:xfrm>
            <a:off x="6279976" y="1641661"/>
            <a:ext cx="3305713" cy="769441"/>
          </a:xfrm>
          <a:prstGeom prst="rect">
            <a:avLst/>
          </a:prstGeom>
        </p:spPr>
        <p:txBody>
          <a:bodyPr wrap="none">
            <a:spAutoFit/>
          </a:bodyPr>
          <a:lstStyle/>
          <a:p>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Gợi ý đáp án</a:t>
            </a:r>
            <a:endParaRPr lang="en-GB" sz="440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
        <p:nvSpPr>
          <p:cNvPr id="18" name="Google Shape;231;p28"/>
          <p:cNvSpPr/>
          <p:nvPr/>
        </p:nvSpPr>
        <p:spPr>
          <a:xfrm>
            <a:off x="6220026" y="2450160"/>
            <a:ext cx="10239174" cy="6274740"/>
          </a:xfrm>
          <a:prstGeom prst="cloudCallout">
            <a:avLst>
              <a:gd name="adj1" fmla="val -54751"/>
              <a:gd name="adj2" fmla="val -3368"/>
            </a:avLst>
          </a:prstGeom>
          <a:solidFill>
            <a:schemeClr val="accent3">
              <a:lumMod val="75000"/>
              <a:alpha val="57647"/>
            </a:schemeClr>
          </a:solidFill>
          <a:ln w="1270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3200"/>
            </a:pPr>
            <a:endParaRPr sz="6000" b="1">
              <a:solidFill>
                <a:srgbClr val="FF0000"/>
              </a:solidFill>
              <a:effectLst>
                <a:outerShdw blurRad="38100" dist="38100" dir="2700000" algn="tl">
                  <a:srgbClr val="000000">
                    <a:alpha val="43137"/>
                  </a:srgbClr>
                </a:outerShdw>
              </a:effectLst>
              <a:latin typeface="Palatino Linotype" panose="02040502050505030304" pitchFamily="18" charset="0"/>
              <a:ea typeface="Montserrat"/>
              <a:cs typeface="Montserrat"/>
              <a:sym typeface="Montserrat"/>
            </a:endParaRPr>
          </a:p>
        </p:txBody>
      </p:sp>
      <p:sp>
        <p:nvSpPr>
          <p:cNvPr id="19" name="Rectangle 18"/>
          <p:cNvSpPr/>
          <p:nvPr/>
        </p:nvSpPr>
        <p:spPr>
          <a:xfrm>
            <a:off x="7421553" y="3779573"/>
            <a:ext cx="7970847" cy="3238707"/>
          </a:xfrm>
          <a:prstGeom prst="rect">
            <a:avLst/>
          </a:prstGeom>
          <a:noFill/>
        </p:spPr>
        <p:txBody>
          <a:bodyPr wrap="square" lIns="91440" tIns="45720" rIns="91440" bIns="45720">
            <a:spAutoFit/>
          </a:bodyPr>
          <a:lstStyle/>
          <a:p>
            <a:pPr algn="ctr">
              <a:lnSpc>
                <a:spcPct val="150000"/>
              </a:lnSpc>
            </a:pPr>
            <a:r>
              <a:rPr lang="vi-VN" sz="7200" b="1" dirty="0">
                <a:ln w="0"/>
                <a:solidFill>
                  <a:prstClr val="black"/>
                </a:solidFill>
                <a:effectLst>
                  <a:reflection blurRad="6350" stA="53000" endA="300" endPos="35500" dir="5400000" sy="-90000" algn="bl" rotWithShape="0"/>
                </a:effectLst>
                <a:highlight>
                  <a:srgbClr val="FFFF00"/>
                </a:highlight>
                <a:latin typeface="+mj-lt"/>
                <a:ea typeface="Montserrat"/>
              </a:rPr>
              <a:t>HOẠT ĐỘNG 4</a:t>
            </a:r>
          </a:p>
          <a:p>
            <a:pPr algn="ctr">
              <a:lnSpc>
                <a:spcPct val="150000"/>
              </a:lnSpc>
            </a:pPr>
            <a:r>
              <a:rPr lang="vi-VN" sz="7200" b="1" dirty="0">
                <a:ln w="0"/>
                <a:solidFill>
                  <a:prstClr val="black"/>
                </a:solidFill>
                <a:effectLst>
                  <a:reflection blurRad="6350" stA="53000" endA="300" endPos="35500" dir="5400000" sy="-90000" algn="bl" rotWithShape="0"/>
                </a:effectLst>
                <a:latin typeface="+mj-lt"/>
              </a:rPr>
              <a:t>VẬN DỤNG</a:t>
            </a:r>
            <a:endParaRPr lang="en-GB" sz="7200" b="1" dirty="0">
              <a:ln w="0"/>
              <a:solidFill>
                <a:prstClr val="black"/>
              </a:solidFill>
              <a:effectLst>
                <a:reflection blurRad="6350" stA="53000" endA="300" endPos="35500" dir="5400000" sy="-90000" algn="bl" rotWithShape="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3" name="Rectangle 12"/>
          <p:cNvSpPr/>
          <p:nvPr/>
        </p:nvSpPr>
        <p:spPr>
          <a:xfrm>
            <a:off x="685800" y="2171700"/>
            <a:ext cx="5791200" cy="3046988"/>
          </a:xfrm>
          <a:prstGeom prst="rect">
            <a:avLst/>
          </a:prstGeom>
        </p:spPr>
        <p:txBody>
          <a:bodyPr wrap="square">
            <a:spAutoFit/>
          </a:bodyPr>
          <a:lstStyle/>
          <a:p>
            <a:pPr algn="just">
              <a:lnSpc>
                <a:spcPct val="150000"/>
              </a:lnSpc>
              <a:spcAft>
                <a:spcPts val="0"/>
              </a:spcAft>
            </a:pPr>
            <a:r>
              <a:rPr lang="vi-VN"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tập 1.</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2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Viết đoạn văn (từ 5 – 7 câu) kể lại hành trình khám phá hang Sơn Đoòng của Hồ Khanh bằng ngôi kể thứ nhất.</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7518648" y="2135416"/>
            <a:ext cx="10388352" cy="3046988"/>
          </a:xfrm>
          <a:prstGeom prst="rect">
            <a:avLst/>
          </a:prstGeom>
        </p:spPr>
        <p:txBody>
          <a:bodyPr wrap="square">
            <a:spAutoFit/>
          </a:bodyPr>
          <a:lstStyle/>
          <a:p>
            <a:pPr algn="just">
              <a:lnSpc>
                <a:spcPct val="150000"/>
              </a:lnSpc>
              <a:spcAft>
                <a:spcPts val="0"/>
              </a:spcAft>
            </a:pPr>
            <a:r>
              <a:rPr lang="vi-VN"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tập 2.</a:t>
            </a:r>
            <a:r>
              <a:rPr lang="vi-VN" sz="32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Nhân vật Hồ Khanh đã thực hiện được khát vọng và đam mê khám phá hang động </a:t>
            </a:r>
            <a:r>
              <a:rPr lang="vi-VN" sz="3200" i="1">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của</a:t>
            </a:r>
            <a:r>
              <a:rPr lang="vi-VN" sz="3200" i="1">
                <a:solidFill>
                  <a:srgbClr val="C5283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2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mình. Còn em, em có ước mơ gì? Em nghĩ mình sẽ phải trau dồi bản thân như thế nào để thực hiện ước mơ? </a:t>
            </a:r>
            <a:r>
              <a:rPr lang="en-US" sz="32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Hãy chia sẻ vào Phiếu HT sau:</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255754207"/>
              </p:ext>
            </p:extLst>
          </p:nvPr>
        </p:nvGraphicFramePr>
        <p:xfrm>
          <a:off x="4374211" y="5768340"/>
          <a:ext cx="7691845" cy="182880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769789">
                  <a:extLst>
                    <a:ext uri="{9D8B030D-6E8A-4147-A177-3AD203B41FA5}">
                      <a16:colId xmlns:a16="http://schemas.microsoft.com/office/drawing/2014/main" val="20000"/>
                    </a:ext>
                  </a:extLst>
                </a:gridCol>
                <a:gridCol w="2922056">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4000">
                          <a:solidFill>
                            <a:schemeClr val="tx1"/>
                          </a:solidFill>
                          <a:effectLst/>
                          <a:latin typeface="Palatino Linotype" panose="02040502050505030304" pitchFamily="18" charset="0"/>
                        </a:rPr>
                        <a:t>Ước mơ của tôi:</a:t>
                      </a:r>
                      <a:endParaRPr lang="en-GB" sz="4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4000">
                          <a:solidFill>
                            <a:schemeClr val="tx1"/>
                          </a:solidFill>
                          <a:effectLst/>
                          <a:latin typeface="Palatino Linotype" panose="02040502050505030304" pitchFamily="18" charset="0"/>
                        </a:rPr>
                        <a:t>…..</a:t>
                      </a:r>
                      <a:endParaRPr lang="en-GB" sz="4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4000">
                          <a:solidFill>
                            <a:schemeClr val="tx1"/>
                          </a:solidFill>
                          <a:effectLst/>
                          <a:latin typeface="Palatino Linotype" panose="02040502050505030304" pitchFamily="18" charset="0"/>
                        </a:rPr>
                        <a:t>Hành động của tôi:</a:t>
                      </a:r>
                      <a:endParaRPr lang="en-GB" sz="4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4000">
                          <a:solidFill>
                            <a:schemeClr val="tx1"/>
                          </a:solidFill>
                          <a:effectLst/>
                          <a:latin typeface="Palatino Linotype" panose="02040502050505030304" pitchFamily="18" charset="0"/>
                        </a:rPr>
                        <a:t>…..</a:t>
                      </a:r>
                      <a:endParaRPr lang="en-GB" sz="4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Rounded Rectangle 17"/>
          <p:cNvSpPr/>
          <p:nvPr/>
        </p:nvSpPr>
        <p:spPr>
          <a:xfrm>
            <a:off x="7391400" y="2246441"/>
            <a:ext cx="10668000" cy="3008055"/>
          </a:xfrm>
          <a:prstGeom prst="roundRect">
            <a:avLst/>
          </a:prstGeom>
          <a:noFill/>
          <a:ln w="12700" cmpd="sng">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492854" y="2192686"/>
            <a:ext cx="6212746" cy="2954967"/>
          </a:xfrm>
          <a:prstGeom prst="roundRect">
            <a:avLst/>
          </a:prstGeom>
          <a:noFill/>
          <a:ln w="12700" cmpd="sng">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80">
                                          <p:stCondLst>
                                            <p:cond delay="0"/>
                                          </p:stCondLst>
                                        </p:cTn>
                                        <p:tgtEl>
                                          <p:spTgt spid="17"/>
                                        </p:tgtEl>
                                      </p:cBhvr>
                                    </p:animEffect>
                                    <p:anim calcmode="lin" valueType="num">
                                      <p:cBhvr>
                                        <p:cTn id="3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7" dur="26">
                                          <p:stCondLst>
                                            <p:cond delay="650"/>
                                          </p:stCondLst>
                                        </p:cTn>
                                        <p:tgtEl>
                                          <p:spTgt spid="17"/>
                                        </p:tgtEl>
                                      </p:cBhvr>
                                      <p:to x="100000" y="60000"/>
                                    </p:animScale>
                                    <p:animScale>
                                      <p:cBhvr>
                                        <p:cTn id="38" dur="166" decel="50000">
                                          <p:stCondLst>
                                            <p:cond delay="676"/>
                                          </p:stCondLst>
                                        </p:cTn>
                                        <p:tgtEl>
                                          <p:spTgt spid="17"/>
                                        </p:tgtEl>
                                      </p:cBhvr>
                                      <p:to x="100000" y="100000"/>
                                    </p:animScale>
                                    <p:animScale>
                                      <p:cBhvr>
                                        <p:cTn id="39" dur="26">
                                          <p:stCondLst>
                                            <p:cond delay="1312"/>
                                          </p:stCondLst>
                                        </p:cTn>
                                        <p:tgtEl>
                                          <p:spTgt spid="17"/>
                                        </p:tgtEl>
                                      </p:cBhvr>
                                      <p:to x="100000" y="80000"/>
                                    </p:animScale>
                                    <p:animScale>
                                      <p:cBhvr>
                                        <p:cTn id="40" dur="166" decel="50000">
                                          <p:stCondLst>
                                            <p:cond delay="1338"/>
                                          </p:stCondLst>
                                        </p:cTn>
                                        <p:tgtEl>
                                          <p:spTgt spid="17"/>
                                        </p:tgtEl>
                                      </p:cBhvr>
                                      <p:to x="100000" y="100000"/>
                                    </p:animScale>
                                    <p:animScale>
                                      <p:cBhvr>
                                        <p:cTn id="41" dur="26">
                                          <p:stCondLst>
                                            <p:cond delay="1642"/>
                                          </p:stCondLst>
                                        </p:cTn>
                                        <p:tgtEl>
                                          <p:spTgt spid="17"/>
                                        </p:tgtEl>
                                      </p:cBhvr>
                                      <p:to x="100000" y="90000"/>
                                    </p:animScale>
                                    <p:animScale>
                                      <p:cBhvr>
                                        <p:cTn id="42" dur="166" decel="50000">
                                          <p:stCondLst>
                                            <p:cond delay="1668"/>
                                          </p:stCondLst>
                                        </p:cTn>
                                        <p:tgtEl>
                                          <p:spTgt spid="17"/>
                                        </p:tgtEl>
                                      </p:cBhvr>
                                      <p:to x="100000" y="100000"/>
                                    </p:animScale>
                                    <p:animScale>
                                      <p:cBhvr>
                                        <p:cTn id="43" dur="26">
                                          <p:stCondLst>
                                            <p:cond delay="1808"/>
                                          </p:stCondLst>
                                        </p:cTn>
                                        <p:tgtEl>
                                          <p:spTgt spid="17"/>
                                        </p:tgtEl>
                                      </p:cBhvr>
                                      <p:to x="100000" y="95000"/>
                                    </p:animScale>
                                    <p:animScale>
                                      <p:cBhvr>
                                        <p:cTn id="4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18" grpId="1" animBg="1"/>
      <p:bldP spid="19" grpId="0" animBg="1"/>
      <p:bldP spid="1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3" name="Rectangle 12"/>
          <p:cNvSpPr/>
          <p:nvPr/>
        </p:nvSpPr>
        <p:spPr>
          <a:xfrm>
            <a:off x="6216927" y="3000518"/>
            <a:ext cx="5566267" cy="905056"/>
          </a:xfrm>
          <a:prstGeom prst="rect">
            <a:avLst/>
          </a:prstGeom>
        </p:spPr>
        <p:txBody>
          <a:bodyPr wrap="none">
            <a:spAutoFit/>
          </a:bodyPr>
          <a:lstStyle/>
          <a:p>
            <a:pPr algn="ctr">
              <a:lnSpc>
                <a:spcPct val="150000"/>
              </a:lnSpc>
              <a:spcAft>
                <a:spcPts val="0"/>
              </a:spcAft>
              <a:tabLst>
                <a:tab pos="2703195" algn="l"/>
              </a:tabLst>
            </a:pPr>
            <a:r>
              <a:rPr lang="en-US" sz="4000" b="1">
                <a:solidFill>
                  <a:srgbClr val="7030A0"/>
                </a:solidFill>
                <a:latin typeface="Times New Roman" panose="02020603050405020304" pitchFamily="18" charset="0"/>
                <a:ea typeface="Times New Roman" panose="02020603050405020304" pitchFamily="18" charset="0"/>
              </a:rPr>
              <a:t>HƯỚNG DẪN TỰ HỌC</a:t>
            </a:r>
            <a:endParaRPr lang="en-GB" sz="400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253202" y="4179164"/>
            <a:ext cx="9144000" cy="3785652"/>
          </a:xfrm>
          <a:prstGeom prst="rect">
            <a:avLst/>
          </a:prstGeom>
        </p:spPr>
        <p:txBody>
          <a:bodyPr>
            <a:spAutoFit/>
          </a:bodyPr>
          <a:lstStyle/>
          <a:p>
            <a:pPr algn="just">
              <a:lnSpc>
                <a:spcPct val="150000"/>
              </a:lnSpc>
              <a:spcAft>
                <a:spcPts val="0"/>
              </a:spcAft>
              <a:tabLst>
                <a:tab pos="2703195" algn="l"/>
              </a:tabLst>
            </a:pPr>
            <a:r>
              <a:rPr lang="pt-BR" sz="4000">
                <a:latin typeface="Times New Roman" panose="02020603050405020304" pitchFamily="18" charset="0"/>
                <a:ea typeface="Times New Roman" panose="02020603050405020304" pitchFamily="18" charset="0"/>
              </a:rPr>
              <a:t>- Hoàn thiện các nội dung bài học.</a:t>
            </a:r>
            <a:endParaRPr lang="en-GB" sz="4000">
              <a:latin typeface="Times New Roman" panose="02020603050405020304" pitchFamily="18" charset="0"/>
              <a:ea typeface="Times New Roman" panose="02020603050405020304" pitchFamily="18" charset="0"/>
            </a:endParaRPr>
          </a:p>
          <a:p>
            <a:pPr algn="just">
              <a:lnSpc>
                <a:spcPct val="150000"/>
              </a:lnSpc>
              <a:spcAft>
                <a:spcPts val="0"/>
              </a:spcAft>
              <a:tabLst>
                <a:tab pos="2703195" algn="l"/>
              </a:tabLst>
            </a:pPr>
            <a:r>
              <a:rPr lang="pt-BR" sz="4000">
                <a:latin typeface="Times New Roman" panose="02020603050405020304" pitchFamily="18" charset="0"/>
                <a:ea typeface="Times New Roman" panose="02020603050405020304" pitchFamily="18" charset="0"/>
              </a:rPr>
              <a:t>- HS chuẩn bị cho tiết sau học bài:</a:t>
            </a:r>
            <a:r>
              <a:rPr lang="pt-BR" sz="4000" i="1">
                <a:latin typeface="Times New Roman" panose="02020603050405020304" pitchFamily="18" charset="0"/>
                <a:ea typeface="Times New Roman" panose="02020603050405020304" pitchFamily="18" charset="0"/>
              </a:rPr>
              <a:t> </a:t>
            </a:r>
            <a:r>
              <a:rPr lang="pt-BR" sz="4000" b="1" i="1">
                <a:latin typeface="Times New Roman" panose="02020603050405020304" pitchFamily="18" charset="0"/>
                <a:ea typeface="Times New Roman" panose="02020603050405020304" pitchFamily="18" charset="0"/>
              </a:rPr>
              <a:t>Viết bài văn kể lại sự việc có thật liên quan đến một nhân vật lịch sử.</a:t>
            </a:r>
            <a:endParaRPr lang="en-GB" sz="4000" i="1">
              <a:effectLst/>
              <a:latin typeface="Times New Roman" panose="02020603050405020304" pitchFamily="18" charset="0"/>
              <a:ea typeface="Times New Roman" panose="02020603050405020304" pitchFamily="18" charset="0"/>
            </a:endParaRPr>
          </a:p>
        </p:txBody>
      </p:sp>
      <p:sp>
        <p:nvSpPr>
          <p:cNvPr id="17" name="Rounded Rectangle 16"/>
          <p:cNvSpPr/>
          <p:nvPr/>
        </p:nvSpPr>
        <p:spPr>
          <a:xfrm>
            <a:off x="4114800" y="2737584"/>
            <a:ext cx="9770522" cy="5456820"/>
          </a:xfrm>
          <a:prstGeom prst="roundRect">
            <a:avLst/>
          </a:prstGeom>
          <a:noFill/>
          <a:ln w="12700" cmpd="sng">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animBg="1"/>
      <p:bldP spid="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ounded Rectangular Callout 16"/>
          <p:cNvSpPr/>
          <p:nvPr/>
        </p:nvSpPr>
        <p:spPr>
          <a:xfrm>
            <a:off x="5870163" y="2519663"/>
            <a:ext cx="10496614" cy="502370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5943600" y="2598202"/>
            <a:ext cx="9906000" cy="4708981"/>
          </a:xfrm>
          <a:prstGeom prst="rect">
            <a:avLst/>
          </a:prstGeom>
        </p:spPr>
        <p:txBody>
          <a:bodyPr wrap="square">
            <a:spAutoFit/>
          </a:bodyPr>
          <a:lstStyle/>
          <a:p>
            <a:pPr algn="just">
              <a:lnSpc>
                <a:spcPct val="150000"/>
              </a:lnSpc>
            </a:pPr>
            <a:r>
              <a:rPr lang="vi-VN" sz="4000" b="1">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4000" b="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Các em hãy video dưới đây và trả lời các câu hỏi sau:</a:t>
            </a:r>
          </a:p>
          <a:p>
            <a:pPr>
              <a:lnSpc>
                <a:spcPct val="150000"/>
              </a:lnSpc>
            </a:pPr>
            <a:r>
              <a:rPr lang="vi-VN" sz="4000" i="1">
                <a:effectLst>
                  <a:outerShdw blurRad="38100" dist="38100" dir="2700000" algn="tl">
                    <a:srgbClr val="000000">
                      <a:alpha val="43137"/>
                    </a:srgbClr>
                  </a:outerShdw>
                </a:effectLst>
                <a:latin typeface="Palatino Linotype" panose="02040502050505030304" pitchFamily="18" charset="0"/>
              </a:rPr>
              <a:t>- Video đề cập tới nội dung gì?</a:t>
            </a:r>
            <a:endParaRPr lang="en-GB" sz="4000">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i="1">
                <a:effectLst>
                  <a:outerShdw blurRad="38100" dist="38100" dir="2700000" algn="tl">
                    <a:srgbClr val="000000">
                      <a:alpha val="43137"/>
                    </a:srgbClr>
                  </a:outerShdw>
                </a:effectLst>
                <a:latin typeface="Palatino Linotype" panose="02040502050505030304" pitchFamily="18" charset="0"/>
              </a:rPr>
              <a:t>- Nhân vật nào được nói tới trong video?</a:t>
            </a:r>
            <a:endParaRPr lang="en-GB" sz="400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endParaRPr lang="en-GB" sz="4000" b="1">
              <a:solidFill>
                <a:prstClr val="black"/>
              </a:solidFill>
              <a:effectLst>
                <a:outerShdw blurRad="38100" dist="38100" dir="2700000" algn="tl">
                  <a:srgbClr val="000000">
                    <a:alpha val="43137"/>
                  </a:srgbClr>
                </a:outerShdw>
              </a:effectLst>
            </a:endParaRPr>
          </a:p>
        </p:txBody>
      </p:sp>
      <p:pic>
        <p:nvPicPr>
          <p:cNvPr id="19"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366777" y="6757514"/>
            <a:ext cx="2053526" cy="145613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392399" y="7485583"/>
            <a:ext cx="2895600" cy="2827159"/>
          </a:xfrm>
          <a:prstGeom prst="rect">
            <a:avLst/>
          </a:prstGeom>
        </p:spPr>
      </p:pic>
      <p:pic>
        <p:nvPicPr>
          <p:cNvPr id="25"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69210" b="42364"/>
          <a:stretch>
            <a:fillRect/>
          </a:stretch>
        </p:blipFill>
        <p:spPr>
          <a:xfrm rot="143070">
            <a:off x="913064" y="7648841"/>
            <a:ext cx="777634" cy="1783111"/>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3900"/>
          <a:stretch>
            <a:fillRect/>
          </a:stretch>
        </p:blipFill>
        <p:spPr>
          <a:xfrm>
            <a:off x="12357" y="7543367"/>
            <a:ext cx="824192" cy="2796671"/>
          </a:xfrm>
          <a:prstGeom prst="rect">
            <a:avLst/>
          </a:prstGeom>
        </p:spPr>
      </p:pic>
      <p:pic>
        <p:nvPicPr>
          <p:cNvPr id="27"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8888434"/>
            <a:ext cx="4769111" cy="1398566"/>
          </a:xfrm>
          <a:prstGeom prst="rect">
            <a:avLst/>
          </a:prstGeom>
        </p:spPr>
      </p:pic>
      <p:pic>
        <p:nvPicPr>
          <p:cNvPr id="2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123"/>
          <a:stretch>
            <a:fillRect/>
          </a:stretch>
        </p:blipFill>
        <p:spPr>
          <a:xfrm>
            <a:off x="1815345" y="7633435"/>
            <a:ext cx="905752" cy="2081795"/>
          </a:xfrm>
          <a:prstGeom prst="rect">
            <a:avLst/>
          </a:prstGeom>
        </p:spPr>
      </p:pic>
      <p:pic>
        <p:nvPicPr>
          <p:cNvPr id="29"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961811" y="7910857"/>
            <a:ext cx="2262850" cy="2081822"/>
          </a:xfrm>
          <a:prstGeom prst="rect">
            <a:avLst/>
          </a:prstGeom>
        </p:spPr>
      </p:pic>
      <p:pic>
        <p:nvPicPr>
          <p:cNvPr id="31" name="Picture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a:off x="12416983" y="9105305"/>
            <a:ext cx="1908618" cy="1180958"/>
          </a:xfrm>
          <a:prstGeom prst="rect">
            <a:avLst/>
          </a:prstGeom>
        </p:spPr>
      </p:pic>
      <p:pic>
        <p:nvPicPr>
          <p:cNvPr id="32"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a:xfrm rot="11063080">
            <a:off x="5502747" y="8951768"/>
            <a:ext cx="871023" cy="1360974"/>
          </a:xfrm>
          <a:prstGeom prst="rect">
            <a:avLst/>
          </a:prstGeom>
        </p:spPr>
      </p:pic>
      <p:pic>
        <p:nvPicPr>
          <p:cNvPr id="33" name="Picture 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392141" y="8801100"/>
            <a:ext cx="2067989" cy="1295078"/>
          </a:xfrm>
          <a:prstGeom prst="rect">
            <a:avLst/>
          </a:prstGeom>
        </p:spPr>
      </p:pic>
      <p:pic>
        <p:nvPicPr>
          <p:cNvPr id="34" name="Picture 7"/>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a:xfrm>
            <a:off x="9925977" y="8131833"/>
            <a:ext cx="1930641" cy="1954255"/>
          </a:xfrm>
          <a:prstGeom prst="rect">
            <a:avLst/>
          </a:prstGeom>
        </p:spPr>
      </p:pic>
      <p:pic>
        <p:nvPicPr>
          <p:cNvPr id="18" name="Google Shape;230;p28"/>
          <p:cNvPicPr preferRelativeResize="0"/>
          <p:nvPr/>
        </p:nvPicPr>
        <p:blipFill rotWithShape="1">
          <a:blip r:embed="rId20">
            <a:alphaModFix/>
          </a:blip>
          <a:srcRect l="73593"/>
          <a:stretch/>
        </p:blipFill>
        <p:spPr>
          <a:xfrm flipH="1">
            <a:off x="2652070" y="2742232"/>
            <a:ext cx="3242808" cy="4763468"/>
          </a:xfrm>
          <a:prstGeom prst="rect">
            <a:avLst/>
          </a:prstGeom>
          <a:noFill/>
          <a:ln>
            <a:noFill/>
          </a:ln>
        </p:spPr>
      </p:pic>
      <p:sp>
        <p:nvSpPr>
          <p:cNvPr id="19" name="Google Shape;231;p28"/>
          <p:cNvSpPr/>
          <p:nvPr/>
        </p:nvSpPr>
        <p:spPr>
          <a:xfrm>
            <a:off x="6220026" y="2450160"/>
            <a:ext cx="10239174" cy="6274740"/>
          </a:xfrm>
          <a:prstGeom prst="cloudCallout">
            <a:avLst>
              <a:gd name="adj1" fmla="val -54751"/>
              <a:gd name="adj2" fmla="val -3368"/>
            </a:avLst>
          </a:prstGeom>
          <a:solidFill>
            <a:schemeClr val="accent3">
              <a:lumMod val="75000"/>
              <a:alpha val="57647"/>
            </a:schemeClr>
          </a:solidFill>
          <a:ln w="1270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3200"/>
            </a:pPr>
            <a:endParaRPr sz="6000" b="1">
              <a:solidFill>
                <a:srgbClr val="FF0000"/>
              </a:solidFill>
              <a:effectLst>
                <a:outerShdw blurRad="38100" dist="38100" dir="2700000" algn="tl">
                  <a:srgbClr val="000000">
                    <a:alpha val="43137"/>
                  </a:srgbClr>
                </a:outerShdw>
              </a:effectLst>
              <a:latin typeface="Palatino Linotype" panose="02040502050505030304" pitchFamily="18" charset="0"/>
              <a:ea typeface="Montserrat"/>
              <a:cs typeface="Montserrat"/>
              <a:sym typeface="Montserrat"/>
            </a:endParaRPr>
          </a:p>
        </p:txBody>
      </p:sp>
      <p:sp>
        <p:nvSpPr>
          <p:cNvPr id="20" name="Rectangle 19"/>
          <p:cNvSpPr/>
          <p:nvPr/>
        </p:nvSpPr>
        <p:spPr>
          <a:xfrm>
            <a:off x="7421552" y="2999196"/>
            <a:ext cx="7970847" cy="4900701"/>
          </a:xfrm>
          <a:prstGeom prst="rect">
            <a:avLst/>
          </a:prstGeom>
          <a:noFill/>
        </p:spPr>
        <p:txBody>
          <a:bodyPr wrap="square" lIns="91440" tIns="45720" rIns="91440" bIns="45720">
            <a:spAutoFit/>
          </a:bodyPr>
          <a:lstStyle/>
          <a:p>
            <a:pPr algn="ctr">
              <a:lnSpc>
                <a:spcPct val="150000"/>
              </a:lnSpc>
            </a:pPr>
            <a:r>
              <a:rPr lang="vi-VN" sz="7200" b="1" dirty="0">
                <a:ln w="0"/>
                <a:solidFill>
                  <a:prstClr val="black"/>
                </a:solidFill>
                <a:effectLst>
                  <a:reflection blurRad="6350" stA="53000" endA="300" endPos="35500" dir="5400000" sy="-90000" algn="bl" rotWithShape="0"/>
                </a:effectLst>
                <a:highlight>
                  <a:srgbClr val="FFFF00"/>
                </a:highlight>
                <a:latin typeface="+mj-lt"/>
                <a:ea typeface="Montserrat"/>
              </a:rPr>
              <a:t>HOẠT ĐỘNG 2 </a:t>
            </a:r>
          </a:p>
          <a:p>
            <a:pPr algn="ctr">
              <a:lnSpc>
                <a:spcPct val="150000"/>
              </a:lnSpc>
            </a:pPr>
            <a:r>
              <a:rPr lang="vi-VN" sz="7200" b="1" dirty="0">
                <a:ln w="0"/>
                <a:solidFill>
                  <a:prstClr val="black"/>
                </a:solidFill>
                <a:effectLst>
                  <a:reflection blurRad="6350" stA="53000" endA="300" endPos="35500" dir="5400000" sy="-90000" algn="bl" rotWithShape="0"/>
                </a:effectLst>
                <a:latin typeface="+mj-lt"/>
              </a:rPr>
              <a:t>HÌNH THÀNH KIẾN THỨC</a:t>
            </a:r>
            <a:endParaRPr lang="en-GB" sz="7200" b="1" dirty="0">
              <a:ln w="0"/>
              <a:solidFill>
                <a:prstClr val="black"/>
              </a:solidFill>
              <a:effectLst>
                <a:reflection blurRad="6350" stA="53000" endA="300" endPos="35500" dir="5400000" sy="-90000" algn="bl" rotWithShape="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ound Same Side Corner Rectangle 16"/>
          <p:cNvSpPr/>
          <p:nvPr/>
        </p:nvSpPr>
        <p:spPr>
          <a:xfrm rot="5400000">
            <a:off x="5072987" y="-1938005"/>
            <a:ext cx="548569" cy="7036942"/>
          </a:xfrm>
          <a:prstGeom prst="round2SameRect">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 name="Rectangle 17"/>
          <p:cNvSpPr/>
          <p:nvPr/>
        </p:nvSpPr>
        <p:spPr>
          <a:xfrm>
            <a:off x="3040112" y="1314483"/>
            <a:ext cx="5630067" cy="553998"/>
          </a:xfrm>
          <a:prstGeom prst="rect">
            <a:avLst/>
          </a:prstGeom>
          <a:solidFill>
            <a:schemeClr val="accent3">
              <a:lumMod val="75000"/>
            </a:schemeClr>
          </a:solidFill>
          <a:ln>
            <a:solidFill>
              <a:srgbClr val="00B0F0"/>
            </a:solidFill>
          </a:ln>
        </p:spPr>
        <p:txBody>
          <a:bodyPr wrap="none">
            <a:spAutoFit/>
          </a:bodyPr>
          <a:lstStyle/>
          <a:p>
            <a:pPr defTabSz="685664">
              <a:spcBef>
                <a:spcPts val="900"/>
              </a:spcBef>
              <a:defRPr/>
            </a:pPr>
            <a:r>
              <a:rPr lang="vi-VN" sz="3000" b="1">
                <a:solidFill>
                  <a:prstClr val="white"/>
                </a:solidFill>
                <a:cs typeface="Arial" pitchFamily="34" charset="0"/>
              </a:rPr>
              <a:t>KHÁM PHÁ CHUNG VĂN BẢN</a:t>
            </a:r>
            <a:endParaRPr lang="en-US" sz="3000" dirty="0">
              <a:solidFill>
                <a:prstClr val="white"/>
              </a:solidFill>
              <a:latin typeface="Arial" pitchFamily="34" charset="0"/>
              <a:cs typeface="Arial" pitchFamily="34" charset="0"/>
            </a:endParaRPr>
          </a:p>
        </p:txBody>
      </p:sp>
      <p:sp>
        <p:nvSpPr>
          <p:cNvPr id="19" name="TextBox 18"/>
          <p:cNvSpPr txBox="1"/>
          <p:nvPr/>
        </p:nvSpPr>
        <p:spPr>
          <a:xfrm>
            <a:off x="2020384" y="1257300"/>
            <a:ext cx="716976" cy="600164"/>
          </a:xfrm>
          <a:prstGeom prst="rect">
            <a:avLst/>
          </a:prstGeom>
          <a:solidFill>
            <a:schemeClr val="accent3">
              <a:lumMod val="75000"/>
            </a:schemeClr>
          </a:solidFill>
          <a:ln>
            <a:solidFill>
              <a:srgbClr val="00B0F0"/>
            </a:solidFill>
          </a:ln>
        </p:spPr>
        <p:txBody>
          <a:bodyPr wrap="square" rtlCol="0">
            <a:spAutoFit/>
          </a:bodyPr>
          <a:lstStyle/>
          <a:p>
            <a:pPr algn="ctr"/>
            <a:r>
              <a:rPr lang="en-US" sz="3300" b="1">
                <a:solidFill>
                  <a:prstClr val="white"/>
                </a:solidFill>
                <a:latin typeface="Tahoma" pitchFamily="34" charset="0"/>
                <a:ea typeface="Tahoma" pitchFamily="34" charset="0"/>
                <a:cs typeface="Tahoma" pitchFamily="34" charset="0"/>
              </a:rPr>
              <a:t>I</a:t>
            </a:r>
          </a:p>
        </p:txBody>
      </p:sp>
      <p:sp>
        <p:nvSpPr>
          <p:cNvPr id="13" name="Rectangle 12"/>
          <p:cNvSpPr/>
          <p:nvPr/>
        </p:nvSpPr>
        <p:spPr>
          <a:xfrm>
            <a:off x="4572000" y="3889258"/>
            <a:ext cx="9144000" cy="2123658"/>
          </a:xfrm>
          <a:prstGeom prst="rect">
            <a:avLst/>
          </a:prstGeom>
        </p:spPr>
        <p:txBody>
          <a:bodyPr>
            <a:spAutoFit/>
          </a:bodyPr>
          <a:lstStyle/>
          <a:p>
            <a:pPr algn="ctr">
              <a:lnSpc>
                <a:spcPct val="150000"/>
              </a:lnSpc>
              <a:spcAft>
                <a:spcPts val="0"/>
              </a:spcAft>
              <a:tabLst>
                <a:tab pos="2703195" algn="l"/>
              </a:tabLst>
            </a:pPr>
            <a:r>
              <a:rPr lang="pt-BR" sz="4400" b="1">
                <a:solidFill>
                  <a:srgbClr val="FF0000"/>
                </a:solidFill>
                <a:latin typeface="Times New Roman" panose="02020603050405020304" pitchFamily="18" charset="0"/>
                <a:ea typeface="Times New Roman" panose="02020603050405020304" pitchFamily="18" charset="0"/>
              </a:rPr>
              <a:t>PHIẾU HỌC TẬP SỐ 1</a:t>
            </a:r>
            <a:endParaRPr lang="en-GB" sz="4000">
              <a:latin typeface="Times New Roman" panose="02020603050405020304" pitchFamily="18" charset="0"/>
              <a:ea typeface="Times New Roman" panose="02020603050405020304" pitchFamily="18" charset="0"/>
            </a:endParaRPr>
          </a:p>
          <a:p>
            <a:pPr algn="ctr">
              <a:lnSpc>
                <a:spcPct val="150000"/>
              </a:lnSpc>
              <a:spcAft>
                <a:spcPts val="0"/>
              </a:spcAft>
              <a:tabLst>
                <a:tab pos="2703195" algn="l"/>
              </a:tabLst>
            </a:pPr>
            <a:r>
              <a:rPr lang="pt-BR" sz="4400" b="1">
                <a:latin typeface="Times New Roman" panose="02020603050405020304" pitchFamily="18" charset="0"/>
                <a:ea typeface="Times New Roman" panose="02020603050405020304" pitchFamily="18" charset="0"/>
              </a:rPr>
              <a:t>(Tìm hiểu chung văn bản)</a:t>
            </a:r>
            <a:endParaRPr lang="en-GB" sz="4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a:xfrm>
            <a:off x="4369145" y="1999716"/>
            <a:ext cx="9826860" cy="5971192"/>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428421993"/>
              </p:ext>
            </p:extLst>
          </p:nvPr>
        </p:nvGraphicFramePr>
        <p:xfrm>
          <a:off x="4679829" y="2358524"/>
          <a:ext cx="9205492" cy="5120640"/>
        </p:xfrm>
        <a:graphic>
          <a:graphicData uri="http://schemas.openxmlformats.org/drawingml/2006/table">
            <a:tbl>
              <a:tblPr firstRow="1" firstCol="1" bandRow="1">
                <a:tableStyleId>{5C22544A-7EE6-4342-B048-85BDC9FD1C3A}</a:tableStyleId>
              </a:tblPr>
              <a:tblGrid>
                <a:gridCol w="6521571">
                  <a:extLst>
                    <a:ext uri="{9D8B030D-6E8A-4147-A177-3AD203B41FA5}">
                      <a16:colId xmlns:a16="http://schemas.microsoft.com/office/drawing/2014/main" val="20000"/>
                    </a:ext>
                  </a:extLst>
                </a:gridCol>
                <a:gridCol w="2683921">
                  <a:extLst>
                    <a:ext uri="{9D8B030D-6E8A-4147-A177-3AD203B41FA5}">
                      <a16:colId xmlns:a16="http://schemas.microsoft.com/office/drawing/2014/main" val="20001"/>
                    </a:ext>
                  </a:extLst>
                </a:gridCol>
              </a:tblGrid>
              <a:tr h="0">
                <a:tc>
                  <a:txBody>
                    <a:bodyPr/>
                    <a:lstStyle/>
                    <a:p>
                      <a:pPr>
                        <a:lnSpc>
                          <a:spcPct val="150000"/>
                        </a:lnSpc>
                        <a:spcAft>
                          <a:spcPts val="0"/>
                        </a:spcAft>
                        <a:tabLst>
                          <a:tab pos="2703195" algn="l"/>
                        </a:tabLst>
                      </a:pPr>
                      <a:r>
                        <a:rPr lang="pt-BR" sz="3200">
                          <a:solidFill>
                            <a:schemeClr val="tx1"/>
                          </a:solidFill>
                          <a:effectLst/>
                          <a:latin typeface="Palatino Linotype" panose="02040502050505030304" pitchFamily="18" charset="0"/>
                        </a:rPr>
                        <a:t>Tìm hiểu chung:</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03195" algn="l"/>
                        </a:tabLst>
                      </a:pPr>
                      <a:r>
                        <a:rPr lang="pt-BR" sz="3200">
                          <a:solidFill>
                            <a:schemeClr val="tx1"/>
                          </a:solidFill>
                          <a:effectLst/>
                          <a:latin typeface="Palatino Linotype" panose="02040502050505030304" pitchFamily="18" charset="0"/>
                        </a:rPr>
                        <a:t>Trả lời</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nSpc>
                          <a:spcPct val="150000"/>
                        </a:lnSpc>
                        <a:spcAft>
                          <a:spcPts val="0"/>
                        </a:spcAft>
                        <a:tabLst>
                          <a:tab pos="2703195" algn="l"/>
                        </a:tabLst>
                      </a:pPr>
                      <a:r>
                        <a:rPr lang="pt-BR" sz="3200">
                          <a:solidFill>
                            <a:schemeClr val="tx1"/>
                          </a:solidFill>
                          <a:effectLst/>
                          <a:latin typeface="Palatino Linotype" panose="02040502050505030304" pitchFamily="18" charset="0"/>
                        </a:rPr>
                        <a:t>1. Xuất xứ:</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03195" algn="l"/>
                        </a:tabLst>
                      </a:pPr>
                      <a:r>
                        <a:rPr lang="pt-BR"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nSpc>
                          <a:spcPct val="150000"/>
                        </a:lnSpc>
                        <a:spcAft>
                          <a:spcPts val="0"/>
                        </a:spcAft>
                        <a:tabLst>
                          <a:tab pos="2703195" algn="l"/>
                        </a:tabLst>
                      </a:pPr>
                      <a:r>
                        <a:rPr lang="pt-BR" sz="3200">
                          <a:solidFill>
                            <a:schemeClr val="tx1"/>
                          </a:solidFill>
                          <a:effectLst/>
                          <a:latin typeface="Palatino Linotype" panose="02040502050505030304" pitchFamily="18" charset="0"/>
                        </a:rPr>
                        <a:t>2. Thể loại/kiểu văn bản:</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03195" algn="l"/>
                        </a:tabLst>
                      </a:pPr>
                      <a:r>
                        <a:rPr lang="pt-BR"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nSpc>
                          <a:spcPct val="150000"/>
                        </a:lnSpc>
                        <a:spcAft>
                          <a:spcPts val="0"/>
                        </a:spcAft>
                        <a:tabLst>
                          <a:tab pos="2703195" algn="l"/>
                        </a:tabLst>
                      </a:pPr>
                      <a:r>
                        <a:rPr lang="pt-BR" sz="3200">
                          <a:solidFill>
                            <a:schemeClr val="tx1"/>
                          </a:solidFill>
                          <a:effectLst/>
                          <a:latin typeface="Palatino Linotype" panose="02040502050505030304" pitchFamily="18" charset="0"/>
                        </a:rPr>
                        <a:t>3. Phương thức biểu đạt:</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03195" algn="l"/>
                        </a:tabLst>
                      </a:pPr>
                      <a:r>
                        <a:rPr lang="pt-BR"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nSpc>
                          <a:spcPct val="150000"/>
                        </a:lnSpc>
                        <a:spcAft>
                          <a:spcPts val="0"/>
                        </a:spcAft>
                        <a:tabLst>
                          <a:tab pos="2703195" algn="l"/>
                        </a:tabLst>
                      </a:pPr>
                      <a:r>
                        <a:rPr lang="pt-BR" sz="3200">
                          <a:solidFill>
                            <a:schemeClr val="tx1"/>
                          </a:solidFill>
                          <a:effectLst/>
                          <a:latin typeface="Palatino Linotype" panose="02040502050505030304" pitchFamily="18" charset="0"/>
                        </a:rPr>
                        <a:t>4. Nhan đề và yêu cầu cơ bản của nhan đề theo đặc trưng thể loại:</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03195" algn="l"/>
                        </a:tabLst>
                      </a:pPr>
                      <a:r>
                        <a:rPr lang="pt-BR"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nSpc>
                          <a:spcPct val="150000"/>
                        </a:lnSpc>
                        <a:spcAft>
                          <a:spcPts val="0"/>
                        </a:spcAft>
                        <a:tabLst>
                          <a:tab pos="2703195" algn="l"/>
                        </a:tabLst>
                      </a:pPr>
                      <a:r>
                        <a:rPr lang="pt-BR" sz="3200">
                          <a:solidFill>
                            <a:schemeClr val="tx1"/>
                          </a:solidFill>
                          <a:effectLst/>
                          <a:latin typeface="Palatino Linotype" panose="02040502050505030304" pitchFamily="18" charset="0"/>
                        </a:rPr>
                        <a:t>5. Bố cục:</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03195" algn="l"/>
                        </a:tabLst>
                      </a:pPr>
                      <a:r>
                        <a:rPr lang="pt-BR"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3" name="Rectangle 12"/>
          <p:cNvSpPr/>
          <p:nvPr/>
        </p:nvSpPr>
        <p:spPr>
          <a:xfrm>
            <a:off x="738917" y="1297355"/>
            <a:ext cx="2240998" cy="923330"/>
          </a:xfrm>
          <a:prstGeom prst="rect">
            <a:avLst/>
          </a:prstGeom>
        </p:spPr>
        <p:txBody>
          <a:bodyPr wrap="none">
            <a:spAutoFit/>
          </a:bodyPr>
          <a:lstStyle/>
          <a:p>
            <a:pPr>
              <a:lnSpc>
                <a:spcPct val="150000"/>
              </a:lnSpc>
              <a:spcAft>
                <a:spcPts val="0"/>
              </a:spcAft>
              <a:tabLst>
                <a:tab pos="1695450" algn="l"/>
                <a:tab pos="2703195" algn="l"/>
              </a:tabLst>
            </a:pP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1. Tác giả:</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2799806" y="1261533"/>
            <a:ext cx="2189702" cy="923330"/>
          </a:xfrm>
          <a:prstGeom prst="rect">
            <a:avLst/>
          </a:prstGeom>
        </p:spPr>
        <p:txBody>
          <a:bodyPr wrap="none">
            <a:spAutoFit/>
          </a:bodyPr>
          <a:lstStyle/>
          <a:p>
            <a:pPr algn="just">
              <a:lnSpc>
                <a:spcPct val="150000"/>
              </a:lnSpc>
              <a:spcAft>
                <a:spcPts val="0"/>
              </a:spcAft>
            </a:pPr>
            <a:r>
              <a:rPr lang="vi-VN" sz="3600">
                <a:solidFill>
                  <a:srgbClr val="0D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600">
                <a:solidFill>
                  <a:srgbClr val="0D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Nhật Văn.</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738917" y="2197332"/>
            <a:ext cx="2779607" cy="923330"/>
          </a:xfrm>
          <a:prstGeom prst="rect">
            <a:avLst/>
          </a:prstGeom>
        </p:spPr>
        <p:txBody>
          <a:bodyPr wrap="none">
            <a:spAutoFit/>
          </a:bodyPr>
          <a:lstStyle/>
          <a:p>
            <a:pPr>
              <a:lnSpc>
                <a:spcPct val="150000"/>
              </a:lnSpc>
              <a:spcAft>
                <a:spcPts val="0"/>
              </a:spcAft>
              <a:tabLst>
                <a:tab pos="1695450" algn="l"/>
                <a:tab pos="2703195" algn="l"/>
              </a:tabLst>
            </a:pP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 Tác phẩm:</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685800" y="3021488"/>
            <a:ext cx="6032421" cy="923330"/>
          </a:xfrm>
          <a:prstGeom prst="rect">
            <a:avLst/>
          </a:prstGeom>
        </p:spPr>
        <p:txBody>
          <a:bodyPr wrap="none">
            <a:spAutoFit/>
          </a:bodyPr>
          <a:lstStyle/>
          <a:p>
            <a:pPr>
              <a:lnSpc>
                <a:spcPct val="150000"/>
              </a:lnSpc>
              <a:spcAft>
                <a:spcPts val="0"/>
              </a:spcAft>
              <a:tabLst>
                <a:tab pos="1695450" algn="l"/>
                <a:tab pos="2703195" algn="l"/>
              </a:tabLst>
            </a:pP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2.1. Đọc và tìm hiểu chú thích</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629297" y="4028926"/>
            <a:ext cx="10407016" cy="923330"/>
          </a:xfrm>
          <a:prstGeom prst="rect">
            <a:avLst/>
          </a:prstGeom>
        </p:spPr>
        <p:txBody>
          <a:bodyPr wrap="none">
            <a:spAutoFit/>
          </a:bodyPr>
          <a:lstStyle/>
          <a:p>
            <a:pPr algn="just">
              <a:lnSpc>
                <a:spcPct val="150000"/>
              </a:lnSpc>
              <a:spcAft>
                <a:spcPts val="0"/>
              </a:spcAft>
            </a:pP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2.2. </a:t>
            </a:r>
            <a:r>
              <a:rPr lang="vi-VN"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Xuất xứ:</a:t>
            </a:r>
            <a:r>
              <a:rPr lang="vi-VN"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báo điện tử Quảng Bình, ngày 21/7/2014</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219095" y="5036793"/>
            <a:ext cx="6742230" cy="923330"/>
          </a:xfrm>
          <a:prstGeom prst="rect">
            <a:avLst/>
          </a:prstGeom>
        </p:spPr>
        <p:txBody>
          <a:bodyPr wrap="none">
            <a:spAutoFit/>
          </a:bodyPr>
          <a:lstStyle/>
          <a:p>
            <a:pPr algn="just">
              <a:lnSpc>
                <a:spcPct val="150000"/>
              </a:lnSpc>
              <a:spcAft>
                <a:spcPts val="0"/>
              </a:spcAft>
              <a:tabLst>
                <a:tab pos="1695450" algn="l"/>
                <a:tab pos="2703195" algn="l"/>
              </a:tabLst>
            </a:pPr>
            <a:r>
              <a:rPr lang="vi-VN"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2.3. </a:t>
            </a: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Kiểu V</a:t>
            </a:r>
            <a:r>
              <a:rPr lang="vi-VN"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B</a:t>
            </a: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 </a:t>
            </a:r>
            <a:r>
              <a:rPr lang="vi-VN" sz="36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là</a:t>
            </a:r>
            <a:r>
              <a:rPr lang="en-US" sz="36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 </a:t>
            </a:r>
            <a:r>
              <a:rPr lang="vi-VN" sz="36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văn bản</a:t>
            </a:r>
            <a:r>
              <a:rPr lang="en-US" sz="36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 thông tin.</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629297" y="6010056"/>
            <a:ext cx="8034572" cy="923330"/>
          </a:xfrm>
          <a:prstGeom prst="rect">
            <a:avLst/>
          </a:prstGeom>
        </p:spPr>
        <p:txBody>
          <a:bodyPr wrap="none">
            <a:spAutoFit/>
          </a:bodyPr>
          <a:lstStyle/>
          <a:p>
            <a:pPr algn="just">
              <a:lnSpc>
                <a:spcPct val="150000"/>
              </a:lnSpc>
              <a:spcAft>
                <a:spcPts val="0"/>
              </a:spcAft>
            </a:pP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2.4. Phương thức biểu đạt: </a:t>
            </a:r>
            <a:r>
              <a:rPr lang="en-US" sz="36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Thuyết minh.</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3769877" y="7113681"/>
            <a:ext cx="10383125" cy="2585323"/>
          </a:xfrm>
          <a:prstGeom prst="rect">
            <a:avLst/>
          </a:prstGeom>
        </p:spPr>
        <p:txBody>
          <a:bodyPr wrap="square">
            <a:spAutoFit/>
          </a:bodyPr>
          <a:lstStyle/>
          <a:p>
            <a:pPr algn="just">
              <a:lnSpc>
                <a:spcPct val="150000"/>
              </a:lnSpc>
              <a:spcAft>
                <a:spcPts val="0"/>
              </a:spcAft>
            </a:pPr>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2.5. Nhan đề:</a:t>
            </a:r>
            <a:r>
              <a:rPr lang="en-US"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nhân vật Hồ Khanh đã tạo nên một dấu ấn đặc biệt. </a:t>
            </a:r>
            <a:r>
              <a:rPr lang="vi-VN"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en-US"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Nhan đề của văn bản thông tin phải ngắn gọn, súc tích, thể hiện được nội dung của văn bản.</a:t>
            </a:r>
            <a:endParaRPr lang="en-GB"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145506" y="1064281"/>
            <a:ext cx="6616480" cy="42053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7" name="Rectangle 16"/>
          <p:cNvSpPr/>
          <p:nvPr/>
        </p:nvSpPr>
        <p:spPr>
          <a:xfrm>
            <a:off x="7000406" y="1042816"/>
            <a:ext cx="4634602" cy="769441"/>
          </a:xfrm>
          <a:prstGeom prst="rect">
            <a:avLst/>
          </a:prstGeom>
        </p:spPr>
        <p:txBody>
          <a:bodyPr wrap="none">
            <a:spAutoFit/>
          </a:bodyPr>
          <a:lstStyle/>
          <a:p>
            <a:pPr algn="just"/>
            <a:r>
              <a:rPr lang="vi-VN" sz="4400" b="1">
                <a:latin typeface="Times New Roman" panose="02020603050405020304" pitchFamily="18" charset="0"/>
                <a:ea typeface="MS Mincho"/>
              </a:rPr>
              <a:t>2.6. Bố cục:</a:t>
            </a:r>
            <a:r>
              <a:rPr lang="vi-VN" sz="4400" b="1">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Calibri" panose="020F0502020204030204" pitchFamily="34" charset="0"/>
              </a:rPr>
              <a:t>3 phần</a:t>
            </a:r>
            <a:endParaRPr lang="en-GB" sz="4000">
              <a:latin typeface="Times New Roman" panose="02020603050405020304" pitchFamily="18" charset="0"/>
              <a:ea typeface="Times New Roman" panose="02020603050405020304" pitchFamily="18" charset="0"/>
            </a:endParaRPr>
          </a:p>
        </p:txBody>
      </p:sp>
      <p:grpSp>
        <p:nvGrpSpPr>
          <p:cNvPr id="18" name="Group 17"/>
          <p:cNvGrpSpPr/>
          <p:nvPr/>
        </p:nvGrpSpPr>
        <p:grpSpPr>
          <a:xfrm>
            <a:off x="303019" y="2412460"/>
            <a:ext cx="5788441" cy="4009056"/>
            <a:chOff x="2296175" y="4678320"/>
            <a:chExt cx="7300432" cy="3520740"/>
          </a:xfrm>
        </p:grpSpPr>
        <p:sp>
          <p:nvSpPr>
            <p:cNvPr id="19" name="Rectangle 18"/>
            <p:cNvSpPr/>
            <p:nvPr/>
          </p:nvSpPr>
          <p:spPr>
            <a:xfrm>
              <a:off x="2417063" y="4694776"/>
              <a:ext cx="7064725" cy="1936833"/>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a:solidFill>
                  <a:schemeClr val="tx1"/>
                </a:solidFill>
                <a:latin typeface="Palatino Linotype" panose="02040502050505030304" pitchFamily="18" charset="0"/>
              </a:endParaRPr>
            </a:p>
          </p:txBody>
        </p:sp>
        <p:sp>
          <p:nvSpPr>
            <p:cNvPr id="20" name="TextBox 19"/>
            <p:cNvSpPr txBox="1"/>
            <p:nvPr/>
          </p:nvSpPr>
          <p:spPr>
            <a:xfrm>
              <a:off x="2684951" y="4678320"/>
              <a:ext cx="6911656" cy="729779"/>
            </a:xfrm>
            <a:prstGeom prst="rect">
              <a:avLst/>
            </a:prstGeom>
            <a:noFill/>
          </p:spPr>
          <p:txBody>
            <a:bodyPr wrap="square" rtlCol="0">
              <a:spAutoFit/>
            </a:bodyPr>
            <a:lstStyle/>
            <a:p>
              <a:pPr>
                <a:lnSpc>
                  <a:spcPct val="150000"/>
                </a:lnSpc>
              </a:pPr>
              <a:endParaRPr lang="en-US" sz="3200" b="1" i="1" dirty="0">
                <a:latin typeface="Palatino Linotype" panose="02040502050505030304" pitchFamily="18" charset="0"/>
              </a:endParaRPr>
            </a:p>
          </p:txBody>
        </p:sp>
        <p:sp>
          <p:nvSpPr>
            <p:cNvPr id="21" name="Rectangle 20"/>
            <p:cNvSpPr/>
            <p:nvPr/>
          </p:nvSpPr>
          <p:spPr>
            <a:xfrm>
              <a:off x="2417063" y="6629400"/>
              <a:ext cx="7064725" cy="1569660"/>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a:solidFill>
                  <a:schemeClr val="tx1"/>
                </a:solidFill>
                <a:latin typeface="Palatino Linotype" panose="02040502050505030304" pitchFamily="18" charset="0"/>
              </a:endParaRPr>
            </a:p>
          </p:txBody>
        </p:sp>
        <p:sp>
          <p:nvSpPr>
            <p:cNvPr id="22" name="TextBox 21"/>
            <p:cNvSpPr txBox="1"/>
            <p:nvPr/>
          </p:nvSpPr>
          <p:spPr>
            <a:xfrm>
              <a:off x="2296175" y="6689454"/>
              <a:ext cx="7173778" cy="1312250"/>
            </a:xfrm>
            <a:prstGeom prst="rect">
              <a:avLst/>
            </a:prstGeom>
            <a:noFill/>
          </p:spPr>
          <p:txBody>
            <a:bodyPr wrap="square" rtlCol="0">
              <a:spAutoFit/>
            </a:bodyPr>
            <a:lstStyle/>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rPr>
                <a:t>Giới thiệu chung về Hồ Khanh</a:t>
              </a:r>
              <a:endParaRPr lang="en-GB" sz="3200" b="1">
                <a:effectLst>
                  <a:outerShdw blurRad="38100" dist="38100" dir="2700000" algn="tl">
                    <a:srgbClr val="000000">
                      <a:alpha val="43137"/>
                    </a:srgbClr>
                  </a:outerShdw>
                </a:effectLst>
                <a:latin typeface="Palatino Linotype" panose="02040502050505030304" pitchFamily="18" charset="0"/>
              </a:endParaRPr>
            </a:p>
          </p:txBody>
        </p:sp>
      </p:grpSp>
      <p:grpSp>
        <p:nvGrpSpPr>
          <p:cNvPr id="23" name="Group 22"/>
          <p:cNvGrpSpPr/>
          <p:nvPr/>
        </p:nvGrpSpPr>
        <p:grpSpPr>
          <a:xfrm>
            <a:off x="5944197" y="2429398"/>
            <a:ext cx="6846031" cy="4016407"/>
            <a:chOff x="2233675" y="4655150"/>
            <a:chExt cx="7540555" cy="3504284"/>
          </a:xfrm>
        </p:grpSpPr>
        <p:sp>
          <p:nvSpPr>
            <p:cNvPr id="24" name="Rectangle 23"/>
            <p:cNvSpPr/>
            <p:nvPr/>
          </p:nvSpPr>
          <p:spPr>
            <a:xfrm>
              <a:off x="2417063" y="4655150"/>
              <a:ext cx="7064725" cy="1976459"/>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a:solidFill>
                  <a:schemeClr val="tx1"/>
                </a:solidFill>
                <a:latin typeface="Palatino Linotype" panose="02040502050505030304" pitchFamily="18" charset="0"/>
              </a:endParaRPr>
            </a:p>
          </p:txBody>
        </p:sp>
        <p:sp>
          <p:nvSpPr>
            <p:cNvPr id="25" name="Rectangle 24"/>
            <p:cNvSpPr/>
            <p:nvPr/>
          </p:nvSpPr>
          <p:spPr>
            <a:xfrm>
              <a:off x="2417063" y="6629400"/>
              <a:ext cx="7064725" cy="1530034"/>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a:solidFill>
                  <a:schemeClr val="tx1"/>
                </a:solidFill>
                <a:latin typeface="Palatino Linotype" panose="02040502050505030304" pitchFamily="18" charset="0"/>
              </a:endParaRPr>
            </a:p>
          </p:txBody>
        </p:sp>
        <p:sp>
          <p:nvSpPr>
            <p:cNvPr id="26" name="TextBox 25"/>
            <p:cNvSpPr txBox="1"/>
            <p:nvPr/>
          </p:nvSpPr>
          <p:spPr>
            <a:xfrm>
              <a:off x="2233675" y="6756864"/>
              <a:ext cx="7540555" cy="1369516"/>
            </a:xfrm>
            <a:prstGeom prst="rect">
              <a:avLst/>
            </a:prstGeom>
            <a:noFill/>
          </p:spPr>
          <p:txBody>
            <a:bodyPr wrap="square" rtlCol="0">
              <a:spAutoFit/>
            </a:bodyPr>
            <a:lstStyle/>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rPr>
                <a:t>Dấu ấn Hồ Khanh trong công việc khám phá hang động</a:t>
              </a:r>
              <a:endParaRPr lang="vi-VN" sz="3200" b="1" dirty="0">
                <a:effectLst>
                  <a:outerShdw blurRad="38100" dist="38100" dir="2700000" algn="tl">
                    <a:srgbClr val="000000">
                      <a:alpha val="43137"/>
                    </a:srgbClr>
                  </a:outerShdw>
                </a:effectLst>
                <a:latin typeface="Palatino Linotype" panose="02040502050505030304" pitchFamily="18" charset="0"/>
                <a:cs typeface="Arial" pitchFamily="34" charset="0"/>
              </a:endParaRPr>
            </a:p>
          </p:txBody>
        </p:sp>
      </p:grpSp>
      <p:grpSp>
        <p:nvGrpSpPr>
          <p:cNvPr id="27" name="Group 26"/>
          <p:cNvGrpSpPr/>
          <p:nvPr/>
        </p:nvGrpSpPr>
        <p:grpSpPr>
          <a:xfrm>
            <a:off x="12703243" y="2429393"/>
            <a:ext cx="5297855" cy="4545593"/>
            <a:chOff x="2417063" y="4655150"/>
            <a:chExt cx="7064725" cy="4128607"/>
          </a:xfrm>
        </p:grpSpPr>
        <p:sp>
          <p:nvSpPr>
            <p:cNvPr id="28" name="Rectangle 27"/>
            <p:cNvSpPr/>
            <p:nvPr/>
          </p:nvSpPr>
          <p:spPr>
            <a:xfrm>
              <a:off x="2417063" y="4655150"/>
              <a:ext cx="7064725" cy="1976459"/>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a:solidFill>
                  <a:schemeClr val="tx1"/>
                </a:solidFill>
                <a:latin typeface="Palatino Linotype" panose="02040502050505030304" pitchFamily="18" charset="0"/>
              </a:endParaRPr>
            </a:p>
          </p:txBody>
        </p:sp>
        <p:sp>
          <p:nvSpPr>
            <p:cNvPr id="29" name="Rectangle 28"/>
            <p:cNvSpPr/>
            <p:nvPr/>
          </p:nvSpPr>
          <p:spPr>
            <a:xfrm>
              <a:off x="2417063" y="6629398"/>
              <a:ext cx="7064725" cy="1668912"/>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a:solidFill>
                  <a:schemeClr val="tx1"/>
                </a:solidFill>
                <a:latin typeface="Palatino Linotype" panose="02040502050505030304" pitchFamily="18" charset="0"/>
              </a:endParaRPr>
            </a:p>
          </p:txBody>
        </p:sp>
        <p:sp>
          <p:nvSpPr>
            <p:cNvPr id="30" name="TextBox 29"/>
            <p:cNvSpPr txBox="1"/>
            <p:nvPr/>
          </p:nvSpPr>
          <p:spPr>
            <a:xfrm>
              <a:off x="2893301" y="6687185"/>
              <a:ext cx="6047957" cy="2096572"/>
            </a:xfrm>
            <a:prstGeom prst="rect">
              <a:avLst/>
            </a:prstGeom>
            <a:noFill/>
          </p:spPr>
          <p:txBody>
            <a:bodyPr wrap="square" rtlCol="0">
              <a:spAutoFit/>
            </a:bodyPr>
            <a:lstStyle/>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rPr>
                <a:t>Đam mê phiêu lưu, khám phá của Hồ </a:t>
              </a:r>
              <a:r>
                <a:rPr lang="vi-VN" sz="3200">
                  <a:latin typeface="Palatino Linotype" panose="02040502050505030304" pitchFamily="18" charset="0"/>
                </a:rPr>
                <a:t>Khanh.</a:t>
              </a:r>
              <a:endParaRPr lang="vi-VN" sz="3200" b="1" dirty="0">
                <a:latin typeface="Palatino Linotype" panose="02040502050505030304" pitchFamily="18" charset="0"/>
              </a:endParaRPr>
            </a:p>
          </p:txBody>
        </p:sp>
      </p:grpSp>
      <p:sp>
        <p:nvSpPr>
          <p:cNvPr id="31" name="Rectangle 30"/>
          <p:cNvSpPr/>
          <p:nvPr/>
        </p:nvSpPr>
        <p:spPr>
          <a:xfrm>
            <a:off x="432753" y="2467806"/>
            <a:ext cx="5729765" cy="2308324"/>
          </a:xfrm>
          <a:prstGeom prst="rect">
            <a:avLst/>
          </a:prstGeom>
        </p:spPr>
        <p:txBody>
          <a:bodyPr wrap="square">
            <a:spAutoFit/>
          </a:bodyPr>
          <a:lstStyle/>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Phần 1</a:t>
            </a:r>
            <a:endParaRPr lang="en-US"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vi-VN" sz="3200">
                <a:effectLst>
                  <a:outerShdw blurRad="38100" dist="38100" dir="2700000" algn="tl">
                    <a:srgbClr val="000000">
                      <a:alpha val="43137"/>
                    </a:srgbClr>
                  </a:outerShdw>
                </a:effectLst>
                <a:latin typeface="Palatino Linotype" panose="02040502050505030304" pitchFamily="18" charset="0"/>
              </a:rPr>
              <a:t>Từ đầu …  “</a:t>
            </a:r>
            <a:r>
              <a:rPr lang="vi-VN" sz="3200" i="1">
                <a:effectLst>
                  <a:outerShdw blurRad="38100" dist="38100" dir="2700000" algn="tl">
                    <a:srgbClr val="000000">
                      <a:alpha val="43137"/>
                    </a:srgbClr>
                  </a:outerShdw>
                </a:effectLst>
                <a:latin typeface="Palatino Linotype" panose="02040502050505030304" pitchFamily="18" charset="0"/>
              </a:rPr>
              <a:t>phát hiện ra những hang động đẹp</a:t>
            </a:r>
            <a:r>
              <a:rPr lang="vi-VN" sz="3200">
                <a:effectLst>
                  <a:outerShdw blurRad="38100" dist="38100" dir="2700000" algn="tl">
                    <a:srgbClr val="000000">
                      <a:alpha val="43137"/>
                    </a:srgbClr>
                  </a:outerShdw>
                </a:effectLst>
                <a:latin typeface="Palatino Linotype" panose="02040502050505030304" pitchFamily="18" charset="0"/>
              </a:rPr>
              <a:t>.” </a:t>
            </a:r>
            <a:endParaRPr lang="en-GB" sz="3200" b="1">
              <a:effectLst>
                <a:outerShdw blurRad="38100" dist="38100" dir="2700000" algn="tl">
                  <a:srgbClr val="000000">
                    <a:alpha val="43137"/>
                  </a:srgbClr>
                </a:outerShdw>
              </a:effectLst>
              <a:latin typeface="Palatino Linotype" panose="02040502050505030304" pitchFamily="18" charset="0"/>
            </a:endParaRPr>
          </a:p>
        </p:txBody>
      </p:sp>
      <p:sp>
        <p:nvSpPr>
          <p:cNvPr id="32" name="Rectangle 31"/>
          <p:cNvSpPr/>
          <p:nvPr/>
        </p:nvSpPr>
        <p:spPr>
          <a:xfrm>
            <a:off x="6313827" y="2400300"/>
            <a:ext cx="6106773" cy="2308324"/>
          </a:xfrm>
          <a:prstGeom prst="rect">
            <a:avLst/>
          </a:prstGeom>
        </p:spPr>
        <p:txBody>
          <a:bodyPr wrap="square">
            <a:spAutoFit/>
          </a:bodyPr>
          <a:lstStyle/>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Phần 2</a:t>
            </a:r>
            <a:endParaRPr lang="en-US"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ctr">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Tiếp theo… “</a:t>
            </a:r>
            <a:r>
              <a:rPr lang="vi-VN" sz="3200" i="1">
                <a:effectLst>
                  <a:outerShdw blurRad="38100" dist="38100" dir="2700000" algn="tl">
                    <a:srgbClr val="000000">
                      <a:alpha val="43137"/>
                    </a:srgbClr>
                  </a:outerShdw>
                </a:effectLst>
                <a:latin typeface="Palatino Linotype" panose="02040502050505030304" pitchFamily="18" charset="0"/>
              </a:rPr>
              <a:t>chuyến thử nghiệm hang Sơn Đoòng…</a:t>
            </a:r>
            <a:r>
              <a:rPr lang="vi-VN" sz="3200">
                <a:effectLst>
                  <a:outerShdw blurRad="38100" dist="38100" dir="2700000" algn="tl">
                    <a:srgbClr val="000000">
                      <a:alpha val="43137"/>
                    </a:srgbClr>
                  </a:outerShdw>
                </a:effectLst>
                <a:latin typeface="Palatino Linotype" panose="02040502050505030304" pitchFamily="18" charset="0"/>
              </a:rPr>
              <a:t>”. </a:t>
            </a:r>
            <a:endParaRPr lang="en-GB" sz="3200" b="1">
              <a:effectLst>
                <a:outerShdw blurRad="38100" dist="38100" dir="2700000" algn="tl">
                  <a:srgbClr val="000000">
                    <a:alpha val="43137"/>
                  </a:srgbClr>
                </a:outerShdw>
              </a:effectLst>
              <a:latin typeface="Palatino Linotype" panose="02040502050505030304" pitchFamily="18" charset="0"/>
            </a:endParaRPr>
          </a:p>
        </p:txBody>
      </p:sp>
      <p:sp>
        <p:nvSpPr>
          <p:cNvPr id="33" name="Rectangle 32"/>
          <p:cNvSpPr/>
          <p:nvPr/>
        </p:nvSpPr>
        <p:spPr>
          <a:xfrm>
            <a:off x="13060375" y="2477640"/>
            <a:ext cx="5017368" cy="1569660"/>
          </a:xfrm>
          <a:prstGeom prst="rect">
            <a:avLst/>
          </a:prstGeom>
        </p:spPr>
        <p:txBody>
          <a:bodyPr wrap="square">
            <a:spAutoFit/>
          </a:bodyPr>
          <a:lstStyle/>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Phần 3</a:t>
            </a:r>
            <a:endParaRPr lang="en-US"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ctr">
              <a:lnSpc>
                <a:spcPct val="150000"/>
              </a:lnSpc>
            </a:pPr>
            <a:r>
              <a:rPr lang="vi-VN" sz="32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vi-VN" sz="3200">
                <a:effectLst>
                  <a:outerShdw blurRad="38100" dist="38100" dir="2700000" algn="tl">
                    <a:srgbClr val="000000">
                      <a:alpha val="43137"/>
                    </a:srgbClr>
                  </a:outerShdw>
                </a:effectLst>
                <a:latin typeface="Palatino Linotype" panose="02040502050505030304" pitchFamily="18" charset="0"/>
              </a:rPr>
              <a:t>Còn lại</a:t>
            </a:r>
            <a:endParaRPr lang="en-GB" sz="3200" b="1">
              <a:effectLst>
                <a:outerShdw blurRad="38100" dist="38100" dir="2700000" algn="tl">
                  <a:srgbClr val="000000">
                    <a:alpha val="43137"/>
                  </a:srgbClr>
                </a:outerShdw>
              </a:effectLst>
              <a:latin typeface="Palatino Linotype" panose="02040502050505030304" pitchFamily="18" charset="0"/>
            </a:endParaRPr>
          </a:p>
        </p:txBody>
      </p:sp>
      <p:pic>
        <p:nvPicPr>
          <p:cNvPr id="13" name="Picture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62518" y="6487115"/>
            <a:ext cx="6334960" cy="3777261"/>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688038" y="6461606"/>
            <a:ext cx="5389705" cy="3802770"/>
          </a:xfrm>
          <a:prstGeom prst="rect">
            <a:avLst/>
          </a:prstGeom>
        </p:spPr>
      </p:pic>
      <p:pic>
        <p:nvPicPr>
          <p:cNvPr id="35" name="Picture 3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3900" y="6475428"/>
            <a:ext cx="5682066" cy="3811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169"/>
          <a:stretch>
            <a:fillRect/>
          </a:stretch>
        </p:blipFill>
        <p:spPr>
          <a:xfrm>
            <a:off x="40364" y="7048500"/>
            <a:ext cx="1929096" cy="16514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51301" y="6038649"/>
            <a:ext cx="2430719" cy="17236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3900"/>
          <a:stretch>
            <a:fillRect/>
          </a:stretch>
        </p:blipFill>
        <p:spPr>
          <a:xfrm rot="244735">
            <a:off x="15049461" y="6453357"/>
            <a:ext cx="822009" cy="278926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5403"/>
          <a:stretch>
            <a:fillRect/>
          </a:stretch>
        </p:blipFill>
        <p:spPr>
          <a:xfrm>
            <a:off x="15640127" y="7412031"/>
            <a:ext cx="2540191" cy="22072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8765" b="35425"/>
          <a:stretch>
            <a:fillRect/>
          </a:stretch>
        </p:blipFill>
        <p:spPr>
          <a:xfrm rot="351354">
            <a:off x="17048208" y="6220054"/>
            <a:ext cx="1171158" cy="29659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9210" b="42364"/>
          <a:stretch>
            <a:fillRect/>
          </a:stretch>
        </p:blipFill>
        <p:spPr>
          <a:xfrm rot="-119311">
            <a:off x="12380017" y="7628876"/>
            <a:ext cx="934215" cy="214215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0053" y="8413394"/>
            <a:ext cx="5604242" cy="248415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0646" y="4951087"/>
            <a:ext cx="1946282" cy="138009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23"/>
          <a:stretch>
            <a:fillRect/>
          </a:stretch>
        </p:blipFill>
        <p:spPr>
          <a:xfrm>
            <a:off x="13909299" y="7344250"/>
            <a:ext cx="1178301" cy="270822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71600" y="7361156"/>
            <a:ext cx="2410963" cy="2353977"/>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9081860"/>
            <a:ext cx="5432708" cy="1155242"/>
          </a:xfrm>
          <a:prstGeom prst="rect">
            <a:avLst/>
          </a:prstGeom>
        </p:spPr>
      </p:pic>
      <p:pic>
        <p:nvPicPr>
          <p:cNvPr id="15"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773" y="49012"/>
            <a:ext cx="6142655" cy="967868"/>
          </a:xfrm>
          <a:prstGeom prst="rect">
            <a:avLst/>
          </a:prstGeom>
        </p:spPr>
      </p:pic>
      <p:sp>
        <p:nvSpPr>
          <p:cNvPr id="16" name="TextBox 15"/>
          <p:cNvSpPr txBox="1"/>
          <p:nvPr/>
        </p:nvSpPr>
        <p:spPr>
          <a:xfrm>
            <a:off x="340537" y="330672"/>
            <a:ext cx="5804794" cy="584775"/>
          </a:xfrm>
          <a:prstGeom prst="rect">
            <a:avLst/>
          </a:prstGeom>
          <a:noFill/>
        </p:spPr>
        <p:txBody>
          <a:bodyPr wrap="none" rtlCol="0">
            <a:spAutoFit/>
          </a:bodyPr>
          <a:lstStyle/>
          <a:p>
            <a:r>
              <a:rPr lang="vi-VN" sz="3200" b="1">
                <a:solidFill>
                  <a:prstClr val="black"/>
                </a:solidFill>
                <a:effectLst>
                  <a:outerShdw blurRad="38100" dist="38100" dir="2700000" algn="tl">
                    <a:srgbClr val="000000">
                      <a:alpha val="43137"/>
                    </a:srgbClr>
                  </a:outerShdw>
                </a:effectLst>
                <a:latin typeface="Palatino Linotype" panose="02040502050505030304" pitchFamily="18" charset="0"/>
              </a:rPr>
              <a:t>Dấu ấn Hồ Khanh – Nhật Văn</a:t>
            </a:r>
            <a:endParaRPr lang="en-GB" sz="3200" b="1">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19" name="Round Same Side Corner Rectangle 18"/>
          <p:cNvSpPr/>
          <p:nvPr/>
        </p:nvSpPr>
        <p:spPr>
          <a:xfrm rot="5400000">
            <a:off x="4023945" y="-1945961"/>
            <a:ext cx="548569" cy="7209081"/>
          </a:xfrm>
          <a:prstGeom prst="round2SameRect">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0" name="Rectangle 19"/>
          <p:cNvSpPr/>
          <p:nvPr/>
        </p:nvSpPr>
        <p:spPr>
          <a:xfrm>
            <a:off x="1905000" y="1392598"/>
            <a:ext cx="5825635" cy="553998"/>
          </a:xfrm>
          <a:prstGeom prst="rect">
            <a:avLst/>
          </a:prstGeom>
          <a:solidFill>
            <a:schemeClr val="accent3">
              <a:lumMod val="75000"/>
            </a:schemeClr>
          </a:solidFill>
          <a:ln>
            <a:solidFill>
              <a:srgbClr val="00B0F0"/>
            </a:solidFill>
          </a:ln>
        </p:spPr>
        <p:txBody>
          <a:bodyPr wrap="none">
            <a:spAutoFit/>
          </a:bodyPr>
          <a:lstStyle/>
          <a:p>
            <a:pPr defTabSz="685664">
              <a:spcBef>
                <a:spcPts val="900"/>
              </a:spcBef>
              <a:defRPr/>
            </a:pPr>
            <a:r>
              <a:rPr lang="vi-VN" sz="3000" b="1">
                <a:solidFill>
                  <a:prstClr val="white"/>
                </a:solidFill>
                <a:cs typeface="Arial" pitchFamily="34" charset="0"/>
              </a:rPr>
              <a:t>KHÁM PHÁ CHI TIẾT VĂN BẢN</a:t>
            </a:r>
            <a:endParaRPr lang="en-US" sz="3000" dirty="0">
              <a:solidFill>
                <a:prstClr val="white"/>
              </a:solidFill>
              <a:latin typeface="Arial" pitchFamily="34" charset="0"/>
              <a:cs typeface="Arial" pitchFamily="34" charset="0"/>
            </a:endParaRPr>
          </a:p>
        </p:txBody>
      </p:sp>
      <p:sp>
        <p:nvSpPr>
          <p:cNvPr id="21" name="TextBox 20"/>
          <p:cNvSpPr txBox="1"/>
          <p:nvPr/>
        </p:nvSpPr>
        <p:spPr>
          <a:xfrm>
            <a:off x="690067" y="1335455"/>
            <a:ext cx="912180" cy="600164"/>
          </a:xfrm>
          <a:prstGeom prst="rect">
            <a:avLst/>
          </a:prstGeom>
          <a:solidFill>
            <a:schemeClr val="accent3">
              <a:lumMod val="75000"/>
            </a:schemeClr>
          </a:solidFill>
          <a:ln>
            <a:solidFill>
              <a:srgbClr val="00B0F0"/>
            </a:solidFill>
          </a:ln>
        </p:spPr>
        <p:txBody>
          <a:bodyPr wrap="square" rtlCol="0">
            <a:spAutoFit/>
          </a:bodyPr>
          <a:lstStyle/>
          <a:p>
            <a:pPr algn="ctr"/>
            <a:r>
              <a:rPr lang="en-US" sz="3300" b="1">
                <a:solidFill>
                  <a:prstClr val="white"/>
                </a:solidFill>
                <a:latin typeface="Tahoma" pitchFamily="34" charset="0"/>
                <a:ea typeface="Tahoma" pitchFamily="34" charset="0"/>
                <a:cs typeface="Tahoma" pitchFamily="34" charset="0"/>
              </a:rPr>
              <a:t>II</a:t>
            </a:r>
          </a:p>
        </p:txBody>
      </p:sp>
      <p:sp>
        <p:nvSpPr>
          <p:cNvPr id="13" name="Rectangle 12"/>
          <p:cNvSpPr/>
          <p:nvPr/>
        </p:nvSpPr>
        <p:spPr>
          <a:xfrm>
            <a:off x="4207117" y="2101547"/>
            <a:ext cx="9144000" cy="1828386"/>
          </a:xfrm>
          <a:prstGeom prst="rect">
            <a:avLst/>
          </a:prstGeom>
        </p:spPr>
        <p:txBody>
          <a:bodyPr>
            <a:spAutoFit/>
          </a:bodyPr>
          <a:lstStyle/>
          <a:p>
            <a:pPr algn="ctr">
              <a:lnSpc>
                <a:spcPct val="150000"/>
              </a:lnSpc>
              <a:spcAft>
                <a:spcPts val="0"/>
              </a:spcAft>
            </a:pPr>
            <a:r>
              <a:rPr lang="pt-BR"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tabLst>
                <a:tab pos="152400" algn="l"/>
              </a:tabLst>
            </a:pPr>
            <a:r>
              <a:rPr lang="vi-VN" sz="4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(Tìm hiểu chung về nhân vật Hồ Khanh)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a:xfrm>
            <a:off x="3124200" y="4610101"/>
            <a:ext cx="11506199" cy="3360808"/>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507744005"/>
              </p:ext>
            </p:extLst>
          </p:nvPr>
        </p:nvGraphicFramePr>
        <p:xfrm>
          <a:off x="3428999" y="4951087"/>
          <a:ext cx="10820400" cy="2748590"/>
        </p:xfrm>
        <a:graphic>
          <a:graphicData uri="http://schemas.openxmlformats.org/drawingml/2006/table">
            <a:tbl>
              <a:tblPr firstRow="1" firstCol="1" bandRow="1">
                <a:tableStyleId>{5C22544A-7EE6-4342-B048-85BDC9FD1C3A}</a:tableStyleId>
              </a:tblPr>
              <a:tblGrid>
                <a:gridCol w="3606068">
                  <a:extLst>
                    <a:ext uri="{9D8B030D-6E8A-4147-A177-3AD203B41FA5}">
                      <a16:colId xmlns:a16="http://schemas.microsoft.com/office/drawing/2014/main" val="20000"/>
                    </a:ext>
                  </a:extLst>
                </a:gridCol>
                <a:gridCol w="3607166">
                  <a:extLst>
                    <a:ext uri="{9D8B030D-6E8A-4147-A177-3AD203B41FA5}">
                      <a16:colId xmlns:a16="http://schemas.microsoft.com/office/drawing/2014/main" val="20001"/>
                    </a:ext>
                  </a:extLst>
                </a:gridCol>
                <a:gridCol w="3607166">
                  <a:extLst>
                    <a:ext uri="{9D8B030D-6E8A-4147-A177-3AD203B41FA5}">
                      <a16:colId xmlns:a16="http://schemas.microsoft.com/office/drawing/2014/main" val="20002"/>
                    </a:ext>
                  </a:extLst>
                </a:gridCol>
              </a:tblGrid>
              <a:tr h="1832393">
                <a:tc>
                  <a:txBody>
                    <a:bodyPr/>
                    <a:lstStyle/>
                    <a:p>
                      <a:pPr>
                        <a:lnSpc>
                          <a:spcPct val="150000"/>
                        </a:lnSpc>
                        <a:spcAft>
                          <a:spcPts val="0"/>
                        </a:spcAft>
                        <a:tabLst>
                          <a:tab pos="152400" algn="l"/>
                        </a:tabLst>
                      </a:pPr>
                      <a:r>
                        <a:rPr lang="en-US" sz="4000">
                          <a:solidFill>
                            <a:schemeClr val="tx1"/>
                          </a:solidFill>
                          <a:effectLst/>
                          <a:latin typeface="Times New Roman" panose="02020603050405020304" pitchFamily="18" charset="0"/>
                          <a:cs typeface="Times New Roman" panose="02020603050405020304" pitchFamily="18" charset="0"/>
                        </a:rPr>
                        <a:t>Quê quán:…..</a:t>
                      </a:r>
                      <a:endParaRPr lang="en-GB" sz="4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50000"/>
                        </a:lnSpc>
                        <a:spcAft>
                          <a:spcPts val="0"/>
                        </a:spcAft>
                        <a:tabLst>
                          <a:tab pos="152400" algn="l"/>
                        </a:tabLst>
                      </a:pPr>
                      <a:r>
                        <a:rPr lang="en-US" sz="4000">
                          <a:solidFill>
                            <a:schemeClr val="tx1"/>
                          </a:solidFill>
                          <a:effectLst/>
                          <a:latin typeface="Times New Roman" panose="02020603050405020304" pitchFamily="18" charset="0"/>
                          <a:cs typeface="Times New Roman" panose="02020603050405020304" pitchFamily="18" charset="0"/>
                        </a:rPr>
                        <a:t> </a:t>
                      </a:r>
                      <a:endParaRPr lang="en-GB" sz="4000">
                        <a:solidFill>
                          <a:schemeClr val="tx1"/>
                        </a:solidFill>
                        <a:effectLst/>
                        <a:latin typeface="Times New Roman" panose="02020603050405020304" pitchFamily="18" charset="0"/>
                        <a:cs typeface="Times New Roman" panose="02020603050405020304" pitchFamily="18" charset="0"/>
                      </a:endParaRPr>
                    </a:p>
                    <a:p>
                      <a:pPr algn="ctr">
                        <a:lnSpc>
                          <a:spcPct val="150000"/>
                        </a:lnSpc>
                        <a:spcAft>
                          <a:spcPts val="0"/>
                        </a:spcAft>
                        <a:tabLst>
                          <a:tab pos="152400" algn="l"/>
                        </a:tabLst>
                      </a:pPr>
                      <a:r>
                        <a:rPr lang="en-US" sz="4000">
                          <a:solidFill>
                            <a:schemeClr val="tx1"/>
                          </a:solidFill>
                          <a:effectLst/>
                          <a:latin typeface="Times New Roman" panose="02020603050405020304" pitchFamily="18" charset="0"/>
                          <a:cs typeface="Times New Roman" panose="02020603050405020304" pitchFamily="18" charset="0"/>
                        </a:rPr>
                        <a:t>Nhân vật Hồ Khanh</a:t>
                      </a:r>
                      <a:endParaRPr lang="en-GB" sz="4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tabLst>
                          <a:tab pos="152400" algn="l"/>
                        </a:tabLst>
                      </a:pPr>
                      <a:r>
                        <a:rPr lang="en-US" sz="4000">
                          <a:solidFill>
                            <a:schemeClr val="tx1"/>
                          </a:solidFill>
                          <a:effectLst/>
                          <a:latin typeface="Times New Roman" panose="02020603050405020304" pitchFamily="18" charset="0"/>
                          <a:cs typeface="Times New Roman" panose="02020603050405020304" pitchFamily="18" charset="0"/>
                        </a:rPr>
                        <a:t>Nghề nghiệp:….</a:t>
                      </a:r>
                      <a:endParaRPr lang="en-GB" sz="4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6197">
                <a:tc>
                  <a:txBody>
                    <a:bodyPr/>
                    <a:lstStyle/>
                    <a:p>
                      <a:pPr>
                        <a:lnSpc>
                          <a:spcPct val="150000"/>
                        </a:lnSpc>
                        <a:spcAft>
                          <a:spcPts val="0"/>
                        </a:spcAft>
                        <a:tabLst>
                          <a:tab pos="152400" algn="l"/>
                        </a:tabLst>
                      </a:pPr>
                      <a:r>
                        <a:rPr lang="en-US" sz="4000">
                          <a:solidFill>
                            <a:schemeClr val="tx1"/>
                          </a:solidFill>
                          <a:effectLst/>
                          <a:latin typeface="Times New Roman" panose="02020603050405020304" pitchFamily="18" charset="0"/>
                          <a:cs typeface="Times New Roman" panose="02020603050405020304" pitchFamily="18" charset="0"/>
                        </a:rPr>
                        <a:t>Tính cách:….</a:t>
                      </a:r>
                      <a:endParaRPr lang="en-GB" sz="4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nSpc>
                          <a:spcPct val="150000"/>
                        </a:lnSpc>
                        <a:spcAft>
                          <a:spcPts val="0"/>
                        </a:spcAft>
                        <a:tabLst>
                          <a:tab pos="152400" algn="l"/>
                        </a:tabLst>
                      </a:pPr>
                      <a:r>
                        <a:rPr lang="en-US" sz="4000">
                          <a:solidFill>
                            <a:schemeClr val="tx1"/>
                          </a:solidFill>
                          <a:effectLst/>
                          <a:latin typeface="Times New Roman" panose="02020603050405020304" pitchFamily="18" charset="0"/>
                          <a:cs typeface="Times New Roman" panose="02020603050405020304" pitchFamily="18" charset="0"/>
                        </a:rPr>
                        <a:t>Thành tích:…</a:t>
                      </a:r>
                      <a:endParaRPr lang="en-GB" sz="4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1654</Words>
  <Application>Microsoft Office PowerPoint</Application>
  <PresentationFormat>Custom</PresentationFormat>
  <Paragraphs>166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Montserrat</vt:lpstr>
      <vt:lpstr>MS Mincho</vt:lpstr>
      <vt:lpstr>Arial</vt:lpstr>
      <vt:lpstr>Tahoma</vt:lpstr>
      <vt:lpstr>Palatino Linotype</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Bãi biển Kế hoạch Hằng ngày Trình chiếu</dc:title>
  <dc:creator>asus PC</dc:creator>
  <cp:lastModifiedBy>Admin</cp:lastModifiedBy>
  <cp:revision>24</cp:revision>
  <dcterms:created xsi:type="dcterms:W3CDTF">2006-08-16T00:00:00Z</dcterms:created>
  <dcterms:modified xsi:type="dcterms:W3CDTF">2025-03-09T02:23:29Z</dcterms:modified>
  <dc:identifier>DAFSHS9TGsk</dc:identifier>
</cp:coreProperties>
</file>